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5419"/>
          <c:y val="0.108587"/>
          <c:w val="0.734286"/>
          <c:h val="0.75137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DNN Latency (s)</c:v>
                </c:pt>
              </c:strCache>
            </c:strRef>
          </c:tx>
          <c:spPr>
            <a:solidFill>
              <a:srgbClr val="BC2D30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ime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Mid</c:v>
                </c:pt>
                <c:pt idx="2">
                  <c:v>High</c:v>
                </c:pt>
              </c:strCache>
            </c:strRef>
          </c:cat>
          <c:val>
            <c:numRef>
              <c:f>Sheet1!$B$3:$D$3</c:f>
              <c:numCache>
                <c:ptCount val="3"/>
                <c:pt idx="0">
                  <c:v>16.000000</c:v>
                </c:pt>
                <c:pt idx="1">
                  <c:v>14.000000</c:v>
                </c:pt>
                <c:pt idx="2">
                  <c:v>12.000000</c:v>
                </c:pt>
              </c:numCache>
            </c:numRef>
          </c:val>
        </c:ser>
        <c:gapWidth val="150"/>
        <c:overlap val="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System Power (W)</c:v>
                </c:pt>
              </c:strCache>
            </c:strRef>
          </c:tx>
          <c:spPr>
            <a:solidFill>
              <a:schemeClr val="accent5">
                <a:lumOff val="11617"/>
              </a:schemeClr>
            </a:solidFill>
            <a:ln w="47625" cap="flat">
              <a:solidFill>
                <a:schemeClr val="accent5">
                  <a:lumOff val="11617"/>
                </a:schemeClr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lumOff val="11617"/>
                </a:schemeClr>
              </a:solidFill>
              <a:ln w="9525" cap="flat">
                <a:solidFill>
                  <a:schemeClr val="accent5">
                    <a:lumOff val="23235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imes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Mid</c:v>
                </c:pt>
                <c:pt idx="2">
                  <c:v>High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5.000000</c:v>
                </c:pt>
                <c:pt idx="1">
                  <c:v>7.000000</c:v>
                </c:pt>
                <c:pt idx="2">
                  <c:v>11.000000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Times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8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one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"/>
              </a:defRPr>
            </a:pPr>
          </a:p>
        </c:txPr>
        <c:crossAx val="2094734552"/>
        <c:crosses val="autoZero"/>
        <c:crossBetween val="between"/>
        <c:majorUnit val="4.5"/>
        <c:minorUnit val="2.25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8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one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"/>
              </a:defRPr>
            </a:pPr>
          </a:p>
        </c:txPr>
        <c:crossAx val="2094734555"/>
        <c:crosses val="max"/>
        <c:crossBetween val="between"/>
        <c:majorUnit val="4.5"/>
        <c:minorUnit val="2.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3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Times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5387"/>
          <c:y val="0.108587"/>
          <c:w val="0.744382"/>
          <c:h val="0.75137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DNN Latency (s)</c:v>
                </c:pt>
              </c:strCache>
            </c:strRef>
          </c:tx>
          <c:spPr>
            <a:solidFill>
              <a:srgbClr val="BC2D30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ime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Mid</c:v>
                </c:pt>
                <c:pt idx="2">
                  <c:v>High</c:v>
                </c:pt>
              </c:strCache>
            </c:strRef>
          </c:cat>
          <c:val>
            <c:numRef>
              <c:f>Sheet1!$B$3:$D$3</c:f>
              <c:numCache>
                <c:ptCount val="3"/>
                <c:pt idx="0">
                  <c:v>8.000000</c:v>
                </c:pt>
                <c:pt idx="1">
                  <c:v>7.000000</c:v>
                </c:pt>
                <c:pt idx="2">
                  <c:v>10.000000</c:v>
                </c:pt>
              </c:numCache>
            </c:numRef>
          </c:val>
        </c:ser>
        <c:gapWidth val="150"/>
        <c:overlap val="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System Power (W)</c:v>
                </c:pt>
              </c:strCache>
            </c:strRef>
          </c:tx>
          <c:spPr>
            <a:solidFill>
              <a:schemeClr val="accent5">
                <a:lumOff val="11617"/>
              </a:schemeClr>
            </a:solidFill>
            <a:ln w="47625" cap="flat">
              <a:solidFill>
                <a:schemeClr val="accent5">
                  <a:lumOff val="11617"/>
                </a:schemeClr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lumOff val="11617"/>
                </a:schemeClr>
              </a:solidFill>
              <a:ln w="9525" cap="flat">
                <a:solidFill>
                  <a:schemeClr val="accent5">
                    <a:lumOff val="23235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imes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Mid</c:v>
                </c:pt>
                <c:pt idx="2">
                  <c:v>High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9.000000</c:v>
                </c:pt>
                <c:pt idx="1">
                  <c:v>14.000000</c:v>
                </c:pt>
                <c:pt idx="2">
                  <c:v>15.000000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Times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8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one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"/>
              </a:defRPr>
            </a:pPr>
          </a:p>
        </c:txPr>
        <c:crossAx val="2094734552"/>
        <c:crosses val="autoZero"/>
        <c:crossBetween val="between"/>
        <c:majorUnit val="4.5"/>
        <c:minorUnit val="2.25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8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one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imes"/>
              </a:defRPr>
            </a:pPr>
          </a:p>
        </c:txPr>
        <c:crossAx val="2094734555"/>
        <c:crosses val="max"/>
        <c:crossBetween val="between"/>
        <c:majorUnit val="4.5"/>
        <c:minorUnit val="2.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3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Times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2286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pic>
        <p:nvPicPr>
          <p:cNvPr id="3" name="CMwrdmrkRED.png" descr="CMwrdmrk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0912" y="26987"/>
            <a:ext cx="1157288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ecelogo1.png" descr="ecelogo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6284912"/>
            <a:ext cx="1828800" cy="4206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320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9pPr>
    </p:titleStyle>
    <p:bodyStyle>
      <a:lvl1pPr marL="321468" marR="0" indent="-32146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1pPr>
      <a:lvl2pPr marL="763360" marR="0" indent="-3061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2pPr>
      <a:lvl3pPr marL="1200150" marR="0" indent="-2857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3pPr>
      <a:lvl4pPr marL="17145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4pPr>
      <a:lvl5pPr marL="22098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5pPr>
      <a:lvl6pPr marL="26670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6pPr>
      <a:lvl7pPr marL="31242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7pPr>
      <a:lvl8pPr marL="35814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8pPr>
      <a:lvl9pPr marL="40386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35" y="3424237"/>
            <a:ext cx="4333876" cy="61912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ower/Performance analysis and optimization for deep learning on CPU-GPU platform"/>
          <p:cNvSpPr txBox="1"/>
          <p:nvPr/>
        </p:nvSpPr>
        <p:spPr>
          <a:xfrm>
            <a:off x="161587" y="1234598"/>
            <a:ext cx="861762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36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Power/Performance analysis and optimization for deep learning on CPU-GPU platform</a:t>
            </a:r>
          </a:p>
        </p:txBody>
      </p:sp>
      <p:sp>
        <p:nvSpPr>
          <p:cNvPr id="27" name="Ahmet Fatih Inci"/>
          <p:cNvSpPr txBox="1"/>
          <p:nvPr/>
        </p:nvSpPr>
        <p:spPr>
          <a:xfrm>
            <a:off x="1611530" y="3648770"/>
            <a:ext cx="218654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2400"/>
            </a:lvl1pPr>
          </a:lstStyle>
          <a:p>
            <a:pPr/>
            <a:r>
              <a:t>Ahmet Fatih Inci</a:t>
            </a:r>
          </a:p>
        </p:txBody>
      </p:sp>
      <p:sp>
        <p:nvSpPr>
          <p:cNvPr id="28" name="Ting-Wu (Rudy) Chin"/>
          <p:cNvSpPr txBox="1"/>
          <p:nvPr/>
        </p:nvSpPr>
        <p:spPr>
          <a:xfrm>
            <a:off x="5223252" y="3648770"/>
            <a:ext cx="28074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/>
            </a:lvl1pPr>
          </a:lstStyle>
          <a:p>
            <a:pPr/>
            <a:r>
              <a:t>Ting-Wu (Rudy) Chin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" name="18-743 Energy-Aware Computing"/>
          <p:cNvSpPr txBox="1"/>
          <p:nvPr/>
        </p:nvSpPr>
        <p:spPr>
          <a:xfrm>
            <a:off x="2445786" y="5339042"/>
            <a:ext cx="42524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2400"/>
            </a:lvl1pPr>
          </a:lstStyle>
          <a:p>
            <a:pPr/>
            <a:r>
              <a:t>18-743 Energy-Aware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Q&amp;A"/>
          <p:cNvSpPr txBox="1"/>
          <p:nvPr>
            <p:ph type="title"/>
          </p:nvPr>
        </p:nvSpPr>
        <p:spPr>
          <a:xfrm>
            <a:off x="3179540" y="2472531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Motivation…"/>
          <p:cNvSpPr txBox="1"/>
          <p:nvPr>
            <p:ph type="body" idx="1"/>
          </p:nvPr>
        </p:nvSpPr>
        <p:spPr>
          <a:xfrm>
            <a:off x="457200" y="15748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Introduction</a:t>
            </a:r>
          </a:p>
          <a:p>
            <a:pPr/>
            <a:r>
              <a:t>Methodology</a:t>
            </a:r>
          </a:p>
          <a:p>
            <a:pPr/>
            <a:r>
              <a:t>Objectives &amp; Deliverables </a:t>
            </a:r>
          </a:p>
          <a:p>
            <a:pPr/>
            <a:r>
              <a:t>Milestones</a:t>
            </a:r>
          </a:p>
        </p:txBody>
      </p:sp>
      <p:sp>
        <p:nvSpPr>
          <p:cNvPr id="34" name="Outline"/>
          <p:cNvSpPr txBox="1"/>
          <p:nvPr>
            <p:ph type="title"/>
          </p:nvPr>
        </p:nvSpPr>
        <p:spPr>
          <a:xfrm>
            <a:off x="457200" y="130174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sz="4000"/>
              <a:t>Outline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focus on GPU to run DNNs fa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GPU to run DNNs faster</a:t>
            </a:r>
          </a:p>
          <a:p>
            <a:pPr lvl="1" marL="778668" indent="-321468">
              <a:buChar char="»"/>
            </a:pPr>
            <a:r>
              <a:t>data parallelism of DNNs</a:t>
            </a:r>
          </a:p>
          <a:p>
            <a:pPr/>
            <a:r>
              <a:t>what is left to be done on CPU? </a:t>
            </a:r>
          </a:p>
          <a:p>
            <a:pPr lvl="1" marL="778668" indent="-321468">
              <a:buChar char="»"/>
            </a:pPr>
            <a:r>
              <a:t>share same power budget </a:t>
            </a:r>
          </a:p>
          <a:p>
            <a:pPr lvl="1" marL="778668" indent="-321468">
              <a:buChar char="»"/>
            </a:pPr>
            <a:r>
              <a:t>close to each other on SoC</a:t>
            </a:r>
          </a:p>
          <a:p>
            <a:pPr lvl="1" marL="778668" indent="-321468">
              <a:buChar char="»"/>
            </a:pPr>
            <a:r>
              <a:t>underutilized CPU</a:t>
            </a:r>
          </a:p>
          <a:p>
            <a:pPr/>
            <a:r>
              <a:t>characterize the </a:t>
            </a:r>
            <a:r>
              <a:rPr>
                <a:solidFill>
                  <a:srgbClr val="FF2600"/>
                </a:solidFill>
              </a:rPr>
              <a:t>optimum system performance</a:t>
            </a:r>
          </a:p>
        </p:txBody>
      </p:sp>
      <p:sp>
        <p:nvSpPr>
          <p:cNvPr id="38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398" y="1823480"/>
            <a:ext cx="2657996" cy="1820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Profiling power/performance of embedded platform (TX1) while inferencing DNN on GPU and running SPLASH on CPU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/>
          </a:lstStyle>
          <a:p>
            <a:pPr/>
            <a:r>
              <a:t>Profiling power/performance of embedded platform (TX1) while inferencing DNN on GPU and running SPLASH on CPU. </a:t>
            </a:r>
          </a:p>
        </p:txBody>
      </p:sp>
      <p:sp>
        <p:nvSpPr>
          <p:cNvPr id="4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5616" y="3440596"/>
            <a:ext cx="4711701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Nvidia Jetson TX1"/>
          <p:cNvSpPr txBox="1"/>
          <p:nvPr/>
        </p:nvSpPr>
        <p:spPr>
          <a:xfrm>
            <a:off x="4349675" y="5995415"/>
            <a:ext cx="23560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/>
            </a:lvl1pPr>
          </a:lstStyle>
          <a:p>
            <a:pPr/>
            <a:r>
              <a:t>Nvidia Jetson TX1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GPU…"/>
          <p:cNvSpPr txBox="1"/>
          <p:nvPr>
            <p:ph type="body" idx="1"/>
          </p:nvPr>
        </p:nvSpPr>
        <p:spPr>
          <a:xfrm>
            <a:off x="457200" y="1399032"/>
            <a:ext cx="8229600" cy="5257801"/>
          </a:xfrm>
          <a:prstGeom prst="rect">
            <a:avLst/>
          </a:prstGeom>
        </p:spPr>
        <p:txBody>
          <a:bodyPr/>
          <a:lstStyle/>
          <a:p>
            <a:pPr/>
            <a:r>
              <a:t>GPU </a:t>
            </a:r>
          </a:p>
          <a:p>
            <a:pPr lvl="1" marL="778668" indent="-321468">
              <a:buChar char="»"/>
            </a:pPr>
            <a:r>
              <a:t>various DNN architectures</a:t>
            </a:r>
          </a:p>
          <a:p>
            <a:pPr lvl="1" marL="778668" indent="-321468">
              <a:buChar char="»"/>
            </a:pPr>
            <a:r>
              <a:t>various frequency</a:t>
            </a:r>
          </a:p>
          <a:p>
            <a:pPr/>
            <a:r>
              <a:t>CPU </a:t>
            </a:r>
          </a:p>
          <a:p>
            <a:pPr lvl="1" marL="778668" indent="-321468">
              <a:buChar char="»"/>
            </a:pPr>
            <a:r>
              <a:t>various SPLASH benchmarks</a:t>
            </a:r>
          </a:p>
          <a:p>
            <a:pPr lvl="1" marL="778668" indent="-321468">
              <a:buChar char="»"/>
            </a:pPr>
            <a:r>
              <a:t>various frequency</a:t>
            </a:r>
          </a:p>
          <a:p>
            <a:pPr/>
            <a:r>
              <a:t>characterize power/performance individually and jointly </a:t>
            </a:r>
          </a:p>
        </p:txBody>
      </p:sp>
      <p:sp>
        <p:nvSpPr>
          <p:cNvPr id="4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Power…"/>
          <p:cNvSpPr txBox="1"/>
          <p:nvPr>
            <p:ph type="body" idx="1"/>
          </p:nvPr>
        </p:nvSpPr>
        <p:spPr>
          <a:xfrm>
            <a:off x="457200" y="1143000"/>
            <a:ext cx="8229600" cy="521658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Power</a:t>
            </a:r>
          </a:p>
          <a:p>
            <a:pPr lvl="1" marL="778668" indent="-321468">
              <a:buChar char="»"/>
              <a:defRPr sz="2800"/>
            </a:pPr>
            <a:r>
              <a:t>current sensors in TX1 </a:t>
            </a:r>
          </a:p>
          <a:p>
            <a:pPr>
              <a:defRPr sz="2800"/>
            </a:pPr>
            <a:r>
              <a:t>Performance</a:t>
            </a:r>
          </a:p>
          <a:p>
            <a:pPr lvl="1" marL="778668" indent="-321468">
              <a:buChar char="»"/>
              <a:defRPr sz="2800"/>
            </a:pPr>
            <a:r>
              <a:t>DNN execution time (Caffe framework)</a:t>
            </a:r>
          </a:p>
          <a:p>
            <a:pPr lvl="1" marL="778668" indent="-321468">
              <a:buChar char="»"/>
              <a:defRPr sz="2800"/>
            </a:pPr>
            <a:r>
              <a:t>CPU utilization (stats)</a:t>
            </a:r>
          </a:p>
          <a:p>
            <a:pPr lvl="1" marL="778668" indent="-321468">
              <a:buChar char="»"/>
              <a:defRPr sz="2800"/>
            </a:pPr>
            <a:r>
              <a:t>IPC (performance counters)</a:t>
            </a:r>
          </a:p>
          <a:p>
            <a:pPr>
              <a:defRPr sz="2800"/>
            </a:pPr>
            <a:r>
              <a:t>Temperature</a:t>
            </a:r>
          </a:p>
          <a:p>
            <a:pPr lvl="1" marL="778668" indent="-321468">
              <a:buChar char="»"/>
              <a:defRPr sz="2800"/>
            </a:pPr>
            <a:r>
              <a:t>thermal sensors in TX1 </a:t>
            </a:r>
          </a:p>
          <a:p>
            <a:pPr lvl="1" marL="778668" indent="-321468">
              <a:buChar char="»"/>
              <a:defRPr sz="2800"/>
            </a:pPr>
            <a:r>
              <a:t>take off heat sink to simulate embedded platforms</a:t>
            </a:r>
          </a:p>
        </p:txBody>
      </p:sp>
      <p:sp>
        <p:nvSpPr>
          <p:cNvPr id="53" name="Methodology"/>
          <p:cNvSpPr txBox="1"/>
          <p:nvPr>
            <p:ph type="title"/>
          </p:nvPr>
        </p:nvSpPr>
        <p:spPr>
          <a:xfrm>
            <a:off x="457200" y="-8510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how different CPU frequency and workloads affect GPU performance and system power under TDP constraint.…"/>
          <p:cNvSpPr txBox="1"/>
          <p:nvPr>
            <p:ph type="body" idx="1"/>
          </p:nvPr>
        </p:nvSpPr>
        <p:spPr>
          <a:xfrm>
            <a:off x="457200" y="1362455"/>
            <a:ext cx="8229600" cy="5257801"/>
          </a:xfrm>
          <a:prstGeom prst="rect">
            <a:avLst/>
          </a:prstGeom>
        </p:spPr>
        <p:txBody>
          <a:bodyPr/>
          <a:lstStyle/>
          <a:p>
            <a:pPr/>
            <a:r>
              <a:t>how different CPU frequency and workloads affect GPU performance and system power under TDP constraint.</a:t>
            </a:r>
          </a:p>
          <a:p>
            <a:pPr/>
            <a:r>
              <a:t>how CPU-GPU workloads affect temperature</a:t>
            </a:r>
          </a:p>
          <a:p>
            <a:pPr/>
            <a:r>
              <a:t>what type of CPU workloads (memory and compute intensive) has more IPC </a:t>
            </a:r>
          </a:p>
        </p:txBody>
      </p:sp>
      <p:sp>
        <p:nvSpPr>
          <p:cNvPr id="57" name="Objectives &amp; Deliver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 &amp; Deliverables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60" name="2 Axis Chart"/>
          <p:cNvGraphicFramePr/>
          <p:nvPr/>
        </p:nvGraphicFramePr>
        <p:xfrm>
          <a:off x="67801" y="1857272"/>
          <a:ext cx="4492631" cy="32860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1" name="2 Axis Chart"/>
          <p:cNvGraphicFramePr/>
          <p:nvPr/>
        </p:nvGraphicFramePr>
        <p:xfrm>
          <a:off x="4304428" y="1857272"/>
          <a:ext cx="4819218" cy="32860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2" name="High GPU frequency"/>
          <p:cNvSpPr txBox="1"/>
          <p:nvPr/>
        </p:nvSpPr>
        <p:spPr>
          <a:xfrm>
            <a:off x="5474789" y="1299294"/>
            <a:ext cx="24784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High GPU frequency</a:t>
            </a:r>
          </a:p>
        </p:txBody>
      </p:sp>
      <p:sp>
        <p:nvSpPr>
          <p:cNvPr id="63" name="Low GPU frequency"/>
          <p:cNvSpPr txBox="1"/>
          <p:nvPr/>
        </p:nvSpPr>
        <p:spPr>
          <a:xfrm>
            <a:off x="1109710" y="1299294"/>
            <a:ext cx="243183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Low GPU frequency</a:t>
            </a:r>
          </a:p>
        </p:txBody>
      </p:sp>
      <p:sp>
        <p:nvSpPr>
          <p:cNvPr id="64" name="TDP"/>
          <p:cNvSpPr txBox="1"/>
          <p:nvPr/>
        </p:nvSpPr>
        <p:spPr>
          <a:xfrm>
            <a:off x="3042084" y="2267584"/>
            <a:ext cx="596328" cy="386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/>
            </a:pPr>
            <a:r>
              <a:rPr sz="1800"/>
              <a:t>TDP</a:t>
            </a:r>
            <a:r>
              <a:t> </a:t>
            </a:r>
          </a:p>
        </p:txBody>
      </p:sp>
      <p:sp>
        <p:nvSpPr>
          <p:cNvPr id="65" name="TDP"/>
          <p:cNvSpPr txBox="1"/>
          <p:nvPr/>
        </p:nvSpPr>
        <p:spPr>
          <a:xfrm>
            <a:off x="7581393" y="2267584"/>
            <a:ext cx="596328" cy="386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/>
            </a:pPr>
            <a:r>
              <a:rPr sz="1800"/>
              <a:t>TDP</a:t>
            </a:r>
            <a:r>
              <a:t> </a:t>
            </a:r>
          </a:p>
        </p:txBody>
      </p:sp>
      <p:sp>
        <p:nvSpPr>
          <p:cNvPr id="66" name="Line"/>
          <p:cNvSpPr/>
          <p:nvPr/>
        </p:nvSpPr>
        <p:spPr>
          <a:xfrm>
            <a:off x="676190" y="2605594"/>
            <a:ext cx="3298877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" name="Line"/>
          <p:cNvSpPr/>
          <p:nvPr/>
        </p:nvSpPr>
        <p:spPr>
          <a:xfrm>
            <a:off x="4920368" y="2605594"/>
            <a:ext cx="3587338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" name="e.g."/>
          <p:cNvSpPr txBox="1"/>
          <p:nvPr/>
        </p:nvSpPr>
        <p:spPr>
          <a:xfrm>
            <a:off x="60880" y="515027"/>
            <a:ext cx="135956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78668" indent="-321468">
              <a:spcBef>
                <a:spcPts val="700"/>
              </a:spcBef>
              <a:buSzPct val="100000"/>
              <a:buChar char="»"/>
              <a:defRPr sz="2600"/>
            </a:pPr>
            <a:r>
              <a:t>e.g.</a:t>
            </a:r>
          </a:p>
        </p:txBody>
      </p:sp>
      <p:sp>
        <p:nvSpPr>
          <p:cNvPr id="69" name="I/O operations on CPU…"/>
          <p:cNvSpPr txBox="1"/>
          <p:nvPr/>
        </p:nvSpPr>
        <p:spPr>
          <a:xfrm>
            <a:off x="60880" y="5192032"/>
            <a:ext cx="6256460" cy="100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78668" indent="-321468">
              <a:spcBef>
                <a:spcPts val="700"/>
              </a:spcBef>
              <a:buSzPct val="100000"/>
              <a:buChar char="»"/>
              <a:defRPr sz="2600"/>
            </a:pPr>
            <a:r>
              <a:t>I/O operations on CPU </a:t>
            </a:r>
          </a:p>
          <a:p>
            <a:pPr lvl="1" marL="778668" indent="-321468">
              <a:spcBef>
                <a:spcPts val="700"/>
              </a:spcBef>
              <a:buSzPct val="100000"/>
              <a:buChar char="»"/>
              <a:defRPr sz="2600"/>
            </a:pPr>
            <a:r>
              <a:t>Thermal Design Power (TDP) constraint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M1…"/>
          <p:cNvSpPr txBox="1"/>
          <p:nvPr>
            <p:ph type="body" idx="1"/>
          </p:nvPr>
        </p:nvSpPr>
        <p:spPr>
          <a:xfrm>
            <a:off x="457200" y="1600200"/>
            <a:ext cx="8359724" cy="5257800"/>
          </a:xfrm>
          <a:prstGeom prst="rect">
            <a:avLst/>
          </a:prstGeom>
        </p:spPr>
        <p:txBody>
          <a:bodyPr/>
          <a:lstStyle/>
          <a:p>
            <a:pPr/>
            <a:r>
              <a:t>M1</a:t>
            </a:r>
          </a:p>
          <a:p>
            <a:pPr lvl="1" marL="778668" indent="-321468">
              <a:buChar char="»"/>
            </a:pPr>
            <a:r>
              <a:t>come up with CPU-GPU benchmarks </a:t>
            </a:r>
          </a:p>
          <a:p>
            <a:pPr lvl="1" marL="778668" indent="-321468">
              <a:buChar char="»"/>
            </a:pPr>
            <a:r>
              <a:t>run CPU-GPU workloads individually (baseline)</a:t>
            </a:r>
          </a:p>
          <a:p>
            <a:pPr/>
            <a:r>
              <a:t>M2</a:t>
            </a:r>
          </a:p>
          <a:p>
            <a:pPr lvl="1" marL="778668" indent="-321468">
              <a:buChar char="»"/>
            </a:pPr>
            <a:r>
              <a:t>run CPU-GPU together by changing CPU-GPU frequency</a:t>
            </a:r>
          </a:p>
          <a:p>
            <a:pPr lvl="1" marL="778668" indent="-321468">
              <a:buChar char="»"/>
            </a:pPr>
            <a:r>
              <a:t>analyze results </a:t>
            </a:r>
          </a:p>
        </p:txBody>
      </p:sp>
      <p:sp>
        <p:nvSpPr>
          <p:cNvPr id="73" name="Milest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Milestones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cescreen">
  <a:themeElements>
    <a:clrScheme name="ecescre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cescree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ec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cescreen">
  <a:themeElements>
    <a:clrScheme name="ecescre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cescree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ec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