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65" r:id="rId4"/>
    <p:sldId id="266" r:id="rId5"/>
    <p:sldId id="264" r:id="rId6"/>
    <p:sldId id="267" r:id="rId7"/>
    <p:sldId id="259" r:id="rId8"/>
    <p:sldId id="260" r:id="rId9"/>
    <p:sldId id="262" r:id="rId10"/>
    <p:sldId id="268" r:id="rId11"/>
    <p:sldId id="261" r:id="rId12"/>
    <p:sldId id="263"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3EE5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6259"/>
  </p:normalViewPr>
  <p:slideViewPr>
    <p:cSldViewPr snapToGrid="0">
      <p:cViewPr varScale="1">
        <p:scale>
          <a:sx n="104" d="100"/>
          <a:sy n="104" d="100"/>
        </p:scale>
        <p:origin x="232" y="3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55C1DD-F465-4057-B9EB-DBA4F16FA17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65FF7D1-AF36-4A7A-9F2C-016FE119C5BA}">
      <dgm:prSet/>
      <dgm:spPr/>
      <dgm:t>
        <a:bodyPr/>
        <a:lstStyle/>
        <a:p>
          <a:r>
            <a:rPr lang="en-US"/>
            <a:t>Gibbs Ringing</a:t>
          </a:r>
        </a:p>
      </dgm:t>
    </dgm:pt>
    <dgm:pt modelId="{DD2D194A-5062-470D-91E4-BB81E60F5139}" type="parTrans" cxnId="{7DA64152-C7D6-4E6F-9471-96354A31B848}">
      <dgm:prSet/>
      <dgm:spPr/>
      <dgm:t>
        <a:bodyPr/>
        <a:lstStyle/>
        <a:p>
          <a:endParaRPr lang="en-US"/>
        </a:p>
      </dgm:t>
    </dgm:pt>
    <dgm:pt modelId="{C36977AD-7DB5-4BB6-ABE4-2A5BBE8F9A81}" type="sibTrans" cxnId="{7DA64152-C7D6-4E6F-9471-96354A31B848}">
      <dgm:prSet/>
      <dgm:spPr/>
      <dgm:t>
        <a:bodyPr/>
        <a:lstStyle/>
        <a:p>
          <a:endParaRPr lang="en-US"/>
        </a:p>
      </dgm:t>
    </dgm:pt>
    <dgm:pt modelId="{ACCCAD5E-F7D1-4BFE-8B0B-DFDE513C1F87}">
      <dgm:prSet/>
      <dgm:spPr/>
      <dgm:t>
        <a:bodyPr/>
        <a:lstStyle/>
        <a:p>
          <a:r>
            <a:rPr lang="en-US"/>
            <a:t>Denoising</a:t>
          </a:r>
        </a:p>
      </dgm:t>
    </dgm:pt>
    <dgm:pt modelId="{57845CCB-FA4B-4EB4-B5D9-28D1366260F2}" type="parTrans" cxnId="{B25C0868-478A-4435-B543-D4A6D0503E35}">
      <dgm:prSet/>
      <dgm:spPr/>
      <dgm:t>
        <a:bodyPr/>
        <a:lstStyle/>
        <a:p>
          <a:endParaRPr lang="en-US"/>
        </a:p>
      </dgm:t>
    </dgm:pt>
    <dgm:pt modelId="{42B7F8A4-7659-416F-8557-29B4425D45FA}" type="sibTrans" cxnId="{B25C0868-478A-4435-B543-D4A6D0503E35}">
      <dgm:prSet/>
      <dgm:spPr/>
      <dgm:t>
        <a:bodyPr/>
        <a:lstStyle/>
        <a:p>
          <a:endParaRPr lang="en-US"/>
        </a:p>
      </dgm:t>
    </dgm:pt>
    <dgm:pt modelId="{19EA2B52-3AD6-4611-AA90-15075B2EE433}">
      <dgm:prSet/>
      <dgm:spPr/>
      <dgm:t>
        <a:bodyPr/>
        <a:lstStyle/>
        <a:p>
          <a:r>
            <a:rPr lang="en-US"/>
            <a:t>Motion Correction</a:t>
          </a:r>
        </a:p>
      </dgm:t>
    </dgm:pt>
    <dgm:pt modelId="{21BB24CB-D56D-4363-BF02-28F76FF8A8AD}" type="parTrans" cxnId="{F03F1EFF-B251-455D-81F6-57C86E06883F}">
      <dgm:prSet/>
      <dgm:spPr/>
      <dgm:t>
        <a:bodyPr/>
        <a:lstStyle/>
        <a:p>
          <a:endParaRPr lang="en-US"/>
        </a:p>
      </dgm:t>
    </dgm:pt>
    <dgm:pt modelId="{A33A6795-B95B-414A-8A43-2A9E1FB2C444}" type="sibTrans" cxnId="{F03F1EFF-B251-455D-81F6-57C86E06883F}">
      <dgm:prSet/>
      <dgm:spPr/>
      <dgm:t>
        <a:bodyPr/>
        <a:lstStyle/>
        <a:p>
          <a:endParaRPr lang="en-US"/>
        </a:p>
      </dgm:t>
    </dgm:pt>
    <dgm:pt modelId="{45FC9AC1-13DC-4AC5-95D8-FD00D26D6B22}">
      <dgm:prSet/>
      <dgm:spPr/>
      <dgm:t>
        <a:bodyPr/>
        <a:lstStyle/>
        <a:p>
          <a:r>
            <a:rPr lang="en-US"/>
            <a:t>Eddy current correction </a:t>
          </a:r>
        </a:p>
      </dgm:t>
    </dgm:pt>
    <dgm:pt modelId="{C27D5233-12DA-4D65-AE14-45A44DB01F5E}" type="parTrans" cxnId="{504F147C-4676-4A90-8A2B-D63C1645F720}">
      <dgm:prSet/>
      <dgm:spPr/>
      <dgm:t>
        <a:bodyPr/>
        <a:lstStyle/>
        <a:p>
          <a:endParaRPr lang="en-US"/>
        </a:p>
      </dgm:t>
    </dgm:pt>
    <dgm:pt modelId="{58727469-18DA-4C28-AE65-32665AB5BED1}" type="sibTrans" cxnId="{504F147C-4676-4A90-8A2B-D63C1645F720}">
      <dgm:prSet/>
      <dgm:spPr/>
      <dgm:t>
        <a:bodyPr/>
        <a:lstStyle/>
        <a:p>
          <a:endParaRPr lang="en-US"/>
        </a:p>
      </dgm:t>
    </dgm:pt>
    <dgm:pt modelId="{FD95F748-0A1F-46ED-916C-91DD3BA2F484}">
      <dgm:prSet/>
      <dgm:spPr/>
      <dgm:t>
        <a:bodyPr/>
        <a:lstStyle/>
        <a:p>
          <a:r>
            <a:rPr lang="en-US"/>
            <a:t>Susceptibility Correction </a:t>
          </a:r>
        </a:p>
      </dgm:t>
    </dgm:pt>
    <dgm:pt modelId="{ACF93C3D-410D-42BC-AD66-4B7B091317CE}" type="parTrans" cxnId="{43A590EF-0B3D-401E-98E2-63FA78D97F32}">
      <dgm:prSet/>
      <dgm:spPr/>
      <dgm:t>
        <a:bodyPr/>
        <a:lstStyle/>
        <a:p>
          <a:endParaRPr lang="en-US"/>
        </a:p>
      </dgm:t>
    </dgm:pt>
    <dgm:pt modelId="{C7905C6D-294C-45F6-AF9A-A2ACE15F5E99}" type="sibTrans" cxnId="{43A590EF-0B3D-401E-98E2-63FA78D97F32}">
      <dgm:prSet/>
      <dgm:spPr/>
      <dgm:t>
        <a:bodyPr/>
        <a:lstStyle/>
        <a:p>
          <a:endParaRPr lang="en-US"/>
        </a:p>
      </dgm:t>
    </dgm:pt>
    <dgm:pt modelId="{3C3BC49C-313A-4519-BA22-DC031EDE0B92}">
      <dgm:prSet/>
      <dgm:spPr/>
      <dgm:t>
        <a:bodyPr/>
        <a:lstStyle/>
        <a:p>
          <a:r>
            <a:rPr lang="en-US"/>
            <a:t>Scripting</a:t>
          </a:r>
        </a:p>
      </dgm:t>
    </dgm:pt>
    <dgm:pt modelId="{525AF895-F36E-4833-9B06-AC9390D11667}" type="parTrans" cxnId="{22023B08-291B-484B-8D7D-066643DF9C85}">
      <dgm:prSet/>
      <dgm:spPr/>
      <dgm:t>
        <a:bodyPr/>
        <a:lstStyle/>
        <a:p>
          <a:endParaRPr lang="en-US"/>
        </a:p>
      </dgm:t>
    </dgm:pt>
    <dgm:pt modelId="{6842B7FF-1DE1-445A-B770-350D932EBA4A}" type="sibTrans" cxnId="{22023B08-291B-484B-8D7D-066643DF9C85}">
      <dgm:prSet/>
      <dgm:spPr/>
      <dgm:t>
        <a:bodyPr/>
        <a:lstStyle/>
        <a:p>
          <a:endParaRPr lang="en-US"/>
        </a:p>
      </dgm:t>
    </dgm:pt>
    <dgm:pt modelId="{D16E82B4-2A6A-9F4D-B881-FDCE388BE540}" type="pres">
      <dgm:prSet presAssocID="{0D55C1DD-F465-4057-B9EB-DBA4F16FA178}" presName="linear" presStyleCnt="0">
        <dgm:presLayoutVars>
          <dgm:animLvl val="lvl"/>
          <dgm:resizeHandles val="exact"/>
        </dgm:presLayoutVars>
      </dgm:prSet>
      <dgm:spPr/>
    </dgm:pt>
    <dgm:pt modelId="{F1AD276B-1568-1D44-9C0C-1A199E4C3153}" type="pres">
      <dgm:prSet presAssocID="{B65FF7D1-AF36-4A7A-9F2C-016FE119C5BA}" presName="parentText" presStyleLbl="node1" presStyleIdx="0" presStyleCnt="6">
        <dgm:presLayoutVars>
          <dgm:chMax val="0"/>
          <dgm:bulletEnabled val="1"/>
        </dgm:presLayoutVars>
      </dgm:prSet>
      <dgm:spPr/>
    </dgm:pt>
    <dgm:pt modelId="{7A499292-2B45-5042-897F-ED6D38930204}" type="pres">
      <dgm:prSet presAssocID="{C36977AD-7DB5-4BB6-ABE4-2A5BBE8F9A81}" presName="spacer" presStyleCnt="0"/>
      <dgm:spPr/>
    </dgm:pt>
    <dgm:pt modelId="{737AED17-83EA-F243-B92D-53EC9D80B965}" type="pres">
      <dgm:prSet presAssocID="{ACCCAD5E-F7D1-4BFE-8B0B-DFDE513C1F87}" presName="parentText" presStyleLbl="node1" presStyleIdx="1" presStyleCnt="6">
        <dgm:presLayoutVars>
          <dgm:chMax val="0"/>
          <dgm:bulletEnabled val="1"/>
        </dgm:presLayoutVars>
      </dgm:prSet>
      <dgm:spPr/>
    </dgm:pt>
    <dgm:pt modelId="{4C0DC198-535A-4D4C-8C0C-D35212CF6869}" type="pres">
      <dgm:prSet presAssocID="{42B7F8A4-7659-416F-8557-29B4425D45FA}" presName="spacer" presStyleCnt="0"/>
      <dgm:spPr/>
    </dgm:pt>
    <dgm:pt modelId="{1D816BA0-78C3-304D-8404-E3A0EF576442}" type="pres">
      <dgm:prSet presAssocID="{19EA2B52-3AD6-4611-AA90-15075B2EE433}" presName="parentText" presStyleLbl="node1" presStyleIdx="2" presStyleCnt="6">
        <dgm:presLayoutVars>
          <dgm:chMax val="0"/>
          <dgm:bulletEnabled val="1"/>
        </dgm:presLayoutVars>
      </dgm:prSet>
      <dgm:spPr/>
    </dgm:pt>
    <dgm:pt modelId="{EC637AF0-ED88-A540-9DD1-47D64A58BD04}" type="pres">
      <dgm:prSet presAssocID="{A33A6795-B95B-414A-8A43-2A9E1FB2C444}" presName="spacer" presStyleCnt="0"/>
      <dgm:spPr/>
    </dgm:pt>
    <dgm:pt modelId="{5F063892-0596-904E-AD74-BD69A2DC1F00}" type="pres">
      <dgm:prSet presAssocID="{45FC9AC1-13DC-4AC5-95D8-FD00D26D6B22}" presName="parentText" presStyleLbl="node1" presStyleIdx="3" presStyleCnt="6">
        <dgm:presLayoutVars>
          <dgm:chMax val="0"/>
          <dgm:bulletEnabled val="1"/>
        </dgm:presLayoutVars>
      </dgm:prSet>
      <dgm:spPr/>
    </dgm:pt>
    <dgm:pt modelId="{0A9E7113-201E-4649-9F22-F9FFC0DCAA72}" type="pres">
      <dgm:prSet presAssocID="{58727469-18DA-4C28-AE65-32665AB5BED1}" presName="spacer" presStyleCnt="0"/>
      <dgm:spPr/>
    </dgm:pt>
    <dgm:pt modelId="{8053F5CF-947D-A741-AFD7-F5E6B9909360}" type="pres">
      <dgm:prSet presAssocID="{FD95F748-0A1F-46ED-916C-91DD3BA2F484}" presName="parentText" presStyleLbl="node1" presStyleIdx="4" presStyleCnt="6">
        <dgm:presLayoutVars>
          <dgm:chMax val="0"/>
          <dgm:bulletEnabled val="1"/>
        </dgm:presLayoutVars>
      </dgm:prSet>
      <dgm:spPr/>
    </dgm:pt>
    <dgm:pt modelId="{2F2859A7-CE7C-6D49-8342-364B925505B8}" type="pres">
      <dgm:prSet presAssocID="{C7905C6D-294C-45F6-AF9A-A2ACE15F5E99}" presName="spacer" presStyleCnt="0"/>
      <dgm:spPr/>
    </dgm:pt>
    <dgm:pt modelId="{B45D95D5-53F8-214A-BD03-34777CDDD2BC}" type="pres">
      <dgm:prSet presAssocID="{3C3BC49C-313A-4519-BA22-DC031EDE0B92}" presName="parentText" presStyleLbl="node1" presStyleIdx="5" presStyleCnt="6">
        <dgm:presLayoutVars>
          <dgm:chMax val="0"/>
          <dgm:bulletEnabled val="1"/>
        </dgm:presLayoutVars>
      </dgm:prSet>
      <dgm:spPr/>
    </dgm:pt>
  </dgm:ptLst>
  <dgm:cxnLst>
    <dgm:cxn modelId="{22023B08-291B-484B-8D7D-066643DF9C85}" srcId="{0D55C1DD-F465-4057-B9EB-DBA4F16FA178}" destId="{3C3BC49C-313A-4519-BA22-DC031EDE0B92}" srcOrd="5" destOrd="0" parTransId="{525AF895-F36E-4833-9B06-AC9390D11667}" sibTransId="{6842B7FF-1DE1-445A-B770-350D932EBA4A}"/>
    <dgm:cxn modelId="{B46D6B3E-DF9B-0449-90FA-BC1C9F657A7D}" type="presOf" srcId="{B65FF7D1-AF36-4A7A-9F2C-016FE119C5BA}" destId="{F1AD276B-1568-1D44-9C0C-1A199E4C3153}" srcOrd="0" destOrd="0" presId="urn:microsoft.com/office/officeart/2005/8/layout/vList2"/>
    <dgm:cxn modelId="{88CAC141-6C8B-CB4D-BE70-9D659387B880}" type="presOf" srcId="{45FC9AC1-13DC-4AC5-95D8-FD00D26D6B22}" destId="{5F063892-0596-904E-AD74-BD69A2DC1F00}" srcOrd="0" destOrd="0" presId="urn:microsoft.com/office/officeart/2005/8/layout/vList2"/>
    <dgm:cxn modelId="{7DA64152-C7D6-4E6F-9471-96354A31B848}" srcId="{0D55C1DD-F465-4057-B9EB-DBA4F16FA178}" destId="{B65FF7D1-AF36-4A7A-9F2C-016FE119C5BA}" srcOrd="0" destOrd="0" parTransId="{DD2D194A-5062-470D-91E4-BB81E60F5139}" sibTransId="{C36977AD-7DB5-4BB6-ABE4-2A5BBE8F9A81}"/>
    <dgm:cxn modelId="{B25C0868-478A-4435-B543-D4A6D0503E35}" srcId="{0D55C1DD-F465-4057-B9EB-DBA4F16FA178}" destId="{ACCCAD5E-F7D1-4BFE-8B0B-DFDE513C1F87}" srcOrd="1" destOrd="0" parTransId="{57845CCB-FA4B-4EB4-B5D9-28D1366260F2}" sibTransId="{42B7F8A4-7659-416F-8557-29B4425D45FA}"/>
    <dgm:cxn modelId="{1BC07B73-A368-9640-9A02-174719F7B249}" type="presOf" srcId="{ACCCAD5E-F7D1-4BFE-8B0B-DFDE513C1F87}" destId="{737AED17-83EA-F243-B92D-53EC9D80B965}" srcOrd="0" destOrd="0" presId="urn:microsoft.com/office/officeart/2005/8/layout/vList2"/>
    <dgm:cxn modelId="{504F147C-4676-4A90-8A2B-D63C1645F720}" srcId="{0D55C1DD-F465-4057-B9EB-DBA4F16FA178}" destId="{45FC9AC1-13DC-4AC5-95D8-FD00D26D6B22}" srcOrd="3" destOrd="0" parTransId="{C27D5233-12DA-4D65-AE14-45A44DB01F5E}" sibTransId="{58727469-18DA-4C28-AE65-32665AB5BED1}"/>
    <dgm:cxn modelId="{C544387E-E0A8-9946-B052-1C5FABEB4F92}" type="presOf" srcId="{3C3BC49C-313A-4519-BA22-DC031EDE0B92}" destId="{B45D95D5-53F8-214A-BD03-34777CDDD2BC}" srcOrd="0" destOrd="0" presId="urn:microsoft.com/office/officeart/2005/8/layout/vList2"/>
    <dgm:cxn modelId="{1971AC9D-970D-9B42-AD6B-C96F3E980AD3}" type="presOf" srcId="{0D55C1DD-F465-4057-B9EB-DBA4F16FA178}" destId="{D16E82B4-2A6A-9F4D-B881-FDCE388BE540}" srcOrd="0" destOrd="0" presId="urn:microsoft.com/office/officeart/2005/8/layout/vList2"/>
    <dgm:cxn modelId="{9D6CAFCE-6156-A94E-A969-27C19971E0D4}" type="presOf" srcId="{FD95F748-0A1F-46ED-916C-91DD3BA2F484}" destId="{8053F5CF-947D-A741-AFD7-F5E6B9909360}" srcOrd="0" destOrd="0" presId="urn:microsoft.com/office/officeart/2005/8/layout/vList2"/>
    <dgm:cxn modelId="{B93517E7-5CC8-2940-929C-E8FB0D974B16}" type="presOf" srcId="{19EA2B52-3AD6-4611-AA90-15075B2EE433}" destId="{1D816BA0-78C3-304D-8404-E3A0EF576442}" srcOrd="0" destOrd="0" presId="urn:microsoft.com/office/officeart/2005/8/layout/vList2"/>
    <dgm:cxn modelId="{43A590EF-0B3D-401E-98E2-63FA78D97F32}" srcId="{0D55C1DD-F465-4057-B9EB-DBA4F16FA178}" destId="{FD95F748-0A1F-46ED-916C-91DD3BA2F484}" srcOrd="4" destOrd="0" parTransId="{ACF93C3D-410D-42BC-AD66-4B7B091317CE}" sibTransId="{C7905C6D-294C-45F6-AF9A-A2ACE15F5E99}"/>
    <dgm:cxn modelId="{F03F1EFF-B251-455D-81F6-57C86E06883F}" srcId="{0D55C1DD-F465-4057-B9EB-DBA4F16FA178}" destId="{19EA2B52-3AD6-4611-AA90-15075B2EE433}" srcOrd="2" destOrd="0" parTransId="{21BB24CB-D56D-4363-BF02-28F76FF8A8AD}" sibTransId="{A33A6795-B95B-414A-8A43-2A9E1FB2C444}"/>
    <dgm:cxn modelId="{08309CF9-B9BA-B54A-8240-1BB27DD0A0BC}" type="presParOf" srcId="{D16E82B4-2A6A-9F4D-B881-FDCE388BE540}" destId="{F1AD276B-1568-1D44-9C0C-1A199E4C3153}" srcOrd="0" destOrd="0" presId="urn:microsoft.com/office/officeart/2005/8/layout/vList2"/>
    <dgm:cxn modelId="{FDB8D864-174C-4F44-954F-2565EE81B8F4}" type="presParOf" srcId="{D16E82B4-2A6A-9F4D-B881-FDCE388BE540}" destId="{7A499292-2B45-5042-897F-ED6D38930204}" srcOrd="1" destOrd="0" presId="urn:microsoft.com/office/officeart/2005/8/layout/vList2"/>
    <dgm:cxn modelId="{F90330B6-DFCB-9B4E-92D3-1AF6B8C0C269}" type="presParOf" srcId="{D16E82B4-2A6A-9F4D-B881-FDCE388BE540}" destId="{737AED17-83EA-F243-B92D-53EC9D80B965}" srcOrd="2" destOrd="0" presId="urn:microsoft.com/office/officeart/2005/8/layout/vList2"/>
    <dgm:cxn modelId="{51812EB1-B56D-4E46-86CB-5425181C3EC8}" type="presParOf" srcId="{D16E82B4-2A6A-9F4D-B881-FDCE388BE540}" destId="{4C0DC198-535A-4D4C-8C0C-D35212CF6869}" srcOrd="3" destOrd="0" presId="urn:microsoft.com/office/officeart/2005/8/layout/vList2"/>
    <dgm:cxn modelId="{EF33E857-8AFB-9B4A-94D5-814BC4BF4EB0}" type="presParOf" srcId="{D16E82B4-2A6A-9F4D-B881-FDCE388BE540}" destId="{1D816BA0-78C3-304D-8404-E3A0EF576442}" srcOrd="4" destOrd="0" presId="urn:microsoft.com/office/officeart/2005/8/layout/vList2"/>
    <dgm:cxn modelId="{A1E68858-205C-8E41-96E3-26FDB1EE7941}" type="presParOf" srcId="{D16E82B4-2A6A-9F4D-B881-FDCE388BE540}" destId="{EC637AF0-ED88-A540-9DD1-47D64A58BD04}" srcOrd="5" destOrd="0" presId="urn:microsoft.com/office/officeart/2005/8/layout/vList2"/>
    <dgm:cxn modelId="{B0FEC465-3A9C-4A41-92DF-EB05116B3D42}" type="presParOf" srcId="{D16E82B4-2A6A-9F4D-B881-FDCE388BE540}" destId="{5F063892-0596-904E-AD74-BD69A2DC1F00}" srcOrd="6" destOrd="0" presId="urn:microsoft.com/office/officeart/2005/8/layout/vList2"/>
    <dgm:cxn modelId="{63A60DDE-6A15-C046-B743-2FDE9F609FC3}" type="presParOf" srcId="{D16E82B4-2A6A-9F4D-B881-FDCE388BE540}" destId="{0A9E7113-201E-4649-9F22-F9FFC0DCAA72}" srcOrd="7" destOrd="0" presId="urn:microsoft.com/office/officeart/2005/8/layout/vList2"/>
    <dgm:cxn modelId="{C4263C8A-0B1F-454A-93FF-E838F55487F6}" type="presParOf" srcId="{D16E82B4-2A6A-9F4D-B881-FDCE388BE540}" destId="{8053F5CF-947D-A741-AFD7-F5E6B9909360}" srcOrd="8" destOrd="0" presId="urn:microsoft.com/office/officeart/2005/8/layout/vList2"/>
    <dgm:cxn modelId="{12FCCDB2-0101-4141-BA36-124090703B57}" type="presParOf" srcId="{D16E82B4-2A6A-9F4D-B881-FDCE388BE540}" destId="{2F2859A7-CE7C-6D49-8342-364B925505B8}" srcOrd="9" destOrd="0" presId="urn:microsoft.com/office/officeart/2005/8/layout/vList2"/>
    <dgm:cxn modelId="{D940328E-7D07-5242-B08F-22D696538A8B}" type="presParOf" srcId="{D16E82B4-2A6A-9F4D-B881-FDCE388BE540}" destId="{B45D95D5-53F8-214A-BD03-34777CDDD2BC}"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AD276B-1568-1D44-9C0C-1A199E4C3153}">
      <dsp:nvSpPr>
        <dsp:cNvPr id="0" name=""/>
        <dsp:cNvSpPr/>
      </dsp:nvSpPr>
      <dsp:spPr>
        <a:xfrm>
          <a:off x="0" y="38484"/>
          <a:ext cx="10515600"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Gibbs Ringing</a:t>
          </a:r>
        </a:p>
      </dsp:txBody>
      <dsp:txXfrm>
        <a:off x="31613" y="70097"/>
        <a:ext cx="10452374" cy="584369"/>
      </dsp:txXfrm>
    </dsp:sp>
    <dsp:sp modelId="{737AED17-83EA-F243-B92D-53EC9D80B965}">
      <dsp:nvSpPr>
        <dsp:cNvPr id="0" name=""/>
        <dsp:cNvSpPr/>
      </dsp:nvSpPr>
      <dsp:spPr>
        <a:xfrm>
          <a:off x="0" y="763839"/>
          <a:ext cx="10515600"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Denoising</a:t>
          </a:r>
        </a:p>
      </dsp:txBody>
      <dsp:txXfrm>
        <a:off x="31613" y="795452"/>
        <a:ext cx="10452374" cy="584369"/>
      </dsp:txXfrm>
    </dsp:sp>
    <dsp:sp modelId="{1D816BA0-78C3-304D-8404-E3A0EF576442}">
      <dsp:nvSpPr>
        <dsp:cNvPr id="0" name=""/>
        <dsp:cNvSpPr/>
      </dsp:nvSpPr>
      <dsp:spPr>
        <a:xfrm>
          <a:off x="0" y="1489194"/>
          <a:ext cx="10515600"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Motion Correction</a:t>
          </a:r>
        </a:p>
      </dsp:txBody>
      <dsp:txXfrm>
        <a:off x="31613" y="1520807"/>
        <a:ext cx="10452374" cy="584369"/>
      </dsp:txXfrm>
    </dsp:sp>
    <dsp:sp modelId="{5F063892-0596-904E-AD74-BD69A2DC1F00}">
      <dsp:nvSpPr>
        <dsp:cNvPr id="0" name=""/>
        <dsp:cNvSpPr/>
      </dsp:nvSpPr>
      <dsp:spPr>
        <a:xfrm>
          <a:off x="0" y="2214549"/>
          <a:ext cx="10515600"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Eddy current correction </a:t>
          </a:r>
        </a:p>
      </dsp:txBody>
      <dsp:txXfrm>
        <a:off x="31613" y="2246162"/>
        <a:ext cx="10452374" cy="584369"/>
      </dsp:txXfrm>
    </dsp:sp>
    <dsp:sp modelId="{8053F5CF-947D-A741-AFD7-F5E6B9909360}">
      <dsp:nvSpPr>
        <dsp:cNvPr id="0" name=""/>
        <dsp:cNvSpPr/>
      </dsp:nvSpPr>
      <dsp:spPr>
        <a:xfrm>
          <a:off x="0" y="2939904"/>
          <a:ext cx="10515600"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Susceptibility Correction </a:t>
          </a:r>
        </a:p>
      </dsp:txBody>
      <dsp:txXfrm>
        <a:off x="31613" y="2971517"/>
        <a:ext cx="10452374" cy="584369"/>
      </dsp:txXfrm>
    </dsp:sp>
    <dsp:sp modelId="{B45D95D5-53F8-214A-BD03-34777CDDD2BC}">
      <dsp:nvSpPr>
        <dsp:cNvPr id="0" name=""/>
        <dsp:cNvSpPr/>
      </dsp:nvSpPr>
      <dsp:spPr>
        <a:xfrm>
          <a:off x="0" y="3665259"/>
          <a:ext cx="10515600"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Scripting</a:t>
          </a:r>
        </a:p>
      </dsp:txBody>
      <dsp:txXfrm>
        <a:off x="31613" y="3696872"/>
        <a:ext cx="10452374" cy="58436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8698F2-DD81-0942-8DF1-C53BC66A9E19}" type="datetimeFigureOut">
              <a:rPr lang="en-US" smtClean="0"/>
              <a:t>12/13/22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F9FF7-99B5-FE45-89EC-575BE3EB83D6}" type="slidenum">
              <a:rPr lang="en-US" smtClean="0"/>
              <a:t>‹#›</a:t>
            </a:fld>
            <a:endParaRPr lang="en-US"/>
          </a:p>
        </p:txBody>
      </p:sp>
    </p:spTree>
    <p:extLst>
      <p:ext uri="{BB962C8B-B14F-4D97-AF65-F5344CB8AC3E}">
        <p14:creationId xmlns:p14="http://schemas.microsoft.com/office/powerpoint/2010/main" val="2682179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www.ncbi.nlm.nih.gov/pmc/articles/PMC4692656/#bb0160" TargetMode="External"/><Relationship Id="rId3" Type="http://schemas.openxmlformats.org/officeDocument/2006/relationships/hyperlink" Target="https://www.ncbi.nlm.nih.gov/pmc/articles/PMC4692656/#bb0135" TargetMode="External"/><Relationship Id="rId7" Type="http://schemas.openxmlformats.org/officeDocument/2006/relationships/hyperlink" Target="https://www.ncbi.nlm.nih.gov/pmc/articles/PMC4692656/#bb0350"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www.ncbi.nlm.nih.gov/pmc/articles/PMC4692656/#bb0080" TargetMode="External"/><Relationship Id="rId5" Type="http://schemas.openxmlformats.org/officeDocument/2006/relationships/hyperlink" Target="https://www.ncbi.nlm.nih.gov/pmc/articles/PMC4692656/#bb0075" TargetMode="External"/><Relationship Id="rId4" Type="http://schemas.openxmlformats.org/officeDocument/2006/relationships/hyperlink" Target="https://www.ncbi.nlm.nih.gov/pmc/articles/PMC4692656/#bb0065" TargetMode="External"/><Relationship Id="rId9" Type="http://schemas.openxmlformats.org/officeDocument/2006/relationships/hyperlink" Target="https://www.ncbi.nlm.nih.gov/pmc/articles/PMC4692656/#bb0255"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Occurs as a consequence of using </a:t>
            </a:r>
            <a:r>
              <a:rPr lang="en-US" dirty="0" err="1"/>
              <a:t>fourier</a:t>
            </a:r>
            <a:r>
              <a:rPr lang="en-US" dirty="0"/>
              <a:t> transforms to reconstruct MR signals, and are related to the number of samples taken. Because fewer samples are taken in the phase-encode direction, the artifact is typically more prominent in the phase-encoding direction. These errors can be minimized by increasing the number of phase-encoding steps or by reducing the FOV. </a:t>
            </a:r>
          </a:p>
          <a:p>
            <a:endParaRPr lang="en-US" dirty="0"/>
          </a:p>
          <a:p>
            <a:r>
              <a:rPr lang="en-US" dirty="0"/>
              <a:t>Ways of removing </a:t>
            </a:r>
            <a:r>
              <a:rPr lang="en-US" dirty="0" err="1"/>
              <a:t>gibbs</a:t>
            </a:r>
            <a:r>
              <a:rPr lang="en-US" dirty="0"/>
              <a:t> </a:t>
            </a:r>
            <a:r>
              <a:rPr lang="en-US" dirty="0" err="1"/>
              <a:t>rining</a:t>
            </a:r>
            <a:r>
              <a:rPr lang="en-US" dirty="0"/>
              <a:t> in post-processing include applying a Hamming window or using the total variation method. </a:t>
            </a:r>
          </a:p>
          <a:p>
            <a:endParaRPr lang="en-US" dirty="0"/>
          </a:p>
          <a:p>
            <a:r>
              <a:rPr lang="en-US" b="0" i="0" dirty="0">
                <a:solidFill>
                  <a:srgbClr val="1C1D1E"/>
                </a:solidFill>
                <a:effectLst/>
                <a:latin typeface="Open Sans" panose="020F0502020204030204" pitchFamily="34" charset="0"/>
              </a:rPr>
              <a:t>The truncation in k-space can be interpreted as a convolution of the underlying image with a </a:t>
            </a:r>
            <a:r>
              <a:rPr lang="en-US" b="0" i="0" dirty="0" err="1">
                <a:solidFill>
                  <a:srgbClr val="1C1D1E"/>
                </a:solidFill>
                <a:effectLst/>
                <a:latin typeface="Open Sans" panose="020F0502020204030204" pitchFamily="34" charset="0"/>
              </a:rPr>
              <a:t>sinc</a:t>
            </a:r>
            <a:r>
              <a:rPr lang="en-US" b="0" i="0" dirty="0">
                <a:solidFill>
                  <a:srgbClr val="1C1D1E"/>
                </a:solidFill>
                <a:effectLst/>
                <a:latin typeface="Open Sans" panose="020F0502020204030204" pitchFamily="34" charset="0"/>
              </a:rPr>
              <a:t>-function</a:t>
            </a:r>
            <a:endParaRPr lang="en-US" dirty="0"/>
          </a:p>
        </p:txBody>
      </p:sp>
      <p:sp>
        <p:nvSpPr>
          <p:cNvPr id="4" name="Slide Number Placeholder 3"/>
          <p:cNvSpPr>
            <a:spLocks noGrp="1"/>
          </p:cNvSpPr>
          <p:nvPr>
            <p:ph type="sldNum" sz="quarter" idx="5"/>
          </p:nvPr>
        </p:nvSpPr>
        <p:spPr/>
        <p:txBody>
          <a:bodyPr/>
          <a:lstStyle/>
          <a:p>
            <a:fld id="{100F9FF7-99B5-FE45-89EC-575BE3EB83D6}" type="slidenum">
              <a:rPr lang="en-US" smtClean="0"/>
              <a:t>3</a:t>
            </a:fld>
            <a:endParaRPr lang="en-US"/>
          </a:p>
        </p:txBody>
      </p:sp>
    </p:spTree>
    <p:extLst>
      <p:ext uri="{BB962C8B-B14F-4D97-AF65-F5344CB8AC3E}">
        <p14:creationId xmlns:p14="http://schemas.microsoft.com/office/powerpoint/2010/main" val="31616463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general each step is optional</a:t>
            </a:r>
          </a:p>
        </p:txBody>
      </p:sp>
      <p:sp>
        <p:nvSpPr>
          <p:cNvPr id="4" name="Slide Number Placeholder 3"/>
          <p:cNvSpPr>
            <a:spLocks noGrp="1"/>
          </p:cNvSpPr>
          <p:nvPr>
            <p:ph type="sldNum" sz="quarter" idx="5"/>
          </p:nvPr>
        </p:nvSpPr>
        <p:spPr/>
        <p:txBody>
          <a:bodyPr/>
          <a:lstStyle/>
          <a:p>
            <a:fld id="{100F9FF7-99B5-FE45-89EC-575BE3EB83D6}" type="slidenum">
              <a:rPr lang="en-US" smtClean="0"/>
              <a:t>13</a:t>
            </a:fld>
            <a:endParaRPr lang="en-US"/>
          </a:p>
        </p:txBody>
      </p:sp>
    </p:spTree>
    <p:extLst>
      <p:ext uri="{BB962C8B-B14F-4D97-AF65-F5344CB8AC3E}">
        <p14:creationId xmlns:p14="http://schemas.microsoft.com/office/powerpoint/2010/main" val="3569499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0F9FF7-99B5-FE45-89EC-575BE3EB83D6}" type="slidenum">
              <a:rPr lang="en-US" smtClean="0"/>
              <a:t>14</a:t>
            </a:fld>
            <a:endParaRPr lang="en-US"/>
          </a:p>
        </p:txBody>
      </p:sp>
    </p:spTree>
    <p:extLst>
      <p:ext uri="{BB962C8B-B14F-4D97-AF65-F5344CB8AC3E}">
        <p14:creationId xmlns:p14="http://schemas.microsoft.com/office/powerpoint/2010/main" val="26624921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 acquisition </a:t>
            </a:r>
          </a:p>
        </p:txBody>
      </p:sp>
      <p:sp>
        <p:nvSpPr>
          <p:cNvPr id="4" name="Slide Number Placeholder 3"/>
          <p:cNvSpPr>
            <a:spLocks noGrp="1"/>
          </p:cNvSpPr>
          <p:nvPr>
            <p:ph type="sldNum" sz="quarter" idx="5"/>
          </p:nvPr>
        </p:nvSpPr>
        <p:spPr/>
        <p:txBody>
          <a:bodyPr/>
          <a:lstStyle/>
          <a:p>
            <a:fld id="{100F9FF7-99B5-FE45-89EC-575BE3EB83D6}" type="slidenum">
              <a:rPr lang="en-US" smtClean="0"/>
              <a:t>15</a:t>
            </a:fld>
            <a:endParaRPr lang="en-US"/>
          </a:p>
        </p:txBody>
      </p:sp>
    </p:spTree>
    <p:extLst>
      <p:ext uri="{BB962C8B-B14F-4D97-AF65-F5344CB8AC3E}">
        <p14:creationId xmlns:p14="http://schemas.microsoft.com/office/powerpoint/2010/main" val="507134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Exploit redundance of the data in DWI. Perform a low-rank approximation by thresholding the </a:t>
            </a:r>
            <a:r>
              <a:rPr lang="en-US" dirty="0" err="1"/>
              <a:t>eigenspectrum</a:t>
            </a:r>
            <a:r>
              <a:rPr lang="en-US" dirty="0"/>
              <a:t> of the noisy signal matrix. </a:t>
            </a:r>
          </a:p>
          <a:p>
            <a:r>
              <a:rPr lang="en-US" dirty="0" err="1"/>
              <a:t>Estime</a:t>
            </a:r>
            <a:r>
              <a:rPr lang="en-US" dirty="0"/>
              <a:t> the noise variance at each voxel, apply PCA in local patches around each voxel, threshold the eigenvalues and then do PCA reconstruction. </a:t>
            </a:r>
          </a:p>
        </p:txBody>
      </p:sp>
      <p:sp>
        <p:nvSpPr>
          <p:cNvPr id="4" name="Slide Number Placeholder 3"/>
          <p:cNvSpPr>
            <a:spLocks noGrp="1"/>
          </p:cNvSpPr>
          <p:nvPr>
            <p:ph type="sldNum" sz="quarter" idx="5"/>
          </p:nvPr>
        </p:nvSpPr>
        <p:spPr/>
        <p:txBody>
          <a:bodyPr/>
          <a:lstStyle/>
          <a:p>
            <a:fld id="{100F9FF7-99B5-FE45-89EC-575BE3EB83D6}" type="slidenum">
              <a:rPr lang="en-US" smtClean="0"/>
              <a:t>4</a:t>
            </a:fld>
            <a:endParaRPr lang="en-US"/>
          </a:p>
        </p:txBody>
      </p:sp>
    </p:spTree>
    <p:extLst>
      <p:ext uri="{BB962C8B-B14F-4D97-AF65-F5344CB8AC3E}">
        <p14:creationId xmlns:p14="http://schemas.microsoft.com/office/powerpoint/2010/main" val="2449375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Diffusion sensitizing gradients also sensitize to motion – such as flow. Cardiac pulsation, respiratory motion and bulk motion all contribute to signal loss during the gradient.</a:t>
            </a:r>
          </a:p>
          <a:p>
            <a:endParaRPr lang="en-US" dirty="0"/>
          </a:p>
          <a:p>
            <a:r>
              <a:rPr lang="en-US" dirty="0"/>
              <a:t>Conventionally use EPI sequence for imaging. </a:t>
            </a:r>
          </a:p>
          <a:p>
            <a:endParaRPr lang="en-US" dirty="0"/>
          </a:p>
          <a:p>
            <a:r>
              <a:rPr lang="en-US" dirty="0"/>
              <a:t>Gradient moment nulling is a technique used to reduce flow artifacts in our image and intravoxel dephasing. It is also a technique used in bright blood imaging. AKA flow compensation</a:t>
            </a:r>
          </a:p>
        </p:txBody>
      </p:sp>
      <p:sp>
        <p:nvSpPr>
          <p:cNvPr id="4" name="Slide Number Placeholder 3"/>
          <p:cNvSpPr>
            <a:spLocks noGrp="1"/>
          </p:cNvSpPr>
          <p:nvPr>
            <p:ph type="sldNum" sz="quarter" idx="5"/>
          </p:nvPr>
        </p:nvSpPr>
        <p:spPr/>
        <p:txBody>
          <a:bodyPr/>
          <a:lstStyle/>
          <a:p>
            <a:fld id="{100F9FF7-99B5-FE45-89EC-575BE3EB83D6}" type="slidenum">
              <a:rPr lang="en-US" smtClean="0"/>
              <a:t>5</a:t>
            </a:fld>
            <a:endParaRPr lang="en-US"/>
          </a:p>
        </p:txBody>
      </p:sp>
    </p:spTree>
    <p:extLst>
      <p:ext uri="{BB962C8B-B14F-4D97-AF65-F5344CB8AC3E}">
        <p14:creationId xmlns:p14="http://schemas.microsoft.com/office/powerpoint/2010/main" val="324816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14:m>
                  <m:oMath xmlns:m="http://schemas.openxmlformats.org/officeDocument/2006/math">
                    <a:fld id="{825F15A7-03F4-43D7-82C5-3E23DA2F108C}" type="mathplaceholder">
                      <a:rPr lang="en-US" i="1" smtClean="0">
                        <a:latin typeface="Cambria Math" panose="02040503050406030204" pitchFamily="18" charset="0"/>
                      </a:rPr>
                      <a:t>Type equation here.</a:t>
                    </a:fld>
                  </m:oMath>
                </a14:m>
                <a:r>
                  <a:rPr lang="en-US" dirty="0"/>
                  <a:t>Rapidly changing magnetic fields to encode the signal, it is the rate of change of the magnetic field, fast imaging sequences produce severe eddy currents, which are particularly evident in EPI sequences. </a:t>
                </a:r>
              </a:p>
              <a:p>
                <a:endParaRPr lang="en-US" dirty="0"/>
              </a:p>
              <a:p>
                <a:r>
                  <a:rPr lang="en-US" b="0" i="0" dirty="0">
                    <a:solidFill>
                      <a:srgbClr val="000000"/>
                    </a:solidFill>
                    <a:effectLst/>
                    <a:latin typeface="Arial" panose="020B0604020202020204" pitchFamily="34" charset="0"/>
                  </a:rPr>
                  <a:t>Eddy currents create two undesired phenomena: unwanted time-varying gradients and shifts in the main magnetic field (</a:t>
                </a:r>
                <a:r>
                  <a:rPr lang="en-US" b="1" i="0" dirty="0">
                    <a:solidFill>
                      <a:srgbClr val="000000"/>
                    </a:solidFill>
                    <a:effectLst/>
                    <a:latin typeface="Arial" panose="020B0604020202020204" pitchFamily="34" charset="0"/>
                  </a:rPr>
                  <a:t>Bo</a:t>
                </a:r>
                <a:r>
                  <a:rPr lang="en-US" b="0" i="0" dirty="0">
                    <a:solidFill>
                      <a:srgbClr val="000000"/>
                    </a:solidFill>
                    <a:effectLst/>
                    <a:latin typeface="Arial" panose="020B0604020202020204" pitchFamily="34" charset="0"/>
                  </a:rPr>
                  <a:t>). </a:t>
                </a:r>
                <a:endParaRPr lang="en-US" dirty="0"/>
              </a:p>
            </p:txBody>
          </p:sp>
        </mc:Choice>
        <mc:Fallback>
          <p:sp>
            <p:nvSpPr>
              <p:cNvPr id="3" name="Notes Placeholder 2"/>
              <p:cNvSpPr>
                <a:spLocks noGrp="1"/>
              </p:cNvSpPr>
              <p:nvPr>
                <p:ph type="body" idx="1"/>
              </p:nvPr>
            </p:nvSpPr>
            <p:spPr/>
            <p:txBody>
              <a:bodyPr/>
              <a:lstStyle/>
              <a:p>
                <a:r>
                  <a:rPr lang="en-US" i="0">
                    <a:latin typeface="Cambria Math" panose="02040503050406030204" pitchFamily="18" charset="0"/>
                  </a:rPr>
                  <a:t>"Type equation here."</a:t>
                </a:r>
                <a:r>
                  <a:rPr lang="en-US" dirty="0"/>
                  <a:t>Rapidly changing magnetic fields to encode the signal, it is the rate of change of the magnetic field, fast imaging sequences produce severe eddy currents, which are particularly evident in EPI sequences. </a:t>
                </a:r>
              </a:p>
              <a:p>
                <a:endParaRPr lang="en-US" dirty="0"/>
              </a:p>
              <a:p>
                <a:r>
                  <a:rPr lang="en-US" b="0" i="0" dirty="0">
                    <a:solidFill>
                      <a:srgbClr val="000000"/>
                    </a:solidFill>
                    <a:effectLst/>
                    <a:latin typeface="Arial" panose="020B0604020202020204" pitchFamily="34" charset="0"/>
                  </a:rPr>
                  <a:t>Eddy currents create two undesired phenomena: unwanted time-varying gradients and shifts in the main magnetic field (</a:t>
                </a:r>
                <a:r>
                  <a:rPr lang="en-US" b="1" i="0" dirty="0">
                    <a:solidFill>
                      <a:srgbClr val="000000"/>
                    </a:solidFill>
                    <a:effectLst/>
                    <a:latin typeface="Arial" panose="020B0604020202020204" pitchFamily="34" charset="0"/>
                  </a:rPr>
                  <a:t>Bo</a:t>
                </a:r>
                <a:r>
                  <a:rPr lang="en-US" b="0" i="0" dirty="0">
                    <a:solidFill>
                      <a:srgbClr val="000000"/>
                    </a:solidFill>
                    <a:effectLst/>
                    <a:latin typeface="Arial" panose="020B0604020202020204" pitchFamily="34" charset="0"/>
                  </a:rPr>
                  <a:t>). </a:t>
                </a:r>
                <a:endParaRPr lang="en-US" dirty="0"/>
              </a:p>
            </p:txBody>
          </p:sp>
        </mc:Fallback>
      </mc:AlternateContent>
      <p:sp>
        <p:nvSpPr>
          <p:cNvPr id="4" name="Slide Number Placeholder 3"/>
          <p:cNvSpPr>
            <a:spLocks noGrp="1"/>
          </p:cNvSpPr>
          <p:nvPr>
            <p:ph type="sldNum" sz="quarter" idx="5"/>
          </p:nvPr>
        </p:nvSpPr>
        <p:spPr/>
        <p:txBody>
          <a:bodyPr/>
          <a:lstStyle/>
          <a:p>
            <a:fld id="{100F9FF7-99B5-FE45-89EC-575BE3EB83D6}" type="slidenum">
              <a:rPr lang="en-US" smtClean="0"/>
              <a:t>7</a:t>
            </a:fld>
            <a:endParaRPr lang="en-US"/>
          </a:p>
        </p:txBody>
      </p:sp>
    </p:spTree>
    <p:extLst>
      <p:ext uri="{BB962C8B-B14F-4D97-AF65-F5344CB8AC3E}">
        <p14:creationId xmlns:p14="http://schemas.microsoft.com/office/powerpoint/2010/main" val="3219523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Will wait to the end to explain </a:t>
            </a:r>
            <a:r>
              <a:rPr lang="en-US" dirty="0" err="1"/>
              <a:t>dwifslpreproc</a:t>
            </a:r>
            <a:endParaRPr lang="en-US" dirty="0"/>
          </a:p>
        </p:txBody>
      </p:sp>
      <p:sp>
        <p:nvSpPr>
          <p:cNvPr id="4" name="Slide Number Placeholder 3"/>
          <p:cNvSpPr>
            <a:spLocks noGrp="1"/>
          </p:cNvSpPr>
          <p:nvPr>
            <p:ph type="sldNum" sz="quarter" idx="5"/>
          </p:nvPr>
        </p:nvSpPr>
        <p:spPr/>
        <p:txBody>
          <a:bodyPr/>
          <a:lstStyle/>
          <a:p>
            <a:fld id="{100F9FF7-99B5-FE45-89EC-575BE3EB83D6}" type="slidenum">
              <a:rPr lang="en-US" smtClean="0"/>
              <a:t>8</a:t>
            </a:fld>
            <a:endParaRPr lang="en-US"/>
          </a:p>
        </p:txBody>
      </p:sp>
    </p:spTree>
    <p:extLst>
      <p:ext uri="{BB962C8B-B14F-4D97-AF65-F5344CB8AC3E}">
        <p14:creationId xmlns:p14="http://schemas.microsoft.com/office/powerpoint/2010/main" val="3545229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Paramagentic</a:t>
            </a:r>
            <a:r>
              <a:rPr lang="en-US" dirty="0"/>
              <a:t> have unpaired electrons and </a:t>
            </a:r>
            <a:r>
              <a:rPr lang="en-US" dirty="0" err="1"/>
              <a:t>concentrarte</a:t>
            </a:r>
            <a:r>
              <a:rPr lang="en-US" dirty="0"/>
              <a:t> the field. Diamagnetic substances disperse the field. </a:t>
            </a:r>
          </a:p>
          <a:p>
            <a:endParaRPr lang="en-US" dirty="0"/>
          </a:p>
          <a:p>
            <a:r>
              <a:rPr lang="en-US" dirty="0"/>
              <a:t>Magnetic field </a:t>
            </a:r>
            <a:r>
              <a:rPr lang="en-US" dirty="0" err="1"/>
              <a:t>distrotions</a:t>
            </a:r>
            <a:r>
              <a:rPr lang="en-US" dirty="0"/>
              <a:t> result in variations of the precessional frequency causing frequency changes, resulting in spatial </a:t>
            </a:r>
            <a:r>
              <a:rPr lang="en-US" dirty="0" err="1"/>
              <a:t>mismapping</a:t>
            </a:r>
            <a:r>
              <a:rPr lang="en-US" dirty="0"/>
              <a:t> of the MR signal, resulting in geometric distortion with focal areas of signal void</a:t>
            </a:r>
          </a:p>
          <a:p>
            <a:endParaRPr lang="en-US" dirty="0"/>
          </a:p>
          <a:p>
            <a:r>
              <a:rPr lang="en-US" dirty="0"/>
              <a:t>Use a shorter TE – less time for dephasing, and avoid higher magnetic field with implants. </a:t>
            </a:r>
          </a:p>
        </p:txBody>
      </p:sp>
      <p:sp>
        <p:nvSpPr>
          <p:cNvPr id="4" name="Slide Number Placeholder 3"/>
          <p:cNvSpPr>
            <a:spLocks noGrp="1"/>
          </p:cNvSpPr>
          <p:nvPr>
            <p:ph type="sldNum" sz="quarter" idx="5"/>
          </p:nvPr>
        </p:nvSpPr>
        <p:spPr/>
        <p:txBody>
          <a:bodyPr/>
          <a:lstStyle/>
          <a:p>
            <a:fld id="{100F9FF7-99B5-FE45-89EC-575BE3EB83D6}" type="slidenum">
              <a:rPr lang="en-US" smtClean="0"/>
              <a:t>9</a:t>
            </a:fld>
            <a:endParaRPr lang="en-US"/>
          </a:p>
        </p:txBody>
      </p:sp>
    </p:spTree>
    <p:extLst>
      <p:ext uri="{BB962C8B-B14F-4D97-AF65-F5344CB8AC3E}">
        <p14:creationId xmlns:p14="http://schemas.microsoft.com/office/powerpoint/2010/main" val="2362265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Top left is blip down, top right is </a:t>
            </a:r>
            <a:r>
              <a:rPr lang="en-US" dirty="0" err="1"/>
              <a:t>bluip</a:t>
            </a:r>
            <a:r>
              <a:rPr lang="en-US" dirty="0"/>
              <a:t> up. </a:t>
            </a:r>
          </a:p>
          <a:p>
            <a:r>
              <a:rPr lang="en-US" dirty="0"/>
              <a:t>Bottom left is AP </a:t>
            </a:r>
          </a:p>
          <a:p>
            <a:r>
              <a:rPr lang="en-US" dirty="0"/>
              <a:t>Top left is PA </a:t>
            </a:r>
          </a:p>
        </p:txBody>
      </p:sp>
      <p:sp>
        <p:nvSpPr>
          <p:cNvPr id="4" name="Slide Number Placeholder 3"/>
          <p:cNvSpPr>
            <a:spLocks noGrp="1"/>
          </p:cNvSpPr>
          <p:nvPr>
            <p:ph type="sldNum" sz="quarter" idx="5"/>
          </p:nvPr>
        </p:nvSpPr>
        <p:spPr/>
        <p:txBody>
          <a:bodyPr/>
          <a:lstStyle/>
          <a:p>
            <a:fld id="{100F9FF7-99B5-FE45-89EC-575BE3EB83D6}" type="slidenum">
              <a:rPr lang="en-US" smtClean="0"/>
              <a:t>10</a:t>
            </a:fld>
            <a:endParaRPr lang="en-US"/>
          </a:p>
        </p:txBody>
      </p:sp>
    </p:spTree>
    <p:extLst>
      <p:ext uri="{BB962C8B-B14F-4D97-AF65-F5344CB8AC3E}">
        <p14:creationId xmlns:p14="http://schemas.microsoft.com/office/powerpoint/2010/main" val="25277363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603620"/>
                </a:solidFill>
                <a:effectLst/>
                <a:latin typeface="Cambria" panose="02040503050406030204" pitchFamily="18" charset="0"/>
              </a:rPr>
              <a:t>Spatial model for eddy current-induced field </a:t>
            </a:r>
          </a:p>
          <a:p>
            <a:pPr algn="l">
              <a:spcBef>
                <a:spcPts val="2000"/>
              </a:spcBef>
              <a:spcAft>
                <a:spcPts val="2000"/>
              </a:spcAft>
            </a:pPr>
            <a:r>
              <a:rPr lang="en-US" b="0" i="0" dirty="0">
                <a:solidFill>
                  <a:srgbClr val="212121"/>
                </a:solidFill>
                <a:effectLst/>
                <a:latin typeface="Cambria" panose="02040503050406030204" pitchFamily="18" charset="0"/>
              </a:rPr>
              <a:t>It is often assumed that EC-induced distortions consist of in-plane shears and zooms and translations along the PE-direction (see </a:t>
            </a:r>
            <a:r>
              <a:rPr lang="en-US" b="0" i="1" dirty="0">
                <a:solidFill>
                  <a:srgbClr val="212121"/>
                </a:solidFill>
                <a:effectLst/>
                <a:latin typeface="Cambria" panose="02040503050406030204" pitchFamily="18" charset="0"/>
              </a:rPr>
              <a:t>e.g.</a:t>
            </a:r>
            <a:r>
              <a:rPr lang="en-US" b="0" i="0" dirty="0">
                <a:solidFill>
                  <a:srgbClr val="212121"/>
                </a:solidFill>
                <a:effectLst/>
                <a:latin typeface="Cambria" panose="02040503050406030204" pitchFamily="18" charset="0"/>
              </a:rPr>
              <a:t>, </a:t>
            </a:r>
            <a:r>
              <a:rPr lang="en-US" b="0" i="0" u="sng" dirty="0">
                <a:solidFill>
                  <a:srgbClr val="376FAA"/>
                </a:solidFill>
                <a:effectLst/>
                <a:latin typeface="Cambria" panose="02040503050406030204" pitchFamily="18" charset="0"/>
                <a:hlinkClick r:id="rId3"/>
              </a:rPr>
              <a:t>Haselgrove and Moore, 1996</a:t>
            </a:r>
            <a:r>
              <a:rPr lang="en-US" b="0" i="0" dirty="0">
                <a:solidFill>
                  <a:srgbClr val="212121"/>
                </a:solidFill>
                <a:effectLst/>
                <a:latin typeface="Cambria" panose="02040503050406030204" pitchFamily="18" charset="0"/>
              </a:rPr>
              <a:t>, </a:t>
            </a:r>
            <a:r>
              <a:rPr lang="en-US" b="0" i="0" u="sng" dirty="0">
                <a:solidFill>
                  <a:srgbClr val="376FAA"/>
                </a:solidFill>
                <a:effectLst/>
                <a:latin typeface="Cambria" panose="02040503050406030204" pitchFamily="18" charset="0"/>
                <a:hlinkClick r:id="rId4"/>
              </a:rPr>
              <a:t>Bastin, 1999</a:t>
            </a:r>
            <a:r>
              <a:rPr lang="en-US" b="0" i="0" dirty="0">
                <a:solidFill>
                  <a:srgbClr val="212121"/>
                </a:solidFill>
                <a:effectLst/>
                <a:latin typeface="Cambria" panose="02040503050406030204" pitchFamily="18" charset="0"/>
              </a:rPr>
              <a:t>, </a:t>
            </a:r>
            <a:r>
              <a:rPr lang="en-US" b="0" i="0" u="sng" dirty="0">
                <a:solidFill>
                  <a:srgbClr val="376FAA"/>
                </a:solidFill>
                <a:effectLst/>
                <a:latin typeface="Cambria" panose="02040503050406030204" pitchFamily="18" charset="0"/>
                <a:hlinkClick r:id="rId5"/>
              </a:rPr>
              <a:t>Bastin and Armitage, 2000</a:t>
            </a:r>
            <a:r>
              <a:rPr lang="en-US" b="0" i="0" dirty="0">
                <a:solidFill>
                  <a:srgbClr val="212121"/>
                </a:solidFill>
                <a:effectLst/>
                <a:latin typeface="Cambria" panose="02040503050406030204" pitchFamily="18" charset="0"/>
              </a:rPr>
              <a:t>, </a:t>
            </a:r>
            <a:r>
              <a:rPr lang="en-US" b="0" i="0" u="sng" dirty="0">
                <a:solidFill>
                  <a:srgbClr val="376FAA"/>
                </a:solidFill>
                <a:effectLst/>
                <a:latin typeface="Cambria" panose="02040503050406030204" pitchFamily="18" charset="0"/>
                <a:hlinkClick r:id="rId6"/>
              </a:rPr>
              <a:t>Bodammer et al., 2004</a:t>
            </a:r>
            <a:r>
              <a:rPr lang="en-US" b="0" i="0" dirty="0">
                <a:solidFill>
                  <a:srgbClr val="212121"/>
                </a:solidFill>
                <a:effectLst/>
                <a:latin typeface="Cambria" panose="02040503050406030204" pitchFamily="18" charset="0"/>
              </a:rPr>
              <a:t>, </a:t>
            </a:r>
            <a:r>
              <a:rPr lang="en-US" b="0" i="0" u="sng" dirty="0">
                <a:solidFill>
                  <a:srgbClr val="376FAA"/>
                </a:solidFill>
                <a:effectLst/>
                <a:latin typeface="Cambria" panose="02040503050406030204" pitchFamily="18" charset="0"/>
                <a:hlinkClick r:id="rId7"/>
              </a:rPr>
              <a:t>Zhuang et al., 2006</a:t>
            </a:r>
            <a:r>
              <a:rPr lang="en-US" b="0" i="0" dirty="0">
                <a:solidFill>
                  <a:srgbClr val="212121"/>
                </a:solidFill>
                <a:effectLst/>
                <a:latin typeface="Cambria" panose="02040503050406030204" pitchFamily="18" charset="0"/>
              </a:rPr>
              <a:t>). This is explained in </a:t>
            </a:r>
            <a:r>
              <a:rPr lang="en-US" b="0" i="0" u="sng" dirty="0">
                <a:solidFill>
                  <a:srgbClr val="376FAA"/>
                </a:solidFill>
                <a:effectLst/>
                <a:latin typeface="Cambria" panose="02040503050406030204" pitchFamily="18" charset="0"/>
                <a:hlinkClick r:id="rId8"/>
              </a:rPr>
              <a:t>Jezzard et al. (1998)</a:t>
            </a:r>
            <a:r>
              <a:rPr lang="en-US" b="0" i="0" dirty="0">
                <a:solidFill>
                  <a:srgbClr val="212121"/>
                </a:solidFill>
                <a:effectLst/>
                <a:latin typeface="Cambria" panose="02040503050406030204" pitchFamily="18" charset="0"/>
              </a:rPr>
              <a:t> and is predicated on the assumption that the EC-induced fields can be adequately described by a linear combination of linear gradients in the principle directions and an offset. This in turn assumes that the conductors responsible for the EC-induced fields are the gradient coils themselves because there is no reason to believe that a current in any other conductor in the bore would result in a linear gradient. In contrast others have found empirically that a low order polynomial representation of the field yields better results than the linear model (</a:t>
            </a:r>
            <a:r>
              <a:rPr lang="en-US" b="0" i="0" u="sng" dirty="0">
                <a:solidFill>
                  <a:srgbClr val="376FAA"/>
                </a:solidFill>
                <a:effectLst/>
                <a:latin typeface="Cambria" panose="02040503050406030204" pitchFamily="18" charset="0"/>
                <a:hlinkClick r:id="rId9"/>
              </a:rPr>
              <a:t>Rohde et al., 2004</a:t>
            </a:r>
            <a:r>
              <a:rPr lang="en-US" b="0" i="0" dirty="0">
                <a:solidFill>
                  <a:srgbClr val="212121"/>
                </a:solidFill>
                <a:effectLst/>
                <a:latin typeface="Cambria" panose="02040503050406030204" pitchFamily="18" charset="0"/>
              </a:rPr>
              <a:t>).</a:t>
            </a:r>
          </a:p>
          <a:p>
            <a:pPr algn="l">
              <a:spcBef>
                <a:spcPts val="2000"/>
              </a:spcBef>
              <a:spcAft>
                <a:spcPts val="2000"/>
              </a:spcAft>
            </a:pPr>
            <a:r>
              <a:rPr lang="en-US" b="0" i="0" dirty="0">
                <a:solidFill>
                  <a:srgbClr val="212121"/>
                </a:solidFill>
                <a:effectLst/>
                <a:latin typeface="Cambria" panose="02040503050406030204" pitchFamily="18" charset="0"/>
              </a:rPr>
              <a:t>Like </a:t>
            </a:r>
            <a:r>
              <a:rPr lang="en-US" b="0" i="0" u="sng" dirty="0">
                <a:solidFill>
                  <a:srgbClr val="376FAA"/>
                </a:solidFill>
                <a:effectLst/>
                <a:latin typeface="Cambria" panose="02040503050406030204" pitchFamily="18" charset="0"/>
                <a:hlinkClick r:id="rId9"/>
              </a:rPr>
              <a:t>Rohde et al. (2004)</a:t>
            </a:r>
            <a:r>
              <a:rPr lang="en-US" b="0" i="0" dirty="0">
                <a:solidFill>
                  <a:srgbClr val="212121"/>
                </a:solidFill>
                <a:effectLst/>
                <a:latin typeface="Cambria" panose="02040503050406030204" pitchFamily="18" charset="0"/>
              </a:rPr>
              <a:t> we have found that a low (second or third) order polynomial model for the field gives better results. Therefore in the present work, there are options to model the EC-induced field as a first, second or third order polynomial. T</a:t>
            </a:r>
          </a:p>
          <a:p>
            <a:endParaRPr lang="en-US" dirty="0"/>
          </a:p>
        </p:txBody>
      </p:sp>
      <p:sp>
        <p:nvSpPr>
          <p:cNvPr id="4" name="Slide Number Placeholder 3"/>
          <p:cNvSpPr>
            <a:spLocks noGrp="1"/>
          </p:cNvSpPr>
          <p:nvPr>
            <p:ph type="sldNum" sz="quarter" idx="5"/>
          </p:nvPr>
        </p:nvSpPr>
        <p:spPr/>
        <p:txBody>
          <a:bodyPr/>
          <a:lstStyle/>
          <a:p>
            <a:fld id="{100F9FF7-99B5-FE45-89EC-575BE3EB83D6}" type="slidenum">
              <a:rPr lang="en-US" smtClean="0"/>
              <a:t>11</a:t>
            </a:fld>
            <a:endParaRPr lang="en-US"/>
          </a:p>
        </p:txBody>
      </p:sp>
    </p:spTree>
    <p:extLst>
      <p:ext uri="{BB962C8B-B14F-4D97-AF65-F5344CB8AC3E}">
        <p14:creationId xmlns:p14="http://schemas.microsoft.com/office/powerpoint/2010/main" val="29166984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0F9FF7-99B5-FE45-89EC-575BE3EB83D6}" type="slidenum">
              <a:rPr lang="en-US" smtClean="0"/>
              <a:t>12</a:t>
            </a:fld>
            <a:endParaRPr lang="en-US"/>
          </a:p>
        </p:txBody>
      </p:sp>
    </p:spTree>
    <p:extLst>
      <p:ext uri="{BB962C8B-B14F-4D97-AF65-F5344CB8AC3E}">
        <p14:creationId xmlns:p14="http://schemas.microsoft.com/office/powerpoint/2010/main" val="2990336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00010-2058-F7B4-BB2C-EBA40AF7C0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5F520F-5ECA-2823-B8A4-E0362AA898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318FD5-D759-5BC4-E3BB-33A4F1742672}"/>
              </a:ext>
            </a:extLst>
          </p:cNvPr>
          <p:cNvSpPr>
            <a:spLocks noGrp="1"/>
          </p:cNvSpPr>
          <p:nvPr>
            <p:ph type="dt" sz="half" idx="10"/>
          </p:nvPr>
        </p:nvSpPr>
        <p:spPr/>
        <p:txBody>
          <a:bodyPr/>
          <a:lstStyle/>
          <a:p>
            <a:fld id="{BFE02D3E-B9A1-CD49-B946-8052116D7744}" type="datetimeFigureOut">
              <a:rPr lang="en-US" smtClean="0"/>
              <a:t>12/13/22</a:t>
            </a:fld>
            <a:endParaRPr lang="en-US"/>
          </a:p>
        </p:txBody>
      </p:sp>
      <p:sp>
        <p:nvSpPr>
          <p:cNvPr id="5" name="Footer Placeholder 4">
            <a:extLst>
              <a:ext uri="{FF2B5EF4-FFF2-40B4-BE49-F238E27FC236}">
                <a16:creationId xmlns:a16="http://schemas.microsoft.com/office/drawing/2014/main" id="{A4090C13-A31F-BFBD-0757-0488F68684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BDED5C-8AAD-57DF-3049-52D178AE2315}"/>
              </a:ext>
            </a:extLst>
          </p:cNvPr>
          <p:cNvSpPr>
            <a:spLocks noGrp="1"/>
          </p:cNvSpPr>
          <p:nvPr>
            <p:ph type="sldNum" sz="quarter" idx="12"/>
          </p:nvPr>
        </p:nvSpPr>
        <p:spPr/>
        <p:txBody>
          <a:bodyPr/>
          <a:lstStyle/>
          <a:p>
            <a:fld id="{F6689D6D-D4C1-0542-AEDE-FD15F08EF4A9}" type="slidenum">
              <a:rPr lang="en-US" smtClean="0"/>
              <a:t>‹#›</a:t>
            </a:fld>
            <a:endParaRPr lang="en-US"/>
          </a:p>
        </p:txBody>
      </p:sp>
    </p:spTree>
    <p:extLst>
      <p:ext uri="{BB962C8B-B14F-4D97-AF65-F5344CB8AC3E}">
        <p14:creationId xmlns:p14="http://schemas.microsoft.com/office/powerpoint/2010/main" val="775983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EA0E3-EE34-BC07-15D9-91AE46BBD2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A1016B-9E57-63DF-A5A2-D58847C71F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AB7967-BA68-B5EC-2A5C-B843DB229865}"/>
              </a:ext>
            </a:extLst>
          </p:cNvPr>
          <p:cNvSpPr>
            <a:spLocks noGrp="1"/>
          </p:cNvSpPr>
          <p:nvPr>
            <p:ph type="dt" sz="half" idx="10"/>
          </p:nvPr>
        </p:nvSpPr>
        <p:spPr/>
        <p:txBody>
          <a:bodyPr/>
          <a:lstStyle/>
          <a:p>
            <a:fld id="{BFE02D3E-B9A1-CD49-B946-8052116D7744}" type="datetimeFigureOut">
              <a:rPr lang="en-US" smtClean="0"/>
              <a:t>12/13/22</a:t>
            </a:fld>
            <a:endParaRPr lang="en-US"/>
          </a:p>
        </p:txBody>
      </p:sp>
      <p:sp>
        <p:nvSpPr>
          <p:cNvPr id="5" name="Footer Placeholder 4">
            <a:extLst>
              <a:ext uri="{FF2B5EF4-FFF2-40B4-BE49-F238E27FC236}">
                <a16:creationId xmlns:a16="http://schemas.microsoft.com/office/drawing/2014/main" id="{D477879D-7C9E-A6F4-1A8B-A2BC6D31B5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5B6C97-984F-B37C-683B-271CBB49794E}"/>
              </a:ext>
            </a:extLst>
          </p:cNvPr>
          <p:cNvSpPr>
            <a:spLocks noGrp="1"/>
          </p:cNvSpPr>
          <p:nvPr>
            <p:ph type="sldNum" sz="quarter" idx="12"/>
          </p:nvPr>
        </p:nvSpPr>
        <p:spPr/>
        <p:txBody>
          <a:bodyPr/>
          <a:lstStyle/>
          <a:p>
            <a:fld id="{F6689D6D-D4C1-0542-AEDE-FD15F08EF4A9}" type="slidenum">
              <a:rPr lang="en-US" smtClean="0"/>
              <a:t>‹#›</a:t>
            </a:fld>
            <a:endParaRPr lang="en-US"/>
          </a:p>
        </p:txBody>
      </p:sp>
    </p:spTree>
    <p:extLst>
      <p:ext uri="{BB962C8B-B14F-4D97-AF65-F5344CB8AC3E}">
        <p14:creationId xmlns:p14="http://schemas.microsoft.com/office/powerpoint/2010/main" val="4186489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CA8B8E-BC1F-851B-9EB5-5CFEAD8FD8F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28A755-3C7C-2923-6EA0-5B8FB1CD37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F74BA3-7DB4-DA74-DB20-9EFC45B6E6B9}"/>
              </a:ext>
            </a:extLst>
          </p:cNvPr>
          <p:cNvSpPr>
            <a:spLocks noGrp="1"/>
          </p:cNvSpPr>
          <p:nvPr>
            <p:ph type="dt" sz="half" idx="10"/>
          </p:nvPr>
        </p:nvSpPr>
        <p:spPr/>
        <p:txBody>
          <a:bodyPr/>
          <a:lstStyle/>
          <a:p>
            <a:fld id="{BFE02D3E-B9A1-CD49-B946-8052116D7744}" type="datetimeFigureOut">
              <a:rPr lang="en-US" smtClean="0"/>
              <a:t>12/13/22</a:t>
            </a:fld>
            <a:endParaRPr lang="en-US"/>
          </a:p>
        </p:txBody>
      </p:sp>
      <p:sp>
        <p:nvSpPr>
          <p:cNvPr id="5" name="Footer Placeholder 4">
            <a:extLst>
              <a:ext uri="{FF2B5EF4-FFF2-40B4-BE49-F238E27FC236}">
                <a16:creationId xmlns:a16="http://schemas.microsoft.com/office/drawing/2014/main" id="{D9521FDA-C422-6AF3-8A58-992DA89062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98157-6460-10CA-D4FE-9DB937B15D74}"/>
              </a:ext>
            </a:extLst>
          </p:cNvPr>
          <p:cNvSpPr>
            <a:spLocks noGrp="1"/>
          </p:cNvSpPr>
          <p:nvPr>
            <p:ph type="sldNum" sz="quarter" idx="12"/>
          </p:nvPr>
        </p:nvSpPr>
        <p:spPr/>
        <p:txBody>
          <a:bodyPr/>
          <a:lstStyle/>
          <a:p>
            <a:fld id="{F6689D6D-D4C1-0542-AEDE-FD15F08EF4A9}" type="slidenum">
              <a:rPr lang="en-US" smtClean="0"/>
              <a:t>‹#›</a:t>
            </a:fld>
            <a:endParaRPr lang="en-US"/>
          </a:p>
        </p:txBody>
      </p:sp>
    </p:spTree>
    <p:extLst>
      <p:ext uri="{BB962C8B-B14F-4D97-AF65-F5344CB8AC3E}">
        <p14:creationId xmlns:p14="http://schemas.microsoft.com/office/powerpoint/2010/main" val="2201514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50260-863C-A404-EF1C-D56652678E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3C1615-1748-3869-009B-46F0BF7745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A2B9CB-75DB-D1F1-D8D3-66F3A93997BA}"/>
              </a:ext>
            </a:extLst>
          </p:cNvPr>
          <p:cNvSpPr>
            <a:spLocks noGrp="1"/>
          </p:cNvSpPr>
          <p:nvPr>
            <p:ph type="dt" sz="half" idx="10"/>
          </p:nvPr>
        </p:nvSpPr>
        <p:spPr/>
        <p:txBody>
          <a:bodyPr/>
          <a:lstStyle/>
          <a:p>
            <a:fld id="{BFE02D3E-B9A1-CD49-B946-8052116D7744}" type="datetimeFigureOut">
              <a:rPr lang="en-US" smtClean="0"/>
              <a:t>12/13/22</a:t>
            </a:fld>
            <a:endParaRPr lang="en-US"/>
          </a:p>
        </p:txBody>
      </p:sp>
      <p:sp>
        <p:nvSpPr>
          <p:cNvPr id="5" name="Footer Placeholder 4">
            <a:extLst>
              <a:ext uri="{FF2B5EF4-FFF2-40B4-BE49-F238E27FC236}">
                <a16:creationId xmlns:a16="http://schemas.microsoft.com/office/drawing/2014/main" id="{EFB2EDEF-4206-21CA-CEEE-8EFD89D6C2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D19C4D-0E5B-F338-B372-27851BF16DA4}"/>
              </a:ext>
            </a:extLst>
          </p:cNvPr>
          <p:cNvSpPr>
            <a:spLocks noGrp="1"/>
          </p:cNvSpPr>
          <p:nvPr>
            <p:ph type="sldNum" sz="quarter" idx="12"/>
          </p:nvPr>
        </p:nvSpPr>
        <p:spPr/>
        <p:txBody>
          <a:bodyPr/>
          <a:lstStyle/>
          <a:p>
            <a:fld id="{F6689D6D-D4C1-0542-AEDE-FD15F08EF4A9}" type="slidenum">
              <a:rPr lang="en-US" smtClean="0"/>
              <a:t>‹#›</a:t>
            </a:fld>
            <a:endParaRPr lang="en-US"/>
          </a:p>
        </p:txBody>
      </p:sp>
    </p:spTree>
    <p:extLst>
      <p:ext uri="{BB962C8B-B14F-4D97-AF65-F5344CB8AC3E}">
        <p14:creationId xmlns:p14="http://schemas.microsoft.com/office/powerpoint/2010/main" val="2272754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3A5F9-4F8A-DE40-B4E4-1AF9A1CFA7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0BB3C8E-9DBE-565B-C418-D4FD3C0F3C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E05022-14B9-AF7E-A5B5-3E9B2E430066}"/>
              </a:ext>
            </a:extLst>
          </p:cNvPr>
          <p:cNvSpPr>
            <a:spLocks noGrp="1"/>
          </p:cNvSpPr>
          <p:nvPr>
            <p:ph type="dt" sz="half" idx="10"/>
          </p:nvPr>
        </p:nvSpPr>
        <p:spPr/>
        <p:txBody>
          <a:bodyPr/>
          <a:lstStyle/>
          <a:p>
            <a:fld id="{BFE02D3E-B9A1-CD49-B946-8052116D7744}" type="datetimeFigureOut">
              <a:rPr lang="en-US" smtClean="0"/>
              <a:t>12/13/22</a:t>
            </a:fld>
            <a:endParaRPr lang="en-US"/>
          </a:p>
        </p:txBody>
      </p:sp>
      <p:sp>
        <p:nvSpPr>
          <p:cNvPr id="5" name="Footer Placeholder 4">
            <a:extLst>
              <a:ext uri="{FF2B5EF4-FFF2-40B4-BE49-F238E27FC236}">
                <a16:creationId xmlns:a16="http://schemas.microsoft.com/office/drawing/2014/main" id="{E2B08B65-A0FF-1054-8DE9-2874680529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FC45BA-B5A3-8602-7218-01C3950C1325}"/>
              </a:ext>
            </a:extLst>
          </p:cNvPr>
          <p:cNvSpPr>
            <a:spLocks noGrp="1"/>
          </p:cNvSpPr>
          <p:nvPr>
            <p:ph type="sldNum" sz="quarter" idx="12"/>
          </p:nvPr>
        </p:nvSpPr>
        <p:spPr/>
        <p:txBody>
          <a:bodyPr/>
          <a:lstStyle/>
          <a:p>
            <a:fld id="{F6689D6D-D4C1-0542-AEDE-FD15F08EF4A9}" type="slidenum">
              <a:rPr lang="en-US" smtClean="0"/>
              <a:t>‹#›</a:t>
            </a:fld>
            <a:endParaRPr lang="en-US"/>
          </a:p>
        </p:txBody>
      </p:sp>
    </p:spTree>
    <p:extLst>
      <p:ext uri="{BB962C8B-B14F-4D97-AF65-F5344CB8AC3E}">
        <p14:creationId xmlns:p14="http://schemas.microsoft.com/office/powerpoint/2010/main" val="451884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064DF-CE4A-B22A-6A07-0D0CFA9FE5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D808E8-6E70-89E7-918F-2EF4D9DD1B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A64E3A-9A80-CCB2-ACDD-681F956DE7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76B33A-DCCB-D5EB-7D39-C3AF50055F72}"/>
              </a:ext>
            </a:extLst>
          </p:cNvPr>
          <p:cNvSpPr>
            <a:spLocks noGrp="1"/>
          </p:cNvSpPr>
          <p:nvPr>
            <p:ph type="dt" sz="half" idx="10"/>
          </p:nvPr>
        </p:nvSpPr>
        <p:spPr/>
        <p:txBody>
          <a:bodyPr/>
          <a:lstStyle/>
          <a:p>
            <a:fld id="{BFE02D3E-B9A1-CD49-B946-8052116D7744}" type="datetimeFigureOut">
              <a:rPr lang="en-US" smtClean="0"/>
              <a:t>12/13/22</a:t>
            </a:fld>
            <a:endParaRPr lang="en-US"/>
          </a:p>
        </p:txBody>
      </p:sp>
      <p:sp>
        <p:nvSpPr>
          <p:cNvPr id="6" name="Footer Placeholder 5">
            <a:extLst>
              <a:ext uri="{FF2B5EF4-FFF2-40B4-BE49-F238E27FC236}">
                <a16:creationId xmlns:a16="http://schemas.microsoft.com/office/drawing/2014/main" id="{B78AF9C9-DD19-C0EF-7D06-8BC21B50BA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BCA1FF-7428-BFA5-8E76-A758260AEF00}"/>
              </a:ext>
            </a:extLst>
          </p:cNvPr>
          <p:cNvSpPr>
            <a:spLocks noGrp="1"/>
          </p:cNvSpPr>
          <p:nvPr>
            <p:ph type="sldNum" sz="quarter" idx="12"/>
          </p:nvPr>
        </p:nvSpPr>
        <p:spPr/>
        <p:txBody>
          <a:bodyPr/>
          <a:lstStyle/>
          <a:p>
            <a:fld id="{F6689D6D-D4C1-0542-AEDE-FD15F08EF4A9}" type="slidenum">
              <a:rPr lang="en-US" smtClean="0"/>
              <a:t>‹#›</a:t>
            </a:fld>
            <a:endParaRPr lang="en-US"/>
          </a:p>
        </p:txBody>
      </p:sp>
    </p:spTree>
    <p:extLst>
      <p:ext uri="{BB962C8B-B14F-4D97-AF65-F5344CB8AC3E}">
        <p14:creationId xmlns:p14="http://schemas.microsoft.com/office/powerpoint/2010/main" val="2585432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69451-FCAE-5432-E0A1-5CDA156367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886BA9-4C39-64C9-8F85-63D9B92D70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E56172-F009-9841-FBFE-6DAABF2DC0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2F03AD-3F54-84F1-EFC1-0537D765FF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D0A21C-D93C-3ECE-D200-562C58145A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B0D8AC-505B-F788-E8AB-AFB388A7371F}"/>
              </a:ext>
            </a:extLst>
          </p:cNvPr>
          <p:cNvSpPr>
            <a:spLocks noGrp="1"/>
          </p:cNvSpPr>
          <p:nvPr>
            <p:ph type="dt" sz="half" idx="10"/>
          </p:nvPr>
        </p:nvSpPr>
        <p:spPr/>
        <p:txBody>
          <a:bodyPr/>
          <a:lstStyle/>
          <a:p>
            <a:fld id="{BFE02D3E-B9A1-CD49-B946-8052116D7744}" type="datetimeFigureOut">
              <a:rPr lang="en-US" smtClean="0"/>
              <a:t>12/13/22</a:t>
            </a:fld>
            <a:endParaRPr lang="en-US"/>
          </a:p>
        </p:txBody>
      </p:sp>
      <p:sp>
        <p:nvSpPr>
          <p:cNvPr id="8" name="Footer Placeholder 7">
            <a:extLst>
              <a:ext uri="{FF2B5EF4-FFF2-40B4-BE49-F238E27FC236}">
                <a16:creationId xmlns:a16="http://schemas.microsoft.com/office/drawing/2014/main" id="{901E2A27-9095-571E-8CCC-4E77FB65F0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343D73-1FF4-3B16-6376-6D82F9D76C34}"/>
              </a:ext>
            </a:extLst>
          </p:cNvPr>
          <p:cNvSpPr>
            <a:spLocks noGrp="1"/>
          </p:cNvSpPr>
          <p:nvPr>
            <p:ph type="sldNum" sz="quarter" idx="12"/>
          </p:nvPr>
        </p:nvSpPr>
        <p:spPr/>
        <p:txBody>
          <a:bodyPr/>
          <a:lstStyle/>
          <a:p>
            <a:fld id="{F6689D6D-D4C1-0542-AEDE-FD15F08EF4A9}" type="slidenum">
              <a:rPr lang="en-US" smtClean="0"/>
              <a:t>‹#›</a:t>
            </a:fld>
            <a:endParaRPr lang="en-US"/>
          </a:p>
        </p:txBody>
      </p:sp>
    </p:spTree>
    <p:extLst>
      <p:ext uri="{BB962C8B-B14F-4D97-AF65-F5344CB8AC3E}">
        <p14:creationId xmlns:p14="http://schemas.microsoft.com/office/powerpoint/2010/main" val="3426422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7AF0B-3C72-4429-0922-2E781BED04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7F70278-538F-CFB0-0F11-3598F6033601}"/>
              </a:ext>
            </a:extLst>
          </p:cNvPr>
          <p:cNvSpPr>
            <a:spLocks noGrp="1"/>
          </p:cNvSpPr>
          <p:nvPr>
            <p:ph type="dt" sz="half" idx="10"/>
          </p:nvPr>
        </p:nvSpPr>
        <p:spPr/>
        <p:txBody>
          <a:bodyPr/>
          <a:lstStyle/>
          <a:p>
            <a:fld id="{BFE02D3E-B9A1-CD49-B946-8052116D7744}" type="datetimeFigureOut">
              <a:rPr lang="en-US" smtClean="0"/>
              <a:t>12/13/22</a:t>
            </a:fld>
            <a:endParaRPr lang="en-US"/>
          </a:p>
        </p:txBody>
      </p:sp>
      <p:sp>
        <p:nvSpPr>
          <p:cNvPr id="4" name="Footer Placeholder 3">
            <a:extLst>
              <a:ext uri="{FF2B5EF4-FFF2-40B4-BE49-F238E27FC236}">
                <a16:creationId xmlns:a16="http://schemas.microsoft.com/office/drawing/2014/main" id="{386E0E62-D1AF-8EA1-1654-2B4328BB72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546281-CEFB-2811-A50D-DEB685E4EC64}"/>
              </a:ext>
            </a:extLst>
          </p:cNvPr>
          <p:cNvSpPr>
            <a:spLocks noGrp="1"/>
          </p:cNvSpPr>
          <p:nvPr>
            <p:ph type="sldNum" sz="quarter" idx="12"/>
          </p:nvPr>
        </p:nvSpPr>
        <p:spPr/>
        <p:txBody>
          <a:bodyPr/>
          <a:lstStyle/>
          <a:p>
            <a:fld id="{F6689D6D-D4C1-0542-AEDE-FD15F08EF4A9}" type="slidenum">
              <a:rPr lang="en-US" smtClean="0"/>
              <a:t>‹#›</a:t>
            </a:fld>
            <a:endParaRPr lang="en-US"/>
          </a:p>
        </p:txBody>
      </p:sp>
    </p:spTree>
    <p:extLst>
      <p:ext uri="{BB962C8B-B14F-4D97-AF65-F5344CB8AC3E}">
        <p14:creationId xmlns:p14="http://schemas.microsoft.com/office/powerpoint/2010/main" val="3296548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CEE8EA-3688-7346-D236-4F37CA6CC203}"/>
              </a:ext>
            </a:extLst>
          </p:cNvPr>
          <p:cNvSpPr>
            <a:spLocks noGrp="1"/>
          </p:cNvSpPr>
          <p:nvPr>
            <p:ph type="dt" sz="half" idx="10"/>
          </p:nvPr>
        </p:nvSpPr>
        <p:spPr/>
        <p:txBody>
          <a:bodyPr/>
          <a:lstStyle/>
          <a:p>
            <a:fld id="{BFE02D3E-B9A1-CD49-B946-8052116D7744}" type="datetimeFigureOut">
              <a:rPr lang="en-US" smtClean="0"/>
              <a:t>12/13/22</a:t>
            </a:fld>
            <a:endParaRPr lang="en-US"/>
          </a:p>
        </p:txBody>
      </p:sp>
      <p:sp>
        <p:nvSpPr>
          <p:cNvPr id="3" name="Footer Placeholder 2">
            <a:extLst>
              <a:ext uri="{FF2B5EF4-FFF2-40B4-BE49-F238E27FC236}">
                <a16:creationId xmlns:a16="http://schemas.microsoft.com/office/drawing/2014/main" id="{E28FF1E5-BE89-1540-68B5-9AC396A24A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E9DA41-F5C7-F2B4-6001-4DAC374ABA3F}"/>
              </a:ext>
            </a:extLst>
          </p:cNvPr>
          <p:cNvSpPr>
            <a:spLocks noGrp="1"/>
          </p:cNvSpPr>
          <p:nvPr>
            <p:ph type="sldNum" sz="quarter" idx="12"/>
          </p:nvPr>
        </p:nvSpPr>
        <p:spPr/>
        <p:txBody>
          <a:bodyPr/>
          <a:lstStyle/>
          <a:p>
            <a:fld id="{F6689D6D-D4C1-0542-AEDE-FD15F08EF4A9}" type="slidenum">
              <a:rPr lang="en-US" smtClean="0"/>
              <a:t>‹#›</a:t>
            </a:fld>
            <a:endParaRPr lang="en-US"/>
          </a:p>
        </p:txBody>
      </p:sp>
    </p:spTree>
    <p:extLst>
      <p:ext uri="{BB962C8B-B14F-4D97-AF65-F5344CB8AC3E}">
        <p14:creationId xmlns:p14="http://schemas.microsoft.com/office/powerpoint/2010/main" val="4054266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A7441-60E5-243E-D42A-A952A22EB0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E639629-5EA7-8622-5D56-C12DADC22C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A12486-8A61-0545-45DC-887387C74E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ABAF4B-4710-058A-8F4E-451D627089F5}"/>
              </a:ext>
            </a:extLst>
          </p:cNvPr>
          <p:cNvSpPr>
            <a:spLocks noGrp="1"/>
          </p:cNvSpPr>
          <p:nvPr>
            <p:ph type="dt" sz="half" idx="10"/>
          </p:nvPr>
        </p:nvSpPr>
        <p:spPr/>
        <p:txBody>
          <a:bodyPr/>
          <a:lstStyle/>
          <a:p>
            <a:fld id="{BFE02D3E-B9A1-CD49-B946-8052116D7744}" type="datetimeFigureOut">
              <a:rPr lang="en-US" smtClean="0"/>
              <a:t>12/13/22</a:t>
            </a:fld>
            <a:endParaRPr lang="en-US"/>
          </a:p>
        </p:txBody>
      </p:sp>
      <p:sp>
        <p:nvSpPr>
          <p:cNvPr id="6" name="Footer Placeholder 5">
            <a:extLst>
              <a:ext uri="{FF2B5EF4-FFF2-40B4-BE49-F238E27FC236}">
                <a16:creationId xmlns:a16="http://schemas.microsoft.com/office/drawing/2014/main" id="{86897BC2-AB51-01C7-7627-13C4FC697B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84DDA5-22DC-DFAA-A647-EF8E126496A6}"/>
              </a:ext>
            </a:extLst>
          </p:cNvPr>
          <p:cNvSpPr>
            <a:spLocks noGrp="1"/>
          </p:cNvSpPr>
          <p:nvPr>
            <p:ph type="sldNum" sz="quarter" idx="12"/>
          </p:nvPr>
        </p:nvSpPr>
        <p:spPr/>
        <p:txBody>
          <a:bodyPr/>
          <a:lstStyle/>
          <a:p>
            <a:fld id="{F6689D6D-D4C1-0542-AEDE-FD15F08EF4A9}" type="slidenum">
              <a:rPr lang="en-US" smtClean="0"/>
              <a:t>‹#›</a:t>
            </a:fld>
            <a:endParaRPr lang="en-US"/>
          </a:p>
        </p:txBody>
      </p:sp>
    </p:spTree>
    <p:extLst>
      <p:ext uri="{BB962C8B-B14F-4D97-AF65-F5344CB8AC3E}">
        <p14:creationId xmlns:p14="http://schemas.microsoft.com/office/powerpoint/2010/main" val="1162748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1A939-3F04-3C21-C489-B7951CCB6D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D1962B-419C-3449-36E7-488B6FDDED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D071D71-B21C-7755-2BA3-F9E6F1696A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68BC2B-B3A3-66F3-D1D0-B2E77AFD59B4}"/>
              </a:ext>
            </a:extLst>
          </p:cNvPr>
          <p:cNvSpPr>
            <a:spLocks noGrp="1"/>
          </p:cNvSpPr>
          <p:nvPr>
            <p:ph type="dt" sz="half" idx="10"/>
          </p:nvPr>
        </p:nvSpPr>
        <p:spPr/>
        <p:txBody>
          <a:bodyPr/>
          <a:lstStyle/>
          <a:p>
            <a:fld id="{BFE02D3E-B9A1-CD49-B946-8052116D7744}" type="datetimeFigureOut">
              <a:rPr lang="en-US" smtClean="0"/>
              <a:t>12/13/22</a:t>
            </a:fld>
            <a:endParaRPr lang="en-US"/>
          </a:p>
        </p:txBody>
      </p:sp>
      <p:sp>
        <p:nvSpPr>
          <p:cNvPr id="6" name="Footer Placeholder 5">
            <a:extLst>
              <a:ext uri="{FF2B5EF4-FFF2-40B4-BE49-F238E27FC236}">
                <a16:creationId xmlns:a16="http://schemas.microsoft.com/office/drawing/2014/main" id="{F9BEDF59-01B7-57F8-2FA4-0ED0AF62F1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3133ED-F770-7543-7D50-EEE1C1DE3A5A}"/>
              </a:ext>
            </a:extLst>
          </p:cNvPr>
          <p:cNvSpPr>
            <a:spLocks noGrp="1"/>
          </p:cNvSpPr>
          <p:nvPr>
            <p:ph type="sldNum" sz="quarter" idx="12"/>
          </p:nvPr>
        </p:nvSpPr>
        <p:spPr/>
        <p:txBody>
          <a:bodyPr/>
          <a:lstStyle/>
          <a:p>
            <a:fld id="{F6689D6D-D4C1-0542-AEDE-FD15F08EF4A9}" type="slidenum">
              <a:rPr lang="en-US" smtClean="0"/>
              <a:t>‹#›</a:t>
            </a:fld>
            <a:endParaRPr lang="en-US"/>
          </a:p>
        </p:txBody>
      </p:sp>
    </p:spTree>
    <p:extLst>
      <p:ext uri="{BB962C8B-B14F-4D97-AF65-F5344CB8AC3E}">
        <p14:creationId xmlns:p14="http://schemas.microsoft.com/office/powerpoint/2010/main" val="3744882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0CE5BA-E43F-040C-9215-3CAA4C344D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AE179E2-1E02-CBBF-82EB-48193DA403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E999BF-1C1A-C2F9-7582-FE3046ED69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E02D3E-B9A1-CD49-B946-8052116D7744}" type="datetimeFigureOut">
              <a:rPr lang="en-US" smtClean="0"/>
              <a:t>12/13/22</a:t>
            </a:fld>
            <a:endParaRPr lang="en-US"/>
          </a:p>
        </p:txBody>
      </p:sp>
      <p:sp>
        <p:nvSpPr>
          <p:cNvPr id="5" name="Footer Placeholder 4">
            <a:extLst>
              <a:ext uri="{FF2B5EF4-FFF2-40B4-BE49-F238E27FC236}">
                <a16:creationId xmlns:a16="http://schemas.microsoft.com/office/drawing/2014/main" id="{7DB8249F-8A6F-8CB4-C669-9A8B98B801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1464704-13CE-26BC-AC7A-A33CE972FC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689D6D-D4C1-0542-AEDE-FD15F08EF4A9}" type="slidenum">
              <a:rPr lang="en-US" smtClean="0"/>
              <a:t>‹#›</a:t>
            </a:fld>
            <a:endParaRPr lang="en-US"/>
          </a:p>
        </p:txBody>
      </p:sp>
    </p:spTree>
    <p:extLst>
      <p:ext uri="{BB962C8B-B14F-4D97-AF65-F5344CB8AC3E}">
        <p14:creationId xmlns:p14="http://schemas.microsoft.com/office/powerpoint/2010/main" val="2908994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8" Type="http://schemas.openxmlformats.org/officeDocument/2006/relationships/hyperlink" Target="https://community.mrtrix.org/t/welcome-to-the-mrtrix3-support-and-discussion-forum/8" TargetMode="External"/><Relationship Id="rId3" Type="http://schemas.openxmlformats.org/officeDocument/2006/relationships/image" Target="../media/image24.svg"/><Relationship Id="rId7" Type="http://schemas.openxmlformats.org/officeDocument/2006/relationships/hyperlink" Target="https://mrtrix.readthedocs.io/en/dev/dwi_preprocessing/dwifslpreproc.html" TargetMode="External"/><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hyperlink" Target="https://fsl.fmrib.ox.ac.uk/fsl/fslwiki/topup" TargetMode="External"/><Relationship Id="rId5" Type="http://schemas.openxmlformats.org/officeDocument/2006/relationships/hyperlink" Target="https://fsl.fmrib.ox.ac.uk/fsl/fslwiki/eddy/UsersGuide" TargetMode="External"/><Relationship Id="rId4" Type="http://schemas.openxmlformats.org/officeDocument/2006/relationships/hyperlink" Target="https://dipy.org/tutorials/"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dipy.org/documentation/1.5.0/examples_built/denoise_gibbs/#example-denoise-gibbs"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dipy.org/documentation/1.4.0./interfaces/denoise_flow/" TargetMode="Externa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gif"/></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gi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26BDCA6B-3C9C-4213-A0D9-30BD5F0B07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8426302" cy="6858000"/>
          </a:xfrm>
          <a:custGeom>
            <a:avLst/>
            <a:gdLst>
              <a:gd name="connsiteX0" fmla="*/ 184095 w 8426302"/>
              <a:gd name="connsiteY0" fmla="*/ 6858000 h 6858000"/>
              <a:gd name="connsiteX1" fmla="*/ 8426302 w 8426302"/>
              <a:gd name="connsiteY1" fmla="*/ 6858000 h 6858000"/>
              <a:gd name="connsiteX2" fmla="*/ 8426302 w 8426302"/>
              <a:gd name="connsiteY2" fmla="*/ 0 h 6858000"/>
              <a:gd name="connsiteX3" fmla="*/ 2743435 w 8426302"/>
              <a:gd name="connsiteY3" fmla="*/ 0 h 6858000"/>
              <a:gd name="connsiteX4" fmla="*/ 2688451 w 8426302"/>
              <a:gd name="connsiteY4" fmla="*/ 37385 h 6858000"/>
              <a:gd name="connsiteX5" fmla="*/ 0 w 8426302"/>
              <a:gd name="connsiteY5" fmla="*/ 5321277 h 6858000"/>
              <a:gd name="connsiteX6" fmla="*/ 116943 w 8426302"/>
              <a:gd name="connsiteY6" fmla="*/ 655848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26302" h="6858000">
                <a:moveTo>
                  <a:pt x="184095" y="6858000"/>
                </a:moveTo>
                <a:lnTo>
                  <a:pt x="8426302" y="6858000"/>
                </a:lnTo>
                <a:lnTo>
                  <a:pt x="8426302" y="0"/>
                </a:lnTo>
                <a:lnTo>
                  <a:pt x="2743435" y="0"/>
                </a:lnTo>
                <a:lnTo>
                  <a:pt x="2688451" y="37385"/>
                </a:lnTo>
                <a:cubicBezTo>
                  <a:pt x="1058888" y="1225893"/>
                  <a:pt x="0" y="3149927"/>
                  <a:pt x="0" y="5321277"/>
                </a:cubicBezTo>
                <a:cubicBezTo>
                  <a:pt x="0" y="5744268"/>
                  <a:pt x="40184" y="6157873"/>
                  <a:pt x="116943" y="6558484"/>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FDA12F62-867F-4684-B28B-E085D09DCC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8174932" cy="6858000"/>
          </a:xfrm>
          <a:custGeom>
            <a:avLst/>
            <a:gdLst>
              <a:gd name="connsiteX0" fmla="*/ 190266 w 8174932"/>
              <a:gd name="connsiteY0" fmla="*/ 6858000 h 6858000"/>
              <a:gd name="connsiteX1" fmla="*/ 8174932 w 8174932"/>
              <a:gd name="connsiteY1" fmla="*/ 6858000 h 6858000"/>
              <a:gd name="connsiteX2" fmla="*/ 8174932 w 8174932"/>
              <a:gd name="connsiteY2" fmla="*/ 0 h 6858000"/>
              <a:gd name="connsiteX3" fmla="*/ 2944847 w 8174932"/>
              <a:gd name="connsiteY3" fmla="*/ 0 h 6858000"/>
              <a:gd name="connsiteX4" fmla="*/ 2646373 w 8174932"/>
              <a:gd name="connsiteY4" fmla="*/ 196447 h 6858000"/>
              <a:gd name="connsiteX5" fmla="*/ 0 w 8174932"/>
              <a:gd name="connsiteY5" fmla="*/ 5321277 h 6858000"/>
              <a:gd name="connsiteX6" fmla="*/ 112445 w 8174932"/>
              <a:gd name="connsiteY6" fmla="*/ 651089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74932" h="6858000">
                <a:moveTo>
                  <a:pt x="190266" y="6858000"/>
                </a:moveTo>
                <a:lnTo>
                  <a:pt x="8174932" y="6858000"/>
                </a:lnTo>
                <a:lnTo>
                  <a:pt x="8174932" y="0"/>
                </a:lnTo>
                <a:lnTo>
                  <a:pt x="2944847" y="0"/>
                </a:lnTo>
                <a:lnTo>
                  <a:pt x="2646373" y="196447"/>
                </a:lnTo>
                <a:cubicBezTo>
                  <a:pt x="1044779" y="1335395"/>
                  <a:pt x="0" y="3206327"/>
                  <a:pt x="0" y="5321277"/>
                </a:cubicBezTo>
                <a:cubicBezTo>
                  <a:pt x="0" y="5727999"/>
                  <a:pt x="38639" y="6125696"/>
                  <a:pt x="112445" y="6510898"/>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9BD9030-567D-9458-23B2-D54E70143B06}"/>
              </a:ext>
            </a:extLst>
          </p:cNvPr>
          <p:cNvSpPr>
            <a:spLocks noGrp="1"/>
          </p:cNvSpPr>
          <p:nvPr>
            <p:ph type="ctrTitle"/>
          </p:nvPr>
        </p:nvSpPr>
        <p:spPr>
          <a:xfrm>
            <a:off x="804672" y="234110"/>
            <a:ext cx="5936370" cy="3466213"/>
          </a:xfrm>
        </p:spPr>
        <p:txBody>
          <a:bodyPr anchor="b">
            <a:normAutofit/>
          </a:bodyPr>
          <a:lstStyle/>
          <a:p>
            <a:pPr algn="l"/>
            <a:r>
              <a:rPr lang="en-US" sz="7200">
                <a:solidFill>
                  <a:srgbClr val="FFFFFF"/>
                </a:solidFill>
              </a:rPr>
              <a:t>CABIN DWI Workshop</a:t>
            </a:r>
          </a:p>
        </p:txBody>
      </p:sp>
      <p:sp>
        <p:nvSpPr>
          <p:cNvPr id="3" name="Subtitle 2">
            <a:extLst>
              <a:ext uri="{FF2B5EF4-FFF2-40B4-BE49-F238E27FC236}">
                <a16:creationId xmlns:a16="http://schemas.microsoft.com/office/drawing/2014/main" id="{C8AA8FA4-9499-9335-786A-F2CA3C89CFC5}"/>
              </a:ext>
            </a:extLst>
          </p:cNvPr>
          <p:cNvSpPr>
            <a:spLocks noGrp="1"/>
          </p:cNvSpPr>
          <p:nvPr>
            <p:ph type="subTitle" idx="1"/>
          </p:nvPr>
        </p:nvSpPr>
        <p:spPr>
          <a:xfrm>
            <a:off x="804672" y="4180354"/>
            <a:ext cx="5649289" cy="1279978"/>
          </a:xfrm>
        </p:spPr>
        <p:txBody>
          <a:bodyPr anchor="t">
            <a:normAutofit/>
          </a:bodyPr>
          <a:lstStyle/>
          <a:p>
            <a:pPr algn="l"/>
            <a:r>
              <a:rPr lang="en-US" sz="2200">
                <a:solidFill>
                  <a:srgbClr val="FFFFFF"/>
                </a:solidFill>
              </a:rPr>
              <a:t>Day 2 </a:t>
            </a:r>
          </a:p>
          <a:p>
            <a:pPr algn="l"/>
            <a:r>
              <a:rPr lang="en-US" sz="2200">
                <a:solidFill>
                  <a:srgbClr val="FFFFFF"/>
                </a:solidFill>
              </a:rPr>
              <a:t>DWI Preprocessing</a:t>
            </a:r>
          </a:p>
          <a:p>
            <a:pPr algn="l"/>
            <a:r>
              <a:rPr lang="en-US" sz="2200">
                <a:solidFill>
                  <a:srgbClr val="FFFFFF"/>
                </a:solidFill>
              </a:rPr>
              <a:t>Alan Finkelstein</a:t>
            </a:r>
          </a:p>
        </p:txBody>
      </p:sp>
    </p:spTree>
    <p:extLst>
      <p:ext uri="{BB962C8B-B14F-4D97-AF65-F5344CB8AC3E}">
        <p14:creationId xmlns:p14="http://schemas.microsoft.com/office/powerpoint/2010/main" val="285977425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0450C687-86B5-4248-BEBB-0B59B79770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3" name="Rectangle 6152">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06663" cy="3233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8A56D6-E705-A51D-0A56-AF2C6537BBC1}"/>
              </a:ext>
            </a:extLst>
          </p:cNvPr>
          <p:cNvSpPr>
            <a:spLocks noGrp="1"/>
          </p:cNvSpPr>
          <p:nvPr>
            <p:ph type="title"/>
          </p:nvPr>
        </p:nvSpPr>
        <p:spPr>
          <a:xfrm>
            <a:off x="1166648" y="721805"/>
            <a:ext cx="4264888" cy="2221992"/>
          </a:xfrm>
        </p:spPr>
        <p:txBody>
          <a:bodyPr>
            <a:normAutofit/>
          </a:bodyPr>
          <a:lstStyle/>
          <a:p>
            <a:r>
              <a:rPr lang="en-US" sz="4200"/>
              <a:t>Blip-Up, Blip-Down</a:t>
            </a:r>
          </a:p>
        </p:txBody>
      </p:sp>
      <p:sp>
        <p:nvSpPr>
          <p:cNvPr id="6155" name="Rectangle 6154">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57" name="Group 6156">
            <a:extLst>
              <a:ext uri="{FF2B5EF4-FFF2-40B4-BE49-F238E27FC236}">
                <a16:creationId xmlns:a16="http://schemas.microsoft.com/office/drawing/2014/main" id="{A9B4CF53-BC95-46A2-B37D-D05450472B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6158" name="Rectangle 64">
              <a:extLst>
                <a:ext uri="{FF2B5EF4-FFF2-40B4-BE49-F238E27FC236}">
                  <a16:creationId xmlns:a16="http://schemas.microsoft.com/office/drawing/2014/main" id="{82FB6946-B6BC-49D3-BB97-5BB97BCDA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9" name="Rectangle 66">
              <a:extLst>
                <a:ext uri="{FF2B5EF4-FFF2-40B4-BE49-F238E27FC236}">
                  <a16:creationId xmlns:a16="http://schemas.microsoft.com/office/drawing/2014/main" id="{D7D05801-3139-44B5-9BA4-80BF38143E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0" name="Rectangle 64">
              <a:extLst>
                <a:ext uri="{FF2B5EF4-FFF2-40B4-BE49-F238E27FC236}">
                  <a16:creationId xmlns:a16="http://schemas.microsoft.com/office/drawing/2014/main" id="{C1285406-A9A8-420E-B8E4-793B60049A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1" name="Rectangle 66">
              <a:extLst>
                <a:ext uri="{FF2B5EF4-FFF2-40B4-BE49-F238E27FC236}">
                  <a16:creationId xmlns:a16="http://schemas.microsoft.com/office/drawing/2014/main" id="{8B3D20EE-1C4E-4D4C-BCA6-8EDFF7C50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2" name="Rectangle 64">
              <a:extLst>
                <a:ext uri="{FF2B5EF4-FFF2-40B4-BE49-F238E27FC236}">
                  <a16:creationId xmlns:a16="http://schemas.microsoft.com/office/drawing/2014/main" id="{C1515A89-664B-462C-9F5A-1E58EC54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3" name="Rectangle 66">
              <a:extLst>
                <a:ext uri="{FF2B5EF4-FFF2-40B4-BE49-F238E27FC236}">
                  <a16:creationId xmlns:a16="http://schemas.microsoft.com/office/drawing/2014/main" id="{A3161A7D-FA76-4326-BAB9-6E0233A01A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4" name="Rectangle 64">
              <a:extLst>
                <a:ext uri="{FF2B5EF4-FFF2-40B4-BE49-F238E27FC236}">
                  <a16:creationId xmlns:a16="http://schemas.microsoft.com/office/drawing/2014/main" id="{AA24BE7B-1AAC-463B-9FEF-7590317F4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5" name="Rectangle 66">
              <a:extLst>
                <a:ext uri="{FF2B5EF4-FFF2-40B4-BE49-F238E27FC236}">
                  <a16:creationId xmlns:a16="http://schemas.microsoft.com/office/drawing/2014/main" id="{56AB4F15-4844-457A-AF46-3D1D1AE340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6" name="Rectangle 64">
              <a:extLst>
                <a:ext uri="{FF2B5EF4-FFF2-40B4-BE49-F238E27FC236}">
                  <a16:creationId xmlns:a16="http://schemas.microsoft.com/office/drawing/2014/main" id="{2260C4BD-CAAF-4776-AD3C-8449E4750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7" name="Rectangle 66">
              <a:extLst>
                <a:ext uri="{FF2B5EF4-FFF2-40B4-BE49-F238E27FC236}">
                  <a16:creationId xmlns:a16="http://schemas.microsoft.com/office/drawing/2014/main" id="{BFEFE041-1ED6-448D-AB61-539755AB96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8" name="Rectangle 64">
              <a:extLst>
                <a:ext uri="{FF2B5EF4-FFF2-40B4-BE49-F238E27FC236}">
                  <a16:creationId xmlns:a16="http://schemas.microsoft.com/office/drawing/2014/main" id="{91B5294C-A473-487E-B001-D0B9E60EA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9" name="Rectangle 66">
              <a:extLst>
                <a:ext uri="{FF2B5EF4-FFF2-40B4-BE49-F238E27FC236}">
                  <a16:creationId xmlns:a16="http://schemas.microsoft.com/office/drawing/2014/main" id="{1CB2FBA8-54F5-4AAC-A317-EE8CD705E5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70" name="Rectangle 64">
              <a:extLst>
                <a:ext uri="{FF2B5EF4-FFF2-40B4-BE49-F238E27FC236}">
                  <a16:creationId xmlns:a16="http://schemas.microsoft.com/office/drawing/2014/main" id="{260C043C-3DD1-45AE-8C57-3B00D0583E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71" name="Rectangle 66">
              <a:extLst>
                <a:ext uri="{FF2B5EF4-FFF2-40B4-BE49-F238E27FC236}">
                  <a16:creationId xmlns:a16="http://schemas.microsoft.com/office/drawing/2014/main" id="{2AF05C5C-202A-4D8F-BE6C-10BBC01B0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72" name="Rectangle 64">
              <a:extLst>
                <a:ext uri="{FF2B5EF4-FFF2-40B4-BE49-F238E27FC236}">
                  <a16:creationId xmlns:a16="http://schemas.microsoft.com/office/drawing/2014/main" id="{D5F0CE7E-3C13-48B7-B758-56D1ECF99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73" name="Rectangle 66">
              <a:extLst>
                <a:ext uri="{FF2B5EF4-FFF2-40B4-BE49-F238E27FC236}">
                  <a16:creationId xmlns:a16="http://schemas.microsoft.com/office/drawing/2014/main" id="{62231363-AC94-4C4D-A832-B5F6C25F02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74" name="Rectangle 64">
              <a:extLst>
                <a:ext uri="{FF2B5EF4-FFF2-40B4-BE49-F238E27FC236}">
                  <a16:creationId xmlns:a16="http://schemas.microsoft.com/office/drawing/2014/main" id="{109068F2-E473-4D37-8B86-E277B12CE2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75" name="Rectangle 66">
              <a:extLst>
                <a:ext uri="{FF2B5EF4-FFF2-40B4-BE49-F238E27FC236}">
                  <a16:creationId xmlns:a16="http://schemas.microsoft.com/office/drawing/2014/main" id="{69243EA3-CC31-43A5-B7BA-8077D99453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76" name="Rectangle 64">
              <a:extLst>
                <a:ext uri="{FF2B5EF4-FFF2-40B4-BE49-F238E27FC236}">
                  <a16:creationId xmlns:a16="http://schemas.microsoft.com/office/drawing/2014/main" id="{81597D69-9411-4FE0-9741-385ED1D4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77" name="Rectangle 66">
              <a:extLst>
                <a:ext uri="{FF2B5EF4-FFF2-40B4-BE49-F238E27FC236}">
                  <a16:creationId xmlns:a16="http://schemas.microsoft.com/office/drawing/2014/main" id="{AEC6CFC5-C230-4B82-B3DA-852FC60C2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79" name="Rectangle 6178">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B3BBDCB-EC40-0255-FB53-D87F3784128C}"/>
              </a:ext>
            </a:extLst>
          </p:cNvPr>
          <p:cNvSpPr>
            <a:spLocks noGrp="1"/>
          </p:cNvSpPr>
          <p:nvPr>
            <p:ph idx="1"/>
          </p:nvPr>
        </p:nvSpPr>
        <p:spPr>
          <a:xfrm>
            <a:off x="1166648" y="3531476"/>
            <a:ext cx="4264888" cy="3034862"/>
          </a:xfrm>
        </p:spPr>
        <p:txBody>
          <a:bodyPr anchor="ctr">
            <a:normAutofit/>
          </a:bodyPr>
          <a:lstStyle/>
          <a:p>
            <a:r>
              <a:rPr lang="en-US" sz="1800" dirty="0"/>
              <a:t>Collect one volume with reverse phase-encoding.  Given two or more acquisitions with opposite polarities (AP and PA) </a:t>
            </a:r>
            <a:r>
              <a:rPr lang="en-US" sz="1800" dirty="0" err="1"/>
              <a:t>topup</a:t>
            </a:r>
            <a:r>
              <a:rPr lang="en-US" sz="1800" dirty="0"/>
              <a:t> will attempt to estimate the field by maximizing the similarity between the </a:t>
            </a:r>
            <a:r>
              <a:rPr lang="en-US" sz="1800" dirty="0" err="1"/>
              <a:t>unwarped</a:t>
            </a:r>
            <a:r>
              <a:rPr lang="en-US" sz="1800" dirty="0"/>
              <a:t> volumes. </a:t>
            </a:r>
          </a:p>
        </p:txBody>
      </p:sp>
      <p:pic>
        <p:nvPicPr>
          <p:cNvPr id="6146" name="Picture 2">
            <a:extLst>
              <a:ext uri="{FF2B5EF4-FFF2-40B4-BE49-F238E27FC236}">
                <a16:creationId xmlns:a16="http://schemas.microsoft.com/office/drawing/2014/main" id="{018D0B9A-0D5D-0404-24EB-2BC11A81AB3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77040" y="665606"/>
            <a:ext cx="5526788" cy="5526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1219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0450C687-86B5-4248-BEBB-0B59B79770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7" name="Rectangle 7176">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06663" cy="3233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0CFCC6-E795-BFDB-9B92-6CD21C42C8EE}"/>
              </a:ext>
            </a:extLst>
          </p:cNvPr>
          <p:cNvSpPr>
            <a:spLocks noGrp="1"/>
          </p:cNvSpPr>
          <p:nvPr>
            <p:ph type="title"/>
          </p:nvPr>
        </p:nvSpPr>
        <p:spPr>
          <a:xfrm>
            <a:off x="1166648" y="721805"/>
            <a:ext cx="4264888" cy="2221992"/>
          </a:xfrm>
        </p:spPr>
        <p:txBody>
          <a:bodyPr>
            <a:normAutofit/>
          </a:bodyPr>
          <a:lstStyle/>
          <a:p>
            <a:r>
              <a:rPr lang="en-US" sz="4200"/>
              <a:t>Correcting Eddy Currents in Post-Processing</a:t>
            </a:r>
          </a:p>
        </p:txBody>
      </p:sp>
      <p:sp>
        <p:nvSpPr>
          <p:cNvPr id="7179" name="Rectangle 7178">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81" name="Group 7180">
            <a:extLst>
              <a:ext uri="{FF2B5EF4-FFF2-40B4-BE49-F238E27FC236}">
                <a16:creationId xmlns:a16="http://schemas.microsoft.com/office/drawing/2014/main" id="{A9B4CF53-BC95-46A2-B37D-D05450472B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7182" name="Rectangle 64">
              <a:extLst>
                <a:ext uri="{FF2B5EF4-FFF2-40B4-BE49-F238E27FC236}">
                  <a16:creationId xmlns:a16="http://schemas.microsoft.com/office/drawing/2014/main" id="{82FB6946-B6BC-49D3-BB97-5BB97BCDA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3" name="Rectangle 66">
              <a:extLst>
                <a:ext uri="{FF2B5EF4-FFF2-40B4-BE49-F238E27FC236}">
                  <a16:creationId xmlns:a16="http://schemas.microsoft.com/office/drawing/2014/main" id="{D7D05801-3139-44B5-9BA4-80BF38143E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4" name="Rectangle 64">
              <a:extLst>
                <a:ext uri="{FF2B5EF4-FFF2-40B4-BE49-F238E27FC236}">
                  <a16:creationId xmlns:a16="http://schemas.microsoft.com/office/drawing/2014/main" id="{C1285406-A9A8-420E-B8E4-793B60049A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5" name="Rectangle 66">
              <a:extLst>
                <a:ext uri="{FF2B5EF4-FFF2-40B4-BE49-F238E27FC236}">
                  <a16:creationId xmlns:a16="http://schemas.microsoft.com/office/drawing/2014/main" id="{8B3D20EE-1C4E-4D4C-BCA6-8EDFF7C50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6" name="Rectangle 64">
              <a:extLst>
                <a:ext uri="{FF2B5EF4-FFF2-40B4-BE49-F238E27FC236}">
                  <a16:creationId xmlns:a16="http://schemas.microsoft.com/office/drawing/2014/main" id="{C1515A89-664B-462C-9F5A-1E58EC54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7" name="Rectangle 66">
              <a:extLst>
                <a:ext uri="{FF2B5EF4-FFF2-40B4-BE49-F238E27FC236}">
                  <a16:creationId xmlns:a16="http://schemas.microsoft.com/office/drawing/2014/main" id="{A3161A7D-FA76-4326-BAB9-6E0233A01A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8" name="Rectangle 64">
              <a:extLst>
                <a:ext uri="{FF2B5EF4-FFF2-40B4-BE49-F238E27FC236}">
                  <a16:creationId xmlns:a16="http://schemas.microsoft.com/office/drawing/2014/main" id="{AA24BE7B-1AAC-463B-9FEF-7590317F4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9" name="Rectangle 66">
              <a:extLst>
                <a:ext uri="{FF2B5EF4-FFF2-40B4-BE49-F238E27FC236}">
                  <a16:creationId xmlns:a16="http://schemas.microsoft.com/office/drawing/2014/main" id="{56AB4F15-4844-457A-AF46-3D1D1AE340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90" name="Rectangle 64">
              <a:extLst>
                <a:ext uri="{FF2B5EF4-FFF2-40B4-BE49-F238E27FC236}">
                  <a16:creationId xmlns:a16="http://schemas.microsoft.com/office/drawing/2014/main" id="{2260C4BD-CAAF-4776-AD3C-8449E4750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91" name="Rectangle 66">
              <a:extLst>
                <a:ext uri="{FF2B5EF4-FFF2-40B4-BE49-F238E27FC236}">
                  <a16:creationId xmlns:a16="http://schemas.microsoft.com/office/drawing/2014/main" id="{BFEFE041-1ED6-448D-AB61-539755AB96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92" name="Rectangle 64">
              <a:extLst>
                <a:ext uri="{FF2B5EF4-FFF2-40B4-BE49-F238E27FC236}">
                  <a16:creationId xmlns:a16="http://schemas.microsoft.com/office/drawing/2014/main" id="{91B5294C-A473-487E-B001-D0B9E60EA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93" name="Rectangle 66">
              <a:extLst>
                <a:ext uri="{FF2B5EF4-FFF2-40B4-BE49-F238E27FC236}">
                  <a16:creationId xmlns:a16="http://schemas.microsoft.com/office/drawing/2014/main" id="{1CB2FBA8-54F5-4AAC-A317-EE8CD705E5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94" name="Rectangle 64">
              <a:extLst>
                <a:ext uri="{FF2B5EF4-FFF2-40B4-BE49-F238E27FC236}">
                  <a16:creationId xmlns:a16="http://schemas.microsoft.com/office/drawing/2014/main" id="{260C043C-3DD1-45AE-8C57-3B00D0583E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95" name="Rectangle 66">
              <a:extLst>
                <a:ext uri="{FF2B5EF4-FFF2-40B4-BE49-F238E27FC236}">
                  <a16:creationId xmlns:a16="http://schemas.microsoft.com/office/drawing/2014/main" id="{2AF05C5C-202A-4D8F-BE6C-10BBC01B0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96" name="Rectangle 64">
              <a:extLst>
                <a:ext uri="{FF2B5EF4-FFF2-40B4-BE49-F238E27FC236}">
                  <a16:creationId xmlns:a16="http://schemas.microsoft.com/office/drawing/2014/main" id="{D5F0CE7E-3C13-48B7-B758-56D1ECF99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97" name="Rectangle 66">
              <a:extLst>
                <a:ext uri="{FF2B5EF4-FFF2-40B4-BE49-F238E27FC236}">
                  <a16:creationId xmlns:a16="http://schemas.microsoft.com/office/drawing/2014/main" id="{62231363-AC94-4C4D-A832-B5F6C25F02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98" name="Rectangle 64">
              <a:extLst>
                <a:ext uri="{FF2B5EF4-FFF2-40B4-BE49-F238E27FC236}">
                  <a16:creationId xmlns:a16="http://schemas.microsoft.com/office/drawing/2014/main" id="{109068F2-E473-4D37-8B86-E277B12CE2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99" name="Rectangle 66">
              <a:extLst>
                <a:ext uri="{FF2B5EF4-FFF2-40B4-BE49-F238E27FC236}">
                  <a16:creationId xmlns:a16="http://schemas.microsoft.com/office/drawing/2014/main" id="{69243EA3-CC31-43A5-B7BA-8077D99453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00" name="Rectangle 64">
              <a:extLst>
                <a:ext uri="{FF2B5EF4-FFF2-40B4-BE49-F238E27FC236}">
                  <a16:creationId xmlns:a16="http://schemas.microsoft.com/office/drawing/2014/main" id="{81597D69-9411-4FE0-9741-385ED1D4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01" name="Rectangle 66">
              <a:extLst>
                <a:ext uri="{FF2B5EF4-FFF2-40B4-BE49-F238E27FC236}">
                  <a16:creationId xmlns:a16="http://schemas.microsoft.com/office/drawing/2014/main" id="{AEC6CFC5-C230-4B82-B3DA-852FC60C2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203" name="Rectangle 7202">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90418DC-5076-2ED8-7324-0174B729D5B7}"/>
              </a:ext>
            </a:extLst>
          </p:cNvPr>
          <p:cNvSpPr>
            <a:spLocks noGrp="1"/>
          </p:cNvSpPr>
          <p:nvPr>
            <p:ph idx="1"/>
          </p:nvPr>
        </p:nvSpPr>
        <p:spPr>
          <a:xfrm>
            <a:off x="1166648" y="3649675"/>
            <a:ext cx="4264888" cy="1857832"/>
          </a:xfrm>
        </p:spPr>
        <p:txBody>
          <a:bodyPr anchor="ctr">
            <a:normAutofit/>
          </a:bodyPr>
          <a:lstStyle/>
          <a:p>
            <a:r>
              <a:rPr lang="en-US" sz="1800" dirty="0"/>
              <a:t>Eddy and </a:t>
            </a:r>
            <a:r>
              <a:rPr lang="en-US" sz="1800" dirty="0" err="1"/>
              <a:t>eddy_correct</a:t>
            </a:r>
            <a:r>
              <a:rPr lang="en-US" sz="1800" dirty="0"/>
              <a:t> – uses a gaussian model to estimate the displacement maps of each diffusion direction to current eddy current induced distortions.</a:t>
            </a:r>
          </a:p>
        </p:txBody>
      </p:sp>
      <p:pic>
        <p:nvPicPr>
          <p:cNvPr id="7170" name="Picture 2">
            <a:extLst>
              <a:ext uri="{FF2B5EF4-FFF2-40B4-BE49-F238E27FC236}">
                <a16:creationId xmlns:a16="http://schemas.microsoft.com/office/drawing/2014/main" id="{C8F9A16A-900B-22DA-2054-1FC3212FCE3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764616" y="1673644"/>
            <a:ext cx="6091255" cy="3715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2094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010A6-9F3A-FA20-B984-AFD0503C855F}"/>
              </a:ext>
            </a:extLst>
          </p:cNvPr>
          <p:cNvSpPr>
            <a:spLocks noGrp="1"/>
          </p:cNvSpPr>
          <p:nvPr>
            <p:ph type="title"/>
          </p:nvPr>
        </p:nvSpPr>
        <p:spPr/>
        <p:txBody>
          <a:bodyPr/>
          <a:lstStyle/>
          <a:p>
            <a:r>
              <a:rPr lang="en-US" dirty="0"/>
              <a:t>Sample Script</a:t>
            </a:r>
          </a:p>
        </p:txBody>
      </p:sp>
      <p:sp>
        <p:nvSpPr>
          <p:cNvPr id="3" name="Content Placeholder 2">
            <a:extLst>
              <a:ext uri="{FF2B5EF4-FFF2-40B4-BE49-F238E27FC236}">
                <a16:creationId xmlns:a16="http://schemas.microsoft.com/office/drawing/2014/main" id="{FA8498A9-ACC4-35CF-46D6-0DF1CC8138EC}"/>
              </a:ext>
            </a:extLst>
          </p:cNvPr>
          <p:cNvSpPr>
            <a:spLocks noGrp="1"/>
          </p:cNvSpPr>
          <p:nvPr>
            <p:ph idx="1"/>
          </p:nvPr>
        </p:nvSpPr>
        <p:spPr>
          <a:xfrm>
            <a:off x="245076" y="1969744"/>
            <a:ext cx="7230762" cy="4351338"/>
          </a:xfrm>
        </p:spPr>
        <p:txBody>
          <a:bodyPr/>
          <a:lstStyle/>
          <a:p>
            <a:pPr marL="0" indent="0">
              <a:buNone/>
            </a:pPr>
            <a:r>
              <a:rPr lang="en-US" b="1" dirty="0">
                <a:effectLst/>
              </a:rPr>
              <a:t>#!/bin/bash</a:t>
            </a:r>
            <a:br>
              <a:rPr lang="en-US" b="1" dirty="0">
                <a:effectLst/>
              </a:rPr>
            </a:br>
            <a:br>
              <a:rPr lang="en-US" b="1" dirty="0">
                <a:effectLst/>
              </a:rPr>
            </a:br>
            <a:r>
              <a:rPr lang="en-US" dirty="0">
                <a:solidFill>
                  <a:srgbClr val="808080"/>
                </a:solidFill>
                <a:effectLst/>
              </a:rPr>
              <a:t>#SBATCH --time=2-00:00:00</a:t>
            </a:r>
            <a:br>
              <a:rPr lang="en-US" dirty="0">
                <a:solidFill>
                  <a:srgbClr val="808080"/>
                </a:solidFill>
                <a:effectLst/>
              </a:rPr>
            </a:br>
            <a:r>
              <a:rPr lang="en-US" dirty="0">
                <a:solidFill>
                  <a:srgbClr val="808080"/>
                </a:solidFill>
                <a:effectLst/>
              </a:rPr>
              <a:t>#SBATCH --mem=64gb</a:t>
            </a:r>
            <a:br>
              <a:rPr lang="en-US" dirty="0">
                <a:solidFill>
                  <a:srgbClr val="808080"/>
                </a:solidFill>
                <a:effectLst/>
              </a:rPr>
            </a:br>
            <a:r>
              <a:rPr lang="en-US" dirty="0">
                <a:solidFill>
                  <a:srgbClr val="808080"/>
                </a:solidFill>
                <a:effectLst/>
              </a:rPr>
              <a:t>#SBATCH -p </a:t>
            </a:r>
            <a:r>
              <a:rPr lang="en-US" dirty="0" err="1">
                <a:solidFill>
                  <a:srgbClr val="808080"/>
                </a:solidFill>
                <a:effectLst/>
              </a:rPr>
              <a:t>gpu</a:t>
            </a:r>
            <a:r>
              <a:rPr lang="en-US" dirty="0">
                <a:solidFill>
                  <a:srgbClr val="808080"/>
                </a:solidFill>
                <a:effectLst/>
              </a:rPr>
              <a:t> --</a:t>
            </a:r>
            <a:r>
              <a:rPr lang="en-US" dirty="0" err="1">
                <a:solidFill>
                  <a:srgbClr val="808080"/>
                </a:solidFill>
                <a:effectLst/>
              </a:rPr>
              <a:t>gres</a:t>
            </a:r>
            <a:r>
              <a:rPr lang="en-US" dirty="0">
                <a:solidFill>
                  <a:srgbClr val="808080"/>
                </a:solidFill>
                <a:effectLst/>
              </a:rPr>
              <a:t>=gpu:1</a:t>
            </a:r>
            <a:br>
              <a:rPr lang="en-US" dirty="0">
                <a:solidFill>
                  <a:srgbClr val="808080"/>
                </a:solidFill>
                <a:effectLst/>
              </a:rPr>
            </a:br>
            <a:r>
              <a:rPr lang="en-US" dirty="0">
                <a:solidFill>
                  <a:srgbClr val="808080"/>
                </a:solidFill>
                <a:effectLst/>
              </a:rPr>
              <a:t>#SBATCH --job-name="</a:t>
            </a:r>
            <a:r>
              <a:rPr lang="en-US" dirty="0" err="1">
                <a:solidFill>
                  <a:srgbClr val="808080"/>
                </a:solidFill>
                <a:effectLst/>
              </a:rPr>
              <a:t>Preproc</a:t>
            </a:r>
            <a:r>
              <a:rPr lang="en-US" dirty="0">
                <a:solidFill>
                  <a:srgbClr val="808080"/>
                </a:solidFill>
                <a:effectLst/>
              </a:rPr>
              <a:t>"</a:t>
            </a:r>
            <a:br>
              <a:rPr lang="en-US" dirty="0">
                <a:solidFill>
                  <a:srgbClr val="808080"/>
                </a:solidFill>
                <a:effectLst/>
              </a:rPr>
            </a:br>
            <a:r>
              <a:rPr lang="en-US" dirty="0">
                <a:solidFill>
                  <a:srgbClr val="808080"/>
                </a:solidFill>
                <a:effectLst/>
              </a:rPr>
              <a:t>#SBATCH --mail-user=</a:t>
            </a:r>
            <a:r>
              <a:rPr lang="en-US" dirty="0" err="1">
                <a:solidFill>
                  <a:srgbClr val="808080"/>
                </a:solidFill>
                <a:effectLst/>
              </a:rPr>
              <a:t>your_email@urmc.rochester.edu</a:t>
            </a:r>
            <a:br>
              <a:rPr lang="en-US" dirty="0">
                <a:solidFill>
                  <a:srgbClr val="808080"/>
                </a:solidFill>
                <a:effectLst/>
              </a:rPr>
            </a:br>
            <a:r>
              <a:rPr lang="en-US" dirty="0">
                <a:solidFill>
                  <a:srgbClr val="808080"/>
                </a:solidFill>
                <a:effectLst/>
              </a:rPr>
              <a:t>#SBATCH --mail-type=END</a:t>
            </a:r>
            <a:endParaRPr lang="en-US" dirty="0"/>
          </a:p>
        </p:txBody>
      </p:sp>
      <p:sp>
        <p:nvSpPr>
          <p:cNvPr id="4" name="Content Placeholder 2">
            <a:extLst>
              <a:ext uri="{FF2B5EF4-FFF2-40B4-BE49-F238E27FC236}">
                <a16:creationId xmlns:a16="http://schemas.microsoft.com/office/drawing/2014/main" id="{8A5C51E2-1DA5-193B-0DD8-086846F3C226}"/>
              </a:ext>
            </a:extLst>
          </p:cNvPr>
          <p:cNvSpPr txBox="1">
            <a:spLocks/>
          </p:cNvSpPr>
          <p:nvPr/>
        </p:nvSpPr>
        <p:spPr>
          <a:xfrm>
            <a:off x="6901248" y="1690688"/>
            <a:ext cx="4858265"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br>
              <a:rPr lang="en-US" dirty="0"/>
            </a:br>
            <a:r>
              <a:rPr lang="en-US" dirty="0">
                <a:solidFill>
                  <a:srgbClr val="CC7832"/>
                </a:solidFill>
              </a:rPr>
              <a:t>while </a:t>
            </a:r>
            <a:r>
              <a:rPr lang="en-US" dirty="0" err="1">
                <a:solidFill>
                  <a:srgbClr val="C57633"/>
                </a:solidFill>
              </a:rPr>
              <a:t>getopts</a:t>
            </a:r>
            <a:r>
              <a:rPr lang="en-US" dirty="0">
                <a:solidFill>
                  <a:srgbClr val="C57633"/>
                </a:solidFill>
              </a:rPr>
              <a:t> </a:t>
            </a:r>
            <a:r>
              <a:rPr lang="en-US" dirty="0">
                <a:solidFill>
                  <a:srgbClr val="6A8759"/>
                </a:solidFill>
              </a:rPr>
              <a:t>"</a:t>
            </a:r>
            <a:r>
              <a:rPr lang="en-US" dirty="0" err="1">
                <a:solidFill>
                  <a:srgbClr val="6A8759"/>
                </a:solidFill>
              </a:rPr>
              <a:t>hs:t:d</a:t>
            </a:r>
            <a:r>
              <a:rPr lang="en-US" dirty="0">
                <a:solidFill>
                  <a:srgbClr val="6A8759"/>
                </a:solidFill>
              </a:rPr>
              <a:t>:" </a:t>
            </a:r>
            <a:r>
              <a:rPr lang="en-US" dirty="0"/>
              <a:t>flag; </a:t>
            </a:r>
            <a:r>
              <a:rPr lang="en-US" dirty="0">
                <a:solidFill>
                  <a:srgbClr val="CC7832"/>
                </a:solidFill>
              </a:rPr>
              <a:t>do</a:t>
            </a:r>
            <a:br>
              <a:rPr lang="en-US" dirty="0">
                <a:solidFill>
                  <a:srgbClr val="CC7832"/>
                </a:solidFill>
              </a:rPr>
            </a:br>
            <a:r>
              <a:rPr lang="en-US" dirty="0">
                <a:solidFill>
                  <a:srgbClr val="CC7832"/>
                </a:solidFill>
              </a:rPr>
              <a:t>  	case </a:t>
            </a:r>
            <a:r>
              <a:rPr lang="en-US" dirty="0">
                <a:solidFill>
                  <a:srgbClr val="6A8759"/>
                </a:solidFill>
              </a:rPr>
              <a:t>"</a:t>
            </a:r>
            <a:r>
              <a:rPr lang="en-US" dirty="0">
                <a:solidFill>
                  <a:srgbClr val="CC7832"/>
                </a:solidFill>
              </a:rPr>
              <a:t>$</a:t>
            </a:r>
            <a:r>
              <a:rPr lang="en-US" dirty="0"/>
              <a:t>{flag}</a:t>
            </a:r>
            <a:r>
              <a:rPr lang="en-US" dirty="0">
                <a:solidFill>
                  <a:srgbClr val="6A8759"/>
                </a:solidFill>
              </a:rPr>
              <a:t>" </a:t>
            </a:r>
            <a:r>
              <a:rPr lang="en-US" dirty="0">
                <a:solidFill>
                  <a:srgbClr val="CC7832"/>
                </a:solidFill>
              </a:rPr>
              <a:t>in</a:t>
            </a:r>
            <a:br>
              <a:rPr lang="en-US" dirty="0">
                <a:solidFill>
                  <a:srgbClr val="CC7832"/>
                </a:solidFill>
              </a:rPr>
            </a:br>
            <a:r>
              <a:rPr lang="en-US" dirty="0">
                <a:solidFill>
                  <a:srgbClr val="CC7832"/>
                </a:solidFill>
              </a:rPr>
              <a:t>	 </a:t>
            </a:r>
            <a:r>
              <a:rPr lang="en-US" dirty="0"/>
              <a:t>h) </a:t>
            </a:r>
            <a:r>
              <a:rPr lang="en-US" dirty="0">
                <a:solidFill>
                  <a:srgbClr val="C57633"/>
                </a:solidFill>
              </a:rPr>
              <a:t>echo </a:t>
            </a:r>
            <a:r>
              <a:rPr lang="en-US" dirty="0"/>
              <a:t>-e $usage</a:t>
            </a:r>
            <a:br>
              <a:rPr lang="en-US" dirty="0"/>
            </a:br>
            <a:r>
              <a:rPr lang="en-US" dirty="0"/>
              <a:t>	 </a:t>
            </a:r>
            <a:r>
              <a:rPr lang="en-US" dirty="0">
                <a:solidFill>
                  <a:srgbClr val="C57633"/>
                </a:solidFill>
              </a:rPr>
              <a:t>exit </a:t>
            </a:r>
            <a:r>
              <a:rPr lang="en-US" dirty="0">
                <a:solidFill>
                  <a:srgbClr val="6897BB"/>
                </a:solidFill>
              </a:rPr>
              <a:t>0 </a:t>
            </a:r>
            <a:r>
              <a:rPr lang="en-US" dirty="0">
                <a:solidFill>
                  <a:srgbClr val="CC7832"/>
                </a:solidFill>
              </a:rPr>
              <a:t>;;</a:t>
            </a:r>
            <a:br>
              <a:rPr lang="en-US" dirty="0">
                <a:solidFill>
                  <a:srgbClr val="CC7832"/>
                </a:solidFill>
              </a:rPr>
            </a:br>
            <a:r>
              <a:rPr lang="en-US" dirty="0">
                <a:solidFill>
                  <a:srgbClr val="CC7832"/>
                </a:solidFill>
              </a:rPr>
              <a:t>	 </a:t>
            </a:r>
            <a:r>
              <a:rPr lang="en-US" dirty="0"/>
              <a:t>s) ROOT=</a:t>
            </a:r>
            <a:r>
              <a:rPr lang="en-US" dirty="0">
                <a:solidFill>
                  <a:srgbClr val="CC7832"/>
                </a:solidFill>
              </a:rPr>
              <a:t>$</a:t>
            </a:r>
            <a:r>
              <a:rPr lang="en-US" dirty="0"/>
              <a:t>{OPTARG}</a:t>
            </a:r>
            <a:r>
              <a:rPr lang="en-US" dirty="0">
                <a:solidFill>
                  <a:srgbClr val="CC7832"/>
                </a:solidFill>
              </a:rPr>
              <a:t>;;</a:t>
            </a:r>
            <a:br>
              <a:rPr lang="en-US" dirty="0">
                <a:solidFill>
                  <a:srgbClr val="CC7832"/>
                </a:solidFill>
              </a:rPr>
            </a:br>
            <a:r>
              <a:rPr lang="en-US" dirty="0">
                <a:solidFill>
                  <a:srgbClr val="CC7832"/>
                </a:solidFill>
              </a:rPr>
              <a:t>	 </a:t>
            </a:r>
            <a:r>
              <a:rPr lang="en-US" dirty="0"/>
              <a:t>t) T1W=</a:t>
            </a:r>
            <a:r>
              <a:rPr lang="en-US" dirty="0">
                <a:solidFill>
                  <a:srgbClr val="CC7832"/>
                </a:solidFill>
              </a:rPr>
              <a:t>$</a:t>
            </a:r>
            <a:r>
              <a:rPr lang="en-US" dirty="0"/>
              <a:t>{OPTARG}</a:t>
            </a:r>
            <a:r>
              <a:rPr lang="en-US" dirty="0">
                <a:solidFill>
                  <a:srgbClr val="CC7832"/>
                </a:solidFill>
              </a:rPr>
              <a:t>;;</a:t>
            </a:r>
            <a:br>
              <a:rPr lang="en-US" dirty="0">
                <a:solidFill>
                  <a:srgbClr val="CC7832"/>
                </a:solidFill>
              </a:rPr>
            </a:br>
            <a:r>
              <a:rPr lang="en-US" dirty="0">
                <a:solidFill>
                  <a:srgbClr val="CC7832"/>
                </a:solidFill>
              </a:rPr>
              <a:t>	 </a:t>
            </a:r>
            <a:r>
              <a:rPr lang="en-US" dirty="0"/>
              <a:t>d) DWI=</a:t>
            </a:r>
            <a:r>
              <a:rPr lang="en-US" dirty="0">
                <a:solidFill>
                  <a:srgbClr val="CC7832"/>
                </a:solidFill>
              </a:rPr>
              <a:t>$</a:t>
            </a:r>
            <a:r>
              <a:rPr lang="en-US" dirty="0"/>
              <a:t>{OPTARG}</a:t>
            </a:r>
            <a:r>
              <a:rPr lang="en-US" dirty="0">
                <a:solidFill>
                  <a:srgbClr val="CC7832"/>
                </a:solidFill>
              </a:rPr>
              <a:t>;;</a:t>
            </a:r>
            <a:br>
              <a:rPr lang="en-US" dirty="0">
                <a:solidFill>
                  <a:srgbClr val="CC7832"/>
                </a:solidFill>
              </a:rPr>
            </a:br>
            <a:r>
              <a:rPr lang="en-US" dirty="0">
                <a:solidFill>
                  <a:srgbClr val="CC7832"/>
                </a:solidFill>
              </a:rPr>
              <a:t>	 </a:t>
            </a:r>
            <a:r>
              <a:rPr lang="en-US" dirty="0"/>
              <a:t>*)</a:t>
            </a:r>
            <a:br>
              <a:rPr lang="en-US" dirty="0"/>
            </a:br>
            <a:r>
              <a:rPr lang="en-US" dirty="0"/>
              <a:t>	 </a:t>
            </a:r>
            <a:r>
              <a:rPr lang="en-US" dirty="0">
                <a:solidFill>
                  <a:srgbClr val="C57633"/>
                </a:solidFill>
              </a:rPr>
              <a:t>echo </a:t>
            </a:r>
            <a:r>
              <a:rPr lang="en-US" dirty="0"/>
              <a:t>-e $usage</a:t>
            </a:r>
            <a:br>
              <a:rPr lang="en-US" dirty="0"/>
            </a:br>
            <a:r>
              <a:rPr lang="en-US" dirty="0"/>
              <a:t>      	 </a:t>
            </a:r>
            <a:r>
              <a:rPr lang="en-US" dirty="0">
                <a:solidFill>
                  <a:srgbClr val="C57633"/>
                </a:solidFill>
              </a:rPr>
              <a:t>exit </a:t>
            </a:r>
            <a:r>
              <a:rPr lang="en-US" dirty="0">
                <a:solidFill>
                  <a:srgbClr val="6897BB"/>
                </a:solidFill>
              </a:rPr>
              <a:t>1</a:t>
            </a:r>
            <a:r>
              <a:rPr lang="en-US" dirty="0">
                <a:solidFill>
                  <a:srgbClr val="CC7832"/>
                </a:solidFill>
              </a:rPr>
              <a:t>;;</a:t>
            </a:r>
            <a:br>
              <a:rPr lang="en-US" dirty="0">
                <a:solidFill>
                  <a:srgbClr val="CC7832"/>
                </a:solidFill>
              </a:rPr>
            </a:br>
            <a:r>
              <a:rPr lang="en-US" dirty="0">
                <a:solidFill>
                  <a:srgbClr val="CC7832"/>
                </a:solidFill>
              </a:rPr>
              <a:t>  	</a:t>
            </a:r>
            <a:r>
              <a:rPr lang="en-US" dirty="0" err="1">
                <a:solidFill>
                  <a:srgbClr val="CC7832"/>
                </a:solidFill>
              </a:rPr>
              <a:t>esac</a:t>
            </a:r>
            <a:br>
              <a:rPr lang="en-US" dirty="0">
                <a:solidFill>
                  <a:srgbClr val="CC7832"/>
                </a:solidFill>
              </a:rPr>
            </a:br>
            <a:r>
              <a:rPr lang="en-US" dirty="0">
                <a:solidFill>
                  <a:srgbClr val="CC7832"/>
                </a:solidFill>
              </a:rPr>
              <a:t>done</a:t>
            </a:r>
            <a:endParaRPr lang="en-US" dirty="0"/>
          </a:p>
        </p:txBody>
      </p:sp>
    </p:spTree>
    <p:extLst>
      <p:ext uri="{BB962C8B-B14F-4D97-AF65-F5344CB8AC3E}">
        <p14:creationId xmlns:p14="http://schemas.microsoft.com/office/powerpoint/2010/main" val="518556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7430B57-2659-7E49-65C8-89126AD36192}"/>
              </a:ext>
            </a:extLst>
          </p:cNvPr>
          <p:cNvSpPr>
            <a:spLocks noGrp="1"/>
          </p:cNvSpPr>
          <p:nvPr>
            <p:ph idx="1"/>
          </p:nvPr>
        </p:nvSpPr>
        <p:spPr>
          <a:xfrm>
            <a:off x="208003" y="1417852"/>
            <a:ext cx="4845911" cy="4351338"/>
          </a:xfrm>
        </p:spPr>
        <p:txBody>
          <a:bodyPr>
            <a:normAutofit/>
          </a:bodyPr>
          <a:lstStyle/>
          <a:p>
            <a:pPr marL="0" indent="0">
              <a:buNone/>
            </a:pPr>
            <a:r>
              <a:rPr lang="en-US" sz="1800" dirty="0">
                <a:solidFill>
                  <a:srgbClr val="C57633"/>
                </a:solidFill>
                <a:effectLst/>
              </a:rPr>
              <a:t>module </a:t>
            </a:r>
            <a:r>
              <a:rPr lang="en-US" sz="1800" dirty="0"/>
              <a:t>load </a:t>
            </a:r>
            <a:r>
              <a:rPr lang="en-US" sz="1800" dirty="0" err="1"/>
              <a:t>fsl</a:t>
            </a:r>
            <a:br>
              <a:rPr lang="en-US" sz="1800" dirty="0"/>
            </a:br>
            <a:r>
              <a:rPr lang="en-US" sz="1800" dirty="0">
                <a:solidFill>
                  <a:srgbClr val="C57633"/>
                </a:solidFill>
                <a:effectLst/>
              </a:rPr>
              <a:t>export </a:t>
            </a:r>
            <a:r>
              <a:rPr lang="en-US" sz="1800" dirty="0"/>
              <a:t>FSLOUTPUTTYPE=</a:t>
            </a:r>
            <a:r>
              <a:rPr lang="en-US" sz="1800" dirty="0">
                <a:solidFill>
                  <a:srgbClr val="6A8759"/>
                </a:solidFill>
                <a:effectLst/>
              </a:rPr>
              <a:t>"NIFTI_GZ"</a:t>
            </a:r>
            <a:br>
              <a:rPr lang="en-US" sz="1800" dirty="0">
                <a:solidFill>
                  <a:srgbClr val="6A8759"/>
                </a:solidFill>
                <a:effectLst/>
              </a:rPr>
            </a:br>
            <a:r>
              <a:rPr lang="en-US" sz="1800" dirty="0">
                <a:solidFill>
                  <a:srgbClr val="C57633"/>
                </a:solidFill>
                <a:effectLst/>
              </a:rPr>
              <a:t>module </a:t>
            </a:r>
            <a:r>
              <a:rPr lang="en-US" sz="1800" dirty="0"/>
              <a:t>load ants</a:t>
            </a:r>
            <a:br>
              <a:rPr lang="en-US" sz="1800" dirty="0"/>
            </a:br>
            <a:r>
              <a:rPr lang="en-US" sz="1800" dirty="0">
                <a:solidFill>
                  <a:srgbClr val="C57633"/>
                </a:solidFill>
                <a:effectLst/>
              </a:rPr>
              <a:t>module </a:t>
            </a:r>
            <a:r>
              <a:rPr lang="en-US" sz="1800" dirty="0"/>
              <a:t>load </a:t>
            </a:r>
            <a:r>
              <a:rPr lang="en-US" sz="1800" dirty="0" err="1"/>
              <a:t>freesurfer</a:t>
            </a:r>
            <a:br>
              <a:rPr lang="en-US" sz="1800" dirty="0"/>
            </a:br>
            <a:r>
              <a:rPr lang="en-US" sz="1800" dirty="0">
                <a:solidFill>
                  <a:srgbClr val="C57633"/>
                </a:solidFill>
                <a:effectLst/>
              </a:rPr>
              <a:t>module </a:t>
            </a:r>
            <a:r>
              <a:rPr lang="en-US" sz="1800" dirty="0"/>
              <a:t>load mrtrix3/b2</a:t>
            </a:r>
            <a:br>
              <a:rPr lang="en-US" sz="1800" dirty="0"/>
            </a:br>
            <a:r>
              <a:rPr lang="en-US" sz="1800" dirty="0">
                <a:solidFill>
                  <a:srgbClr val="C57633"/>
                </a:solidFill>
                <a:effectLst/>
              </a:rPr>
              <a:t>source </a:t>
            </a:r>
            <a:r>
              <a:rPr lang="en-US" sz="1800" dirty="0"/>
              <a:t>$FREESURFER_HOME/</a:t>
            </a:r>
            <a:r>
              <a:rPr lang="en-US" sz="1800" dirty="0" err="1"/>
              <a:t>SetUpFreeSurfer.sh</a:t>
            </a:r>
            <a:endParaRPr lang="en-US" sz="1800" dirty="0"/>
          </a:p>
        </p:txBody>
      </p:sp>
      <p:sp>
        <p:nvSpPr>
          <p:cNvPr id="7" name="TextBox 6">
            <a:extLst>
              <a:ext uri="{FF2B5EF4-FFF2-40B4-BE49-F238E27FC236}">
                <a16:creationId xmlns:a16="http://schemas.microsoft.com/office/drawing/2014/main" id="{E2C15F7C-79C9-6410-4EC3-DE02B4D96D1B}"/>
              </a:ext>
            </a:extLst>
          </p:cNvPr>
          <p:cNvSpPr txBox="1"/>
          <p:nvPr/>
        </p:nvSpPr>
        <p:spPr>
          <a:xfrm>
            <a:off x="5053914" y="474345"/>
            <a:ext cx="7138086" cy="6186309"/>
          </a:xfrm>
          <a:prstGeom prst="rect">
            <a:avLst/>
          </a:prstGeom>
          <a:noFill/>
        </p:spPr>
        <p:txBody>
          <a:bodyPr wrap="square">
            <a:spAutoFit/>
          </a:bodyPr>
          <a:lstStyle/>
          <a:p>
            <a:br>
              <a:rPr lang="en-US" dirty="0"/>
            </a:br>
            <a:r>
              <a:rPr lang="en-US" dirty="0" err="1">
                <a:solidFill>
                  <a:srgbClr val="C57633"/>
                </a:solidFill>
                <a:effectLst/>
              </a:rPr>
              <a:t>mrconvert</a:t>
            </a:r>
            <a:r>
              <a:rPr lang="en-US" dirty="0">
                <a:solidFill>
                  <a:srgbClr val="C57633"/>
                </a:solidFill>
                <a:effectLst/>
              </a:rPr>
              <a:t> </a:t>
            </a:r>
            <a:r>
              <a:rPr lang="en-US" dirty="0">
                <a:solidFill>
                  <a:srgbClr val="6A8759"/>
                </a:solidFill>
                <a:effectLst/>
              </a:rPr>
              <a:t>"</a:t>
            </a:r>
            <a:r>
              <a:rPr lang="en-US" dirty="0">
                <a:solidFill>
                  <a:srgbClr val="CC7832"/>
                </a:solidFill>
                <a:effectLst/>
              </a:rPr>
              <a:t>$</a:t>
            </a:r>
            <a:r>
              <a:rPr lang="en-US" dirty="0"/>
              <a:t>{ROOT}</a:t>
            </a:r>
            <a:r>
              <a:rPr lang="en-US" dirty="0">
                <a:solidFill>
                  <a:srgbClr val="6A8759"/>
                </a:solidFill>
                <a:effectLst/>
              </a:rPr>
              <a:t>/</a:t>
            </a:r>
            <a:r>
              <a:rPr lang="en-US" dirty="0">
                <a:solidFill>
                  <a:srgbClr val="CC7832"/>
                </a:solidFill>
                <a:effectLst/>
              </a:rPr>
              <a:t>$</a:t>
            </a:r>
            <a:r>
              <a:rPr lang="en-US" dirty="0"/>
              <a:t>{DWI_b1000}</a:t>
            </a:r>
            <a:r>
              <a:rPr lang="en-US" dirty="0">
                <a:solidFill>
                  <a:srgbClr val="6A8759"/>
                </a:solidFill>
                <a:effectLst/>
              </a:rPr>
              <a:t>.</a:t>
            </a:r>
            <a:r>
              <a:rPr lang="en-US" dirty="0" err="1">
                <a:solidFill>
                  <a:srgbClr val="6A8759"/>
                </a:solidFill>
                <a:effectLst/>
              </a:rPr>
              <a:t>nii.gz</a:t>
            </a:r>
            <a:r>
              <a:rPr lang="en-US" dirty="0">
                <a:solidFill>
                  <a:srgbClr val="6A8759"/>
                </a:solidFill>
                <a:effectLst/>
              </a:rPr>
              <a:t>" </a:t>
            </a:r>
            <a:r>
              <a:rPr lang="en-US" dirty="0"/>
              <a:t>-</a:t>
            </a:r>
            <a:r>
              <a:rPr lang="en-US" dirty="0" err="1"/>
              <a:t>fslgrad</a:t>
            </a:r>
            <a:r>
              <a:rPr lang="en-US" dirty="0"/>
              <a:t> </a:t>
            </a:r>
            <a:r>
              <a:rPr lang="en-US" dirty="0">
                <a:solidFill>
                  <a:srgbClr val="6A8759"/>
                </a:solidFill>
                <a:effectLst/>
              </a:rPr>
              <a:t>"</a:t>
            </a:r>
            <a:r>
              <a:rPr lang="en-US" dirty="0">
                <a:solidFill>
                  <a:srgbClr val="CC7832"/>
                </a:solidFill>
                <a:effectLst/>
              </a:rPr>
              <a:t>$</a:t>
            </a:r>
            <a:r>
              <a:rPr lang="en-US" dirty="0"/>
              <a:t>{ROOT}</a:t>
            </a:r>
            <a:r>
              <a:rPr lang="en-US" dirty="0">
                <a:solidFill>
                  <a:srgbClr val="6A8759"/>
                </a:solidFill>
                <a:effectLst/>
              </a:rPr>
              <a:t>/</a:t>
            </a:r>
            <a:r>
              <a:rPr lang="en-US" dirty="0">
                <a:solidFill>
                  <a:srgbClr val="CC7832"/>
                </a:solidFill>
                <a:effectLst/>
              </a:rPr>
              <a:t>$</a:t>
            </a:r>
            <a:r>
              <a:rPr lang="en-US" dirty="0"/>
              <a:t>{DWI_b1000}</a:t>
            </a:r>
            <a:r>
              <a:rPr lang="en-US" dirty="0">
                <a:solidFill>
                  <a:srgbClr val="6A8759"/>
                </a:solidFill>
                <a:effectLst/>
              </a:rPr>
              <a:t>.</a:t>
            </a:r>
            <a:r>
              <a:rPr lang="en-US" dirty="0" err="1">
                <a:solidFill>
                  <a:srgbClr val="6A8759"/>
                </a:solidFill>
                <a:effectLst/>
              </a:rPr>
              <a:t>bvec</a:t>
            </a:r>
            <a:r>
              <a:rPr lang="en-US" dirty="0">
                <a:solidFill>
                  <a:srgbClr val="6A8759"/>
                </a:solidFill>
                <a:effectLst/>
              </a:rPr>
              <a:t>" "</a:t>
            </a:r>
            <a:r>
              <a:rPr lang="en-US" dirty="0">
                <a:solidFill>
                  <a:srgbClr val="CC7832"/>
                </a:solidFill>
                <a:effectLst/>
              </a:rPr>
              <a:t>$</a:t>
            </a:r>
            <a:r>
              <a:rPr lang="en-US" dirty="0"/>
              <a:t>{ROOT}</a:t>
            </a:r>
            <a:r>
              <a:rPr lang="en-US" dirty="0">
                <a:solidFill>
                  <a:srgbClr val="6A8759"/>
                </a:solidFill>
                <a:effectLst/>
              </a:rPr>
              <a:t>/</a:t>
            </a:r>
            <a:r>
              <a:rPr lang="en-US" dirty="0">
                <a:solidFill>
                  <a:srgbClr val="CC7832"/>
                </a:solidFill>
                <a:effectLst/>
              </a:rPr>
              <a:t>$</a:t>
            </a:r>
            <a:r>
              <a:rPr lang="en-US" dirty="0"/>
              <a:t>{DWI_b1000}</a:t>
            </a:r>
            <a:r>
              <a:rPr lang="en-US" dirty="0">
                <a:solidFill>
                  <a:srgbClr val="6A8759"/>
                </a:solidFill>
                <a:effectLst/>
              </a:rPr>
              <a:t>.</a:t>
            </a:r>
            <a:r>
              <a:rPr lang="en-US" dirty="0" err="1">
                <a:solidFill>
                  <a:srgbClr val="6A8759"/>
                </a:solidFill>
                <a:effectLst/>
              </a:rPr>
              <a:t>bval</a:t>
            </a:r>
            <a:r>
              <a:rPr lang="en-US" dirty="0">
                <a:solidFill>
                  <a:srgbClr val="6A8759"/>
                </a:solidFill>
                <a:effectLst/>
              </a:rPr>
              <a:t>" "</a:t>
            </a:r>
            <a:r>
              <a:rPr lang="en-US" dirty="0">
                <a:solidFill>
                  <a:srgbClr val="CC7832"/>
                </a:solidFill>
                <a:effectLst/>
              </a:rPr>
              <a:t>$</a:t>
            </a:r>
            <a:r>
              <a:rPr lang="en-US" dirty="0"/>
              <a:t>{ROOT}</a:t>
            </a:r>
            <a:r>
              <a:rPr lang="en-US" dirty="0">
                <a:solidFill>
                  <a:srgbClr val="6A8759"/>
                </a:solidFill>
                <a:effectLst/>
              </a:rPr>
              <a:t>/</a:t>
            </a:r>
            <a:r>
              <a:rPr lang="en-US" dirty="0">
                <a:solidFill>
                  <a:srgbClr val="CC7832"/>
                </a:solidFill>
                <a:effectLst/>
              </a:rPr>
              <a:t>$</a:t>
            </a:r>
            <a:r>
              <a:rPr lang="en-US" dirty="0"/>
              <a:t>{DWI_b1000}</a:t>
            </a:r>
            <a:r>
              <a:rPr lang="en-US" dirty="0">
                <a:solidFill>
                  <a:srgbClr val="6A8759"/>
                </a:solidFill>
                <a:effectLst/>
              </a:rPr>
              <a:t>.</a:t>
            </a:r>
            <a:r>
              <a:rPr lang="en-US" dirty="0" err="1">
                <a:solidFill>
                  <a:srgbClr val="6A8759"/>
                </a:solidFill>
                <a:effectLst/>
              </a:rPr>
              <a:t>mif</a:t>
            </a:r>
            <a:r>
              <a:rPr lang="en-US" dirty="0">
                <a:solidFill>
                  <a:srgbClr val="6A8759"/>
                </a:solidFill>
                <a:effectLst/>
              </a:rPr>
              <a:t>" </a:t>
            </a:r>
            <a:r>
              <a:rPr lang="en-US" dirty="0"/>
              <a:t>–force</a:t>
            </a:r>
            <a:br>
              <a:rPr lang="en-US" dirty="0"/>
            </a:br>
            <a:r>
              <a:rPr lang="en-US" dirty="0" err="1">
                <a:solidFill>
                  <a:srgbClr val="C57633"/>
                </a:solidFill>
                <a:effectLst/>
              </a:rPr>
              <a:t>mrconvert</a:t>
            </a:r>
            <a:r>
              <a:rPr lang="en-US" dirty="0">
                <a:solidFill>
                  <a:srgbClr val="C57633"/>
                </a:solidFill>
                <a:effectLst/>
              </a:rPr>
              <a:t> </a:t>
            </a:r>
            <a:r>
              <a:rPr lang="en-US" dirty="0">
                <a:solidFill>
                  <a:srgbClr val="6A8759"/>
                </a:solidFill>
                <a:effectLst/>
              </a:rPr>
              <a:t>"</a:t>
            </a:r>
            <a:r>
              <a:rPr lang="en-US" dirty="0">
                <a:solidFill>
                  <a:srgbClr val="CC7832"/>
                </a:solidFill>
                <a:effectLst/>
              </a:rPr>
              <a:t>$</a:t>
            </a:r>
            <a:r>
              <a:rPr lang="en-US" dirty="0"/>
              <a:t>{ROOT}</a:t>
            </a:r>
            <a:r>
              <a:rPr lang="en-US" dirty="0">
                <a:solidFill>
                  <a:srgbClr val="6A8759"/>
                </a:solidFill>
                <a:effectLst/>
              </a:rPr>
              <a:t>/</a:t>
            </a:r>
            <a:r>
              <a:rPr lang="en-US" dirty="0">
                <a:solidFill>
                  <a:srgbClr val="CC7832"/>
                </a:solidFill>
                <a:effectLst/>
              </a:rPr>
              <a:t>$</a:t>
            </a:r>
            <a:r>
              <a:rPr lang="en-US" dirty="0"/>
              <a:t>{DWI_b2000}</a:t>
            </a:r>
            <a:r>
              <a:rPr lang="en-US" dirty="0">
                <a:solidFill>
                  <a:srgbClr val="6A8759"/>
                </a:solidFill>
                <a:effectLst/>
              </a:rPr>
              <a:t>.</a:t>
            </a:r>
            <a:r>
              <a:rPr lang="en-US" dirty="0" err="1">
                <a:solidFill>
                  <a:srgbClr val="6A8759"/>
                </a:solidFill>
                <a:effectLst/>
              </a:rPr>
              <a:t>nii.gz</a:t>
            </a:r>
            <a:r>
              <a:rPr lang="en-US" dirty="0">
                <a:solidFill>
                  <a:srgbClr val="6A8759"/>
                </a:solidFill>
                <a:effectLst/>
              </a:rPr>
              <a:t>" </a:t>
            </a:r>
            <a:r>
              <a:rPr lang="en-US" dirty="0"/>
              <a:t>-</a:t>
            </a:r>
            <a:r>
              <a:rPr lang="en-US" dirty="0" err="1"/>
              <a:t>fslgrad</a:t>
            </a:r>
            <a:r>
              <a:rPr lang="en-US" dirty="0"/>
              <a:t> </a:t>
            </a:r>
            <a:r>
              <a:rPr lang="en-US" dirty="0">
                <a:solidFill>
                  <a:srgbClr val="6A8759"/>
                </a:solidFill>
                <a:effectLst/>
              </a:rPr>
              <a:t>"</a:t>
            </a:r>
            <a:r>
              <a:rPr lang="en-US" dirty="0">
                <a:solidFill>
                  <a:srgbClr val="CC7832"/>
                </a:solidFill>
                <a:effectLst/>
              </a:rPr>
              <a:t>$</a:t>
            </a:r>
            <a:r>
              <a:rPr lang="en-US" dirty="0"/>
              <a:t>{ROOT}</a:t>
            </a:r>
            <a:r>
              <a:rPr lang="en-US" dirty="0">
                <a:solidFill>
                  <a:srgbClr val="6A8759"/>
                </a:solidFill>
                <a:effectLst/>
              </a:rPr>
              <a:t>/</a:t>
            </a:r>
            <a:r>
              <a:rPr lang="en-US" dirty="0">
                <a:solidFill>
                  <a:srgbClr val="CC7832"/>
                </a:solidFill>
                <a:effectLst/>
              </a:rPr>
              <a:t>$</a:t>
            </a:r>
            <a:r>
              <a:rPr lang="en-US" dirty="0"/>
              <a:t>{DWI_b2000}</a:t>
            </a:r>
            <a:r>
              <a:rPr lang="en-US" dirty="0">
                <a:solidFill>
                  <a:srgbClr val="6A8759"/>
                </a:solidFill>
                <a:effectLst/>
              </a:rPr>
              <a:t>.</a:t>
            </a:r>
            <a:r>
              <a:rPr lang="en-US" dirty="0" err="1">
                <a:solidFill>
                  <a:srgbClr val="6A8759"/>
                </a:solidFill>
                <a:effectLst/>
              </a:rPr>
              <a:t>bvec</a:t>
            </a:r>
            <a:r>
              <a:rPr lang="en-US" dirty="0">
                <a:solidFill>
                  <a:srgbClr val="6A8759"/>
                </a:solidFill>
                <a:effectLst/>
              </a:rPr>
              <a:t>" "</a:t>
            </a:r>
            <a:r>
              <a:rPr lang="en-US" dirty="0">
                <a:solidFill>
                  <a:srgbClr val="CC7832"/>
                </a:solidFill>
                <a:effectLst/>
              </a:rPr>
              <a:t>$</a:t>
            </a:r>
            <a:r>
              <a:rPr lang="en-US" dirty="0"/>
              <a:t>{ROOT}</a:t>
            </a:r>
            <a:r>
              <a:rPr lang="en-US" dirty="0">
                <a:solidFill>
                  <a:srgbClr val="6A8759"/>
                </a:solidFill>
                <a:effectLst/>
              </a:rPr>
              <a:t>/</a:t>
            </a:r>
            <a:r>
              <a:rPr lang="en-US" dirty="0">
                <a:solidFill>
                  <a:srgbClr val="CC7832"/>
                </a:solidFill>
                <a:effectLst/>
              </a:rPr>
              <a:t>$</a:t>
            </a:r>
            <a:r>
              <a:rPr lang="en-US" dirty="0"/>
              <a:t>{DWI_b2000}</a:t>
            </a:r>
            <a:r>
              <a:rPr lang="en-US" dirty="0">
                <a:solidFill>
                  <a:srgbClr val="6A8759"/>
                </a:solidFill>
                <a:effectLst/>
              </a:rPr>
              <a:t>.</a:t>
            </a:r>
            <a:r>
              <a:rPr lang="en-US" dirty="0" err="1">
                <a:solidFill>
                  <a:srgbClr val="6A8759"/>
                </a:solidFill>
                <a:effectLst/>
              </a:rPr>
              <a:t>bval</a:t>
            </a:r>
            <a:r>
              <a:rPr lang="en-US" dirty="0">
                <a:solidFill>
                  <a:srgbClr val="6A8759"/>
                </a:solidFill>
                <a:effectLst/>
              </a:rPr>
              <a:t>" "</a:t>
            </a:r>
            <a:r>
              <a:rPr lang="en-US" dirty="0">
                <a:solidFill>
                  <a:srgbClr val="CC7832"/>
                </a:solidFill>
                <a:effectLst/>
              </a:rPr>
              <a:t>$</a:t>
            </a:r>
            <a:r>
              <a:rPr lang="en-US" dirty="0"/>
              <a:t>{ROOT}</a:t>
            </a:r>
            <a:r>
              <a:rPr lang="en-US" dirty="0">
                <a:solidFill>
                  <a:srgbClr val="6A8759"/>
                </a:solidFill>
                <a:effectLst/>
              </a:rPr>
              <a:t>/</a:t>
            </a:r>
            <a:r>
              <a:rPr lang="en-US" dirty="0">
                <a:solidFill>
                  <a:srgbClr val="CC7832"/>
                </a:solidFill>
                <a:effectLst/>
              </a:rPr>
              <a:t>$</a:t>
            </a:r>
            <a:r>
              <a:rPr lang="en-US" dirty="0"/>
              <a:t>{DWI_b2000}</a:t>
            </a:r>
            <a:r>
              <a:rPr lang="en-US" dirty="0">
                <a:solidFill>
                  <a:srgbClr val="6A8759"/>
                </a:solidFill>
                <a:effectLst/>
              </a:rPr>
              <a:t>.</a:t>
            </a:r>
            <a:r>
              <a:rPr lang="en-US" dirty="0" err="1">
                <a:solidFill>
                  <a:srgbClr val="6A8759"/>
                </a:solidFill>
                <a:effectLst/>
              </a:rPr>
              <a:t>mif</a:t>
            </a:r>
            <a:r>
              <a:rPr lang="en-US" dirty="0">
                <a:solidFill>
                  <a:srgbClr val="6A8759"/>
                </a:solidFill>
                <a:effectLst/>
              </a:rPr>
              <a:t>" </a:t>
            </a:r>
            <a:r>
              <a:rPr lang="en-US" dirty="0"/>
              <a:t>-force</a:t>
            </a:r>
            <a:br>
              <a:rPr lang="en-US" dirty="0"/>
            </a:br>
            <a:r>
              <a:rPr lang="en-US" dirty="0" err="1">
                <a:solidFill>
                  <a:srgbClr val="C57633"/>
                </a:solidFill>
                <a:effectLst/>
              </a:rPr>
              <a:t>mrconvert</a:t>
            </a:r>
            <a:r>
              <a:rPr lang="en-US" dirty="0">
                <a:solidFill>
                  <a:srgbClr val="C57633"/>
                </a:solidFill>
                <a:effectLst/>
              </a:rPr>
              <a:t> </a:t>
            </a:r>
            <a:r>
              <a:rPr lang="en-US" dirty="0">
                <a:solidFill>
                  <a:srgbClr val="6A8759"/>
                </a:solidFill>
                <a:effectLst/>
              </a:rPr>
              <a:t>"</a:t>
            </a:r>
            <a:r>
              <a:rPr lang="en-US" dirty="0">
                <a:solidFill>
                  <a:srgbClr val="CC7832"/>
                </a:solidFill>
                <a:effectLst/>
              </a:rPr>
              <a:t>$</a:t>
            </a:r>
            <a:r>
              <a:rPr lang="en-US" dirty="0"/>
              <a:t>{ROOT}</a:t>
            </a:r>
            <a:r>
              <a:rPr lang="en-US" dirty="0">
                <a:solidFill>
                  <a:srgbClr val="6A8759"/>
                </a:solidFill>
                <a:effectLst/>
              </a:rPr>
              <a:t>/</a:t>
            </a:r>
            <a:r>
              <a:rPr lang="en-US" dirty="0">
                <a:solidFill>
                  <a:srgbClr val="CC7832"/>
                </a:solidFill>
                <a:effectLst/>
              </a:rPr>
              <a:t>$</a:t>
            </a:r>
            <a:r>
              <a:rPr lang="en-US" dirty="0"/>
              <a:t>{DWI_PA}</a:t>
            </a:r>
            <a:r>
              <a:rPr lang="en-US" dirty="0">
                <a:solidFill>
                  <a:srgbClr val="6A8759"/>
                </a:solidFill>
                <a:effectLst/>
              </a:rPr>
              <a:t>.</a:t>
            </a:r>
            <a:r>
              <a:rPr lang="en-US" dirty="0" err="1">
                <a:solidFill>
                  <a:srgbClr val="6A8759"/>
                </a:solidFill>
                <a:effectLst/>
              </a:rPr>
              <a:t>nii.gz</a:t>
            </a:r>
            <a:r>
              <a:rPr lang="en-US" dirty="0">
                <a:solidFill>
                  <a:srgbClr val="6A8759"/>
                </a:solidFill>
                <a:effectLst/>
              </a:rPr>
              <a:t>" "</a:t>
            </a:r>
            <a:r>
              <a:rPr lang="en-US" dirty="0">
                <a:solidFill>
                  <a:srgbClr val="CC7832"/>
                </a:solidFill>
                <a:effectLst/>
              </a:rPr>
              <a:t>$</a:t>
            </a:r>
            <a:r>
              <a:rPr lang="en-US" dirty="0"/>
              <a:t>{ROOT}</a:t>
            </a:r>
            <a:r>
              <a:rPr lang="en-US" dirty="0">
                <a:solidFill>
                  <a:srgbClr val="6A8759"/>
                </a:solidFill>
                <a:effectLst/>
              </a:rPr>
              <a:t>/</a:t>
            </a:r>
            <a:r>
              <a:rPr lang="en-US" dirty="0">
                <a:solidFill>
                  <a:srgbClr val="CC7832"/>
                </a:solidFill>
                <a:effectLst/>
              </a:rPr>
              <a:t>$</a:t>
            </a:r>
            <a:r>
              <a:rPr lang="en-US" dirty="0"/>
              <a:t>{DWI_PA}</a:t>
            </a:r>
            <a:r>
              <a:rPr lang="en-US" dirty="0">
                <a:solidFill>
                  <a:srgbClr val="6A8759"/>
                </a:solidFill>
                <a:effectLst/>
              </a:rPr>
              <a:t>.</a:t>
            </a:r>
            <a:r>
              <a:rPr lang="en-US" dirty="0" err="1">
                <a:solidFill>
                  <a:srgbClr val="6A8759"/>
                </a:solidFill>
                <a:effectLst/>
              </a:rPr>
              <a:t>mif</a:t>
            </a:r>
            <a:r>
              <a:rPr lang="en-US" dirty="0">
                <a:solidFill>
                  <a:srgbClr val="6A8759"/>
                </a:solidFill>
                <a:effectLst/>
              </a:rPr>
              <a:t>" </a:t>
            </a:r>
            <a:r>
              <a:rPr lang="en-US" dirty="0"/>
              <a:t>-force</a:t>
            </a:r>
            <a:br>
              <a:rPr lang="en-US" dirty="0"/>
            </a:br>
            <a:r>
              <a:rPr lang="en-US" dirty="0" err="1">
                <a:solidFill>
                  <a:srgbClr val="C57633"/>
                </a:solidFill>
                <a:effectLst/>
              </a:rPr>
              <a:t>mrconvert</a:t>
            </a:r>
            <a:r>
              <a:rPr lang="en-US" dirty="0">
                <a:solidFill>
                  <a:srgbClr val="C57633"/>
                </a:solidFill>
                <a:effectLst/>
              </a:rPr>
              <a:t> </a:t>
            </a:r>
            <a:r>
              <a:rPr lang="en-US" dirty="0">
                <a:solidFill>
                  <a:srgbClr val="6A8759"/>
                </a:solidFill>
                <a:effectLst/>
              </a:rPr>
              <a:t>"</a:t>
            </a:r>
            <a:r>
              <a:rPr lang="en-US" dirty="0">
                <a:solidFill>
                  <a:srgbClr val="CC7832"/>
                </a:solidFill>
                <a:effectLst/>
              </a:rPr>
              <a:t>$</a:t>
            </a:r>
            <a:r>
              <a:rPr lang="en-US" dirty="0"/>
              <a:t>{ROOT}</a:t>
            </a:r>
            <a:r>
              <a:rPr lang="en-US" dirty="0">
                <a:solidFill>
                  <a:srgbClr val="6A8759"/>
                </a:solidFill>
                <a:effectLst/>
              </a:rPr>
              <a:t>/</a:t>
            </a:r>
            <a:r>
              <a:rPr lang="en-US" dirty="0">
                <a:solidFill>
                  <a:srgbClr val="CC7832"/>
                </a:solidFill>
                <a:effectLst/>
              </a:rPr>
              <a:t>$</a:t>
            </a:r>
            <a:r>
              <a:rPr lang="en-US" dirty="0"/>
              <a:t>{DWI_ROOT}</a:t>
            </a:r>
            <a:r>
              <a:rPr lang="en-US" dirty="0">
                <a:solidFill>
                  <a:srgbClr val="6A8759"/>
                </a:solidFill>
                <a:effectLst/>
              </a:rPr>
              <a:t>_T1w.nii.gz" "</a:t>
            </a:r>
            <a:r>
              <a:rPr lang="en-US" dirty="0">
                <a:solidFill>
                  <a:srgbClr val="CC7832"/>
                </a:solidFill>
                <a:effectLst/>
              </a:rPr>
              <a:t>$</a:t>
            </a:r>
            <a:r>
              <a:rPr lang="en-US" dirty="0"/>
              <a:t>{ROOT}</a:t>
            </a:r>
            <a:r>
              <a:rPr lang="en-US" dirty="0">
                <a:solidFill>
                  <a:srgbClr val="6A8759"/>
                </a:solidFill>
                <a:effectLst/>
              </a:rPr>
              <a:t>/</a:t>
            </a:r>
            <a:r>
              <a:rPr lang="en-US" dirty="0">
                <a:solidFill>
                  <a:srgbClr val="CC7832"/>
                </a:solidFill>
                <a:effectLst/>
              </a:rPr>
              <a:t>$</a:t>
            </a:r>
            <a:r>
              <a:rPr lang="en-US" dirty="0"/>
              <a:t>{DWI_ROOT}</a:t>
            </a:r>
            <a:r>
              <a:rPr lang="en-US" dirty="0">
                <a:solidFill>
                  <a:srgbClr val="6A8759"/>
                </a:solidFill>
                <a:effectLst/>
              </a:rPr>
              <a:t>_T1.mif" </a:t>
            </a:r>
            <a:r>
              <a:rPr lang="en-US" dirty="0"/>
              <a:t>–force</a:t>
            </a:r>
          </a:p>
          <a:p>
            <a:endParaRPr lang="en-US" dirty="0"/>
          </a:p>
          <a:p>
            <a:r>
              <a:rPr lang="en-US" dirty="0"/>
              <a:t># Gibbs Ringing </a:t>
            </a:r>
            <a:br>
              <a:rPr lang="en-US" dirty="0"/>
            </a:br>
            <a:br>
              <a:rPr lang="en-US" dirty="0"/>
            </a:br>
            <a:r>
              <a:rPr lang="en-US" dirty="0">
                <a:solidFill>
                  <a:srgbClr val="808080"/>
                </a:solidFill>
                <a:effectLst/>
              </a:rPr>
              <a:t># Denoise using MP-PCA</a:t>
            </a:r>
            <a:br>
              <a:rPr lang="en-US" dirty="0">
                <a:solidFill>
                  <a:srgbClr val="808080"/>
                </a:solidFill>
                <a:effectLst/>
              </a:rPr>
            </a:br>
            <a:r>
              <a:rPr lang="en-US" dirty="0" err="1">
                <a:solidFill>
                  <a:srgbClr val="C57633"/>
                </a:solidFill>
                <a:effectLst/>
              </a:rPr>
              <a:t>dwidenoise</a:t>
            </a:r>
            <a:r>
              <a:rPr lang="en-US" dirty="0">
                <a:solidFill>
                  <a:srgbClr val="C57633"/>
                </a:solidFill>
                <a:effectLst/>
              </a:rPr>
              <a:t> </a:t>
            </a:r>
            <a:r>
              <a:rPr lang="en-US" dirty="0">
                <a:solidFill>
                  <a:srgbClr val="6A8759"/>
                </a:solidFill>
                <a:effectLst/>
              </a:rPr>
              <a:t>"</a:t>
            </a:r>
            <a:r>
              <a:rPr lang="en-US" dirty="0">
                <a:solidFill>
                  <a:srgbClr val="CC7832"/>
                </a:solidFill>
                <a:effectLst/>
              </a:rPr>
              <a:t>$</a:t>
            </a:r>
            <a:r>
              <a:rPr lang="en-US" dirty="0"/>
              <a:t>{ROOT}</a:t>
            </a:r>
            <a:r>
              <a:rPr lang="en-US" dirty="0">
                <a:solidFill>
                  <a:srgbClr val="6A8759"/>
                </a:solidFill>
                <a:effectLst/>
              </a:rPr>
              <a:t>/</a:t>
            </a:r>
            <a:r>
              <a:rPr lang="en-US" dirty="0">
                <a:solidFill>
                  <a:srgbClr val="CC7832"/>
                </a:solidFill>
                <a:effectLst/>
              </a:rPr>
              <a:t>$</a:t>
            </a:r>
            <a:r>
              <a:rPr lang="en-US" dirty="0"/>
              <a:t>{DWI_b1000}</a:t>
            </a:r>
            <a:r>
              <a:rPr lang="en-US" dirty="0">
                <a:solidFill>
                  <a:srgbClr val="6A8759"/>
                </a:solidFill>
                <a:effectLst/>
              </a:rPr>
              <a:t>.</a:t>
            </a:r>
            <a:r>
              <a:rPr lang="en-US" dirty="0" err="1">
                <a:solidFill>
                  <a:srgbClr val="6A8759"/>
                </a:solidFill>
                <a:effectLst/>
              </a:rPr>
              <a:t>mif</a:t>
            </a:r>
            <a:r>
              <a:rPr lang="en-US" dirty="0">
                <a:solidFill>
                  <a:srgbClr val="6A8759"/>
                </a:solidFill>
                <a:effectLst/>
              </a:rPr>
              <a:t>" "</a:t>
            </a:r>
            <a:r>
              <a:rPr lang="en-US" dirty="0">
                <a:solidFill>
                  <a:srgbClr val="CC7832"/>
                </a:solidFill>
                <a:effectLst/>
              </a:rPr>
              <a:t>$</a:t>
            </a:r>
            <a:r>
              <a:rPr lang="en-US" dirty="0"/>
              <a:t>{ROOT}</a:t>
            </a:r>
            <a:r>
              <a:rPr lang="en-US" dirty="0">
                <a:solidFill>
                  <a:srgbClr val="6A8759"/>
                </a:solidFill>
                <a:effectLst/>
              </a:rPr>
              <a:t>/</a:t>
            </a:r>
            <a:r>
              <a:rPr lang="en-US" dirty="0">
                <a:solidFill>
                  <a:srgbClr val="CC7832"/>
                </a:solidFill>
                <a:effectLst/>
              </a:rPr>
              <a:t>$</a:t>
            </a:r>
            <a:r>
              <a:rPr lang="en-US" dirty="0"/>
              <a:t>{DWI_ROOT}</a:t>
            </a:r>
            <a:r>
              <a:rPr lang="en-US" dirty="0">
                <a:solidFill>
                  <a:srgbClr val="6A8759"/>
                </a:solidFill>
                <a:effectLst/>
              </a:rPr>
              <a:t>_denoised1000.mif" </a:t>
            </a:r>
            <a:r>
              <a:rPr lang="en-US" dirty="0"/>
              <a:t>-force</a:t>
            </a:r>
            <a:br>
              <a:rPr lang="en-US" dirty="0"/>
            </a:br>
            <a:r>
              <a:rPr lang="en-US" dirty="0" err="1">
                <a:solidFill>
                  <a:srgbClr val="C57633"/>
                </a:solidFill>
                <a:effectLst/>
              </a:rPr>
              <a:t>dwidenoise</a:t>
            </a:r>
            <a:r>
              <a:rPr lang="en-US" dirty="0">
                <a:solidFill>
                  <a:srgbClr val="C57633"/>
                </a:solidFill>
                <a:effectLst/>
              </a:rPr>
              <a:t> </a:t>
            </a:r>
            <a:r>
              <a:rPr lang="en-US" dirty="0">
                <a:solidFill>
                  <a:srgbClr val="6A8759"/>
                </a:solidFill>
                <a:effectLst/>
              </a:rPr>
              <a:t>"</a:t>
            </a:r>
            <a:r>
              <a:rPr lang="en-US" dirty="0">
                <a:solidFill>
                  <a:srgbClr val="CC7832"/>
                </a:solidFill>
                <a:effectLst/>
              </a:rPr>
              <a:t>$</a:t>
            </a:r>
            <a:r>
              <a:rPr lang="en-US" dirty="0"/>
              <a:t>{ROOT}</a:t>
            </a:r>
            <a:r>
              <a:rPr lang="en-US" dirty="0">
                <a:solidFill>
                  <a:srgbClr val="6A8759"/>
                </a:solidFill>
                <a:effectLst/>
              </a:rPr>
              <a:t>/</a:t>
            </a:r>
            <a:r>
              <a:rPr lang="en-US" dirty="0">
                <a:solidFill>
                  <a:srgbClr val="CC7832"/>
                </a:solidFill>
                <a:effectLst/>
              </a:rPr>
              <a:t>$</a:t>
            </a:r>
            <a:r>
              <a:rPr lang="en-US" dirty="0"/>
              <a:t>{DWI_b2000}</a:t>
            </a:r>
            <a:r>
              <a:rPr lang="en-US" dirty="0">
                <a:solidFill>
                  <a:srgbClr val="6A8759"/>
                </a:solidFill>
                <a:effectLst/>
              </a:rPr>
              <a:t>.</a:t>
            </a:r>
            <a:r>
              <a:rPr lang="en-US" dirty="0" err="1">
                <a:solidFill>
                  <a:srgbClr val="6A8759"/>
                </a:solidFill>
                <a:effectLst/>
              </a:rPr>
              <a:t>mif</a:t>
            </a:r>
            <a:r>
              <a:rPr lang="en-US" dirty="0">
                <a:solidFill>
                  <a:srgbClr val="6A8759"/>
                </a:solidFill>
                <a:effectLst/>
              </a:rPr>
              <a:t>" "</a:t>
            </a:r>
            <a:r>
              <a:rPr lang="en-US" dirty="0">
                <a:solidFill>
                  <a:srgbClr val="CC7832"/>
                </a:solidFill>
                <a:effectLst/>
              </a:rPr>
              <a:t>$</a:t>
            </a:r>
            <a:r>
              <a:rPr lang="en-US" dirty="0"/>
              <a:t>{ROOT}</a:t>
            </a:r>
            <a:r>
              <a:rPr lang="en-US" dirty="0">
                <a:solidFill>
                  <a:srgbClr val="6A8759"/>
                </a:solidFill>
                <a:effectLst/>
              </a:rPr>
              <a:t>/</a:t>
            </a:r>
            <a:r>
              <a:rPr lang="en-US" dirty="0">
                <a:solidFill>
                  <a:srgbClr val="CC7832"/>
                </a:solidFill>
                <a:effectLst/>
              </a:rPr>
              <a:t>$</a:t>
            </a:r>
            <a:r>
              <a:rPr lang="en-US" dirty="0"/>
              <a:t>{DWI_ROOT}</a:t>
            </a:r>
            <a:r>
              <a:rPr lang="en-US" dirty="0">
                <a:solidFill>
                  <a:srgbClr val="6A8759"/>
                </a:solidFill>
                <a:effectLst/>
              </a:rPr>
              <a:t>_denoised2000.mif" </a:t>
            </a:r>
            <a:r>
              <a:rPr lang="en-US" dirty="0"/>
              <a:t>-force</a:t>
            </a:r>
            <a:br>
              <a:rPr lang="en-US" dirty="0"/>
            </a:br>
            <a:br>
              <a:rPr lang="en-US" dirty="0">
                <a:solidFill>
                  <a:srgbClr val="808080"/>
                </a:solidFill>
                <a:effectLst/>
              </a:rPr>
            </a:br>
            <a:r>
              <a:rPr lang="en-US" dirty="0">
                <a:solidFill>
                  <a:srgbClr val="C57633"/>
                </a:solidFill>
                <a:effectLst/>
              </a:rPr>
              <a:t>module </a:t>
            </a:r>
            <a:r>
              <a:rPr lang="en-US" dirty="0"/>
              <a:t>unload mrtrix3/b2</a:t>
            </a:r>
            <a:br>
              <a:rPr lang="en-US" dirty="0"/>
            </a:br>
            <a:r>
              <a:rPr lang="en-US" dirty="0">
                <a:solidFill>
                  <a:srgbClr val="C57633"/>
                </a:solidFill>
                <a:effectLst/>
              </a:rPr>
              <a:t>module </a:t>
            </a:r>
            <a:r>
              <a:rPr lang="en-US" dirty="0"/>
              <a:t>load mrtrix3/b3</a:t>
            </a:r>
            <a:br>
              <a:rPr lang="en-US" dirty="0"/>
            </a:br>
            <a:endParaRPr lang="en-US" dirty="0"/>
          </a:p>
        </p:txBody>
      </p:sp>
    </p:spTree>
    <p:extLst>
      <p:ext uri="{BB962C8B-B14F-4D97-AF65-F5344CB8AC3E}">
        <p14:creationId xmlns:p14="http://schemas.microsoft.com/office/powerpoint/2010/main" val="2441849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070A6B-3949-CAF1-D957-91E339412BE6}"/>
              </a:ext>
            </a:extLst>
          </p:cNvPr>
          <p:cNvSpPr>
            <a:spLocks noGrp="1"/>
          </p:cNvSpPr>
          <p:nvPr>
            <p:ph idx="1"/>
          </p:nvPr>
        </p:nvSpPr>
        <p:spPr>
          <a:xfrm>
            <a:off x="591065" y="705043"/>
            <a:ext cx="10515600" cy="5782254"/>
          </a:xfrm>
        </p:spPr>
        <p:txBody>
          <a:bodyPr>
            <a:normAutofit fontScale="92500" lnSpcReduction="20000"/>
          </a:bodyPr>
          <a:lstStyle/>
          <a:p>
            <a:r>
              <a:rPr lang="en-US" dirty="0">
                <a:solidFill>
                  <a:srgbClr val="808080"/>
                </a:solidFill>
                <a:effectLst/>
              </a:rPr>
              <a:t># combine multi-shell data</a:t>
            </a:r>
            <a:br>
              <a:rPr lang="en-US" dirty="0">
                <a:solidFill>
                  <a:srgbClr val="808080"/>
                </a:solidFill>
                <a:effectLst/>
              </a:rPr>
            </a:br>
            <a:r>
              <a:rPr lang="en-US" dirty="0" err="1">
                <a:solidFill>
                  <a:srgbClr val="C57633"/>
                </a:solidFill>
                <a:effectLst/>
              </a:rPr>
              <a:t>dwicat</a:t>
            </a:r>
            <a:r>
              <a:rPr lang="en-US" dirty="0">
                <a:solidFill>
                  <a:srgbClr val="C57633"/>
                </a:solidFill>
                <a:effectLst/>
              </a:rPr>
              <a:t> </a:t>
            </a:r>
            <a:r>
              <a:rPr lang="en-US" dirty="0">
                <a:solidFill>
                  <a:srgbClr val="6A8759"/>
                </a:solidFill>
                <a:effectLst/>
              </a:rPr>
              <a:t>"</a:t>
            </a:r>
            <a:r>
              <a:rPr lang="en-US" dirty="0">
                <a:solidFill>
                  <a:srgbClr val="CC7832"/>
                </a:solidFill>
                <a:effectLst/>
              </a:rPr>
              <a:t>$</a:t>
            </a:r>
            <a:r>
              <a:rPr lang="en-US" dirty="0"/>
              <a:t>{ROOT}</a:t>
            </a:r>
            <a:r>
              <a:rPr lang="en-US" dirty="0">
                <a:solidFill>
                  <a:srgbClr val="6A8759"/>
                </a:solidFill>
                <a:effectLst/>
              </a:rPr>
              <a:t>/</a:t>
            </a:r>
            <a:r>
              <a:rPr lang="en-US" dirty="0">
                <a:solidFill>
                  <a:srgbClr val="CC7832"/>
                </a:solidFill>
                <a:effectLst/>
              </a:rPr>
              <a:t>$</a:t>
            </a:r>
            <a:r>
              <a:rPr lang="en-US" dirty="0"/>
              <a:t>{DWI_ROOT}</a:t>
            </a:r>
            <a:r>
              <a:rPr lang="en-US" dirty="0">
                <a:solidFill>
                  <a:srgbClr val="6A8759"/>
                </a:solidFill>
                <a:effectLst/>
              </a:rPr>
              <a:t>_denoised1000.mif" "</a:t>
            </a:r>
            <a:r>
              <a:rPr lang="en-US" dirty="0">
                <a:solidFill>
                  <a:srgbClr val="CC7832"/>
                </a:solidFill>
                <a:effectLst/>
              </a:rPr>
              <a:t>$</a:t>
            </a:r>
            <a:r>
              <a:rPr lang="en-US" dirty="0"/>
              <a:t>{ROOT}</a:t>
            </a:r>
            <a:r>
              <a:rPr lang="en-US" dirty="0">
                <a:solidFill>
                  <a:srgbClr val="6A8759"/>
                </a:solidFill>
                <a:effectLst/>
              </a:rPr>
              <a:t>/</a:t>
            </a:r>
            <a:r>
              <a:rPr lang="en-US" dirty="0">
                <a:solidFill>
                  <a:srgbClr val="CC7832"/>
                </a:solidFill>
                <a:effectLst/>
              </a:rPr>
              <a:t>$</a:t>
            </a:r>
            <a:r>
              <a:rPr lang="en-US" dirty="0"/>
              <a:t>{DWI_ROOT}</a:t>
            </a:r>
            <a:r>
              <a:rPr lang="en-US" dirty="0">
                <a:solidFill>
                  <a:srgbClr val="6A8759"/>
                </a:solidFill>
                <a:effectLst/>
              </a:rPr>
              <a:t>_denoised2000.mif" "</a:t>
            </a:r>
            <a:r>
              <a:rPr lang="en-US" dirty="0">
                <a:solidFill>
                  <a:srgbClr val="CC7832"/>
                </a:solidFill>
                <a:effectLst/>
              </a:rPr>
              <a:t>$</a:t>
            </a:r>
            <a:r>
              <a:rPr lang="en-US" dirty="0"/>
              <a:t>{ROOT}</a:t>
            </a:r>
            <a:r>
              <a:rPr lang="en-US" dirty="0">
                <a:solidFill>
                  <a:srgbClr val="6A8759"/>
                </a:solidFill>
                <a:effectLst/>
              </a:rPr>
              <a:t>/</a:t>
            </a:r>
            <a:r>
              <a:rPr lang="en-US" dirty="0">
                <a:solidFill>
                  <a:srgbClr val="CC7832"/>
                </a:solidFill>
                <a:effectLst/>
              </a:rPr>
              <a:t>$</a:t>
            </a:r>
            <a:r>
              <a:rPr lang="en-US" dirty="0"/>
              <a:t>{DWI_ROOT}</a:t>
            </a:r>
            <a:r>
              <a:rPr lang="en-US" dirty="0">
                <a:solidFill>
                  <a:srgbClr val="6A8759"/>
                </a:solidFill>
                <a:effectLst/>
              </a:rPr>
              <a:t>_</a:t>
            </a:r>
            <a:r>
              <a:rPr lang="en-US" dirty="0" err="1">
                <a:solidFill>
                  <a:srgbClr val="6A8759"/>
                </a:solidFill>
                <a:effectLst/>
              </a:rPr>
              <a:t>dwi.mif</a:t>
            </a:r>
            <a:r>
              <a:rPr lang="en-US" dirty="0">
                <a:solidFill>
                  <a:srgbClr val="6A8759"/>
                </a:solidFill>
                <a:effectLst/>
              </a:rPr>
              <a:t>”</a:t>
            </a:r>
          </a:p>
          <a:p>
            <a:endParaRPr lang="en-US" dirty="0">
              <a:solidFill>
                <a:srgbClr val="6A8759"/>
              </a:solidFill>
            </a:endParaRPr>
          </a:p>
          <a:p>
            <a:r>
              <a:rPr lang="en-US" dirty="0">
                <a:solidFill>
                  <a:srgbClr val="C57633"/>
                </a:solidFill>
                <a:effectLst/>
              </a:rPr>
              <a:t>echo </a:t>
            </a:r>
            <a:r>
              <a:rPr lang="en-US" dirty="0">
                <a:solidFill>
                  <a:srgbClr val="6A8759"/>
                </a:solidFill>
                <a:effectLst/>
              </a:rPr>
              <a:t>"Now preprocessing DWI data - Distortion Correction + Eddy Correction"</a:t>
            </a:r>
            <a:br>
              <a:rPr lang="en-US" dirty="0">
                <a:solidFill>
                  <a:srgbClr val="6A8759"/>
                </a:solidFill>
                <a:effectLst/>
              </a:rPr>
            </a:br>
            <a:r>
              <a:rPr lang="en-US" dirty="0" err="1">
                <a:solidFill>
                  <a:srgbClr val="C57633"/>
                </a:solidFill>
                <a:effectLst/>
              </a:rPr>
              <a:t>dwiextract</a:t>
            </a:r>
            <a:r>
              <a:rPr lang="en-US" dirty="0">
                <a:solidFill>
                  <a:srgbClr val="C57633"/>
                </a:solidFill>
                <a:effectLst/>
              </a:rPr>
              <a:t> </a:t>
            </a:r>
            <a:r>
              <a:rPr lang="en-US" dirty="0">
                <a:solidFill>
                  <a:srgbClr val="6A8759"/>
                </a:solidFill>
                <a:effectLst/>
              </a:rPr>
              <a:t>"</a:t>
            </a:r>
            <a:r>
              <a:rPr lang="en-US" dirty="0">
                <a:solidFill>
                  <a:srgbClr val="CC7832"/>
                </a:solidFill>
                <a:effectLst/>
              </a:rPr>
              <a:t>$</a:t>
            </a:r>
            <a:r>
              <a:rPr lang="en-US" dirty="0"/>
              <a:t>{ROOT}</a:t>
            </a:r>
            <a:r>
              <a:rPr lang="en-US" dirty="0">
                <a:solidFill>
                  <a:srgbClr val="6A8759"/>
                </a:solidFill>
                <a:effectLst/>
              </a:rPr>
              <a:t>/</a:t>
            </a:r>
            <a:r>
              <a:rPr lang="en-US" dirty="0">
                <a:solidFill>
                  <a:srgbClr val="CC7832"/>
                </a:solidFill>
                <a:effectLst/>
              </a:rPr>
              <a:t>$</a:t>
            </a:r>
            <a:r>
              <a:rPr lang="en-US" dirty="0"/>
              <a:t>{DWI_ROOT}</a:t>
            </a:r>
            <a:r>
              <a:rPr lang="en-US" dirty="0">
                <a:solidFill>
                  <a:srgbClr val="6A8759"/>
                </a:solidFill>
                <a:effectLst/>
              </a:rPr>
              <a:t>_</a:t>
            </a:r>
            <a:r>
              <a:rPr lang="en-US" dirty="0" err="1">
                <a:solidFill>
                  <a:srgbClr val="6A8759"/>
                </a:solidFill>
                <a:effectLst/>
              </a:rPr>
              <a:t>dwi.mif</a:t>
            </a:r>
            <a:r>
              <a:rPr lang="en-US" dirty="0">
                <a:solidFill>
                  <a:srgbClr val="6A8759"/>
                </a:solidFill>
                <a:effectLst/>
              </a:rPr>
              <a:t>" </a:t>
            </a:r>
            <a:r>
              <a:rPr lang="en-US" dirty="0"/>
              <a:t>- -</a:t>
            </a:r>
            <a:r>
              <a:rPr lang="en-US" dirty="0" err="1"/>
              <a:t>bzero</a:t>
            </a:r>
            <a:r>
              <a:rPr lang="en-US" dirty="0"/>
              <a:t> | </a:t>
            </a:r>
            <a:r>
              <a:rPr lang="en-US" dirty="0" err="1">
                <a:solidFill>
                  <a:srgbClr val="C57633"/>
                </a:solidFill>
                <a:effectLst/>
              </a:rPr>
              <a:t>mrmath</a:t>
            </a:r>
            <a:r>
              <a:rPr lang="en-US" dirty="0">
                <a:solidFill>
                  <a:srgbClr val="C57633"/>
                </a:solidFill>
                <a:effectLst/>
              </a:rPr>
              <a:t> </a:t>
            </a:r>
            <a:r>
              <a:rPr lang="en-US" dirty="0"/>
              <a:t>- mean </a:t>
            </a:r>
            <a:r>
              <a:rPr lang="en-US" dirty="0">
                <a:solidFill>
                  <a:srgbClr val="6A8759"/>
                </a:solidFill>
                <a:effectLst/>
              </a:rPr>
              <a:t>"</a:t>
            </a:r>
            <a:r>
              <a:rPr lang="en-US" dirty="0">
                <a:solidFill>
                  <a:srgbClr val="CC7832"/>
                </a:solidFill>
                <a:effectLst/>
              </a:rPr>
              <a:t>$</a:t>
            </a:r>
            <a:r>
              <a:rPr lang="en-US" dirty="0"/>
              <a:t>{ROOT}</a:t>
            </a:r>
            <a:r>
              <a:rPr lang="en-US" dirty="0">
                <a:solidFill>
                  <a:srgbClr val="6A8759"/>
                </a:solidFill>
                <a:effectLst/>
              </a:rPr>
              <a:t>/mean_b0_AP.mif" </a:t>
            </a:r>
            <a:r>
              <a:rPr lang="en-US" dirty="0"/>
              <a:t>-axis </a:t>
            </a:r>
            <a:r>
              <a:rPr lang="en-US" dirty="0">
                <a:solidFill>
                  <a:srgbClr val="6897BB"/>
                </a:solidFill>
                <a:effectLst/>
              </a:rPr>
              <a:t>3 </a:t>
            </a:r>
            <a:r>
              <a:rPr lang="en-US" dirty="0"/>
              <a:t>-force</a:t>
            </a:r>
            <a:br>
              <a:rPr lang="en-US" dirty="0"/>
            </a:br>
            <a:r>
              <a:rPr lang="en-US" dirty="0" err="1">
                <a:solidFill>
                  <a:srgbClr val="C57633"/>
                </a:solidFill>
                <a:effectLst/>
              </a:rPr>
              <a:t>mrmath</a:t>
            </a:r>
            <a:r>
              <a:rPr lang="en-US" dirty="0">
                <a:solidFill>
                  <a:srgbClr val="C57633"/>
                </a:solidFill>
                <a:effectLst/>
              </a:rPr>
              <a:t> </a:t>
            </a:r>
            <a:r>
              <a:rPr lang="en-US" dirty="0">
                <a:solidFill>
                  <a:srgbClr val="6A8759"/>
                </a:solidFill>
                <a:effectLst/>
              </a:rPr>
              <a:t>"</a:t>
            </a:r>
            <a:r>
              <a:rPr lang="en-US" dirty="0">
                <a:solidFill>
                  <a:srgbClr val="CC7832"/>
                </a:solidFill>
                <a:effectLst/>
              </a:rPr>
              <a:t>$</a:t>
            </a:r>
            <a:r>
              <a:rPr lang="en-US" dirty="0"/>
              <a:t>{ROOT}</a:t>
            </a:r>
            <a:r>
              <a:rPr lang="en-US" dirty="0">
                <a:solidFill>
                  <a:srgbClr val="6A8759"/>
                </a:solidFill>
                <a:effectLst/>
              </a:rPr>
              <a:t>/</a:t>
            </a:r>
            <a:r>
              <a:rPr lang="en-US" dirty="0">
                <a:solidFill>
                  <a:srgbClr val="CC7832"/>
                </a:solidFill>
                <a:effectLst/>
              </a:rPr>
              <a:t>$</a:t>
            </a:r>
            <a:r>
              <a:rPr lang="en-US" dirty="0"/>
              <a:t>{DWI_PA}</a:t>
            </a:r>
            <a:r>
              <a:rPr lang="en-US" dirty="0">
                <a:solidFill>
                  <a:srgbClr val="6A8759"/>
                </a:solidFill>
                <a:effectLst/>
              </a:rPr>
              <a:t>.</a:t>
            </a:r>
            <a:r>
              <a:rPr lang="en-US" dirty="0" err="1">
                <a:solidFill>
                  <a:srgbClr val="6A8759"/>
                </a:solidFill>
                <a:effectLst/>
              </a:rPr>
              <a:t>mif</a:t>
            </a:r>
            <a:r>
              <a:rPr lang="en-US" dirty="0">
                <a:solidFill>
                  <a:srgbClr val="6A8759"/>
                </a:solidFill>
                <a:effectLst/>
              </a:rPr>
              <a:t>" </a:t>
            </a:r>
            <a:r>
              <a:rPr lang="en-US" dirty="0"/>
              <a:t>-axis </a:t>
            </a:r>
            <a:r>
              <a:rPr lang="en-US" dirty="0">
                <a:solidFill>
                  <a:srgbClr val="6897BB"/>
                </a:solidFill>
                <a:effectLst/>
              </a:rPr>
              <a:t>3 </a:t>
            </a:r>
            <a:r>
              <a:rPr lang="en-US" dirty="0">
                <a:solidFill>
                  <a:srgbClr val="6A8759"/>
                </a:solidFill>
                <a:effectLst/>
              </a:rPr>
              <a:t>"</a:t>
            </a:r>
            <a:r>
              <a:rPr lang="en-US" dirty="0">
                <a:solidFill>
                  <a:srgbClr val="CC7832"/>
                </a:solidFill>
                <a:effectLst/>
              </a:rPr>
              <a:t>$</a:t>
            </a:r>
            <a:r>
              <a:rPr lang="en-US" dirty="0"/>
              <a:t>{ROOT}</a:t>
            </a:r>
            <a:r>
              <a:rPr lang="en-US" dirty="0">
                <a:solidFill>
                  <a:srgbClr val="6A8759"/>
                </a:solidFill>
                <a:effectLst/>
              </a:rPr>
              <a:t>/mean_b0_PA.mif" </a:t>
            </a:r>
            <a:r>
              <a:rPr lang="en-US" dirty="0"/>
              <a:t>-force</a:t>
            </a:r>
            <a:br>
              <a:rPr lang="en-US" dirty="0"/>
            </a:br>
            <a:r>
              <a:rPr lang="en-US" dirty="0" err="1">
                <a:solidFill>
                  <a:srgbClr val="C57633"/>
                </a:solidFill>
                <a:effectLst/>
              </a:rPr>
              <a:t>mrcat</a:t>
            </a:r>
            <a:r>
              <a:rPr lang="en-US" dirty="0">
                <a:solidFill>
                  <a:srgbClr val="C57633"/>
                </a:solidFill>
                <a:effectLst/>
              </a:rPr>
              <a:t> </a:t>
            </a:r>
            <a:r>
              <a:rPr lang="en-US" dirty="0">
                <a:solidFill>
                  <a:srgbClr val="6A8759"/>
                </a:solidFill>
                <a:effectLst/>
              </a:rPr>
              <a:t>"</a:t>
            </a:r>
            <a:r>
              <a:rPr lang="en-US" dirty="0">
                <a:solidFill>
                  <a:srgbClr val="CC7832"/>
                </a:solidFill>
                <a:effectLst/>
              </a:rPr>
              <a:t>$</a:t>
            </a:r>
            <a:r>
              <a:rPr lang="en-US" dirty="0"/>
              <a:t>{ROOT}</a:t>
            </a:r>
            <a:r>
              <a:rPr lang="en-US" dirty="0">
                <a:solidFill>
                  <a:srgbClr val="6A8759"/>
                </a:solidFill>
                <a:effectLst/>
              </a:rPr>
              <a:t>/mean_b0_AP.mif" "</a:t>
            </a:r>
            <a:r>
              <a:rPr lang="en-US" dirty="0">
                <a:solidFill>
                  <a:srgbClr val="CC7832"/>
                </a:solidFill>
                <a:effectLst/>
              </a:rPr>
              <a:t>$</a:t>
            </a:r>
            <a:r>
              <a:rPr lang="en-US" dirty="0"/>
              <a:t>{ROOT}</a:t>
            </a:r>
            <a:r>
              <a:rPr lang="en-US" dirty="0">
                <a:solidFill>
                  <a:srgbClr val="6A8759"/>
                </a:solidFill>
                <a:effectLst/>
              </a:rPr>
              <a:t>/mean_b0_PA.mif" </a:t>
            </a:r>
            <a:r>
              <a:rPr lang="en-US" dirty="0"/>
              <a:t>-axis </a:t>
            </a:r>
            <a:r>
              <a:rPr lang="en-US" dirty="0">
                <a:solidFill>
                  <a:srgbClr val="6897BB"/>
                </a:solidFill>
                <a:effectLst/>
              </a:rPr>
              <a:t>3 </a:t>
            </a:r>
            <a:r>
              <a:rPr lang="en-US" dirty="0">
                <a:solidFill>
                  <a:srgbClr val="6A8759"/>
                </a:solidFill>
                <a:effectLst/>
              </a:rPr>
              <a:t>"</a:t>
            </a:r>
            <a:r>
              <a:rPr lang="en-US" dirty="0">
                <a:solidFill>
                  <a:srgbClr val="CC7832"/>
                </a:solidFill>
                <a:effectLst/>
              </a:rPr>
              <a:t>$</a:t>
            </a:r>
            <a:r>
              <a:rPr lang="en-US" dirty="0"/>
              <a:t>{ROOT}</a:t>
            </a:r>
            <a:r>
              <a:rPr lang="en-US" dirty="0">
                <a:solidFill>
                  <a:srgbClr val="6A8759"/>
                </a:solidFill>
                <a:effectLst/>
              </a:rPr>
              <a:t>/b0_pair.mif" </a:t>
            </a:r>
            <a:r>
              <a:rPr lang="en-US" dirty="0"/>
              <a:t>-force</a:t>
            </a:r>
            <a:br>
              <a:rPr lang="en-US" dirty="0"/>
            </a:br>
            <a:br>
              <a:rPr lang="en-US" dirty="0"/>
            </a:br>
            <a:r>
              <a:rPr lang="en-US" dirty="0" err="1">
                <a:solidFill>
                  <a:srgbClr val="C57633"/>
                </a:solidFill>
                <a:effectLst/>
              </a:rPr>
              <a:t>dwifslpreproc</a:t>
            </a:r>
            <a:r>
              <a:rPr lang="en-US" dirty="0">
                <a:solidFill>
                  <a:srgbClr val="C57633"/>
                </a:solidFill>
                <a:effectLst/>
              </a:rPr>
              <a:t> </a:t>
            </a:r>
            <a:r>
              <a:rPr lang="en-US" dirty="0">
                <a:solidFill>
                  <a:srgbClr val="6A8759"/>
                </a:solidFill>
                <a:effectLst/>
              </a:rPr>
              <a:t>"</a:t>
            </a:r>
            <a:r>
              <a:rPr lang="en-US" dirty="0">
                <a:solidFill>
                  <a:srgbClr val="CC7832"/>
                </a:solidFill>
                <a:effectLst/>
              </a:rPr>
              <a:t>$</a:t>
            </a:r>
            <a:r>
              <a:rPr lang="en-US" dirty="0"/>
              <a:t>{ROOT}</a:t>
            </a:r>
            <a:r>
              <a:rPr lang="en-US" dirty="0">
                <a:solidFill>
                  <a:srgbClr val="6A8759"/>
                </a:solidFill>
                <a:effectLst/>
              </a:rPr>
              <a:t>/</a:t>
            </a:r>
            <a:r>
              <a:rPr lang="en-US" dirty="0">
                <a:solidFill>
                  <a:srgbClr val="CC7832"/>
                </a:solidFill>
                <a:effectLst/>
              </a:rPr>
              <a:t>$</a:t>
            </a:r>
            <a:r>
              <a:rPr lang="en-US" dirty="0"/>
              <a:t>{DWI_ROOT}</a:t>
            </a:r>
            <a:r>
              <a:rPr lang="en-US" dirty="0">
                <a:solidFill>
                  <a:srgbClr val="6A8759"/>
                </a:solidFill>
                <a:effectLst/>
              </a:rPr>
              <a:t>_</a:t>
            </a:r>
            <a:r>
              <a:rPr lang="en-US" dirty="0" err="1">
                <a:solidFill>
                  <a:srgbClr val="6A8759"/>
                </a:solidFill>
                <a:effectLst/>
              </a:rPr>
              <a:t>dwi.mif</a:t>
            </a:r>
            <a:r>
              <a:rPr lang="en-US" dirty="0">
                <a:solidFill>
                  <a:srgbClr val="6A8759"/>
                </a:solidFill>
                <a:effectLst/>
              </a:rPr>
              <a:t>" "</a:t>
            </a:r>
            <a:r>
              <a:rPr lang="en-US" dirty="0">
                <a:solidFill>
                  <a:srgbClr val="CC7832"/>
                </a:solidFill>
                <a:effectLst/>
              </a:rPr>
              <a:t>$</a:t>
            </a:r>
            <a:r>
              <a:rPr lang="en-US" dirty="0"/>
              <a:t>{ROOT}</a:t>
            </a:r>
            <a:r>
              <a:rPr lang="en-US" dirty="0">
                <a:solidFill>
                  <a:srgbClr val="6A8759"/>
                </a:solidFill>
                <a:effectLst/>
              </a:rPr>
              <a:t>/</a:t>
            </a:r>
            <a:r>
              <a:rPr lang="en-US" dirty="0">
                <a:solidFill>
                  <a:srgbClr val="CC7832"/>
                </a:solidFill>
                <a:effectLst/>
              </a:rPr>
              <a:t>$</a:t>
            </a:r>
            <a:r>
              <a:rPr lang="en-US" dirty="0"/>
              <a:t>{DWI_ROOT}</a:t>
            </a:r>
            <a:r>
              <a:rPr lang="en-US" dirty="0">
                <a:solidFill>
                  <a:srgbClr val="6A8759"/>
                </a:solidFill>
                <a:effectLst/>
              </a:rPr>
              <a:t>_</a:t>
            </a:r>
            <a:r>
              <a:rPr lang="en-US" dirty="0" err="1">
                <a:solidFill>
                  <a:srgbClr val="6A8759"/>
                </a:solidFill>
                <a:effectLst/>
              </a:rPr>
              <a:t>dwi_preproc.mif</a:t>
            </a:r>
            <a:r>
              <a:rPr lang="en-US" dirty="0">
                <a:solidFill>
                  <a:srgbClr val="6A8759"/>
                </a:solidFill>
                <a:effectLst/>
              </a:rPr>
              <a:t>" </a:t>
            </a:r>
            <a:r>
              <a:rPr lang="en-US" dirty="0"/>
              <a:t>-</a:t>
            </a:r>
            <a:r>
              <a:rPr lang="en-US" dirty="0" err="1"/>
              <a:t>nocleanup</a:t>
            </a:r>
            <a:r>
              <a:rPr lang="en-US" dirty="0"/>
              <a:t> -</a:t>
            </a:r>
            <a:r>
              <a:rPr lang="en-US" dirty="0" err="1"/>
              <a:t>pe_dir</a:t>
            </a:r>
            <a:r>
              <a:rPr lang="en-US" dirty="0"/>
              <a:t> AP -</a:t>
            </a:r>
            <a:r>
              <a:rPr lang="en-US" dirty="0" err="1"/>
              <a:t>rpe_pair</a:t>
            </a:r>
            <a:r>
              <a:rPr lang="en-US" dirty="0"/>
              <a:t> -</a:t>
            </a:r>
            <a:r>
              <a:rPr lang="en-US" dirty="0" err="1"/>
              <a:t>se_epi</a:t>
            </a:r>
            <a:r>
              <a:rPr lang="en-US" dirty="0"/>
              <a:t> </a:t>
            </a:r>
            <a:r>
              <a:rPr lang="en-US" dirty="0">
                <a:solidFill>
                  <a:srgbClr val="6A8759"/>
                </a:solidFill>
                <a:effectLst/>
              </a:rPr>
              <a:t>"</a:t>
            </a:r>
            <a:r>
              <a:rPr lang="en-US" dirty="0">
                <a:solidFill>
                  <a:srgbClr val="CC7832"/>
                </a:solidFill>
                <a:effectLst/>
              </a:rPr>
              <a:t>$</a:t>
            </a:r>
            <a:r>
              <a:rPr lang="en-US" dirty="0"/>
              <a:t>{ROOT}</a:t>
            </a:r>
            <a:r>
              <a:rPr lang="en-US" dirty="0">
                <a:solidFill>
                  <a:srgbClr val="6A8759"/>
                </a:solidFill>
                <a:effectLst/>
              </a:rPr>
              <a:t>/b0_pair.mif" </a:t>
            </a:r>
            <a:r>
              <a:rPr lang="en-US" dirty="0"/>
              <a:t>-force</a:t>
            </a:r>
            <a:br>
              <a:rPr lang="en-US" dirty="0"/>
            </a:br>
            <a:r>
              <a:rPr lang="en-US" dirty="0">
                <a:solidFill>
                  <a:srgbClr val="808080"/>
                </a:solidFill>
                <a:effectLst/>
              </a:rPr>
              <a:t>#eddy options, </a:t>
            </a:r>
            <a:r>
              <a:rPr lang="en-US" dirty="0" err="1">
                <a:solidFill>
                  <a:srgbClr val="808080"/>
                </a:solidFill>
                <a:effectLst/>
              </a:rPr>
              <a:t>slm</a:t>
            </a:r>
            <a:r>
              <a:rPr lang="en-US" dirty="0">
                <a:solidFill>
                  <a:srgbClr val="808080"/>
                </a:solidFill>
                <a:effectLst/>
              </a:rPr>
              <a:t> = linear</a:t>
            </a:r>
            <a:endParaRPr lang="en-US" dirty="0"/>
          </a:p>
        </p:txBody>
      </p:sp>
    </p:spTree>
    <p:extLst>
      <p:ext uri="{BB962C8B-B14F-4D97-AF65-F5344CB8AC3E}">
        <p14:creationId xmlns:p14="http://schemas.microsoft.com/office/powerpoint/2010/main" val="581661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10;&#10;Description automatically generated">
            <a:extLst>
              <a:ext uri="{FF2B5EF4-FFF2-40B4-BE49-F238E27FC236}">
                <a16:creationId xmlns:a16="http://schemas.microsoft.com/office/drawing/2014/main" id="{37C72678-F81A-38E7-A3D1-0AEB74F06EDB}"/>
              </a:ext>
            </a:extLst>
          </p:cNvPr>
          <p:cNvPicPr>
            <a:picLocks noGrp="1" noChangeAspect="1"/>
          </p:cNvPicPr>
          <p:nvPr>
            <p:ph idx="1"/>
          </p:nvPr>
        </p:nvPicPr>
        <p:blipFill rotWithShape="1">
          <a:blip r:embed="rId3"/>
          <a:srcRect r="25809"/>
          <a:stretch/>
        </p:blipFill>
        <p:spPr>
          <a:xfrm>
            <a:off x="31620" y="990190"/>
            <a:ext cx="6014952" cy="4980535"/>
          </a:xfrm>
        </p:spPr>
      </p:pic>
      <p:pic>
        <p:nvPicPr>
          <p:cNvPr id="7" name="Picture 6" descr="Graphical user interface, application&#10;&#10;Description automatically generated">
            <a:extLst>
              <a:ext uri="{FF2B5EF4-FFF2-40B4-BE49-F238E27FC236}">
                <a16:creationId xmlns:a16="http://schemas.microsoft.com/office/drawing/2014/main" id="{4E682A1D-F979-FC43-E968-7FFBDE05C3E2}"/>
              </a:ext>
            </a:extLst>
          </p:cNvPr>
          <p:cNvPicPr>
            <a:picLocks noChangeAspect="1"/>
          </p:cNvPicPr>
          <p:nvPr/>
        </p:nvPicPr>
        <p:blipFill rotWithShape="1">
          <a:blip r:embed="rId4"/>
          <a:srcRect r="26804"/>
          <a:stretch/>
        </p:blipFill>
        <p:spPr>
          <a:xfrm>
            <a:off x="6106693" y="986953"/>
            <a:ext cx="6048236" cy="4980535"/>
          </a:xfrm>
          <a:prstGeom prst="rect">
            <a:avLst/>
          </a:prstGeom>
        </p:spPr>
      </p:pic>
    </p:spTree>
    <p:extLst>
      <p:ext uri="{BB962C8B-B14F-4D97-AF65-F5344CB8AC3E}">
        <p14:creationId xmlns:p14="http://schemas.microsoft.com/office/powerpoint/2010/main" val="1304420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53475-74A3-A225-4B91-43954F5D65F6}"/>
              </a:ext>
            </a:extLst>
          </p:cNvPr>
          <p:cNvSpPr>
            <a:spLocks noGrp="1"/>
          </p:cNvSpPr>
          <p:nvPr>
            <p:ph type="title"/>
          </p:nvPr>
        </p:nvSpPr>
        <p:spPr>
          <a:xfrm>
            <a:off x="960100" y="978102"/>
            <a:ext cx="10588434" cy="1062644"/>
          </a:xfrm>
        </p:spPr>
        <p:txBody>
          <a:bodyPr anchor="b">
            <a:normAutofit/>
          </a:bodyPr>
          <a:lstStyle/>
          <a:p>
            <a:r>
              <a:rPr lang="en-US" dirty="0"/>
              <a:t>Additional Resources </a:t>
            </a:r>
          </a:p>
        </p:txBody>
      </p:sp>
      <p:cxnSp>
        <p:nvCxnSpPr>
          <p:cNvPr id="9" name="Straight Connector 8">
            <a:extLst>
              <a:ext uri="{FF2B5EF4-FFF2-40B4-BE49-F238E27FC236}">
                <a16:creationId xmlns:a16="http://schemas.microsoft.com/office/drawing/2014/main" id="{39B7FDC9-F0CE-43A7-9F2A-83DD09DC3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624" y="2265037"/>
            <a:ext cx="10125012"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4" name="Graphic 3" descr="Questions">
            <a:extLst>
              <a:ext uri="{FF2B5EF4-FFF2-40B4-BE49-F238E27FC236}">
                <a16:creationId xmlns:a16="http://schemas.microsoft.com/office/drawing/2014/main" id="{96A85015-7229-1553-8823-48EC2972A53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3206" y="2811104"/>
            <a:ext cx="2928114" cy="2928114"/>
          </a:xfrm>
          <a:prstGeom prst="rect">
            <a:avLst/>
          </a:prstGeom>
        </p:spPr>
      </p:pic>
      <p:sp>
        <p:nvSpPr>
          <p:cNvPr id="3" name="Content Placeholder 2">
            <a:extLst>
              <a:ext uri="{FF2B5EF4-FFF2-40B4-BE49-F238E27FC236}">
                <a16:creationId xmlns:a16="http://schemas.microsoft.com/office/drawing/2014/main" id="{C4736252-33BA-2951-FB9C-DB783B4F13DB}"/>
              </a:ext>
            </a:extLst>
          </p:cNvPr>
          <p:cNvSpPr>
            <a:spLocks noGrp="1"/>
          </p:cNvSpPr>
          <p:nvPr>
            <p:ph idx="1"/>
          </p:nvPr>
        </p:nvSpPr>
        <p:spPr>
          <a:xfrm>
            <a:off x="4955354" y="2682433"/>
            <a:ext cx="6282169" cy="3215749"/>
          </a:xfrm>
        </p:spPr>
        <p:txBody>
          <a:bodyPr>
            <a:normAutofit lnSpcReduction="10000"/>
          </a:bodyPr>
          <a:lstStyle/>
          <a:p>
            <a:r>
              <a:rPr lang="en-US" sz="2400" dirty="0">
                <a:hlinkClick r:id="rId4"/>
              </a:rPr>
              <a:t>https://dipy.org/tutorials/</a:t>
            </a:r>
            <a:endParaRPr lang="en-US" sz="2400" dirty="0"/>
          </a:p>
          <a:p>
            <a:r>
              <a:rPr lang="en-US" sz="2400" dirty="0">
                <a:hlinkClick r:id="rId5"/>
              </a:rPr>
              <a:t>https://fsl.fmrib.ox.ac.uk/fsl/fslwiki/eddy/UsersGuide</a:t>
            </a:r>
            <a:r>
              <a:rPr lang="en-US" sz="2400" dirty="0"/>
              <a:t> </a:t>
            </a:r>
            <a:r>
              <a:rPr lang="en-US" sz="2400" dirty="0">
                <a:hlinkClick r:id="rId6"/>
              </a:rPr>
              <a:t>https://fsl.fmrib.ox.ac.uk/fsl/fslwiki/topup</a:t>
            </a:r>
            <a:r>
              <a:rPr lang="en-US" sz="2400" dirty="0"/>
              <a:t> </a:t>
            </a:r>
          </a:p>
          <a:p>
            <a:r>
              <a:rPr lang="en-US" sz="2400" dirty="0">
                <a:hlinkClick r:id="rId7"/>
              </a:rPr>
              <a:t>https://mrtrix.readthedocs.io/en/dev/dwi_preprocessing/dwifslpreproc.html</a:t>
            </a:r>
            <a:r>
              <a:rPr lang="en-US" sz="2400" dirty="0"/>
              <a:t> </a:t>
            </a:r>
          </a:p>
          <a:p>
            <a:r>
              <a:rPr lang="en-US" sz="2400" dirty="0">
                <a:hlinkClick r:id="rId8"/>
              </a:rPr>
              <a:t>https://community.mrtrix.org/t/welcome-to-the-mrtrix3-support-and-discussion-forum/8</a:t>
            </a:r>
            <a:r>
              <a:rPr lang="en-US" sz="2400" dirty="0"/>
              <a:t> (forum).</a:t>
            </a:r>
          </a:p>
        </p:txBody>
      </p:sp>
    </p:spTree>
    <p:extLst>
      <p:ext uri="{BB962C8B-B14F-4D97-AF65-F5344CB8AC3E}">
        <p14:creationId xmlns:p14="http://schemas.microsoft.com/office/powerpoint/2010/main" val="1270291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62F22-8F6D-BB62-3F16-5F1C9C254D7F}"/>
              </a:ext>
            </a:extLst>
          </p:cNvPr>
          <p:cNvSpPr>
            <a:spLocks noGrp="1"/>
          </p:cNvSpPr>
          <p:nvPr>
            <p:ph type="title"/>
          </p:nvPr>
        </p:nvSpPr>
        <p:spPr/>
        <p:txBody>
          <a:bodyPr/>
          <a:lstStyle/>
          <a:p>
            <a:r>
              <a:rPr lang="en-US" dirty="0"/>
              <a:t>Overview</a:t>
            </a:r>
          </a:p>
        </p:txBody>
      </p:sp>
      <p:graphicFrame>
        <p:nvGraphicFramePr>
          <p:cNvPr id="5" name="Content Placeholder 2">
            <a:extLst>
              <a:ext uri="{FF2B5EF4-FFF2-40B4-BE49-F238E27FC236}">
                <a16:creationId xmlns:a16="http://schemas.microsoft.com/office/drawing/2014/main" id="{0EBCE6B3-A33A-F8CB-B986-ECACCE901B82}"/>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25012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4" name="Rectangle 2063">
            <a:extLst>
              <a:ext uri="{FF2B5EF4-FFF2-40B4-BE49-F238E27FC236}">
                <a16:creationId xmlns:a16="http://schemas.microsoft.com/office/drawing/2014/main" id="{13D1A8A5-47E0-4546-A3F9-FC33D54611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6" name="Rectangle 2065">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3233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2A81CE-E26D-7B1B-D37F-753AC5F717B1}"/>
              </a:ext>
            </a:extLst>
          </p:cNvPr>
          <p:cNvSpPr>
            <a:spLocks noGrp="1"/>
          </p:cNvSpPr>
          <p:nvPr>
            <p:ph type="title"/>
          </p:nvPr>
        </p:nvSpPr>
        <p:spPr>
          <a:xfrm>
            <a:off x="1166648" y="679927"/>
            <a:ext cx="4929352" cy="2270664"/>
          </a:xfrm>
        </p:spPr>
        <p:txBody>
          <a:bodyPr>
            <a:normAutofit/>
          </a:bodyPr>
          <a:lstStyle/>
          <a:p>
            <a:r>
              <a:rPr lang="en-US" dirty="0"/>
              <a:t>Gibbs Ringing</a:t>
            </a:r>
          </a:p>
        </p:txBody>
      </p:sp>
      <p:sp>
        <p:nvSpPr>
          <p:cNvPr id="2068" name="Rectangle 2067">
            <a:extLst>
              <a:ext uri="{FF2B5EF4-FFF2-40B4-BE49-F238E27FC236}">
                <a16:creationId xmlns:a16="http://schemas.microsoft.com/office/drawing/2014/main" id="{BF647E38-F93D-4661-8D77-CE13EEB65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70" name="Group 2069">
            <a:extLst>
              <a:ext uri="{FF2B5EF4-FFF2-40B4-BE49-F238E27FC236}">
                <a16:creationId xmlns:a16="http://schemas.microsoft.com/office/drawing/2014/main" id="{936E4654-58CD-422E-884A-D4ED28FCF6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2071" name="Rectangle 64">
              <a:extLst>
                <a:ext uri="{FF2B5EF4-FFF2-40B4-BE49-F238E27FC236}">
                  <a16:creationId xmlns:a16="http://schemas.microsoft.com/office/drawing/2014/main" id="{4BE227E0-71B4-4555-AFAA-22C04AA6F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2" name="Rectangle 66">
              <a:extLst>
                <a:ext uri="{FF2B5EF4-FFF2-40B4-BE49-F238E27FC236}">
                  <a16:creationId xmlns:a16="http://schemas.microsoft.com/office/drawing/2014/main" id="{72D85191-DF12-4356-904F-664E1D9AF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3" name="Rectangle 64">
              <a:extLst>
                <a:ext uri="{FF2B5EF4-FFF2-40B4-BE49-F238E27FC236}">
                  <a16:creationId xmlns:a16="http://schemas.microsoft.com/office/drawing/2014/main" id="{C7445D04-F9A8-4746-8B90-6A13DEFED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4" name="Rectangle 66">
              <a:extLst>
                <a:ext uri="{FF2B5EF4-FFF2-40B4-BE49-F238E27FC236}">
                  <a16:creationId xmlns:a16="http://schemas.microsoft.com/office/drawing/2014/main" id="{E95FCE8F-A967-4388-9DFA-1A76A35BD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5" name="Rectangle 64">
              <a:extLst>
                <a:ext uri="{FF2B5EF4-FFF2-40B4-BE49-F238E27FC236}">
                  <a16:creationId xmlns:a16="http://schemas.microsoft.com/office/drawing/2014/main" id="{05939A2B-5E1B-405C-84E1-788586F8B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6" name="Rectangle 66">
              <a:extLst>
                <a:ext uri="{FF2B5EF4-FFF2-40B4-BE49-F238E27FC236}">
                  <a16:creationId xmlns:a16="http://schemas.microsoft.com/office/drawing/2014/main" id="{FEC27F93-D2D8-496E-A373-8043A75FD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7" name="Rectangle 64">
              <a:extLst>
                <a:ext uri="{FF2B5EF4-FFF2-40B4-BE49-F238E27FC236}">
                  <a16:creationId xmlns:a16="http://schemas.microsoft.com/office/drawing/2014/main" id="{3B576C51-A72E-4F6A-B49F-5A5CBE888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8" name="Rectangle 66">
              <a:extLst>
                <a:ext uri="{FF2B5EF4-FFF2-40B4-BE49-F238E27FC236}">
                  <a16:creationId xmlns:a16="http://schemas.microsoft.com/office/drawing/2014/main" id="{99B65923-6F23-4733-9CF9-F4B9352432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9" name="Rectangle 64">
              <a:extLst>
                <a:ext uri="{FF2B5EF4-FFF2-40B4-BE49-F238E27FC236}">
                  <a16:creationId xmlns:a16="http://schemas.microsoft.com/office/drawing/2014/main" id="{9E0623A6-24A9-4816-B863-75B77547A7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0" name="Rectangle 66">
              <a:extLst>
                <a:ext uri="{FF2B5EF4-FFF2-40B4-BE49-F238E27FC236}">
                  <a16:creationId xmlns:a16="http://schemas.microsoft.com/office/drawing/2014/main" id="{C20EF281-FA60-4D37-90E6-E5B28BD8C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1" name="Rectangle 64">
              <a:extLst>
                <a:ext uri="{FF2B5EF4-FFF2-40B4-BE49-F238E27FC236}">
                  <a16:creationId xmlns:a16="http://schemas.microsoft.com/office/drawing/2014/main" id="{9069E840-C429-4236-A4DA-891EA1E9AD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2" name="Rectangle 66">
              <a:extLst>
                <a:ext uri="{FF2B5EF4-FFF2-40B4-BE49-F238E27FC236}">
                  <a16:creationId xmlns:a16="http://schemas.microsoft.com/office/drawing/2014/main" id="{BF564ADA-3181-40F2-B9C7-45CB4BB1D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3" name="Rectangle 64">
              <a:extLst>
                <a:ext uri="{FF2B5EF4-FFF2-40B4-BE49-F238E27FC236}">
                  <a16:creationId xmlns:a16="http://schemas.microsoft.com/office/drawing/2014/main" id="{8AB1352F-B74F-442B-9A30-922B52BFB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4" name="Rectangle 66">
              <a:extLst>
                <a:ext uri="{FF2B5EF4-FFF2-40B4-BE49-F238E27FC236}">
                  <a16:creationId xmlns:a16="http://schemas.microsoft.com/office/drawing/2014/main" id="{F003180C-C0C2-44E5-9485-47F357C00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5" name="Rectangle 64">
              <a:extLst>
                <a:ext uri="{FF2B5EF4-FFF2-40B4-BE49-F238E27FC236}">
                  <a16:creationId xmlns:a16="http://schemas.microsoft.com/office/drawing/2014/main" id="{32812F6B-EE30-4B15-AF9F-FC1507D2B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6" name="Rectangle 66">
              <a:extLst>
                <a:ext uri="{FF2B5EF4-FFF2-40B4-BE49-F238E27FC236}">
                  <a16:creationId xmlns:a16="http://schemas.microsoft.com/office/drawing/2014/main" id="{E14F058D-0D19-42EC-9D49-21C0117B4C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7" name="Rectangle 64">
              <a:extLst>
                <a:ext uri="{FF2B5EF4-FFF2-40B4-BE49-F238E27FC236}">
                  <a16:creationId xmlns:a16="http://schemas.microsoft.com/office/drawing/2014/main" id="{F7299257-9C1E-4F28-B180-47377237EC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8" name="Rectangle 66">
              <a:extLst>
                <a:ext uri="{FF2B5EF4-FFF2-40B4-BE49-F238E27FC236}">
                  <a16:creationId xmlns:a16="http://schemas.microsoft.com/office/drawing/2014/main" id="{DD5BEB94-4B65-4017-8F89-E8FE34AB2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9" name="Rectangle 64">
              <a:extLst>
                <a:ext uri="{FF2B5EF4-FFF2-40B4-BE49-F238E27FC236}">
                  <a16:creationId xmlns:a16="http://schemas.microsoft.com/office/drawing/2014/main" id="{C809A0CC-3F6B-458C-8F13-A84E953DDB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0" name="Rectangle 66">
              <a:extLst>
                <a:ext uri="{FF2B5EF4-FFF2-40B4-BE49-F238E27FC236}">
                  <a16:creationId xmlns:a16="http://schemas.microsoft.com/office/drawing/2014/main" id="{426FCC53-798B-44C6-97C0-1725C0DF2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52" name="Picture 4" descr="Fourier decomposition of a square wave">
            <a:extLst>
              <a:ext uri="{FF2B5EF4-FFF2-40B4-BE49-F238E27FC236}">
                <a16:creationId xmlns:a16="http://schemas.microsoft.com/office/drawing/2014/main" id="{2106820B-7308-BDBA-8BBC-A3B21F6C7B2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799811" y="913562"/>
            <a:ext cx="5120639" cy="1510588"/>
          </a:xfrm>
          <a:prstGeom prst="rect">
            <a:avLst/>
          </a:prstGeom>
          <a:noFill/>
          <a:extLst>
            <a:ext uri="{909E8E84-426E-40DD-AFC4-6F175D3DCCD1}">
              <a14:hiddenFill xmlns:a14="http://schemas.microsoft.com/office/drawing/2010/main">
                <a:solidFill>
                  <a:srgbClr val="FFFFFF"/>
                </a:solidFill>
              </a14:hiddenFill>
            </a:ext>
          </a:extLst>
        </p:spPr>
      </p:pic>
      <p:sp>
        <p:nvSpPr>
          <p:cNvPr id="2092" name="Rectangle 2091">
            <a:extLst>
              <a:ext uri="{FF2B5EF4-FFF2-40B4-BE49-F238E27FC236}">
                <a16:creationId xmlns:a16="http://schemas.microsoft.com/office/drawing/2014/main" id="{D6C80E47-971C-437F-B030-191115B01D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Truncation (Gibbs ringing) artifact. Truncation artifact, or Gibbs... |  Download Scientific Diagram">
            <a:extLst>
              <a:ext uri="{FF2B5EF4-FFF2-40B4-BE49-F238E27FC236}">
                <a16:creationId xmlns:a16="http://schemas.microsoft.com/office/drawing/2014/main" id="{B482C935-D74F-83B5-17C4-1F3E87C05D2B}"/>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924141" y="3502152"/>
            <a:ext cx="4871980" cy="308152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834C146-C3CB-0D3E-EF7F-4722C469120F}"/>
              </a:ext>
            </a:extLst>
          </p:cNvPr>
          <p:cNvSpPr/>
          <p:nvPr/>
        </p:nvSpPr>
        <p:spPr>
          <a:xfrm>
            <a:off x="956032" y="3903746"/>
            <a:ext cx="5575278" cy="26799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indent="0">
              <a:buNone/>
            </a:pPr>
            <a:r>
              <a:rPr lang="en-US" sz="1600" dirty="0">
                <a:solidFill>
                  <a:srgbClr val="53EE53"/>
                </a:solidFill>
                <a:effectLst/>
                <a:latin typeface="Andale Mono" panose="020B0509000000000004" pitchFamily="49" charset="0"/>
              </a:rPr>
              <a:t>➜  ~ </a:t>
            </a:r>
            <a:r>
              <a:rPr lang="en-US" sz="1600" dirty="0" err="1">
                <a:solidFill>
                  <a:srgbClr val="53EE53"/>
                </a:solidFill>
                <a:effectLst/>
                <a:latin typeface="Andale Mono" panose="020B0509000000000004" pitchFamily="49" charset="0"/>
              </a:rPr>
              <a:t>mrdegibbs</a:t>
            </a:r>
            <a:r>
              <a:rPr lang="en-US" sz="1600" dirty="0">
                <a:solidFill>
                  <a:srgbClr val="53EE53"/>
                </a:solidFill>
                <a:effectLst/>
                <a:latin typeface="Andale Mono" panose="020B0509000000000004" pitchFamily="49" charset="0"/>
              </a:rPr>
              <a:t> -h</a:t>
            </a:r>
          </a:p>
          <a:p>
            <a:pPr marL="0" indent="0">
              <a:buNone/>
            </a:pPr>
            <a:r>
              <a:rPr lang="en-US" sz="1600" dirty="0">
                <a:solidFill>
                  <a:srgbClr val="53EE53"/>
                </a:solidFill>
                <a:effectLst/>
                <a:latin typeface="Andale Mono" panose="020B0509000000000004" pitchFamily="49" charset="0"/>
              </a:rPr>
              <a:t>USAGE</a:t>
            </a:r>
          </a:p>
          <a:p>
            <a:pPr marL="0" indent="0">
              <a:buNone/>
            </a:pPr>
            <a:r>
              <a:rPr lang="en-US" sz="1600" dirty="0">
                <a:solidFill>
                  <a:srgbClr val="53EE53"/>
                </a:solidFill>
                <a:effectLst/>
                <a:latin typeface="Andale Mono" panose="020B0509000000000004" pitchFamily="49" charset="0"/>
              </a:rPr>
              <a:t>     </a:t>
            </a:r>
            <a:r>
              <a:rPr lang="en-US" sz="1600" u="sng" dirty="0" err="1">
                <a:solidFill>
                  <a:srgbClr val="53EE53"/>
                </a:solidFill>
                <a:effectLst/>
                <a:latin typeface="Andale Mono" panose="020B0509000000000004" pitchFamily="49" charset="0"/>
              </a:rPr>
              <a:t>mrdegibbs</a:t>
            </a:r>
            <a:r>
              <a:rPr lang="en-US" sz="1600" dirty="0">
                <a:solidFill>
                  <a:srgbClr val="53EE53"/>
                </a:solidFill>
                <a:effectLst/>
                <a:latin typeface="Andale Mono" panose="020B0509000000000004" pitchFamily="49" charset="0"/>
              </a:rPr>
              <a:t> [ options ] in out</a:t>
            </a:r>
          </a:p>
          <a:p>
            <a:pPr marL="0" indent="0">
              <a:buNone/>
            </a:pPr>
            <a:br>
              <a:rPr lang="en-US" sz="1600" dirty="0">
                <a:solidFill>
                  <a:srgbClr val="53EE53"/>
                </a:solidFill>
                <a:effectLst/>
                <a:latin typeface="Andale Mono" panose="020B0509000000000004" pitchFamily="49" charset="0"/>
              </a:rPr>
            </a:br>
            <a:r>
              <a:rPr lang="en-US" sz="1600" dirty="0">
                <a:solidFill>
                  <a:srgbClr val="53EE53"/>
                </a:solidFill>
                <a:effectLst/>
                <a:latin typeface="Andale Mono" panose="020B0509000000000004" pitchFamily="49" charset="0"/>
              </a:rPr>
              <a:t>        </a:t>
            </a:r>
            <a:r>
              <a:rPr lang="en-US" sz="1600" u="sng" dirty="0">
                <a:solidFill>
                  <a:srgbClr val="53EE53"/>
                </a:solidFill>
                <a:effectLst/>
                <a:latin typeface="Andale Mono" panose="020B0509000000000004" pitchFamily="49" charset="0"/>
              </a:rPr>
              <a:t>in</a:t>
            </a:r>
            <a:r>
              <a:rPr lang="en-US" sz="1600" dirty="0">
                <a:solidFill>
                  <a:srgbClr val="53EE53"/>
                </a:solidFill>
                <a:effectLst/>
                <a:latin typeface="Andale Mono" panose="020B0509000000000004" pitchFamily="49" charset="0"/>
              </a:rPr>
              <a:t>           the input image.</a:t>
            </a:r>
          </a:p>
          <a:p>
            <a:pPr marL="0" indent="0">
              <a:buNone/>
            </a:pPr>
            <a:br>
              <a:rPr lang="en-US" sz="1600" dirty="0">
                <a:solidFill>
                  <a:srgbClr val="53EE53"/>
                </a:solidFill>
                <a:effectLst/>
                <a:latin typeface="Andale Mono" panose="020B0509000000000004" pitchFamily="49" charset="0"/>
              </a:rPr>
            </a:br>
            <a:r>
              <a:rPr lang="en-US" sz="1600" dirty="0">
                <a:solidFill>
                  <a:srgbClr val="53EE53"/>
                </a:solidFill>
                <a:effectLst/>
                <a:latin typeface="Andale Mono" panose="020B0509000000000004" pitchFamily="49" charset="0"/>
              </a:rPr>
              <a:t>        </a:t>
            </a:r>
            <a:r>
              <a:rPr lang="en-US" sz="1600" u="sng" dirty="0">
                <a:solidFill>
                  <a:srgbClr val="53EE53"/>
                </a:solidFill>
                <a:effectLst/>
                <a:latin typeface="Andale Mono" panose="020B0509000000000004" pitchFamily="49" charset="0"/>
              </a:rPr>
              <a:t>out</a:t>
            </a:r>
            <a:r>
              <a:rPr lang="en-US" sz="1600" dirty="0">
                <a:solidFill>
                  <a:srgbClr val="53EE53"/>
                </a:solidFill>
                <a:effectLst/>
                <a:latin typeface="Andale Mono" panose="020B0509000000000004" pitchFamily="49" charset="0"/>
              </a:rPr>
              <a:t>          the output image.</a:t>
            </a:r>
          </a:p>
        </p:txBody>
      </p:sp>
      <p:sp>
        <p:nvSpPr>
          <p:cNvPr id="6" name="TextBox 5">
            <a:extLst>
              <a:ext uri="{FF2B5EF4-FFF2-40B4-BE49-F238E27FC236}">
                <a16:creationId xmlns:a16="http://schemas.microsoft.com/office/drawing/2014/main" id="{F438318A-FBED-E441-D3F6-E899816878CE}"/>
              </a:ext>
            </a:extLst>
          </p:cNvPr>
          <p:cNvSpPr txBox="1"/>
          <p:nvPr/>
        </p:nvSpPr>
        <p:spPr>
          <a:xfrm>
            <a:off x="826082" y="2277115"/>
            <a:ext cx="5599432" cy="600164"/>
          </a:xfrm>
          <a:prstGeom prst="rect">
            <a:avLst/>
          </a:prstGeom>
          <a:noFill/>
        </p:spPr>
        <p:txBody>
          <a:bodyPr wrap="square">
            <a:spAutoFit/>
          </a:bodyPr>
          <a:lstStyle/>
          <a:p>
            <a:pPr algn="l"/>
            <a:r>
              <a:rPr lang="en-US" sz="1100" b="0" i="0" dirty="0" err="1">
                <a:solidFill>
                  <a:srgbClr val="5B616B"/>
                </a:solidFill>
                <a:effectLst/>
                <a:latin typeface="system-ui"/>
              </a:rPr>
              <a:t>Magn</a:t>
            </a:r>
            <a:r>
              <a:rPr lang="en-US" sz="1100" b="0" i="0" dirty="0">
                <a:solidFill>
                  <a:srgbClr val="5B616B"/>
                </a:solidFill>
                <a:effectLst/>
                <a:latin typeface="system-ui"/>
              </a:rPr>
              <a:t> </a:t>
            </a:r>
            <a:r>
              <a:rPr lang="en-US" sz="1100" b="0" i="0" dirty="0" err="1">
                <a:solidFill>
                  <a:srgbClr val="5B616B"/>
                </a:solidFill>
                <a:effectLst/>
                <a:latin typeface="system-ui"/>
              </a:rPr>
              <a:t>Reson</a:t>
            </a:r>
            <a:r>
              <a:rPr lang="en-US" sz="1100" b="0" i="0" dirty="0">
                <a:solidFill>
                  <a:srgbClr val="5B616B"/>
                </a:solidFill>
                <a:effectLst/>
                <a:latin typeface="system-ui"/>
              </a:rPr>
              <a:t> Med</a:t>
            </a:r>
            <a:r>
              <a:rPr lang="en-US" sz="1100" b="0" i="0" dirty="0">
                <a:solidFill>
                  <a:srgbClr val="0071BC"/>
                </a:solidFill>
                <a:effectLst/>
                <a:latin typeface="system-ui"/>
              </a:rPr>
              <a:t>. </a:t>
            </a:r>
            <a:r>
              <a:rPr lang="en-US" sz="1100" b="0" i="0" dirty="0">
                <a:solidFill>
                  <a:srgbClr val="5B616B"/>
                </a:solidFill>
                <a:effectLst/>
                <a:latin typeface="system-ui"/>
              </a:rPr>
              <a:t>2016 Nov;76(5):1574-1581</a:t>
            </a:r>
            <a:r>
              <a:rPr lang="en-US" sz="1100" b="0" i="0" dirty="0">
                <a:solidFill>
                  <a:srgbClr val="212121"/>
                </a:solidFill>
                <a:effectLst/>
                <a:latin typeface="system-ui"/>
              </a:rPr>
              <a:t> </a:t>
            </a:r>
            <a:r>
              <a:rPr lang="en-US" sz="1100" b="0" i="0" dirty="0" err="1">
                <a:solidFill>
                  <a:srgbClr val="5B616B"/>
                </a:solidFill>
                <a:effectLst/>
                <a:latin typeface="system-ui"/>
              </a:rPr>
              <a:t>doi</a:t>
            </a:r>
            <a:r>
              <a:rPr lang="en-US" sz="1100" b="0" i="0" dirty="0">
                <a:solidFill>
                  <a:srgbClr val="5B616B"/>
                </a:solidFill>
                <a:effectLst/>
                <a:latin typeface="system-ui"/>
              </a:rPr>
              <a:t>: 10.1002/mrm.26054.</a:t>
            </a:r>
            <a:r>
              <a:rPr lang="en-US" sz="1100" b="0" i="0" dirty="0">
                <a:solidFill>
                  <a:srgbClr val="212121"/>
                </a:solidFill>
                <a:effectLst/>
                <a:latin typeface="system-ui"/>
              </a:rPr>
              <a:t> </a:t>
            </a:r>
            <a:r>
              <a:rPr lang="en-US" sz="1100" b="0" i="0" dirty="0" err="1">
                <a:solidFill>
                  <a:srgbClr val="5B616B"/>
                </a:solidFill>
                <a:effectLst/>
                <a:latin typeface="system-ui"/>
              </a:rPr>
              <a:t>Epub</a:t>
            </a:r>
            <a:r>
              <a:rPr lang="en-US" sz="1100" b="0" i="0" dirty="0">
                <a:solidFill>
                  <a:srgbClr val="5B616B"/>
                </a:solidFill>
                <a:effectLst/>
                <a:latin typeface="system-ui"/>
              </a:rPr>
              <a:t> 2015 Nov 24.</a:t>
            </a:r>
          </a:p>
          <a:p>
            <a:pPr algn="l"/>
            <a:endParaRPr lang="en-US" sz="1100" dirty="0">
              <a:solidFill>
                <a:srgbClr val="5B616B"/>
              </a:solidFill>
              <a:latin typeface="system-ui"/>
            </a:endParaRPr>
          </a:p>
          <a:p>
            <a:pPr algn="l"/>
            <a:r>
              <a:rPr lang="en-US" sz="1100" dirty="0">
                <a:hlinkClick r:id="rId5"/>
              </a:rPr>
              <a:t>https://dipy.org/documentation/1.5.0/examples_built/denoise_gibbs/#example-denoise-gibbs</a:t>
            </a:r>
            <a:r>
              <a:rPr lang="en-US" sz="1100" dirty="0">
                <a:solidFill>
                  <a:srgbClr val="5B616B"/>
                </a:solidFill>
                <a:latin typeface="system-ui"/>
              </a:rPr>
              <a:t> </a:t>
            </a:r>
            <a:endParaRPr lang="en-US" sz="1100" dirty="0"/>
          </a:p>
        </p:txBody>
      </p:sp>
    </p:spTree>
    <p:extLst>
      <p:ext uri="{BB962C8B-B14F-4D97-AF65-F5344CB8AC3E}">
        <p14:creationId xmlns:p14="http://schemas.microsoft.com/office/powerpoint/2010/main" val="1776764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14" name="Rectangle 3113">
            <a:extLst>
              <a:ext uri="{FF2B5EF4-FFF2-40B4-BE49-F238E27FC236}">
                <a16:creationId xmlns:a16="http://schemas.microsoft.com/office/drawing/2014/main" id="{1A1F4363-ED34-490E-81D7-49B1643CE2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6" name="Rectangle 3115">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592824" cy="32339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6F430C-431B-2E09-89C6-DC30019A5779}"/>
              </a:ext>
            </a:extLst>
          </p:cNvPr>
          <p:cNvSpPr>
            <a:spLocks noGrp="1"/>
          </p:cNvSpPr>
          <p:nvPr>
            <p:ph type="title"/>
          </p:nvPr>
        </p:nvSpPr>
        <p:spPr>
          <a:xfrm>
            <a:off x="1166648" y="655591"/>
            <a:ext cx="4929352" cy="2315616"/>
          </a:xfrm>
        </p:spPr>
        <p:txBody>
          <a:bodyPr>
            <a:normAutofit/>
          </a:bodyPr>
          <a:lstStyle/>
          <a:p>
            <a:r>
              <a:rPr lang="en-US" dirty="0"/>
              <a:t>Denoising</a:t>
            </a:r>
          </a:p>
        </p:txBody>
      </p:sp>
      <p:sp>
        <p:nvSpPr>
          <p:cNvPr id="3118" name="Rectangle 3117">
            <a:extLst>
              <a:ext uri="{FF2B5EF4-FFF2-40B4-BE49-F238E27FC236}">
                <a16:creationId xmlns:a16="http://schemas.microsoft.com/office/drawing/2014/main" id="{BF647E38-F93D-4661-8D77-CE13EEB65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20" name="Group 3119">
            <a:extLst>
              <a:ext uri="{FF2B5EF4-FFF2-40B4-BE49-F238E27FC236}">
                <a16:creationId xmlns:a16="http://schemas.microsoft.com/office/drawing/2014/main" id="{6E00B104-DE00-42AE-B339-80E3E78871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3121" name="Rectangle 64">
              <a:extLst>
                <a:ext uri="{FF2B5EF4-FFF2-40B4-BE49-F238E27FC236}">
                  <a16:creationId xmlns:a16="http://schemas.microsoft.com/office/drawing/2014/main" id="{54F3FC8F-7FE1-4577-9C6C-7D71612E28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2" name="Rectangle 66">
              <a:extLst>
                <a:ext uri="{FF2B5EF4-FFF2-40B4-BE49-F238E27FC236}">
                  <a16:creationId xmlns:a16="http://schemas.microsoft.com/office/drawing/2014/main" id="{D75DE961-5CBB-41E4-B8E2-3F4EB53E4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3" name="Rectangle 64">
              <a:extLst>
                <a:ext uri="{FF2B5EF4-FFF2-40B4-BE49-F238E27FC236}">
                  <a16:creationId xmlns:a16="http://schemas.microsoft.com/office/drawing/2014/main" id="{5106C17D-476A-408A-993D-EB08BF0723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4" name="Rectangle 66">
              <a:extLst>
                <a:ext uri="{FF2B5EF4-FFF2-40B4-BE49-F238E27FC236}">
                  <a16:creationId xmlns:a16="http://schemas.microsoft.com/office/drawing/2014/main" id="{2485BA6D-C455-4304-B621-3E7455A146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5" name="Rectangle 64">
              <a:extLst>
                <a:ext uri="{FF2B5EF4-FFF2-40B4-BE49-F238E27FC236}">
                  <a16:creationId xmlns:a16="http://schemas.microsoft.com/office/drawing/2014/main" id="{1FEF0C54-FB60-4694-8974-55CE895380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6" name="Rectangle 66">
              <a:extLst>
                <a:ext uri="{FF2B5EF4-FFF2-40B4-BE49-F238E27FC236}">
                  <a16:creationId xmlns:a16="http://schemas.microsoft.com/office/drawing/2014/main" id="{B1310F19-3735-4B06-9DAC-5D31DEC37B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7" name="Rectangle 64">
              <a:extLst>
                <a:ext uri="{FF2B5EF4-FFF2-40B4-BE49-F238E27FC236}">
                  <a16:creationId xmlns:a16="http://schemas.microsoft.com/office/drawing/2014/main" id="{9F8E2E70-4946-42A5-A6CB-D212EF315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8" name="Rectangle 66">
              <a:extLst>
                <a:ext uri="{FF2B5EF4-FFF2-40B4-BE49-F238E27FC236}">
                  <a16:creationId xmlns:a16="http://schemas.microsoft.com/office/drawing/2014/main" id="{CB127BE0-971B-4151-A6BE-1E7D646DD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9" name="Rectangle 64">
              <a:extLst>
                <a:ext uri="{FF2B5EF4-FFF2-40B4-BE49-F238E27FC236}">
                  <a16:creationId xmlns:a16="http://schemas.microsoft.com/office/drawing/2014/main" id="{F977815D-8B96-4A04-9D7C-CC6019BEB3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0" name="Rectangle 66">
              <a:extLst>
                <a:ext uri="{FF2B5EF4-FFF2-40B4-BE49-F238E27FC236}">
                  <a16:creationId xmlns:a16="http://schemas.microsoft.com/office/drawing/2014/main" id="{1324B8FD-3A1E-4A9F-9E77-E2A7B46AC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1" name="Rectangle 64">
              <a:extLst>
                <a:ext uri="{FF2B5EF4-FFF2-40B4-BE49-F238E27FC236}">
                  <a16:creationId xmlns:a16="http://schemas.microsoft.com/office/drawing/2014/main" id="{2D9C4E17-B5D3-4904-BF9B-F5E0390DF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2" name="Rectangle 66">
              <a:extLst>
                <a:ext uri="{FF2B5EF4-FFF2-40B4-BE49-F238E27FC236}">
                  <a16:creationId xmlns:a16="http://schemas.microsoft.com/office/drawing/2014/main" id="{6B0A091D-F416-4BB5-8655-DA045B167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3" name="Rectangle 64">
              <a:extLst>
                <a:ext uri="{FF2B5EF4-FFF2-40B4-BE49-F238E27FC236}">
                  <a16:creationId xmlns:a16="http://schemas.microsoft.com/office/drawing/2014/main" id="{74279B3E-08FB-4407-99C5-A265D0DAB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4" name="Rectangle 66">
              <a:extLst>
                <a:ext uri="{FF2B5EF4-FFF2-40B4-BE49-F238E27FC236}">
                  <a16:creationId xmlns:a16="http://schemas.microsoft.com/office/drawing/2014/main" id="{8602C7E2-B6C3-4A15-B9C6-8F147D0CE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5" name="Rectangle 64">
              <a:extLst>
                <a:ext uri="{FF2B5EF4-FFF2-40B4-BE49-F238E27FC236}">
                  <a16:creationId xmlns:a16="http://schemas.microsoft.com/office/drawing/2014/main" id="{6CDC0501-5A35-435D-8362-A6C6913A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6" name="Rectangle 66">
              <a:extLst>
                <a:ext uri="{FF2B5EF4-FFF2-40B4-BE49-F238E27FC236}">
                  <a16:creationId xmlns:a16="http://schemas.microsoft.com/office/drawing/2014/main" id="{A2045D48-B6D9-4B63-B979-03ACA25B7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7" name="Rectangle 64">
              <a:extLst>
                <a:ext uri="{FF2B5EF4-FFF2-40B4-BE49-F238E27FC236}">
                  <a16:creationId xmlns:a16="http://schemas.microsoft.com/office/drawing/2014/main" id="{A2F564A4-2610-47FB-A038-60FDC68EF0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8" name="Rectangle 66">
              <a:extLst>
                <a:ext uri="{FF2B5EF4-FFF2-40B4-BE49-F238E27FC236}">
                  <a16:creationId xmlns:a16="http://schemas.microsoft.com/office/drawing/2014/main" id="{9D779382-FF65-418F-BBF8-325CE3422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9" name="Rectangle 64">
              <a:extLst>
                <a:ext uri="{FF2B5EF4-FFF2-40B4-BE49-F238E27FC236}">
                  <a16:creationId xmlns:a16="http://schemas.microsoft.com/office/drawing/2014/main" id="{F3676594-41EC-42AC-A214-FC1A110C8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0" name="Rectangle 66">
              <a:extLst>
                <a:ext uri="{FF2B5EF4-FFF2-40B4-BE49-F238E27FC236}">
                  <a16:creationId xmlns:a16="http://schemas.microsoft.com/office/drawing/2014/main" id="{29DFE25F-CE29-4FFD-BD98-4E67965F1B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76" name="Picture 4" descr="image6">
            <a:extLst>
              <a:ext uri="{FF2B5EF4-FFF2-40B4-BE49-F238E27FC236}">
                <a16:creationId xmlns:a16="http://schemas.microsoft.com/office/drawing/2014/main" id="{66AB986B-6E22-C79D-A8C3-5BB3D879B2F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454" r="-12" b="-12"/>
          <a:stretch/>
        </p:blipFill>
        <p:spPr bwMode="auto">
          <a:xfrm>
            <a:off x="6950625" y="283311"/>
            <a:ext cx="4890276" cy="2950679"/>
          </a:xfrm>
          <a:prstGeom prst="rect">
            <a:avLst/>
          </a:prstGeom>
          <a:noFill/>
          <a:extLst>
            <a:ext uri="{909E8E84-426E-40DD-AFC4-6F175D3DCCD1}">
              <a14:hiddenFill xmlns:a14="http://schemas.microsoft.com/office/drawing/2010/main">
                <a:solidFill>
                  <a:srgbClr val="FFFFFF"/>
                </a:solidFill>
              </a14:hiddenFill>
            </a:ext>
          </a:extLst>
        </p:spPr>
      </p:pic>
      <p:sp>
        <p:nvSpPr>
          <p:cNvPr id="3142" name="Rectangle 3141">
            <a:extLst>
              <a:ext uri="{FF2B5EF4-FFF2-40B4-BE49-F238E27FC236}">
                <a16:creationId xmlns:a16="http://schemas.microsoft.com/office/drawing/2014/main" id="{D6C80E47-971C-437F-B030-191115B01D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33985"/>
            <a:ext cx="606971" cy="36240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AAE1239-B4BA-83BA-D301-7DF719757186}"/>
              </a:ext>
            </a:extLst>
          </p:cNvPr>
          <p:cNvSpPr>
            <a:spLocks noGrp="1"/>
          </p:cNvSpPr>
          <p:nvPr>
            <p:ph idx="1"/>
          </p:nvPr>
        </p:nvSpPr>
        <p:spPr>
          <a:xfrm>
            <a:off x="1017545" y="3348494"/>
            <a:ext cx="5164703" cy="905435"/>
          </a:xfrm>
        </p:spPr>
        <p:txBody>
          <a:bodyPr anchor="ctr">
            <a:normAutofit lnSpcReduction="10000"/>
          </a:bodyPr>
          <a:lstStyle/>
          <a:p>
            <a:r>
              <a:rPr lang="en-US" sz="1800" dirty="0"/>
              <a:t>DWI data has relatively low SNR. </a:t>
            </a:r>
          </a:p>
          <a:p>
            <a:r>
              <a:rPr lang="en-US" sz="1800" dirty="0"/>
              <a:t>Various methods exist in DIPY and MRtrix3 – usually some variant of PCA based denoising</a:t>
            </a:r>
          </a:p>
        </p:txBody>
      </p:sp>
      <p:pic>
        <p:nvPicPr>
          <p:cNvPr id="3074" name="Picture 2" descr="image5">
            <a:extLst>
              <a:ext uri="{FF2B5EF4-FFF2-40B4-BE49-F238E27FC236}">
                <a16:creationId xmlns:a16="http://schemas.microsoft.com/office/drawing/2014/main" id="{20EDE451-E19E-2334-F915-B4DCACF593E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8303" r="-10" b="-10"/>
          <a:stretch/>
        </p:blipFill>
        <p:spPr bwMode="auto">
          <a:xfrm>
            <a:off x="6950625" y="3562537"/>
            <a:ext cx="4890276" cy="295351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11FCEA5-2D0A-65D2-9FE2-6B94120D51E9}"/>
              </a:ext>
            </a:extLst>
          </p:cNvPr>
          <p:cNvSpPr/>
          <p:nvPr/>
        </p:nvSpPr>
        <p:spPr>
          <a:xfrm>
            <a:off x="879676" y="4368438"/>
            <a:ext cx="5713147" cy="226714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400" dirty="0">
                <a:solidFill>
                  <a:srgbClr val="2FB41D"/>
                </a:solidFill>
                <a:effectLst/>
                <a:latin typeface="Andale Mono" panose="020B0509000000000004" pitchFamily="49" charset="0"/>
              </a:rPr>
              <a:t>➜  </a:t>
            </a:r>
            <a:r>
              <a:rPr lang="en-US" sz="1400" dirty="0">
                <a:solidFill>
                  <a:srgbClr val="2EAEBB"/>
                </a:solidFill>
                <a:effectLst/>
                <a:latin typeface="Andale Mono" panose="020B0509000000000004" pitchFamily="49" charset="0"/>
              </a:rPr>
              <a:t>~</a:t>
            </a:r>
            <a:r>
              <a:rPr lang="en-US" sz="1400" dirty="0">
                <a:solidFill>
                  <a:srgbClr val="2FFF12"/>
                </a:solidFill>
                <a:effectLst/>
                <a:latin typeface="Andale Mono" panose="020B0509000000000004" pitchFamily="49" charset="0"/>
              </a:rPr>
              <a:t> </a:t>
            </a:r>
            <a:r>
              <a:rPr lang="en-US" sz="1400" dirty="0" err="1">
                <a:solidFill>
                  <a:srgbClr val="2FFF12"/>
                </a:solidFill>
                <a:effectLst/>
                <a:latin typeface="Andale Mono" panose="020B0509000000000004" pitchFamily="49" charset="0"/>
              </a:rPr>
              <a:t>dwidenoise</a:t>
            </a:r>
            <a:endParaRPr lang="en-US" sz="1400" dirty="0">
              <a:solidFill>
                <a:srgbClr val="2FFF12"/>
              </a:solidFill>
              <a:effectLst/>
              <a:latin typeface="Andale Mono" panose="020B0509000000000004" pitchFamily="49" charset="0"/>
            </a:endParaRPr>
          </a:p>
          <a:p>
            <a:r>
              <a:rPr lang="en-US" sz="1400" dirty="0">
                <a:solidFill>
                  <a:srgbClr val="00FF00"/>
                </a:solidFill>
                <a:effectLst/>
                <a:latin typeface="Andale Mono" panose="020B0509000000000004" pitchFamily="49" charset="0"/>
              </a:rPr>
              <a:t>USAGE</a:t>
            </a:r>
          </a:p>
          <a:p>
            <a:r>
              <a:rPr lang="en-US" sz="1400" dirty="0">
                <a:solidFill>
                  <a:srgbClr val="2FFF12"/>
                </a:solidFill>
                <a:effectLst/>
                <a:latin typeface="Andale Mono" panose="020B0509000000000004" pitchFamily="49" charset="0"/>
              </a:rPr>
              <a:t>     </a:t>
            </a:r>
            <a:r>
              <a:rPr lang="en-US" sz="1400" u="sng" dirty="0" err="1">
                <a:solidFill>
                  <a:srgbClr val="2FFF12"/>
                </a:solidFill>
                <a:effectLst/>
                <a:latin typeface="Andale Mono" panose="020B0509000000000004" pitchFamily="49" charset="0"/>
              </a:rPr>
              <a:t>dwidenoise</a:t>
            </a:r>
            <a:r>
              <a:rPr lang="en-US" sz="1400" dirty="0">
                <a:solidFill>
                  <a:srgbClr val="2FFF12"/>
                </a:solidFill>
                <a:effectLst/>
                <a:latin typeface="Andale Mono" panose="020B0509000000000004" pitchFamily="49" charset="0"/>
              </a:rPr>
              <a:t> [ options ] </a:t>
            </a:r>
            <a:r>
              <a:rPr lang="en-US" sz="1400" dirty="0" err="1">
                <a:solidFill>
                  <a:srgbClr val="2FFF12"/>
                </a:solidFill>
                <a:effectLst/>
                <a:latin typeface="Andale Mono" panose="020B0509000000000004" pitchFamily="49" charset="0"/>
              </a:rPr>
              <a:t>dwi</a:t>
            </a:r>
            <a:r>
              <a:rPr lang="en-US" sz="1400" dirty="0">
                <a:solidFill>
                  <a:srgbClr val="2FFF12"/>
                </a:solidFill>
                <a:effectLst/>
                <a:latin typeface="Andale Mono" panose="020B0509000000000004" pitchFamily="49" charset="0"/>
              </a:rPr>
              <a:t> out</a:t>
            </a:r>
          </a:p>
          <a:p>
            <a:endParaRPr lang="en-US" sz="1400" dirty="0">
              <a:solidFill>
                <a:srgbClr val="2FFF12"/>
              </a:solidFill>
              <a:effectLst/>
              <a:latin typeface="Andale Mono" panose="020B0509000000000004" pitchFamily="49" charset="0"/>
            </a:endParaRPr>
          </a:p>
          <a:p>
            <a:r>
              <a:rPr lang="en-US" sz="1400" dirty="0">
                <a:solidFill>
                  <a:srgbClr val="2FFF12"/>
                </a:solidFill>
                <a:effectLst/>
                <a:latin typeface="Andale Mono" panose="020B0509000000000004" pitchFamily="49" charset="0"/>
              </a:rPr>
              <a:t>        </a:t>
            </a:r>
            <a:r>
              <a:rPr lang="en-US" sz="1400" u="sng" dirty="0" err="1">
                <a:solidFill>
                  <a:srgbClr val="2FFF12"/>
                </a:solidFill>
                <a:effectLst/>
                <a:latin typeface="Andale Mono" panose="020B0509000000000004" pitchFamily="49" charset="0"/>
              </a:rPr>
              <a:t>dwi</a:t>
            </a:r>
            <a:r>
              <a:rPr lang="en-US" sz="1400" dirty="0">
                <a:solidFill>
                  <a:srgbClr val="2FFF12"/>
                </a:solidFill>
                <a:effectLst/>
                <a:latin typeface="Andale Mono" panose="020B0509000000000004" pitchFamily="49" charset="0"/>
              </a:rPr>
              <a:t>          the input diffusion-weighted image.</a:t>
            </a:r>
          </a:p>
          <a:p>
            <a:r>
              <a:rPr lang="en-US" sz="1400" dirty="0">
                <a:solidFill>
                  <a:srgbClr val="2FFF12"/>
                </a:solidFill>
                <a:effectLst/>
                <a:latin typeface="Andale Mono" panose="020B0509000000000004" pitchFamily="49" charset="0"/>
              </a:rPr>
              <a:t>        </a:t>
            </a:r>
            <a:r>
              <a:rPr lang="en-US" sz="1400" u="sng" dirty="0">
                <a:solidFill>
                  <a:srgbClr val="2FFF12"/>
                </a:solidFill>
                <a:effectLst/>
                <a:latin typeface="Andale Mono" panose="020B0509000000000004" pitchFamily="49" charset="0"/>
              </a:rPr>
              <a:t>out</a:t>
            </a:r>
            <a:r>
              <a:rPr lang="en-US" sz="1400" dirty="0">
                <a:solidFill>
                  <a:srgbClr val="2FFF12"/>
                </a:solidFill>
                <a:effectLst/>
                <a:latin typeface="Andale Mono" panose="020B0509000000000004" pitchFamily="49" charset="0"/>
              </a:rPr>
              <a:t>          the output denoised DWI image.</a:t>
            </a:r>
          </a:p>
          <a:p>
            <a:endParaRPr lang="en-US" sz="1400" dirty="0">
              <a:solidFill>
                <a:srgbClr val="2FFF12"/>
              </a:solidFill>
              <a:effectLst/>
              <a:latin typeface="Andale Mono" panose="020B0509000000000004" pitchFamily="49" charset="0"/>
            </a:endParaRPr>
          </a:p>
        </p:txBody>
      </p:sp>
      <p:sp>
        <p:nvSpPr>
          <p:cNvPr id="8" name="TextBox 7">
            <a:extLst>
              <a:ext uri="{FF2B5EF4-FFF2-40B4-BE49-F238E27FC236}">
                <a16:creationId xmlns:a16="http://schemas.microsoft.com/office/drawing/2014/main" id="{E435526D-D676-3201-E36E-F175837FB8F6}"/>
              </a:ext>
            </a:extLst>
          </p:cNvPr>
          <p:cNvSpPr txBox="1"/>
          <p:nvPr/>
        </p:nvSpPr>
        <p:spPr>
          <a:xfrm>
            <a:off x="1166647" y="2280569"/>
            <a:ext cx="4847234" cy="646331"/>
          </a:xfrm>
          <a:prstGeom prst="rect">
            <a:avLst/>
          </a:prstGeom>
          <a:noFill/>
        </p:spPr>
        <p:txBody>
          <a:bodyPr wrap="square">
            <a:spAutoFit/>
          </a:bodyPr>
          <a:lstStyle/>
          <a:p>
            <a:r>
              <a:rPr lang="en-US" sz="1200" dirty="0">
                <a:hlinkClick r:id="rId5"/>
              </a:rPr>
              <a:t>https://dipy.org/documentation/1.4.0./interfaces/denoise_flow/</a:t>
            </a:r>
            <a:endParaRPr lang="en-US" sz="1200" dirty="0"/>
          </a:p>
          <a:p>
            <a:endParaRPr lang="en-US" sz="1200" dirty="0"/>
          </a:p>
          <a:p>
            <a:r>
              <a:rPr lang="en-US" sz="1200" dirty="0"/>
              <a:t>Others such as Patch2Self(DIPY)</a:t>
            </a:r>
          </a:p>
        </p:txBody>
      </p:sp>
    </p:spTree>
    <p:extLst>
      <p:ext uri="{BB962C8B-B14F-4D97-AF65-F5344CB8AC3E}">
        <p14:creationId xmlns:p14="http://schemas.microsoft.com/office/powerpoint/2010/main" val="746848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3D1A8A5-47E0-4546-A3F9-FC33D54611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3233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61D753-2F88-22B2-490D-F444F27F6CD6}"/>
              </a:ext>
            </a:extLst>
          </p:cNvPr>
          <p:cNvSpPr>
            <a:spLocks noGrp="1"/>
          </p:cNvSpPr>
          <p:nvPr>
            <p:ph type="title"/>
          </p:nvPr>
        </p:nvSpPr>
        <p:spPr>
          <a:xfrm>
            <a:off x="1166648" y="679927"/>
            <a:ext cx="4929352" cy="2270664"/>
          </a:xfrm>
        </p:spPr>
        <p:txBody>
          <a:bodyPr>
            <a:normAutofit/>
          </a:bodyPr>
          <a:lstStyle/>
          <a:p>
            <a:r>
              <a:rPr lang="en-US" dirty="0"/>
              <a:t>Motion Correction</a:t>
            </a:r>
          </a:p>
        </p:txBody>
      </p:sp>
      <p:sp>
        <p:nvSpPr>
          <p:cNvPr id="1035" name="Rectangle 1034">
            <a:extLst>
              <a:ext uri="{FF2B5EF4-FFF2-40B4-BE49-F238E27FC236}">
                <a16:creationId xmlns:a16="http://schemas.microsoft.com/office/drawing/2014/main" id="{BF647E38-F93D-4661-8D77-CE13EEB65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7" name="Group 1036">
            <a:extLst>
              <a:ext uri="{FF2B5EF4-FFF2-40B4-BE49-F238E27FC236}">
                <a16:creationId xmlns:a16="http://schemas.microsoft.com/office/drawing/2014/main" id="{936E4654-58CD-422E-884A-D4ED28FCF6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1038" name="Rectangle 64">
              <a:extLst>
                <a:ext uri="{FF2B5EF4-FFF2-40B4-BE49-F238E27FC236}">
                  <a16:creationId xmlns:a16="http://schemas.microsoft.com/office/drawing/2014/main" id="{4BE227E0-71B4-4555-AFAA-22C04AA6F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66">
              <a:extLst>
                <a:ext uri="{FF2B5EF4-FFF2-40B4-BE49-F238E27FC236}">
                  <a16:creationId xmlns:a16="http://schemas.microsoft.com/office/drawing/2014/main" id="{72D85191-DF12-4356-904F-664E1D9AF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Rectangle 64">
              <a:extLst>
                <a:ext uri="{FF2B5EF4-FFF2-40B4-BE49-F238E27FC236}">
                  <a16:creationId xmlns:a16="http://schemas.microsoft.com/office/drawing/2014/main" id="{C7445D04-F9A8-4746-8B90-6A13DEFED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Rectangle 66">
              <a:extLst>
                <a:ext uri="{FF2B5EF4-FFF2-40B4-BE49-F238E27FC236}">
                  <a16:creationId xmlns:a16="http://schemas.microsoft.com/office/drawing/2014/main" id="{E95FCE8F-A967-4388-9DFA-1A76A35BD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2" name="Rectangle 64">
              <a:extLst>
                <a:ext uri="{FF2B5EF4-FFF2-40B4-BE49-F238E27FC236}">
                  <a16:creationId xmlns:a16="http://schemas.microsoft.com/office/drawing/2014/main" id="{05939A2B-5E1B-405C-84E1-788586F8B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3" name="Rectangle 66">
              <a:extLst>
                <a:ext uri="{FF2B5EF4-FFF2-40B4-BE49-F238E27FC236}">
                  <a16:creationId xmlns:a16="http://schemas.microsoft.com/office/drawing/2014/main" id="{FEC27F93-D2D8-496E-A373-8043A75FD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4" name="Rectangle 64">
              <a:extLst>
                <a:ext uri="{FF2B5EF4-FFF2-40B4-BE49-F238E27FC236}">
                  <a16:creationId xmlns:a16="http://schemas.microsoft.com/office/drawing/2014/main" id="{3B576C51-A72E-4F6A-B49F-5A5CBE888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5" name="Rectangle 66">
              <a:extLst>
                <a:ext uri="{FF2B5EF4-FFF2-40B4-BE49-F238E27FC236}">
                  <a16:creationId xmlns:a16="http://schemas.microsoft.com/office/drawing/2014/main" id="{99B65923-6F23-4733-9CF9-F4B9352432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6" name="Rectangle 64">
              <a:extLst>
                <a:ext uri="{FF2B5EF4-FFF2-40B4-BE49-F238E27FC236}">
                  <a16:creationId xmlns:a16="http://schemas.microsoft.com/office/drawing/2014/main" id="{9E0623A6-24A9-4816-B863-75B77547A7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7" name="Rectangle 66">
              <a:extLst>
                <a:ext uri="{FF2B5EF4-FFF2-40B4-BE49-F238E27FC236}">
                  <a16:creationId xmlns:a16="http://schemas.microsoft.com/office/drawing/2014/main" id="{C20EF281-FA60-4D37-90E6-E5B28BD8C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 name="Rectangle 64">
              <a:extLst>
                <a:ext uri="{FF2B5EF4-FFF2-40B4-BE49-F238E27FC236}">
                  <a16:creationId xmlns:a16="http://schemas.microsoft.com/office/drawing/2014/main" id="{9069E840-C429-4236-A4DA-891EA1E9AD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9" name="Rectangle 66">
              <a:extLst>
                <a:ext uri="{FF2B5EF4-FFF2-40B4-BE49-F238E27FC236}">
                  <a16:creationId xmlns:a16="http://schemas.microsoft.com/office/drawing/2014/main" id="{BF564ADA-3181-40F2-B9C7-45CB4BB1D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0" name="Rectangle 64">
              <a:extLst>
                <a:ext uri="{FF2B5EF4-FFF2-40B4-BE49-F238E27FC236}">
                  <a16:creationId xmlns:a16="http://schemas.microsoft.com/office/drawing/2014/main" id="{8AB1352F-B74F-442B-9A30-922B52BFB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1" name="Rectangle 66">
              <a:extLst>
                <a:ext uri="{FF2B5EF4-FFF2-40B4-BE49-F238E27FC236}">
                  <a16:creationId xmlns:a16="http://schemas.microsoft.com/office/drawing/2014/main" id="{F003180C-C0C2-44E5-9485-47F357C00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2" name="Rectangle 64">
              <a:extLst>
                <a:ext uri="{FF2B5EF4-FFF2-40B4-BE49-F238E27FC236}">
                  <a16:creationId xmlns:a16="http://schemas.microsoft.com/office/drawing/2014/main" id="{32812F6B-EE30-4B15-AF9F-FC1507D2B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3" name="Rectangle 66">
              <a:extLst>
                <a:ext uri="{FF2B5EF4-FFF2-40B4-BE49-F238E27FC236}">
                  <a16:creationId xmlns:a16="http://schemas.microsoft.com/office/drawing/2014/main" id="{E14F058D-0D19-42EC-9D49-21C0117B4C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4" name="Rectangle 64">
              <a:extLst>
                <a:ext uri="{FF2B5EF4-FFF2-40B4-BE49-F238E27FC236}">
                  <a16:creationId xmlns:a16="http://schemas.microsoft.com/office/drawing/2014/main" id="{F7299257-9C1E-4F28-B180-47377237EC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5" name="Rectangle 66">
              <a:extLst>
                <a:ext uri="{FF2B5EF4-FFF2-40B4-BE49-F238E27FC236}">
                  <a16:creationId xmlns:a16="http://schemas.microsoft.com/office/drawing/2014/main" id="{DD5BEB94-4B65-4017-8F89-E8FE34AB2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6" name="Rectangle 64">
              <a:extLst>
                <a:ext uri="{FF2B5EF4-FFF2-40B4-BE49-F238E27FC236}">
                  <a16:creationId xmlns:a16="http://schemas.microsoft.com/office/drawing/2014/main" id="{C809A0CC-3F6B-458C-8F13-A84E953DDB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7" name="Rectangle 66">
              <a:extLst>
                <a:ext uri="{FF2B5EF4-FFF2-40B4-BE49-F238E27FC236}">
                  <a16:creationId xmlns:a16="http://schemas.microsoft.com/office/drawing/2014/main" id="{426FCC53-798B-44C6-97C0-1725C0DF2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descr="A guide to quantifying head motion in DTI studies | Diffusion Imaging;  Introduction, tutorials and background on diffusion tensor imaging and  techniques">
            <a:extLst>
              <a:ext uri="{FF2B5EF4-FFF2-40B4-BE49-F238E27FC236}">
                <a16:creationId xmlns:a16="http://schemas.microsoft.com/office/drawing/2014/main" id="{5ECEE46B-8A9F-F6D4-C57B-C6A5781FF77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866449" y="253692"/>
            <a:ext cx="4987363" cy="2830329"/>
          </a:xfrm>
          <a:prstGeom prst="rect">
            <a:avLst/>
          </a:prstGeom>
          <a:noFill/>
          <a:extLst>
            <a:ext uri="{909E8E84-426E-40DD-AFC4-6F175D3DCCD1}">
              <a14:hiddenFill xmlns:a14="http://schemas.microsoft.com/office/drawing/2010/main">
                <a:solidFill>
                  <a:srgbClr val="FFFFFF"/>
                </a:solidFill>
              </a14:hiddenFill>
            </a:ext>
          </a:extLst>
        </p:spPr>
      </p:pic>
      <p:sp>
        <p:nvSpPr>
          <p:cNvPr id="1059" name="Rectangle 1058">
            <a:extLst>
              <a:ext uri="{FF2B5EF4-FFF2-40B4-BE49-F238E27FC236}">
                <a16:creationId xmlns:a16="http://schemas.microsoft.com/office/drawing/2014/main" id="{D6C80E47-971C-437F-B030-191115B01D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B04A0FD-AAEF-6D51-5322-F2C6BD0D1A24}"/>
              </a:ext>
            </a:extLst>
          </p:cNvPr>
          <p:cNvSpPr>
            <a:spLocks noGrp="1"/>
          </p:cNvSpPr>
          <p:nvPr>
            <p:ph idx="1"/>
          </p:nvPr>
        </p:nvSpPr>
        <p:spPr>
          <a:xfrm>
            <a:off x="1166649" y="3540334"/>
            <a:ext cx="4929351" cy="3043346"/>
          </a:xfrm>
        </p:spPr>
        <p:txBody>
          <a:bodyPr anchor="ctr">
            <a:normAutofit/>
          </a:bodyPr>
          <a:lstStyle/>
          <a:p>
            <a:r>
              <a:rPr lang="en-US" sz="1800" dirty="0"/>
              <a:t>Diffusion sensitizing gradients also sensitize to motion</a:t>
            </a:r>
          </a:p>
          <a:p>
            <a:r>
              <a:rPr lang="en-US" sz="1800" dirty="0"/>
              <a:t>Performed as part </a:t>
            </a:r>
            <a:r>
              <a:rPr lang="en-US" sz="1800" dirty="0" err="1"/>
              <a:t>dwifslpreproc</a:t>
            </a:r>
            <a:r>
              <a:rPr lang="en-US" sz="1800" dirty="0"/>
              <a:t> , along with eddy correction and susceptibility-induced distortion.</a:t>
            </a:r>
          </a:p>
        </p:txBody>
      </p:sp>
      <p:pic>
        <p:nvPicPr>
          <p:cNvPr id="4" name="Picture 3" descr="4612079.gif">
            <a:extLst>
              <a:ext uri="{FF2B5EF4-FFF2-40B4-BE49-F238E27FC236}">
                <a16:creationId xmlns:a16="http://schemas.microsoft.com/office/drawing/2014/main" id="{0B05C0B9-5337-5ABC-56C6-825458F000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9012" y="3712081"/>
            <a:ext cx="4242236" cy="3081528"/>
          </a:xfrm>
          <a:prstGeom prst="rect">
            <a:avLst/>
          </a:prstGeom>
        </p:spPr>
      </p:pic>
      <p:pic>
        <p:nvPicPr>
          <p:cNvPr id="1030" name="Picture 6" descr="Whole heart DTI using asymmetric bipolar diffusion gradients | Journal of  Cardiovascular Magnetic Resonance | Full Text">
            <a:extLst>
              <a:ext uri="{FF2B5EF4-FFF2-40B4-BE49-F238E27FC236}">
                <a16:creationId xmlns:a16="http://schemas.microsoft.com/office/drawing/2014/main" id="{6A52180C-CAE7-CD4A-48CB-C53C977A2B4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4476" y="213816"/>
            <a:ext cx="6076437" cy="3326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6995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26"/>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5" name="Rectangle 4104">
            <a:extLst>
              <a:ext uri="{FF2B5EF4-FFF2-40B4-BE49-F238E27FC236}">
                <a16:creationId xmlns:a16="http://schemas.microsoft.com/office/drawing/2014/main" id="{13D1A8A5-47E0-4546-A3F9-FC33D54611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7" name="Rectangle 4106">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3233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FABB34-40AA-8F9E-F414-DCA9C86EE133}"/>
              </a:ext>
            </a:extLst>
          </p:cNvPr>
          <p:cNvSpPr>
            <a:spLocks noGrp="1"/>
          </p:cNvSpPr>
          <p:nvPr>
            <p:ph type="title"/>
          </p:nvPr>
        </p:nvSpPr>
        <p:spPr>
          <a:xfrm>
            <a:off x="1166648" y="679927"/>
            <a:ext cx="4929352" cy="2270664"/>
          </a:xfrm>
        </p:spPr>
        <p:txBody>
          <a:bodyPr>
            <a:normAutofit/>
          </a:bodyPr>
          <a:lstStyle/>
          <a:p>
            <a:r>
              <a:rPr lang="en-US" dirty="0"/>
              <a:t>EPI Acquisition </a:t>
            </a:r>
          </a:p>
        </p:txBody>
      </p:sp>
      <p:sp>
        <p:nvSpPr>
          <p:cNvPr id="4109" name="Rectangle 4108">
            <a:extLst>
              <a:ext uri="{FF2B5EF4-FFF2-40B4-BE49-F238E27FC236}">
                <a16:creationId xmlns:a16="http://schemas.microsoft.com/office/drawing/2014/main" id="{BF647E38-F93D-4661-8D77-CE13EEB65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11" name="Group 4110">
            <a:extLst>
              <a:ext uri="{FF2B5EF4-FFF2-40B4-BE49-F238E27FC236}">
                <a16:creationId xmlns:a16="http://schemas.microsoft.com/office/drawing/2014/main" id="{936E4654-58CD-422E-884A-D4ED28FCF6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4112" name="Rectangle 64">
              <a:extLst>
                <a:ext uri="{FF2B5EF4-FFF2-40B4-BE49-F238E27FC236}">
                  <a16:creationId xmlns:a16="http://schemas.microsoft.com/office/drawing/2014/main" id="{4BE227E0-71B4-4555-AFAA-22C04AA6F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3" name="Rectangle 66">
              <a:extLst>
                <a:ext uri="{FF2B5EF4-FFF2-40B4-BE49-F238E27FC236}">
                  <a16:creationId xmlns:a16="http://schemas.microsoft.com/office/drawing/2014/main" id="{72D85191-DF12-4356-904F-664E1D9AF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4" name="Rectangle 64">
              <a:extLst>
                <a:ext uri="{FF2B5EF4-FFF2-40B4-BE49-F238E27FC236}">
                  <a16:creationId xmlns:a16="http://schemas.microsoft.com/office/drawing/2014/main" id="{C7445D04-F9A8-4746-8B90-6A13DEFED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5" name="Rectangle 66">
              <a:extLst>
                <a:ext uri="{FF2B5EF4-FFF2-40B4-BE49-F238E27FC236}">
                  <a16:creationId xmlns:a16="http://schemas.microsoft.com/office/drawing/2014/main" id="{E95FCE8F-A967-4388-9DFA-1A76A35BD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6" name="Rectangle 64">
              <a:extLst>
                <a:ext uri="{FF2B5EF4-FFF2-40B4-BE49-F238E27FC236}">
                  <a16:creationId xmlns:a16="http://schemas.microsoft.com/office/drawing/2014/main" id="{05939A2B-5E1B-405C-84E1-788586F8B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7" name="Rectangle 66">
              <a:extLst>
                <a:ext uri="{FF2B5EF4-FFF2-40B4-BE49-F238E27FC236}">
                  <a16:creationId xmlns:a16="http://schemas.microsoft.com/office/drawing/2014/main" id="{FEC27F93-D2D8-496E-A373-8043A75FD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8" name="Rectangle 64">
              <a:extLst>
                <a:ext uri="{FF2B5EF4-FFF2-40B4-BE49-F238E27FC236}">
                  <a16:creationId xmlns:a16="http://schemas.microsoft.com/office/drawing/2014/main" id="{3B576C51-A72E-4F6A-B49F-5A5CBE888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9" name="Rectangle 66">
              <a:extLst>
                <a:ext uri="{FF2B5EF4-FFF2-40B4-BE49-F238E27FC236}">
                  <a16:creationId xmlns:a16="http://schemas.microsoft.com/office/drawing/2014/main" id="{99B65923-6F23-4733-9CF9-F4B9352432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0" name="Rectangle 64">
              <a:extLst>
                <a:ext uri="{FF2B5EF4-FFF2-40B4-BE49-F238E27FC236}">
                  <a16:creationId xmlns:a16="http://schemas.microsoft.com/office/drawing/2014/main" id="{9E0623A6-24A9-4816-B863-75B77547A7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1" name="Rectangle 66">
              <a:extLst>
                <a:ext uri="{FF2B5EF4-FFF2-40B4-BE49-F238E27FC236}">
                  <a16:creationId xmlns:a16="http://schemas.microsoft.com/office/drawing/2014/main" id="{C20EF281-FA60-4D37-90E6-E5B28BD8C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2" name="Rectangle 64">
              <a:extLst>
                <a:ext uri="{FF2B5EF4-FFF2-40B4-BE49-F238E27FC236}">
                  <a16:creationId xmlns:a16="http://schemas.microsoft.com/office/drawing/2014/main" id="{9069E840-C429-4236-A4DA-891EA1E9AD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3" name="Rectangle 66">
              <a:extLst>
                <a:ext uri="{FF2B5EF4-FFF2-40B4-BE49-F238E27FC236}">
                  <a16:creationId xmlns:a16="http://schemas.microsoft.com/office/drawing/2014/main" id="{BF564ADA-3181-40F2-B9C7-45CB4BB1D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4" name="Rectangle 64">
              <a:extLst>
                <a:ext uri="{FF2B5EF4-FFF2-40B4-BE49-F238E27FC236}">
                  <a16:creationId xmlns:a16="http://schemas.microsoft.com/office/drawing/2014/main" id="{8AB1352F-B74F-442B-9A30-922B52BFB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5" name="Rectangle 66">
              <a:extLst>
                <a:ext uri="{FF2B5EF4-FFF2-40B4-BE49-F238E27FC236}">
                  <a16:creationId xmlns:a16="http://schemas.microsoft.com/office/drawing/2014/main" id="{F003180C-C0C2-44E5-9485-47F357C00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6" name="Rectangle 64">
              <a:extLst>
                <a:ext uri="{FF2B5EF4-FFF2-40B4-BE49-F238E27FC236}">
                  <a16:creationId xmlns:a16="http://schemas.microsoft.com/office/drawing/2014/main" id="{32812F6B-EE30-4B15-AF9F-FC1507D2B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7" name="Rectangle 66">
              <a:extLst>
                <a:ext uri="{FF2B5EF4-FFF2-40B4-BE49-F238E27FC236}">
                  <a16:creationId xmlns:a16="http://schemas.microsoft.com/office/drawing/2014/main" id="{E14F058D-0D19-42EC-9D49-21C0117B4C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8" name="Rectangle 64">
              <a:extLst>
                <a:ext uri="{FF2B5EF4-FFF2-40B4-BE49-F238E27FC236}">
                  <a16:creationId xmlns:a16="http://schemas.microsoft.com/office/drawing/2014/main" id="{F7299257-9C1E-4F28-B180-47377237EC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9" name="Rectangle 66">
              <a:extLst>
                <a:ext uri="{FF2B5EF4-FFF2-40B4-BE49-F238E27FC236}">
                  <a16:creationId xmlns:a16="http://schemas.microsoft.com/office/drawing/2014/main" id="{DD5BEB94-4B65-4017-8F89-E8FE34AB2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30" name="Rectangle 64">
              <a:extLst>
                <a:ext uri="{FF2B5EF4-FFF2-40B4-BE49-F238E27FC236}">
                  <a16:creationId xmlns:a16="http://schemas.microsoft.com/office/drawing/2014/main" id="{C809A0CC-3F6B-458C-8F13-A84E953DDB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31" name="Rectangle 66">
              <a:extLst>
                <a:ext uri="{FF2B5EF4-FFF2-40B4-BE49-F238E27FC236}">
                  <a16:creationId xmlns:a16="http://schemas.microsoft.com/office/drawing/2014/main" id="{426FCC53-798B-44C6-97C0-1725C0DF2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100" name="Picture 4" descr="Echo-Planar Imaging (EPI)">
            <a:extLst>
              <a:ext uri="{FF2B5EF4-FFF2-40B4-BE49-F238E27FC236}">
                <a16:creationId xmlns:a16="http://schemas.microsoft.com/office/drawing/2014/main" id="{9E7A7DD3-44A5-F01D-337E-1C0F45B714E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99811" y="907161"/>
            <a:ext cx="5120639" cy="1523390"/>
          </a:xfrm>
          <a:prstGeom prst="rect">
            <a:avLst/>
          </a:prstGeom>
          <a:noFill/>
          <a:extLst>
            <a:ext uri="{909E8E84-426E-40DD-AFC4-6F175D3DCCD1}">
              <a14:hiddenFill xmlns:a14="http://schemas.microsoft.com/office/drawing/2010/main">
                <a:solidFill>
                  <a:srgbClr val="FFFFFF"/>
                </a:solidFill>
              </a14:hiddenFill>
            </a:ext>
          </a:extLst>
        </p:spPr>
      </p:pic>
      <p:sp>
        <p:nvSpPr>
          <p:cNvPr id="4133" name="Rectangle 4132">
            <a:extLst>
              <a:ext uri="{FF2B5EF4-FFF2-40B4-BE49-F238E27FC236}">
                <a16:creationId xmlns:a16="http://schemas.microsoft.com/office/drawing/2014/main" id="{D6C80E47-971C-437F-B030-191115B01D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2D88E6-4855-BA4E-3F37-F20239EFA916}"/>
              </a:ext>
            </a:extLst>
          </p:cNvPr>
          <p:cNvSpPr>
            <a:spLocks noGrp="1"/>
          </p:cNvSpPr>
          <p:nvPr>
            <p:ph idx="1"/>
          </p:nvPr>
        </p:nvSpPr>
        <p:spPr>
          <a:xfrm>
            <a:off x="856680" y="3521243"/>
            <a:ext cx="4929351" cy="3043346"/>
          </a:xfrm>
        </p:spPr>
        <p:txBody>
          <a:bodyPr anchor="ctr">
            <a:normAutofit/>
          </a:bodyPr>
          <a:lstStyle/>
          <a:p>
            <a:r>
              <a:rPr lang="en-US" sz="1800" dirty="0"/>
              <a:t>Echo planar imaging, can be acquired in a single shot or in multiple shots. </a:t>
            </a:r>
          </a:p>
        </p:txBody>
      </p:sp>
      <p:pic>
        <p:nvPicPr>
          <p:cNvPr id="4098" name="Picture 2" descr="zig-zag traversal of k-space">
            <a:extLst>
              <a:ext uri="{FF2B5EF4-FFF2-40B4-BE49-F238E27FC236}">
                <a16:creationId xmlns:a16="http://schemas.microsoft.com/office/drawing/2014/main" id="{4DC3F2D0-E4CB-9A5A-74E0-773B99EBEDA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94360" y="3502152"/>
            <a:ext cx="2931542" cy="308152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3D9A2A2-A9AE-B29E-BE4A-6B13CF3B1970}"/>
              </a:ext>
            </a:extLst>
          </p:cNvPr>
          <p:cNvSpPr txBox="1"/>
          <p:nvPr/>
        </p:nvSpPr>
        <p:spPr>
          <a:xfrm>
            <a:off x="6799811" y="2698718"/>
            <a:ext cx="6098058" cy="369332"/>
          </a:xfrm>
          <a:prstGeom prst="rect">
            <a:avLst/>
          </a:prstGeom>
          <a:noFill/>
        </p:spPr>
        <p:txBody>
          <a:bodyPr wrap="square">
            <a:spAutoFit/>
          </a:bodyPr>
          <a:lstStyle/>
          <a:p>
            <a:r>
              <a:rPr lang="en-US" dirty="0"/>
              <a:t>https://</a:t>
            </a:r>
            <a:r>
              <a:rPr lang="en-US" dirty="0" err="1"/>
              <a:t>mriquestions.com</a:t>
            </a:r>
            <a:r>
              <a:rPr lang="en-US" dirty="0"/>
              <a:t>/echo-planar-</a:t>
            </a:r>
            <a:r>
              <a:rPr lang="en-US" dirty="0" err="1"/>
              <a:t>imaging.html</a:t>
            </a:r>
            <a:endParaRPr lang="en-US" dirty="0"/>
          </a:p>
        </p:txBody>
      </p:sp>
      <p:pic>
        <p:nvPicPr>
          <p:cNvPr id="4102" name="Picture 6" descr="Echo-planar imaging (EPI) - Questions and Answers ​in MRI">
            <a:extLst>
              <a:ext uri="{FF2B5EF4-FFF2-40B4-BE49-F238E27FC236}">
                <a16:creationId xmlns:a16="http://schemas.microsoft.com/office/drawing/2014/main" id="{35FC4968-EC85-F5F4-0B72-BDB074493B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4476" y="3453118"/>
            <a:ext cx="5761771" cy="3130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9462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098"/>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4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9" name="Rectangle 5128">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366C0C-9B83-653A-38A4-6EBA86E456FC}"/>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sz="5200" dirty="0"/>
              <a:t>Eddy Currents</a:t>
            </a:r>
          </a:p>
        </p:txBody>
      </p:sp>
      <p:sp>
        <p:nvSpPr>
          <p:cNvPr id="3" name="Content Placeholder 2">
            <a:extLst>
              <a:ext uri="{FF2B5EF4-FFF2-40B4-BE49-F238E27FC236}">
                <a16:creationId xmlns:a16="http://schemas.microsoft.com/office/drawing/2014/main" id="{241157F8-8967-9ADD-13C3-36F1308B715A}"/>
              </a:ext>
            </a:extLst>
          </p:cNvPr>
          <p:cNvSpPr>
            <a:spLocks noGrp="1"/>
          </p:cNvSpPr>
          <p:nvPr>
            <p:ph idx="1"/>
          </p:nvPr>
        </p:nvSpPr>
        <p:spPr>
          <a:xfrm>
            <a:off x="1198181" y="1839595"/>
            <a:ext cx="9795638" cy="943119"/>
          </a:xfrm>
        </p:spPr>
        <p:txBody>
          <a:bodyPr vert="horz" lIns="91440" tIns="45720" rIns="91440" bIns="45720" rtlCol="0">
            <a:normAutofit fontScale="92500"/>
          </a:bodyPr>
          <a:lstStyle/>
          <a:p>
            <a:pPr marL="0" indent="0">
              <a:buNone/>
            </a:pPr>
            <a:r>
              <a:rPr lang="en-US" sz="2400" dirty="0"/>
              <a:t>Faraday-Lenz Law: Rapidly changing magnetic fields induce eddy currents in MR hardware.  This degrades image quality and can lead to spuriously high ADC values.</a:t>
            </a:r>
          </a:p>
        </p:txBody>
      </p:sp>
      <p:pic>
        <p:nvPicPr>
          <p:cNvPr id="5122" name="Picture 2" descr="MRI gradients, eddy currents">
            <a:extLst>
              <a:ext uri="{FF2B5EF4-FFF2-40B4-BE49-F238E27FC236}">
                <a16:creationId xmlns:a16="http://schemas.microsoft.com/office/drawing/2014/main" id="{ECE575D6-C64D-B5BF-664B-5DA93150861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90221" y="3107167"/>
            <a:ext cx="3732060" cy="334637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F103E60A-E6E1-79A5-E2DD-ED1F086587BF}"/>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884887" y="3361108"/>
            <a:ext cx="6322691" cy="254488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0C484BA-C46F-5499-6CF8-C40F2737F129}"/>
              </a:ext>
            </a:extLst>
          </p:cNvPr>
          <p:cNvSpPr txBox="1"/>
          <p:nvPr/>
        </p:nvSpPr>
        <p:spPr>
          <a:xfrm>
            <a:off x="5255590" y="6066286"/>
            <a:ext cx="6098058" cy="461665"/>
          </a:xfrm>
          <a:prstGeom prst="rect">
            <a:avLst/>
          </a:prstGeom>
          <a:noFill/>
        </p:spPr>
        <p:txBody>
          <a:bodyPr wrap="square">
            <a:spAutoFit/>
          </a:bodyPr>
          <a:lstStyle/>
          <a:p>
            <a:r>
              <a:rPr lang="en-US" sz="1200" dirty="0"/>
              <a:t>https://</a:t>
            </a:r>
            <a:r>
              <a:rPr lang="en-US" sz="1200" dirty="0" err="1"/>
              <a:t>www.semanticscholar.org</a:t>
            </a:r>
            <a:r>
              <a:rPr lang="en-US" sz="1200" dirty="0"/>
              <a:t>/paper/Artifacts-Caused-by-Eddy-Current-in-Diffusion-MRI-Tan/9c7ff89299f208da20929a60fb149353c590da90</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A382EA79-3E5F-FA6E-7800-AFB328B7CC56}"/>
                  </a:ext>
                </a:extLst>
              </p:cNvPr>
              <p:cNvSpPr txBox="1"/>
              <p:nvPr/>
            </p:nvSpPr>
            <p:spPr>
              <a:xfrm>
                <a:off x="9446740" y="560881"/>
                <a:ext cx="1760838" cy="809452"/>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𝜖</m:t>
                      </m:r>
                      <m:r>
                        <a:rPr lang="en-US" sz="2800" b="0" i="1" smtClean="0">
                          <a:latin typeface="Cambria Math" panose="02040503050406030204" pitchFamily="18" charset="0"/>
                        </a:rPr>
                        <m:t>=−</m:t>
                      </m:r>
                      <m:r>
                        <a:rPr lang="en-US" sz="2800" b="0" i="1" smtClean="0">
                          <a:latin typeface="Cambria Math" panose="02040503050406030204" pitchFamily="18" charset="0"/>
                        </a:rPr>
                        <m:t>𝑁</m:t>
                      </m:r>
                      <m:f>
                        <m:fPr>
                          <m:ctrlPr>
                            <a:rPr lang="en-US" sz="2800" b="0" i="1" smtClean="0">
                              <a:latin typeface="Cambria Math" panose="02040503050406030204" pitchFamily="18" charset="0"/>
                            </a:rPr>
                          </m:ctrlPr>
                        </m:fPr>
                        <m:num>
                          <m:r>
                            <m:rPr>
                              <m:sty m:val="p"/>
                            </m:rPr>
                            <a:rPr lang="en-US" sz="2800" b="0" i="0" smtClean="0">
                              <a:latin typeface="Cambria Math" panose="02040503050406030204" pitchFamily="18" charset="0"/>
                            </a:rPr>
                            <m:t>ΔΦ</m:t>
                          </m:r>
                        </m:num>
                        <m:den>
                          <m:r>
                            <m:rPr>
                              <m:sty m:val="p"/>
                            </m:rPr>
                            <a:rPr lang="en-US" sz="2800" b="0" i="0" smtClean="0">
                              <a:latin typeface="Cambria Math" panose="02040503050406030204" pitchFamily="18" charset="0"/>
                            </a:rPr>
                            <m:t>Δ</m:t>
                          </m:r>
                          <m:r>
                            <a:rPr lang="en-US" sz="2800" b="0" i="1" smtClean="0">
                              <a:latin typeface="Cambria Math" panose="02040503050406030204" pitchFamily="18" charset="0"/>
                            </a:rPr>
                            <m:t>𝑡</m:t>
                          </m:r>
                        </m:den>
                      </m:f>
                    </m:oMath>
                  </m:oMathPara>
                </a14:m>
                <a:endParaRPr lang="en-US" sz="2800" dirty="0"/>
              </a:p>
            </p:txBody>
          </p:sp>
        </mc:Choice>
        <mc:Fallback>
          <p:sp>
            <p:nvSpPr>
              <p:cNvPr id="6" name="TextBox 5">
                <a:extLst>
                  <a:ext uri="{FF2B5EF4-FFF2-40B4-BE49-F238E27FC236}">
                    <a16:creationId xmlns:a16="http://schemas.microsoft.com/office/drawing/2014/main" id="{A382EA79-3E5F-FA6E-7800-AFB328B7CC56}"/>
                  </a:ext>
                </a:extLst>
              </p:cNvPr>
              <p:cNvSpPr txBox="1">
                <a:spLocks noRot="1" noChangeAspect="1" noMove="1" noResize="1" noEditPoints="1" noAdjustHandles="1" noChangeArrowheads="1" noChangeShapeType="1" noTextEdit="1"/>
              </p:cNvSpPr>
              <p:nvPr/>
            </p:nvSpPr>
            <p:spPr>
              <a:xfrm>
                <a:off x="9446740" y="560881"/>
                <a:ext cx="1760838" cy="809452"/>
              </a:xfrm>
              <a:prstGeom prst="rect">
                <a:avLst/>
              </a:prstGeom>
              <a:blipFill>
                <a:blip r:embed="rId5"/>
                <a:stretch>
                  <a:fillRect l="-4317" t="-1538" r="-5755" b="-12308"/>
                </a:stretch>
              </a:blipFill>
            </p:spPr>
            <p:txBody>
              <a:bodyPr/>
              <a:lstStyle/>
              <a:p>
                <a:r>
                  <a:rPr lang="en-US">
                    <a:noFill/>
                  </a:rPr>
                  <a:t> </a:t>
                </a:r>
              </a:p>
            </p:txBody>
          </p:sp>
        </mc:Fallback>
      </mc:AlternateContent>
    </p:spTree>
    <p:extLst>
      <p:ext uri="{BB962C8B-B14F-4D97-AF65-F5344CB8AC3E}">
        <p14:creationId xmlns:p14="http://schemas.microsoft.com/office/powerpoint/2010/main" val="628515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1" name="Rectangle 3080">
            <a:extLst>
              <a:ext uri="{FF2B5EF4-FFF2-40B4-BE49-F238E27FC236}">
                <a16:creationId xmlns:a16="http://schemas.microsoft.com/office/drawing/2014/main" id="{1DCD4319-21CA-4165-A08D-D1E05DC37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3" name="Rectangle 3082">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592824" cy="32339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534357-89D7-1C2C-33B0-C67574231CA1}"/>
              </a:ext>
            </a:extLst>
          </p:cNvPr>
          <p:cNvSpPr>
            <a:spLocks noGrp="1"/>
          </p:cNvSpPr>
          <p:nvPr>
            <p:ph type="title"/>
          </p:nvPr>
        </p:nvSpPr>
        <p:spPr>
          <a:xfrm>
            <a:off x="1166648" y="655591"/>
            <a:ext cx="4929352" cy="2315616"/>
          </a:xfrm>
        </p:spPr>
        <p:txBody>
          <a:bodyPr>
            <a:normAutofit/>
          </a:bodyPr>
          <a:lstStyle/>
          <a:p>
            <a:r>
              <a:rPr lang="en-US"/>
              <a:t>Eddy Current Correction on the Scanner</a:t>
            </a:r>
          </a:p>
        </p:txBody>
      </p:sp>
      <p:sp>
        <p:nvSpPr>
          <p:cNvPr id="3085" name="Rectangle 3084">
            <a:extLst>
              <a:ext uri="{FF2B5EF4-FFF2-40B4-BE49-F238E27FC236}">
                <a16:creationId xmlns:a16="http://schemas.microsoft.com/office/drawing/2014/main" id="{BF647E38-F93D-4661-8D77-CE13EEB65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87" name="Group 3086">
            <a:extLst>
              <a:ext uri="{FF2B5EF4-FFF2-40B4-BE49-F238E27FC236}">
                <a16:creationId xmlns:a16="http://schemas.microsoft.com/office/drawing/2014/main" id="{71669B06-C46A-44F5-8C95-4AA9C87956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3088" name="Rectangle 64">
              <a:extLst>
                <a:ext uri="{FF2B5EF4-FFF2-40B4-BE49-F238E27FC236}">
                  <a16:creationId xmlns:a16="http://schemas.microsoft.com/office/drawing/2014/main" id="{4D76B2F7-4F50-4773-9D4F-290F710032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9" name="Rectangle 66">
              <a:extLst>
                <a:ext uri="{FF2B5EF4-FFF2-40B4-BE49-F238E27FC236}">
                  <a16:creationId xmlns:a16="http://schemas.microsoft.com/office/drawing/2014/main" id="{129C72A8-9B1F-4E7C-849C-3ED6C4F65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0" name="Rectangle 64">
              <a:extLst>
                <a:ext uri="{FF2B5EF4-FFF2-40B4-BE49-F238E27FC236}">
                  <a16:creationId xmlns:a16="http://schemas.microsoft.com/office/drawing/2014/main" id="{9B4AD277-5CD3-42C3-8B43-2D645DF11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1" name="Rectangle 66">
              <a:extLst>
                <a:ext uri="{FF2B5EF4-FFF2-40B4-BE49-F238E27FC236}">
                  <a16:creationId xmlns:a16="http://schemas.microsoft.com/office/drawing/2014/main" id="{6B705E15-6BC1-424E-9A76-D1005A391C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2" name="Rectangle 64">
              <a:extLst>
                <a:ext uri="{FF2B5EF4-FFF2-40B4-BE49-F238E27FC236}">
                  <a16:creationId xmlns:a16="http://schemas.microsoft.com/office/drawing/2014/main" id="{1F76BC37-F98D-4577-97A0-F827D0D17B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3" name="Rectangle 66">
              <a:extLst>
                <a:ext uri="{FF2B5EF4-FFF2-40B4-BE49-F238E27FC236}">
                  <a16:creationId xmlns:a16="http://schemas.microsoft.com/office/drawing/2014/main" id="{9BD26941-01BA-4D66-8E65-20857D3DCE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4" name="Rectangle 64">
              <a:extLst>
                <a:ext uri="{FF2B5EF4-FFF2-40B4-BE49-F238E27FC236}">
                  <a16:creationId xmlns:a16="http://schemas.microsoft.com/office/drawing/2014/main" id="{449B424C-62D9-4A49-AC52-5A78F2E40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5" name="Rectangle 66">
              <a:extLst>
                <a:ext uri="{FF2B5EF4-FFF2-40B4-BE49-F238E27FC236}">
                  <a16:creationId xmlns:a16="http://schemas.microsoft.com/office/drawing/2014/main" id="{576C9EBF-ED63-4269-A697-F6509920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6" name="Rectangle 64">
              <a:extLst>
                <a:ext uri="{FF2B5EF4-FFF2-40B4-BE49-F238E27FC236}">
                  <a16:creationId xmlns:a16="http://schemas.microsoft.com/office/drawing/2014/main" id="{AD803FF3-8F07-4737-8BB1-105F778F12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7" name="Rectangle 66">
              <a:extLst>
                <a:ext uri="{FF2B5EF4-FFF2-40B4-BE49-F238E27FC236}">
                  <a16:creationId xmlns:a16="http://schemas.microsoft.com/office/drawing/2014/main" id="{7FAED273-7CA0-4E1E-B334-37B189A6B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8" name="Rectangle 64">
              <a:extLst>
                <a:ext uri="{FF2B5EF4-FFF2-40B4-BE49-F238E27FC236}">
                  <a16:creationId xmlns:a16="http://schemas.microsoft.com/office/drawing/2014/main" id="{C9C1E0D9-E570-4AF5-880E-BBA6DD5228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9" name="Rectangle 66">
              <a:extLst>
                <a:ext uri="{FF2B5EF4-FFF2-40B4-BE49-F238E27FC236}">
                  <a16:creationId xmlns:a16="http://schemas.microsoft.com/office/drawing/2014/main" id="{EDEDE693-1FBA-4D1A-A164-53CCD5CB0E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0" name="Rectangle 64">
              <a:extLst>
                <a:ext uri="{FF2B5EF4-FFF2-40B4-BE49-F238E27FC236}">
                  <a16:creationId xmlns:a16="http://schemas.microsoft.com/office/drawing/2014/main" id="{6AA202F9-EAD4-4DEA-9024-632A4F73B5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1" name="Rectangle 66">
              <a:extLst>
                <a:ext uri="{FF2B5EF4-FFF2-40B4-BE49-F238E27FC236}">
                  <a16:creationId xmlns:a16="http://schemas.microsoft.com/office/drawing/2014/main" id="{C6CCC0AF-E071-40EB-8C53-5ACA30272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2" name="Rectangle 64">
              <a:extLst>
                <a:ext uri="{FF2B5EF4-FFF2-40B4-BE49-F238E27FC236}">
                  <a16:creationId xmlns:a16="http://schemas.microsoft.com/office/drawing/2014/main" id="{0AA000E7-AF97-4611-99C3-B1E03F5A4A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3" name="Rectangle 66">
              <a:extLst>
                <a:ext uri="{FF2B5EF4-FFF2-40B4-BE49-F238E27FC236}">
                  <a16:creationId xmlns:a16="http://schemas.microsoft.com/office/drawing/2014/main" id="{AFC00B1E-E93B-4433-97D2-5360B330AC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4" name="Rectangle 64">
              <a:extLst>
                <a:ext uri="{FF2B5EF4-FFF2-40B4-BE49-F238E27FC236}">
                  <a16:creationId xmlns:a16="http://schemas.microsoft.com/office/drawing/2014/main" id="{B4B77C83-19B4-4B90-ABA7-E70C365B4F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5" name="Rectangle 66">
              <a:extLst>
                <a:ext uri="{FF2B5EF4-FFF2-40B4-BE49-F238E27FC236}">
                  <a16:creationId xmlns:a16="http://schemas.microsoft.com/office/drawing/2014/main" id="{597565E2-2F06-489E-937B-AD74A7823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6" name="Rectangle 64">
              <a:extLst>
                <a:ext uri="{FF2B5EF4-FFF2-40B4-BE49-F238E27FC236}">
                  <a16:creationId xmlns:a16="http://schemas.microsoft.com/office/drawing/2014/main" id="{2F228EE9-2816-457D-83CE-BCFA543CB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7" name="Rectangle 66">
              <a:extLst>
                <a:ext uri="{FF2B5EF4-FFF2-40B4-BE49-F238E27FC236}">
                  <a16:creationId xmlns:a16="http://schemas.microsoft.com/office/drawing/2014/main" id="{374D8F1E-E29D-4C22-AF20-A95EB92C9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76" name="Picture 4" descr="Pre-emphasis - Questions and Answers ​in MRI">
            <a:extLst>
              <a:ext uri="{FF2B5EF4-FFF2-40B4-BE49-F238E27FC236}">
                <a16:creationId xmlns:a16="http://schemas.microsoft.com/office/drawing/2014/main" id="{456B3AAC-4258-2CCB-E64A-5B01634ECEB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950625" y="310257"/>
            <a:ext cx="4890276" cy="2896787"/>
          </a:xfrm>
          <a:prstGeom prst="rect">
            <a:avLst/>
          </a:prstGeom>
          <a:noFill/>
          <a:extLst>
            <a:ext uri="{909E8E84-426E-40DD-AFC4-6F175D3DCCD1}">
              <a14:hiddenFill xmlns:a14="http://schemas.microsoft.com/office/drawing/2010/main">
                <a:solidFill>
                  <a:srgbClr val="FFFFFF"/>
                </a:solidFill>
              </a14:hiddenFill>
            </a:ext>
          </a:extLst>
        </p:spPr>
      </p:pic>
      <p:sp>
        <p:nvSpPr>
          <p:cNvPr id="3109" name="Rectangle 3108">
            <a:extLst>
              <a:ext uri="{FF2B5EF4-FFF2-40B4-BE49-F238E27FC236}">
                <a16:creationId xmlns:a16="http://schemas.microsoft.com/office/drawing/2014/main" id="{D6C80E47-971C-437F-B030-191115B01D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33984"/>
            <a:ext cx="606971"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D774C5B-D0E8-2D02-1896-085A7EA9A19F}"/>
              </a:ext>
            </a:extLst>
          </p:cNvPr>
          <p:cNvSpPr>
            <a:spLocks noGrp="1"/>
          </p:cNvSpPr>
          <p:nvPr>
            <p:ph idx="1"/>
          </p:nvPr>
        </p:nvSpPr>
        <p:spPr>
          <a:xfrm>
            <a:off x="1166648" y="3502955"/>
            <a:ext cx="5164703" cy="3027651"/>
          </a:xfrm>
        </p:spPr>
        <p:txBody>
          <a:bodyPr anchor="ctr">
            <a:normAutofit/>
          </a:bodyPr>
          <a:lstStyle/>
          <a:p>
            <a:r>
              <a:rPr lang="en-US" sz="1800" dirty="0"/>
              <a:t>Pre-emphasis or pre-compensation is used to correct eddy current effects on the scanner, by compensating for them.</a:t>
            </a:r>
          </a:p>
          <a:p>
            <a:r>
              <a:rPr lang="en-US" sz="1800" dirty="0"/>
              <a:t>Specific pulse sequences such as TRSE have been developed to correct for eddy currents. </a:t>
            </a:r>
          </a:p>
          <a:p>
            <a:r>
              <a:rPr lang="en-US" sz="1800" dirty="0"/>
              <a:t>This is not necessary with modern post-processing techniques.  </a:t>
            </a:r>
          </a:p>
        </p:txBody>
      </p:sp>
      <p:pic>
        <p:nvPicPr>
          <p:cNvPr id="3074" name="Picture 2" descr="Reduction of eddy‐current‐induced distortion in diffusion MRI using a twice‐refocused  spin echo - Reese - 2003 - Magnetic Resonance in Medicine - Wiley Online  Library">
            <a:extLst>
              <a:ext uri="{FF2B5EF4-FFF2-40B4-BE49-F238E27FC236}">
                <a16:creationId xmlns:a16="http://schemas.microsoft.com/office/drawing/2014/main" id="{BF872F99-B5D3-0E21-CD71-E372E7DACE9A}"/>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308475" y="3562537"/>
            <a:ext cx="4174575" cy="2953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5970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0450C687-86B5-4248-BEBB-0B59B79770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5" name="Rectangle 4104">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06663" cy="3233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51E332-71A9-739B-A2EF-EE8BB72ED1CD}"/>
              </a:ext>
            </a:extLst>
          </p:cNvPr>
          <p:cNvSpPr>
            <a:spLocks noGrp="1"/>
          </p:cNvSpPr>
          <p:nvPr>
            <p:ph type="title"/>
          </p:nvPr>
        </p:nvSpPr>
        <p:spPr>
          <a:xfrm>
            <a:off x="1166648" y="721805"/>
            <a:ext cx="4264888" cy="2221992"/>
          </a:xfrm>
        </p:spPr>
        <p:txBody>
          <a:bodyPr>
            <a:normAutofit/>
          </a:bodyPr>
          <a:lstStyle/>
          <a:p>
            <a:r>
              <a:rPr lang="en-US" sz="4200"/>
              <a:t>Susceptibility Distortions</a:t>
            </a:r>
          </a:p>
        </p:txBody>
      </p:sp>
      <p:sp>
        <p:nvSpPr>
          <p:cNvPr id="4107" name="Rectangle 4106">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09" name="Group 4108">
            <a:extLst>
              <a:ext uri="{FF2B5EF4-FFF2-40B4-BE49-F238E27FC236}">
                <a16:creationId xmlns:a16="http://schemas.microsoft.com/office/drawing/2014/main" id="{A9B4CF53-BC95-46A2-B37D-D05450472B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4110" name="Rectangle 64">
              <a:extLst>
                <a:ext uri="{FF2B5EF4-FFF2-40B4-BE49-F238E27FC236}">
                  <a16:creationId xmlns:a16="http://schemas.microsoft.com/office/drawing/2014/main" id="{82FB6946-B6BC-49D3-BB97-5BB97BCDA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1" name="Rectangle 66">
              <a:extLst>
                <a:ext uri="{FF2B5EF4-FFF2-40B4-BE49-F238E27FC236}">
                  <a16:creationId xmlns:a16="http://schemas.microsoft.com/office/drawing/2014/main" id="{D7D05801-3139-44B5-9BA4-80BF38143E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2" name="Rectangle 64">
              <a:extLst>
                <a:ext uri="{FF2B5EF4-FFF2-40B4-BE49-F238E27FC236}">
                  <a16:creationId xmlns:a16="http://schemas.microsoft.com/office/drawing/2014/main" id="{C1285406-A9A8-420E-B8E4-793B60049A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3" name="Rectangle 66">
              <a:extLst>
                <a:ext uri="{FF2B5EF4-FFF2-40B4-BE49-F238E27FC236}">
                  <a16:creationId xmlns:a16="http://schemas.microsoft.com/office/drawing/2014/main" id="{8B3D20EE-1C4E-4D4C-BCA6-8EDFF7C50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4" name="Rectangle 64">
              <a:extLst>
                <a:ext uri="{FF2B5EF4-FFF2-40B4-BE49-F238E27FC236}">
                  <a16:creationId xmlns:a16="http://schemas.microsoft.com/office/drawing/2014/main" id="{C1515A89-664B-462C-9F5A-1E58EC54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5" name="Rectangle 66">
              <a:extLst>
                <a:ext uri="{FF2B5EF4-FFF2-40B4-BE49-F238E27FC236}">
                  <a16:creationId xmlns:a16="http://schemas.microsoft.com/office/drawing/2014/main" id="{A3161A7D-FA76-4326-BAB9-6E0233A01A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6" name="Rectangle 64">
              <a:extLst>
                <a:ext uri="{FF2B5EF4-FFF2-40B4-BE49-F238E27FC236}">
                  <a16:creationId xmlns:a16="http://schemas.microsoft.com/office/drawing/2014/main" id="{AA24BE7B-1AAC-463B-9FEF-7590317F4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7" name="Rectangle 66">
              <a:extLst>
                <a:ext uri="{FF2B5EF4-FFF2-40B4-BE49-F238E27FC236}">
                  <a16:creationId xmlns:a16="http://schemas.microsoft.com/office/drawing/2014/main" id="{56AB4F15-4844-457A-AF46-3D1D1AE340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8" name="Rectangle 64">
              <a:extLst>
                <a:ext uri="{FF2B5EF4-FFF2-40B4-BE49-F238E27FC236}">
                  <a16:creationId xmlns:a16="http://schemas.microsoft.com/office/drawing/2014/main" id="{2260C4BD-CAAF-4776-AD3C-8449E4750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9" name="Rectangle 66">
              <a:extLst>
                <a:ext uri="{FF2B5EF4-FFF2-40B4-BE49-F238E27FC236}">
                  <a16:creationId xmlns:a16="http://schemas.microsoft.com/office/drawing/2014/main" id="{BFEFE041-1ED6-448D-AB61-539755AB96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0" name="Rectangle 64">
              <a:extLst>
                <a:ext uri="{FF2B5EF4-FFF2-40B4-BE49-F238E27FC236}">
                  <a16:creationId xmlns:a16="http://schemas.microsoft.com/office/drawing/2014/main" id="{91B5294C-A473-487E-B001-D0B9E60EA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1" name="Rectangle 66">
              <a:extLst>
                <a:ext uri="{FF2B5EF4-FFF2-40B4-BE49-F238E27FC236}">
                  <a16:creationId xmlns:a16="http://schemas.microsoft.com/office/drawing/2014/main" id="{1CB2FBA8-54F5-4AAC-A317-EE8CD705E5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2" name="Rectangle 64">
              <a:extLst>
                <a:ext uri="{FF2B5EF4-FFF2-40B4-BE49-F238E27FC236}">
                  <a16:creationId xmlns:a16="http://schemas.microsoft.com/office/drawing/2014/main" id="{260C043C-3DD1-45AE-8C57-3B00D0583E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3" name="Rectangle 66">
              <a:extLst>
                <a:ext uri="{FF2B5EF4-FFF2-40B4-BE49-F238E27FC236}">
                  <a16:creationId xmlns:a16="http://schemas.microsoft.com/office/drawing/2014/main" id="{2AF05C5C-202A-4D8F-BE6C-10BBC01B0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4" name="Rectangle 64">
              <a:extLst>
                <a:ext uri="{FF2B5EF4-FFF2-40B4-BE49-F238E27FC236}">
                  <a16:creationId xmlns:a16="http://schemas.microsoft.com/office/drawing/2014/main" id="{D5F0CE7E-3C13-48B7-B758-56D1ECF99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5" name="Rectangle 66">
              <a:extLst>
                <a:ext uri="{FF2B5EF4-FFF2-40B4-BE49-F238E27FC236}">
                  <a16:creationId xmlns:a16="http://schemas.microsoft.com/office/drawing/2014/main" id="{62231363-AC94-4C4D-A832-B5F6C25F02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6" name="Rectangle 64">
              <a:extLst>
                <a:ext uri="{FF2B5EF4-FFF2-40B4-BE49-F238E27FC236}">
                  <a16:creationId xmlns:a16="http://schemas.microsoft.com/office/drawing/2014/main" id="{109068F2-E473-4D37-8B86-E277B12CE2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7" name="Rectangle 66">
              <a:extLst>
                <a:ext uri="{FF2B5EF4-FFF2-40B4-BE49-F238E27FC236}">
                  <a16:creationId xmlns:a16="http://schemas.microsoft.com/office/drawing/2014/main" id="{69243EA3-CC31-43A5-B7BA-8077D99453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8" name="Rectangle 64">
              <a:extLst>
                <a:ext uri="{FF2B5EF4-FFF2-40B4-BE49-F238E27FC236}">
                  <a16:creationId xmlns:a16="http://schemas.microsoft.com/office/drawing/2014/main" id="{81597D69-9411-4FE0-9741-385ED1D4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9" name="Rectangle 66">
              <a:extLst>
                <a:ext uri="{FF2B5EF4-FFF2-40B4-BE49-F238E27FC236}">
                  <a16:creationId xmlns:a16="http://schemas.microsoft.com/office/drawing/2014/main" id="{AEC6CFC5-C230-4B82-B3DA-852FC60C2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31" name="Rectangle 4130">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83F82BF-C478-D122-DF1F-B670EA15DB9F}"/>
                  </a:ext>
                </a:extLst>
              </p:cNvPr>
              <p:cNvSpPr>
                <a:spLocks noGrp="1"/>
              </p:cNvSpPr>
              <p:nvPr>
                <p:ph idx="1"/>
              </p:nvPr>
            </p:nvSpPr>
            <p:spPr>
              <a:xfrm>
                <a:off x="850153" y="3375330"/>
                <a:ext cx="4897878" cy="3034862"/>
              </a:xfrm>
            </p:spPr>
            <p:txBody>
              <a:bodyPr anchor="ctr">
                <a:normAutofit/>
              </a:bodyPr>
              <a:lstStyle/>
              <a:p>
                <a:pPr algn="just"/>
                <a:r>
                  <a:rPr lang="en-US" sz="1800" dirty="0"/>
                  <a:t>Susceptibility (</a:t>
                </a:r>
                <a14:m>
                  <m:oMath xmlns:m="http://schemas.openxmlformats.org/officeDocument/2006/math">
                    <m:r>
                      <a:rPr lang="en-US" sz="1800" b="0" i="1">
                        <a:latin typeface="Cambria Math" panose="02040503050406030204" pitchFamily="18" charset="0"/>
                      </a:rPr>
                      <m:t>𝜒</m:t>
                    </m:r>
                  </m:oMath>
                </a14:m>
                <a:r>
                  <a:rPr lang="en-US" sz="1800" dirty="0"/>
                  <a:t>) is a measure of how readily magnetized something becomes when placed in an external magnetic field. </a:t>
                </a:r>
              </a:p>
              <a:p>
                <a:pPr algn="just"/>
                <a:r>
                  <a:rPr lang="en-US" sz="1800" dirty="0"/>
                  <a:t>Distortions in magnetic field result in changes in precessional frequency, resulting in spatial </a:t>
                </a:r>
                <a:r>
                  <a:rPr lang="en-US" sz="1800" dirty="0" err="1"/>
                  <a:t>mismapping</a:t>
                </a:r>
                <a:r>
                  <a:rPr lang="en-US" sz="1800" dirty="0"/>
                  <a:t> of the MR signal.</a:t>
                </a:r>
              </a:p>
            </p:txBody>
          </p:sp>
        </mc:Choice>
        <mc:Fallback>
          <p:sp>
            <p:nvSpPr>
              <p:cNvPr id="3" name="Content Placeholder 2">
                <a:extLst>
                  <a:ext uri="{FF2B5EF4-FFF2-40B4-BE49-F238E27FC236}">
                    <a16:creationId xmlns:a16="http://schemas.microsoft.com/office/drawing/2014/main" id="{A83F82BF-C478-D122-DF1F-B670EA15DB9F}"/>
                  </a:ext>
                </a:extLst>
              </p:cNvPr>
              <p:cNvSpPr>
                <a:spLocks noGrp="1" noRot="1" noChangeAspect="1" noMove="1" noResize="1" noEditPoints="1" noAdjustHandles="1" noChangeArrowheads="1" noChangeShapeType="1" noTextEdit="1"/>
              </p:cNvSpPr>
              <p:nvPr>
                <p:ph idx="1"/>
              </p:nvPr>
            </p:nvSpPr>
            <p:spPr>
              <a:xfrm>
                <a:off x="850153" y="3375330"/>
                <a:ext cx="4897878" cy="3034862"/>
              </a:xfrm>
              <a:blipFill>
                <a:blip r:embed="rId3"/>
                <a:stretch>
                  <a:fillRect l="-775" r="-1034"/>
                </a:stretch>
              </a:blipFill>
            </p:spPr>
            <p:txBody>
              <a:bodyPr/>
              <a:lstStyle/>
              <a:p>
                <a:r>
                  <a:rPr lang="en-US">
                    <a:noFill/>
                  </a:rPr>
                  <a:t> </a:t>
                </a:r>
              </a:p>
            </p:txBody>
          </p:sp>
        </mc:Fallback>
      </mc:AlternateContent>
      <p:pic>
        <p:nvPicPr>
          <p:cNvPr id="4098" name="Picture 2" descr="Magnetic susceptibility">
            <a:extLst>
              <a:ext uri="{FF2B5EF4-FFF2-40B4-BE49-F238E27FC236}">
                <a16:creationId xmlns:a16="http://schemas.microsoft.com/office/drawing/2014/main" id="{CAE848DC-2048-5A1F-E37C-D11EA422C8E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648867" y="721805"/>
            <a:ext cx="4897879" cy="342097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5537FC9-27BF-7231-604C-B5FBEF99BFF2}"/>
              </a:ext>
            </a:extLst>
          </p:cNvPr>
          <p:cNvPicPr>
            <a:picLocks noChangeAspect="1"/>
          </p:cNvPicPr>
          <p:nvPr/>
        </p:nvPicPr>
        <p:blipFill>
          <a:blip r:embed="rId5"/>
          <a:stretch>
            <a:fillRect/>
          </a:stretch>
        </p:blipFill>
        <p:spPr>
          <a:xfrm>
            <a:off x="6283278" y="5650470"/>
            <a:ext cx="5588000" cy="698500"/>
          </a:xfrm>
          <a:prstGeom prst="rect">
            <a:avLst/>
          </a:prstGeom>
        </p:spPr>
      </p:pic>
    </p:spTree>
    <p:extLst>
      <p:ext uri="{BB962C8B-B14F-4D97-AF65-F5344CB8AC3E}">
        <p14:creationId xmlns:p14="http://schemas.microsoft.com/office/powerpoint/2010/main" val="28694701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2816</TotalTime>
  <Words>1725</Words>
  <Application>Microsoft Macintosh PowerPoint</Application>
  <PresentationFormat>Widescreen</PresentationFormat>
  <Paragraphs>109</Paragraphs>
  <Slides>16</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Andale Mono</vt:lpstr>
      <vt:lpstr>Arial</vt:lpstr>
      <vt:lpstr>Calibri</vt:lpstr>
      <vt:lpstr>Calibri Light</vt:lpstr>
      <vt:lpstr>Cambria</vt:lpstr>
      <vt:lpstr>Cambria Math</vt:lpstr>
      <vt:lpstr>Open Sans</vt:lpstr>
      <vt:lpstr>system-ui</vt:lpstr>
      <vt:lpstr>Office Theme</vt:lpstr>
      <vt:lpstr>CABIN DWI Workshop</vt:lpstr>
      <vt:lpstr>Overview</vt:lpstr>
      <vt:lpstr>Gibbs Ringing</vt:lpstr>
      <vt:lpstr>Denoising</vt:lpstr>
      <vt:lpstr>Motion Correction</vt:lpstr>
      <vt:lpstr>EPI Acquisition </vt:lpstr>
      <vt:lpstr>Eddy Currents</vt:lpstr>
      <vt:lpstr>Eddy Current Correction on the Scanner</vt:lpstr>
      <vt:lpstr>Susceptibility Distortions</vt:lpstr>
      <vt:lpstr>Blip-Up, Blip-Down</vt:lpstr>
      <vt:lpstr>Correcting Eddy Currents in Post-Processing</vt:lpstr>
      <vt:lpstr>Sample Script</vt:lpstr>
      <vt:lpstr>PowerPoint Presentation</vt:lpstr>
      <vt:lpstr>PowerPoint Presentation</vt:lpstr>
      <vt:lpstr>PowerPoint Presentation</vt:lpstr>
      <vt:lpstr>Additional Resources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CABIN DWI Workshop</dc:title>
  <dc:creator>Finkelstein, Alan</dc:creator>
  <cp:lastModifiedBy>Finkelstein, Alan</cp:lastModifiedBy>
  <cp:revision>9</cp:revision>
  <dcterms:created xsi:type="dcterms:W3CDTF">2022-11-20T23:39:35Z</dcterms:created>
  <dcterms:modified xsi:type="dcterms:W3CDTF">2022-12-15T15:32:05Z</dcterms:modified>
</cp:coreProperties>
</file>