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2/21/2019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2/21/2019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4507-ADD7-4661-A8BA-991151308B2D}"/>
              </a:ext>
            </a:extLst>
          </p:cNvPr>
          <p:cNvSpPr>
            <a:spLocks noGrp="1"/>
          </p:cNvSpPr>
          <p:nvPr>
            <p:ph type="ctrTitle"/>
          </p:nvPr>
        </p:nvSpPr>
        <p:spPr/>
        <p:txBody>
          <a:bodyPr>
            <a:normAutofit fontScale="90000"/>
          </a:bodyPr>
          <a:lstStyle/>
          <a:p>
            <a:r>
              <a:rPr lang="en-US" dirty="0"/>
              <a:t>Software configuration management (isb42303)</a:t>
            </a:r>
          </a:p>
        </p:txBody>
      </p:sp>
      <p:graphicFrame>
        <p:nvGraphicFramePr>
          <p:cNvPr id="4" name="Table 3">
            <a:extLst>
              <a:ext uri="{FF2B5EF4-FFF2-40B4-BE49-F238E27FC236}">
                <a16:creationId xmlns:a16="http://schemas.microsoft.com/office/drawing/2014/main" id="{B2C11403-A48D-4600-B957-FE493BA11313}"/>
              </a:ext>
            </a:extLst>
          </p:cNvPr>
          <p:cNvGraphicFramePr>
            <a:graphicFrameLocks noGrp="1"/>
          </p:cNvGraphicFramePr>
          <p:nvPr>
            <p:extLst>
              <p:ext uri="{D42A27DB-BD31-4B8C-83A1-F6EECF244321}">
                <p14:modId xmlns:p14="http://schemas.microsoft.com/office/powerpoint/2010/main" val="1437068449"/>
              </p:ext>
            </p:extLst>
          </p:nvPr>
        </p:nvGraphicFramePr>
        <p:xfrm>
          <a:off x="2417780" y="3614057"/>
          <a:ext cx="7135523" cy="2432199"/>
        </p:xfrm>
        <a:graphic>
          <a:graphicData uri="http://schemas.openxmlformats.org/drawingml/2006/table">
            <a:tbl>
              <a:tblPr firstRow="1" firstCol="1" lastRow="1" lastCol="1" bandRow="1" bandCol="1">
                <a:tableStyleId>{5C22544A-7EE6-4342-B048-85BDC9FD1C3A}</a:tableStyleId>
              </a:tblPr>
              <a:tblGrid>
                <a:gridCol w="1892355">
                  <a:extLst>
                    <a:ext uri="{9D8B030D-6E8A-4147-A177-3AD203B41FA5}">
                      <a16:colId xmlns:a16="http://schemas.microsoft.com/office/drawing/2014/main" val="3843502656"/>
                    </a:ext>
                  </a:extLst>
                </a:gridCol>
                <a:gridCol w="5243168">
                  <a:extLst>
                    <a:ext uri="{9D8B030D-6E8A-4147-A177-3AD203B41FA5}">
                      <a16:colId xmlns:a16="http://schemas.microsoft.com/office/drawing/2014/main" val="1252455781"/>
                    </a:ext>
                  </a:extLst>
                </a:gridCol>
              </a:tblGrid>
              <a:tr h="340061">
                <a:tc>
                  <a:txBody>
                    <a:bodyPr/>
                    <a:lstStyle/>
                    <a:p>
                      <a:pPr marL="0" marR="0" algn="ctr">
                        <a:lnSpc>
                          <a:spcPct val="107000"/>
                        </a:lnSpc>
                        <a:spcBef>
                          <a:spcPts val="0"/>
                        </a:spcBef>
                        <a:spcAft>
                          <a:spcPts val="800"/>
                        </a:spcAft>
                      </a:pPr>
                      <a:r>
                        <a:rPr lang="en-US" dirty="0"/>
                        <a:t>ID Number</a:t>
                      </a:r>
                    </a:p>
                  </a:txBody>
                  <a:tcPr marL="68580" marR="68580" marT="0" marB="0"/>
                </a:tc>
                <a:tc>
                  <a:txBody>
                    <a:bodyPr/>
                    <a:lstStyle/>
                    <a:p>
                      <a:pPr marL="0" marR="0" algn="ctr">
                        <a:lnSpc>
                          <a:spcPct val="107000"/>
                        </a:lnSpc>
                        <a:spcBef>
                          <a:spcPts val="0"/>
                        </a:spcBef>
                        <a:spcAft>
                          <a:spcPts val="800"/>
                        </a:spcAft>
                      </a:pPr>
                      <a:r>
                        <a:rPr lang="en-US" dirty="0"/>
                        <a:t>Student Name</a:t>
                      </a:r>
                    </a:p>
                  </a:txBody>
                  <a:tcPr marL="68580" marR="68580" marT="0" marB="0"/>
                </a:tc>
                <a:extLst>
                  <a:ext uri="{0D108BD9-81ED-4DB2-BD59-A6C34878D82A}">
                    <a16:rowId xmlns:a16="http://schemas.microsoft.com/office/drawing/2014/main" val="3035285425"/>
                  </a:ext>
                </a:extLst>
              </a:tr>
              <a:tr h="387544">
                <a:tc>
                  <a:txBody>
                    <a:bodyPr/>
                    <a:lstStyle/>
                    <a:p>
                      <a:pPr marL="0" marR="0" algn="ctr">
                        <a:lnSpc>
                          <a:spcPct val="107000"/>
                        </a:lnSpc>
                        <a:spcBef>
                          <a:spcPts val="0"/>
                        </a:spcBef>
                        <a:spcAft>
                          <a:spcPts val="800"/>
                        </a:spcAft>
                      </a:pPr>
                      <a:r>
                        <a:rPr lang="en-US" dirty="0"/>
                        <a:t>52213116280</a:t>
                      </a:r>
                    </a:p>
                  </a:txBody>
                  <a:tcPr marL="68580" marR="68580" marT="0" marB="0"/>
                </a:tc>
                <a:tc>
                  <a:txBody>
                    <a:bodyPr/>
                    <a:lstStyle/>
                    <a:p>
                      <a:pPr marL="0" marR="0" algn="ctr">
                        <a:lnSpc>
                          <a:spcPct val="107000"/>
                        </a:lnSpc>
                        <a:spcBef>
                          <a:spcPts val="0"/>
                        </a:spcBef>
                        <a:spcAft>
                          <a:spcPts val="800"/>
                        </a:spcAft>
                      </a:pPr>
                      <a:r>
                        <a:rPr lang="en-US" dirty="0"/>
                        <a:t>MUHAMAD FAIZ BIN HISHAMMUDDIN</a:t>
                      </a:r>
                    </a:p>
                  </a:txBody>
                  <a:tcPr marL="68580" marR="68580" marT="0" marB="0"/>
                </a:tc>
                <a:extLst>
                  <a:ext uri="{0D108BD9-81ED-4DB2-BD59-A6C34878D82A}">
                    <a16:rowId xmlns:a16="http://schemas.microsoft.com/office/drawing/2014/main" val="1501435511"/>
                  </a:ext>
                </a:extLst>
              </a:tr>
              <a:tr h="523819">
                <a:tc>
                  <a:txBody>
                    <a:bodyPr/>
                    <a:lstStyle/>
                    <a:p>
                      <a:pPr marL="0" marR="0" algn="ctr">
                        <a:lnSpc>
                          <a:spcPct val="107000"/>
                        </a:lnSpc>
                        <a:spcBef>
                          <a:spcPts val="0"/>
                        </a:spcBef>
                        <a:spcAft>
                          <a:spcPts val="800"/>
                        </a:spcAft>
                      </a:pPr>
                      <a:r>
                        <a:rPr lang="en-US"/>
                        <a:t>52213116286</a:t>
                      </a:r>
                    </a:p>
                  </a:txBody>
                  <a:tcPr marL="68580" marR="68580" marT="0" marB="0"/>
                </a:tc>
                <a:tc>
                  <a:txBody>
                    <a:bodyPr/>
                    <a:lstStyle/>
                    <a:p>
                      <a:pPr marL="0" marR="0" algn="ctr">
                        <a:lnSpc>
                          <a:spcPct val="107000"/>
                        </a:lnSpc>
                        <a:spcBef>
                          <a:spcPts val="0"/>
                        </a:spcBef>
                        <a:spcAft>
                          <a:spcPts val="800"/>
                        </a:spcAft>
                      </a:pPr>
                      <a:r>
                        <a:rPr lang="en-US" dirty="0"/>
                        <a:t>AFIQ IZZUDDIN BIN MOHAMAD BUKHAREE</a:t>
                      </a:r>
                    </a:p>
                  </a:txBody>
                  <a:tcPr marL="68580" marR="68580" marT="0" marB="0"/>
                </a:tc>
                <a:extLst>
                  <a:ext uri="{0D108BD9-81ED-4DB2-BD59-A6C34878D82A}">
                    <a16:rowId xmlns:a16="http://schemas.microsoft.com/office/drawing/2014/main" val="1677446097"/>
                  </a:ext>
                </a:extLst>
              </a:tr>
              <a:tr h="523819">
                <a:tc>
                  <a:txBody>
                    <a:bodyPr/>
                    <a:lstStyle/>
                    <a:p>
                      <a:pPr marL="0" marR="0" algn="ctr">
                        <a:lnSpc>
                          <a:spcPct val="107000"/>
                        </a:lnSpc>
                        <a:spcBef>
                          <a:spcPts val="0"/>
                        </a:spcBef>
                        <a:spcAft>
                          <a:spcPts val="800"/>
                        </a:spcAft>
                      </a:pPr>
                      <a:r>
                        <a:rPr lang="en-US"/>
                        <a:t>52213116044</a:t>
                      </a:r>
                    </a:p>
                  </a:txBody>
                  <a:tcPr marL="68580" marR="68580" marT="0" marB="0"/>
                </a:tc>
                <a:tc>
                  <a:txBody>
                    <a:bodyPr/>
                    <a:lstStyle/>
                    <a:p>
                      <a:pPr marL="0" marR="0" algn="ctr">
                        <a:lnSpc>
                          <a:spcPct val="107000"/>
                        </a:lnSpc>
                        <a:spcBef>
                          <a:spcPts val="0"/>
                        </a:spcBef>
                        <a:spcAft>
                          <a:spcPts val="800"/>
                        </a:spcAft>
                      </a:pPr>
                      <a:r>
                        <a:rPr lang="en-US" dirty="0"/>
                        <a:t>SYED ZARUL ZAQUAN BIN SYED MUHAMAD ZULKIFLI</a:t>
                      </a:r>
                    </a:p>
                  </a:txBody>
                  <a:tcPr marL="68580" marR="68580" marT="0" marB="0"/>
                </a:tc>
                <a:extLst>
                  <a:ext uri="{0D108BD9-81ED-4DB2-BD59-A6C34878D82A}">
                    <a16:rowId xmlns:a16="http://schemas.microsoft.com/office/drawing/2014/main" val="2206345196"/>
                  </a:ext>
                </a:extLst>
              </a:tr>
              <a:tr h="523819">
                <a:tc>
                  <a:txBody>
                    <a:bodyPr/>
                    <a:lstStyle/>
                    <a:p>
                      <a:pPr marL="0" marR="0" algn="ctr">
                        <a:lnSpc>
                          <a:spcPct val="107000"/>
                        </a:lnSpc>
                        <a:spcBef>
                          <a:spcPts val="0"/>
                        </a:spcBef>
                        <a:spcAft>
                          <a:spcPts val="800"/>
                        </a:spcAft>
                      </a:pPr>
                      <a:r>
                        <a:rPr lang="en-US"/>
                        <a:t>52213116292</a:t>
                      </a:r>
                    </a:p>
                  </a:txBody>
                  <a:tcPr marL="68580" marR="68580" marT="0" marB="0"/>
                </a:tc>
                <a:tc>
                  <a:txBody>
                    <a:bodyPr/>
                    <a:lstStyle/>
                    <a:p>
                      <a:pPr marL="0" marR="0" algn="ctr">
                        <a:lnSpc>
                          <a:spcPct val="107000"/>
                        </a:lnSpc>
                        <a:spcBef>
                          <a:spcPts val="0"/>
                        </a:spcBef>
                        <a:spcAft>
                          <a:spcPts val="800"/>
                        </a:spcAft>
                      </a:pPr>
                      <a:r>
                        <a:rPr lang="en-US" dirty="0"/>
                        <a:t>WAN MOHAMAD NAIMAN BIN WAN MAYU OTHMAN</a:t>
                      </a:r>
                    </a:p>
                  </a:txBody>
                  <a:tcPr marL="68580" marR="68580" marT="0" marB="0"/>
                </a:tc>
                <a:extLst>
                  <a:ext uri="{0D108BD9-81ED-4DB2-BD59-A6C34878D82A}">
                    <a16:rowId xmlns:a16="http://schemas.microsoft.com/office/drawing/2014/main" val="1856183230"/>
                  </a:ext>
                </a:extLst>
              </a:tr>
            </a:tbl>
          </a:graphicData>
        </a:graphic>
      </p:graphicFrame>
    </p:spTree>
    <p:extLst>
      <p:ext uri="{BB962C8B-B14F-4D97-AF65-F5344CB8AC3E}">
        <p14:creationId xmlns:p14="http://schemas.microsoft.com/office/powerpoint/2010/main" val="216937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6D4-2D80-41ED-8530-E425D6D0454A}"/>
              </a:ext>
            </a:extLst>
          </p:cNvPr>
          <p:cNvSpPr>
            <a:spLocks noGrp="1"/>
          </p:cNvSpPr>
          <p:nvPr>
            <p:ph type="title"/>
          </p:nvPr>
        </p:nvSpPr>
        <p:spPr/>
        <p:txBody>
          <a:bodyPr/>
          <a:lstStyle/>
          <a:p>
            <a:pPr algn="ctr"/>
            <a:r>
              <a:rPr lang="en-US" dirty="0"/>
              <a:t>Question 2</a:t>
            </a:r>
          </a:p>
        </p:txBody>
      </p:sp>
      <p:sp>
        <p:nvSpPr>
          <p:cNvPr id="3" name="Content Placeholder 2">
            <a:extLst>
              <a:ext uri="{FF2B5EF4-FFF2-40B4-BE49-F238E27FC236}">
                <a16:creationId xmlns:a16="http://schemas.microsoft.com/office/drawing/2014/main" id="{640305CF-DC04-4B92-9306-BAD2563AF94C}"/>
              </a:ext>
            </a:extLst>
          </p:cNvPr>
          <p:cNvSpPr>
            <a:spLocks noGrp="1"/>
          </p:cNvSpPr>
          <p:nvPr>
            <p:ph idx="1"/>
          </p:nvPr>
        </p:nvSpPr>
        <p:spPr>
          <a:xfrm>
            <a:off x="1451579" y="2015732"/>
            <a:ext cx="9603275" cy="4037749"/>
          </a:xfrm>
        </p:spPr>
        <p:txBody>
          <a:bodyPr>
            <a:normAutofit fontScale="77500" lnSpcReduction="20000"/>
          </a:bodyPr>
          <a:lstStyle/>
          <a:p>
            <a:pPr marL="0" indent="0">
              <a:buNone/>
            </a:pPr>
            <a:r>
              <a:rPr lang="en-US" b="1" u="sng" dirty="0"/>
              <a:t>Procedures</a:t>
            </a:r>
            <a:endParaRPr lang="en-US" dirty="0"/>
          </a:p>
          <a:p>
            <a:pPr marL="0" indent="0">
              <a:buNone/>
            </a:pPr>
            <a:r>
              <a:rPr lang="en-US" dirty="0"/>
              <a:t>The allocation of SCM activities to organizational units shall be specified. For each activity listed within SCM activities, the name of the organizational unit or job title to perform this activity shall be provided. A matrix that relates the organizations defined above to the SCM functions, activities, and tasks can be useful for documenting the SCM responsibilities.</a:t>
            </a:r>
          </a:p>
          <a:p>
            <a:pPr marL="0" indent="0">
              <a:buNone/>
            </a:pPr>
            <a:r>
              <a:rPr lang="en-US" dirty="0"/>
              <a:t>For any review board or special organization established for performing SCM activities on this project, the Plan shall describe its</a:t>
            </a:r>
          </a:p>
          <a:p>
            <a:pPr marL="0" indent="0">
              <a:buNone/>
            </a:pPr>
            <a:r>
              <a:rPr lang="en-US" dirty="0"/>
              <a:t>a) Purpose and objectives;</a:t>
            </a:r>
          </a:p>
          <a:p>
            <a:pPr marL="0" indent="0">
              <a:buNone/>
            </a:pPr>
            <a:r>
              <a:rPr lang="en-US" dirty="0"/>
              <a:t>b) Membership and affiliations;</a:t>
            </a:r>
          </a:p>
          <a:p>
            <a:pPr marL="0" indent="0">
              <a:buNone/>
            </a:pPr>
            <a:r>
              <a:rPr lang="en-US" dirty="0"/>
              <a:t>c) Period of effectivity;</a:t>
            </a:r>
          </a:p>
          <a:p>
            <a:pPr marL="0" indent="0">
              <a:buNone/>
            </a:pPr>
            <a:r>
              <a:rPr lang="en-US" dirty="0"/>
              <a:t>d) Scope of authority;</a:t>
            </a:r>
          </a:p>
          <a:p>
            <a:pPr marL="0" indent="0">
              <a:buNone/>
            </a:pPr>
            <a:r>
              <a:rPr lang="en-US" dirty="0"/>
              <a:t>e) Operational procedures.</a:t>
            </a:r>
          </a:p>
          <a:p>
            <a:pPr marL="0" indent="0">
              <a:buNone/>
            </a:pPr>
            <a:endParaRPr lang="en-US" dirty="0"/>
          </a:p>
        </p:txBody>
      </p:sp>
    </p:spTree>
    <p:extLst>
      <p:ext uri="{BB962C8B-B14F-4D97-AF65-F5344CB8AC3E}">
        <p14:creationId xmlns:p14="http://schemas.microsoft.com/office/powerpoint/2010/main" val="225667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5C4C-7140-4240-8A97-627D331635DC}"/>
              </a:ext>
            </a:extLst>
          </p:cNvPr>
          <p:cNvSpPr>
            <a:spLocks noGrp="1"/>
          </p:cNvSpPr>
          <p:nvPr>
            <p:ph type="title"/>
          </p:nvPr>
        </p:nvSpPr>
        <p:spPr/>
        <p:txBody>
          <a:bodyPr/>
          <a:lstStyle/>
          <a:p>
            <a:pPr algn="ctr"/>
            <a:r>
              <a:rPr lang="en-US" dirty="0"/>
              <a:t>Question 2</a:t>
            </a:r>
          </a:p>
        </p:txBody>
      </p:sp>
      <p:sp>
        <p:nvSpPr>
          <p:cNvPr id="3" name="Content Placeholder 2">
            <a:extLst>
              <a:ext uri="{FF2B5EF4-FFF2-40B4-BE49-F238E27FC236}">
                <a16:creationId xmlns:a16="http://schemas.microsoft.com/office/drawing/2014/main" id="{878E50E5-BF75-4B01-A5EB-2485EE83B83E}"/>
              </a:ext>
            </a:extLst>
          </p:cNvPr>
          <p:cNvSpPr>
            <a:spLocks noGrp="1"/>
          </p:cNvSpPr>
          <p:nvPr>
            <p:ph idx="1"/>
          </p:nvPr>
        </p:nvSpPr>
        <p:spPr/>
        <p:txBody>
          <a:bodyPr>
            <a:normAutofit fontScale="92500" lnSpcReduction="20000"/>
          </a:bodyPr>
          <a:lstStyle/>
          <a:p>
            <a:pPr marL="0" indent="0">
              <a:buNone/>
            </a:pPr>
            <a:r>
              <a:rPr lang="en-US" b="1" u="sng" dirty="0"/>
              <a:t>Structure and Sections</a:t>
            </a:r>
            <a:endParaRPr lang="en-US" dirty="0"/>
          </a:p>
          <a:p>
            <a:pPr marL="457200" lvl="0" indent="-457200">
              <a:buFont typeface="+mj-lt"/>
              <a:buAutoNum type="arabicPeriod"/>
            </a:pPr>
            <a:r>
              <a:rPr lang="en-US" dirty="0"/>
              <a:t>Overview</a:t>
            </a:r>
          </a:p>
          <a:p>
            <a:pPr marL="457200" lvl="0" indent="-457200">
              <a:buFont typeface="+mj-lt"/>
              <a:buAutoNum type="arabicPeriod"/>
            </a:pPr>
            <a:r>
              <a:rPr lang="en-US" dirty="0"/>
              <a:t>Definitions and acronyms</a:t>
            </a:r>
          </a:p>
          <a:p>
            <a:pPr marL="457200" lvl="0" indent="-457200">
              <a:buFont typeface="+mj-lt"/>
              <a:buAutoNum type="arabicPeriod"/>
            </a:pPr>
            <a:r>
              <a:rPr lang="en-US" dirty="0"/>
              <a:t>The Software Configuration Management Plan</a:t>
            </a:r>
          </a:p>
          <a:p>
            <a:pPr marL="457200" lvl="0" indent="-457200">
              <a:buFont typeface="+mj-lt"/>
              <a:buAutoNum type="arabicPeriod"/>
            </a:pPr>
            <a:r>
              <a:rPr lang="en-US" dirty="0"/>
              <a:t>Adapting the plan</a:t>
            </a:r>
          </a:p>
          <a:p>
            <a:pPr marL="457200" lvl="0" indent="-457200">
              <a:buFont typeface="+mj-lt"/>
              <a:buAutoNum type="arabicPeriod"/>
            </a:pPr>
            <a:r>
              <a:rPr lang="en-US" dirty="0"/>
              <a:t>Conformance to the standard</a:t>
            </a:r>
          </a:p>
          <a:p>
            <a:pPr marL="457200" lvl="0" indent="-457200">
              <a:buFont typeface="+mj-lt"/>
              <a:buAutoNum type="arabicPeriod"/>
            </a:pPr>
            <a:r>
              <a:rPr lang="en-US" dirty="0"/>
              <a:t>Annex A (informative) Bibliography </a:t>
            </a:r>
          </a:p>
          <a:p>
            <a:pPr marL="457200" lvl="0" indent="-457200">
              <a:buFont typeface="+mj-lt"/>
              <a:buAutoNum type="arabicPeriod"/>
            </a:pPr>
            <a:r>
              <a:rPr lang="en-US" dirty="0"/>
              <a:t>Annex B (informative) Relationship of IEEE 828-2005 to other standards</a:t>
            </a:r>
          </a:p>
          <a:p>
            <a:endParaRPr lang="en-US" dirty="0"/>
          </a:p>
        </p:txBody>
      </p:sp>
    </p:spTree>
    <p:extLst>
      <p:ext uri="{BB962C8B-B14F-4D97-AF65-F5344CB8AC3E}">
        <p14:creationId xmlns:p14="http://schemas.microsoft.com/office/powerpoint/2010/main" val="915718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D96A-CD10-41F7-8F74-7F18BEA75630}"/>
              </a:ext>
            </a:extLst>
          </p:cNvPr>
          <p:cNvSpPr>
            <a:spLocks noGrp="1"/>
          </p:cNvSpPr>
          <p:nvPr>
            <p:ph type="title"/>
          </p:nvPr>
        </p:nvSpPr>
        <p:spPr/>
        <p:txBody>
          <a:bodyPr/>
          <a:lstStyle/>
          <a:p>
            <a:pPr algn="ctr"/>
            <a:r>
              <a:rPr lang="en-US" dirty="0"/>
              <a:t>Question 3</a:t>
            </a:r>
          </a:p>
        </p:txBody>
      </p:sp>
      <p:sp>
        <p:nvSpPr>
          <p:cNvPr id="3" name="Content Placeholder 2">
            <a:extLst>
              <a:ext uri="{FF2B5EF4-FFF2-40B4-BE49-F238E27FC236}">
                <a16:creationId xmlns:a16="http://schemas.microsoft.com/office/drawing/2014/main" id="{6D30C3B2-6B09-4994-A5A5-69538B15120D}"/>
              </a:ext>
            </a:extLst>
          </p:cNvPr>
          <p:cNvSpPr>
            <a:spLocks noGrp="1"/>
          </p:cNvSpPr>
          <p:nvPr>
            <p:ph idx="1"/>
          </p:nvPr>
        </p:nvSpPr>
        <p:spPr>
          <a:xfrm>
            <a:off x="1451579" y="2015732"/>
            <a:ext cx="9603275" cy="3450613"/>
          </a:xfrm>
        </p:spPr>
        <p:txBody>
          <a:bodyPr/>
          <a:lstStyle/>
          <a:p>
            <a:r>
              <a:rPr lang="en-US" dirty="0"/>
              <a:t>Research the literature and Internet. </a:t>
            </a:r>
            <a:r>
              <a:rPr lang="en-US" b="1" dirty="0"/>
              <a:t>Identify FIVE (5) Open Source Software Configuration Management Tools</a:t>
            </a:r>
            <a:r>
              <a:rPr lang="en-US" dirty="0"/>
              <a:t>.</a:t>
            </a:r>
          </a:p>
        </p:txBody>
      </p:sp>
    </p:spTree>
    <p:extLst>
      <p:ext uri="{BB962C8B-B14F-4D97-AF65-F5344CB8AC3E}">
        <p14:creationId xmlns:p14="http://schemas.microsoft.com/office/powerpoint/2010/main" val="275019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65D8-0955-4DE7-8700-EE82B84DC0D4}"/>
              </a:ext>
            </a:extLst>
          </p:cNvPr>
          <p:cNvSpPr>
            <a:spLocks noGrp="1"/>
          </p:cNvSpPr>
          <p:nvPr>
            <p:ph type="title"/>
          </p:nvPr>
        </p:nvSpPr>
        <p:spPr/>
        <p:txBody>
          <a:bodyPr/>
          <a:lstStyle/>
          <a:p>
            <a:r>
              <a:rPr lang="en-US" dirty="0"/>
              <a:t>Tools : </a:t>
            </a:r>
            <a:r>
              <a:rPr lang="en-US" cap="none" dirty="0" err="1"/>
              <a:t>CFEngine</a:t>
            </a:r>
            <a:endParaRPr lang="en-US" dirty="0"/>
          </a:p>
        </p:txBody>
      </p:sp>
      <p:sp>
        <p:nvSpPr>
          <p:cNvPr id="3" name="Text Placeholder 2">
            <a:extLst>
              <a:ext uri="{FF2B5EF4-FFF2-40B4-BE49-F238E27FC236}">
                <a16:creationId xmlns:a16="http://schemas.microsoft.com/office/drawing/2014/main" id="{17370343-2CFB-4B34-8DF9-F921A86C45BB}"/>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3AD69517-B489-4CA3-A237-1C911EEA6AE1}"/>
              </a:ext>
            </a:extLst>
          </p:cNvPr>
          <p:cNvSpPr>
            <a:spLocks noGrp="1"/>
          </p:cNvSpPr>
          <p:nvPr>
            <p:ph sz="half" idx="2"/>
          </p:nvPr>
        </p:nvSpPr>
        <p:spPr/>
        <p:txBody>
          <a:bodyPr>
            <a:normAutofit lnSpcReduction="10000"/>
          </a:bodyPr>
          <a:lstStyle/>
          <a:p>
            <a:r>
              <a:rPr lang="en-US" dirty="0"/>
              <a:t>High availability</a:t>
            </a:r>
          </a:p>
          <a:p>
            <a:r>
              <a:rPr lang="en-US" dirty="0"/>
              <a:t>High scalable (5000 agents per </a:t>
            </a:r>
            <a:r>
              <a:rPr lang="en-US" dirty="0" err="1"/>
              <a:t>HubHub</a:t>
            </a:r>
            <a:r>
              <a:rPr lang="en-US" dirty="0"/>
              <a:t>)</a:t>
            </a:r>
          </a:p>
          <a:p>
            <a:r>
              <a:rPr lang="en-US" dirty="0"/>
              <a:t>Highly secure (20 years of outstanding security record)</a:t>
            </a:r>
          </a:p>
          <a:p>
            <a:r>
              <a:rPr lang="en-US" dirty="0"/>
              <a:t>Extremely cheap on resources and fast (CPU, Memory) </a:t>
            </a:r>
          </a:p>
          <a:p>
            <a:endParaRPr lang="en-US" dirty="0"/>
          </a:p>
        </p:txBody>
      </p:sp>
      <p:sp>
        <p:nvSpPr>
          <p:cNvPr id="5" name="Text Placeholder 4">
            <a:extLst>
              <a:ext uri="{FF2B5EF4-FFF2-40B4-BE49-F238E27FC236}">
                <a16:creationId xmlns:a16="http://schemas.microsoft.com/office/drawing/2014/main" id="{7D933FB6-E598-4D58-A022-2D359C0DE3E1}"/>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DD7E1B53-1699-4DB8-8223-67D34789F55C}"/>
              </a:ext>
            </a:extLst>
          </p:cNvPr>
          <p:cNvSpPr>
            <a:spLocks noGrp="1"/>
          </p:cNvSpPr>
          <p:nvPr>
            <p:ph sz="quarter" idx="4"/>
          </p:nvPr>
        </p:nvSpPr>
        <p:spPr/>
        <p:txBody>
          <a:bodyPr>
            <a:normAutofit lnSpcReduction="10000"/>
          </a:bodyPr>
          <a:lstStyle/>
          <a:p>
            <a:pPr lvl="0"/>
            <a:r>
              <a:rPr lang="en-US" dirty="0"/>
              <a:t>Documentation is very difficult to understand where to start the new installation</a:t>
            </a:r>
          </a:p>
          <a:p>
            <a:pPr lvl="0"/>
            <a:r>
              <a:rPr lang="en-US" dirty="0"/>
              <a:t>Configuration is very complex</a:t>
            </a:r>
          </a:p>
          <a:p>
            <a:r>
              <a:rPr lang="en-US" dirty="0"/>
              <a:t>Not good with integrity checkers</a:t>
            </a:r>
          </a:p>
        </p:txBody>
      </p:sp>
    </p:spTree>
    <p:extLst>
      <p:ext uri="{BB962C8B-B14F-4D97-AF65-F5344CB8AC3E}">
        <p14:creationId xmlns:p14="http://schemas.microsoft.com/office/powerpoint/2010/main" val="2003602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65D8-0955-4DE7-8700-EE82B84DC0D4}"/>
              </a:ext>
            </a:extLst>
          </p:cNvPr>
          <p:cNvSpPr>
            <a:spLocks noGrp="1"/>
          </p:cNvSpPr>
          <p:nvPr>
            <p:ph type="title"/>
          </p:nvPr>
        </p:nvSpPr>
        <p:spPr/>
        <p:txBody>
          <a:bodyPr/>
          <a:lstStyle/>
          <a:p>
            <a:r>
              <a:rPr lang="en-US" dirty="0"/>
              <a:t>Tools : PUPPET</a:t>
            </a:r>
          </a:p>
        </p:txBody>
      </p:sp>
      <p:sp>
        <p:nvSpPr>
          <p:cNvPr id="3" name="Text Placeholder 2">
            <a:extLst>
              <a:ext uri="{FF2B5EF4-FFF2-40B4-BE49-F238E27FC236}">
                <a16:creationId xmlns:a16="http://schemas.microsoft.com/office/drawing/2014/main" id="{17370343-2CFB-4B34-8DF9-F921A86C45BB}"/>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3AD69517-B489-4CA3-A237-1C911EEA6AE1}"/>
              </a:ext>
            </a:extLst>
          </p:cNvPr>
          <p:cNvSpPr>
            <a:spLocks noGrp="1"/>
          </p:cNvSpPr>
          <p:nvPr>
            <p:ph sz="half" idx="2"/>
          </p:nvPr>
        </p:nvSpPr>
        <p:spPr>
          <a:xfrm>
            <a:off x="1447191" y="2824269"/>
            <a:ext cx="4645152" cy="3114977"/>
          </a:xfrm>
        </p:spPr>
        <p:txBody>
          <a:bodyPr>
            <a:normAutofit fontScale="70000" lnSpcReduction="20000"/>
          </a:bodyPr>
          <a:lstStyle/>
          <a:p>
            <a:pPr lvl="0"/>
            <a:r>
              <a:rPr lang="en-US" dirty="0"/>
              <a:t>Has strong compliance in automating and reporting tools</a:t>
            </a:r>
          </a:p>
          <a:p>
            <a:pPr lvl="0"/>
            <a:r>
              <a:rPr lang="en-US" dirty="0"/>
              <a:t>Provides active community support across development tools</a:t>
            </a:r>
          </a:p>
          <a:p>
            <a:r>
              <a:rPr lang="en-US" dirty="0"/>
              <a:t>Provides intuitional web UI to handle multiple tasks, which includes reporting and real-time node management</a:t>
            </a:r>
          </a:p>
        </p:txBody>
      </p:sp>
      <p:sp>
        <p:nvSpPr>
          <p:cNvPr id="5" name="Text Placeholder 4">
            <a:extLst>
              <a:ext uri="{FF2B5EF4-FFF2-40B4-BE49-F238E27FC236}">
                <a16:creationId xmlns:a16="http://schemas.microsoft.com/office/drawing/2014/main" id="{7D933FB6-E598-4D58-A022-2D359C0DE3E1}"/>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DD7E1B53-1699-4DB8-8223-67D34789F55C}"/>
              </a:ext>
            </a:extLst>
          </p:cNvPr>
          <p:cNvSpPr>
            <a:spLocks noGrp="1"/>
          </p:cNvSpPr>
          <p:nvPr>
            <p:ph sz="quarter" idx="4"/>
          </p:nvPr>
        </p:nvSpPr>
        <p:spPr/>
        <p:txBody>
          <a:bodyPr>
            <a:normAutofit fontScale="70000" lnSpcReduction="20000"/>
          </a:bodyPr>
          <a:lstStyle/>
          <a:p>
            <a:pPr lvl="0"/>
            <a:r>
              <a:rPr lang="en-US" dirty="0"/>
              <a:t>Initial understanding could be tough for new users who should learn Puppet DSL or Ruby, as advance and real-time task eventually requires input from CLI</a:t>
            </a:r>
          </a:p>
          <a:p>
            <a:pPr lvl="0"/>
            <a:r>
              <a:rPr lang="en-US" dirty="0"/>
              <a:t>While installing Puppet process lacks adequate error messaging.</a:t>
            </a:r>
          </a:p>
          <a:p>
            <a:pPr lvl="0"/>
            <a:r>
              <a:rPr lang="en-US" dirty="0"/>
              <a:t> support is more priories toward Puppet DSL over pure Ruby versions</a:t>
            </a:r>
          </a:p>
          <a:p>
            <a:r>
              <a:rPr lang="en-US" dirty="0"/>
              <a:t>Lacks revert system, so there is no immediate action on changes</a:t>
            </a:r>
          </a:p>
        </p:txBody>
      </p:sp>
    </p:spTree>
    <p:extLst>
      <p:ext uri="{BB962C8B-B14F-4D97-AF65-F5344CB8AC3E}">
        <p14:creationId xmlns:p14="http://schemas.microsoft.com/office/powerpoint/2010/main" val="442351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65D8-0955-4DE7-8700-EE82B84DC0D4}"/>
              </a:ext>
            </a:extLst>
          </p:cNvPr>
          <p:cNvSpPr>
            <a:spLocks noGrp="1"/>
          </p:cNvSpPr>
          <p:nvPr>
            <p:ph type="title"/>
          </p:nvPr>
        </p:nvSpPr>
        <p:spPr/>
        <p:txBody>
          <a:bodyPr/>
          <a:lstStyle/>
          <a:p>
            <a:r>
              <a:rPr lang="en-US" dirty="0"/>
              <a:t>Tools : chef configuration tools</a:t>
            </a:r>
          </a:p>
        </p:txBody>
      </p:sp>
      <p:sp>
        <p:nvSpPr>
          <p:cNvPr id="3" name="Text Placeholder 2">
            <a:extLst>
              <a:ext uri="{FF2B5EF4-FFF2-40B4-BE49-F238E27FC236}">
                <a16:creationId xmlns:a16="http://schemas.microsoft.com/office/drawing/2014/main" id="{17370343-2CFB-4B34-8DF9-F921A86C45BB}"/>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3AD69517-B489-4CA3-A237-1C911EEA6AE1}"/>
              </a:ext>
            </a:extLst>
          </p:cNvPr>
          <p:cNvSpPr>
            <a:spLocks noGrp="1"/>
          </p:cNvSpPr>
          <p:nvPr>
            <p:ph sz="half" idx="2"/>
          </p:nvPr>
        </p:nvSpPr>
        <p:spPr>
          <a:xfrm>
            <a:off x="1447191" y="2824269"/>
            <a:ext cx="4645152" cy="3114977"/>
          </a:xfrm>
        </p:spPr>
        <p:txBody>
          <a:bodyPr>
            <a:normAutofit fontScale="92500" lnSpcReduction="20000"/>
          </a:bodyPr>
          <a:lstStyle/>
          <a:p>
            <a:pPr lvl="0"/>
            <a:r>
              <a:rPr lang="en-US" dirty="0"/>
              <a:t>follows the Push model and allows cloud adoption.</a:t>
            </a:r>
          </a:p>
          <a:p>
            <a:pPr lvl="0"/>
            <a:r>
              <a:rPr lang="en-US" dirty="0"/>
              <a:t>helps to increase service resiliency, to develop more defect-free software as it captures bugs before they occur</a:t>
            </a:r>
          </a:p>
          <a:p>
            <a:r>
              <a:rPr lang="en-US" dirty="0"/>
              <a:t>Helps to improve risk management. Chef’s automation abilities are able to lower risk and improve compliance at all stages of development</a:t>
            </a:r>
          </a:p>
        </p:txBody>
      </p:sp>
      <p:sp>
        <p:nvSpPr>
          <p:cNvPr id="5" name="Text Placeholder 4">
            <a:extLst>
              <a:ext uri="{FF2B5EF4-FFF2-40B4-BE49-F238E27FC236}">
                <a16:creationId xmlns:a16="http://schemas.microsoft.com/office/drawing/2014/main" id="{7D933FB6-E598-4D58-A022-2D359C0DE3E1}"/>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DD7E1B53-1699-4DB8-8223-67D34789F55C}"/>
              </a:ext>
            </a:extLst>
          </p:cNvPr>
          <p:cNvSpPr>
            <a:spLocks noGrp="1"/>
          </p:cNvSpPr>
          <p:nvPr>
            <p:ph sz="quarter" idx="4"/>
          </p:nvPr>
        </p:nvSpPr>
        <p:spPr/>
        <p:txBody>
          <a:bodyPr>
            <a:normAutofit fontScale="92500" lnSpcReduction="20000"/>
          </a:bodyPr>
          <a:lstStyle/>
          <a:p>
            <a:pPr lvl="0"/>
            <a:r>
              <a:rPr lang="en-US" dirty="0"/>
              <a:t>Chef tool is forced into Ruby</a:t>
            </a:r>
          </a:p>
          <a:p>
            <a:pPr lvl="0"/>
            <a:r>
              <a:rPr lang="en-US" dirty="0"/>
              <a:t>some workflows in Chef seem a bit convoluted as code bases become huge</a:t>
            </a:r>
          </a:p>
          <a:p>
            <a:r>
              <a:rPr lang="en-US" dirty="0"/>
              <a:t>The chef doesn’t support the push functionality</a:t>
            </a:r>
          </a:p>
        </p:txBody>
      </p:sp>
    </p:spTree>
    <p:extLst>
      <p:ext uri="{BB962C8B-B14F-4D97-AF65-F5344CB8AC3E}">
        <p14:creationId xmlns:p14="http://schemas.microsoft.com/office/powerpoint/2010/main" val="3448570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65D8-0955-4DE7-8700-EE82B84DC0D4}"/>
              </a:ext>
            </a:extLst>
          </p:cNvPr>
          <p:cNvSpPr>
            <a:spLocks noGrp="1"/>
          </p:cNvSpPr>
          <p:nvPr>
            <p:ph type="title"/>
          </p:nvPr>
        </p:nvSpPr>
        <p:spPr/>
        <p:txBody>
          <a:bodyPr/>
          <a:lstStyle/>
          <a:p>
            <a:r>
              <a:rPr lang="en-US" dirty="0"/>
              <a:t>Tools : ansible</a:t>
            </a:r>
          </a:p>
        </p:txBody>
      </p:sp>
      <p:sp>
        <p:nvSpPr>
          <p:cNvPr id="3" name="Text Placeholder 2">
            <a:extLst>
              <a:ext uri="{FF2B5EF4-FFF2-40B4-BE49-F238E27FC236}">
                <a16:creationId xmlns:a16="http://schemas.microsoft.com/office/drawing/2014/main" id="{17370343-2CFB-4B34-8DF9-F921A86C45BB}"/>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3AD69517-B489-4CA3-A237-1C911EEA6AE1}"/>
              </a:ext>
            </a:extLst>
          </p:cNvPr>
          <p:cNvSpPr>
            <a:spLocks noGrp="1"/>
          </p:cNvSpPr>
          <p:nvPr>
            <p:ph sz="half" idx="2"/>
          </p:nvPr>
        </p:nvSpPr>
        <p:spPr>
          <a:xfrm>
            <a:off x="1447191" y="2824269"/>
            <a:ext cx="4645152" cy="3358817"/>
          </a:xfrm>
        </p:spPr>
        <p:txBody>
          <a:bodyPr>
            <a:normAutofit fontScale="70000" lnSpcReduction="20000"/>
          </a:bodyPr>
          <a:lstStyle/>
          <a:p>
            <a:pPr lvl="0"/>
            <a:r>
              <a:rPr lang="en-US" dirty="0"/>
              <a:t>Ansible is based on SSH, so it doesn’t require to install any agents on remote nodes.</a:t>
            </a:r>
          </a:p>
          <a:p>
            <a:pPr lvl="0"/>
            <a:r>
              <a:rPr lang="en-US" dirty="0"/>
              <a:t>Ansible playbook structure is easy and crystal clear structured.</a:t>
            </a:r>
          </a:p>
          <a:p>
            <a:pPr lvl="0"/>
            <a:r>
              <a:rPr lang="en-US" dirty="0"/>
              <a:t>has a more streamlined code base compared to some other tools.</a:t>
            </a:r>
          </a:p>
          <a:p>
            <a:pPr lvl="0"/>
            <a:r>
              <a:rPr lang="en-US" dirty="0"/>
              <a:t>It has high interoperability.</a:t>
            </a:r>
          </a:p>
        </p:txBody>
      </p:sp>
      <p:sp>
        <p:nvSpPr>
          <p:cNvPr id="5" name="Text Placeholder 4">
            <a:extLst>
              <a:ext uri="{FF2B5EF4-FFF2-40B4-BE49-F238E27FC236}">
                <a16:creationId xmlns:a16="http://schemas.microsoft.com/office/drawing/2014/main" id="{7D933FB6-E598-4D58-A022-2D359C0DE3E1}"/>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DD7E1B53-1699-4DB8-8223-67D34789F55C}"/>
              </a:ext>
            </a:extLst>
          </p:cNvPr>
          <p:cNvSpPr>
            <a:spLocks noGrp="1"/>
          </p:cNvSpPr>
          <p:nvPr>
            <p:ph sz="quarter" idx="4"/>
          </p:nvPr>
        </p:nvSpPr>
        <p:spPr>
          <a:xfrm>
            <a:off x="6412362" y="2821491"/>
            <a:ext cx="4645152" cy="3232346"/>
          </a:xfrm>
        </p:spPr>
        <p:txBody>
          <a:bodyPr>
            <a:normAutofit fontScale="70000" lnSpcReduction="20000"/>
          </a:bodyPr>
          <a:lstStyle/>
          <a:p>
            <a:pPr lvl="0"/>
            <a:r>
              <a:rPr lang="en-US" dirty="0"/>
              <a:t>less effective than other tools which are based in other programming languages.</a:t>
            </a:r>
          </a:p>
          <a:p>
            <a:pPr lvl="0"/>
            <a:r>
              <a:rPr lang="en-US" dirty="0"/>
              <a:t>does its logic modification through the DSL, that means checking in on the documentation consequently until you learn it</a:t>
            </a:r>
          </a:p>
          <a:p>
            <a:pPr lvl="0"/>
            <a:r>
              <a:rPr lang="en-US" dirty="0"/>
              <a:t>In ansible variable registration is asked for even simple functionalities, which converts easier tasks into more complicated</a:t>
            </a:r>
          </a:p>
          <a:p>
            <a:pPr lvl="0"/>
            <a:r>
              <a:rPr lang="en-US" dirty="0"/>
              <a:t>Ansible introspection is really very poor, so it makes tough to see the values of variables within the playbooks.</a:t>
            </a:r>
          </a:p>
          <a:p>
            <a:pPr lvl="0"/>
            <a:r>
              <a:rPr lang="en-US" dirty="0"/>
              <a:t>Poor development testing.</a:t>
            </a:r>
          </a:p>
        </p:txBody>
      </p:sp>
    </p:spTree>
    <p:extLst>
      <p:ext uri="{BB962C8B-B14F-4D97-AF65-F5344CB8AC3E}">
        <p14:creationId xmlns:p14="http://schemas.microsoft.com/office/powerpoint/2010/main" val="3179087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65D8-0955-4DE7-8700-EE82B84DC0D4}"/>
              </a:ext>
            </a:extLst>
          </p:cNvPr>
          <p:cNvSpPr>
            <a:spLocks noGrp="1"/>
          </p:cNvSpPr>
          <p:nvPr>
            <p:ph type="title"/>
          </p:nvPr>
        </p:nvSpPr>
        <p:spPr/>
        <p:txBody>
          <a:bodyPr/>
          <a:lstStyle/>
          <a:p>
            <a:r>
              <a:rPr lang="en-US" dirty="0"/>
              <a:t>Tools :  </a:t>
            </a:r>
            <a:r>
              <a:rPr lang="en-US" dirty="0" err="1"/>
              <a:t>saltstack</a:t>
            </a:r>
            <a:endParaRPr lang="en-US" dirty="0"/>
          </a:p>
        </p:txBody>
      </p:sp>
      <p:sp>
        <p:nvSpPr>
          <p:cNvPr id="3" name="Text Placeholder 2">
            <a:extLst>
              <a:ext uri="{FF2B5EF4-FFF2-40B4-BE49-F238E27FC236}">
                <a16:creationId xmlns:a16="http://schemas.microsoft.com/office/drawing/2014/main" id="{17370343-2CFB-4B34-8DF9-F921A86C45BB}"/>
              </a:ext>
            </a:extLst>
          </p:cNvPr>
          <p:cNvSpPr>
            <a:spLocks noGrp="1"/>
          </p:cNvSpPr>
          <p:nvPr>
            <p:ph type="body" idx="1"/>
          </p:nvPr>
        </p:nvSpPr>
        <p:spPr/>
        <p:txBody>
          <a:bodyPr/>
          <a:lstStyle/>
          <a:p>
            <a:r>
              <a:rPr lang="en-US" dirty="0"/>
              <a:t>pros</a:t>
            </a:r>
          </a:p>
        </p:txBody>
      </p:sp>
      <p:sp>
        <p:nvSpPr>
          <p:cNvPr id="4" name="Content Placeholder 3">
            <a:extLst>
              <a:ext uri="{FF2B5EF4-FFF2-40B4-BE49-F238E27FC236}">
                <a16:creationId xmlns:a16="http://schemas.microsoft.com/office/drawing/2014/main" id="{3AD69517-B489-4CA3-A237-1C911EEA6AE1}"/>
              </a:ext>
            </a:extLst>
          </p:cNvPr>
          <p:cNvSpPr>
            <a:spLocks noGrp="1"/>
          </p:cNvSpPr>
          <p:nvPr>
            <p:ph sz="half" idx="2"/>
          </p:nvPr>
        </p:nvSpPr>
        <p:spPr>
          <a:xfrm>
            <a:off x="1447191" y="2824269"/>
            <a:ext cx="4645152" cy="3358817"/>
          </a:xfrm>
        </p:spPr>
        <p:txBody>
          <a:bodyPr>
            <a:normAutofit fontScale="85000" lnSpcReduction="10000"/>
          </a:bodyPr>
          <a:lstStyle/>
          <a:p>
            <a:pPr lvl="0"/>
            <a:r>
              <a:rPr lang="en-US" dirty="0"/>
              <a:t>It is simple, Straight and usage is easy once you go through the setup phase.</a:t>
            </a:r>
          </a:p>
          <a:p>
            <a:pPr lvl="0"/>
            <a:r>
              <a:rPr lang="en-US" dirty="0"/>
              <a:t>has DSL feature so it doesn’t require logic and states.</a:t>
            </a:r>
          </a:p>
          <a:p>
            <a:pPr lvl="0"/>
            <a:r>
              <a:rPr lang="en-US" dirty="0" err="1"/>
              <a:t>Saltstacks</a:t>
            </a:r>
            <a:r>
              <a:rPr lang="en-US" dirty="0"/>
              <a:t> Input, output, and configs are very stable and consistent because it uses the concept of YAML.</a:t>
            </a:r>
          </a:p>
          <a:p>
            <a:pPr lvl="0"/>
            <a:r>
              <a:rPr lang="en-US" dirty="0"/>
              <a:t>Introspection feature plays a handy role as it makes simple to look at what is happening inside Salt.</a:t>
            </a:r>
          </a:p>
        </p:txBody>
      </p:sp>
      <p:sp>
        <p:nvSpPr>
          <p:cNvPr id="5" name="Text Placeholder 4">
            <a:extLst>
              <a:ext uri="{FF2B5EF4-FFF2-40B4-BE49-F238E27FC236}">
                <a16:creationId xmlns:a16="http://schemas.microsoft.com/office/drawing/2014/main" id="{7D933FB6-E598-4D58-A022-2D359C0DE3E1}"/>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DD7E1B53-1699-4DB8-8223-67D34789F55C}"/>
              </a:ext>
            </a:extLst>
          </p:cNvPr>
          <p:cNvSpPr>
            <a:spLocks noGrp="1"/>
          </p:cNvSpPr>
          <p:nvPr>
            <p:ph sz="quarter" idx="4"/>
          </p:nvPr>
        </p:nvSpPr>
        <p:spPr>
          <a:xfrm>
            <a:off x="6412362" y="2821491"/>
            <a:ext cx="4645152" cy="3232346"/>
          </a:xfrm>
        </p:spPr>
        <p:txBody>
          <a:bodyPr>
            <a:normAutofit fontScale="85000" lnSpcReduction="10000"/>
          </a:bodyPr>
          <a:lstStyle/>
          <a:p>
            <a:pPr lvl="0"/>
            <a:r>
              <a:rPr lang="en-US" dirty="0"/>
              <a:t>The first installation process is really difficult to set up and make tough to for new users to understand.</a:t>
            </a:r>
          </a:p>
          <a:p>
            <a:pPr lvl="0"/>
            <a:r>
              <a:rPr lang="en-US" dirty="0"/>
              <a:t>Support for non-Linux Oss is not that great.</a:t>
            </a:r>
          </a:p>
          <a:p>
            <a:pPr lvl="0"/>
            <a:r>
              <a:rPr lang="en-US" dirty="0"/>
              <a:t>Refer Below Screen Shot of </a:t>
            </a:r>
            <a:r>
              <a:rPr lang="en-US" dirty="0" err="1"/>
              <a:t>SaltStack</a:t>
            </a:r>
            <a:endParaRPr lang="en-US" dirty="0"/>
          </a:p>
        </p:txBody>
      </p:sp>
    </p:spTree>
    <p:extLst>
      <p:ext uri="{BB962C8B-B14F-4D97-AF65-F5344CB8AC3E}">
        <p14:creationId xmlns:p14="http://schemas.microsoft.com/office/powerpoint/2010/main" val="244935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E373-9809-437D-9364-F7AEA85DEDE3}"/>
              </a:ext>
            </a:extLst>
          </p:cNvPr>
          <p:cNvSpPr>
            <a:spLocks noGrp="1"/>
          </p:cNvSpPr>
          <p:nvPr>
            <p:ph type="title"/>
          </p:nvPr>
        </p:nvSpPr>
        <p:spPr/>
        <p:txBody>
          <a:bodyPr/>
          <a:lstStyle/>
          <a:p>
            <a:r>
              <a:rPr lang="en-US" cap="none" dirty="0" err="1"/>
              <a:t>CFEngine</a:t>
            </a:r>
            <a:endParaRPr lang="en-US" dirty="0"/>
          </a:p>
        </p:txBody>
      </p:sp>
      <p:pic>
        <p:nvPicPr>
          <p:cNvPr id="4" name="Picture 3">
            <a:extLst>
              <a:ext uri="{FF2B5EF4-FFF2-40B4-BE49-F238E27FC236}">
                <a16:creationId xmlns:a16="http://schemas.microsoft.com/office/drawing/2014/main" id="{FEA891D3-08E7-42AD-B42E-3767817B2E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3322" y="1915738"/>
            <a:ext cx="5679894" cy="4137743"/>
          </a:xfrm>
          <a:prstGeom prst="rect">
            <a:avLst/>
          </a:prstGeom>
          <a:noFill/>
          <a:ln>
            <a:solidFill>
              <a:schemeClr val="accent1"/>
            </a:solidFill>
          </a:ln>
        </p:spPr>
      </p:pic>
      <p:pic>
        <p:nvPicPr>
          <p:cNvPr id="5" name="Picture 4">
            <a:extLst>
              <a:ext uri="{FF2B5EF4-FFF2-40B4-BE49-F238E27FC236}">
                <a16:creationId xmlns:a16="http://schemas.microsoft.com/office/drawing/2014/main" id="{FC959C13-7146-474D-8B2F-5F072727506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18219" y="1915738"/>
            <a:ext cx="5111931" cy="4137743"/>
          </a:xfrm>
          <a:prstGeom prst="rect">
            <a:avLst/>
          </a:prstGeom>
          <a:noFill/>
          <a:ln>
            <a:solidFill>
              <a:schemeClr val="accent1"/>
            </a:solidFill>
          </a:ln>
        </p:spPr>
      </p:pic>
    </p:spTree>
    <p:extLst>
      <p:ext uri="{BB962C8B-B14F-4D97-AF65-F5344CB8AC3E}">
        <p14:creationId xmlns:p14="http://schemas.microsoft.com/office/powerpoint/2010/main" val="303647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DC8BF-6B78-4B87-B350-0B7CAF05ACD4}"/>
              </a:ext>
            </a:extLst>
          </p:cNvPr>
          <p:cNvSpPr>
            <a:spLocks noGrp="1"/>
          </p:cNvSpPr>
          <p:nvPr>
            <p:ph type="title"/>
          </p:nvPr>
        </p:nvSpPr>
        <p:spPr/>
        <p:txBody>
          <a:bodyPr/>
          <a:lstStyle/>
          <a:p>
            <a:r>
              <a:rPr lang="en-US" dirty="0"/>
              <a:t>PUPPET</a:t>
            </a:r>
          </a:p>
        </p:txBody>
      </p:sp>
      <p:pic>
        <p:nvPicPr>
          <p:cNvPr id="4" name="Picture 3">
            <a:extLst>
              <a:ext uri="{FF2B5EF4-FFF2-40B4-BE49-F238E27FC236}">
                <a16:creationId xmlns:a16="http://schemas.microsoft.com/office/drawing/2014/main" id="{A09BFAA5-AA07-4827-889A-EA3940E7EA9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463" y="1978342"/>
            <a:ext cx="5704115" cy="4004447"/>
          </a:xfrm>
          <a:prstGeom prst="rect">
            <a:avLst/>
          </a:prstGeom>
          <a:noFill/>
          <a:ln>
            <a:noFill/>
          </a:ln>
        </p:spPr>
      </p:pic>
      <p:pic>
        <p:nvPicPr>
          <p:cNvPr id="5" name="Picture 4">
            <a:extLst>
              <a:ext uri="{FF2B5EF4-FFF2-40B4-BE49-F238E27FC236}">
                <a16:creationId xmlns:a16="http://schemas.microsoft.com/office/drawing/2014/main" id="{78122647-2D0E-494E-81DF-75FDE83E0FA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78341"/>
            <a:ext cx="5852160" cy="4004447"/>
          </a:xfrm>
          <a:prstGeom prst="rect">
            <a:avLst/>
          </a:prstGeom>
          <a:noFill/>
          <a:ln>
            <a:noFill/>
          </a:ln>
        </p:spPr>
      </p:pic>
    </p:spTree>
    <p:extLst>
      <p:ext uri="{BB962C8B-B14F-4D97-AF65-F5344CB8AC3E}">
        <p14:creationId xmlns:p14="http://schemas.microsoft.com/office/powerpoint/2010/main" val="143704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D96A-CD10-41F7-8F74-7F18BEA75630}"/>
              </a:ext>
            </a:extLst>
          </p:cNvPr>
          <p:cNvSpPr>
            <a:spLocks noGrp="1"/>
          </p:cNvSpPr>
          <p:nvPr>
            <p:ph type="title"/>
          </p:nvPr>
        </p:nvSpPr>
        <p:spPr/>
        <p:txBody>
          <a:bodyPr/>
          <a:lstStyle/>
          <a:p>
            <a:pPr algn="ctr"/>
            <a:r>
              <a:rPr lang="en-US" dirty="0"/>
              <a:t>Question 1</a:t>
            </a:r>
          </a:p>
        </p:txBody>
      </p:sp>
      <p:sp>
        <p:nvSpPr>
          <p:cNvPr id="3" name="Content Placeholder 2">
            <a:extLst>
              <a:ext uri="{FF2B5EF4-FFF2-40B4-BE49-F238E27FC236}">
                <a16:creationId xmlns:a16="http://schemas.microsoft.com/office/drawing/2014/main" id="{6D30C3B2-6B09-4994-A5A5-69538B15120D}"/>
              </a:ext>
            </a:extLst>
          </p:cNvPr>
          <p:cNvSpPr>
            <a:spLocks noGrp="1"/>
          </p:cNvSpPr>
          <p:nvPr>
            <p:ph idx="1"/>
          </p:nvPr>
        </p:nvSpPr>
        <p:spPr>
          <a:xfrm>
            <a:off x="1451579" y="2015732"/>
            <a:ext cx="9603275" cy="3450613"/>
          </a:xfrm>
        </p:spPr>
        <p:txBody>
          <a:bodyPr/>
          <a:lstStyle/>
          <a:p>
            <a:pPr algn="just"/>
            <a:r>
              <a:rPr lang="en-US" sz="2400" dirty="0"/>
              <a:t>Browse the Internet and find any </a:t>
            </a:r>
            <a:r>
              <a:rPr lang="en-US" sz="2400" b="1" dirty="0"/>
              <a:t>standards related to "Software Configuration Management"</a:t>
            </a:r>
            <a:r>
              <a:rPr lang="en-US" sz="2400" dirty="0"/>
              <a:t> and examine the standards and templates accessible over the web. Decide the document features, content, procedures, structure, and sections.</a:t>
            </a:r>
          </a:p>
          <a:p>
            <a:endParaRPr lang="en-US" dirty="0"/>
          </a:p>
        </p:txBody>
      </p:sp>
    </p:spTree>
    <p:extLst>
      <p:ext uri="{BB962C8B-B14F-4D97-AF65-F5344CB8AC3E}">
        <p14:creationId xmlns:p14="http://schemas.microsoft.com/office/powerpoint/2010/main" val="9627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519B-57C4-47CE-8668-A2B850A8D00B}"/>
              </a:ext>
            </a:extLst>
          </p:cNvPr>
          <p:cNvSpPr>
            <a:spLocks noGrp="1"/>
          </p:cNvSpPr>
          <p:nvPr>
            <p:ph type="title"/>
          </p:nvPr>
        </p:nvSpPr>
        <p:spPr/>
        <p:txBody>
          <a:bodyPr/>
          <a:lstStyle/>
          <a:p>
            <a:r>
              <a:rPr lang="en-US" dirty="0"/>
              <a:t>chef configuration tools</a:t>
            </a:r>
          </a:p>
        </p:txBody>
      </p:sp>
      <p:pic>
        <p:nvPicPr>
          <p:cNvPr id="4" name="Picture 3">
            <a:extLst>
              <a:ext uri="{FF2B5EF4-FFF2-40B4-BE49-F238E27FC236}">
                <a16:creationId xmlns:a16="http://schemas.microsoft.com/office/drawing/2014/main" id="{50274885-7791-43F5-9BF1-37AC909949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8392" y="1918470"/>
            <a:ext cx="5723437" cy="4135011"/>
          </a:xfrm>
          <a:prstGeom prst="rect">
            <a:avLst/>
          </a:prstGeom>
          <a:noFill/>
          <a:ln>
            <a:noFill/>
          </a:ln>
        </p:spPr>
      </p:pic>
      <p:pic>
        <p:nvPicPr>
          <p:cNvPr id="5" name="Picture 4">
            <a:extLst>
              <a:ext uri="{FF2B5EF4-FFF2-40B4-BE49-F238E27FC236}">
                <a16:creationId xmlns:a16="http://schemas.microsoft.com/office/drawing/2014/main" id="{D241DD38-1FAF-481D-BD09-85F13A6FF1F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1918470"/>
            <a:ext cx="5982789" cy="4135010"/>
          </a:xfrm>
          <a:prstGeom prst="rect">
            <a:avLst/>
          </a:prstGeom>
          <a:noFill/>
          <a:ln>
            <a:noFill/>
          </a:ln>
        </p:spPr>
      </p:pic>
    </p:spTree>
    <p:extLst>
      <p:ext uri="{BB962C8B-B14F-4D97-AF65-F5344CB8AC3E}">
        <p14:creationId xmlns:p14="http://schemas.microsoft.com/office/powerpoint/2010/main" val="2166982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14E4-F92A-41AD-9664-FE5A5162D636}"/>
              </a:ext>
            </a:extLst>
          </p:cNvPr>
          <p:cNvSpPr>
            <a:spLocks noGrp="1"/>
          </p:cNvSpPr>
          <p:nvPr>
            <p:ph type="title"/>
          </p:nvPr>
        </p:nvSpPr>
        <p:spPr/>
        <p:txBody>
          <a:bodyPr/>
          <a:lstStyle/>
          <a:p>
            <a:r>
              <a:rPr lang="en-US" dirty="0"/>
              <a:t>ansible</a:t>
            </a:r>
          </a:p>
        </p:txBody>
      </p:sp>
      <p:pic>
        <p:nvPicPr>
          <p:cNvPr id="4" name="Picture 3">
            <a:extLst>
              <a:ext uri="{FF2B5EF4-FFF2-40B4-BE49-F238E27FC236}">
                <a16:creationId xmlns:a16="http://schemas.microsoft.com/office/drawing/2014/main" id="{D17406F3-A703-4AA1-B769-CA680EE5E74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15" y="1976846"/>
            <a:ext cx="5734050" cy="4076634"/>
          </a:xfrm>
          <a:prstGeom prst="rect">
            <a:avLst/>
          </a:prstGeom>
          <a:noFill/>
          <a:ln>
            <a:noFill/>
          </a:ln>
        </p:spPr>
      </p:pic>
      <p:pic>
        <p:nvPicPr>
          <p:cNvPr id="5" name="Picture 4">
            <a:extLst>
              <a:ext uri="{FF2B5EF4-FFF2-40B4-BE49-F238E27FC236}">
                <a16:creationId xmlns:a16="http://schemas.microsoft.com/office/drawing/2014/main" id="{D9EAA1F2-9F10-4FF0-8A59-61D467F581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07009" y="1976846"/>
            <a:ext cx="5734050" cy="4057650"/>
          </a:xfrm>
          <a:prstGeom prst="rect">
            <a:avLst/>
          </a:prstGeom>
          <a:noFill/>
          <a:ln>
            <a:noFill/>
          </a:ln>
        </p:spPr>
      </p:pic>
    </p:spTree>
    <p:extLst>
      <p:ext uri="{BB962C8B-B14F-4D97-AF65-F5344CB8AC3E}">
        <p14:creationId xmlns:p14="http://schemas.microsoft.com/office/powerpoint/2010/main" val="543585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44163-8D0B-4497-8240-C9B200F2DBB2}"/>
              </a:ext>
            </a:extLst>
          </p:cNvPr>
          <p:cNvSpPr>
            <a:spLocks noGrp="1"/>
          </p:cNvSpPr>
          <p:nvPr>
            <p:ph type="title"/>
          </p:nvPr>
        </p:nvSpPr>
        <p:spPr/>
        <p:txBody>
          <a:bodyPr/>
          <a:lstStyle/>
          <a:p>
            <a:r>
              <a:rPr lang="en-US" dirty="0" err="1"/>
              <a:t>saltstack</a:t>
            </a:r>
            <a:endParaRPr lang="en-US" dirty="0"/>
          </a:p>
        </p:txBody>
      </p:sp>
      <p:pic>
        <p:nvPicPr>
          <p:cNvPr id="5" name="Picture 4">
            <a:extLst>
              <a:ext uri="{FF2B5EF4-FFF2-40B4-BE49-F238E27FC236}">
                <a16:creationId xmlns:a16="http://schemas.microsoft.com/office/drawing/2014/main" id="{FFD9DDC0-F5DD-4CFA-87F7-97C90E28F90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40" y="1985962"/>
            <a:ext cx="5949859" cy="4067519"/>
          </a:xfrm>
          <a:prstGeom prst="rect">
            <a:avLst/>
          </a:prstGeom>
          <a:noFill/>
          <a:ln>
            <a:noFill/>
          </a:ln>
        </p:spPr>
      </p:pic>
      <p:pic>
        <p:nvPicPr>
          <p:cNvPr id="6" name="Picture 5">
            <a:extLst>
              <a:ext uri="{FF2B5EF4-FFF2-40B4-BE49-F238E27FC236}">
                <a16:creationId xmlns:a16="http://schemas.microsoft.com/office/drawing/2014/main" id="{9DC5C882-2A90-43B8-90B7-9B472A201CC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53216" y="1985961"/>
            <a:ext cx="5792644" cy="4067519"/>
          </a:xfrm>
          <a:prstGeom prst="rect">
            <a:avLst/>
          </a:prstGeom>
          <a:noFill/>
          <a:ln>
            <a:noFill/>
          </a:ln>
        </p:spPr>
      </p:pic>
    </p:spTree>
    <p:extLst>
      <p:ext uri="{BB962C8B-B14F-4D97-AF65-F5344CB8AC3E}">
        <p14:creationId xmlns:p14="http://schemas.microsoft.com/office/powerpoint/2010/main" val="2022773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3FFF4-2BB9-4F17-96E3-91A116F9BEB5}"/>
              </a:ext>
            </a:extLst>
          </p:cNvPr>
          <p:cNvSpPr txBox="1"/>
          <p:nvPr/>
        </p:nvSpPr>
        <p:spPr>
          <a:xfrm>
            <a:off x="603471" y="1386456"/>
            <a:ext cx="10985058" cy="646331"/>
          </a:xfrm>
          <a:prstGeom prst="rect">
            <a:avLst/>
          </a:prstGeom>
          <a:noFill/>
        </p:spPr>
        <p:txBody>
          <a:bodyPr wrap="none" rtlCol="0">
            <a:spAutoFit/>
          </a:bodyPr>
          <a:lstStyle/>
          <a:p>
            <a:r>
              <a:rPr lang="en-US" b="1" dirty="0">
                <a:solidFill>
                  <a:srgbClr val="FF0000"/>
                </a:solidFill>
              </a:rPr>
              <a:t>REFERENCE: https://www.softwaretestinghelp.com/top-5-software-configuration-management-tools/</a:t>
            </a:r>
            <a:endParaRPr lang="en-US" dirty="0">
              <a:solidFill>
                <a:srgbClr val="FF0000"/>
              </a:solidFill>
            </a:endParaRPr>
          </a:p>
          <a:p>
            <a:endParaRPr lang="en-US" dirty="0"/>
          </a:p>
        </p:txBody>
      </p:sp>
    </p:spTree>
    <p:extLst>
      <p:ext uri="{BB962C8B-B14F-4D97-AF65-F5344CB8AC3E}">
        <p14:creationId xmlns:p14="http://schemas.microsoft.com/office/powerpoint/2010/main" val="2605275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9E20-11C3-4715-8A8D-7426080D090E}"/>
              </a:ext>
            </a:extLst>
          </p:cNvPr>
          <p:cNvSpPr>
            <a:spLocks noGrp="1"/>
          </p:cNvSpPr>
          <p:nvPr>
            <p:ph type="title"/>
          </p:nvPr>
        </p:nvSpPr>
        <p:spPr/>
        <p:txBody>
          <a:bodyPr/>
          <a:lstStyle/>
          <a:p>
            <a:pPr algn="ctr"/>
            <a:r>
              <a:rPr lang="en-US" dirty="0"/>
              <a:t>Question 1</a:t>
            </a:r>
          </a:p>
        </p:txBody>
      </p:sp>
      <p:sp>
        <p:nvSpPr>
          <p:cNvPr id="3" name="Content Placeholder 2">
            <a:extLst>
              <a:ext uri="{FF2B5EF4-FFF2-40B4-BE49-F238E27FC236}">
                <a16:creationId xmlns:a16="http://schemas.microsoft.com/office/drawing/2014/main" id="{2E397B76-34D3-4E49-AB38-3F104A80AFA4}"/>
              </a:ext>
            </a:extLst>
          </p:cNvPr>
          <p:cNvSpPr>
            <a:spLocks noGrp="1"/>
          </p:cNvSpPr>
          <p:nvPr>
            <p:ph idx="1"/>
          </p:nvPr>
        </p:nvSpPr>
        <p:spPr>
          <a:xfrm>
            <a:off x="1451579" y="2015732"/>
            <a:ext cx="9603275" cy="3697091"/>
          </a:xfrm>
        </p:spPr>
        <p:txBody>
          <a:bodyPr>
            <a:normAutofit lnSpcReduction="10000"/>
          </a:bodyPr>
          <a:lstStyle/>
          <a:p>
            <a:r>
              <a:rPr lang="en-US" b="1" dirty="0"/>
              <a:t>IEEE Standard for Software Configuration Management Plans - IEEE Std 828™ 2005</a:t>
            </a:r>
          </a:p>
          <a:p>
            <a:pPr marL="0" indent="0">
              <a:buNone/>
            </a:pPr>
            <a:r>
              <a:rPr lang="en-US" b="1" u="sng" dirty="0"/>
              <a:t>Document Features</a:t>
            </a:r>
            <a:endParaRPr lang="en-US" dirty="0"/>
          </a:p>
          <a:p>
            <a:pPr marL="0" indent="0">
              <a:buNone/>
            </a:pPr>
            <a:r>
              <a:rPr lang="en-US" dirty="0"/>
              <a:t>IEEE Std 828™-2005</a:t>
            </a:r>
          </a:p>
          <a:p>
            <a:pPr marL="0" indent="0">
              <a:buNone/>
            </a:pPr>
            <a:r>
              <a:rPr lang="en-US" dirty="0"/>
              <a:t>Sponsor: Software Engineering Standards Committee of the IEEE Computer Society</a:t>
            </a:r>
          </a:p>
          <a:p>
            <a:pPr marL="0" indent="0">
              <a:buNone/>
            </a:pPr>
            <a:r>
              <a:rPr lang="en-US" dirty="0"/>
              <a:t>Approved:</a:t>
            </a:r>
          </a:p>
          <a:p>
            <a:pPr marL="0" lvl="0" indent="0">
              <a:buNone/>
            </a:pPr>
            <a:r>
              <a:rPr lang="en-US" dirty="0"/>
              <a:t>31 May 2005 by American National Standards Institute</a:t>
            </a:r>
          </a:p>
          <a:p>
            <a:pPr marL="0" lvl="0" indent="0">
              <a:buNone/>
            </a:pPr>
            <a:r>
              <a:rPr lang="en-US" dirty="0"/>
              <a:t>14 February 2005 by IEEE-SA Standards Board</a:t>
            </a:r>
          </a:p>
          <a:p>
            <a:pPr marL="0" indent="0">
              <a:buNone/>
            </a:pPr>
            <a:endParaRPr lang="en-US" dirty="0"/>
          </a:p>
        </p:txBody>
      </p:sp>
    </p:spTree>
    <p:extLst>
      <p:ext uri="{BB962C8B-B14F-4D97-AF65-F5344CB8AC3E}">
        <p14:creationId xmlns:p14="http://schemas.microsoft.com/office/powerpoint/2010/main" val="149976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3B65-D28B-4DAF-B9A7-C06EFD917522}"/>
              </a:ext>
            </a:extLst>
          </p:cNvPr>
          <p:cNvSpPr>
            <a:spLocks noGrp="1"/>
          </p:cNvSpPr>
          <p:nvPr>
            <p:ph type="title"/>
          </p:nvPr>
        </p:nvSpPr>
        <p:spPr/>
        <p:txBody>
          <a:bodyPr/>
          <a:lstStyle/>
          <a:p>
            <a:pPr algn="ctr"/>
            <a:r>
              <a:rPr lang="en-US" dirty="0"/>
              <a:t>Question 1</a:t>
            </a:r>
          </a:p>
        </p:txBody>
      </p:sp>
      <p:sp>
        <p:nvSpPr>
          <p:cNvPr id="3" name="Content Placeholder 2">
            <a:extLst>
              <a:ext uri="{FF2B5EF4-FFF2-40B4-BE49-F238E27FC236}">
                <a16:creationId xmlns:a16="http://schemas.microsoft.com/office/drawing/2014/main" id="{D523DED3-E3AA-4744-B85F-55256D75E025}"/>
              </a:ext>
            </a:extLst>
          </p:cNvPr>
          <p:cNvSpPr>
            <a:spLocks noGrp="1"/>
          </p:cNvSpPr>
          <p:nvPr>
            <p:ph sz="half" idx="1"/>
          </p:nvPr>
        </p:nvSpPr>
        <p:spPr>
          <a:xfrm>
            <a:off x="104501" y="2010077"/>
            <a:ext cx="3892731" cy="4042233"/>
          </a:xfrm>
          <a:ln>
            <a:solidFill>
              <a:schemeClr val="accent1"/>
            </a:solidFill>
          </a:ln>
        </p:spPr>
        <p:txBody>
          <a:bodyPr>
            <a:normAutofit fontScale="85000" lnSpcReduction="10000"/>
          </a:bodyPr>
          <a:lstStyle/>
          <a:p>
            <a:pPr marL="0" marR="0" indent="0">
              <a:lnSpc>
                <a:spcPct val="115000"/>
              </a:lnSpc>
              <a:spcBef>
                <a:spcPts val="0"/>
              </a:spcBef>
              <a:spcAft>
                <a:spcPts val="800"/>
              </a:spcAft>
              <a:buNone/>
            </a:pPr>
            <a:r>
              <a:rPr lang="en-US" dirty="0">
                <a:latin typeface="Arial" panose="020B0604020202020204" pitchFamily="34" charset="0"/>
                <a:ea typeface="Calibri" panose="020F0502020204030204" pitchFamily="34" charset="0"/>
                <a:cs typeface="Arial" panose="020B0604020202020204" pitchFamily="34" charset="0"/>
              </a:rPr>
              <a:t> </a:t>
            </a:r>
            <a:r>
              <a:rPr lang="en-US" b="1" u="sng" dirty="0">
                <a:latin typeface="Arial" panose="020B0604020202020204" pitchFamily="34" charset="0"/>
                <a:ea typeface="Calibri" panose="020F0502020204030204" pitchFamily="34" charset="0"/>
                <a:cs typeface="Arial" panose="020B0604020202020204" pitchFamily="34" charset="0"/>
              </a:rPr>
              <a:t>Content</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1. Overview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2. Definitions and acronyms</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2.1 Definitions</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2.2 Acronyms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3. The Software Configuration  	</a:t>
            </a: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Management Plan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3.1 Introduction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3.2 SCM management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3.3 SCM activities </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3.4 SCM schedules</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3.5 SCM resources</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3.6 SCM plan maintenance</a:t>
            </a:r>
            <a:endParaRPr lang="en-US" sz="1800"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en-US" dirty="0"/>
          </a:p>
        </p:txBody>
      </p:sp>
      <p:sp>
        <p:nvSpPr>
          <p:cNvPr id="4" name="Content Placeholder 3">
            <a:extLst>
              <a:ext uri="{FF2B5EF4-FFF2-40B4-BE49-F238E27FC236}">
                <a16:creationId xmlns:a16="http://schemas.microsoft.com/office/drawing/2014/main" id="{0F2FCF33-5053-4C16-9046-F3130E1455AE}"/>
              </a:ext>
            </a:extLst>
          </p:cNvPr>
          <p:cNvSpPr>
            <a:spLocks noGrp="1"/>
          </p:cNvSpPr>
          <p:nvPr>
            <p:ph sz="half" idx="2"/>
          </p:nvPr>
        </p:nvSpPr>
        <p:spPr>
          <a:xfrm>
            <a:off x="4221914" y="2010077"/>
            <a:ext cx="3648891" cy="4042232"/>
          </a:xfrm>
          <a:ln>
            <a:solidFill>
              <a:schemeClr val="accent1"/>
            </a:solidFill>
          </a:ln>
        </p:spPr>
        <p:txBody>
          <a:bodyPr>
            <a:normAutofit fontScale="85000" lnSpcReduction="10000"/>
          </a:bodyPr>
          <a:lstStyle/>
          <a:p>
            <a:pPr marL="0" indent="0">
              <a:buNone/>
            </a:pPr>
            <a:r>
              <a:rPr lang="en-US" dirty="0">
                <a:latin typeface="Arial" panose="020B0604020202020204" pitchFamily="34" charset="0"/>
                <a:cs typeface="Arial" panose="020B0604020202020204" pitchFamily="34" charset="0"/>
              </a:rPr>
              <a:t>4. Adapting the plan </a:t>
            </a:r>
          </a:p>
          <a:p>
            <a:pPr marL="0" indent="0">
              <a:buNone/>
            </a:pPr>
            <a:r>
              <a:rPr lang="en-US" dirty="0">
                <a:latin typeface="Arial" panose="020B0604020202020204" pitchFamily="34" charset="0"/>
                <a:cs typeface="Arial" panose="020B0604020202020204" pitchFamily="34" charset="0"/>
              </a:rPr>
              <a:t>	4.1 Upward adaptation</a:t>
            </a:r>
          </a:p>
          <a:p>
            <a:pPr marL="0" indent="0">
              <a:buNone/>
            </a:pPr>
            <a:r>
              <a:rPr lang="en-US" dirty="0">
                <a:latin typeface="Arial" panose="020B0604020202020204" pitchFamily="34" charset="0"/>
                <a:cs typeface="Arial" panose="020B0604020202020204" pitchFamily="34" charset="0"/>
              </a:rPr>
              <a:t>	4.2 Downward adaptation</a:t>
            </a:r>
          </a:p>
          <a:p>
            <a:pPr marL="0" indent="0">
              <a:buNone/>
            </a:pPr>
            <a:r>
              <a:rPr lang="en-US" dirty="0">
                <a:latin typeface="Arial" panose="020B0604020202020204" pitchFamily="34" charset="0"/>
                <a:cs typeface="Arial" panose="020B0604020202020204" pitchFamily="34" charset="0"/>
              </a:rPr>
              <a:t>	4.3 Format</a:t>
            </a:r>
          </a:p>
          <a:p>
            <a:pPr marL="0" indent="0">
              <a:buNone/>
            </a:pPr>
            <a:r>
              <a:rPr lang="en-US" dirty="0">
                <a:latin typeface="Arial" panose="020B0604020202020204" pitchFamily="34" charset="0"/>
                <a:cs typeface="Arial" panose="020B0604020202020204" pitchFamily="34" charset="0"/>
              </a:rPr>
              <a:t>5. Conformance to the standard</a:t>
            </a:r>
          </a:p>
          <a:p>
            <a:pPr marL="0" indent="0">
              <a:buNone/>
            </a:pPr>
            <a:r>
              <a:rPr lang="en-US" dirty="0">
                <a:latin typeface="Arial" panose="020B0604020202020204" pitchFamily="34" charset="0"/>
                <a:cs typeface="Arial" panose="020B0604020202020204" pitchFamily="34" charset="0"/>
              </a:rPr>
              <a:t>	5.1 Minimum information</a:t>
            </a:r>
          </a:p>
          <a:p>
            <a:pPr marL="0" indent="0">
              <a:buNone/>
            </a:pPr>
            <a:r>
              <a:rPr lang="en-US" dirty="0">
                <a:latin typeface="Arial" panose="020B0604020202020204" pitchFamily="34" charset="0"/>
                <a:cs typeface="Arial" panose="020B0604020202020204" pitchFamily="34" charset="0"/>
              </a:rPr>
              <a:t>	5.2 Presentation format</a:t>
            </a:r>
          </a:p>
        </p:txBody>
      </p:sp>
      <p:sp>
        <p:nvSpPr>
          <p:cNvPr id="6" name="Content Placeholder 3">
            <a:extLst>
              <a:ext uri="{FF2B5EF4-FFF2-40B4-BE49-F238E27FC236}">
                <a16:creationId xmlns:a16="http://schemas.microsoft.com/office/drawing/2014/main" id="{2A0DB620-5BAD-4E52-B4F3-EAD3CBF04288}"/>
              </a:ext>
            </a:extLst>
          </p:cNvPr>
          <p:cNvSpPr txBox="1">
            <a:spLocks/>
          </p:cNvSpPr>
          <p:nvPr/>
        </p:nvSpPr>
        <p:spPr>
          <a:xfrm>
            <a:off x="8095487" y="2010077"/>
            <a:ext cx="3887507" cy="4042232"/>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5.3 Consistency criteria</a:t>
            </a:r>
          </a:p>
          <a:p>
            <a:pPr marL="0" indent="0">
              <a:buNone/>
            </a:pPr>
            <a:r>
              <a:rPr lang="en-US" dirty="0"/>
              <a:t>5.4 Conformance declaration</a:t>
            </a:r>
          </a:p>
          <a:p>
            <a:pPr marL="0" indent="0">
              <a:buNone/>
            </a:pPr>
            <a:r>
              <a:rPr lang="en-US" dirty="0"/>
              <a:t>Annex A (informative) Bibliography </a:t>
            </a:r>
          </a:p>
          <a:p>
            <a:pPr marL="0" indent="0">
              <a:buNone/>
            </a:pPr>
            <a:r>
              <a:rPr lang="en-US" dirty="0"/>
              <a:t>Annex B (informative) Relationship of IEEE 828-2005 to other standards</a:t>
            </a:r>
          </a:p>
          <a:p>
            <a:pPr marL="0" indent="0">
              <a:buNone/>
            </a:pPr>
            <a:r>
              <a:rPr lang="en-US" dirty="0"/>
              <a:t>B.1 Relationship of ISO/IEC 12207 to IEEE/EIA 12207</a:t>
            </a:r>
          </a:p>
          <a:p>
            <a:pPr marL="0" indent="0">
              <a:buNone/>
            </a:pPr>
            <a:r>
              <a:rPr lang="en-US" dirty="0"/>
              <a:t>B.2 Consistency of IEEE 828-2005 with IEEE/EIA 12207.0 and ISO/IEC TR-19759</a:t>
            </a:r>
          </a:p>
          <a:p>
            <a:pPr marL="0" indent="0">
              <a:buNone/>
            </a:pPr>
            <a:r>
              <a:rPr lang="en-US" dirty="0"/>
              <a:t>B.3 Correlation</a:t>
            </a:r>
          </a:p>
          <a:p>
            <a:pPr marL="0" indent="0">
              <a:buNone/>
            </a:pPr>
            <a:r>
              <a:rPr lang="en-US" dirty="0"/>
              <a:t>B.4 Document compliance</a:t>
            </a:r>
          </a:p>
        </p:txBody>
      </p:sp>
    </p:spTree>
    <p:extLst>
      <p:ext uri="{BB962C8B-B14F-4D97-AF65-F5344CB8AC3E}">
        <p14:creationId xmlns:p14="http://schemas.microsoft.com/office/powerpoint/2010/main" val="420114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D6D4-2D80-41ED-8530-E425D6D0454A}"/>
              </a:ext>
            </a:extLst>
          </p:cNvPr>
          <p:cNvSpPr>
            <a:spLocks noGrp="1"/>
          </p:cNvSpPr>
          <p:nvPr>
            <p:ph type="title"/>
          </p:nvPr>
        </p:nvSpPr>
        <p:spPr/>
        <p:txBody>
          <a:bodyPr/>
          <a:lstStyle/>
          <a:p>
            <a:pPr algn="ctr"/>
            <a:r>
              <a:rPr lang="en-US" dirty="0"/>
              <a:t>Question 1</a:t>
            </a:r>
          </a:p>
        </p:txBody>
      </p:sp>
      <p:sp>
        <p:nvSpPr>
          <p:cNvPr id="3" name="Content Placeholder 2">
            <a:extLst>
              <a:ext uri="{FF2B5EF4-FFF2-40B4-BE49-F238E27FC236}">
                <a16:creationId xmlns:a16="http://schemas.microsoft.com/office/drawing/2014/main" id="{640305CF-DC04-4B92-9306-BAD2563AF94C}"/>
              </a:ext>
            </a:extLst>
          </p:cNvPr>
          <p:cNvSpPr>
            <a:spLocks noGrp="1"/>
          </p:cNvSpPr>
          <p:nvPr>
            <p:ph idx="1"/>
          </p:nvPr>
        </p:nvSpPr>
        <p:spPr>
          <a:xfrm>
            <a:off x="1451579" y="2015732"/>
            <a:ext cx="9603275" cy="4037749"/>
          </a:xfrm>
        </p:spPr>
        <p:txBody>
          <a:bodyPr>
            <a:normAutofit fontScale="77500" lnSpcReduction="20000"/>
          </a:bodyPr>
          <a:lstStyle/>
          <a:p>
            <a:pPr marL="0" indent="0">
              <a:buNone/>
            </a:pPr>
            <a:r>
              <a:rPr lang="en-US" b="1" u="sng" dirty="0"/>
              <a:t>Procedures</a:t>
            </a:r>
            <a:endParaRPr lang="en-US" dirty="0"/>
          </a:p>
          <a:p>
            <a:pPr marL="0" indent="0">
              <a:buNone/>
            </a:pPr>
            <a:r>
              <a:rPr lang="en-US" dirty="0"/>
              <a:t>The allocation of SCM activities to organizational units shall be specified. For each activity listed within SCM activities, the name of the organizational unit or job title to perform this activity shall be provided. A matrix that relates the organizations defined above to the SCM functions, activities, and tasks can be useful for documenting the SCM responsibilities.</a:t>
            </a:r>
          </a:p>
          <a:p>
            <a:pPr marL="0" indent="0">
              <a:buNone/>
            </a:pPr>
            <a:r>
              <a:rPr lang="en-US" dirty="0"/>
              <a:t>For any review board or special organization established for performing SCM activities on this project, the Plan shall describe its</a:t>
            </a:r>
          </a:p>
          <a:p>
            <a:pPr marL="0" indent="0">
              <a:buNone/>
            </a:pPr>
            <a:r>
              <a:rPr lang="en-US" dirty="0"/>
              <a:t>a) Purpose and objectives;</a:t>
            </a:r>
          </a:p>
          <a:p>
            <a:pPr marL="0" indent="0">
              <a:buNone/>
            </a:pPr>
            <a:r>
              <a:rPr lang="en-US" dirty="0"/>
              <a:t>b) Membership and affiliations;</a:t>
            </a:r>
          </a:p>
          <a:p>
            <a:pPr marL="0" indent="0">
              <a:buNone/>
            </a:pPr>
            <a:r>
              <a:rPr lang="en-US" dirty="0"/>
              <a:t>c) Period of effectivity;</a:t>
            </a:r>
          </a:p>
          <a:p>
            <a:pPr marL="0" indent="0">
              <a:buNone/>
            </a:pPr>
            <a:r>
              <a:rPr lang="en-US" dirty="0"/>
              <a:t>d) Scope of authority;</a:t>
            </a:r>
          </a:p>
          <a:p>
            <a:pPr marL="0" indent="0">
              <a:buNone/>
            </a:pPr>
            <a:r>
              <a:rPr lang="en-US" dirty="0"/>
              <a:t>e) Operational procedures.</a:t>
            </a:r>
          </a:p>
          <a:p>
            <a:pPr marL="0" indent="0">
              <a:buNone/>
            </a:pPr>
            <a:endParaRPr lang="en-US" dirty="0"/>
          </a:p>
        </p:txBody>
      </p:sp>
    </p:spTree>
    <p:extLst>
      <p:ext uri="{BB962C8B-B14F-4D97-AF65-F5344CB8AC3E}">
        <p14:creationId xmlns:p14="http://schemas.microsoft.com/office/powerpoint/2010/main" val="216356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5C4C-7140-4240-8A97-627D331635DC}"/>
              </a:ext>
            </a:extLst>
          </p:cNvPr>
          <p:cNvSpPr>
            <a:spLocks noGrp="1"/>
          </p:cNvSpPr>
          <p:nvPr>
            <p:ph type="title"/>
          </p:nvPr>
        </p:nvSpPr>
        <p:spPr/>
        <p:txBody>
          <a:bodyPr/>
          <a:lstStyle/>
          <a:p>
            <a:pPr algn="ctr"/>
            <a:r>
              <a:rPr lang="en-US" dirty="0"/>
              <a:t>Question 1</a:t>
            </a:r>
          </a:p>
        </p:txBody>
      </p:sp>
      <p:sp>
        <p:nvSpPr>
          <p:cNvPr id="3" name="Content Placeholder 2">
            <a:extLst>
              <a:ext uri="{FF2B5EF4-FFF2-40B4-BE49-F238E27FC236}">
                <a16:creationId xmlns:a16="http://schemas.microsoft.com/office/drawing/2014/main" id="{878E50E5-BF75-4B01-A5EB-2485EE83B83E}"/>
              </a:ext>
            </a:extLst>
          </p:cNvPr>
          <p:cNvSpPr>
            <a:spLocks noGrp="1"/>
          </p:cNvSpPr>
          <p:nvPr>
            <p:ph idx="1"/>
          </p:nvPr>
        </p:nvSpPr>
        <p:spPr/>
        <p:txBody>
          <a:bodyPr>
            <a:normAutofit fontScale="92500" lnSpcReduction="20000"/>
          </a:bodyPr>
          <a:lstStyle/>
          <a:p>
            <a:pPr marL="0" indent="0">
              <a:buNone/>
            </a:pPr>
            <a:r>
              <a:rPr lang="en-US" b="1" u="sng" dirty="0"/>
              <a:t>Structure and Sections</a:t>
            </a:r>
            <a:endParaRPr lang="en-US" dirty="0"/>
          </a:p>
          <a:p>
            <a:pPr marL="457200" lvl="0" indent="-457200">
              <a:buFont typeface="+mj-lt"/>
              <a:buAutoNum type="arabicPeriod"/>
            </a:pPr>
            <a:r>
              <a:rPr lang="en-US" dirty="0"/>
              <a:t>Overview</a:t>
            </a:r>
          </a:p>
          <a:p>
            <a:pPr marL="457200" lvl="0" indent="-457200">
              <a:buFont typeface="+mj-lt"/>
              <a:buAutoNum type="arabicPeriod"/>
            </a:pPr>
            <a:r>
              <a:rPr lang="en-US" dirty="0"/>
              <a:t>Definitions and acronyms</a:t>
            </a:r>
          </a:p>
          <a:p>
            <a:pPr marL="457200" lvl="0" indent="-457200">
              <a:buFont typeface="+mj-lt"/>
              <a:buAutoNum type="arabicPeriod"/>
            </a:pPr>
            <a:r>
              <a:rPr lang="en-US" dirty="0"/>
              <a:t>The Software Configuration Management Plan</a:t>
            </a:r>
          </a:p>
          <a:p>
            <a:pPr marL="457200" lvl="0" indent="-457200">
              <a:buFont typeface="+mj-lt"/>
              <a:buAutoNum type="arabicPeriod"/>
            </a:pPr>
            <a:r>
              <a:rPr lang="en-US" dirty="0"/>
              <a:t>Adapting the plan</a:t>
            </a:r>
          </a:p>
          <a:p>
            <a:pPr marL="457200" lvl="0" indent="-457200">
              <a:buFont typeface="+mj-lt"/>
              <a:buAutoNum type="arabicPeriod"/>
            </a:pPr>
            <a:r>
              <a:rPr lang="en-US" dirty="0"/>
              <a:t>Conformance to the standard</a:t>
            </a:r>
          </a:p>
          <a:p>
            <a:pPr marL="457200" lvl="0" indent="-457200">
              <a:buFont typeface="+mj-lt"/>
              <a:buAutoNum type="arabicPeriod"/>
            </a:pPr>
            <a:r>
              <a:rPr lang="en-US" dirty="0"/>
              <a:t>Annex A (informative) Bibliography </a:t>
            </a:r>
          </a:p>
          <a:p>
            <a:pPr marL="457200" lvl="0" indent="-457200">
              <a:buFont typeface="+mj-lt"/>
              <a:buAutoNum type="arabicPeriod"/>
            </a:pPr>
            <a:r>
              <a:rPr lang="en-US" dirty="0"/>
              <a:t>Annex B (informative) Relationship of IEEE 828-2005 to other standards</a:t>
            </a:r>
          </a:p>
          <a:p>
            <a:endParaRPr lang="en-US" dirty="0"/>
          </a:p>
        </p:txBody>
      </p:sp>
    </p:spTree>
    <p:extLst>
      <p:ext uri="{BB962C8B-B14F-4D97-AF65-F5344CB8AC3E}">
        <p14:creationId xmlns:p14="http://schemas.microsoft.com/office/powerpoint/2010/main" val="61661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D96A-CD10-41F7-8F74-7F18BEA75630}"/>
              </a:ext>
            </a:extLst>
          </p:cNvPr>
          <p:cNvSpPr>
            <a:spLocks noGrp="1"/>
          </p:cNvSpPr>
          <p:nvPr>
            <p:ph type="title"/>
          </p:nvPr>
        </p:nvSpPr>
        <p:spPr/>
        <p:txBody>
          <a:bodyPr/>
          <a:lstStyle/>
          <a:p>
            <a:pPr algn="ctr"/>
            <a:r>
              <a:rPr lang="en-US" dirty="0"/>
              <a:t>Question 2</a:t>
            </a:r>
          </a:p>
        </p:txBody>
      </p:sp>
      <p:sp>
        <p:nvSpPr>
          <p:cNvPr id="3" name="Content Placeholder 2">
            <a:extLst>
              <a:ext uri="{FF2B5EF4-FFF2-40B4-BE49-F238E27FC236}">
                <a16:creationId xmlns:a16="http://schemas.microsoft.com/office/drawing/2014/main" id="{6D30C3B2-6B09-4994-A5A5-69538B15120D}"/>
              </a:ext>
            </a:extLst>
          </p:cNvPr>
          <p:cNvSpPr>
            <a:spLocks noGrp="1"/>
          </p:cNvSpPr>
          <p:nvPr>
            <p:ph idx="1"/>
          </p:nvPr>
        </p:nvSpPr>
        <p:spPr>
          <a:xfrm>
            <a:off x="1451579" y="2015732"/>
            <a:ext cx="9603275" cy="3450613"/>
          </a:xfrm>
        </p:spPr>
        <p:txBody>
          <a:bodyPr/>
          <a:lstStyle/>
          <a:p>
            <a:r>
              <a:rPr lang="en-US" dirty="0"/>
              <a:t>Browse the Internet with the search terms </a:t>
            </a:r>
            <a:r>
              <a:rPr lang="en-US" b="1" dirty="0"/>
              <a:t>"Software Configuration Management Plan"</a:t>
            </a:r>
            <a:r>
              <a:rPr lang="en-US" dirty="0"/>
              <a:t> and examine sample plans and templates accessible over the web. </a:t>
            </a:r>
          </a:p>
          <a:p>
            <a:endParaRPr lang="en-US" dirty="0"/>
          </a:p>
        </p:txBody>
      </p:sp>
    </p:spTree>
    <p:extLst>
      <p:ext uri="{BB962C8B-B14F-4D97-AF65-F5344CB8AC3E}">
        <p14:creationId xmlns:p14="http://schemas.microsoft.com/office/powerpoint/2010/main" val="296630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9E20-11C3-4715-8A8D-7426080D090E}"/>
              </a:ext>
            </a:extLst>
          </p:cNvPr>
          <p:cNvSpPr>
            <a:spLocks noGrp="1"/>
          </p:cNvSpPr>
          <p:nvPr>
            <p:ph type="title"/>
          </p:nvPr>
        </p:nvSpPr>
        <p:spPr/>
        <p:txBody>
          <a:bodyPr/>
          <a:lstStyle/>
          <a:p>
            <a:pPr algn="ctr"/>
            <a:r>
              <a:rPr lang="en-US" dirty="0"/>
              <a:t>Question 2</a:t>
            </a:r>
          </a:p>
        </p:txBody>
      </p:sp>
      <p:sp>
        <p:nvSpPr>
          <p:cNvPr id="3" name="Content Placeholder 2">
            <a:extLst>
              <a:ext uri="{FF2B5EF4-FFF2-40B4-BE49-F238E27FC236}">
                <a16:creationId xmlns:a16="http://schemas.microsoft.com/office/drawing/2014/main" id="{2E397B76-34D3-4E49-AB38-3F104A80AFA4}"/>
              </a:ext>
            </a:extLst>
          </p:cNvPr>
          <p:cNvSpPr>
            <a:spLocks noGrp="1"/>
          </p:cNvSpPr>
          <p:nvPr>
            <p:ph idx="1"/>
          </p:nvPr>
        </p:nvSpPr>
        <p:spPr>
          <a:xfrm>
            <a:off x="1451579" y="2015732"/>
            <a:ext cx="9603275" cy="3697091"/>
          </a:xfrm>
        </p:spPr>
        <p:txBody>
          <a:bodyPr>
            <a:normAutofit lnSpcReduction="10000"/>
          </a:bodyPr>
          <a:lstStyle/>
          <a:p>
            <a:r>
              <a:rPr lang="en-US" b="1" dirty="0"/>
              <a:t>IEEE Standard for Software Configuration Management Plans - IEEE Std 828™ 2005</a:t>
            </a:r>
          </a:p>
          <a:p>
            <a:pPr marL="0" indent="0">
              <a:buNone/>
            </a:pPr>
            <a:r>
              <a:rPr lang="en-US" b="1" u="sng" dirty="0"/>
              <a:t>Document Features</a:t>
            </a:r>
            <a:endParaRPr lang="en-US" dirty="0"/>
          </a:p>
          <a:p>
            <a:pPr marL="0" indent="0">
              <a:buNone/>
            </a:pPr>
            <a:r>
              <a:rPr lang="en-US" dirty="0"/>
              <a:t>IEEE Std 828™-2005</a:t>
            </a:r>
          </a:p>
          <a:p>
            <a:pPr marL="0" indent="0">
              <a:buNone/>
            </a:pPr>
            <a:r>
              <a:rPr lang="en-US" dirty="0"/>
              <a:t>Sponsor: Software Engineering Standards Committee of the IEEE Computer Society</a:t>
            </a:r>
          </a:p>
          <a:p>
            <a:pPr marL="0" indent="0">
              <a:buNone/>
            </a:pPr>
            <a:r>
              <a:rPr lang="en-US" dirty="0"/>
              <a:t>Approved:</a:t>
            </a:r>
          </a:p>
          <a:p>
            <a:pPr marL="0" lvl="0" indent="0">
              <a:buNone/>
            </a:pPr>
            <a:r>
              <a:rPr lang="en-US" dirty="0"/>
              <a:t>31 May 2005 by American National Standards Institute</a:t>
            </a:r>
          </a:p>
          <a:p>
            <a:pPr marL="0" lvl="0" indent="0">
              <a:buNone/>
            </a:pPr>
            <a:r>
              <a:rPr lang="en-US" dirty="0"/>
              <a:t>14 February 2005 by IEEE-SA Standards Board</a:t>
            </a:r>
          </a:p>
          <a:p>
            <a:pPr marL="0" indent="0">
              <a:buNone/>
            </a:pPr>
            <a:endParaRPr lang="en-US" dirty="0"/>
          </a:p>
        </p:txBody>
      </p:sp>
    </p:spTree>
    <p:extLst>
      <p:ext uri="{BB962C8B-B14F-4D97-AF65-F5344CB8AC3E}">
        <p14:creationId xmlns:p14="http://schemas.microsoft.com/office/powerpoint/2010/main" val="208846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3B65-D28B-4DAF-B9A7-C06EFD917522}"/>
              </a:ext>
            </a:extLst>
          </p:cNvPr>
          <p:cNvSpPr>
            <a:spLocks noGrp="1"/>
          </p:cNvSpPr>
          <p:nvPr>
            <p:ph type="title"/>
          </p:nvPr>
        </p:nvSpPr>
        <p:spPr/>
        <p:txBody>
          <a:bodyPr/>
          <a:lstStyle/>
          <a:p>
            <a:pPr algn="ctr"/>
            <a:r>
              <a:rPr lang="en-US" dirty="0"/>
              <a:t>Question 2</a:t>
            </a:r>
          </a:p>
        </p:txBody>
      </p:sp>
      <p:sp>
        <p:nvSpPr>
          <p:cNvPr id="3" name="Content Placeholder 2">
            <a:extLst>
              <a:ext uri="{FF2B5EF4-FFF2-40B4-BE49-F238E27FC236}">
                <a16:creationId xmlns:a16="http://schemas.microsoft.com/office/drawing/2014/main" id="{D523DED3-E3AA-4744-B85F-55256D75E025}"/>
              </a:ext>
            </a:extLst>
          </p:cNvPr>
          <p:cNvSpPr>
            <a:spLocks noGrp="1"/>
          </p:cNvSpPr>
          <p:nvPr>
            <p:ph sz="half" idx="1"/>
          </p:nvPr>
        </p:nvSpPr>
        <p:spPr>
          <a:xfrm>
            <a:off x="104501" y="2010077"/>
            <a:ext cx="3892731" cy="4042233"/>
          </a:xfrm>
          <a:ln>
            <a:solidFill>
              <a:schemeClr val="accent1"/>
            </a:solidFill>
          </a:ln>
        </p:spPr>
        <p:txBody>
          <a:bodyPr>
            <a:normAutofit fontScale="47500" lnSpcReduction="20000"/>
          </a:bodyPr>
          <a:lstStyle/>
          <a:p>
            <a:pPr marL="0" marR="0" indent="0">
              <a:lnSpc>
                <a:spcPct val="115000"/>
              </a:lnSpc>
              <a:spcBef>
                <a:spcPts val="0"/>
              </a:spcBef>
              <a:spcAft>
                <a:spcPts val="800"/>
              </a:spcAft>
              <a:buNone/>
            </a:pPr>
            <a:r>
              <a:rPr lang="en-US" dirty="0">
                <a:latin typeface="Arial" panose="020B0604020202020204" pitchFamily="34" charset="0"/>
                <a:ea typeface="Calibri" panose="020F0502020204030204" pitchFamily="34" charset="0"/>
                <a:cs typeface="Arial" panose="020B0604020202020204" pitchFamily="34" charset="0"/>
              </a:rPr>
              <a:t> </a:t>
            </a:r>
            <a:r>
              <a:rPr lang="en-US" b="1" u="sng" dirty="0">
                <a:latin typeface="Arial" panose="020B0604020202020204" pitchFamily="34" charset="0"/>
                <a:ea typeface="Calibri" panose="020F0502020204030204" pitchFamily="34" charset="0"/>
                <a:cs typeface="Arial" panose="020B0604020202020204" pitchFamily="34" charset="0"/>
              </a:rPr>
              <a:t>Content</a:t>
            </a:r>
            <a:endParaRPr lang="en-US" sz="1800" dirty="0">
              <a:latin typeface="Arial" panose="020B0604020202020204" pitchFamily="34" charset="0"/>
              <a:ea typeface="Calibri" panose="020F0502020204030204" pitchFamily="34" charset="0"/>
              <a:cs typeface="Arial" panose="020B0604020202020204" pitchFamily="34" charset="0"/>
            </a:endParaRP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1 Identification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1.1 Document overview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1.2 Abbreviations and Glossary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1.2.1 Abbreviations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1.2.2 Glossary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1.3 References</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1.3.1 Project References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1.3.2 Standard and regulatory</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References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1.4 Conventions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2 Organization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2.1 Activities and responsibilities	</a:t>
            </a:r>
          </a:p>
          <a:p>
            <a:pPr marL="0" marR="0" indent="0">
              <a:lnSpc>
                <a:spcPct val="170000"/>
              </a:lnSpc>
              <a:spcBef>
                <a:spcPts val="0"/>
              </a:spcBef>
              <a:spcAft>
                <a:spcPts val="0"/>
              </a:spcAft>
              <a:buNone/>
            </a:pPr>
            <a:r>
              <a:rPr lang="en-US" dirty="0">
                <a:latin typeface="Arial" panose="020B0604020202020204" pitchFamily="34" charset="0"/>
                <a:ea typeface="Calibri" panose="020F0502020204030204" pitchFamily="34" charset="0"/>
                <a:cs typeface="Arial" panose="020B0604020202020204" pitchFamily="34" charset="0"/>
              </a:rPr>
              <a:t>	2.1.1 Decisions process and Accountabilities	</a:t>
            </a:r>
          </a:p>
          <a:p>
            <a:pPr marL="0" indent="0">
              <a:buNone/>
            </a:pPr>
            <a:endParaRPr lang="en-US" dirty="0"/>
          </a:p>
        </p:txBody>
      </p:sp>
      <p:sp>
        <p:nvSpPr>
          <p:cNvPr id="4" name="Content Placeholder 3">
            <a:extLst>
              <a:ext uri="{FF2B5EF4-FFF2-40B4-BE49-F238E27FC236}">
                <a16:creationId xmlns:a16="http://schemas.microsoft.com/office/drawing/2014/main" id="{0F2FCF33-5053-4C16-9046-F3130E1455AE}"/>
              </a:ext>
            </a:extLst>
          </p:cNvPr>
          <p:cNvSpPr>
            <a:spLocks noGrp="1"/>
          </p:cNvSpPr>
          <p:nvPr>
            <p:ph sz="half" idx="2"/>
          </p:nvPr>
        </p:nvSpPr>
        <p:spPr>
          <a:xfrm>
            <a:off x="4221914" y="2010077"/>
            <a:ext cx="3648891" cy="4042232"/>
          </a:xfrm>
          <a:ln>
            <a:solidFill>
              <a:schemeClr val="accent1"/>
            </a:solidFill>
          </a:ln>
        </p:spPr>
        <p:txBody>
          <a:bodyPr>
            <a:normAutofit fontScale="47500" lnSpcReduction="20000"/>
          </a:bodyPr>
          <a:lstStyle/>
          <a:p>
            <a:pPr marL="0" indent="0">
              <a:buNone/>
            </a:pPr>
            <a:r>
              <a:rPr lang="en-US" dirty="0">
                <a:latin typeface="Arial" panose="020B0604020202020204" pitchFamily="34" charset="0"/>
                <a:cs typeface="Arial" panose="020B0604020202020204" pitchFamily="34" charset="0"/>
              </a:rPr>
              <a:t>3 Configuration identification	</a:t>
            </a:r>
          </a:p>
          <a:p>
            <a:pPr marL="0" indent="0">
              <a:buNone/>
            </a:pPr>
            <a:r>
              <a:rPr lang="en-US" dirty="0">
                <a:latin typeface="Arial" panose="020B0604020202020204" pitchFamily="34" charset="0"/>
                <a:cs typeface="Arial" panose="020B0604020202020204" pitchFamily="34" charset="0"/>
              </a:rPr>
              <a:t>     3.1 Identification rules	</a:t>
            </a:r>
          </a:p>
          <a:p>
            <a:pPr marL="0" indent="0">
              <a:buNone/>
            </a:pPr>
            <a:r>
              <a:rPr lang="en-US" dirty="0">
                <a:latin typeface="Arial" panose="020B0604020202020204" pitchFamily="34" charset="0"/>
                <a:cs typeface="Arial" panose="020B0604020202020204" pitchFamily="34" charset="0"/>
              </a:rPr>
              <a:t>	3.1.1 Identification rules of configuration  	          items</a:t>
            </a:r>
          </a:p>
          <a:p>
            <a:pPr marL="0" indent="0">
              <a:buNone/>
            </a:pPr>
            <a:r>
              <a:rPr lang="en-US" dirty="0">
                <a:latin typeface="Arial" panose="020B0604020202020204" pitchFamily="34" charset="0"/>
                <a:cs typeface="Arial" panose="020B0604020202020204" pitchFamily="34" charset="0"/>
              </a:rPr>
              <a:t>	3.1.2 Identification rules of SOUPs	</a:t>
            </a:r>
          </a:p>
          <a:p>
            <a:pPr marL="0" indent="0">
              <a:buNone/>
            </a:pPr>
            <a:r>
              <a:rPr lang="en-US" dirty="0">
                <a:latin typeface="Arial" panose="020B0604020202020204" pitchFamily="34" charset="0"/>
                <a:cs typeface="Arial" panose="020B0604020202020204" pitchFamily="34" charset="0"/>
              </a:rPr>
              <a:t>	3.1.3 Identification rules of documents	</a:t>
            </a:r>
          </a:p>
          <a:p>
            <a:pPr marL="0" indent="0">
              <a:buNone/>
            </a:pPr>
            <a:r>
              <a:rPr lang="en-US" dirty="0">
                <a:latin typeface="Arial" panose="020B0604020202020204" pitchFamily="34" charset="0"/>
                <a:cs typeface="Arial" panose="020B0604020202020204" pitchFamily="34" charset="0"/>
              </a:rPr>
              <a:t>	3.1.4 Identification rules of a media	</a:t>
            </a:r>
          </a:p>
          <a:p>
            <a:pPr marL="0" indent="0">
              <a:buNone/>
            </a:pPr>
            <a:r>
              <a:rPr lang="en-US" dirty="0">
                <a:latin typeface="Arial" panose="020B0604020202020204" pitchFamily="34" charset="0"/>
                <a:cs typeface="Arial" panose="020B0604020202020204" pitchFamily="34" charset="0"/>
              </a:rPr>
              <a:t>    3.2 Reference configuration identification	</a:t>
            </a:r>
          </a:p>
          <a:p>
            <a:pPr marL="0" indent="0">
              <a:buNone/>
            </a:pPr>
            <a:r>
              <a:rPr lang="en-US" dirty="0">
                <a:latin typeface="Arial" panose="020B0604020202020204" pitchFamily="34" charset="0"/>
                <a:cs typeface="Arial" panose="020B0604020202020204" pitchFamily="34" charset="0"/>
              </a:rPr>
              <a:t>    3.3 Configuration Baseline Management	</a:t>
            </a:r>
          </a:p>
          <a:p>
            <a:pPr marL="0" indent="0">
              <a:buNone/>
            </a:pPr>
            <a:r>
              <a:rPr lang="en-US" dirty="0">
                <a:latin typeface="Arial" panose="020B0604020202020204" pitchFamily="34" charset="0"/>
                <a:cs typeface="Arial" panose="020B0604020202020204" pitchFamily="34" charset="0"/>
              </a:rPr>
              <a:t>4 Configuration control	</a:t>
            </a:r>
          </a:p>
          <a:p>
            <a:pPr marL="0" indent="0">
              <a:buNone/>
            </a:pPr>
            <a:r>
              <a:rPr lang="en-US" dirty="0">
                <a:latin typeface="Arial" panose="020B0604020202020204" pitchFamily="34" charset="0"/>
                <a:cs typeface="Arial" panose="020B0604020202020204" pitchFamily="34" charset="0"/>
              </a:rPr>
              <a:t>    4.1 Change Management	</a:t>
            </a:r>
          </a:p>
          <a:p>
            <a:pPr marL="0" indent="0">
              <a:buNone/>
            </a:pPr>
            <a:r>
              <a:rPr lang="en-US" dirty="0">
                <a:latin typeface="Arial" panose="020B0604020202020204" pitchFamily="34" charset="0"/>
                <a:cs typeface="Arial" panose="020B0604020202020204" pitchFamily="34" charset="0"/>
              </a:rPr>
              <a:t>    4.2 Interface Management	</a:t>
            </a:r>
          </a:p>
          <a:p>
            <a:pPr marL="0" indent="0">
              <a:buNone/>
            </a:pPr>
            <a:r>
              <a:rPr lang="en-US" dirty="0">
                <a:latin typeface="Arial" panose="020B0604020202020204" pitchFamily="34" charset="0"/>
                <a:cs typeface="Arial" panose="020B0604020202020204" pitchFamily="34" charset="0"/>
              </a:rPr>
              <a:t>    4.3 Evolutions control of SOUP items	</a:t>
            </a:r>
          </a:p>
        </p:txBody>
      </p:sp>
      <p:sp>
        <p:nvSpPr>
          <p:cNvPr id="6" name="Content Placeholder 3">
            <a:extLst>
              <a:ext uri="{FF2B5EF4-FFF2-40B4-BE49-F238E27FC236}">
                <a16:creationId xmlns:a16="http://schemas.microsoft.com/office/drawing/2014/main" id="{2A0DB620-5BAD-4E52-B4F3-EAD3CBF04288}"/>
              </a:ext>
            </a:extLst>
          </p:cNvPr>
          <p:cNvSpPr txBox="1">
            <a:spLocks/>
          </p:cNvSpPr>
          <p:nvPr/>
        </p:nvSpPr>
        <p:spPr>
          <a:xfrm>
            <a:off x="8095487" y="2010077"/>
            <a:ext cx="3887507" cy="404223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000" dirty="0">
                <a:latin typeface="Arial" panose="020B0604020202020204" pitchFamily="34" charset="0"/>
                <a:cs typeface="Arial" panose="020B0604020202020204" pitchFamily="34" charset="0"/>
              </a:rPr>
              <a:t>5 Configuration support activities	</a:t>
            </a:r>
          </a:p>
          <a:p>
            <a:pPr marL="0" indent="0">
              <a:buNone/>
            </a:pPr>
            <a:r>
              <a:rPr lang="en-US" sz="1000" dirty="0">
                <a:latin typeface="Arial" panose="020B0604020202020204" pitchFamily="34" charset="0"/>
                <a:cs typeface="Arial" panose="020B0604020202020204" pitchFamily="34" charset="0"/>
              </a:rPr>
              <a:t>    5.1 Configuration Status Accounting	</a:t>
            </a:r>
          </a:p>
          <a:p>
            <a:pPr marL="0" indent="0">
              <a:buNone/>
            </a:pPr>
            <a:r>
              <a:rPr lang="en-US" sz="1000" dirty="0">
                <a:latin typeface="Arial" panose="020B0604020202020204" pitchFamily="34" charset="0"/>
                <a:cs typeface="Arial" panose="020B0604020202020204" pitchFamily="34" charset="0"/>
              </a:rPr>
              <a:t>	5.1.1 Evolutions traceability	</a:t>
            </a:r>
          </a:p>
          <a:p>
            <a:pPr marL="0" indent="0">
              <a:buNone/>
            </a:pPr>
            <a:r>
              <a:rPr lang="en-US" sz="1000" dirty="0">
                <a:latin typeface="Arial" panose="020B0604020202020204" pitchFamily="34" charset="0"/>
                <a:cs typeface="Arial" panose="020B0604020202020204" pitchFamily="34" charset="0"/>
              </a:rPr>
              <a:t>	5.1.2 Setting up Configuration status	</a:t>
            </a:r>
          </a:p>
          <a:p>
            <a:pPr marL="0" indent="0">
              <a:buNone/>
            </a:pPr>
            <a:r>
              <a:rPr lang="en-US" sz="1000" dirty="0">
                <a:latin typeface="Arial" panose="020B0604020202020204" pitchFamily="34" charset="0"/>
                <a:cs typeface="Arial" panose="020B0604020202020204" pitchFamily="34" charset="0"/>
              </a:rPr>
              <a:t>	5.1.3 Configuration status diffusion	</a:t>
            </a:r>
          </a:p>
          <a:p>
            <a:pPr marL="0" indent="0">
              <a:buNone/>
            </a:pPr>
            <a:r>
              <a:rPr lang="en-US" sz="1000" dirty="0">
                <a:latin typeface="Arial" panose="020B0604020202020204" pitchFamily="34" charset="0"/>
                <a:cs typeface="Arial" panose="020B0604020202020204" pitchFamily="34" charset="0"/>
              </a:rPr>
              <a:t>	5.1.4 Configuration status records storage	</a:t>
            </a:r>
          </a:p>
          <a:p>
            <a:pPr marL="0" indent="0">
              <a:buNone/>
            </a:pPr>
            <a:r>
              <a:rPr lang="en-US" sz="1000" dirty="0">
                <a:latin typeface="Arial" panose="020B0604020202020204" pitchFamily="34" charset="0"/>
                <a:cs typeface="Arial" panose="020B0604020202020204" pitchFamily="34" charset="0"/>
              </a:rPr>
              <a:t>    5.2 Configuration audits	</a:t>
            </a:r>
          </a:p>
          <a:p>
            <a:pPr marL="0" indent="0">
              <a:buNone/>
            </a:pPr>
            <a:r>
              <a:rPr lang="en-US" sz="1000" dirty="0">
                <a:latin typeface="Arial" panose="020B0604020202020204" pitchFamily="34" charset="0"/>
                <a:cs typeface="Arial" panose="020B0604020202020204" pitchFamily="34" charset="0"/>
              </a:rPr>
              <a:t>    5.3 Reviews	</a:t>
            </a:r>
          </a:p>
          <a:p>
            <a:pPr marL="0" indent="0">
              <a:buNone/>
            </a:pPr>
            <a:r>
              <a:rPr lang="en-US" sz="1000" dirty="0">
                <a:latin typeface="Arial" panose="020B0604020202020204" pitchFamily="34" charset="0"/>
                <a:cs typeface="Arial" panose="020B0604020202020204" pitchFamily="34" charset="0"/>
              </a:rPr>
              <a:t>    5.4 Configuration management plan maintenance	</a:t>
            </a:r>
          </a:p>
        </p:txBody>
      </p:sp>
    </p:spTree>
    <p:extLst>
      <p:ext uri="{BB962C8B-B14F-4D97-AF65-F5344CB8AC3E}">
        <p14:creationId xmlns:p14="http://schemas.microsoft.com/office/powerpoint/2010/main" val="11110500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TotalTime>
  <Words>1102</Words>
  <Application>Microsoft Office PowerPoint</Application>
  <PresentationFormat>Widescreen</PresentationFormat>
  <Paragraphs>191</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Gallery</vt:lpstr>
      <vt:lpstr>Software configuration management (isb42303)</vt:lpstr>
      <vt:lpstr>Question 1</vt:lpstr>
      <vt:lpstr>Question 1</vt:lpstr>
      <vt:lpstr>Question 1</vt:lpstr>
      <vt:lpstr>Question 1</vt:lpstr>
      <vt:lpstr>Question 1</vt:lpstr>
      <vt:lpstr>Question 2</vt:lpstr>
      <vt:lpstr>Question 2</vt:lpstr>
      <vt:lpstr>Question 2</vt:lpstr>
      <vt:lpstr>Question 2</vt:lpstr>
      <vt:lpstr>Question 2</vt:lpstr>
      <vt:lpstr>Question 3</vt:lpstr>
      <vt:lpstr>Tools : CFEngine</vt:lpstr>
      <vt:lpstr>Tools : PUPPET</vt:lpstr>
      <vt:lpstr>Tools : chef configuration tools</vt:lpstr>
      <vt:lpstr>Tools : ansible</vt:lpstr>
      <vt:lpstr>Tools :  saltstack</vt:lpstr>
      <vt:lpstr>CFEngine</vt:lpstr>
      <vt:lpstr>PUPPET</vt:lpstr>
      <vt:lpstr>chef configuration tools</vt:lpstr>
      <vt:lpstr>ansible</vt:lpstr>
      <vt:lpstr>saltstack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configuration management (isb42303)</dc:title>
  <dc:creator>wan naiman</dc:creator>
  <cp:lastModifiedBy>wan naiman</cp:lastModifiedBy>
  <cp:revision>6</cp:revision>
  <dcterms:created xsi:type="dcterms:W3CDTF">2019-02-21T12:19:02Z</dcterms:created>
  <dcterms:modified xsi:type="dcterms:W3CDTF">2019-02-21T13:11:02Z</dcterms:modified>
</cp:coreProperties>
</file>