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sldIdLst>
    <p:sldId id="256" r:id="rId3"/>
    <p:sldId id="257" r:id="rId4"/>
    <p:sldId id="258" r:id="rId5"/>
    <p:sldId id="259" r:id="rId6"/>
    <p:sldId id="272" r:id="rId7"/>
    <p:sldId id="261" r:id="rId8"/>
    <p:sldId id="260" r:id="rId9"/>
    <p:sldId id="262" r:id="rId10"/>
    <p:sldId id="265" r:id="rId11"/>
    <p:sldId id="266" r:id="rId12"/>
    <p:sldId id="274" r:id="rId13"/>
    <p:sldId id="275" r:id="rId14"/>
    <p:sldId id="276" r:id="rId15"/>
    <p:sldId id="277" r:id="rId16"/>
    <p:sldId id="278" r:id="rId17"/>
    <p:sldId id="267" r:id="rId18"/>
    <p:sldId id="284" r:id="rId19"/>
    <p:sldId id="281" r:id="rId20"/>
    <p:sldId id="279" r:id="rId21"/>
    <p:sldId id="282" r:id="rId22"/>
    <p:sldId id="283" r:id="rId23"/>
    <p:sldId id="271" r:id="rId24"/>
    <p:sldId id="268" r:id="rId25"/>
    <p:sldId id="270" r:id="rId26"/>
    <p:sldId id="263" r:id="rId27"/>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1A685-0FDB-43DE-919C-A21A02B2DCD0}" v="61" dt="2023-11-28T11:17:43.4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58" d="100"/>
          <a:sy n="58" d="100"/>
        </p:scale>
        <p:origin x="96"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dgm:spPr/>
      <dgm:t>
        <a:bodyPr/>
        <a:lstStyle/>
        <a:p>
          <a:r>
            <a:rPr kumimoji="1" lang="ja-JP" dirty="0"/>
            <a:t>将来データを</a:t>
          </a:r>
          <a:r>
            <a:rPr kumimoji="1" lang="en-US" dirty="0"/>
            <a:t>AI</a:t>
          </a:r>
          <a:r>
            <a:rPr kumimoji="1" lang="ja-JP" dirty="0"/>
            <a:t>に活用するため</a:t>
          </a:r>
          <a:endParaRPr lang="en-US"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dgm:spPr/>
      <dgm:t>
        <a:bodyPr/>
        <a:lstStyle/>
        <a:p>
          <a:r>
            <a:rPr kumimoji="1" lang="ja-JP" dirty="0"/>
            <a:t>スマートフォンアプリ開発環境</a:t>
          </a:r>
          <a:endParaRPr lang="en-US"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dgm:spPr/>
      <dgm:t>
        <a:bodyPr/>
        <a:lstStyle/>
        <a:p>
          <a:r>
            <a:rPr kumimoji="1" lang="en-US" dirty="0" err="1"/>
            <a:t>Kivy</a:t>
          </a:r>
          <a:r>
            <a:rPr kumimoji="1" lang="ja-JP" dirty="0"/>
            <a:t>で開発されたアプリを</a:t>
          </a:r>
          <a:r>
            <a:rPr kumimoji="1" lang="en-US" dirty="0"/>
            <a:t>APK</a:t>
          </a:r>
          <a:r>
            <a:rPr kumimoji="1" lang="ja-JP" dirty="0"/>
            <a:t>（アンドロイド・パッケージ）化にする</a:t>
          </a:r>
          <a:endParaRPr lang="en-US"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0" y="65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1761361" y="651"/>
          <a:ext cx="2993063"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1761361" y="651"/>
        <a:ext cx="2993063" cy="1524988"/>
      </dsp:txXfrm>
    </dsp:sp>
    <dsp:sp modelId="{94349653-0D33-4DBA-B810-B8EE6BE951B7}">
      <dsp:nvSpPr>
        <dsp:cNvPr id="0" name=""/>
        <dsp:cNvSpPr/>
      </dsp:nvSpPr>
      <dsp:spPr>
        <a:xfrm>
          <a:off x="4754425" y="651"/>
          <a:ext cx="1896827"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622300">
            <a:lnSpc>
              <a:spcPct val="90000"/>
            </a:lnSpc>
            <a:spcBef>
              <a:spcPct val="0"/>
            </a:spcBef>
            <a:spcAft>
              <a:spcPct val="35000"/>
            </a:spcAft>
            <a:buNone/>
          </a:pPr>
          <a:r>
            <a:rPr kumimoji="1" lang="ja-JP" sz="1400" kern="1200" dirty="0"/>
            <a:t>将来データを</a:t>
          </a:r>
          <a:r>
            <a:rPr kumimoji="1" lang="en-US" sz="1400" kern="1200" dirty="0"/>
            <a:t>AI</a:t>
          </a:r>
          <a:r>
            <a:rPr kumimoji="1" lang="ja-JP" sz="1400" kern="1200" dirty="0"/>
            <a:t>に活用するため</a:t>
          </a:r>
          <a:endParaRPr lang="en-US" sz="1400" kern="1200" dirty="0"/>
        </a:p>
      </dsp:txBody>
      <dsp:txXfrm>
        <a:off x="4754425" y="651"/>
        <a:ext cx="1896827" cy="1524988"/>
      </dsp:txXfrm>
    </dsp:sp>
    <dsp:sp modelId="{2C6724AC-2724-4404-B971-7A1E69C1013E}">
      <dsp:nvSpPr>
        <dsp:cNvPr id="0" name=""/>
        <dsp:cNvSpPr/>
      </dsp:nvSpPr>
      <dsp:spPr>
        <a:xfrm>
          <a:off x="0" y="1906887"/>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1761361" y="1906887"/>
          <a:ext cx="2993063"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1761361" y="1906887"/>
        <a:ext cx="2993063" cy="1524988"/>
      </dsp:txXfrm>
    </dsp:sp>
    <dsp:sp modelId="{3D7DDFAF-137E-4527-8816-B785C0699588}">
      <dsp:nvSpPr>
        <dsp:cNvPr id="0" name=""/>
        <dsp:cNvSpPr/>
      </dsp:nvSpPr>
      <dsp:spPr>
        <a:xfrm>
          <a:off x="4754425" y="1906887"/>
          <a:ext cx="1896827"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622300">
            <a:lnSpc>
              <a:spcPct val="90000"/>
            </a:lnSpc>
            <a:spcBef>
              <a:spcPct val="0"/>
            </a:spcBef>
            <a:spcAft>
              <a:spcPct val="35000"/>
            </a:spcAft>
            <a:buNone/>
          </a:pPr>
          <a:r>
            <a:rPr kumimoji="1" lang="ja-JP" sz="1400" kern="1200" dirty="0"/>
            <a:t>スマートフォンアプリ開発環境</a:t>
          </a:r>
          <a:endParaRPr lang="en-US" sz="1400" kern="1200" dirty="0"/>
        </a:p>
      </dsp:txBody>
      <dsp:txXfrm>
        <a:off x="4754425" y="1906887"/>
        <a:ext cx="1896827" cy="1524988"/>
      </dsp:txXfrm>
    </dsp:sp>
    <dsp:sp modelId="{74B22583-A51E-422B-B7CA-F6AF048419C7}">
      <dsp:nvSpPr>
        <dsp:cNvPr id="0" name=""/>
        <dsp:cNvSpPr/>
      </dsp:nvSpPr>
      <dsp:spPr>
        <a:xfrm>
          <a:off x="0" y="3813123"/>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1761361" y="3813123"/>
          <a:ext cx="2993063"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1761361" y="3813123"/>
        <a:ext cx="2993063" cy="1524988"/>
      </dsp:txXfrm>
    </dsp:sp>
    <dsp:sp modelId="{44FC4C39-822D-4058-AA24-1A0730AFF361}">
      <dsp:nvSpPr>
        <dsp:cNvPr id="0" name=""/>
        <dsp:cNvSpPr/>
      </dsp:nvSpPr>
      <dsp:spPr>
        <a:xfrm>
          <a:off x="4754425" y="3813123"/>
          <a:ext cx="1896827"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622300">
            <a:lnSpc>
              <a:spcPct val="90000"/>
            </a:lnSpc>
            <a:spcBef>
              <a:spcPct val="0"/>
            </a:spcBef>
            <a:spcAft>
              <a:spcPct val="35000"/>
            </a:spcAft>
            <a:buNone/>
          </a:pPr>
          <a:r>
            <a:rPr kumimoji="1" lang="en-US" sz="1400" kern="1200" dirty="0" err="1"/>
            <a:t>Kivy</a:t>
          </a:r>
          <a:r>
            <a:rPr kumimoji="1" lang="ja-JP" sz="1400" kern="1200" dirty="0"/>
            <a:t>で開発されたアプリを</a:t>
          </a:r>
          <a:r>
            <a:rPr kumimoji="1" lang="en-US" sz="1400" kern="1200" dirty="0"/>
            <a:t>APK</a:t>
          </a:r>
          <a:r>
            <a:rPr kumimoji="1" lang="ja-JP" sz="1400" kern="1200" dirty="0"/>
            <a:t>（アンドロイド・パッケージ）化にする</a:t>
          </a:r>
          <a:endParaRPr lang="en-US" sz="1400" kern="1200" dirty="0"/>
        </a:p>
      </dsp:txBody>
      <dsp:txXfrm>
        <a:off x="4754425" y="3813123"/>
        <a:ext cx="1896827" cy="15249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11/28/2023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en-US" altLang="ja-JP" sz="4400" dirty="0" err="1"/>
              <a:t>Kivy</a:t>
            </a:r>
            <a:r>
              <a:rPr kumimoji="1" lang="ja-JP" altLang="en-US" sz="4400" dirty="0"/>
              <a:t>環境によるロコモ年齢測定システムのモバイルアプリ開発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396392"/>
            <a:ext cx="5147960" cy="1748835"/>
          </a:xfrm>
        </p:spPr>
        <p:txBody>
          <a:bodyPr>
            <a:normAutofit/>
          </a:bodyPr>
          <a:lstStyle/>
          <a:p>
            <a:pPr algn="ctr"/>
            <a:r>
              <a:rPr kumimoji="1" lang="ja-JP" altLang="en-US" sz="2000" dirty="0"/>
              <a:t>宮崎大学情報システム工学部</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2864907" y="0"/>
            <a:ext cx="9517294" cy="1152663"/>
          </a:xfrm>
        </p:spPr>
        <p:txBody>
          <a:bodyPr vert="horz" lIns="91440" tIns="45720" rIns="91440" bIns="45720" rtlCol="0" anchor="ctr">
            <a:normAutofit/>
          </a:bodyPr>
          <a:lstStyle/>
          <a:p>
            <a:pPr algn="ctr">
              <a:lnSpc>
                <a:spcPct val="90000"/>
              </a:lnSpc>
            </a:pPr>
            <a:r>
              <a:rPr kumimoji="1" lang="ja-JP" altLang="en-US" sz="3600" i="1"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404247"/>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46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アドレス画面</a:t>
            </a:r>
            <a:r>
              <a:rPr kumimoji="1" lang="en-US" altLang="ja-JP" sz="2800" dirty="0"/>
              <a:t>(</a:t>
            </a:r>
            <a:r>
              <a:rPr lang="en-US" altLang="ja-JP" sz="2800" dirty="0"/>
              <a:t>Address</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en-US" altLang="ja-JP" sz="1800" dirty="0"/>
              <a:t>Connection</a:t>
            </a:r>
            <a:r>
              <a:rPr lang="ja-JP" altLang="en-US" sz="1800" dirty="0"/>
              <a:t> </a:t>
            </a:r>
            <a:r>
              <a:rPr lang="en-US" altLang="ja-JP" sz="1800" dirty="0"/>
              <a:t>window</a:t>
            </a:r>
            <a:r>
              <a:rPr lang="ja-JP" altLang="en-US" sz="1800" dirty="0"/>
              <a:t> </a:t>
            </a:r>
            <a:r>
              <a:rPr lang="en-US" altLang="ja-JP" sz="1800" dirty="0"/>
              <a:t>where</a:t>
            </a:r>
            <a:r>
              <a:rPr lang="ja-JP" altLang="en-US" sz="1800" dirty="0"/>
              <a:t> </a:t>
            </a:r>
            <a:r>
              <a:rPr lang="en-US" altLang="ja-JP" sz="1800" dirty="0"/>
              <a:t>you</a:t>
            </a:r>
            <a:r>
              <a:rPr lang="ja-JP" altLang="en-US" sz="1800" dirty="0"/>
              <a:t> </a:t>
            </a:r>
            <a:r>
              <a:rPr lang="en-US" altLang="ja-JP" sz="1800" dirty="0"/>
              <a:t>put</a:t>
            </a:r>
            <a:r>
              <a:rPr lang="ja-JP" altLang="en-US" sz="1800" dirty="0"/>
              <a:t> </a:t>
            </a:r>
            <a:r>
              <a:rPr lang="en-US" altLang="ja-JP" sz="1800" dirty="0"/>
              <a:t>the</a:t>
            </a:r>
            <a:r>
              <a:rPr lang="ja-JP" altLang="en-US" sz="1800" dirty="0"/>
              <a:t> </a:t>
            </a:r>
            <a:r>
              <a:rPr lang="en-US" altLang="ja-JP" sz="1800" dirty="0"/>
              <a:t>IP</a:t>
            </a:r>
            <a:r>
              <a:rPr lang="ja-JP" altLang="en-US" sz="1800" dirty="0"/>
              <a:t> </a:t>
            </a:r>
            <a:r>
              <a:rPr lang="en-US" altLang="ja-JP" sz="1800" dirty="0"/>
              <a:t>address of the server</a:t>
            </a:r>
            <a:r>
              <a:rPr lang="ja-JP" altLang="en-US" sz="1800" dirty="0"/>
              <a:t> </a:t>
            </a:r>
            <a:r>
              <a:rPr lang="en-US" altLang="ja-JP" sz="1800" dirty="0"/>
              <a:t>into the text field and will connect </a:t>
            </a:r>
          </a:p>
          <a:p>
            <a:r>
              <a:rPr lang="en-US" altLang="ja-JP" sz="1800" dirty="0"/>
              <a:t>Inserted with it the guidelines in case the user fails to connect to the server successfully</a:t>
            </a:r>
          </a:p>
          <a:p>
            <a:endParaRPr lang="en-US" altLang="ja-JP"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001486"/>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タイトル画面</a:t>
            </a:r>
            <a:r>
              <a:rPr kumimoji="1" lang="en-US" altLang="ja-JP" sz="2800" dirty="0"/>
              <a:t>(</a:t>
            </a:r>
            <a:r>
              <a:rPr lang="en-US" altLang="ja-JP" sz="2800" dirty="0"/>
              <a:t>Title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en-US" altLang="ja-JP" sz="1800" dirty="0"/>
              <a:t>Explaining about the whole system that the application will provide service </a:t>
            </a:r>
          </a:p>
          <a:p>
            <a:r>
              <a:rPr lang="en-US" altLang="ja-JP" sz="1800" dirty="0"/>
              <a:t>You can access multiple screens from here</a:t>
            </a:r>
          </a:p>
          <a:p>
            <a:pPr lvl="1"/>
            <a:r>
              <a:rPr lang="en-US" altLang="ja-JP" sz="1400" dirty="0"/>
              <a:t>Explanation screen</a:t>
            </a:r>
          </a:p>
          <a:p>
            <a:pPr lvl="1"/>
            <a:r>
              <a:rPr lang="en-US" altLang="ja-JP" sz="1400" dirty="0"/>
              <a:t>Maintenance screen a</a:t>
            </a:r>
          </a:p>
          <a:p>
            <a:pPr lvl="1"/>
            <a:r>
              <a:rPr lang="en-US" altLang="ja-JP" sz="1400" dirty="0"/>
              <a:t>And the shutdown button(shutdown button and application will end)</a:t>
            </a:r>
          </a:p>
          <a:p>
            <a:r>
              <a:rPr lang="en-US" altLang="ja-JP" sz="1800" dirty="0"/>
              <a:t>A popup window will appear in case the user accidentally press the shutdown button to prevent accidental shutdown</a:t>
            </a:r>
          </a:p>
          <a:p>
            <a:pPr marL="0" indent="0">
              <a:buNone/>
            </a:pP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953" y="1001486"/>
            <a:ext cx="3507847" cy="5166558"/>
          </a:xfrm>
          <a:prstGeom prst="rect">
            <a:avLst/>
          </a:prstGeom>
        </p:spPr>
      </p:pic>
    </p:spTree>
    <p:extLst>
      <p:ext uri="{BB962C8B-B14F-4D97-AF65-F5344CB8AC3E}">
        <p14:creationId xmlns:p14="http://schemas.microsoft.com/office/powerpoint/2010/main" val="20979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説明画面</a:t>
            </a:r>
            <a:r>
              <a:rPr kumimoji="1" lang="en-US" altLang="ja-JP" sz="2800" dirty="0"/>
              <a:t>(</a:t>
            </a:r>
            <a:r>
              <a:rPr lang="en-US" altLang="ja-JP" sz="2800" dirty="0"/>
              <a:t>Explanation</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This screen will explain the flow of the test and what is expected from the user </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001486"/>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入力画面</a:t>
            </a:r>
            <a:r>
              <a:rPr kumimoji="1" lang="en-US" altLang="ja-JP" sz="2800" dirty="0"/>
              <a:t>(Input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lnSpcReduction="10000"/>
          </a:bodyPr>
          <a:lstStyle/>
          <a:p>
            <a:r>
              <a:rPr lang="en-US" altLang="ja-JP" sz="1800" dirty="0"/>
              <a:t>User will input their height and  age so that system can provide appropriate measurements that will cater to the user based on the metrics inputted</a:t>
            </a:r>
          </a:p>
          <a:p>
            <a:r>
              <a:rPr lang="en-US" altLang="ja-JP" sz="1800" dirty="0"/>
              <a:t>For the gender button it is still yet to be implemented, because the calculations involved does not require the metrics, “gender”</a:t>
            </a:r>
          </a:p>
          <a:p>
            <a:r>
              <a:rPr lang="en-US" altLang="ja-JP" sz="1800" dirty="0"/>
              <a:t>User can either take the test straight away of practice first until they are confident before taking the test</a:t>
            </a:r>
          </a:p>
          <a:p>
            <a:r>
              <a:rPr lang="en-US" altLang="ja-JP" sz="1800" dirty="0"/>
              <a:t>The </a:t>
            </a:r>
            <a:r>
              <a:rPr lang="en-US" altLang="ja-JP" sz="1800" dirty="0" err="1"/>
              <a:t>textfield</a:t>
            </a:r>
            <a:r>
              <a:rPr lang="en-US" altLang="ja-JP" sz="1800" dirty="0"/>
              <a:t> will be highlighted in the case of inappropriate values are inputted and </a:t>
            </a:r>
            <a:r>
              <a:rPr lang="en-US" altLang="ja-JP" sz="1800" dirty="0" err="1"/>
              <a:t>and</a:t>
            </a:r>
            <a:r>
              <a:rPr lang="en-US" altLang="ja-JP" sz="1800" dirty="0"/>
              <a:t> error message will appear. </a:t>
            </a:r>
          </a:p>
          <a:p>
            <a:r>
              <a:rPr lang="en-US" altLang="ja-JP" sz="1800" dirty="0"/>
              <a:t>For the time being the range for age is (15-95)</a:t>
            </a:r>
          </a:p>
          <a:p>
            <a:r>
              <a:rPr kumimoji="1" lang="en-US" altLang="ja-JP" sz="1800" dirty="0"/>
              <a:t>For height it is 90cm-200cm</a:t>
            </a:r>
            <a:endParaRPr kumimoji="1" lang="ja-JP" altLang="en-US" sz="1800" dirty="0"/>
          </a:p>
          <a:p>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00148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ローディング画面</a:t>
            </a:r>
            <a:r>
              <a:rPr kumimoji="1" lang="en-US" altLang="ja-JP" sz="2800" dirty="0"/>
              <a:t>(</a:t>
            </a:r>
            <a:r>
              <a:rPr lang="en-US" altLang="ja-JP" sz="2800" dirty="0"/>
              <a:t>Loading</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Basically, the loading window while waiting for the chair to move to the calculated height</a:t>
            </a:r>
          </a:p>
          <a:p>
            <a:r>
              <a:rPr lang="en-US" altLang="ja-JP" sz="1800" dirty="0"/>
              <a:t>User cannot move to another screen while the chair is moving</a:t>
            </a:r>
          </a:p>
          <a:p>
            <a:r>
              <a:rPr kumimoji="1" lang="en-US" altLang="ja-JP" sz="1800" dirty="0"/>
              <a:t>In the case of error while the chair is moving, A popup window will appear and  bring the user back to the input screen</a:t>
            </a:r>
          </a:p>
          <a:p>
            <a:endParaRPr lang="en-US" altLang="ja-JP" sz="1800" dirty="0"/>
          </a:p>
          <a:p>
            <a:r>
              <a:rPr kumimoji="1" lang="en-US" altLang="ja-JP" sz="1800" dirty="0"/>
              <a:t>A thread process is used to separate between th</a:t>
            </a:r>
            <a:r>
              <a:rPr lang="en-US" altLang="ja-JP" sz="1800" dirty="0"/>
              <a:t>e GUI and the daemon process as not to interrupt one another</a:t>
            </a:r>
            <a:endParaRPr kumimoji="1" lang="en-US" altLang="ja-JP"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E72AA40-FDFE-3233-914E-5DE70848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51" y="1001486"/>
            <a:ext cx="3488849" cy="5133306"/>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テスト画面</a:t>
            </a:r>
            <a:r>
              <a:rPr kumimoji="1" lang="en-US" altLang="ja-JP" sz="2800" dirty="0"/>
              <a:t>(</a:t>
            </a:r>
            <a:r>
              <a:rPr lang="en-US" altLang="ja-JP" sz="2800" dirty="0"/>
              <a:t>Test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This window will guide the user on what to do during the test , a clear picture and instruction is provided. </a:t>
            </a:r>
          </a:p>
          <a:p>
            <a:r>
              <a:rPr lang="en-US" altLang="ja-JP" sz="1800" dirty="0"/>
              <a:t>User must choose between either they fail or pass the current test so that they can proceed to the next stage of the test</a:t>
            </a:r>
          </a:p>
          <a:p>
            <a:r>
              <a:rPr kumimoji="1" lang="en-US" altLang="ja-JP" sz="1800" dirty="0"/>
              <a:t>The retry b</a:t>
            </a:r>
            <a:r>
              <a:rPr lang="en-US" altLang="ja-JP" sz="1800" dirty="0"/>
              <a:t>utton will change the text and guide the user in case they want to retry the current stage of the test</a:t>
            </a:r>
          </a:p>
          <a:p>
            <a:r>
              <a:rPr lang="en-US" altLang="ja-JP" sz="1800" dirty="0"/>
              <a:t>Number of retries will not affect the results for test as of now</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348" y="1001486"/>
            <a:ext cx="3688452" cy="5432563"/>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練習画面</a:t>
            </a:r>
            <a:r>
              <a:rPr kumimoji="1" lang="en-US" altLang="ja-JP" sz="2800" dirty="0"/>
              <a:t>(Practice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This window will guide the user on what to do during the test , a clear picture and instruction is provided. </a:t>
            </a:r>
          </a:p>
          <a:p>
            <a:r>
              <a:rPr lang="en-US" altLang="ja-JP" sz="1800" dirty="0"/>
              <a:t>User must choose between either they fail or pass the current test so that they can proceed to the next stage of the test</a:t>
            </a:r>
          </a:p>
          <a:p>
            <a:r>
              <a:rPr kumimoji="1" lang="en-US" altLang="ja-JP" sz="1800" dirty="0"/>
              <a:t>The retry b</a:t>
            </a:r>
            <a:r>
              <a:rPr lang="en-US" altLang="ja-JP" sz="1800" dirty="0"/>
              <a:t>utton will change the text and guide the user in case they want to retry the current stage of the test</a:t>
            </a:r>
          </a:p>
          <a:p>
            <a:r>
              <a:rPr lang="en-US" altLang="ja-JP" sz="1800" dirty="0"/>
              <a:t>Number of retries will not affect the results for test as of now</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結果</a:t>
            </a:r>
            <a:r>
              <a:rPr kumimoji="1" lang="ja-JP" altLang="en-US" sz="2800" dirty="0"/>
              <a:t>画面</a:t>
            </a:r>
            <a:r>
              <a:rPr kumimoji="1" lang="en-US" altLang="ja-JP" sz="2800" dirty="0"/>
              <a:t>(</a:t>
            </a:r>
            <a:r>
              <a:rPr lang="en-US" altLang="ja-JP" sz="2800" dirty="0"/>
              <a:t>Result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The result window ill show the advice and your current locomotion age in the case of a bad locomo</a:t>
            </a:r>
            <a:r>
              <a:rPr lang="en-US" altLang="ja-JP" sz="1800" dirty="0"/>
              <a:t>tion age </a:t>
            </a:r>
            <a:r>
              <a:rPr lang="en-US" altLang="ja-JP" sz="1800" dirty="0" err="1"/>
              <a:t>e.g</a:t>
            </a:r>
            <a:r>
              <a:rPr lang="en-US" altLang="ja-JP" sz="1800" dirty="0"/>
              <a:t> real age : 50 , locomotion age : 80 the application will advice you to go to take a test at the nearest medical facilities,</a:t>
            </a:r>
          </a:p>
          <a:p>
            <a:r>
              <a:rPr lang="en-US" altLang="ja-JP" sz="1800" dirty="0"/>
              <a:t>The four QR code at the bottom will show you the nearest locomotion checkup place and websites on further detailed explanation of the </a:t>
            </a:r>
            <a:r>
              <a:rPr lang="en-US" altLang="ja-JP" sz="1800" dirty="0" err="1"/>
              <a:t>lomotion</a:t>
            </a:r>
            <a:r>
              <a:rPr lang="en-US" altLang="ja-JP" sz="1800" dirty="0"/>
              <a:t> syndrome</a:t>
            </a:r>
          </a:p>
          <a:p>
            <a:r>
              <a:rPr kumimoji="1" lang="en-US" altLang="ja-JP" sz="1800" dirty="0"/>
              <a:t>The end button will bring the </a:t>
            </a:r>
            <a:r>
              <a:rPr lang="en-US" altLang="ja-JP" sz="1800" dirty="0"/>
              <a:t>user back to the main screen</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QR コード&#10;&#10;自動的に生成された説明">
            <a:extLst>
              <a:ext uri="{FF2B5EF4-FFF2-40B4-BE49-F238E27FC236}">
                <a16:creationId xmlns:a16="http://schemas.microsoft.com/office/drawing/2014/main" id="{5E5ECB7F-701E-82B4-3370-B8D35E896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934" y="0"/>
            <a:ext cx="4670131" cy="6858000"/>
          </a:xfrm>
          <a:prstGeom prst="rect">
            <a:avLst/>
          </a:prstGeom>
        </p:spPr>
      </p:pic>
    </p:spTree>
    <p:extLst>
      <p:ext uri="{BB962C8B-B14F-4D97-AF65-F5344CB8AC3E}">
        <p14:creationId xmlns:p14="http://schemas.microsoft.com/office/powerpoint/2010/main" val="373552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メンテナンス画面</a:t>
            </a:r>
            <a:r>
              <a:rPr kumimoji="1" lang="en-US" altLang="ja-JP" sz="2800" dirty="0"/>
              <a:t>(Maintenance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Maintenance window is for adjusting the reading of the sensor .</a:t>
            </a:r>
          </a:p>
          <a:p>
            <a:r>
              <a:rPr lang="en-US" altLang="ja-JP" sz="1800" dirty="0"/>
              <a:t>Because of the sensor is not quite accurate because of the noise especially at further distance, (40cm&gt;) a correction is done.</a:t>
            </a:r>
          </a:p>
          <a:p>
            <a:r>
              <a:rPr lang="en-US" altLang="ja-JP" sz="1800" dirty="0"/>
              <a:t>This screen will ask the person in charge to move the chair three times and each time the current reading of the chair will be recorded (10cm,30cm,50cm)</a:t>
            </a:r>
          </a:p>
          <a:p>
            <a:r>
              <a:rPr lang="en-US" altLang="ja-JP" sz="1800" dirty="0"/>
              <a:t>The calculated correction values will be sent to the chair and stored inside the server. The values stored will be used every time the chair is using the sensor for testing of practice purposes </a:t>
            </a:r>
          </a:p>
          <a:p>
            <a:endParaRPr kumimoji="1" lang="en-US" altLang="ja-JP"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838200" y="18255"/>
            <a:ext cx="10515600" cy="1325563"/>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p:txBody>
          <a:bodyPr/>
          <a:lstStyle/>
          <a:p>
            <a:r>
              <a:rPr kumimoji="1" lang="ja-JP" altLang="en-US" dirty="0"/>
              <a:t>背景と目的</a:t>
            </a:r>
            <a:endParaRPr kumimoji="1" lang="en-US" altLang="ja-JP" dirty="0"/>
          </a:p>
          <a:p>
            <a:r>
              <a:rPr kumimoji="1" lang="ja-JP" altLang="en-US" dirty="0"/>
              <a:t>全体構造</a:t>
            </a:r>
            <a:endParaRPr kumimoji="1" lang="en-US" altLang="ja-JP" dirty="0"/>
          </a:p>
          <a:p>
            <a:r>
              <a:rPr kumimoji="1" lang="ja-JP" altLang="en-US" dirty="0"/>
              <a:t>準備</a:t>
            </a:r>
            <a:endParaRPr kumimoji="1" lang="en-US" altLang="ja-JP" dirty="0"/>
          </a:p>
          <a:p>
            <a:r>
              <a:rPr kumimoji="1" lang="ja-JP" altLang="en-US" dirty="0"/>
              <a:t>アプリ</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7410253" cy="1325563"/>
          </a:xfrm>
        </p:spPr>
        <p:txBody>
          <a:bodyPr>
            <a:normAutofit/>
          </a:bodyPr>
          <a:lstStyle/>
          <a:p>
            <a:r>
              <a:rPr kumimoji="1" lang="ja-JP" altLang="en-US" sz="2800" dirty="0"/>
              <a:t>グラフ画面</a:t>
            </a:r>
            <a:r>
              <a:rPr kumimoji="1" lang="en-US" altLang="ja-JP" sz="2800" dirty="0"/>
              <a:t>(Graph</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This is for users that will come to take the test again after undergoing treatments to track their progress</a:t>
            </a:r>
          </a:p>
          <a:p>
            <a:r>
              <a:rPr lang="en-US" altLang="ja-JP" sz="1800" dirty="0"/>
              <a:t>It is still yet to be built because it will require a database to store the user personal data and a consent form will be required in order to do so</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17478"/>
            <a:ext cx="3106271" cy="4900931"/>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フィードバック</a:t>
            </a:r>
            <a:r>
              <a:rPr kumimoji="1" lang="ja-JP" altLang="en-US" sz="2800" dirty="0"/>
              <a:t>画面</a:t>
            </a:r>
            <a:r>
              <a:rPr kumimoji="1" lang="en-US" altLang="ja-JP" sz="2800" dirty="0"/>
              <a:t>(Feedback</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kumimoji="1" lang="en-US" altLang="ja-JP" sz="1800" dirty="0"/>
              <a:t>This will be the feedback screen so that user can provide information or bugs that appeared while using the mobile application</a:t>
            </a:r>
          </a:p>
          <a:p>
            <a:r>
              <a:rPr lang="en-US" altLang="ja-JP" sz="1800" dirty="0"/>
              <a:t>All feedbacks will be anonymous </a:t>
            </a:r>
            <a:endParaRPr kumimoji="1" lang="en-US" altLang="ja-JP" sz="1800" dirty="0"/>
          </a:p>
          <a:p>
            <a:r>
              <a:rPr lang="en-US" altLang="ja-JP" sz="1800" dirty="0"/>
              <a:t>This function is yet to be built because while connected to the chair, connections to the internet will be lost and need to figure out ways to store the feedback response on the internet so that Developers can access it anywhere to make improvements on the mobile application</a:t>
            </a:r>
          </a:p>
          <a:p>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268398"/>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505691" y="18255"/>
            <a:ext cx="10515600" cy="1325563"/>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lstStyle/>
          <a:p>
            <a:r>
              <a:rPr kumimoji="1" lang="en-US" altLang="ja-JP" dirty="0"/>
              <a:t>Use Blue trust Peace and Order</a:t>
            </a:r>
          </a:p>
          <a:p>
            <a:r>
              <a:rPr lang="en-US" altLang="ja-JP" dirty="0"/>
              <a:t>Use Fonts that is easily readable by the user</a:t>
            </a:r>
          </a:p>
          <a:p>
            <a:r>
              <a:rPr kumimoji="1" lang="en-US" altLang="ja-JP" dirty="0"/>
              <a:t>Use leave comments in each lines of code so that easier for the next person that will oversee the applications for maintenance purposes</a:t>
            </a:r>
          </a:p>
          <a:p>
            <a:r>
              <a:rPr lang="en-US" altLang="ja-JP" dirty="0"/>
              <a:t>Split the GUI Thread and Process Thread so </a:t>
            </a:r>
            <a:r>
              <a:rPr lang="en-US" altLang="ja-JP"/>
              <a:t>that the UI </a:t>
            </a:r>
            <a:r>
              <a:rPr lang="en-US" altLang="ja-JP" dirty="0"/>
              <a:t>does not hang while waiting data from the user</a:t>
            </a:r>
          </a:p>
          <a:p>
            <a:r>
              <a:rPr kumimoji="1" lang="en-US" altLang="ja-JP" dirty="0"/>
              <a:t>Add Feedback Me</a:t>
            </a:r>
            <a:r>
              <a:rPr lang="en-US" altLang="ja-JP" dirty="0"/>
              <a:t>chanism so that User can Provide useful input on improvisation of the app</a:t>
            </a:r>
            <a:endParaRPr kumimoji="1" lang="en-US" altLang="ja-JP"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C4224-92F6-8903-2B56-06CA8EDEC7B7}"/>
              </a:ext>
            </a:extLst>
          </p:cNvPr>
          <p:cNvSpPr>
            <a:spLocks noGrp="1"/>
          </p:cNvSpPr>
          <p:nvPr>
            <p:ph type="title"/>
          </p:nvPr>
        </p:nvSpPr>
        <p:spPr>
          <a:xfrm>
            <a:off x="615042" y="-134664"/>
            <a:ext cx="6523348" cy="1325563"/>
          </a:xfrm>
        </p:spPr>
        <p:txBody>
          <a:bodyPr>
            <a:normAutofit/>
          </a:bodyPr>
          <a:lstStyle/>
          <a:p>
            <a:r>
              <a:rPr kumimoji="1" lang="ja-JP" altLang="en-US" dirty="0"/>
              <a:t>データ送信の仕組み</a:t>
            </a:r>
          </a:p>
        </p:txBody>
      </p:sp>
      <p:grpSp>
        <p:nvGrpSpPr>
          <p:cNvPr id="27" name="グループ化 26">
            <a:extLst>
              <a:ext uri="{FF2B5EF4-FFF2-40B4-BE49-F238E27FC236}">
                <a16:creationId xmlns:a16="http://schemas.microsoft.com/office/drawing/2014/main" id="{2B475C66-199B-9CEF-FE74-C79B59F45CA0}"/>
              </a:ext>
            </a:extLst>
          </p:cNvPr>
          <p:cNvGrpSpPr/>
          <p:nvPr/>
        </p:nvGrpSpPr>
        <p:grpSpPr>
          <a:xfrm>
            <a:off x="0" y="917624"/>
            <a:ext cx="5021578" cy="5160959"/>
            <a:chOff x="961211" y="956231"/>
            <a:chExt cx="5021578" cy="5825250"/>
          </a:xfrm>
        </p:grpSpPr>
        <p:sp>
          <p:nvSpPr>
            <p:cNvPr id="4" name="矢印: 下 3">
              <a:extLst>
                <a:ext uri="{FF2B5EF4-FFF2-40B4-BE49-F238E27FC236}">
                  <a16:creationId xmlns:a16="http://schemas.microsoft.com/office/drawing/2014/main" id="{A08DE3E4-9769-ACCD-F7B8-3329FC28529C}"/>
                </a:ext>
              </a:extLst>
            </p:cNvPr>
            <p:cNvSpPr>
              <a:spLocks/>
            </p:cNvSpPr>
            <p:nvPr/>
          </p:nvSpPr>
          <p:spPr>
            <a:xfrm>
              <a:off x="1428207" y="1325563"/>
              <a:ext cx="296092" cy="5455918"/>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C53F9750-2D00-419E-52C2-10C771B754FC}"/>
                </a:ext>
              </a:extLst>
            </p:cNvPr>
            <p:cNvSpPr>
              <a:spLocks/>
            </p:cNvSpPr>
            <p:nvPr/>
          </p:nvSpPr>
          <p:spPr>
            <a:xfrm>
              <a:off x="5185954" y="1325563"/>
              <a:ext cx="296092" cy="5368831"/>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9DF5F2B-96EA-26D7-5D07-840468FB9504}"/>
                </a:ext>
              </a:extLst>
            </p:cNvPr>
            <p:cNvSpPr txBox="1">
              <a:spLocks/>
            </p:cNvSpPr>
            <p:nvPr/>
          </p:nvSpPr>
          <p:spPr>
            <a:xfrm>
              <a:off x="961211" y="996016"/>
              <a:ext cx="2029097" cy="369332"/>
            </a:xfrm>
            <a:prstGeom prst="rect">
              <a:avLst/>
            </a:prstGeom>
            <a:noFill/>
          </p:spPr>
          <p:txBody>
            <a:bodyPr wrap="square" rtlCol="0">
              <a:spAutoFit/>
            </a:bodyPr>
            <a:lstStyle/>
            <a:p>
              <a:r>
                <a:rPr kumimoji="1" lang="ja-JP" altLang="en-US" dirty="0"/>
                <a:t>クライアント</a:t>
              </a:r>
            </a:p>
          </p:txBody>
        </p:sp>
        <p:sp>
          <p:nvSpPr>
            <p:cNvPr id="9" name="テキスト ボックス 8">
              <a:extLst>
                <a:ext uri="{FF2B5EF4-FFF2-40B4-BE49-F238E27FC236}">
                  <a16:creationId xmlns:a16="http://schemas.microsoft.com/office/drawing/2014/main" id="{9F2F3FCE-CBC7-957B-920D-B136B310A94E}"/>
                </a:ext>
              </a:extLst>
            </p:cNvPr>
            <p:cNvSpPr txBox="1">
              <a:spLocks/>
            </p:cNvSpPr>
            <p:nvPr/>
          </p:nvSpPr>
          <p:spPr>
            <a:xfrm>
              <a:off x="4855029" y="956231"/>
              <a:ext cx="1127760" cy="369332"/>
            </a:xfrm>
            <a:prstGeom prst="rect">
              <a:avLst/>
            </a:prstGeom>
            <a:noFill/>
          </p:spPr>
          <p:txBody>
            <a:bodyPr wrap="square" rtlCol="0">
              <a:spAutoFit/>
            </a:bodyPr>
            <a:lstStyle/>
            <a:p>
              <a:r>
                <a:rPr kumimoji="1" lang="ja-JP" altLang="en-US" dirty="0"/>
                <a:t>サーバー</a:t>
              </a:r>
            </a:p>
          </p:txBody>
        </p:sp>
        <p:cxnSp>
          <p:nvCxnSpPr>
            <p:cNvPr id="11" name="直線矢印コネクタ 10">
              <a:extLst>
                <a:ext uri="{FF2B5EF4-FFF2-40B4-BE49-F238E27FC236}">
                  <a16:creationId xmlns:a16="http://schemas.microsoft.com/office/drawing/2014/main" id="{6A77656F-3634-FF7C-376B-C5E90A3BEB32}"/>
                </a:ext>
              </a:extLst>
            </p:cNvPr>
            <p:cNvCxnSpPr>
              <a:cxnSpLocks/>
            </p:cNvCxnSpPr>
            <p:nvPr/>
          </p:nvCxnSpPr>
          <p:spPr>
            <a:xfrm>
              <a:off x="1663337" y="1680754"/>
              <a:ext cx="35226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4BF59A6C-C770-5061-A847-CDFD8CC61821}"/>
                </a:ext>
              </a:extLst>
            </p:cNvPr>
            <p:cNvCxnSpPr>
              <a:cxnSpLocks/>
            </p:cNvCxnSpPr>
            <p:nvPr/>
          </p:nvCxnSpPr>
          <p:spPr>
            <a:xfrm flipH="1">
              <a:off x="1626325" y="2316480"/>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50857171-0D70-EA1E-3E06-0BADB14CE7B3}"/>
                </a:ext>
              </a:extLst>
            </p:cNvPr>
            <p:cNvSpPr txBox="1">
              <a:spLocks/>
            </p:cNvSpPr>
            <p:nvPr/>
          </p:nvSpPr>
          <p:spPr>
            <a:xfrm>
              <a:off x="3424645" y="1410657"/>
              <a:ext cx="2497181" cy="307777"/>
            </a:xfrm>
            <a:prstGeom prst="rect">
              <a:avLst/>
            </a:prstGeom>
            <a:noFill/>
          </p:spPr>
          <p:txBody>
            <a:bodyPr wrap="square" rtlCol="0">
              <a:spAutoFit/>
            </a:bodyPr>
            <a:lstStyle/>
            <a:p>
              <a:r>
                <a:rPr lang="ja-JP" altLang="en-US" sz="1400" dirty="0"/>
                <a:t>座席</a:t>
              </a:r>
              <a:r>
                <a:rPr kumimoji="1" lang="ja-JP" altLang="en-US" sz="1400" dirty="0"/>
                <a:t>の高さ、</a:t>
              </a:r>
              <a:r>
                <a:rPr kumimoji="1" lang="en-US" altLang="ja-JP" sz="1400" dirty="0"/>
                <a:t>height</a:t>
              </a:r>
              <a:endParaRPr kumimoji="1" lang="ja-JP" altLang="en-US" sz="1400" dirty="0"/>
            </a:p>
          </p:txBody>
        </p:sp>
        <p:sp>
          <p:nvSpPr>
            <p:cNvPr id="17" name="テキスト ボックス 16">
              <a:extLst>
                <a:ext uri="{FF2B5EF4-FFF2-40B4-BE49-F238E27FC236}">
                  <a16:creationId xmlns:a16="http://schemas.microsoft.com/office/drawing/2014/main" id="{A32C88E9-E46B-2188-9D41-9D68D5CDBD99}"/>
                </a:ext>
              </a:extLst>
            </p:cNvPr>
            <p:cNvSpPr txBox="1">
              <a:spLocks/>
            </p:cNvSpPr>
            <p:nvPr/>
          </p:nvSpPr>
          <p:spPr>
            <a:xfrm>
              <a:off x="1626325" y="1979822"/>
              <a:ext cx="2497181" cy="523220"/>
            </a:xfrm>
            <a:prstGeom prst="rect">
              <a:avLst/>
            </a:prstGeom>
            <a:noFill/>
          </p:spPr>
          <p:txBody>
            <a:bodyPr wrap="square" rtlCol="0">
              <a:spAutoFit/>
            </a:bodyPr>
            <a:lstStyle/>
            <a:p>
              <a:r>
                <a:rPr lang="en-US" altLang="ja-JP" sz="1400" dirty="0"/>
                <a:t>“+OK”</a:t>
              </a:r>
            </a:p>
            <a:p>
              <a:endParaRPr kumimoji="1" lang="ja-JP" altLang="en-US" sz="1400" dirty="0"/>
            </a:p>
          </p:txBody>
        </p:sp>
        <p:cxnSp>
          <p:nvCxnSpPr>
            <p:cNvPr id="18" name="直線矢印コネクタ 17">
              <a:extLst>
                <a:ext uri="{FF2B5EF4-FFF2-40B4-BE49-F238E27FC236}">
                  <a16:creationId xmlns:a16="http://schemas.microsoft.com/office/drawing/2014/main" id="{E3787BC4-B6F5-C751-8736-7D05F3488C5B}"/>
                </a:ext>
              </a:extLst>
            </p:cNvPr>
            <p:cNvCxnSpPr>
              <a:cxnSpLocks/>
            </p:cNvCxnSpPr>
            <p:nvPr/>
          </p:nvCxnSpPr>
          <p:spPr>
            <a:xfrm>
              <a:off x="1663337" y="2950844"/>
              <a:ext cx="35226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346D313D-8740-04ED-BED4-EF87F7C81A7A}"/>
                </a:ext>
              </a:extLst>
            </p:cNvPr>
            <p:cNvCxnSpPr>
              <a:cxnSpLocks/>
            </p:cNvCxnSpPr>
            <p:nvPr/>
          </p:nvCxnSpPr>
          <p:spPr>
            <a:xfrm flipH="1">
              <a:off x="1626325" y="3583577"/>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4C9A4220-EDD3-BE0A-D1A1-FE3092AF0736}"/>
                </a:ext>
              </a:extLst>
            </p:cNvPr>
            <p:cNvSpPr txBox="1">
              <a:spLocks/>
            </p:cNvSpPr>
            <p:nvPr/>
          </p:nvSpPr>
          <p:spPr>
            <a:xfrm>
              <a:off x="3423559" y="2677287"/>
              <a:ext cx="2497181" cy="307777"/>
            </a:xfrm>
            <a:prstGeom prst="rect">
              <a:avLst/>
            </a:prstGeom>
            <a:noFill/>
          </p:spPr>
          <p:txBody>
            <a:bodyPr wrap="square" rtlCol="0">
              <a:spAutoFit/>
            </a:bodyPr>
            <a:lstStyle/>
            <a:p>
              <a:r>
                <a:rPr lang="ja-JP" altLang="en-US" sz="1400" dirty="0"/>
                <a:t>座席</a:t>
              </a:r>
              <a:r>
                <a:rPr kumimoji="1" lang="ja-JP" altLang="en-US" sz="1400" dirty="0"/>
                <a:t>の高さ、</a:t>
              </a:r>
              <a:r>
                <a:rPr kumimoji="1" lang="en-US" altLang="ja-JP" sz="1400" dirty="0"/>
                <a:t>height</a:t>
              </a:r>
              <a:endParaRPr kumimoji="1" lang="ja-JP" altLang="en-US" sz="1400" dirty="0"/>
            </a:p>
          </p:txBody>
        </p:sp>
        <p:sp>
          <p:nvSpPr>
            <p:cNvPr id="21" name="テキスト ボックス 20">
              <a:extLst>
                <a:ext uri="{FF2B5EF4-FFF2-40B4-BE49-F238E27FC236}">
                  <a16:creationId xmlns:a16="http://schemas.microsoft.com/office/drawing/2014/main" id="{D987716F-9816-2F76-9529-57EB322E378F}"/>
                </a:ext>
              </a:extLst>
            </p:cNvPr>
            <p:cNvSpPr txBox="1">
              <a:spLocks/>
            </p:cNvSpPr>
            <p:nvPr/>
          </p:nvSpPr>
          <p:spPr>
            <a:xfrm>
              <a:off x="3423560" y="4071528"/>
              <a:ext cx="2497181" cy="307777"/>
            </a:xfrm>
            <a:prstGeom prst="rect">
              <a:avLst/>
            </a:prstGeom>
            <a:noFill/>
          </p:spPr>
          <p:txBody>
            <a:bodyPr wrap="square" rtlCol="0">
              <a:spAutoFit/>
            </a:bodyPr>
            <a:lstStyle/>
            <a:p>
              <a:r>
                <a:rPr lang="ja-JP" altLang="en-US" sz="1400" dirty="0"/>
                <a:t>座席</a:t>
              </a:r>
              <a:r>
                <a:rPr kumimoji="1" lang="ja-JP" altLang="en-US" sz="1400" dirty="0"/>
                <a:t>の高さ、</a:t>
              </a:r>
              <a:r>
                <a:rPr kumimoji="1" lang="en-US" altLang="ja-JP" sz="1400" dirty="0"/>
                <a:t>height</a:t>
              </a:r>
              <a:endParaRPr kumimoji="1" lang="ja-JP" altLang="en-US" sz="1400" dirty="0"/>
            </a:p>
          </p:txBody>
        </p:sp>
        <p:cxnSp>
          <p:nvCxnSpPr>
            <p:cNvPr id="22" name="直線矢印コネクタ 21">
              <a:extLst>
                <a:ext uri="{FF2B5EF4-FFF2-40B4-BE49-F238E27FC236}">
                  <a16:creationId xmlns:a16="http://schemas.microsoft.com/office/drawing/2014/main" id="{73CAD52B-A2C3-0EDA-2AE6-64F4011E8004}"/>
                </a:ext>
              </a:extLst>
            </p:cNvPr>
            <p:cNvCxnSpPr>
              <a:cxnSpLocks/>
            </p:cNvCxnSpPr>
            <p:nvPr/>
          </p:nvCxnSpPr>
          <p:spPr>
            <a:xfrm flipH="1">
              <a:off x="1625240" y="5146766"/>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D3732B6A-AFC5-A9EF-EAA3-2D2675D26B43}"/>
                </a:ext>
              </a:extLst>
            </p:cNvPr>
            <p:cNvSpPr txBox="1">
              <a:spLocks/>
            </p:cNvSpPr>
            <p:nvPr/>
          </p:nvSpPr>
          <p:spPr>
            <a:xfrm>
              <a:off x="1675312" y="3250377"/>
              <a:ext cx="2497181" cy="523220"/>
            </a:xfrm>
            <a:prstGeom prst="rect">
              <a:avLst/>
            </a:prstGeom>
            <a:noFill/>
          </p:spPr>
          <p:txBody>
            <a:bodyPr wrap="square" rtlCol="0">
              <a:spAutoFit/>
            </a:bodyPr>
            <a:lstStyle/>
            <a:p>
              <a:r>
                <a:rPr lang="en-US" altLang="ja-JP" sz="1400" dirty="0"/>
                <a:t>“+OK”</a:t>
              </a:r>
            </a:p>
            <a:p>
              <a:endParaRPr kumimoji="1" lang="ja-JP" altLang="en-US" sz="1400" dirty="0"/>
            </a:p>
          </p:txBody>
        </p:sp>
        <p:sp>
          <p:nvSpPr>
            <p:cNvPr id="24" name="テキスト ボックス 23">
              <a:extLst>
                <a:ext uri="{FF2B5EF4-FFF2-40B4-BE49-F238E27FC236}">
                  <a16:creationId xmlns:a16="http://schemas.microsoft.com/office/drawing/2014/main" id="{DA5B1E1D-ADE1-606F-1F19-FD2AB2A448A8}"/>
                </a:ext>
              </a:extLst>
            </p:cNvPr>
            <p:cNvSpPr txBox="1">
              <a:spLocks/>
            </p:cNvSpPr>
            <p:nvPr/>
          </p:nvSpPr>
          <p:spPr>
            <a:xfrm>
              <a:off x="1625240" y="4801736"/>
              <a:ext cx="2497181" cy="523220"/>
            </a:xfrm>
            <a:prstGeom prst="rect">
              <a:avLst/>
            </a:prstGeom>
            <a:noFill/>
          </p:spPr>
          <p:txBody>
            <a:bodyPr wrap="square" rtlCol="0">
              <a:spAutoFit/>
            </a:bodyPr>
            <a:lstStyle/>
            <a:p>
              <a:r>
                <a:rPr lang="en-US" altLang="ja-JP" sz="1400" dirty="0"/>
                <a:t>“+OK”</a:t>
              </a:r>
            </a:p>
            <a:p>
              <a:endParaRPr kumimoji="1" lang="ja-JP" altLang="en-US" sz="1400" dirty="0"/>
            </a:p>
          </p:txBody>
        </p:sp>
        <p:cxnSp>
          <p:nvCxnSpPr>
            <p:cNvPr id="26" name="直線矢印コネクタ 25">
              <a:extLst>
                <a:ext uri="{FF2B5EF4-FFF2-40B4-BE49-F238E27FC236}">
                  <a16:creationId xmlns:a16="http://schemas.microsoft.com/office/drawing/2014/main" id="{8A1EDA78-4B77-79AE-5808-D0AB1F1D1A5D}"/>
                </a:ext>
              </a:extLst>
            </p:cNvPr>
            <p:cNvCxnSpPr>
              <a:cxnSpLocks/>
            </p:cNvCxnSpPr>
            <p:nvPr/>
          </p:nvCxnSpPr>
          <p:spPr>
            <a:xfrm>
              <a:off x="1699263" y="4315098"/>
              <a:ext cx="35226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9" name="矢印: 下 28">
            <a:extLst>
              <a:ext uri="{FF2B5EF4-FFF2-40B4-BE49-F238E27FC236}">
                <a16:creationId xmlns:a16="http://schemas.microsoft.com/office/drawing/2014/main" id="{192CEE9E-4C4D-7B1F-9F1E-127158052D4C}"/>
              </a:ext>
            </a:extLst>
          </p:cNvPr>
          <p:cNvSpPr>
            <a:spLocks/>
          </p:cNvSpPr>
          <p:nvPr/>
        </p:nvSpPr>
        <p:spPr>
          <a:xfrm>
            <a:off x="6592386" y="1280087"/>
            <a:ext cx="296092" cy="4833744"/>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39DDE861-490E-F8B6-8E18-B99E4A963EFF}"/>
              </a:ext>
            </a:extLst>
          </p:cNvPr>
          <p:cNvSpPr>
            <a:spLocks/>
          </p:cNvSpPr>
          <p:nvPr/>
        </p:nvSpPr>
        <p:spPr>
          <a:xfrm>
            <a:off x="10350133" y="1280087"/>
            <a:ext cx="296092" cy="4756588"/>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CFD507E-4D9F-CBD8-C060-3C6E50F1606A}"/>
              </a:ext>
            </a:extLst>
          </p:cNvPr>
          <p:cNvSpPr txBox="1">
            <a:spLocks/>
          </p:cNvSpPr>
          <p:nvPr/>
        </p:nvSpPr>
        <p:spPr>
          <a:xfrm>
            <a:off x="6125390" y="988120"/>
            <a:ext cx="2029097" cy="327215"/>
          </a:xfrm>
          <a:prstGeom prst="rect">
            <a:avLst/>
          </a:prstGeom>
          <a:noFill/>
        </p:spPr>
        <p:txBody>
          <a:bodyPr wrap="square" rtlCol="0">
            <a:spAutoFit/>
          </a:bodyPr>
          <a:lstStyle/>
          <a:p>
            <a:r>
              <a:rPr kumimoji="1" lang="ja-JP" altLang="en-US" dirty="0"/>
              <a:t>クライアント</a:t>
            </a:r>
          </a:p>
        </p:txBody>
      </p:sp>
      <p:sp>
        <p:nvSpPr>
          <p:cNvPr id="32" name="テキスト ボックス 31">
            <a:extLst>
              <a:ext uri="{FF2B5EF4-FFF2-40B4-BE49-F238E27FC236}">
                <a16:creationId xmlns:a16="http://schemas.microsoft.com/office/drawing/2014/main" id="{C96ABC48-9507-4738-2577-99A98E0D14F4}"/>
              </a:ext>
            </a:extLst>
          </p:cNvPr>
          <p:cNvSpPr txBox="1">
            <a:spLocks/>
          </p:cNvSpPr>
          <p:nvPr/>
        </p:nvSpPr>
        <p:spPr>
          <a:xfrm>
            <a:off x="10019208" y="952872"/>
            <a:ext cx="1127760" cy="327215"/>
          </a:xfrm>
          <a:prstGeom prst="rect">
            <a:avLst/>
          </a:prstGeom>
          <a:noFill/>
        </p:spPr>
        <p:txBody>
          <a:bodyPr wrap="square" rtlCol="0">
            <a:spAutoFit/>
          </a:bodyPr>
          <a:lstStyle/>
          <a:p>
            <a:r>
              <a:rPr kumimoji="1" lang="ja-JP" altLang="en-US" dirty="0"/>
              <a:t>サーバー</a:t>
            </a:r>
          </a:p>
        </p:txBody>
      </p:sp>
      <p:cxnSp>
        <p:nvCxnSpPr>
          <p:cNvPr id="33" name="直線矢印コネクタ 32">
            <a:extLst>
              <a:ext uri="{FF2B5EF4-FFF2-40B4-BE49-F238E27FC236}">
                <a16:creationId xmlns:a16="http://schemas.microsoft.com/office/drawing/2014/main" id="{B1F223E1-93BE-E2DD-F000-9FB02DDB170D}"/>
              </a:ext>
            </a:extLst>
          </p:cNvPr>
          <p:cNvCxnSpPr>
            <a:cxnSpLocks/>
          </p:cNvCxnSpPr>
          <p:nvPr/>
        </p:nvCxnSpPr>
        <p:spPr>
          <a:xfrm>
            <a:off x="6827516" y="1594773"/>
            <a:ext cx="35226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F6B46D7D-5579-7386-1167-9AB45E964DCE}"/>
              </a:ext>
            </a:extLst>
          </p:cNvPr>
          <p:cNvCxnSpPr>
            <a:cxnSpLocks/>
          </p:cNvCxnSpPr>
          <p:nvPr/>
        </p:nvCxnSpPr>
        <p:spPr>
          <a:xfrm flipH="1">
            <a:off x="6827516" y="2363816"/>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87F05637-3199-41E0-B208-5A23872998ED}"/>
              </a:ext>
            </a:extLst>
          </p:cNvPr>
          <p:cNvSpPr txBox="1">
            <a:spLocks/>
          </p:cNvSpPr>
          <p:nvPr/>
        </p:nvSpPr>
        <p:spPr>
          <a:xfrm>
            <a:off x="8588824" y="1355477"/>
            <a:ext cx="2497181" cy="307777"/>
          </a:xfrm>
          <a:prstGeom prst="rect">
            <a:avLst/>
          </a:prstGeom>
          <a:noFill/>
        </p:spPr>
        <p:txBody>
          <a:bodyPr wrap="square" rtlCol="0">
            <a:spAutoFit/>
          </a:bodyPr>
          <a:lstStyle/>
          <a:p>
            <a:r>
              <a:rPr lang="en-US" altLang="ja-JP" sz="1400" dirty="0"/>
              <a:t>“GET_HEIGHT”</a:t>
            </a:r>
            <a:endParaRPr kumimoji="1" lang="ja-JP" altLang="en-US" sz="1400" dirty="0"/>
          </a:p>
        </p:txBody>
      </p:sp>
      <p:sp>
        <p:nvSpPr>
          <p:cNvPr id="36" name="テキスト ボックス 35">
            <a:extLst>
              <a:ext uri="{FF2B5EF4-FFF2-40B4-BE49-F238E27FC236}">
                <a16:creationId xmlns:a16="http://schemas.microsoft.com/office/drawing/2014/main" id="{CE1959F1-99F7-783D-EED1-C9BE90FD2E85}"/>
              </a:ext>
            </a:extLst>
          </p:cNvPr>
          <p:cNvSpPr txBox="1">
            <a:spLocks/>
          </p:cNvSpPr>
          <p:nvPr/>
        </p:nvSpPr>
        <p:spPr>
          <a:xfrm>
            <a:off x="6789419" y="2006597"/>
            <a:ext cx="2497181" cy="523220"/>
          </a:xfrm>
          <a:prstGeom prst="rect">
            <a:avLst/>
          </a:prstGeom>
          <a:noFill/>
        </p:spPr>
        <p:txBody>
          <a:bodyPr wrap="square" rtlCol="0">
            <a:spAutoFit/>
          </a:bodyPr>
          <a:lstStyle/>
          <a:p>
            <a:r>
              <a:rPr lang="en-US" altLang="ja-JP" sz="1400" dirty="0"/>
              <a:t>“</a:t>
            </a:r>
            <a:r>
              <a:rPr lang="ja-JP" altLang="en-US" sz="1400" dirty="0"/>
              <a:t>現在の高さ、</a:t>
            </a:r>
            <a:r>
              <a:rPr lang="en-US" altLang="ja-JP" sz="1400" dirty="0"/>
              <a:t>height”</a:t>
            </a:r>
          </a:p>
          <a:p>
            <a:endParaRPr kumimoji="1" lang="ja-JP" altLang="en-US" sz="1400" dirty="0"/>
          </a:p>
        </p:txBody>
      </p:sp>
      <p:cxnSp>
        <p:nvCxnSpPr>
          <p:cNvPr id="37" name="直線矢印コネクタ 36">
            <a:extLst>
              <a:ext uri="{FF2B5EF4-FFF2-40B4-BE49-F238E27FC236}">
                <a16:creationId xmlns:a16="http://schemas.microsoft.com/office/drawing/2014/main" id="{484842BB-BDF0-2174-52AC-9ABF77C4198B}"/>
              </a:ext>
            </a:extLst>
          </p:cNvPr>
          <p:cNvCxnSpPr>
            <a:cxnSpLocks/>
          </p:cNvCxnSpPr>
          <p:nvPr/>
        </p:nvCxnSpPr>
        <p:spPr>
          <a:xfrm>
            <a:off x="6827516" y="3184883"/>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98ED7928-B0A0-F590-B5C7-11B2F47C8223}"/>
              </a:ext>
            </a:extLst>
          </p:cNvPr>
          <p:cNvCxnSpPr>
            <a:cxnSpLocks/>
          </p:cNvCxnSpPr>
          <p:nvPr/>
        </p:nvCxnSpPr>
        <p:spPr>
          <a:xfrm flipH="1">
            <a:off x="6827516" y="4055667"/>
            <a:ext cx="3596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6A29B9D7-E754-E37C-C0C8-88CDC4A87127}"/>
              </a:ext>
            </a:extLst>
          </p:cNvPr>
          <p:cNvSpPr txBox="1">
            <a:spLocks/>
          </p:cNvSpPr>
          <p:nvPr/>
        </p:nvSpPr>
        <p:spPr>
          <a:xfrm>
            <a:off x="8770617" y="2929978"/>
            <a:ext cx="2497181" cy="307777"/>
          </a:xfrm>
          <a:prstGeom prst="rect">
            <a:avLst/>
          </a:prstGeom>
          <a:noFill/>
        </p:spPr>
        <p:txBody>
          <a:bodyPr wrap="square" rtlCol="0">
            <a:spAutoFit/>
          </a:bodyPr>
          <a:lstStyle/>
          <a:p>
            <a:r>
              <a:rPr lang="en-US" altLang="ja-JP" sz="1400" dirty="0"/>
              <a:t>“GET_HEIGHT”</a:t>
            </a:r>
            <a:endParaRPr kumimoji="1" lang="ja-JP" altLang="en-US" sz="1400" dirty="0"/>
          </a:p>
        </p:txBody>
      </p:sp>
      <p:sp>
        <p:nvSpPr>
          <p:cNvPr id="46" name="テキスト ボックス 45">
            <a:extLst>
              <a:ext uri="{FF2B5EF4-FFF2-40B4-BE49-F238E27FC236}">
                <a16:creationId xmlns:a16="http://schemas.microsoft.com/office/drawing/2014/main" id="{9644E17C-FC58-627B-91A7-E4F8A62E991D}"/>
              </a:ext>
            </a:extLst>
          </p:cNvPr>
          <p:cNvSpPr txBox="1">
            <a:spLocks/>
          </p:cNvSpPr>
          <p:nvPr/>
        </p:nvSpPr>
        <p:spPr>
          <a:xfrm>
            <a:off x="6755129" y="3673949"/>
            <a:ext cx="2497181" cy="523220"/>
          </a:xfrm>
          <a:prstGeom prst="rect">
            <a:avLst/>
          </a:prstGeom>
          <a:noFill/>
        </p:spPr>
        <p:txBody>
          <a:bodyPr wrap="square" rtlCol="0">
            <a:spAutoFit/>
          </a:bodyPr>
          <a:lstStyle/>
          <a:p>
            <a:r>
              <a:rPr lang="en-US" altLang="ja-JP" sz="1400" dirty="0"/>
              <a:t>“</a:t>
            </a:r>
            <a:r>
              <a:rPr lang="ja-JP" altLang="en-US" sz="1400" dirty="0"/>
              <a:t>現在の高さ、</a:t>
            </a:r>
            <a:r>
              <a:rPr lang="en-US" altLang="ja-JP" sz="1400" dirty="0"/>
              <a:t>height”</a:t>
            </a:r>
          </a:p>
          <a:p>
            <a:endParaRPr kumimoji="1" lang="ja-JP" altLang="en-US" sz="1400" dirty="0"/>
          </a:p>
        </p:txBody>
      </p:sp>
      <p:sp>
        <p:nvSpPr>
          <p:cNvPr id="48" name="テキスト ボックス 47">
            <a:extLst>
              <a:ext uri="{FF2B5EF4-FFF2-40B4-BE49-F238E27FC236}">
                <a16:creationId xmlns:a16="http://schemas.microsoft.com/office/drawing/2014/main" id="{4C389EDC-A245-A588-0DA4-47952B6F8ECF}"/>
              </a:ext>
            </a:extLst>
          </p:cNvPr>
          <p:cNvSpPr txBox="1"/>
          <p:nvPr/>
        </p:nvSpPr>
        <p:spPr>
          <a:xfrm>
            <a:off x="1874519" y="6172669"/>
            <a:ext cx="1175657" cy="461665"/>
          </a:xfrm>
          <a:prstGeom prst="rect">
            <a:avLst/>
          </a:prstGeom>
          <a:noFill/>
        </p:spPr>
        <p:txBody>
          <a:bodyPr wrap="square" rtlCol="0">
            <a:spAutoFit/>
          </a:bodyPr>
          <a:lstStyle/>
          <a:p>
            <a:pPr algn="ctr"/>
            <a:r>
              <a:rPr kumimoji="1" lang="ja-JP" altLang="en-US" sz="2400" b="1" dirty="0"/>
              <a:t>テスト</a:t>
            </a:r>
            <a:endParaRPr kumimoji="1" lang="ja-JP" altLang="en-US" b="1" dirty="0"/>
          </a:p>
        </p:txBody>
      </p:sp>
      <p:sp>
        <p:nvSpPr>
          <p:cNvPr id="49" name="テキスト ボックス 48">
            <a:extLst>
              <a:ext uri="{FF2B5EF4-FFF2-40B4-BE49-F238E27FC236}">
                <a16:creationId xmlns:a16="http://schemas.microsoft.com/office/drawing/2014/main" id="{3EFC85E3-749C-09D6-57BC-A0B8579EB02D}"/>
              </a:ext>
            </a:extLst>
          </p:cNvPr>
          <p:cNvSpPr txBox="1"/>
          <p:nvPr/>
        </p:nvSpPr>
        <p:spPr>
          <a:xfrm>
            <a:off x="7744091" y="6172669"/>
            <a:ext cx="1763490" cy="400110"/>
          </a:xfrm>
          <a:prstGeom prst="rect">
            <a:avLst/>
          </a:prstGeom>
          <a:noFill/>
        </p:spPr>
        <p:txBody>
          <a:bodyPr wrap="square" rtlCol="0">
            <a:spAutoFit/>
          </a:bodyPr>
          <a:lstStyle/>
          <a:p>
            <a:pPr algn="ctr"/>
            <a:r>
              <a:rPr kumimoji="1" lang="ja-JP" altLang="en-US" sz="2000" b="1" dirty="0"/>
              <a:t>メンテナンス</a:t>
            </a:r>
            <a:endParaRPr kumimoji="1" lang="ja-JP" altLang="en-US" b="1" dirty="0"/>
          </a:p>
        </p:txBody>
      </p:sp>
      <p:cxnSp>
        <p:nvCxnSpPr>
          <p:cNvPr id="3" name="直線コネクタ 2">
            <a:extLst>
              <a:ext uri="{FF2B5EF4-FFF2-40B4-BE49-F238E27FC236}">
                <a16:creationId xmlns:a16="http://schemas.microsoft.com/office/drawing/2014/main" id="{C76C5FA2-8ECD-B07C-D6C2-99E30B6A918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612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41708"/>
            <a:ext cx="10515600" cy="1325563"/>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kumimoji="1" lang="en-US" altLang="ja-JP" b="1" u="sng" dirty="0"/>
          </a:p>
          <a:p>
            <a:pPr lvl="1"/>
            <a:r>
              <a:rPr kumimoji="1" lang="ja-JP" altLang="en-US" dirty="0"/>
              <a:t>測定の簡単化と自動化</a:t>
            </a:r>
            <a:endParaRPr kumimoji="1" lang="en-US" altLang="ja-JP" dirty="0"/>
          </a:p>
          <a:p>
            <a:pPr lvl="1"/>
            <a:r>
              <a:rPr kumimoji="1" lang="ja-JP" altLang="en-US" dirty="0"/>
              <a:t>分かりやすい測定結果の表示</a:t>
            </a:r>
            <a:endParaRPr kumimoji="1" lang="en-US" altLang="ja-JP" dirty="0"/>
          </a:p>
          <a:p>
            <a:pPr lvl="1"/>
            <a:r>
              <a:rPr kumimoji="1" lang="ja-JP" altLang="en-US" dirty="0"/>
              <a:t>より合理的な立ち上がりテストの実現</a:t>
            </a:r>
          </a:p>
          <a:p>
            <a:pPr marL="0" indent="0">
              <a:buNone/>
            </a:pPr>
            <a:r>
              <a:rPr kumimoji="1" lang="ja-JP" altLang="en-US" b="1" dirty="0"/>
              <a:t>手段</a:t>
            </a:r>
            <a:endParaRPr kumimoji="1" lang="en-US" altLang="ja-JP" b="1" dirty="0"/>
          </a:p>
          <a:p>
            <a:pPr marL="0" indent="0">
              <a:buNone/>
            </a:pPr>
            <a:r>
              <a:rPr kumimoji="1" lang="ja-JP" altLang="en-US" dirty="0"/>
              <a:t>システムを自動化するための</a:t>
            </a:r>
            <a:r>
              <a:rPr kumimoji="1" lang="en-US" altLang="ja-JP" dirty="0" err="1"/>
              <a:t>Kivy</a:t>
            </a:r>
            <a:r>
              <a:rPr kumimoji="1" lang="ja-JP" altLang="en-US" dirty="0"/>
              <a:t>環境でできたスマホアプリを開発する</a:t>
            </a:r>
            <a:endParaRPr kumimoji="1" lang="en-US" altLang="ja-JP"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532708"/>
            <a:ext cx="10515600" cy="5325292"/>
          </a:xfrm>
        </p:spPr>
        <p:txBody>
          <a:bodyPr/>
          <a:lstStyle/>
          <a:p>
            <a:r>
              <a:rPr kumimoji="1" lang="ja-JP" altLang="en-US" dirty="0"/>
              <a:t>アクセシビリティのガイドラインの通りに体が不自由な人にも使いやすいようにする</a:t>
            </a:r>
            <a:endParaRPr kumimoji="1" lang="en-US" altLang="ja-JP" dirty="0"/>
          </a:p>
          <a:p>
            <a:r>
              <a:rPr kumimoji="1" lang="ja-JP" altLang="en-US" dirty="0"/>
              <a:t>データの保存機能を追加する</a:t>
            </a:r>
            <a:endParaRPr kumimoji="1" lang="en-US" altLang="ja-JP" dirty="0"/>
          </a:p>
          <a:p>
            <a:r>
              <a:rPr kumimoji="1" lang="ja-JP" altLang="en-US" dirty="0"/>
              <a:t>サーバ側のプログラムを改善する（自動てき接続切断）</a:t>
            </a:r>
            <a:endParaRPr kumimoji="1" lang="en-US" altLang="ja-JP" dirty="0"/>
          </a:p>
          <a:p>
            <a:pPr lvl="1"/>
            <a:r>
              <a:rPr kumimoji="1" lang="ja-JP" altLang="en-US" dirty="0"/>
              <a:t>自動再起動</a:t>
            </a:r>
            <a:endParaRPr kumimoji="1" lang="en-US" altLang="ja-JP" dirty="0"/>
          </a:p>
          <a:p>
            <a:r>
              <a:rPr kumimoji="1" lang="ja-JP" altLang="en-US" dirty="0"/>
              <a:t>接続ガイドラインを追加する</a:t>
            </a:r>
            <a:endParaRPr kumimoji="1" lang="en-US" altLang="ja-JP" dirty="0"/>
          </a:p>
          <a:p>
            <a:r>
              <a:rPr kumimoji="1" lang="ja-JP" altLang="en-US" dirty="0"/>
              <a:t>説明画面に画像を追加する</a:t>
            </a:r>
            <a:endParaRPr kumimoji="1" lang="en-US" altLang="ja-JP" dirty="0"/>
          </a:p>
          <a:p>
            <a:r>
              <a:rPr kumimoji="1" lang="ja-JP" altLang="en-US" dirty="0"/>
              <a:t>スレッドをもっとよく利用する</a:t>
            </a:r>
            <a:r>
              <a:rPr kumimoji="1" lang="en-US" altLang="ja-JP" dirty="0"/>
              <a:t>.</a:t>
            </a:r>
          </a:p>
          <a:p>
            <a:r>
              <a:rPr kumimoji="1" lang="ja-JP" altLang="en-US" dirty="0"/>
              <a:t>デバッグ</a:t>
            </a:r>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838200" y="18255"/>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p:txBody>
          <a:bodyPr/>
          <a:lstStyle/>
          <a:p>
            <a:r>
              <a:rPr kumimoji="1" lang="ja-JP" altLang="en-US" dirty="0"/>
              <a:t>ロコモとはロコモティブシンドロームの略称であり、運動器症候群のことである。人間は加齢と共に移動機能を低下するが，その低下のペースは平均より顕著に早い場合，ロコモ発症の可能性があり，移動機能に障害が生じ，介護や支援が必要となることがある．</a:t>
            </a:r>
            <a:r>
              <a:rPr kumimoji="1" lang="en-US" altLang="ja-JP" dirty="0"/>
              <a:t>2007</a:t>
            </a:r>
            <a:r>
              <a:rPr kumimoji="1" lang="ja-JP" altLang="en-US" dirty="0"/>
              <a:t>年日本整形外科学会がロコモの概念を提唱し、人間の基礎移動機能（立ち上がる機能や歩く機能）の低下の早期予防を促している。</a:t>
            </a:r>
            <a:endParaRPr kumimoji="1" lang="en-US" altLang="ja-JP" dirty="0"/>
          </a:p>
          <a:p>
            <a:endParaRPr lang="en-US" altLang="ja-JP" dirty="0"/>
          </a:p>
          <a:p>
            <a:r>
              <a:rPr kumimoji="1" lang="ja-JP" altLang="en-US" dirty="0"/>
              <a:t>＃</a:t>
            </a:r>
            <a:r>
              <a:rPr kumimoji="1" lang="en-US" altLang="ja-JP" dirty="0" err="1"/>
              <a:t>pendekkan</a:t>
            </a:r>
            <a:r>
              <a:rPr kumimoji="1" lang="en-US" altLang="ja-JP" dirty="0"/>
              <a:t> </a:t>
            </a:r>
            <a:r>
              <a:rPr kumimoji="1" lang="en-US" altLang="ja-JP" dirty="0" err="1"/>
              <a:t>sikit</a:t>
            </a:r>
            <a:r>
              <a:rPr kumimoji="1" lang="en-US" altLang="ja-JP" dirty="0"/>
              <a:t> intro</a:t>
            </a:r>
            <a:endParaRPr kumimoji="1" lang="ja-JP" altLang="en-US"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7C39E-F634-600F-9D16-AF905F546FCF}"/>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3BA551AA-063E-6B9A-99AE-E875D1B447DB}"/>
              </a:ext>
            </a:extLst>
          </p:cNvPr>
          <p:cNvSpPr>
            <a:spLocks noGrp="1"/>
          </p:cNvSpPr>
          <p:nvPr>
            <p:ph idx="1"/>
          </p:nvPr>
        </p:nvSpPr>
        <p:spPr>
          <a:xfrm>
            <a:off x="838200" y="2682240"/>
            <a:ext cx="4038600" cy="2897204"/>
          </a:xfrm>
          <a:ln>
            <a:solidFill>
              <a:schemeClr val="tx1"/>
            </a:solidFill>
          </a:ln>
        </p:spPr>
        <p:txBody>
          <a:bodyPr/>
          <a:lstStyle/>
          <a:p>
            <a:r>
              <a:rPr kumimoji="1" lang="ja-JP" altLang="en-US" sz="2000" dirty="0"/>
              <a:t>健康寿命の延伸</a:t>
            </a:r>
            <a:endParaRPr kumimoji="1" lang="en-US" altLang="ja-JP" sz="2000" dirty="0"/>
          </a:p>
          <a:p>
            <a:r>
              <a:rPr kumimoji="1" lang="ja-JP" altLang="en-US" sz="2000" dirty="0"/>
              <a:t>質の高い老後生活</a:t>
            </a:r>
            <a:endParaRPr kumimoji="1" lang="en-US" altLang="ja-JP" sz="2000" dirty="0"/>
          </a:p>
          <a:p>
            <a:r>
              <a:rPr kumimoji="1" lang="ja-JP" altLang="en-US" sz="2000" dirty="0"/>
              <a:t>医療・介護負担の軽減</a:t>
            </a:r>
          </a:p>
        </p:txBody>
      </p:sp>
      <p:sp>
        <p:nvSpPr>
          <p:cNvPr id="4" name="コンテンツ プレースホルダー 2">
            <a:extLst>
              <a:ext uri="{FF2B5EF4-FFF2-40B4-BE49-F238E27FC236}">
                <a16:creationId xmlns:a16="http://schemas.microsoft.com/office/drawing/2014/main" id="{3877ADE0-E822-672A-ECBC-6EFEFB6067EC}"/>
              </a:ext>
            </a:extLst>
          </p:cNvPr>
          <p:cNvSpPr txBox="1">
            <a:spLocks/>
          </p:cNvSpPr>
          <p:nvPr/>
        </p:nvSpPr>
        <p:spPr>
          <a:xfrm>
            <a:off x="838200" y="1980398"/>
            <a:ext cx="4038600" cy="2897204"/>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ja-JP" altLang="en-US" b="1" dirty="0"/>
              <a:t>ロコモ早期対応の意義</a:t>
            </a:r>
          </a:p>
        </p:txBody>
      </p:sp>
      <p:sp>
        <p:nvSpPr>
          <p:cNvPr id="5" name="コンテンツ プレースホルダー 2">
            <a:extLst>
              <a:ext uri="{FF2B5EF4-FFF2-40B4-BE49-F238E27FC236}">
                <a16:creationId xmlns:a16="http://schemas.microsoft.com/office/drawing/2014/main" id="{65C817F3-AF80-C4F2-9551-0A21934BA845}"/>
              </a:ext>
            </a:extLst>
          </p:cNvPr>
          <p:cNvSpPr txBox="1">
            <a:spLocks/>
          </p:cNvSpPr>
          <p:nvPr/>
        </p:nvSpPr>
        <p:spPr>
          <a:xfrm>
            <a:off x="6096000" y="2682240"/>
            <a:ext cx="4038600" cy="2897204"/>
          </a:xfrm>
          <a:prstGeom prst="rect">
            <a:avLst/>
          </a:prstGeom>
          <a:ln>
            <a:solidFill>
              <a:schemeClr val="tx1"/>
            </a:solidFill>
          </a:ln>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ja-JP" altLang="en-US" sz="2000" dirty="0">
                <a:solidFill>
                  <a:srgbClr val="FF0000"/>
                </a:solidFill>
              </a:rPr>
              <a:t>立ち上がりテスト</a:t>
            </a:r>
          </a:p>
          <a:p>
            <a:r>
              <a:rPr kumimoji="1" lang="ja-JP" altLang="en-US" sz="2000" dirty="0"/>
              <a:t>２ステップテスト</a:t>
            </a:r>
          </a:p>
          <a:p>
            <a:r>
              <a:rPr kumimoji="1" lang="ja-JP" altLang="en-US" sz="2000" dirty="0"/>
              <a:t>ロコモ</a:t>
            </a:r>
            <a:r>
              <a:rPr lang="en-US" altLang="ja-JP" sz="2000" dirty="0"/>
              <a:t>25</a:t>
            </a:r>
            <a:r>
              <a:rPr kumimoji="1" lang="ja-JP" altLang="en-US" sz="2000" dirty="0"/>
              <a:t>（アンケート）</a:t>
            </a:r>
          </a:p>
        </p:txBody>
      </p:sp>
      <p:sp>
        <p:nvSpPr>
          <p:cNvPr id="6" name="コンテンツ プレースホルダー 2">
            <a:extLst>
              <a:ext uri="{FF2B5EF4-FFF2-40B4-BE49-F238E27FC236}">
                <a16:creationId xmlns:a16="http://schemas.microsoft.com/office/drawing/2014/main" id="{ED8FD5EF-356D-5D53-5BCD-C28E44BFE597}"/>
              </a:ext>
            </a:extLst>
          </p:cNvPr>
          <p:cNvSpPr txBox="1">
            <a:spLocks/>
          </p:cNvSpPr>
          <p:nvPr/>
        </p:nvSpPr>
        <p:spPr>
          <a:xfrm>
            <a:off x="6096000" y="1980398"/>
            <a:ext cx="4038600" cy="2897204"/>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ja-JP" altLang="en-US" b="1" dirty="0"/>
              <a:t>ロコモの検証方法</a:t>
            </a:r>
          </a:p>
        </p:txBody>
      </p:sp>
      <p:cxnSp>
        <p:nvCxnSpPr>
          <p:cNvPr id="7" name="直線コネクタ 6">
            <a:extLst>
              <a:ext uri="{FF2B5EF4-FFF2-40B4-BE49-F238E27FC236}">
                <a16:creationId xmlns:a16="http://schemas.microsoft.com/office/drawing/2014/main" id="{63C3EF3A-82E9-9ADB-6195-3FF62609A71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50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838200" y="1445000"/>
            <a:ext cx="10515600" cy="491375"/>
          </a:xfrm>
        </p:spPr>
        <p:txBody>
          <a:bodyPr/>
          <a:lstStyle/>
          <a:p>
            <a:pPr marL="0" indent="0">
              <a:buNone/>
            </a:pPr>
            <a:r>
              <a:rPr kumimoji="1" lang="ja-JP" altLang="en-US" dirty="0"/>
              <a:t>立ち上がりテスト</a:t>
            </a:r>
          </a:p>
        </p:txBody>
      </p:sp>
      <p:pic>
        <p:nvPicPr>
          <p:cNvPr id="5" name="図 4">
            <a:extLst>
              <a:ext uri="{FF2B5EF4-FFF2-40B4-BE49-F238E27FC236}">
                <a16:creationId xmlns:a16="http://schemas.microsoft.com/office/drawing/2014/main" id="{B955B8C0-27BB-3BDA-6755-6A6F744D76D5}"/>
              </a:ext>
            </a:extLst>
          </p:cNvPr>
          <p:cNvPicPr>
            <a:picLocks noChangeAspect="1"/>
          </p:cNvPicPr>
          <p:nvPr/>
        </p:nvPicPr>
        <p:blipFill>
          <a:blip r:embed="rId2"/>
          <a:stretch>
            <a:fillRect/>
          </a:stretch>
        </p:blipFill>
        <p:spPr>
          <a:xfrm>
            <a:off x="1145185" y="2376684"/>
            <a:ext cx="8766761" cy="3356828"/>
          </a:xfrm>
          <a:prstGeom prst="rect">
            <a:avLst/>
          </a:prstGeom>
        </p:spPr>
      </p:pic>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既存システムの構造構造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200" y="1840539"/>
            <a:ext cx="4199021" cy="4502799"/>
          </a:xfrm>
        </p:spPr>
        <p:txBody>
          <a:bodyPr/>
          <a:lstStyle/>
          <a:p>
            <a:r>
              <a:rPr kumimoji="1" lang="en-US" altLang="ja-JP" dirty="0"/>
              <a:t>Must be moved by hand</a:t>
            </a:r>
          </a:p>
          <a:p>
            <a:r>
              <a:rPr kumimoji="1" lang="en-US" altLang="ja-JP" dirty="0"/>
              <a:t>Result also must be calculated by hand</a:t>
            </a:r>
            <a:endParaRPr kumimoji="1" lang="ja-JP" altLang="en-US" dirty="0"/>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a:blip r:embed="rId2"/>
          <a:stretch>
            <a:fillRect/>
          </a:stretch>
        </p:blipFill>
        <p:spPr>
          <a:xfrm>
            <a:off x="5232483" y="1840540"/>
            <a:ext cx="6121317" cy="4502799"/>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9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目的、手法、結果</a:t>
            </a:r>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p:txBody>
          <a:bodyPr/>
          <a:lstStyle/>
          <a:p>
            <a:r>
              <a:rPr kumimoji="1" lang="ja-JP" altLang="en-US" dirty="0"/>
              <a:t>アプリによるシステムの単純化と自動化だれでも使えるようにする</a:t>
            </a:r>
            <a:endParaRPr kumimoji="1" lang="en-US" altLang="ja-JP" dirty="0"/>
          </a:p>
          <a:p>
            <a:r>
              <a:rPr kumimoji="1" lang="en-US" altLang="ja-JP" dirty="0" err="1"/>
              <a:t>Kivy</a:t>
            </a:r>
            <a:r>
              <a:rPr kumimoji="1" lang="ja-JP" altLang="en-US" dirty="0"/>
              <a:t>アプリを利用してモバイルアプリ開発を行った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838200" y="1495426"/>
            <a:ext cx="3220880" cy="4024310"/>
          </a:xfrm>
        </p:spPr>
        <p:txBody>
          <a:bodyPr>
            <a:normAutofit/>
          </a:bodyPr>
          <a:lstStyle/>
          <a:p>
            <a:r>
              <a:rPr kumimoji="1" lang="ja-JP" altLang="en-US" sz="3600"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200426880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2959175" y="0"/>
            <a:ext cx="9517294" cy="1152663"/>
          </a:xfrm>
        </p:spPr>
        <p:txBody>
          <a:bodyPr vert="horz" lIns="91440" tIns="45720" rIns="91440" bIns="45720" rtlCol="0" anchor="ctr">
            <a:normAutofit/>
          </a:bodyPr>
          <a:lstStyle/>
          <a:p>
            <a:pPr algn="ctr">
              <a:lnSpc>
                <a:spcPct val="90000"/>
              </a:lnSpc>
            </a:pPr>
            <a:r>
              <a:rPr kumimoji="1" lang="ja-JP" altLang="en-US" sz="32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49889" y="6398556"/>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78578"/>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1324</Words>
  <Application>Microsoft Office PowerPoint</Application>
  <PresentationFormat>ワイド画面</PresentationFormat>
  <Paragraphs>135</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25</vt:i4>
      </vt:variant>
    </vt:vector>
  </HeadingPairs>
  <TitlesOfParts>
    <vt:vector size="31" baseType="lpstr">
      <vt:lpstr>Meiryo</vt:lpstr>
      <vt:lpstr>游ゴシック</vt:lpstr>
      <vt:lpstr>游ゴシック Light</vt:lpstr>
      <vt:lpstr>Arial</vt:lpstr>
      <vt:lpstr>BrushVTI</vt:lpstr>
      <vt:lpstr>Office テーマ</vt:lpstr>
      <vt:lpstr>Kivy環境によるロコモ年齢測定システムのモバイルアプリ開発</vt:lpstr>
      <vt:lpstr>目次</vt:lpstr>
      <vt:lpstr>背景</vt:lpstr>
      <vt:lpstr>背景</vt:lpstr>
      <vt:lpstr>背景</vt:lpstr>
      <vt:lpstr>既存システムの構造構造</vt:lpstr>
      <vt:lpstr>目的、手法、結果</vt:lpstr>
      <vt:lpstr>言語と環境</vt:lpstr>
      <vt:lpstr>アプリの流れ</vt:lpstr>
      <vt:lpstr>アプリの流れ</vt:lpstr>
      <vt:lpstr>アドレス画面(Address Window）</vt:lpstr>
      <vt:lpstr>タイトル画面(Title Window）</vt:lpstr>
      <vt:lpstr>説明画面(Explanation Window）</vt:lpstr>
      <vt:lpstr>入力画面(Input Window）</vt:lpstr>
      <vt:lpstr>ローディング画面(Loading Window）</vt:lpstr>
      <vt:lpstr>テスト画面(Test Window）</vt:lpstr>
      <vt:lpstr>練習画面(Practice Window）</vt:lpstr>
      <vt:lpstr>結果画面(Result Window）</vt:lpstr>
      <vt:lpstr>メンテナンス画面(Maintenance Window）</vt:lpstr>
      <vt:lpstr>グラフ画面(Graph Window）</vt:lpstr>
      <vt:lpstr>フィードバック画面(Feedback Window）</vt:lpstr>
      <vt:lpstr>工夫点</vt:lpstr>
      <vt:lpstr>データ送信の仕組み</vt:lpstr>
      <vt:lpstr>まとめ</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6</cp:revision>
  <cp:lastPrinted>2023-09-27T07:45:41Z</cp:lastPrinted>
  <dcterms:created xsi:type="dcterms:W3CDTF">2023-09-11T05:20:46Z</dcterms:created>
  <dcterms:modified xsi:type="dcterms:W3CDTF">2023-11-28T11:28:33Z</dcterms:modified>
</cp:coreProperties>
</file>