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3" d="100"/>
          <a:sy n="63" d="100"/>
        </p:scale>
        <p:origin x="7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Top 10 Infrastructure-level</a:t>
            </a:r>
            <a:r>
              <a:rPr lang="en-US" baseline="0" dirty="0"/>
              <a:t> VA Findings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A2-45E3-9D8A-8EE696AAE6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A2-45E3-9D8A-8EE696AAE6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A2-45E3-9D8A-8EE696AAE62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A2-45E3-9D8A-8EE696AAE62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A2-45E3-9D8A-8EE696AAE62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CA2-45E3-9D8A-8EE696AAE62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CA2-45E3-9D8A-8EE696AAE62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CA2-45E3-9D8A-8EE696AAE62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CA2-45E3-9D8A-8EE696AAE62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CA2-45E3-9D8A-8EE696AAE62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CA2-45E3-9D8A-8EE696AAE62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Service Detection</c:v>
                </c:pt>
                <c:pt idx="1">
                  <c:v>HyperText Transfer Protocol (HTTP) Information</c:v>
                </c:pt>
                <c:pt idx="2">
                  <c:v>HTTP Server Type and Version</c:v>
                </c:pt>
                <c:pt idx="3">
                  <c:v>Web Server No 404 Error Code Check</c:v>
                </c:pt>
                <c:pt idx="4">
                  <c:v>SSL / TLS Versions Supported</c:v>
                </c:pt>
                <c:pt idx="5">
                  <c:v>SSL Cipher Suites Supported</c:v>
                </c:pt>
                <c:pt idx="6">
                  <c:v>TLS ALPN Supported Protocol Enumeration</c:v>
                </c:pt>
                <c:pt idx="7">
                  <c:v>SSL Certificate Information</c:v>
                </c:pt>
                <c:pt idx="8">
                  <c:v>TLS Version 1.2 Protocol Detection</c:v>
                </c:pt>
                <c:pt idx="9">
                  <c:v>SSL Root Certification Authority Certificate Information</c:v>
                </c:pt>
                <c:pt idx="10">
                  <c:v>SSL Perfect Forward Secrecy Cipher Suites Supported</c:v>
                </c:pt>
              </c:strCache>
            </c:strRef>
          </c:cat>
          <c:val>
            <c:numRef>
              <c:f>Sheet1!$B$2:$B$12</c:f>
              <c:numCache>
                <c:formatCode>General</c:formatCode>
                <c:ptCount val="11"/>
                <c:pt idx="0">
                  <c:v>1615</c:v>
                </c:pt>
                <c:pt idx="1">
                  <c:v>1456</c:v>
                </c:pt>
                <c:pt idx="2">
                  <c:v>1451</c:v>
                </c:pt>
                <c:pt idx="3">
                  <c:v>786</c:v>
                </c:pt>
                <c:pt idx="4">
                  <c:v>718</c:v>
                </c:pt>
                <c:pt idx="5">
                  <c:v>718</c:v>
                </c:pt>
                <c:pt idx="6">
                  <c:v>705</c:v>
                </c:pt>
                <c:pt idx="7">
                  <c:v>694</c:v>
                </c:pt>
                <c:pt idx="8">
                  <c:v>693</c:v>
                </c:pt>
                <c:pt idx="9">
                  <c:v>693</c:v>
                </c:pt>
                <c:pt idx="10">
                  <c:v>693</c:v>
                </c:pt>
              </c:numCache>
            </c:numRef>
          </c:val>
          <c:extLst>
            <c:ext xmlns:c16="http://schemas.microsoft.com/office/drawing/2014/chart" uri="{C3380CC4-5D6E-409C-BE32-E72D297353CC}">
              <c16:uniqueId val="{00000016-3CA2-45E3-9D8A-8EE696AAE62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5/30/2025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5/30/2025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5/30/2025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5/30/2025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5/30/2025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5/30/2025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5/30/2025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MY"/>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MY"/>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MY"/>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3F2C-1C10-5159-78E3-635B4FBF9BC5}"/>
              </a:ext>
            </a:extLst>
          </p:cNvPr>
          <p:cNvSpPr>
            <a:spLocks noGrp="1"/>
          </p:cNvSpPr>
          <p:nvPr>
            <p:ph type="title"/>
          </p:nvPr>
        </p:nvSpPr>
        <p:spPr/>
        <p:txBody>
          <a:bodyPr/>
          <a:lstStyle/>
          <a:p>
            <a:endParaRPr lang="en-MY"/>
          </a:p>
        </p:txBody>
      </p:sp>
      <p:pic>
        <p:nvPicPr>
          <p:cNvPr id="5" name="Picture 4">
            <a:extLst>
              <a:ext uri="{FF2B5EF4-FFF2-40B4-BE49-F238E27FC236}">
                <a16:creationId xmlns:a16="http://schemas.microsoft.com/office/drawing/2014/main" id="{20967E55-E89E-B423-106C-29BA148919EA}"/>
              </a:ext>
            </a:extLst>
          </p:cNvPr>
          <p:cNvPicPr>
            <a:picLocks noChangeAspect="1"/>
          </p:cNvPicPr>
          <p:nvPr/>
        </p:nvPicPr>
        <p:blipFill>
          <a:blip r:embed="rId2"/>
          <a:stretch>
            <a:fillRect/>
          </a:stretch>
        </p:blipFill>
        <p:spPr>
          <a:xfrm>
            <a:off x="771692" y="2038189"/>
            <a:ext cx="5217605" cy="2589055"/>
          </a:xfrm>
          <a:prstGeom prst="rect">
            <a:avLst/>
          </a:prstGeom>
        </p:spPr>
      </p:pic>
      <p:pic>
        <p:nvPicPr>
          <p:cNvPr id="8" name="Picture 7">
            <a:extLst>
              <a:ext uri="{FF2B5EF4-FFF2-40B4-BE49-F238E27FC236}">
                <a16:creationId xmlns:a16="http://schemas.microsoft.com/office/drawing/2014/main" id="{5177EFFD-F1E1-B5E0-2AD9-1B0CC640C44C}"/>
              </a:ext>
            </a:extLst>
          </p:cNvPr>
          <p:cNvPicPr>
            <a:picLocks noChangeAspect="1"/>
          </p:cNvPicPr>
          <p:nvPr/>
        </p:nvPicPr>
        <p:blipFill>
          <a:blip r:embed="rId3"/>
          <a:stretch>
            <a:fillRect/>
          </a:stretch>
        </p:blipFill>
        <p:spPr>
          <a:xfrm>
            <a:off x="6429375" y="2038189"/>
            <a:ext cx="4841353" cy="3013923"/>
          </a:xfrm>
          <a:prstGeom prst="rect">
            <a:avLst/>
          </a:prstGeom>
        </p:spPr>
      </p:pic>
    </p:spTree>
    <p:extLst>
      <p:ext uri="{BB962C8B-B14F-4D97-AF65-F5344CB8AC3E}">
        <p14:creationId xmlns:p14="http://schemas.microsoft.com/office/powerpoint/2010/main" val="392221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0602-23A3-DCD1-AA1B-28A2BBB4D3C9}"/>
              </a:ext>
            </a:extLst>
          </p:cNvPr>
          <p:cNvSpPr>
            <a:spLocks noGrp="1"/>
          </p:cNvSpPr>
          <p:nvPr>
            <p:ph type="title"/>
          </p:nvPr>
        </p:nvSpPr>
        <p:spPr/>
        <p:txBody>
          <a:bodyPr/>
          <a:lstStyle/>
          <a:p>
            <a:endParaRPr lang="en-MY"/>
          </a:p>
        </p:txBody>
      </p:sp>
      <p:pic>
        <p:nvPicPr>
          <p:cNvPr id="5" name="Picture 4">
            <a:extLst>
              <a:ext uri="{FF2B5EF4-FFF2-40B4-BE49-F238E27FC236}">
                <a16:creationId xmlns:a16="http://schemas.microsoft.com/office/drawing/2014/main" id="{C09AE1F7-9A44-6A70-299D-616439C7454F}"/>
              </a:ext>
            </a:extLst>
          </p:cNvPr>
          <p:cNvPicPr>
            <a:picLocks noChangeAspect="1"/>
          </p:cNvPicPr>
          <p:nvPr/>
        </p:nvPicPr>
        <p:blipFill>
          <a:blip r:embed="rId2"/>
          <a:stretch>
            <a:fillRect/>
          </a:stretch>
        </p:blipFill>
        <p:spPr>
          <a:xfrm>
            <a:off x="476250" y="2033768"/>
            <a:ext cx="6057900" cy="3757432"/>
          </a:xfrm>
          <a:prstGeom prst="rect">
            <a:avLst/>
          </a:prstGeom>
        </p:spPr>
      </p:pic>
      <p:pic>
        <p:nvPicPr>
          <p:cNvPr id="7" name="Picture 6">
            <a:extLst>
              <a:ext uri="{FF2B5EF4-FFF2-40B4-BE49-F238E27FC236}">
                <a16:creationId xmlns:a16="http://schemas.microsoft.com/office/drawing/2014/main" id="{B3597038-36E0-B028-77DE-6600A06BCAE2}"/>
              </a:ext>
            </a:extLst>
          </p:cNvPr>
          <p:cNvPicPr>
            <a:picLocks noChangeAspect="1"/>
          </p:cNvPicPr>
          <p:nvPr/>
        </p:nvPicPr>
        <p:blipFill>
          <a:blip r:embed="rId3"/>
          <a:stretch>
            <a:fillRect/>
          </a:stretch>
        </p:blipFill>
        <p:spPr>
          <a:xfrm>
            <a:off x="4500563" y="2676525"/>
            <a:ext cx="6276862" cy="3114675"/>
          </a:xfrm>
          <a:prstGeom prst="rect">
            <a:avLst/>
          </a:prstGeom>
        </p:spPr>
      </p:pic>
    </p:spTree>
    <p:extLst>
      <p:ext uri="{BB962C8B-B14F-4D97-AF65-F5344CB8AC3E}">
        <p14:creationId xmlns:p14="http://schemas.microsoft.com/office/powerpoint/2010/main" val="98280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977C3C3-AFB6-B25A-6AAD-4BC3DFE10454}"/>
              </a:ext>
            </a:extLst>
          </p:cNvPr>
          <p:cNvSpPr/>
          <p:nvPr/>
        </p:nvSpPr>
        <p:spPr>
          <a:xfrm>
            <a:off x="4549412" y="4562856"/>
            <a:ext cx="7061395" cy="1911096"/>
          </a:xfrm>
          <a:prstGeom prst="roundRect">
            <a:avLst>
              <a:gd name="adj" fmla="val 8060"/>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4" name="Table 3">
            <a:extLst>
              <a:ext uri="{FF2B5EF4-FFF2-40B4-BE49-F238E27FC236}">
                <a16:creationId xmlns:a16="http://schemas.microsoft.com/office/drawing/2014/main" id="{A535FF77-DCB9-00BA-B14C-7A7DC5C903DC}"/>
              </a:ext>
            </a:extLst>
          </p:cNvPr>
          <p:cNvGraphicFramePr>
            <a:graphicFrameLocks noGrp="1"/>
          </p:cNvGraphicFramePr>
          <p:nvPr>
            <p:extLst>
              <p:ext uri="{D42A27DB-BD31-4B8C-83A1-F6EECF244321}">
                <p14:modId xmlns:p14="http://schemas.microsoft.com/office/powerpoint/2010/main" val="1355756684"/>
              </p:ext>
            </p:extLst>
          </p:nvPr>
        </p:nvGraphicFramePr>
        <p:xfrm>
          <a:off x="4549412" y="5010912"/>
          <a:ext cx="7061397" cy="1282006"/>
        </p:xfrm>
        <a:graphic>
          <a:graphicData uri="http://schemas.openxmlformats.org/drawingml/2006/table">
            <a:tbl>
              <a:tblPr firstRow="1" bandRow="1">
                <a:tableStyleId>{5C22544A-7EE6-4342-B048-85BDC9FD1C3A}</a:tableStyleId>
              </a:tblPr>
              <a:tblGrid>
                <a:gridCol w="2353799">
                  <a:extLst>
                    <a:ext uri="{9D8B030D-6E8A-4147-A177-3AD203B41FA5}">
                      <a16:colId xmlns:a16="http://schemas.microsoft.com/office/drawing/2014/main" val="3034179975"/>
                    </a:ext>
                  </a:extLst>
                </a:gridCol>
                <a:gridCol w="2353799">
                  <a:extLst>
                    <a:ext uri="{9D8B030D-6E8A-4147-A177-3AD203B41FA5}">
                      <a16:colId xmlns:a16="http://schemas.microsoft.com/office/drawing/2014/main" val="747222505"/>
                    </a:ext>
                  </a:extLst>
                </a:gridCol>
                <a:gridCol w="2353799">
                  <a:extLst>
                    <a:ext uri="{9D8B030D-6E8A-4147-A177-3AD203B41FA5}">
                      <a16:colId xmlns:a16="http://schemas.microsoft.com/office/drawing/2014/main" val="2959299041"/>
                    </a:ext>
                  </a:extLst>
                </a:gridCol>
              </a:tblGrid>
              <a:tr h="272474">
                <a:tc>
                  <a:txBody>
                    <a:bodyPr/>
                    <a:lstStyle/>
                    <a:p>
                      <a:pPr algn="ctr"/>
                      <a:r>
                        <a:rPr lang="en-US" sz="1200" dirty="0">
                          <a:solidFill>
                            <a:schemeClr val="tx1"/>
                          </a:solidFill>
                        </a:rPr>
                        <a:t>Previous Week</a:t>
                      </a:r>
                      <a:endParaRPr lang="en-MY" sz="120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Current Week</a:t>
                      </a:r>
                      <a:endParaRPr lang="en-MY" sz="1200" dirty="0">
                        <a:solidFill>
                          <a:schemeClr val="tx1"/>
                        </a:solidFill>
                      </a:endParaRPr>
                    </a:p>
                  </a:txBody>
                  <a:tcPr>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Next Week</a:t>
                      </a:r>
                      <a:endParaRPr lang="en-MY" sz="1200" dirty="0">
                        <a:solidFill>
                          <a:schemeClr val="tx1"/>
                        </a:solidFill>
                      </a:endParaRPr>
                    </a:p>
                  </a:txBody>
                  <a:tcPr>
                    <a:lnL w="9525"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011810"/>
                  </a:ext>
                </a:extLst>
              </a:tr>
              <a:tr h="1007686">
                <a:tc>
                  <a:txBody>
                    <a:bodyPr/>
                    <a:lstStyle/>
                    <a:p>
                      <a:pPr marL="0" indent="0" algn="l">
                        <a:buFont typeface="Arial" panose="020B0604020202020204" pitchFamily="34" charset="0"/>
                        <a:buNone/>
                      </a:pPr>
                      <a:r>
                        <a:rPr lang="en-US" sz="1050" u="sng" dirty="0">
                          <a:solidFill>
                            <a:schemeClr val="tx1"/>
                          </a:solidFill>
                        </a:rPr>
                        <a:t>VA Scan</a:t>
                      </a:r>
                    </a:p>
                    <a:p>
                      <a:pPr marL="171450" indent="-171450" algn="l">
                        <a:buFont typeface="Arial" panose="020B0604020202020204" pitchFamily="34" charset="0"/>
                        <a:buChar char="•"/>
                      </a:pPr>
                      <a:r>
                        <a:rPr lang="en-US" sz="1050" u="none" dirty="0">
                          <a:solidFill>
                            <a:schemeClr val="tx1"/>
                          </a:solidFill>
                        </a:rPr>
                        <a:t>Remediated 15 findings</a:t>
                      </a:r>
                    </a:p>
                    <a:p>
                      <a:pPr marL="171450" indent="-171450" algn="l">
                        <a:buFont typeface="Arial" panose="020B0604020202020204" pitchFamily="34" charset="0"/>
                        <a:buChar char="•"/>
                      </a:pPr>
                      <a:endParaRPr lang="en-US" sz="1050" u="none" dirty="0">
                        <a:solidFill>
                          <a:schemeClr val="tx1"/>
                        </a:solidFill>
                      </a:endParaRPr>
                    </a:p>
                    <a:p>
                      <a:pPr marL="0" indent="0" algn="l">
                        <a:buFont typeface="Arial" panose="020B0604020202020204" pitchFamily="34" charset="0"/>
                        <a:buNone/>
                      </a:pPr>
                      <a:r>
                        <a:rPr lang="en-US" sz="1050" u="sng" dirty="0">
                          <a:solidFill>
                            <a:schemeClr val="tx1"/>
                          </a:solidFill>
                        </a:rPr>
                        <a:t>API Security</a:t>
                      </a:r>
                    </a:p>
                    <a:p>
                      <a:pPr marL="171450" indent="-171450" algn="l">
                        <a:buFont typeface="Arial" panose="020B0604020202020204" pitchFamily="34" charset="0"/>
                        <a:buChar char="•"/>
                      </a:pPr>
                      <a:r>
                        <a:rPr lang="en-US" sz="1050" u="none" dirty="0">
                          <a:solidFill>
                            <a:schemeClr val="tx1"/>
                          </a:solidFill>
                        </a:rPr>
                        <a:t>Remediated 4 findings</a:t>
                      </a:r>
                      <a:endParaRPr lang="en-MY" sz="1050" u="none"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buFont typeface="Arial" panose="020B0604020202020204" pitchFamily="34" charset="0"/>
                        <a:buChar char="•"/>
                      </a:pPr>
                      <a:r>
                        <a:rPr lang="en-US" sz="1050" dirty="0">
                          <a:solidFill>
                            <a:schemeClr val="tx1"/>
                          </a:solidFill>
                        </a:rPr>
                        <a:t>Placeholder</a:t>
                      </a:r>
                      <a:endParaRPr lang="en-MY" sz="1050" dirty="0">
                        <a:solidFill>
                          <a:schemeClr val="tx1"/>
                        </a:solidFill>
                      </a:endParaRPr>
                    </a:p>
                  </a:txBody>
                  <a:tcPr>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buFont typeface="Arial" panose="020B0604020202020204" pitchFamily="34" charset="0"/>
                        <a:buChar char="•"/>
                      </a:pPr>
                      <a:r>
                        <a:rPr lang="en-US" sz="1050" dirty="0">
                          <a:solidFill>
                            <a:schemeClr val="tx1"/>
                          </a:solidFill>
                        </a:rPr>
                        <a:t>Placeholder</a:t>
                      </a:r>
                    </a:p>
                  </a:txBody>
                  <a:tcPr>
                    <a:lnL w="9525"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0572303"/>
                  </a:ext>
                </a:extLst>
              </a:tr>
            </a:tbl>
          </a:graphicData>
        </a:graphic>
      </p:graphicFrame>
      <p:sp>
        <p:nvSpPr>
          <p:cNvPr id="6" name="Rectangle: Rounded Corners 5">
            <a:extLst>
              <a:ext uri="{FF2B5EF4-FFF2-40B4-BE49-F238E27FC236}">
                <a16:creationId xmlns:a16="http://schemas.microsoft.com/office/drawing/2014/main" id="{EF83576D-D57A-17ED-01D7-CD37AF2F5977}"/>
              </a:ext>
            </a:extLst>
          </p:cNvPr>
          <p:cNvSpPr/>
          <p:nvPr/>
        </p:nvSpPr>
        <p:spPr>
          <a:xfrm>
            <a:off x="4549412" y="4562856"/>
            <a:ext cx="7061395" cy="294894"/>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Status</a:t>
            </a:r>
            <a:endParaRPr lang="en-MY" sz="1400" dirty="0"/>
          </a:p>
        </p:txBody>
      </p:sp>
      <p:sp>
        <p:nvSpPr>
          <p:cNvPr id="7" name="Rectangle: Rounded Corners 6">
            <a:extLst>
              <a:ext uri="{FF2B5EF4-FFF2-40B4-BE49-F238E27FC236}">
                <a16:creationId xmlns:a16="http://schemas.microsoft.com/office/drawing/2014/main" id="{C874D18B-9DA5-4B8F-304B-2859CBCCB863}"/>
              </a:ext>
            </a:extLst>
          </p:cNvPr>
          <p:cNvSpPr/>
          <p:nvPr/>
        </p:nvSpPr>
        <p:spPr>
          <a:xfrm>
            <a:off x="581192" y="4562856"/>
            <a:ext cx="3753064" cy="1911096"/>
          </a:xfrm>
          <a:prstGeom prst="roundRect">
            <a:avLst>
              <a:gd name="adj" fmla="val 8060"/>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Rounded Corners 7">
            <a:extLst>
              <a:ext uri="{FF2B5EF4-FFF2-40B4-BE49-F238E27FC236}">
                <a16:creationId xmlns:a16="http://schemas.microsoft.com/office/drawing/2014/main" id="{75268BC9-2CC9-9222-3F83-6F3C2184A7C0}"/>
              </a:ext>
            </a:extLst>
          </p:cNvPr>
          <p:cNvSpPr/>
          <p:nvPr/>
        </p:nvSpPr>
        <p:spPr>
          <a:xfrm>
            <a:off x="581192" y="4562856"/>
            <a:ext cx="3753064" cy="294894"/>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Remediation Progress</a:t>
            </a:r>
            <a:endParaRPr lang="en-MY" sz="1400" dirty="0"/>
          </a:p>
        </p:txBody>
      </p:sp>
      <p:sp>
        <p:nvSpPr>
          <p:cNvPr id="11" name="Rectangle: Rounded Corners 10">
            <a:extLst>
              <a:ext uri="{FF2B5EF4-FFF2-40B4-BE49-F238E27FC236}">
                <a16:creationId xmlns:a16="http://schemas.microsoft.com/office/drawing/2014/main" id="{8CC311BA-B956-5C1E-387A-39581FC35CC7}"/>
              </a:ext>
            </a:extLst>
          </p:cNvPr>
          <p:cNvSpPr/>
          <p:nvPr/>
        </p:nvSpPr>
        <p:spPr>
          <a:xfrm>
            <a:off x="709208" y="1057656"/>
            <a:ext cx="4847042" cy="294894"/>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Infrastructure-level Vulnerability Assessment</a:t>
            </a:r>
            <a:endParaRPr lang="en-MY" sz="1400" dirty="0"/>
          </a:p>
        </p:txBody>
      </p:sp>
      <p:sp>
        <p:nvSpPr>
          <p:cNvPr id="12" name="Rectangle: Rounded Corners 11">
            <a:extLst>
              <a:ext uri="{FF2B5EF4-FFF2-40B4-BE49-F238E27FC236}">
                <a16:creationId xmlns:a16="http://schemas.microsoft.com/office/drawing/2014/main" id="{7EE64F03-A5F7-7DB6-90E5-27E07D35CF96}"/>
              </a:ext>
            </a:extLst>
          </p:cNvPr>
          <p:cNvSpPr/>
          <p:nvPr/>
        </p:nvSpPr>
        <p:spPr>
          <a:xfrm>
            <a:off x="794552" y="2459879"/>
            <a:ext cx="2628352" cy="294894"/>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Risk Distribution</a:t>
            </a:r>
          </a:p>
        </p:txBody>
      </p:sp>
      <p:sp>
        <p:nvSpPr>
          <p:cNvPr id="13" name="Rectangle: Rounded Corners 12">
            <a:extLst>
              <a:ext uri="{FF2B5EF4-FFF2-40B4-BE49-F238E27FC236}">
                <a16:creationId xmlns:a16="http://schemas.microsoft.com/office/drawing/2014/main" id="{2AAC9E91-7F46-C90E-25B5-7FCE7D60A3F2}"/>
              </a:ext>
            </a:extLst>
          </p:cNvPr>
          <p:cNvSpPr/>
          <p:nvPr/>
        </p:nvSpPr>
        <p:spPr>
          <a:xfrm>
            <a:off x="794552" y="2988017"/>
            <a:ext cx="2628352" cy="294894"/>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Severity Distribution</a:t>
            </a:r>
          </a:p>
        </p:txBody>
      </p:sp>
      <p:sp>
        <p:nvSpPr>
          <p:cNvPr id="14" name="TextBox 13">
            <a:extLst>
              <a:ext uri="{FF2B5EF4-FFF2-40B4-BE49-F238E27FC236}">
                <a16:creationId xmlns:a16="http://schemas.microsoft.com/office/drawing/2014/main" id="{6D9345B0-237C-8B04-B971-772E04D2494C}"/>
              </a:ext>
            </a:extLst>
          </p:cNvPr>
          <p:cNvSpPr txBox="1"/>
          <p:nvPr/>
        </p:nvSpPr>
        <p:spPr>
          <a:xfrm>
            <a:off x="1014984" y="1572768"/>
            <a:ext cx="2012154" cy="307777"/>
          </a:xfrm>
          <a:prstGeom prst="rect">
            <a:avLst/>
          </a:prstGeom>
          <a:noFill/>
        </p:spPr>
        <p:txBody>
          <a:bodyPr wrap="none" rtlCol="0">
            <a:spAutoFit/>
          </a:bodyPr>
          <a:lstStyle/>
          <a:p>
            <a:r>
              <a:rPr lang="en-US" sz="1400" dirty="0"/>
              <a:t>Vulnerabilities Identified</a:t>
            </a:r>
            <a:endParaRPr lang="en-MY" sz="1400" dirty="0"/>
          </a:p>
        </p:txBody>
      </p:sp>
      <p:sp>
        <p:nvSpPr>
          <p:cNvPr id="15" name="TextBox 14">
            <a:extLst>
              <a:ext uri="{FF2B5EF4-FFF2-40B4-BE49-F238E27FC236}">
                <a16:creationId xmlns:a16="http://schemas.microsoft.com/office/drawing/2014/main" id="{D756762B-73AC-E7FF-8C75-2AAA2DC511E4}"/>
              </a:ext>
            </a:extLst>
          </p:cNvPr>
          <p:cNvSpPr txBox="1"/>
          <p:nvPr/>
        </p:nvSpPr>
        <p:spPr>
          <a:xfrm>
            <a:off x="7623018" y="2649926"/>
            <a:ext cx="2095702" cy="307777"/>
          </a:xfrm>
          <a:prstGeom prst="rect">
            <a:avLst/>
          </a:prstGeom>
          <a:noFill/>
        </p:spPr>
        <p:txBody>
          <a:bodyPr wrap="none" rtlCol="0">
            <a:spAutoFit/>
          </a:bodyPr>
          <a:lstStyle/>
          <a:p>
            <a:pPr algn="ctr"/>
            <a:r>
              <a:rPr lang="en-US" sz="1400" dirty="0"/>
              <a:t>Affected API/Applications</a:t>
            </a:r>
          </a:p>
        </p:txBody>
      </p:sp>
      <p:sp>
        <p:nvSpPr>
          <p:cNvPr id="17" name="Rectangle: Rounded Corners 16">
            <a:extLst>
              <a:ext uri="{FF2B5EF4-FFF2-40B4-BE49-F238E27FC236}">
                <a16:creationId xmlns:a16="http://schemas.microsoft.com/office/drawing/2014/main" id="{518EC10A-755F-3633-7B22-BCD477F660C5}"/>
              </a:ext>
            </a:extLst>
          </p:cNvPr>
          <p:cNvSpPr/>
          <p:nvPr/>
        </p:nvSpPr>
        <p:spPr>
          <a:xfrm>
            <a:off x="7356693" y="1024069"/>
            <a:ext cx="2628352" cy="294894"/>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API Security</a:t>
            </a:r>
          </a:p>
        </p:txBody>
      </p:sp>
      <p:sp>
        <p:nvSpPr>
          <p:cNvPr id="18" name="TextBox 17">
            <a:extLst>
              <a:ext uri="{FF2B5EF4-FFF2-40B4-BE49-F238E27FC236}">
                <a16:creationId xmlns:a16="http://schemas.microsoft.com/office/drawing/2014/main" id="{B0FF03D1-E10E-8551-F82B-0BFAF55654DF}"/>
              </a:ext>
            </a:extLst>
          </p:cNvPr>
          <p:cNvSpPr txBox="1"/>
          <p:nvPr/>
        </p:nvSpPr>
        <p:spPr>
          <a:xfrm>
            <a:off x="7485634" y="1613130"/>
            <a:ext cx="2012154" cy="307777"/>
          </a:xfrm>
          <a:prstGeom prst="rect">
            <a:avLst/>
          </a:prstGeom>
          <a:noFill/>
        </p:spPr>
        <p:txBody>
          <a:bodyPr wrap="none" rtlCol="0">
            <a:spAutoFit/>
          </a:bodyPr>
          <a:lstStyle/>
          <a:p>
            <a:r>
              <a:rPr lang="en-US" sz="1400" dirty="0"/>
              <a:t>Vulnerabilities Identified</a:t>
            </a:r>
            <a:endParaRPr lang="en-MY" sz="1400" dirty="0"/>
          </a:p>
        </p:txBody>
      </p:sp>
    </p:spTree>
    <p:extLst>
      <p:ext uri="{BB962C8B-B14F-4D97-AF65-F5344CB8AC3E}">
        <p14:creationId xmlns:p14="http://schemas.microsoft.com/office/powerpoint/2010/main" val="138794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F9195639-C580-CF7A-D511-A07FAF4452F4}"/>
              </a:ext>
            </a:extLst>
          </p:cNvPr>
          <p:cNvGraphicFramePr/>
          <p:nvPr>
            <p:extLst>
              <p:ext uri="{D42A27DB-BD31-4B8C-83A1-F6EECF244321}">
                <p14:modId xmlns:p14="http://schemas.microsoft.com/office/powerpoint/2010/main" val="3588859999"/>
              </p:ext>
            </p:extLst>
          </p:nvPr>
        </p:nvGraphicFramePr>
        <p:xfrm>
          <a:off x="1707406" y="1899920"/>
          <a:ext cx="8218914" cy="4082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80632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{931217DC-33CF-47C6-A6D2-36086F148982}tf33552983_win32</Template>
  <TotalTime>1540</TotalTime>
  <Words>73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Franklin Gothic Book</vt:lpstr>
      <vt:lpstr>Franklin Gothic Demi</vt:lpstr>
      <vt:lpstr>Wingdings 2</vt:lpstr>
      <vt:lpstr>DividendVTI</vt:lpstr>
      <vt:lpstr>Title Lorem Ipsum</vt:lpstr>
      <vt:lpstr>Title Lorem Ipsum Dolor Sit Amet</vt:lpstr>
      <vt:lpstr>PowerPoint Presentation</vt:lpstr>
      <vt:lpstr>PowerPoint Presentation</vt:lpstr>
      <vt:lpstr>PowerPoint Presentation</vt:lpstr>
      <vt:lpstr>PowerPoint Presentation</vt:lpstr>
    </vt:vector>
  </TitlesOfParts>
  <Company>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Afiq Nasrudin</dc:creator>
  <cp:lastModifiedBy>Afiq Nasrudin</cp:lastModifiedBy>
  <cp:revision>5</cp:revision>
  <dcterms:created xsi:type="dcterms:W3CDTF">2025-05-30T03:38:30Z</dcterms:created>
  <dcterms:modified xsi:type="dcterms:W3CDTF">2025-05-31T05:19:27Z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