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6" r:id="rId8"/>
    <p:sldId id="263" r:id="rId9"/>
    <p:sldId id="267" r:id="rId10"/>
    <p:sldId id="287" r:id="rId11"/>
    <p:sldId id="268" r:id="rId12"/>
    <p:sldId id="269" r:id="rId13"/>
    <p:sldId id="270" r:id="rId14"/>
    <p:sldId id="271" r:id="rId15"/>
    <p:sldId id="272" r:id="rId16"/>
    <p:sldId id="273" r:id="rId17"/>
    <p:sldId id="275" r:id="rId18"/>
    <p:sldId id="264" r:id="rId19"/>
    <p:sldId id="276" r:id="rId20"/>
    <p:sldId id="277" r:id="rId21"/>
    <p:sldId id="286" r:id="rId22"/>
    <p:sldId id="278" r:id="rId23"/>
    <p:sldId id="279" r:id="rId24"/>
    <p:sldId id="280" r:id="rId25"/>
    <p:sldId id="281" r:id="rId26"/>
    <p:sldId id="282" r:id="rId27"/>
    <p:sldId id="283" r:id="rId28"/>
    <p:sldId id="284" r:id="rId29"/>
    <p:sldId id="265"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25" autoAdjust="0"/>
  </p:normalViewPr>
  <p:slideViewPr>
    <p:cSldViewPr snapToGrid="0">
      <p:cViewPr varScale="1">
        <p:scale>
          <a:sx n="59" d="100"/>
          <a:sy n="59" d="100"/>
        </p:scale>
        <p:origin x="11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1A556-B7AB-44C4-A3CB-F1BC01549A53}"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fr-FR"/>
        </a:p>
      </dgm:t>
    </dgm:pt>
    <dgm:pt modelId="{3AB0ADDE-0A79-472D-B2D6-E32E24E8F23E}">
      <dgm:prSet phldrT="[Texte]"/>
      <dgm:spPr/>
      <dgm:t>
        <a:bodyPr/>
        <a:lstStyle/>
        <a:p>
          <a:r>
            <a:rPr lang="fr-FR" dirty="0" smtClean="0"/>
            <a:t>Introduction</a:t>
          </a:r>
          <a:endParaRPr lang="fr-FR" dirty="0"/>
        </a:p>
      </dgm:t>
    </dgm:pt>
    <dgm:pt modelId="{41C51DB3-5521-4715-B291-EF6E9B148C0D}" type="parTrans" cxnId="{894ECAA4-39A3-4368-B64D-953661A8EBB2}">
      <dgm:prSet/>
      <dgm:spPr/>
      <dgm:t>
        <a:bodyPr/>
        <a:lstStyle/>
        <a:p>
          <a:endParaRPr lang="fr-FR"/>
        </a:p>
      </dgm:t>
    </dgm:pt>
    <dgm:pt modelId="{66160FAF-4A11-4842-A9AA-3A858E649112}" type="sibTrans" cxnId="{894ECAA4-39A3-4368-B64D-953661A8EBB2}">
      <dgm:prSet/>
      <dgm:spPr/>
      <dgm:t>
        <a:bodyPr/>
        <a:lstStyle/>
        <a:p>
          <a:endParaRPr lang="fr-FR"/>
        </a:p>
      </dgm:t>
    </dgm:pt>
    <dgm:pt modelId="{128574A4-C698-4DFF-8910-974D8C674AF6}">
      <dgm:prSet phldrT="[Texte]"/>
      <dgm:spPr/>
      <dgm:t>
        <a:bodyPr/>
        <a:lstStyle/>
        <a:p>
          <a:r>
            <a:rPr lang="fr-FR" dirty="0" smtClean="0"/>
            <a:t>Cadre du stage</a:t>
          </a:r>
          <a:endParaRPr lang="fr-FR" dirty="0"/>
        </a:p>
      </dgm:t>
    </dgm:pt>
    <dgm:pt modelId="{B5D18A8D-5EBF-434D-9E1E-8A28DE969099}" type="parTrans" cxnId="{FFB7C272-DD12-4BA0-A0D4-3ED11012F016}">
      <dgm:prSet/>
      <dgm:spPr/>
      <dgm:t>
        <a:bodyPr/>
        <a:lstStyle/>
        <a:p>
          <a:endParaRPr lang="fr-FR"/>
        </a:p>
      </dgm:t>
    </dgm:pt>
    <dgm:pt modelId="{1B4B8E16-AFE2-40AD-A442-1E126978728A}" type="sibTrans" cxnId="{FFB7C272-DD12-4BA0-A0D4-3ED11012F016}">
      <dgm:prSet/>
      <dgm:spPr/>
      <dgm:t>
        <a:bodyPr/>
        <a:lstStyle/>
        <a:p>
          <a:endParaRPr lang="fr-FR"/>
        </a:p>
      </dgm:t>
    </dgm:pt>
    <dgm:pt modelId="{E5BF4583-041E-4365-8617-D19BD19E6472}">
      <dgm:prSet phldrT="[Texte]"/>
      <dgm:spPr/>
      <dgm:t>
        <a:bodyPr/>
        <a:lstStyle/>
        <a:p>
          <a:r>
            <a:rPr lang="fr-FR" dirty="0" smtClean="0"/>
            <a:t>Problématique + Solution</a:t>
          </a:r>
          <a:endParaRPr lang="fr-FR" dirty="0"/>
        </a:p>
      </dgm:t>
    </dgm:pt>
    <dgm:pt modelId="{E2BA39BF-E77D-48EC-B252-B5AE4913D86D}" type="parTrans" cxnId="{F32A0185-CF03-4E3F-B21C-EE7936122C5F}">
      <dgm:prSet/>
      <dgm:spPr/>
      <dgm:t>
        <a:bodyPr/>
        <a:lstStyle/>
        <a:p>
          <a:endParaRPr lang="fr-FR"/>
        </a:p>
      </dgm:t>
    </dgm:pt>
    <dgm:pt modelId="{C24C99B2-1C11-4554-BE53-66E3BDD0D617}" type="sibTrans" cxnId="{F32A0185-CF03-4E3F-B21C-EE7936122C5F}">
      <dgm:prSet/>
      <dgm:spPr/>
      <dgm:t>
        <a:bodyPr/>
        <a:lstStyle/>
        <a:p>
          <a:endParaRPr lang="fr-FR"/>
        </a:p>
      </dgm:t>
    </dgm:pt>
    <dgm:pt modelId="{29EE9674-B532-44C6-923B-8CF4F17E7AA3}">
      <dgm:prSet phldrT="[Texte]"/>
      <dgm:spPr/>
      <dgm:t>
        <a:bodyPr/>
        <a:lstStyle/>
        <a:p>
          <a:r>
            <a:rPr lang="fr-FR" dirty="0" smtClean="0"/>
            <a:t>Besoins</a:t>
          </a:r>
          <a:endParaRPr lang="fr-FR" dirty="0"/>
        </a:p>
      </dgm:t>
    </dgm:pt>
    <dgm:pt modelId="{F6ADB9E1-DE15-4F7A-91EB-988522C0E62D}" type="parTrans" cxnId="{4CBFF005-0FBD-4623-9440-1D6605BA3EB1}">
      <dgm:prSet/>
      <dgm:spPr/>
      <dgm:t>
        <a:bodyPr/>
        <a:lstStyle/>
        <a:p>
          <a:endParaRPr lang="fr-FR"/>
        </a:p>
      </dgm:t>
    </dgm:pt>
    <dgm:pt modelId="{0E91D429-2206-4C1A-A4E4-E0139F419725}" type="sibTrans" cxnId="{4CBFF005-0FBD-4623-9440-1D6605BA3EB1}">
      <dgm:prSet/>
      <dgm:spPr/>
      <dgm:t>
        <a:bodyPr/>
        <a:lstStyle/>
        <a:p>
          <a:endParaRPr lang="fr-FR"/>
        </a:p>
      </dgm:t>
    </dgm:pt>
    <dgm:pt modelId="{7BA24095-A595-48A3-A01D-983D2F125037}">
      <dgm:prSet phldrT="[Texte]"/>
      <dgm:spPr/>
      <dgm:t>
        <a:bodyPr/>
        <a:lstStyle/>
        <a:p>
          <a:r>
            <a:rPr lang="fr-FR" dirty="0" smtClean="0"/>
            <a:t>Conception</a:t>
          </a:r>
          <a:endParaRPr lang="fr-FR" dirty="0"/>
        </a:p>
      </dgm:t>
    </dgm:pt>
    <dgm:pt modelId="{A6B7CE6F-81FD-4B95-8CB4-26F8D8F7B9DF}" type="parTrans" cxnId="{A97737D6-604D-46A0-B8D5-E6D24593FFCD}">
      <dgm:prSet/>
      <dgm:spPr/>
      <dgm:t>
        <a:bodyPr/>
        <a:lstStyle/>
        <a:p>
          <a:endParaRPr lang="fr-FR"/>
        </a:p>
      </dgm:t>
    </dgm:pt>
    <dgm:pt modelId="{1C8A4075-61EF-423E-93B4-E0800215D950}" type="sibTrans" cxnId="{A97737D6-604D-46A0-B8D5-E6D24593FFCD}">
      <dgm:prSet/>
      <dgm:spPr/>
      <dgm:t>
        <a:bodyPr/>
        <a:lstStyle/>
        <a:p>
          <a:endParaRPr lang="fr-FR"/>
        </a:p>
      </dgm:t>
    </dgm:pt>
    <dgm:pt modelId="{E188CA22-A2C8-4352-A91D-964C94176F42}">
      <dgm:prSet phldrT="[Texte]"/>
      <dgm:spPr/>
      <dgm:t>
        <a:bodyPr/>
        <a:lstStyle/>
        <a:p>
          <a:r>
            <a:rPr lang="fr-FR" dirty="0" smtClean="0"/>
            <a:t>Réalisation</a:t>
          </a:r>
          <a:endParaRPr lang="fr-FR" dirty="0"/>
        </a:p>
      </dgm:t>
    </dgm:pt>
    <dgm:pt modelId="{C0DEF9F6-DA1A-4434-B919-60CDFC742894}" type="parTrans" cxnId="{118359FE-36C3-4BB8-9058-3D85B7098B0F}">
      <dgm:prSet/>
      <dgm:spPr/>
      <dgm:t>
        <a:bodyPr/>
        <a:lstStyle/>
        <a:p>
          <a:endParaRPr lang="fr-FR"/>
        </a:p>
      </dgm:t>
    </dgm:pt>
    <dgm:pt modelId="{C6D6B430-5EEC-46A2-AC66-7F2ABE74AF35}" type="sibTrans" cxnId="{118359FE-36C3-4BB8-9058-3D85B7098B0F}">
      <dgm:prSet/>
      <dgm:spPr/>
      <dgm:t>
        <a:bodyPr/>
        <a:lstStyle/>
        <a:p>
          <a:endParaRPr lang="fr-FR"/>
        </a:p>
      </dgm:t>
    </dgm:pt>
    <dgm:pt modelId="{B2B4BF85-703D-41DC-9EAE-56083D3ABF92}">
      <dgm:prSet phldrT="[Texte]"/>
      <dgm:spPr/>
      <dgm:t>
        <a:bodyPr/>
        <a:lstStyle/>
        <a:p>
          <a:r>
            <a:rPr lang="fr-FR" dirty="0" smtClean="0"/>
            <a:t>Conclusion</a:t>
          </a:r>
          <a:endParaRPr lang="fr-FR" dirty="0"/>
        </a:p>
      </dgm:t>
    </dgm:pt>
    <dgm:pt modelId="{CB5FD82C-7B1A-4B95-8BF0-FF35EC875647}" type="parTrans" cxnId="{619BC1C8-D058-4E54-ABCF-394540525164}">
      <dgm:prSet/>
      <dgm:spPr/>
      <dgm:t>
        <a:bodyPr/>
        <a:lstStyle/>
        <a:p>
          <a:endParaRPr lang="fr-FR"/>
        </a:p>
      </dgm:t>
    </dgm:pt>
    <dgm:pt modelId="{23D045CE-D870-402B-8A2A-9588ED66CBAE}" type="sibTrans" cxnId="{619BC1C8-D058-4E54-ABCF-394540525164}">
      <dgm:prSet/>
      <dgm:spPr/>
      <dgm:t>
        <a:bodyPr/>
        <a:lstStyle/>
        <a:p>
          <a:endParaRPr lang="fr-FR"/>
        </a:p>
      </dgm:t>
    </dgm:pt>
    <dgm:pt modelId="{ED4E8DF6-6633-4B4E-837F-9E6A4EABB176}" type="pres">
      <dgm:prSet presAssocID="{F9C1A556-B7AB-44C4-A3CB-F1BC01549A53}" presName="compositeShape" presStyleCnt="0">
        <dgm:presLayoutVars>
          <dgm:dir/>
          <dgm:resizeHandles/>
        </dgm:presLayoutVars>
      </dgm:prSet>
      <dgm:spPr/>
      <dgm:t>
        <a:bodyPr/>
        <a:lstStyle/>
        <a:p>
          <a:endParaRPr lang="fr-FR"/>
        </a:p>
      </dgm:t>
    </dgm:pt>
    <dgm:pt modelId="{FFECF84D-FA09-4E0F-A1CB-31C56C87D615}" type="pres">
      <dgm:prSet presAssocID="{F9C1A556-B7AB-44C4-A3CB-F1BC01549A53}" presName="pyramid" presStyleLbl="node1" presStyleIdx="0" presStyleCnt="1"/>
      <dgm:spPr/>
    </dgm:pt>
    <dgm:pt modelId="{2E6BD6AB-A7F8-4D63-9C10-A0122B40FC23}" type="pres">
      <dgm:prSet presAssocID="{F9C1A556-B7AB-44C4-A3CB-F1BC01549A53}" presName="theList" presStyleCnt="0"/>
      <dgm:spPr/>
    </dgm:pt>
    <dgm:pt modelId="{4471D05A-8A2D-4C99-8475-C9EA4B7DE369}" type="pres">
      <dgm:prSet presAssocID="{3AB0ADDE-0A79-472D-B2D6-E32E24E8F23E}" presName="aNode" presStyleLbl="fgAcc1" presStyleIdx="0" presStyleCnt="7">
        <dgm:presLayoutVars>
          <dgm:bulletEnabled val="1"/>
        </dgm:presLayoutVars>
      </dgm:prSet>
      <dgm:spPr/>
      <dgm:t>
        <a:bodyPr/>
        <a:lstStyle/>
        <a:p>
          <a:endParaRPr lang="fr-FR"/>
        </a:p>
      </dgm:t>
    </dgm:pt>
    <dgm:pt modelId="{72968962-C46E-4770-B545-9C817444415C}" type="pres">
      <dgm:prSet presAssocID="{3AB0ADDE-0A79-472D-B2D6-E32E24E8F23E}" presName="aSpace" presStyleCnt="0"/>
      <dgm:spPr/>
    </dgm:pt>
    <dgm:pt modelId="{54E82528-F7C5-4007-A9A7-CF64C1C5F714}" type="pres">
      <dgm:prSet presAssocID="{128574A4-C698-4DFF-8910-974D8C674AF6}" presName="aNode" presStyleLbl="fgAcc1" presStyleIdx="1" presStyleCnt="7">
        <dgm:presLayoutVars>
          <dgm:bulletEnabled val="1"/>
        </dgm:presLayoutVars>
      </dgm:prSet>
      <dgm:spPr/>
      <dgm:t>
        <a:bodyPr/>
        <a:lstStyle/>
        <a:p>
          <a:endParaRPr lang="fr-FR"/>
        </a:p>
      </dgm:t>
    </dgm:pt>
    <dgm:pt modelId="{DD59A8C9-BB7A-424D-85D8-87C0DCBB1339}" type="pres">
      <dgm:prSet presAssocID="{128574A4-C698-4DFF-8910-974D8C674AF6}" presName="aSpace" presStyleCnt="0"/>
      <dgm:spPr/>
    </dgm:pt>
    <dgm:pt modelId="{151ECA7C-B016-494C-81BB-DDDD4D518591}" type="pres">
      <dgm:prSet presAssocID="{E5BF4583-041E-4365-8617-D19BD19E6472}" presName="aNode" presStyleLbl="fgAcc1" presStyleIdx="2" presStyleCnt="7">
        <dgm:presLayoutVars>
          <dgm:bulletEnabled val="1"/>
        </dgm:presLayoutVars>
      </dgm:prSet>
      <dgm:spPr/>
      <dgm:t>
        <a:bodyPr/>
        <a:lstStyle/>
        <a:p>
          <a:endParaRPr lang="fr-FR"/>
        </a:p>
      </dgm:t>
    </dgm:pt>
    <dgm:pt modelId="{E681A9CB-005C-47CD-9261-8C7701510532}" type="pres">
      <dgm:prSet presAssocID="{E5BF4583-041E-4365-8617-D19BD19E6472}" presName="aSpace" presStyleCnt="0"/>
      <dgm:spPr/>
    </dgm:pt>
    <dgm:pt modelId="{312E0EC4-5DEB-45CC-9CCE-B6A9BC03F74D}" type="pres">
      <dgm:prSet presAssocID="{29EE9674-B532-44C6-923B-8CF4F17E7AA3}" presName="aNode" presStyleLbl="fgAcc1" presStyleIdx="3" presStyleCnt="7">
        <dgm:presLayoutVars>
          <dgm:bulletEnabled val="1"/>
        </dgm:presLayoutVars>
      </dgm:prSet>
      <dgm:spPr/>
      <dgm:t>
        <a:bodyPr/>
        <a:lstStyle/>
        <a:p>
          <a:endParaRPr lang="fr-FR"/>
        </a:p>
      </dgm:t>
    </dgm:pt>
    <dgm:pt modelId="{9C91AC9F-BC5B-47F2-9F81-4D3639C7BFD3}" type="pres">
      <dgm:prSet presAssocID="{29EE9674-B532-44C6-923B-8CF4F17E7AA3}" presName="aSpace" presStyleCnt="0"/>
      <dgm:spPr/>
    </dgm:pt>
    <dgm:pt modelId="{98F28EA8-B6AB-4BA9-9293-A9DFD9B032EC}" type="pres">
      <dgm:prSet presAssocID="{7BA24095-A595-48A3-A01D-983D2F125037}" presName="aNode" presStyleLbl="fgAcc1" presStyleIdx="4" presStyleCnt="7">
        <dgm:presLayoutVars>
          <dgm:bulletEnabled val="1"/>
        </dgm:presLayoutVars>
      </dgm:prSet>
      <dgm:spPr/>
      <dgm:t>
        <a:bodyPr/>
        <a:lstStyle/>
        <a:p>
          <a:endParaRPr lang="fr-FR"/>
        </a:p>
      </dgm:t>
    </dgm:pt>
    <dgm:pt modelId="{6458DDC5-A666-427D-ACD6-6B24F055E235}" type="pres">
      <dgm:prSet presAssocID="{7BA24095-A595-48A3-A01D-983D2F125037}" presName="aSpace" presStyleCnt="0"/>
      <dgm:spPr/>
    </dgm:pt>
    <dgm:pt modelId="{5DC784C2-8BED-4E09-8D42-6CAB6485DD5D}" type="pres">
      <dgm:prSet presAssocID="{E188CA22-A2C8-4352-A91D-964C94176F42}" presName="aNode" presStyleLbl="fgAcc1" presStyleIdx="5" presStyleCnt="7">
        <dgm:presLayoutVars>
          <dgm:bulletEnabled val="1"/>
        </dgm:presLayoutVars>
      </dgm:prSet>
      <dgm:spPr/>
      <dgm:t>
        <a:bodyPr/>
        <a:lstStyle/>
        <a:p>
          <a:endParaRPr lang="fr-FR"/>
        </a:p>
      </dgm:t>
    </dgm:pt>
    <dgm:pt modelId="{C9A58EB5-E2E4-44D9-AD57-6D7D61F58B04}" type="pres">
      <dgm:prSet presAssocID="{E188CA22-A2C8-4352-A91D-964C94176F42}" presName="aSpace" presStyleCnt="0"/>
      <dgm:spPr/>
    </dgm:pt>
    <dgm:pt modelId="{C8A67CA4-6C29-4141-ACEF-48F8C0657B7C}" type="pres">
      <dgm:prSet presAssocID="{B2B4BF85-703D-41DC-9EAE-56083D3ABF92}" presName="aNode" presStyleLbl="fgAcc1" presStyleIdx="6" presStyleCnt="7">
        <dgm:presLayoutVars>
          <dgm:bulletEnabled val="1"/>
        </dgm:presLayoutVars>
      </dgm:prSet>
      <dgm:spPr/>
      <dgm:t>
        <a:bodyPr/>
        <a:lstStyle/>
        <a:p>
          <a:endParaRPr lang="fr-FR"/>
        </a:p>
      </dgm:t>
    </dgm:pt>
    <dgm:pt modelId="{016B0FCA-356F-497B-ACB0-706ACE7B572B}" type="pres">
      <dgm:prSet presAssocID="{B2B4BF85-703D-41DC-9EAE-56083D3ABF92}" presName="aSpace" presStyleCnt="0"/>
      <dgm:spPr/>
    </dgm:pt>
  </dgm:ptLst>
  <dgm:cxnLst>
    <dgm:cxn modelId="{A97737D6-604D-46A0-B8D5-E6D24593FFCD}" srcId="{F9C1A556-B7AB-44C4-A3CB-F1BC01549A53}" destId="{7BA24095-A595-48A3-A01D-983D2F125037}" srcOrd="4" destOrd="0" parTransId="{A6B7CE6F-81FD-4B95-8CB4-26F8D8F7B9DF}" sibTransId="{1C8A4075-61EF-423E-93B4-E0800215D950}"/>
    <dgm:cxn modelId="{118359FE-36C3-4BB8-9058-3D85B7098B0F}" srcId="{F9C1A556-B7AB-44C4-A3CB-F1BC01549A53}" destId="{E188CA22-A2C8-4352-A91D-964C94176F42}" srcOrd="5" destOrd="0" parTransId="{C0DEF9F6-DA1A-4434-B919-60CDFC742894}" sibTransId="{C6D6B430-5EEC-46A2-AC66-7F2ABE74AF35}"/>
    <dgm:cxn modelId="{F32A0185-CF03-4E3F-B21C-EE7936122C5F}" srcId="{F9C1A556-B7AB-44C4-A3CB-F1BC01549A53}" destId="{E5BF4583-041E-4365-8617-D19BD19E6472}" srcOrd="2" destOrd="0" parTransId="{E2BA39BF-E77D-48EC-B252-B5AE4913D86D}" sibTransId="{C24C99B2-1C11-4554-BE53-66E3BDD0D617}"/>
    <dgm:cxn modelId="{A16088E2-5DB1-4815-AFF9-81C0B9668C33}" type="presOf" srcId="{7BA24095-A595-48A3-A01D-983D2F125037}" destId="{98F28EA8-B6AB-4BA9-9293-A9DFD9B032EC}" srcOrd="0" destOrd="0" presId="urn:microsoft.com/office/officeart/2005/8/layout/pyramid2"/>
    <dgm:cxn modelId="{FFB7C272-DD12-4BA0-A0D4-3ED11012F016}" srcId="{F9C1A556-B7AB-44C4-A3CB-F1BC01549A53}" destId="{128574A4-C698-4DFF-8910-974D8C674AF6}" srcOrd="1" destOrd="0" parTransId="{B5D18A8D-5EBF-434D-9E1E-8A28DE969099}" sibTransId="{1B4B8E16-AFE2-40AD-A442-1E126978728A}"/>
    <dgm:cxn modelId="{3D8D4704-EE3E-464F-8D85-CA4FB2253DF1}" type="presOf" srcId="{29EE9674-B532-44C6-923B-8CF4F17E7AA3}" destId="{312E0EC4-5DEB-45CC-9CCE-B6A9BC03F74D}" srcOrd="0" destOrd="0" presId="urn:microsoft.com/office/officeart/2005/8/layout/pyramid2"/>
    <dgm:cxn modelId="{98F87A35-2503-436B-859C-3117206CE53A}" type="presOf" srcId="{128574A4-C698-4DFF-8910-974D8C674AF6}" destId="{54E82528-F7C5-4007-A9A7-CF64C1C5F714}" srcOrd="0" destOrd="0" presId="urn:microsoft.com/office/officeart/2005/8/layout/pyramid2"/>
    <dgm:cxn modelId="{11A29D1A-E51C-4381-B53A-84DFBFCC7EA0}" type="presOf" srcId="{F9C1A556-B7AB-44C4-A3CB-F1BC01549A53}" destId="{ED4E8DF6-6633-4B4E-837F-9E6A4EABB176}" srcOrd="0" destOrd="0" presId="urn:microsoft.com/office/officeart/2005/8/layout/pyramid2"/>
    <dgm:cxn modelId="{894ECAA4-39A3-4368-B64D-953661A8EBB2}" srcId="{F9C1A556-B7AB-44C4-A3CB-F1BC01549A53}" destId="{3AB0ADDE-0A79-472D-B2D6-E32E24E8F23E}" srcOrd="0" destOrd="0" parTransId="{41C51DB3-5521-4715-B291-EF6E9B148C0D}" sibTransId="{66160FAF-4A11-4842-A9AA-3A858E649112}"/>
    <dgm:cxn modelId="{619BC1C8-D058-4E54-ABCF-394540525164}" srcId="{F9C1A556-B7AB-44C4-A3CB-F1BC01549A53}" destId="{B2B4BF85-703D-41DC-9EAE-56083D3ABF92}" srcOrd="6" destOrd="0" parTransId="{CB5FD82C-7B1A-4B95-8BF0-FF35EC875647}" sibTransId="{23D045CE-D870-402B-8A2A-9588ED66CBAE}"/>
    <dgm:cxn modelId="{31A588BF-6360-483D-93B8-0F5DFAC7BF8F}" type="presOf" srcId="{E188CA22-A2C8-4352-A91D-964C94176F42}" destId="{5DC784C2-8BED-4E09-8D42-6CAB6485DD5D}" srcOrd="0" destOrd="0" presId="urn:microsoft.com/office/officeart/2005/8/layout/pyramid2"/>
    <dgm:cxn modelId="{7F138A35-0D84-48FC-A252-6F32CE62238F}" type="presOf" srcId="{3AB0ADDE-0A79-472D-B2D6-E32E24E8F23E}" destId="{4471D05A-8A2D-4C99-8475-C9EA4B7DE369}" srcOrd="0" destOrd="0" presId="urn:microsoft.com/office/officeart/2005/8/layout/pyramid2"/>
    <dgm:cxn modelId="{677E1ED6-BB73-4523-9005-F15038A48829}" type="presOf" srcId="{E5BF4583-041E-4365-8617-D19BD19E6472}" destId="{151ECA7C-B016-494C-81BB-DDDD4D518591}" srcOrd="0" destOrd="0" presId="urn:microsoft.com/office/officeart/2005/8/layout/pyramid2"/>
    <dgm:cxn modelId="{54307487-CB90-497B-8E7A-809CFC446667}" type="presOf" srcId="{B2B4BF85-703D-41DC-9EAE-56083D3ABF92}" destId="{C8A67CA4-6C29-4141-ACEF-48F8C0657B7C}" srcOrd="0" destOrd="0" presId="urn:microsoft.com/office/officeart/2005/8/layout/pyramid2"/>
    <dgm:cxn modelId="{4CBFF005-0FBD-4623-9440-1D6605BA3EB1}" srcId="{F9C1A556-B7AB-44C4-A3CB-F1BC01549A53}" destId="{29EE9674-B532-44C6-923B-8CF4F17E7AA3}" srcOrd="3" destOrd="0" parTransId="{F6ADB9E1-DE15-4F7A-91EB-988522C0E62D}" sibTransId="{0E91D429-2206-4C1A-A4E4-E0139F419725}"/>
    <dgm:cxn modelId="{F7C531FA-731F-4E11-82A2-038A515F4464}" type="presParOf" srcId="{ED4E8DF6-6633-4B4E-837F-9E6A4EABB176}" destId="{FFECF84D-FA09-4E0F-A1CB-31C56C87D615}" srcOrd="0" destOrd="0" presId="urn:microsoft.com/office/officeart/2005/8/layout/pyramid2"/>
    <dgm:cxn modelId="{89A8C455-FA3C-409D-ABAC-9F399B752D96}" type="presParOf" srcId="{ED4E8DF6-6633-4B4E-837F-9E6A4EABB176}" destId="{2E6BD6AB-A7F8-4D63-9C10-A0122B40FC23}" srcOrd="1" destOrd="0" presId="urn:microsoft.com/office/officeart/2005/8/layout/pyramid2"/>
    <dgm:cxn modelId="{42C74DD2-EC6E-463D-BCB5-FC1473227701}" type="presParOf" srcId="{2E6BD6AB-A7F8-4D63-9C10-A0122B40FC23}" destId="{4471D05A-8A2D-4C99-8475-C9EA4B7DE369}" srcOrd="0" destOrd="0" presId="urn:microsoft.com/office/officeart/2005/8/layout/pyramid2"/>
    <dgm:cxn modelId="{77BFD6ED-0604-4C60-ABB2-96F79258A630}" type="presParOf" srcId="{2E6BD6AB-A7F8-4D63-9C10-A0122B40FC23}" destId="{72968962-C46E-4770-B545-9C817444415C}" srcOrd="1" destOrd="0" presId="urn:microsoft.com/office/officeart/2005/8/layout/pyramid2"/>
    <dgm:cxn modelId="{FC1415C0-F830-4BF9-920F-8413086CDF06}" type="presParOf" srcId="{2E6BD6AB-A7F8-4D63-9C10-A0122B40FC23}" destId="{54E82528-F7C5-4007-A9A7-CF64C1C5F714}" srcOrd="2" destOrd="0" presId="urn:microsoft.com/office/officeart/2005/8/layout/pyramid2"/>
    <dgm:cxn modelId="{14D015EE-33B2-48BA-9C51-142A7F55F5D3}" type="presParOf" srcId="{2E6BD6AB-A7F8-4D63-9C10-A0122B40FC23}" destId="{DD59A8C9-BB7A-424D-85D8-87C0DCBB1339}" srcOrd="3" destOrd="0" presId="urn:microsoft.com/office/officeart/2005/8/layout/pyramid2"/>
    <dgm:cxn modelId="{056F29C2-8C65-47A8-8830-58B7AA5F2F1B}" type="presParOf" srcId="{2E6BD6AB-A7F8-4D63-9C10-A0122B40FC23}" destId="{151ECA7C-B016-494C-81BB-DDDD4D518591}" srcOrd="4" destOrd="0" presId="urn:microsoft.com/office/officeart/2005/8/layout/pyramid2"/>
    <dgm:cxn modelId="{7CC0C924-4DF5-436B-A964-80A089C9451F}" type="presParOf" srcId="{2E6BD6AB-A7F8-4D63-9C10-A0122B40FC23}" destId="{E681A9CB-005C-47CD-9261-8C7701510532}" srcOrd="5" destOrd="0" presId="urn:microsoft.com/office/officeart/2005/8/layout/pyramid2"/>
    <dgm:cxn modelId="{50AA74CB-B0B8-4B71-BF50-319974F18D69}" type="presParOf" srcId="{2E6BD6AB-A7F8-4D63-9C10-A0122B40FC23}" destId="{312E0EC4-5DEB-45CC-9CCE-B6A9BC03F74D}" srcOrd="6" destOrd="0" presId="urn:microsoft.com/office/officeart/2005/8/layout/pyramid2"/>
    <dgm:cxn modelId="{95AE6F95-B930-4AC6-A85A-20BB81F6746D}" type="presParOf" srcId="{2E6BD6AB-A7F8-4D63-9C10-A0122B40FC23}" destId="{9C91AC9F-BC5B-47F2-9F81-4D3639C7BFD3}" srcOrd="7" destOrd="0" presId="urn:microsoft.com/office/officeart/2005/8/layout/pyramid2"/>
    <dgm:cxn modelId="{C19A336A-2E7E-49AE-8AEB-AD25EE9352F2}" type="presParOf" srcId="{2E6BD6AB-A7F8-4D63-9C10-A0122B40FC23}" destId="{98F28EA8-B6AB-4BA9-9293-A9DFD9B032EC}" srcOrd="8" destOrd="0" presId="urn:microsoft.com/office/officeart/2005/8/layout/pyramid2"/>
    <dgm:cxn modelId="{E0A78648-524D-4D3D-AD26-1F96150FF02F}" type="presParOf" srcId="{2E6BD6AB-A7F8-4D63-9C10-A0122B40FC23}" destId="{6458DDC5-A666-427D-ACD6-6B24F055E235}" srcOrd="9" destOrd="0" presId="urn:microsoft.com/office/officeart/2005/8/layout/pyramid2"/>
    <dgm:cxn modelId="{EBA2DD9F-58BB-4F69-9461-606733D8C10E}" type="presParOf" srcId="{2E6BD6AB-A7F8-4D63-9C10-A0122B40FC23}" destId="{5DC784C2-8BED-4E09-8D42-6CAB6485DD5D}" srcOrd="10" destOrd="0" presId="urn:microsoft.com/office/officeart/2005/8/layout/pyramid2"/>
    <dgm:cxn modelId="{56D945C8-A8AD-40C5-A49E-0ECA29B7B21B}" type="presParOf" srcId="{2E6BD6AB-A7F8-4D63-9C10-A0122B40FC23}" destId="{C9A58EB5-E2E4-44D9-AD57-6D7D61F58B04}" srcOrd="11" destOrd="0" presId="urn:microsoft.com/office/officeart/2005/8/layout/pyramid2"/>
    <dgm:cxn modelId="{105F01BA-BFAC-4EFF-BD35-6BD3936BAFE2}" type="presParOf" srcId="{2E6BD6AB-A7F8-4D63-9C10-A0122B40FC23}" destId="{C8A67CA4-6C29-4141-ACEF-48F8C0657B7C}" srcOrd="12" destOrd="0" presId="urn:microsoft.com/office/officeart/2005/8/layout/pyramid2"/>
    <dgm:cxn modelId="{C658F8F3-C47B-4CD7-8442-5663AFFAEEB0}" type="presParOf" srcId="{2E6BD6AB-A7F8-4D63-9C10-A0122B40FC23}" destId="{016B0FCA-356F-497B-ACB0-706ACE7B572B}"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CF84D-FA09-4E0F-A1CB-31C56C87D615}">
      <dsp:nvSpPr>
        <dsp:cNvPr id="0" name=""/>
        <dsp:cNvSpPr/>
      </dsp:nvSpPr>
      <dsp:spPr>
        <a:xfrm>
          <a:off x="2033624" y="0"/>
          <a:ext cx="6040899" cy="6040899"/>
        </a:xfrm>
        <a:prstGeom prst="triangl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1D05A-8A2D-4C99-8475-C9EA4B7DE369}">
      <dsp:nvSpPr>
        <dsp:cNvPr id="0" name=""/>
        <dsp:cNvSpPr/>
      </dsp:nvSpPr>
      <dsp:spPr>
        <a:xfrm>
          <a:off x="5054073" y="604679"/>
          <a:ext cx="3926584" cy="613528"/>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300" kern="1200" dirty="0" smtClean="0"/>
            <a:t>Introduction</a:t>
          </a:r>
          <a:endParaRPr lang="fr-FR" sz="2300" kern="1200" dirty="0"/>
        </a:p>
      </dsp:txBody>
      <dsp:txXfrm>
        <a:off x="5084023" y="634629"/>
        <a:ext cx="3866684" cy="553628"/>
      </dsp:txXfrm>
    </dsp:sp>
    <dsp:sp modelId="{54E82528-F7C5-4007-A9A7-CF64C1C5F714}">
      <dsp:nvSpPr>
        <dsp:cNvPr id="0" name=""/>
        <dsp:cNvSpPr/>
      </dsp:nvSpPr>
      <dsp:spPr>
        <a:xfrm>
          <a:off x="5054073" y="1294899"/>
          <a:ext cx="3926584" cy="613528"/>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300" kern="1200" dirty="0" smtClean="0"/>
            <a:t>Cadre du stage</a:t>
          </a:r>
          <a:endParaRPr lang="fr-FR" sz="2300" kern="1200" dirty="0"/>
        </a:p>
      </dsp:txBody>
      <dsp:txXfrm>
        <a:off x="5084023" y="1324849"/>
        <a:ext cx="3866684" cy="553628"/>
      </dsp:txXfrm>
    </dsp:sp>
    <dsp:sp modelId="{151ECA7C-B016-494C-81BB-DDDD4D518591}">
      <dsp:nvSpPr>
        <dsp:cNvPr id="0" name=""/>
        <dsp:cNvSpPr/>
      </dsp:nvSpPr>
      <dsp:spPr>
        <a:xfrm>
          <a:off x="5054073" y="1985119"/>
          <a:ext cx="3926584" cy="613528"/>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300" kern="1200" dirty="0" smtClean="0"/>
            <a:t>Problématique + Solution</a:t>
          </a:r>
          <a:endParaRPr lang="fr-FR" sz="2300" kern="1200" dirty="0"/>
        </a:p>
      </dsp:txBody>
      <dsp:txXfrm>
        <a:off x="5084023" y="2015069"/>
        <a:ext cx="3866684" cy="553628"/>
      </dsp:txXfrm>
    </dsp:sp>
    <dsp:sp modelId="{312E0EC4-5DEB-45CC-9CCE-B6A9BC03F74D}">
      <dsp:nvSpPr>
        <dsp:cNvPr id="0" name=""/>
        <dsp:cNvSpPr/>
      </dsp:nvSpPr>
      <dsp:spPr>
        <a:xfrm>
          <a:off x="5054073" y="2675339"/>
          <a:ext cx="3926584" cy="613528"/>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300" kern="1200" dirty="0" smtClean="0"/>
            <a:t>Besoins</a:t>
          </a:r>
          <a:endParaRPr lang="fr-FR" sz="2300" kern="1200" dirty="0"/>
        </a:p>
      </dsp:txBody>
      <dsp:txXfrm>
        <a:off x="5084023" y="2705289"/>
        <a:ext cx="3866684" cy="553628"/>
      </dsp:txXfrm>
    </dsp:sp>
    <dsp:sp modelId="{98F28EA8-B6AB-4BA9-9293-A9DFD9B032EC}">
      <dsp:nvSpPr>
        <dsp:cNvPr id="0" name=""/>
        <dsp:cNvSpPr/>
      </dsp:nvSpPr>
      <dsp:spPr>
        <a:xfrm>
          <a:off x="5054073" y="3365559"/>
          <a:ext cx="3926584" cy="613528"/>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300" kern="1200" dirty="0" smtClean="0"/>
            <a:t>Conception</a:t>
          </a:r>
          <a:endParaRPr lang="fr-FR" sz="2300" kern="1200" dirty="0"/>
        </a:p>
      </dsp:txBody>
      <dsp:txXfrm>
        <a:off x="5084023" y="3395509"/>
        <a:ext cx="3866684" cy="553628"/>
      </dsp:txXfrm>
    </dsp:sp>
    <dsp:sp modelId="{5DC784C2-8BED-4E09-8D42-6CAB6485DD5D}">
      <dsp:nvSpPr>
        <dsp:cNvPr id="0" name=""/>
        <dsp:cNvSpPr/>
      </dsp:nvSpPr>
      <dsp:spPr>
        <a:xfrm>
          <a:off x="5054073" y="4055779"/>
          <a:ext cx="3926584" cy="613528"/>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300" kern="1200" dirty="0" smtClean="0"/>
            <a:t>Réalisation</a:t>
          </a:r>
          <a:endParaRPr lang="fr-FR" sz="2300" kern="1200" dirty="0"/>
        </a:p>
      </dsp:txBody>
      <dsp:txXfrm>
        <a:off x="5084023" y="4085729"/>
        <a:ext cx="3866684" cy="553628"/>
      </dsp:txXfrm>
    </dsp:sp>
    <dsp:sp modelId="{C8A67CA4-6C29-4141-ACEF-48F8C0657B7C}">
      <dsp:nvSpPr>
        <dsp:cNvPr id="0" name=""/>
        <dsp:cNvSpPr/>
      </dsp:nvSpPr>
      <dsp:spPr>
        <a:xfrm>
          <a:off x="5054073" y="4745999"/>
          <a:ext cx="3926584" cy="613528"/>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300" kern="1200" dirty="0" smtClean="0"/>
            <a:t>Conclusion</a:t>
          </a:r>
          <a:endParaRPr lang="fr-FR" sz="2300" kern="1200" dirty="0"/>
        </a:p>
      </dsp:txBody>
      <dsp:txXfrm>
        <a:off x="5084023" y="4775949"/>
        <a:ext cx="3866684" cy="55362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BEBDD-0BFB-4610-BEBF-63138CD80987}" type="datetimeFigureOut">
              <a:rPr lang="fr-FR" smtClean="0"/>
              <a:t>22/06/2019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2A97D-368C-4B89-A952-87AE79BCEEFE}" type="slidenum">
              <a:rPr lang="fr-FR" smtClean="0"/>
              <a:t>‹N°›</a:t>
            </a:fld>
            <a:endParaRPr lang="fr-FR"/>
          </a:p>
        </p:txBody>
      </p:sp>
    </p:spTree>
    <p:extLst>
      <p:ext uri="{BB962C8B-B14F-4D97-AF65-F5344CB8AC3E}">
        <p14:creationId xmlns:p14="http://schemas.microsoft.com/office/powerpoint/2010/main" val="396528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1</a:t>
            </a:fld>
            <a:endParaRPr lang="fr-FR"/>
          </a:p>
        </p:txBody>
      </p:sp>
    </p:spTree>
    <p:extLst>
      <p:ext uri="{BB962C8B-B14F-4D97-AF65-F5344CB8AC3E}">
        <p14:creationId xmlns:p14="http://schemas.microsoft.com/office/powerpoint/2010/main" val="1600641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Listes des professeurs avec un message de succès d’ajout</a:t>
            </a:r>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24</a:t>
            </a:fld>
            <a:endParaRPr lang="fr-FR"/>
          </a:p>
        </p:txBody>
      </p:sp>
    </p:spTree>
    <p:extLst>
      <p:ext uri="{BB962C8B-B14F-4D97-AF65-F5344CB8AC3E}">
        <p14:creationId xmlns:p14="http://schemas.microsoft.com/office/powerpoint/2010/main" val="1343019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interface permet d’ajouter un élève</a:t>
            </a:r>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25</a:t>
            </a:fld>
            <a:endParaRPr lang="fr-FR"/>
          </a:p>
        </p:txBody>
      </p:sp>
    </p:spTree>
    <p:extLst>
      <p:ext uri="{BB962C8B-B14F-4D97-AF65-F5344CB8AC3E}">
        <p14:creationId xmlns:p14="http://schemas.microsoft.com/office/powerpoint/2010/main" val="120633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Cette figure présente</a:t>
            </a:r>
            <a:r>
              <a:rPr lang="fr-FR" baseline="0" dirty="0" smtClean="0"/>
              <a:t> liste des classes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26</a:t>
            </a:fld>
            <a:endParaRPr lang="fr-FR"/>
          </a:p>
        </p:txBody>
      </p:sp>
    </p:spTree>
    <p:extLst>
      <p:ext uri="{BB962C8B-B14F-4D97-AF65-F5344CB8AC3E}">
        <p14:creationId xmlns:p14="http://schemas.microsoft.com/office/powerpoint/2010/main" val="241479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 figure présente</a:t>
            </a:r>
            <a:r>
              <a:rPr lang="fr-FR" baseline="0" dirty="0" smtClean="0"/>
              <a:t> liste des élèves</a:t>
            </a:r>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27</a:t>
            </a:fld>
            <a:endParaRPr lang="fr-FR"/>
          </a:p>
        </p:txBody>
      </p:sp>
    </p:spTree>
    <p:extLst>
      <p:ext uri="{BB962C8B-B14F-4D97-AF65-F5344CB8AC3E}">
        <p14:creationId xmlns:p14="http://schemas.microsoft.com/office/powerpoint/2010/main" val="324257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28</a:t>
            </a:fld>
            <a:endParaRPr lang="fr-FR"/>
          </a:p>
        </p:txBody>
      </p:sp>
    </p:spTree>
    <p:extLst>
      <p:ext uri="{BB962C8B-B14F-4D97-AF65-F5344CB8AC3E}">
        <p14:creationId xmlns:p14="http://schemas.microsoft.com/office/powerpoint/2010/main" val="201168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Application permet à</a:t>
            </a:r>
            <a:r>
              <a:rPr lang="fr-FR" baseline="0" dirty="0" smtClean="0"/>
              <a:t> élève de ….</a:t>
            </a:r>
          </a:p>
          <a:p>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13</a:t>
            </a:fld>
            <a:endParaRPr lang="fr-FR"/>
          </a:p>
        </p:txBody>
      </p:sp>
    </p:spTree>
    <p:extLst>
      <p:ext uri="{BB962C8B-B14F-4D97-AF65-F5344CB8AC3E}">
        <p14:creationId xmlns:p14="http://schemas.microsoft.com/office/powerpoint/2010/main" val="99918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15</a:t>
            </a:fld>
            <a:endParaRPr lang="fr-FR"/>
          </a:p>
        </p:txBody>
      </p:sp>
    </p:spTree>
    <p:extLst>
      <p:ext uri="{BB962C8B-B14F-4D97-AF65-F5344CB8AC3E}">
        <p14:creationId xmlns:p14="http://schemas.microsoft.com/office/powerpoint/2010/main" val="66760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Demande</a:t>
            </a:r>
          </a:p>
          <a:p>
            <a:r>
              <a:rPr lang="fr-FR" dirty="0" smtClean="0"/>
              <a:t>Répond</a:t>
            </a:r>
          </a:p>
          <a:p>
            <a:r>
              <a:rPr lang="fr-FR" dirty="0" smtClean="0"/>
              <a:t>test</a:t>
            </a:r>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16</a:t>
            </a:fld>
            <a:endParaRPr lang="fr-FR"/>
          </a:p>
        </p:txBody>
      </p:sp>
    </p:spTree>
    <p:extLst>
      <p:ext uri="{BB962C8B-B14F-4D97-AF65-F5344CB8AC3E}">
        <p14:creationId xmlns:p14="http://schemas.microsoft.com/office/powerpoint/2010/main" val="197714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Page</a:t>
            </a:r>
            <a:r>
              <a:rPr lang="fr-FR" baseline="0" dirty="0" smtClean="0"/>
              <a:t> </a:t>
            </a:r>
            <a:r>
              <a:rPr lang="fr-FR" baseline="0" smtClean="0"/>
              <a:t>de connexion </a:t>
            </a:r>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19</a:t>
            </a:fld>
            <a:endParaRPr lang="fr-FR"/>
          </a:p>
        </p:txBody>
      </p:sp>
    </p:spTree>
    <p:extLst>
      <p:ext uri="{BB962C8B-B14F-4D97-AF65-F5344CB8AC3E}">
        <p14:creationId xmlns:p14="http://schemas.microsoft.com/office/powerpoint/2010/main" val="249975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message d'erreur s’affiche à l’utilisateur</a:t>
            </a:r>
            <a:r>
              <a:rPr lang="fr-FR" baseline="0" dirty="0" smtClean="0"/>
              <a:t> après une authentification incorrect</a:t>
            </a:r>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20</a:t>
            </a:fld>
            <a:endParaRPr lang="fr-FR"/>
          </a:p>
        </p:txBody>
      </p:sp>
    </p:spTree>
    <p:extLst>
      <p:ext uri="{BB962C8B-B14F-4D97-AF65-F5344CB8AC3E}">
        <p14:creationId xmlns:p14="http://schemas.microsoft.com/office/powerpoint/2010/main" val="2637261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Page d’accueil des listes publications</a:t>
            </a:r>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21</a:t>
            </a:fld>
            <a:endParaRPr lang="fr-FR"/>
          </a:p>
        </p:txBody>
      </p:sp>
    </p:spTree>
    <p:extLst>
      <p:ext uri="{BB962C8B-B14F-4D97-AF65-F5344CB8AC3E}">
        <p14:creationId xmlns:p14="http://schemas.microsoft.com/office/powerpoint/2010/main" val="188407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Page d’accueil des listes publications</a:t>
            </a:r>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22</a:t>
            </a:fld>
            <a:endParaRPr lang="fr-FR"/>
          </a:p>
        </p:txBody>
      </p:sp>
    </p:spTree>
    <p:extLst>
      <p:ext uri="{BB962C8B-B14F-4D97-AF65-F5344CB8AC3E}">
        <p14:creationId xmlns:p14="http://schemas.microsoft.com/office/powerpoint/2010/main" val="239947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Cette</a:t>
            </a:r>
            <a:r>
              <a:rPr lang="fr-FR" baseline="0" dirty="0" smtClean="0"/>
              <a:t> interface permet d’ajouter un enseignant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BB2A97D-368C-4B89-A952-87AE79BCEEFE}" type="slidenum">
              <a:rPr lang="fr-FR" smtClean="0"/>
              <a:t>23</a:t>
            </a:fld>
            <a:endParaRPr lang="fr-FR"/>
          </a:p>
        </p:txBody>
      </p:sp>
    </p:spTree>
    <p:extLst>
      <p:ext uri="{BB962C8B-B14F-4D97-AF65-F5344CB8AC3E}">
        <p14:creationId xmlns:p14="http://schemas.microsoft.com/office/powerpoint/2010/main" val="262704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B1CB7AB-1FE3-4CFD-85A1-8949BA4A49A3}" type="datetime1">
              <a:rPr lang="fr-FR" smtClean="0"/>
              <a:t>22/06/2019</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259182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8A3CA2D-0D60-4087-95BB-589F27C78697}" type="datetime1">
              <a:rPr lang="fr-FR" smtClean="0"/>
              <a:t>22/06/2019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86069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5172AA-5F7F-4707-994F-549863260342}" type="datetime1">
              <a:rPr lang="fr-FR" smtClean="0"/>
              <a:t>22/06/2019</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D65BA6-2E37-4495-9D7E-D0C650B86A92}"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46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3C3B4F11-409F-449F-BA06-4BFDDC7DC752}" type="datetime1">
              <a:rPr lang="fr-FR" smtClean="0"/>
              <a:t>22/06/2019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3923679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AF538ED-D0FE-4D79-AAC8-5B73C363D17F}" type="datetime1">
              <a:rPr lang="fr-FR" smtClean="0"/>
              <a:t>22/06/2019</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D65BA6-2E37-4495-9D7E-D0C650B86A92}"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355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EC327DC0-86E3-4A9E-9086-C36ADFDFC4DD}" type="datetime1">
              <a:rPr lang="fr-FR" smtClean="0"/>
              <a:t>22/06/2019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3297351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CED3811-91C8-4B9B-A574-DE03E88FE464}" type="datetime1">
              <a:rPr lang="fr-FR" smtClean="0"/>
              <a:t>22/06/2019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850120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15903D3-0765-45AC-8A61-BC37B2634669}" type="datetime1">
              <a:rPr lang="fr-FR" smtClean="0"/>
              <a:t>22/06/2019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632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3B851B4-6477-4A49-B02B-D83F1240768E}" type="datetime1">
              <a:rPr lang="fr-FR" smtClean="0"/>
              <a:t>22/06/2019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237160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AF8E0FE-E4B8-4495-A9E2-53BD03836E38}" type="datetime1">
              <a:rPr lang="fr-FR" smtClean="0"/>
              <a:t>22/06/2019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118385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4C1DA17-4516-413F-B616-EE81B1D3B3B5}" type="datetime1">
              <a:rPr lang="fr-FR" smtClean="0"/>
              <a:t>22/06/2019</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272076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DB1E1DA-6B54-4BCE-B28C-0B4DFDEAABC2}" type="datetime1">
              <a:rPr lang="fr-FR" smtClean="0"/>
              <a:t>22/06/2019</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87721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04F26A5-EA71-4E54-96C2-D8A9BC9DD973}" type="datetime1">
              <a:rPr lang="fr-FR" smtClean="0"/>
              <a:t>22/06/2019</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99584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3EBD6-51B4-4D1D-A268-6DD5C84678F2}" type="datetime1">
              <a:rPr lang="fr-FR" smtClean="0"/>
              <a:t>22/06/2019</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298332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988A297-092F-484C-ACB2-102CE3E1FDD0}" type="datetime1">
              <a:rPr lang="fr-FR" smtClean="0"/>
              <a:t>22/06/2019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338485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7097528-4013-461F-95DB-C774F6872C96}" type="datetime1">
              <a:rPr lang="fr-FR" smtClean="0"/>
              <a:t>22/06/2019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D65BA6-2E37-4495-9D7E-D0C650B86A92}" type="slidenum">
              <a:rPr lang="fr-FR" smtClean="0"/>
              <a:t>‹N°›</a:t>
            </a:fld>
            <a:endParaRPr lang="fr-FR"/>
          </a:p>
        </p:txBody>
      </p:sp>
    </p:spTree>
    <p:extLst>
      <p:ext uri="{BB962C8B-B14F-4D97-AF65-F5344CB8AC3E}">
        <p14:creationId xmlns:p14="http://schemas.microsoft.com/office/powerpoint/2010/main" val="156283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F351AC9-09B1-4B83-A46E-17F5EB67ABE0}" type="datetime1">
              <a:rPr lang="fr-FR" smtClean="0"/>
              <a:t>22/06/2019</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CD65BA6-2E37-4495-9D7E-D0C650B86A92}" type="slidenum">
              <a:rPr lang="fr-FR" smtClean="0"/>
              <a:t>‹N°›</a:t>
            </a:fld>
            <a:endParaRPr lang="fr-FR"/>
          </a:p>
        </p:txBody>
      </p:sp>
    </p:spTree>
    <p:extLst>
      <p:ext uri="{BB962C8B-B14F-4D97-AF65-F5344CB8AC3E}">
        <p14:creationId xmlns:p14="http://schemas.microsoft.com/office/powerpoint/2010/main" val="2581540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7569" y="487018"/>
            <a:ext cx="7904511" cy="2262781"/>
          </a:xfrm>
        </p:spPr>
        <p:txBody>
          <a:bodyPr/>
          <a:lstStyle/>
          <a:p>
            <a:r>
              <a:rPr lang="fr-FR" b="1" dirty="0"/>
              <a:t>Projet de Fin d’Etudes</a:t>
            </a:r>
            <a:r>
              <a:rPr lang="en-US" dirty="0"/>
              <a:t/>
            </a:r>
            <a:br>
              <a:rPr lang="en-US" dirty="0"/>
            </a:br>
            <a:endParaRPr lang="fr-FR" dirty="0"/>
          </a:p>
        </p:txBody>
      </p:sp>
      <p:sp>
        <p:nvSpPr>
          <p:cNvPr id="3" name="Sous-titre 2"/>
          <p:cNvSpPr>
            <a:spLocks noGrp="1"/>
          </p:cNvSpPr>
          <p:nvPr>
            <p:ph type="subTitle" idx="1"/>
          </p:nvPr>
        </p:nvSpPr>
        <p:spPr>
          <a:xfrm>
            <a:off x="2562709" y="2403689"/>
            <a:ext cx="7734230" cy="1126283"/>
          </a:xfrm>
        </p:spPr>
        <p:txBody>
          <a:bodyPr>
            <a:noAutofit/>
          </a:bodyPr>
          <a:lstStyle/>
          <a:p>
            <a:pPr algn="ctr">
              <a:lnSpc>
                <a:spcPct val="150000"/>
              </a:lnSpc>
            </a:pPr>
            <a:r>
              <a:rPr lang="fr-FR" sz="2400" b="1" dirty="0" smtClean="0">
                <a:solidFill>
                  <a:srgbClr val="00B050"/>
                </a:solidFill>
              </a:rPr>
              <a:t>Conception </a:t>
            </a:r>
            <a:r>
              <a:rPr lang="fr-FR" sz="2400" b="1" dirty="0">
                <a:solidFill>
                  <a:srgbClr val="00B050"/>
                </a:solidFill>
              </a:rPr>
              <a:t>et développement d’une application web de gestion des analyses médicaux </a:t>
            </a:r>
            <a:r>
              <a:rPr lang="fr-FR" sz="2400" b="1" dirty="0" smtClean="0">
                <a:solidFill>
                  <a:srgbClr val="00B050"/>
                </a:solidFill>
              </a:rPr>
              <a:t>«</a:t>
            </a:r>
            <a:r>
              <a:rPr lang="fr-FR" sz="2400" b="1" dirty="0" err="1" smtClean="0">
                <a:solidFill>
                  <a:srgbClr val="00B050"/>
                </a:solidFill>
              </a:rPr>
              <a:t>analyse_med</a:t>
            </a:r>
            <a:r>
              <a:rPr lang="fr-FR" sz="2400" b="1" dirty="0" smtClean="0">
                <a:solidFill>
                  <a:srgbClr val="00B050"/>
                </a:solidFill>
              </a:rPr>
              <a:t> </a:t>
            </a:r>
            <a:r>
              <a:rPr lang="fr-FR" sz="2400" b="1" dirty="0">
                <a:solidFill>
                  <a:srgbClr val="00B050"/>
                </a:solidFill>
              </a:rPr>
              <a:t>» </a:t>
            </a:r>
            <a:endParaRPr lang="fr-FR" sz="2400" dirty="0">
              <a:solidFill>
                <a:srgbClr val="00B050"/>
              </a:solidFill>
            </a:endParaRPr>
          </a:p>
        </p:txBody>
      </p:sp>
      <p:pic>
        <p:nvPicPr>
          <p:cNvPr id="4" name="Image 3"/>
          <p:cNvPicPr/>
          <p:nvPr/>
        </p:nvPicPr>
        <p:blipFill>
          <a:blip r:embed="rId3">
            <a:extLst>
              <a:ext uri="{28A0092B-C50C-407E-A947-70E740481C1C}">
                <a14:useLocalDpi xmlns:a14="http://schemas.microsoft.com/office/drawing/2010/main" val="0"/>
              </a:ext>
            </a:extLst>
          </a:blip>
          <a:srcRect/>
          <a:stretch>
            <a:fillRect/>
          </a:stretch>
        </p:blipFill>
        <p:spPr bwMode="auto">
          <a:xfrm>
            <a:off x="342558" y="143788"/>
            <a:ext cx="1564032" cy="1620394"/>
          </a:xfrm>
          <a:prstGeom prst="rect">
            <a:avLst/>
          </a:prstGeom>
          <a:ln>
            <a:noFill/>
          </a:ln>
          <a:effectLst>
            <a:outerShdw blurRad="292100" dist="139700" dir="2700000" algn="tl" rotWithShape="0">
              <a:srgbClr val="333333">
                <a:alpha val="65000"/>
              </a:srgbClr>
            </a:outerShdw>
          </a:effectLst>
        </p:spPr>
      </p:pic>
      <p:pic>
        <p:nvPicPr>
          <p:cNvPr id="5" name="Image 4"/>
          <p:cNvPicPr/>
          <p:nvPr/>
        </p:nvPicPr>
        <p:blipFill>
          <a:blip r:embed="rId4" cstate="print">
            <a:extLst>
              <a:ext uri="{28A0092B-C50C-407E-A947-70E740481C1C}">
                <a14:useLocalDpi xmlns:a14="http://schemas.microsoft.com/office/drawing/2010/main" val="0"/>
              </a:ext>
            </a:extLst>
          </a:blip>
          <a:stretch>
            <a:fillRect/>
          </a:stretch>
        </p:blipFill>
        <p:spPr bwMode="auto">
          <a:xfrm>
            <a:off x="9881936" y="168299"/>
            <a:ext cx="1984011" cy="1455218"/>
          </a:xfrm>
          <a:prstGeom prst="rect">
            <a:avLst/>
          </a:prstGeom>
          <a:noFill/>
          <a:ln>
            <a:noFill/>
          </a:ln>
          <a:extLst>
            <a:ext uri="{53640926-AAD7-44D8-BBD7-CCE9431645EC}">
              <a14:shadowObscured xmlns:a14="http://schemas.microsoft.com/office/drawing/2010/main"/>
            </a:ext>
          </a:extLst>
        </p:spPr>
      </p:pic>
      <p:sp>
        <p:nvSpPr>
          <p:cNvPr id="6" name="ZoneTexte 5"/>
          <p:cNvSpPr txBox="1"/>
          <p:nvPr/>
        </p:nvSpPr>
        <p:spPr>
          <a:xfrm>
            <a:off x="2085474" y="4903305"/>
            <a:ext cx="4399880" cy="1200329"/>
          </a:xfrm>
          <a:prstGeom prst="rect">
            <a:avLst/>
          </a:prstGeom>
          <a:noFill/>
        </p:spPr>
        <p:txBody>
          <a:bodyPr wrap="square" rtlCol="0">
            <a:spAutoFit/>
          </a:bodyPr>
          <a:lstStyle/>
          <a:p>
            <a:r>
              <a:rPr lang="fr-FR" sz="2400" b="1" dirty="0">
                <a:solidFill>
                  <a:schemeClr val="tx1">
                    <a:lumMod val="65000"/>
                    <a:lumOff val="35000"/>
                  </a:schemeClr>
                </a:solidFill>
              </a:rPr>
              <a:t>Réalisé par : </a:t>
            </a:r>
            <a:endParaRPr lang="en-US" sz="2400" b="1" dirty="0">
              <a:solidFill>
                <a:schemeClr val="tx1">
                  <a:lumMod val="65000"/>
                  <a:lumOff val="35000"/>
                </a:schemeClr>
              </a:solidFill>
            </a:endParaRPr>
          </a:p>
          <a:p>
            <a:r>
              <a:rPr lang="fr-FR" sz="2400" b="1" dirty="0">
                <a:solidFill>
                  <a:schemeClr val="tx1">
                    <a:lumMod val="65000"/>
                    <a:lumOff val="35000"/>
                  </a:schemeClr>
                </a:solidFill>
              </a:rPr>
              <a:t>	        </a:t>
            </a:r>
            <a:r>
              <a:rPr lang="fr-FR" sz="2400" b="1" dirty="0" smtClean="0">
                <a:solidFill>
                  <a:schemeClr val="tx1">
                    <a:lumMod val="65000"/>
                    <a:lumOff val="35000"/>
                  </a:schemeClr>
                </a:solidFill>
              </a:rPr>
              <a:t>  </a:t>
            </a:r>
            <a:r>
              <a:rPr lang="fr-FR" sz="2400" b="1" dirty="0" smtClean="0">
                <a:solidFill>
                  <a:schemeClr val="tx1">
                    <a:lumMod val="65000"/>
                    <a:lumOff val="35000"/>
                  </a:schemeClr>
                </a:solidFill>
              </a:rPr>
              <a:t>OMRI </a:t>
            </a:r>
            <a:r>
              <a:rPr lang="fr-FR" sz="2400" b="1" dirty="0" err="1" smtClean="0">
                <a:solidFill>
                  <a:schemeClr val="tx1">
                    <a:lumMod val="65000"/>
                    <a:lumOff val="35000"/>
                  </a:schemeClr>
                </a:solidFill>
              </a:rPr>
              <a:t>Houcem</a:t>
            </a:r>
            <a:endParaRPr lang="en-US" sz="2400" b="1" dirty="0">
              <a:solidFill>
                <a:schemeClr val="tx1">
                  <a:lumMod val="65000"/>
                  <a:lumOff val="35000"/>
                </a:schemeClr>
              </a:solidFill>
            </a:endParaRPr>
          </a:p>
          <a:p>
            <a:endParaRPr lang="fr-FR" sz="2400" b="1" dirty="0">
              <a:solidFill>
                <a:schemeClr val="tx1">
                  <a:lumMod val="65000"/>
                  <a:lumOff val="35000"/>
                </a:schemeClr>
              </a:solidFill>
            </a:endParaRPr>
          </a:p>
        </p:txBody>
      </p:sp>
      <p:sp>
        <p:nvSpPr>
          <p:cNvPr id="7" name="ZoneTexte 6"/>
          <p:cNvSpPr txBox="1"/>
          <p:nvPr/>
        </p:nvSpPr>
        <p:spPr>
          <a:xfrm>
            <a:off x="6624502" y="4903305"/>
            <a:ext cx="4931394" cy="1200329"/>
          </a:xfrm>
          <a:prstGeom prst="rect">
            <a:avLst/>
          </a:prstGeom>
          <a:noFill/>
        </p:spPr>
        <p:txBody>
          <a:bodyPr wrap="square" rtlCol="0">
            <a:spAutoFit/>
          </a:bodyPr>
          <a:lstStyle/>
          <a:p>
            <a:r>
              <a:rPr lang="fr-FR" sz="2400" b="1" dirty="0" smtClean="0">
                <a:solidFill>
                  <a:schemeClr val="tx1">
                    <a:lumMod val="65000"/>
                    <a:lumOff val="35000"/>
                  </a:schemeClr>
                </a:solidFill>
              </a:rPr>
              <a:t>Encadré </a:t>
            </a:r>
            <a:r>
              <a:rPr lang="fr-FR" sz="2400" b="1" dirty="0">
                <a:solidFill>
                  <a:schemeClr val="tx1">
                    <a:lumMod val="65000"/>
                    <a:lumOff val="35000"/>
                  </a:schemeClr>
                </a:solidFill>
              </a:rPr>
              <a:t>par : </a:t>
            </a:r>
            <a:endParaRPr lang="en-US" sz="2400" b="1" dirty="0">
              <a:solidFill>
                <a:schemeClr val="tx1">
                  <a:lumMod val="65000"/>
                  <a:lumOff val="35000"/>
                </a:schemeClr>
              </a:solidFill>
            </a:endParaRPr>
          </a:p>
          <a:p>
            <a:r>
              <a:rPr lang="fr-FR" sz="2400" b="1" dirty="0">
                <a:solidFill>
                  <a:schemeClr val="tx1">
                    <a:lumMod val="65000"/>
                    <a:lumOff val="35000"/>
                  </a:schemeClr>
                </a:solidFill>
              </a:rPr>
              <a:t>	        </a:t>
            </a:r>
            <a:r>
              <a:rPr lang="fr-FR" sz="2400" b="1" dirty="0" smtClean="0">
                <a:solidFill>
                  <a:schemeClr val="tx1">
                    <a:lumMod val="65000"/>
                    <a:lumOff val="35000"/>
                  </a:schemeClr>
                </a:solidFill>
              </a:rPr>
              <a:t>     </a:t>
            </a:r>
            <a:r>
              <a:rPr lang="fr-FR" sz="2400" b="1" dirty="0" smtClean="0">
                <a:solidFill>
                  <a:schemeClr val="tx1">
                    <a:lumMod val="65000"/>
                    <a:lumOff val="35000"/>
                  </a:schemeClr>
                </a:solidFill>
              </a:rPr>
              <a:t>CHEBBI Hichem</a:t>
            </a:r>
            <a:endParaRPr lang="en-US" sz="2400" b="1" dirty="0">
              <a:solidFill>
                <a:schemeClr val="tx1">
                  <a:lumMod val="65000"/>
                  <a:lumOff val="35000"/>
                </a:schemeClr>
              </a:solidFill>
            </a:endParaRPr>
          </a:p>
          <a:p>
            <a:endParaRPr lang="fr-FR" sz="2400" b="1" dirty="0">
              <a:solidFill>
                <a:schemeClr val="tx1">
                  <a:lumMod val="65000"/>
                  <a:lumOff val="35000"/>
                </a:schemeClr>
              </a:solidFill>
            </a:endParaRPr>
          </a:p>
        </p:txBody>
      </p:sp>
      <p:sp>
        <p:nvSpPr>
          <p:cNvPr id="8" name="ZoneTexte 7"/>
          <p:cNvSpPr txBox="1"/>
          <p:nvPr/>
        </p:nvSpPr>
        <p:spPr>
          <a:xfrm>
            <a:off x="3644347" y="6281380"/>
            <a:ext cx="4988151" cy="369332"/>
          </a:xfrm>
          <a:prstGeom prst="rect">
            <a:avLst/>
          </a:prstGeom>
          <a:noFill/>
        </p:spPr>
        <p:txBody>
          <a:bodyPr wrap="square" rtlCol="0">
            <a:spAutoFit/>
          </a:bodyPr>
          <a:lstStyle/>
          <a:p>
            <a:pPr algn="ctr"/>
            <a:r>
              <a:rPr lang="fr-FR" b="1" dirty="0" smtClean="0">
                <a:solidFill>
                  <a:srgbClr val="00B050"/>
                </a:solidFill>
              </a:rPr>
              <a:t>Année universitaire : 2018 / 2019</a:t>
            </a:r>
            <a:endParaRPr lang="en-US" b="1" dirty="0">
              <a:solidFill>
                <a:srgbClr val="00B050"/>
              </a:solidFill>
            </a:endParaRPr>
          </a:p>
        </p:txBody>
      </p:sp>
    </p:spTree>
    <p:extLst>
      <p:ext uri="{BB962C8B-B14F-4D97-AF65-F5344CB8AC3E}">
        <p14:creationId xmlns:p14="http://schemas.microsoft.com/office/powerpoint/2010/main" val="2871354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10</a:t>
            </a:fld>
            <a:endParaRPr lang="fr-F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729" y="1152907"/>
            <a:ext cx="11595055" cy="4977530"/>
          </a:xfrm>
        </p:spPr>
      </p:pic>
    </p:spTree>
    <p:extLst>
      <p:ext uri="{BB962C8B-B14F-4D97-AF65-F5344CB8AC3E}">
        <p14:creationId xmlns:p14="http://schemas.microsoft.com/office/powerpoint/2010/main" val="372896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11</a:t>
            </a:fld>
            <a:endParaRPr lang="fr-F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16" y="-5176"/>
            <a:ext cx="11542613" cy="6863176"/>
          </a:xfrm>
        </p:spPr>
      </p:pic>
    </p:spTree>
    <p:extLst>
      <p:ext uri="{BB962C8B-B14F-4D97-AF65-F5344CB8AC3E}">
        <p14:creationId xmlns:p14="http://schemas.microsoft.com/office/powerpoint/2010/main" val="1164203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12</a:t>
            </a:fld>
            <a:endParaRPr lang="fr-F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06" y="624110"/>
            <a:ext cx="12066037" cy="5876723"/>
          </a:xfrm>
        </p:spPr>
      </p:pic>
    </p:spTree>
    <p:extLst>
      <p:ext uri="{BB962C8B-B14F-4D97-AF65-F5344CB8AC3E}">
        <p14:creationId xmlns:p14="http://schemas.microsoft.com/office/powerpoint/2010/main" val="200515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13</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30" y="946484"/>
            <a:ext cx="12245407" cy="4485941"/>
          </a:xfrm>
        </p:spPr>
      </p:pic>
    </p:spTree>
    <p:extLst>
      <p:ext uri="{BB962C8B-B14F-4D97-AF65-F5344CB8AC3E}">
        <p14:creationId xmlns:p14="http://schemas.microsoft.com/office/powerpoint/2010/main" val="2374179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14</a:t>
            </a:fld>
            <a:endParaRPr lang="fr-F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95" y="0"/>
            <a:ext cx="11792623" cy="6858000"/>
          </a:xfrm>
        </p:spPr>
      </p:pic>
    </p:spTree>
    <p:extLst>
      <p:ext uri="{BB962C8B-B14F-4D97-AF65-F5344CB8AC3E}">
        <p14:creationId xmlns:p14="http://schemas.microsoft.com/office/powerpoint/2010/main" val="519629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15</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167" y="11641"/>
            <a:ext cx="9272337" cy="6813310"/>
          </a:xfrm>
        </p:spPr>
      </p:pic>
    </p:spTree>
    <p:extLst>
      <p:ext uri="{BB962C8B-B14F-4D97-AF65-F5344CB8AC3E}">
        <p14:creationId xmlns:p14="http://schemas.microsoft.com/office/powerpoint/2010/main" val="3244007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16</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9012" y="71492"/>
            <a:ext cx="9805600" cy="6786508"/>
          </a:xfrm>
        </p:spPr>
      </p:pic>
    </p:spTree>
    <p:extLst>
      <p:ext uri="{BB962C8B-B14F-4D97-AF65-F5344CB8AC3E}">
        <p14:creationId xmlns:p14="http://schemas.microsoft.com/office/powerpoint/2010/main" val="302390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17</a:t>
            </a:fld>
            <a:endParaRPr lang="fr-F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580" y="0"/>
            <a:ext cx="10790338" cy="6858000"/>
          </a:xfrm>
        </p:spPr>
      </p:pic>
    </p:spTree>
    <p:extLst>
      <p:ext uri="{BB962C8B-B14F-4D97-AF65-F5344CB8AC3E}">
        <p14:creationId xmlns:p14="http://schemas.microsoft.com/office/powerpoint/2010/main" val="2149398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2400" dirty="0">
                <a:latin typeface="Times New Roman" panose="02020603050405020304" pitchFamily="18" charset="0"/>
                <a:cs typeface="Times New Roman" panose="02020603050405020304" pitchFamily="18" charset="0"/>
              </a:rPr>
              <a:t>L’application </a:t>
            </a:r>
            <a:r>
              <a:rPr lang="fr-FR" sz="2400" dirty="0" smtClean="0">
                <a:latin typeface="Times New Roman" panose="02020603050405020304" pitchFamily="18" charset="0"/>
                <a:cs typeface="Times New Roman" panose="02020603050405020304" pitchFamily="18" charset="0"/>
              </a:rPr>
              <a:t>de </a:t>
            </a:r>
            <a:r>
              <a:rPr lang="fr-FR" sz="2400" dirty="0">
                <a:latin typeface="Times New Roman" panose="02020603050405020304" pitchFamily="18" charset="0"/>
                <a:cs typeface="Times New Roman" panose="02020603050405020304" pitchFamily="18" charset="0"/>
              </a:rPr>
              <a:t>gestion du </a:t>
            </a:r>
            <a:r>
              <a:rPr lang="fr-FR" sz="2400" dirty="0" smtClean="0">
                <a:latin typeface="Times New Roman" panose="02020603050405020304" pitchFamily="18" charset="0"/>
                <a:cs typeface="Times New Roman" panose="02020603050405020304" pitchFamily="18" charset="0"/>
              </a:rPr>
              <a:t>analyses médicales est </a:t>
            </a:r>
            <a:r>
              <a:rPr lang="fr-FR" sz="2400" dirty="0" smtClean="0">
                <a:latin typeface="Times New Roman" panose="02020603050405020304" pitchFamily="18" charset="0"/>
                <a:cs typeface="Times New Roman" panose="02020603050405020304" pitchFamily="18" charset="0"/>
              </a:rPr>
              <a:t>le produit </a:t>
            </a:r>
            <a:r>
              <a:rPr lang="fr-FR" sz="2400" dirty="0" smtClean="0">
                <a:latin typeface="Times New Roman" panose="02020603050405020304" pitchFamily="18" charset="0"/>
                <a:cs typeface="Times New Roman" panose="02020603050405020304" pitchFamily="18" charset="0"/>
              </a:rPr>
              <a:t>d’un travail collaboratif </a:t>
            </a:r>
            <a:r>
              <a:rPr lang="fr-FR" sz="2400" dirty="0" smtClean="0">
                <a:latin typeface="Times New Roman" panose="02020603050405020304" pitchFamily="18" charset="0"/>
                <a:cs typeface="Times New Roman" panose="02020603050405020304" pitchFamily="18" charset="0"/>
              </a:rPr>
              <a:t>entre l’ISET de Sidi Bouzid et l’Hôpital régional</a:t>
            </a:r>
            <a:r>
              <a:rPr lang="fr-FR"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18</a:t>
            </a:fld>
            <a:endParaRPr lang="fr-FR"/>
          </a:p>
        </p:txBody>
      </p:sp>
    </p:spTree>
    <p:extLst>
      <p:ext uri="{BB962C8B-B14F-4D97-AF65-F5344CB8AC3E}">
        <p14:creationId xmlns:p14="http://schemas.microsoft.com/office/powerpoint/2010/main" val="3188369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19</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86742"/>
            <a:ext cx="12434603" cy="5261953"/>
          </a:xfrm>
        </p:spPr>
      </p:pic>
    </p:spTree>
    <p:extLst>
      <p:ext uri="{BB962C8B-B14F-4D97-AF65-F5344CB8AC3E}">
        <p14:creationId xmlns:p14="http://schemas.microsoft.com/office/powerpoint/2010/main" val="177114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819749863"/>
              </p:ext>
            </p:extLst>
          </p:nvPr>
        </p:nvGraphicFramePr>
        <p:xfrm>
          <a:off x="673768" y="624110"/>
          <a:ext cx="11014282" cy="6040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e la date 4"/>
          <p:cNvSpPr>
            <a:spLocks noGrp="1"/>
          </p:cNvSpPr>
          <p:nvPr>
            <p:ph type="dt" sz="half" idx="10"/>
          </p:nvPr>
        </p:nvSpPr>
        <p:spPr/>
        <p:txBody>
          <a:bodyPr/>
          <a:lstStyle/>
          <a:p>
            <a:fld id="{7D37CFE6-BBE5-4064-92C8-327E8A3B374C}" type="datetime1">
              <a:rPr lang="fr-FR" smtClean="0"/>
              <a:t>22/06/2019</a:t>
            </a:fld>
            <a:endParaRPr lang="fr-FR"/>
          </a:p>
        </p:txBody>
      </p:sp>
      <p:sp>
        <p:nvSpPr>
          <p:cNvPr id="6" name="Espace réservé du numéro de diapositive 5"/>
          <p:cNvSpPr>
            <a:spLocks noGrp="1"/>
          </p:cNvSpPr>
          <p:nvPr>
            <p:ph type="sldNum" sz="quarter" idx="12"/>
          </p:nvPr>
        </p:nvSpPr>
        <p:spPr/>
        <p:txBody>
          <a:bodyPr/>
          <a:lstStyle/>
          <a:p>
            <a:fld id="{CCD65BA6-2E37-4495-9D7E-D0C650B86A92}" type="slidenum">
              <a:rPr lang="fr-FR" smtClean="0"/>
              <a:t>2</a:t>
            </a:fld>
            <a:endParaRPr lang="fr-FR"/>
          </a:p>
        </p:txBody>
      </p:sp>
    </p:spTree>
    <p:extLst>
      <p:ext uri="{BB962C8B-B14F-4D97-AF65-F5344CB8AC3E}">
        <p14:creationId xmlns:p14="http://schemas.microsoft.com/office/powerpoint/2010/main" val="320813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20</a:t>
            </a:fld>
            <a:endParaRPr lang="fr-F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6295" y="403785"/>
            <a:ext cx="10555705" cy="5911850"/>
          </a:xfrm>
        </p:spPr>
      </p:pic>
    </p:spTree>
    <p:extLst>
      <p:ext uri="{BB962C8B-B14F-4D97-AF65-F5344CB8AC3E}">
        <p14:creationId xmlns:p14="http://schemas.microsoft.com/office/powerpoint/2010/main" val="3248200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21</a:t>
            </a:fld>
            <a:endParaRPr lang="fr-F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894" y="-1"/>
            <a:ext cx="8329148" cy="6867171"/>
          </a:xfrm>
          <a:prstGeom prst="rect">
            <a:avLst/>
          </a:prstGeom>
        </p:spPr>
      </p:pic>
      <p:sp>
        <p:nvSpPr>
          <p:cNvPr id="7" name="Espace réservé du contenu 6"/>
          <p:cNvSpPr>
            <a:spLocks noGrp="1"/>
          </p:cNvSpPr>
          <p:nvPr>
            <p:ph idx="1"/>
          </p:nvPr>
        </p:nvSpPr>
        <p:spPr/>
        <p:txBody>
          <a:bodyPr/>
          <a:lstStyle/>
          <a:p>
            <a:endParaRPr lang="fr-FR"/>
          </a:p>
        </p:txBody>
      </p:sp>
    </p:spTree>
    <p:extLst>
      <p:ext uri="{BB962C8B-B14F-4D97-AF65-F5344CB8AC3E}">
        <p14:creationId xmlns:p14="http://schemas.microsoft.com/office/powerpoint/2010/main" val="3599553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22</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59831"/>
            <a:ext cx="12409632" cy="4149812"/>
          </a:xfrm>
        </p:spPr>
      </p:pic>
    </p:spTree>
    <p:extLst>
      <p:ext uri="{BB962C8B-B14F-4D97-AF65-F5344CB8AC3E}">
        <p14:creationId xmlns:p14="http://schemas.microsoft.com/office/powerpoint/2010/main" val="2178767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23</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5370" y="0"/>
            <a:ext cx="10656630" cy="6858000"/>
          </a:xfrm>
        </p:spPr>
      </p:pic>
    </p:spTree>
    <p:extLst>
      <p:ext uri="{BB962C8B-B14F-4D97-AF65-F5344CB8AC3E}">
        <p14:creationId xmlns:p14="http://schemas.microsoft.com/office/powerpoint/2010/main" val="1575927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24</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9663" y="0"/>
            <a:ext cx="7017769" cy="6763734"/>
          </a:xfrm>
        </p:spPr>
      </p:pic>
    </p:spTree>
    <p:extLst>
      <p:ext uri="{BB962C8B-B14F-4D97-AF65-F5344CB8AC3E}">
        <p14:creationId xmlns:p14="http://schemas.microsoft.com/office/powerpoint/2010/main" val="1111240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25</a:t>
            </a:fld>
            <a:endParaRPr lang="fr-F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169" y="0"/>
            <a:ext cx="7513714" cy="7015422"/>
          </a:xfrm>
          <a:prstGeom prst="rect">
            <a:avLst/>
          </a:prstGeom>
        </p:spPr>
      </p:pic>
      <p:sp>
        <p:nvSpPr>
          <p:cNvPr id="6" name="Espace réservé du contenu 5"/>
          <p:cNvSpPr>
            <a:spLocks noGrp="1"/>
          </p:cNvSpPr>
          <p:nvPr>
            <p:ph idx="1"/>
          </p:nvPr>
        </p:nvSpPr>
        <p:spPr/>
        <p:txBody>
          <a:bodyPr/>
          <a:lstStyle/>
          <a:p>
            <a:endParaRPr lang="fr-FR"/>
          </a:p>
        </p:txBody>
      </p:sp>
    </p:spTree>
    <p:extLst>
      <p:ext uri="{BB962C8B-B14F-4D97-AF65-F5344CB8AC3E}">
        <p14:creationId xmlns:p14="http://schemas.microsoft.com/office/powerpoint/2010/main" val="2747176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26</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6295" y="243014"/>
            <a:ext cx="9868317" cy="6478627"/>
          </a:xfrm>
        </p:spPr>
      </p:pic>
    </p:spTree>
    <p:extLst>
      <p:ext uri="{BB962C8B-B14F-4D97-AF65-F5344CB8AC3E}">
        <p14:creationId xmlns:p14="http://schemas.microsoft.com/office/powerpoint/2010/main" val="3194925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27</a:t>
            </a:fld>
            <a:endParaRPr lang="fr-FR"/>
          </a:p>
        </p:txBody>
      </p:sp>
      <p:pic>
        <p:nvPicPr>
          <p:cNvPr id="9" name="Espace réservé du contenu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1695" y="-196941"/>
            <a:ext cx="10508315" cy="7255467"/>
          </a:xfrm>
        </p:spPr>
      </p:pic>
    </p:spTree>
    <p:extLst>
      <p:ext uri="{BB962C8B-B14F-4D97-AF65-F5344CB8AC3E}">
        <p14:creationId xmlns:p14="http://schemas.microsoft.com/office/powerpoint/2010/main" val="1009546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Réalisation</a:t>
            </a:r>
            <a:endParaRPr lang="fr-FR" dirty="0"/>
          </a:p>
        </p:txBody>
      </p:sp>
      <p:sp>
        <p:nvSpPr>
          <p:cNvPr id="4" name="Espace réservé de la date 3"/>
          <p:cNvSpPr>
            <a:spLocks noGrp="1"/>
          </p:cNvSpPr>
          <p:nvPr>
            <p:ph type="dt" sz="half" idx="10"/>
          </p:nvPr>
        </p:nvSpPr>
        <p:spPr/>
        <p:txBody>
          <a:bodyPr/>
          <a:lstStyle/>
          <a:p>
            <a:fld id="{9364FEBF-E5C4-4747-B0CD-F790FE765391}"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28</a:t>
            </a:fld>
            <a:endParaRPr lang="fr-F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2142" y="0"/>
            <a:ext cx="9873252" cy="6858000"/>
          </a:xfrm>
        </p:spPr>
      </p:pic>
    </p:spTree>
    <p:extLst>
      <p:ext uri="{BB962C8B-B14F-4D97-AF65-F5344CB8AC3E}">
        <p14:creationId xmlns:p14="http://schemas.microsoft.com/office/powerpoint/2010/main" val="726545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Conclusion</a:t>
            </a:r>
            <a:endParaRPr lang="fr-FR" dirty="0"/>
          </a:p>
        </p:txBody>
      </p:sp>
      <p:sp>
        <p:nvSpPr>
          <p:cNvPr id="3" name="Espace réservé du contenu 2"/>
          <p:cNvSpPr>
            <a:spLocks noGrp="1"/>
          </p:cNvSpPr>
          <p:nvPr>
            <p:ph idx="1"/>
          </p:nvPr>
        </p:nvSpPr>
        <p:spPr>
          <a:xfrm>
            <a:off x="2360612" y="1905000"/>
            <a:ext cx="8915400" cy="3777622"/>
          </a:xfrm>
        </p:spPr>
        <p:txBody>
          <a:bodyPr>
            <a:normAutofit/>
          </a:bodyPr>
          <a:lstStyle/>
          <a:p>
            <a:pPr algn="just">
              <a:lnSpc>
                <a:spcPct val="150000"/>
              </a:lnSpc>
            </a:pPr>
            <a:r>
              <a:rPr lang="fr-FR" sz="2400" dirty="0">
                <a:latin typeface="Times New Roman" panose="02020603050405020304" pitchFamily="18" charset="0"/>
                <a:cs typeface="Times New Roman" panose="02020603050405020304" pitchFamily="18" charset="0"/>
              </a:rPr>
              <a:t>Notre projet consiste à réaliser une application qui permet à un surveillant général de publier un examen ou une activité ou autre sur internet cela nécessite la gestion des droits </a:t>
            </a:r>
            <a:r>
              <a:rPr lang="fr-FR" sz="2400" dirty="0" smtClean="0">
                <a:latin typeface="Times New Roman" panose="02020603050405020304" pitchFamily="18" charset="0"/>
                <a:cs typeface="Times New Roman" panose="02020603050405020304" pitchFamily="18" charset="0"/>
              </a:rPr>
              <a:t>d’accès</a:t>
            </a:r>
          </a:p>
          <a:p>
            <a:pPr algn="just">
              <a:lnSpc>
                <a:spcPct val="150000"/>
              </a:lnSpc>
            </a:pPr>
            <a:r>
              <a:rPr lang="fr-FR" sz="2400" dirty="0">
                <a:latin typeface="Times New Roman" panose="02020603050405020304" pitchFamily="18" charset="0"/>
                <a:cs typeface="Times New Roman" panose="02020603050405020304" pitchFamily="18" charset="0"/>
              </a:rPr>
              <a:t>Prochainement nous souhaiterons développer une application mobile pour facilite le partage des informations</a:t>
            </a:r>
          </a:p>
        </p:txBody>
      </p:sp>
      <p:sp>
        <p:nvSpPr>
          <p:cNvPr id="4" name="Espace réservé de la date 3"/>
          <p:cNvSpPr>
            <a:spLocks noGrp="1"/>
          </p:cNvSpPr>
          <p:nvPr>
            <p:ph type="dt" sz="half" idx="10"/>
          </p:nvPr>
        </p:nvSpPr>
        <p:spPr/>
        <p:txBody>
          <a:bodyPr/>
          <a:lstStyle/>
          <a:p>
            <a:fld id="{761EE572-42E8-4510-9789-7584855B789C}"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29</a:t>
            </a:fld>
            <a:endParaRPr lang="fr-FR"/>
          </a:p>
        </p:txBody>
      </p:sp>
    </p:spTree>
    <p:extLst>
      <p:ext uri="{BB962C8B-B14F-4D97-AF65-F5344CB8AC3E}">
        <p14:creationId xmlns:p14="http://schemas.microsoft.com/office/powerpoint/2010/main" val="2099742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Introduction</a:t>
            </a:r>
            <a:endParaRPr lang="fr-FR" dirty="0"/>
          </a:p>
        </p:txBody>
      </p:sp>
      <p:sp>
        <p:nvSpPr>
          <p:cNvPr id="3" name="Espace réservé du contenu 2"/>
          <p:cNvSpPr>
            <a:spLocks noGrp="1"/>
          </p:cNvSpPr>
          <p:nvPr>
            <p:ph idx="1"/>
          </p:nvPr>
        </p:nvSpPr>
        <p:spPr>
          <a:xfrm>
            <a:off x="2244655" y="1736035"/>
            <a:ext cx="8915400" cy="3777622"/>
          </a:xfrm>
        </p:spPr>
        <p:txBody>
          <a:bodyPr>
            <a:normAutofit/>
          </a:bodyPr>
          <a:lstStyle/>
          <a:p>
            <a:pPr algn="just">
              <a:lnSpc>
                <a:spcPct val="150000"/>
              </a:lnSpc>
            </a:pPr>
            <a:r>
              <a:rPr lang="fr-FR" sz="2400" dirty="0">
                <a:latin typeface="Times New Roman" panose="02020603050405020304" pitchFamily="18" charset="0"/>
                <a:ea typeface="Tahoma" panose="020B0604030504040204" pitchFamily="34" charset="0"/>
                <a:cs typeface="Times New Roman" panose="02020603050405020304" pitchFamily="18" charset="0"/>
              </a:rPr>
              <a:t>l'informatique médicale se nourrit des avancées faites dans des domaines comme l'ingénierie des connaissances, l'intelligence artificielle ou bien l'ingénierie des modèles, qui apportent à l'informatique médicale des </a:t>
            </a:r>
            <a:r>
              <a:rPr lang="fr-FR" sz="2400" dirty="0" smtClean="0">
                <a:latin typeface="Times New Roman" panose="02020603050405020304" pitchFamily="18" charset="0"/>
                <a:ea typeface="Tahoma" panose="020B0604030504040204" pitchFamily="34" charset="0"/>
                <a:cs typeface="Times New Roman" panose="02020603050405020304" pitchFamily="18" charset="0"/>
              </a:rPr>
              <a:t>méthodes.</a:t>
            </a:r>
            <a:endParaRPr lang="fr-FR" dirty="0"/>
          </a:p>
        </p:txBody>
      </p:sp>
      <p:sp>
        <p:nvSpPr>
          <p:cNvPr id="4" name="Espace réservé de la date 3"/>
          <p:cNvSpPr>
            <a:spLocks noGrp="1"/>
          </p:cNvSpPr>
          <p:nvPr>
            <p:ph type="dt" sz="half" idx="10"/>
          </p:nvPr>
        </p:nvSpPr>
        <p:spPr/>
        <p:txBody>
          <a:bodyPr/>
          <a:lstStyle/>
          <a:p>
            <a:fld id="{86711417-8362-45B9-B8C9-F593951E5D0B}"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3</a:t>
            </a:fld>
            <a:endParaRPr lang="fr-FR"/>
          </a:p>
        </p:txBody>
      </p:sp>
    </p:spTree>
    <p:extLst>
      <p:ext uri="{BB962C8B-B14F-4D97-AF65-F5344CB8AC3E}">
        <p14:creationId xmlns:p14="http://schemas.microsoft.com/office/powerpoint/2010/main" val="141588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761EE572-42E8-4510-9789-7584855B789C}"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30</a:t>
            </a:fld>
            <a:endParaRPr lang="fr-FR"/>
          </a:p>
        </p:txBody>
      </p:sp>
      <p:sp>
        <p:nvSpPr>
          <p:cNvPr id="6" name="Titre 5"/>
          <p:cNvSpPr>
            <a:spLocks noGrp="1"/>
          </p:cNvSpPr>
          <p:nvPr>
            <p:ph type="title"/>
          </p:nvPr>
        </p:nvSpPr>
        <p:spPr/>
        <p:txBody>
          <a:bodyPr/>
          <a:lstStyle/>
          <a:p>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701" y="0"/>
            <a:ext cx="8728911" cy="7151772"/>
          </a:xfrm>
          <a:prstGeom prst="rect">
            <a:avLst/>
          </a:prstGeom>
        </p:spPr>
      </p:pic>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532370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82189" y="624110"/>
            <a:ext cx="7622423" cy="1280890"/>
          </a:xfrm>
        </p:spPr>
        <p:txBody>
          <a:bodyPr>
            <a:normAutofit fontScale="90000"/>
          </a:bodyPr>
          <a:lstStyle/>
          <a:p>
            <a:pPr lvl="0"/>
            <a:r>
              <a:rPr lang="fr-FR" dirty="0"/>
              <a:t>Cadre du </a:t>
            </a:r>
            <a:r>
              <a:rPr lang="fr-FR" dirty="0" smtClean="0"/>
              <a:t>stage</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b="1" dirty="0" err="1" smtClean="0"/>
              <a:t>Analyse_Med</a:t>
            </a:r>
            <a:r>
              <a:rPr lang="fr-FR" dirty="0" smtClean="0"/>
              <a:t>  </a:t>
            </a:r>
            <a:r>
              <a:rPr lang="fr-FR" dirty="0" smtClean="0">
                <a:sym typeface="Wingdings" panose="05000000000000000000" pitchFamily="2" charset="2"/>
              </a:rPr>
              <a:t></a:t>
            </a:r>
            <a:endParaRPr lang="fr-FR" dirty="0"/>
          </a:p>
        </p:txBody>
      </p:sp>
      <p:sp>
        <p:nvSpPr>
          <p:cNvPr id="4" name="Espace réservé de la date 3"/>
          <p:cNvSpPr>
            <a:spLocks noGrp="1"/>
          </p:cNvSpPr>
          <p:nvPr>
            <p:ph type="dt" sz="half" idx="10"/>
          </p:nvPr>
        </p:nvSpPr>
        <p:spPr/>
        <p:txBody>
          <a:bodyPr/>
          <a:lstStyle/>
          <a:p>
            <a:fld id="{7036FA9C-B7C8-49B2-9BEF-C54B94F66F80}"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4</a:t>
            </a:fld>
            <a:endParaRPr lang="fr-FR"/>
          </a:p>
        </p:txBody>
      </p:sp>
      <p:pic>
        <p:nvPicPr>
          <p:cNvPr id="8" name="Image 7"/>
          <p:cNvPicPr/>
          <p:nvPr/>
        </p:nvPicPr>
        <p:blipFill>
          <a:blip r:embed="rId2">
            <a:extLst>
              <a:ext uri="{28A0092B-C50C-407E-A947-70E740481C1C}">
                <a14:useLocalDpi xmlns:a14="http://schemas.microsoft.com/office/drawing/2010/main" val="0"/>
              </a:ext>
            </a:extLst>
          </a:blip>
          <a:srcRect/>
          <a:stretch>
            <a:fillRect/>
          </a:stretch>
        </p:blipFill>
        <p:spPr bwMode="auto">
          <a:xfrm>
            <a:off x="329003" y="2585197"/>
            <a:ext cx="3314878" cy="2444987"/>
          </a:xfrm>
          <a:prstGeom prst="rect">
            <a:avLst/>
          </a:prstGeom>
          <a:ln>
            <a:noFill/>
          </a:ln>
          <a:effectLst>
            <a:outerShdw blurRad="292100" dist="139700" dir="2700000" algn="tl" rotWithShape="0">
              <a:srgbClr val="333333">
                <a:alpha val="65000"/>
              </a:srgbClr>
            </a:outerShdw>
          </a:effectLst>
        </p:spPr>
      </p:pic>
      <p:pic>
        <p:nvPicPr>
          <p:cNvPr id="10" name="Image 9"/>
          <p:cNvPicPr/>
          <p:nvPr/>
        </p:nvPicPr>
        <p:blipFill>
          <a:blip r:embed="rId3">
            <a:extLst>
              <a:ext uri="{28A0092B-C50C-407E-A947-70E740481C1C}">
                <a14:useLocalDpi xmlns:a14="http://schemas.microsoft.com/office/drawing/2010/main" val="0"/>
              </a:ext>
            </a:extLst>
          </a:blip>
          <a:stretch>
            <a:fillRect/>
          </a:stretch>
        </p:blipFill>
        <p:spPr bwMode="auto">
          <a:xfrm>
            <a:off x="7693400" y="2585197"/>
            <a:ext cx="4346643" cy="24449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6802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Problématique</a:t>
            </a:r>
            <a:endParaRPr lang="fr-FR" dirty="0"/>
          </a:p>
        </p:txBody>
      </p:sp>
      <p:sp>
        <p:nvSpPr>
          <p:cNvPr id="3" name="Espace réservé du contenu 2"/>
          <p:cNvSpPr>
            <a:spLocks noGrp="1"/>
          </p:cNvSpPr>
          <p:nvPr>
            <p:ph idx="1"/>
          </p:nvPr>
        </p:nvSpPr>
        <p:spPr>
          <a:xfrm>
            <a:off x="2245895" y="1363579"/>
            <a:ext cx="9258717" cy="4913635"/>
          </a:xfrm>
        </p:spPr>
        <p:txBody>
          <a:bodyPr>
            <a:normAutofit/>
          </a:bodyPr>
          <a:lstStyle/>
          <a:p>
            <a:pPr algn="just">
              <a:lnSpc>
                <a:spcPct val="150000"/>
              </a:lnSpc>
            </a:pPr>
            <a:r>
              <a:rPr lang="fr-FR" sz="2400" dirty="0">
                <a:latin typeface="Times New Roman" panose="02020603050405020304" pitchFamily="18" charset="0"/>
                <a:ea typeface="Tahoma" panose="020B0604030504040204" pitchFamily="34" charset="0"/>
                <a:cs typeface="Times New Roman" panose="02020603050405020304" pitchFamily="18" charset="0"/>
              </a:rPr>
              <a:t>Quelque fois, ou ne trouve pas les analyses au temps pour un traitement déjà faite. De plus, les décisions des médecins ne sont pas toujours prisent dans les délais demandes et ceci est dû au manque de l’organisation entre les différents services et l’accès manuelle de l’information. </a:t>
            </a:r>
          </a:p>
          <a:p>
            <a:r>
              <a:rPr lang="fr-FR" sz="2400" dirty="0">
                <a:latin typeface="Times New Roman" panose="02020603050405020304" pitchFamily="18" charset="0"/>
                <a:ea typeface="Tahoma" panose="020B0604030504040204" pitchFamily="34" charset="0"/>
                <a:cs typeface="Times New Roman" panose="02020603050405020304" pitchFamily="18" charset="0"/>
              </a:rPr>
              <a:t>Le faux archivage, le mal suivit, l’irresponsabilité et la perte des documents des analyses ou des fiches patients, tout cela explique le retard des manières de travail et ANALYSE_MED </a:t>
            </a:r>
            <a:r>
              <a:rPr lang="fr-FR" sz="2400" dirty="0" smtClean="0">
                <a:latin typeface="Times New Roman" panose="02020603050405020304" pitchFamily="18" charset="0"/>
                <a:ea typeface="Tahoma" panose="020B0604030504040204" pitchFamily="34" charset="0"/>
                <a:cs typeface="Times New Roman" panose="02020603050405020304" pitchFamily="18" charset="0"/>
              </a:rPr>
              <a:t> </a:t>
            </a:r>
            <a:endParaRPr lang="fr-FR"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fld id="{0FEAAF02-4499-4F50-BB28-A93CB94C8818}"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5</a:t>
            </a:fld>
            <a:endParaRPr lang="fr-FR"/>
          </a:p>
        </p:txBody>
      </p:sp>
    </p:spTree>
    <p:extLst>
      <p:ext uri="{BB962C8B-B14F-4D97-AF65-F5344CB8AC3E}">
        <p14:creationId xmlns:p14="http://schemas.microsoft.com/office/powerpoint/2010/main" val="4126985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Solution</a:t>
            </a:r>
            <a:r>
              <a:rPr lang="fr-FR" dirty="0"/>
              <a:t/>
            </a:r>
            <a:br>
              <a:rPr lang="fr-FR" dirty="0"/>
            </a:br>
            <a:endParaRPr lang="fr-FR" dirty="0"/>
          </a:p>
        </p:txBody>
      </p:sp>
      <p:sp>
        <p:nvSpPr>
          <p:cNvPr id="4" name="Espace réservé de la date 3"/>
          <p:cNvSpPr>
            <a:spLocks noGrp="1"/>
          </p:cNvSpPr>
          <p:nvPr>
            <p:ph type="dt" sz="half" idx="10"/>
          </p:nvPr>
        </p:nvSpPr>
        <p:spPr/>
        <p:txBody>
          <a:bodyPr/>
          <a:lstStyle/>
          <a:p>
            <a:fld id="{8A896444-2B68-480A-B150-5FBA02EF6353}"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6</a:t>
            </a:fld>
            <a:endParaRPr lang="fr-FR"/>
          </a:p>
        </p:txBody>
      </p:sp>
      <p:sp>
        <p:nvSpPr>
          <p:cNvPr id="9" name="Espace réservé du contenu 8"/>
          <p:cNvSpPr>
            <a:spLocks noGrp="1"/>
          </p:cNvSpPr>
          <p:nvPr>
            <p:ph idx="1"/>
          </p:nvPr>
        </p:nvSpPr>
        <p:spPr>
          <a:xfrm>
            <a:off x="2197768" y="1152907"/>
            <a:ext cx="9625264" cy="5347926"/>
          </a:xfrm>
        </p:spPr>
        <p:txBody>
          <a:bodyPr>
            <a:normAutofit/>
          </a:bodyPr>
          <a:lstStyle/>
          <a:p>
            <a:endParaRPr lang="fr-FR" sz="2400" dirty="0"/>
          </a:p>
          <a:p>
            <a:r>
              <a:rPr lang="fr-FR" sz="2400" dirty="0"/>
              <a:t>Une meilleure répartition des taches de saisies des analyses entre les différentes spécialités. </a:t>
            </a:r>
          </a:p>
          <a:p>
            <a:r>
              <a:rPr lang="fr-FR" sz="2400" dirty="0" smtClean="0"/>
              <a:t>Un </a:t>
            </a:r>
            <a:r>
              <a:rPr lang="fr-FR" sz="2400" dirty="0"/>
              <a:t>suivi efficace des analyses. </a:t>
            </a:r>
          </a:p>
          <a:p>
            <a:r>
              <a:rPr lang="fr-FR" sz="2400" dirty="0" smtClean="0"/>
              <a:t>Une </a:t>
            </a:r>
            <a:r>
              <a:rPr lang="fr-FR" sz="2400" dirty="0"/>
              <a:t>bonne gestion du personnel du l’hôpital et leurs droit d’accès. </a:t>
            </a:r>
          </a:p>
          <a:p>
            <a:r>
              <a:rPr lang="fr-FR" sz="2400" dirty="0" smtClean="0"/>
              <a:t>Un </a:t>
            </a:r>
            <a:r>
              <a:rPr lang="fr-FR" sz="2400" dirty="0"/>
              <a:t>accès et une circulation des informations en temps réel. </a:t>
            </a:r>
          </a:p>
          <a:p>
            <a:r>
              <a:rPr lang="fr-FR" sz="2400" dirty="0" smtClean="0"/>
              <a:t>La </a:t>
            </a:r>
            <a:r>
              <a:rPr lang="fr-FR" sz="2400" dirty="0"/>
              <a:t>rapidité, la fiabilité et la facilité des traitements. </a:t>
            </a:r>
          </a:p>
          <a:p>
            <a:r>
              <a:rPr lang="fr-FR" sz="2400" dirty="0" smtClean="0"/>
              <a:t>L'archivage</a:t>
            </a:r>
            <a:r>
              <a:rPr lang="fr-FR" sz="2400" dirty="0"/>
              <a:t>, la sécurité et la confidentialité des données </a:t>
            </a:r>
          </a:p>
        </p:txBody>
      </p:sp>
    </p:spTree>
    <p:extLst>
      <p:ext uri="{BB962C8B-B14F-4D97-AF65-F5344CB8AC3E}">
        <p14:creationId xmlns:p14="http://schemas.microsoft.com/office/powerpoint/2010/main" val="1920156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Besoins</a:t>
            </a:r>
            <a:endParaRPr lang="fr-FR" dirty="0"/>
          </a:p>
        </p:txBody>
      </p:sp>
      <p:sp>
        <p:nvSpPr>
          <p:cNvPr id="3" name="Espace réservé du contenu 2"/>
          <p:cNvSpPr>
            <a:spLocks noGrp="1"/>
          </p:cNvSpPr>
          <p:nvPr>
            <p:ph idx="1"/>
          </p:nvPr>
        </p:nvSpPr>
        <p:spPr>
          <a:xfrm>
            <a:off x="2589212" y="1457739"/>
            <a:ext cx="8431714" cy="4916557"/>
          </a:xfrm>
        </p:spPr>
        <p:txBody>
          <a:bodyPr>
            <a:normAutofit/>
          </a:bodyPr>
          <a:lstStyle/>
          <a:p>
            <a:pPr marL="0" indent="0">
              <a:lnSpc>
                <a:spcPct val="150000"/>
              </a:lnSpc>
              <a:buNone/>
            </a:pPr>
            <a:r>
              <a:rPr lang="fr-FR" sz="2600" b="1"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Gestion </a:t>
            </a:r>
            <a:r>
              <a:rPr lang="fr-FR" sz="2600" b="1"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des analyses médicales</a:t>
            </a:r>
            <a:r>
              <a:rPr lang="fr-FR" sz="26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endParaRPr lang="fr-FR" sz="26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lvl="1" algn="just">
              <a:lnSpc>
                <a:spcPct val="150000"/>
              </a:lnSpc>
            </a:pPr>
            <a:r>
              <a:rPr lang="fr-FR" sz="24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Gestion des analyses</a:t>
            </a:r>
          </a:p>
          <a:p>
            <a:pPr lvl="1" algn="just">
              <a:lnSpc>
                <a:spcPct val="150000"/>
              </a:lnSpc>
            </a:pPr>
            <a:r>
              <a:rPr lang="fr-FR" sz="24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Gestion des utilisateurs (Administrateur, Technicien, Médecin, Patient ) </a:t>
            </a:r>
          </a:p>
          <a:p>
            <a:pPr lvl="1" algn="just">
              <a:lnSpc>
                <a:spcPct val="150000"/>
              </a:lnSpc>
            </a:pPr>
            <a:r>
              <a:rPr lang="fr-FR" sz="24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Gestion des diagnostique des analyses.</a:t>
            </a:r>
            <a:endParaRPr lang="fr-FR" b="1" dirty="0" smtClean="0"/>
          </a:p>
          <a:p>
            <a:endParaRPr lang="fr-FR" dirty="0"/>
          </a:p>
        </p:txBody>
      </p:sp>
      <p:sp>
        <p:nvSpPr>
          <p:cNvPr id="4" name="Espace réservé de la date 3"/>
          <p:cNvSpPr>
            <a:spLocks noGrp="1"/>
          </p:cNvSpPr>
          <p:nvPr>
            <p:ph type="dt" sz="half" idx="10"/>
          </p:nvPr>
        </p:nvSpPr>
        <p:spPr/>
        <p:txBody>
          <a:bodyPr/>
          <a:lstStyle/>
          <a:p>
            <a:fld id="{74D2677B-7B8E-49D0-B936-61187A23D96F}"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7</a:t>
            </a:fld>
            <a:endParaRPr lang="fr-FR"/>
          </a:p>
        </p:txBody>
      </p:sp>
    </p:spTree>
    <p:extLst>
      <p:ext uri="{BB962C8B-B14F-4D97-AF65-F5344CB8AC3E}">
        <p14:creationId xmlns:p14="http://schemas.microsoft.com/office/powerpoint/2010/main" val="1782816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t>Conception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8</a:t>
            </a:fld>
            <a:endParaRPr lang="fr-FR"/>
          </a:p>
        </p:txBody>
      </p:sp>
      <p:sp>
        <p:nvSpPr>
          <p:cNvPr id="7" name="Espace réservé du contenu 6"/>
          <p:cNvSpPr>
            <a:spLocks noGrp="1"/>
          </p:cNvSpPr>
          <p:nvPr>
            <p:ph idx="1"/>
          </p:nvPr>
        </p:nvSpPr>
        <p:spPr>
          <a:xfrm>
            <a:off x="2589212" y="1577009"/>
            <a:ext cx="8915400" cy="4334213"/>
          </a:xfrm>
        </p:spPr>
        <p:txBody>
          <a:bodyPr>
            <a:normAutofit fontScale="92500" lnSpcReduction="20000"/>
          </a:bodyPr>
          <a:lstStyle/>
          <a:p>
            <a:pPr algn="just">
              <a:lnSpc>
                <a:spcPct val="150000"/>
              </a:lnSpc>
            </a:pPr>
            <a:r>
              <a:rPr lang="fr-FR" sz="2400" dirty="0">
                <a:latin typeface="Times New Roman" panose="02020603050405020304" pitchFamily="18" charset="0"/>
                <a:cs typeface="Times New Roman" panose="02020603050405020304" pitchFamily="18" charset="0"/>
              </a:rPr>
              <a:t>La conception est la phase créative d’un </a:t>
            </a:r>
            <a:r>
              <a:rPr lang="fr-FR" sz="2400" dirty="0" smtClean="0">
                <a:latin typeface="Times New Roman" panose="02020603050405020304" pitchFamily="18" charset="0"/>
                <a:cs typeface="Times New Roman" panose="02020603050405020304" pitchFamily="18" charset="0"/>
              </a:rPr>
              <a:t>projet informatique. </a:t>
            </a:r>
          </a:p>
          <a:p>
            <a:pPr algn="just">
              <a:lnSpc>
                <a:spcPct val="150000"/>
              </a:lnSpc>
            </a:pPr>
            <a:r>
              <a:rPr lang="fr-FR" sz="2400" dirty="0" smtClean="0">
                <a:latin typeface="Times New Roman" panose="02020603050405020304" pitchFamily="18" charset="0"/>
                <a:cs typeface="Times New Roman" panose="02020603050405020304" pitchFamily="18" charset="0"/>
              </a:rPr>
              <a:t>Le </a:t>
            </a:r>
            <a:r>
              <a:rPr lang="fr-FR" sz="2400" dirty="0">
                <a:latin typeface="Times New Roman" panose="02020603050405020304" pitchFamily="18" charset="0"/>
                <a:cs typeface="Times New Roman" panose="02020603050405020304" pitchFamily="18" charset="0"/>
              </a:rPr>
              <a:t>but premier de la conception est de permettre de créer </a:t>
            </a:r>
            <a:r>
              <a:rPr lang="fr-FR" sz="2400" dirty="0" smtClean="0">
                <a:latin typeface="Times New Roman" panose="02020603050405020304" pitchFamily="18" charset="0"/>
                <a:cs typeface="Times New Roman" panose="02020603050405020304" pitchFamily="18" charset="0"/>
              </a:rPr>
              <a:t>un ensemble des diagrammes UML2, représentant notre système qui répond </a:t>
            </a:r>
            <a:r>
              <a:rPr lang="fr-FR" sz="2400" dirty="0">
                <a:latin typeface="Times New Roman" panose="02020603050405020304" pitchFamily="18" charset="0"/>
                <a:cs typeface="Times New Roman" panose="02020603050405020304" pitchFamily="18" charset="0"/>
              </a:rPr>
              <a:t>à un besoin en tenant compte des contraintes. </a:t>
            </a:r>
            <a:endParaRPr lang="fr-FR" sz="2400" dirty="0" smtClean="0">
              <a:latin typeface="Times New Roman" panose="02020603050405020304" pitchFamily="18" charset="0"/>
              <a:cs typeface="Times New Roman" panose="02020603050405020304" pitchFamily="18" charset="0"/>
            </a:endParaRPr>
          </a:p>
          <a:p>
            <a:pPr algn="just">
              <a:lnSpc>
                <a:spcPct val="150000"/>
              </a:lnSpc>
            </a:pPr>
            <a:r>
              <a:rPr lang="fr-FR" sz="2400" dirty="0" smtClean="0">
                <a:latin typeface="Times New Roman" panose="02020603050405020304" pitchFamily="18" charset="0"/>
                <a:cs typeface="Times New Roman" panose="02020603050405020304" pitchFamily="18" charset="0"/>
              </a:rPr>
              <a:t>Les diagrammes à présenter sont : </a:t>
            </a:r>
          </a:p>
          <a:p>
            <a:pPr lvl="1" algn="just">
              <a:lnSpc>
                <a:spcPct val="150000"/>
              </a:lnSpc>
            </a:pPr>
            <a:r>
              <a:rPr lang="fr-FR" sz="2200" dirty="0" smtClean="0">
                <a:latin typeface="Times New Roman" panose="02020603050405020304" pitchFamily="18" charset="0"/>
                <a:cs typeface="Times New Roman" panose="02020603050405020304" pitchFamily="18" charset="0"/>
              </a:rPr>
              <a:t>Diagrammes des cas d’utilisation</a:t>
            </a:r>
          </a:p>
          <a:p>
            <a:pPr lvl="1" algn="just">
              <a:lnSpc>
                <a:spcPct val="150000"/>
              </a:lnSpc>
            </a:pPr>
            <a:r>
              <a:rPr lang="fr-FR" sz="2200" dirty="0" smtClean="0">
                <a:latin typeface="Times New Roman" panose="02020603050405020304" pitchFamily="18" charset="0"/>
                <a:cs typeface="Times New Roman" panose="02020603050405020304" pitchFamily="18" charset="0"/>
              </a:rPr>
              <a:t>Diagrammes des séquences</a:t>
            </a:r>
          </a:p>
          <a:p>
            <a:pPr lvl="1" algn="just">
              <a:lnSpc>
                <a:spcPct val="150000"/>
              </a:lnSpc>
            </a:pPr>
            <a:r>
              <a:rPr lang="fr-FR" sz="2200" dirty="0" smtClean="0">
                <a:latin typeface="Times New Roman" panose="02020603050405020304" pitchFamily="18" charset="0"/>
                <a:cs typeface="Times New Roman" panose="02020603050405020304" pitchFamily="18" charset="0"/>
              </a:rPr>
              <a:t>Diagramme des classes</a:t>
            </a: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476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Diagrammes des cas </a:t>
            </a:r>
            <a:r>
              <a:rPr lang="fr-FR" dirty="0" smtClean="0">
                <a:latin typeface="Times New Roman" panose="02020603050405020304" pitchFamily="18" charset="0"/>
                <a:cs typeface="Times New Roman" panose="02020603050405020304" pitchFamily="18" charset="0"/>
              </a:rPr>
              <a:t>d’utilisation</a:t>
            </a:r>
            <a:endParaRPr lang="fr-FR" dirty="0"/>
          </a:p>
        </p:txBody>
      </p:sp>
      <p:sp>
        <p:nvSpPr>
          <p:cNvPr id="4" name="Espace réservé de la date 3"/>
          <p:cNvSpPr>
            <a:spLocks noGrp="1"/>
          </p:cNvSpPr>
          <p:nvPr>
            <p:ph type="dt" sz="half" idx="10"/>
          </p:nvPr>
        </p:nvSpPr>
        <p:spPr/>
        <p:txBody>
          <a:bodyPr/>
          <a:lstStyle/>
          <a:p>
            <a:fld id="{F266BD58-1CBF-46C7-A08D-2C7011E088E4}" type="datetime1">
              <a:rPr lang="fr-FR" smtClean="0"/>
              <a:t>22/06/2019</a:t>
            </a:fld>
            <a:endParaRPr lang="fr-FR"/>
          </a:p>
        </p:txBody>
      </p:sp>
      <p:sp>
        <p:nvSpPr>
          <p:cNvPr id="5" name="Espace réservé du numéro de diapositive 4"/>
          <p:cNvSpPr>
            <a:spLocks noGrp="1"/>
          </p:cNvSpPr>
          <p:nvPr>
            <p:ph type="sldNum" sz="quarter" idx="12"/>
          </p:nvPr>
        </p:nvSpPr>
        <p:spPr/>
        <p:txBody>
          <a:bodyPr/>
          <a:lstStyle/>
          <a:p>
            <a:fld id="{CCD65BA6-2E37-4495-9D7E-D0C650B86A92}" type="slidenum">
              <a:rPr lang="fr-FR" smtClean="0"/>
              <a:t>9</a:t>
            </a:fld>
            <a:endParaRPr lang="fr-FR"/>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70" y="0"/>
            <a:ext cx="12077530" cy="7008292"/>
          </a:xfrm>
        </p:spPr>
      </p:pic>
    </p:spTree>
    <p:extLst>
      <p:ext uri="{BB962C8B-B14F-4D97-AF65-F5344CB8AC3E}">
        <p14:creationId xmlns:p14="http://schemas.microsoft.com/office/powerpoint/2010/main" val="1054365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113</TotalTime>
  <Words>558</Words>
  <Application>Microsoft Office PowerPoint</Application>
  <PresentationFormat>Grand écran</PresentationFormat>
  <Paragraphs>150</Paragraphs>
  <Slides>30</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30</vt:i4>
      </vt:variant>
    </vt:vector>
  </HeadingPairs>
  <TitlesOfParts>
    <vt:vector size="38" baseType="lpstr">
      <vt:lpstr>Arial</vt:lpstr>
      <vt:lpstr>Calibri</vt:lpstr>
      <vt:lpstr>Century Gothic</vt:lpstr>
      <vt:lpstr>Tahoma</vt:lpstr>
      <vt:lpstr>Times New Roman</vt:lpstr>
      <vt:lpstr>Wingdings</vt:lpstr>
      <vt:lpstr>Wingdings 3</vt:lpstr>
      <vt:lpstr>Brin</vt:lpstr>
      <vt:lpstr>Projet de Fin d’Etudes </vt:lpstr>
      <vt:lpstr>Sommaire</vt:lpstr>
      <vt:lpstr>Introduction</vt:lpstr>
      <vt:lpstr>Cadre du stage      Analyse_Med  </vt:lpstr>
      <vt:lpstr>Problématique</vt:lpstr>
      <vt:lpstr>Solution </vt:lpstr>
      <vt:lpstr>Besoins</vt:lpstr>
      <vt:lpstr>Conception</vt:lpstr>
      <vt:lpstr>Diagrammes des cas d’utilisation</vt:lpstr>
      <vt:lpstr>Diagrammes des cas d’utilisation</vt:lpstr>
      <vt:lpstr>Diagrammes des cas d’utilisation</vt:lpstr>
      <vt:lpstr>Diagrammes des cas d’utilisation</vt:lpstr>
      <vt:lpstr>Diagrammes des cas d’utilisation</vt:lpstr>
      <vt:lpstr>Diagrammes des cas d’utilisation</vt:lpstr>
      <vt:lpstr>Diagrammes des cas d’utilisation</vt:lpstr>
      <vt:lpstr>Diagrammes des cas d’utilisation</vt:lpstr>
      <vt:lpstr>Diagrammes des cas d’utilisation</vt:lpstr>
      <vt:lpstr>Réalisation</vt:lpstr>
      <vt:lpstr>Réalisation</vt:lpstr>
      <vt:lpstr>Réalisation</vt:lpstr>
      <vt:lpstr>Réalisation</vt:lpstr>
      <vt:lpstr>Réalisation</vt:lpstr>
      <vt:lpstr>Réalisation</vt:lpstr>
      <vt:lpstr>Réalisation</vt:lpstr>
      <vt:lpstr>Réalisation</vt:lpstr>
      <vt:lpstr>Réalisation</vt:lpstr>
      <vt:lpstr>Réalisation</vt:lpstr>
      <vt:lpstr>Réalisation</vt:lpstr>
      <vt:lpstr>Conclusion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pfe</dc:title>
  <dc:creator>mohamed</dc:creator>
  <cp:lastModifiedBy>Semah</cp:lastModifiedBy>
  <cp:revision>15</cp:revision>
  <dcterms:created xsi:type="dcterms:W3CDTF">2019-06-16T09:32:27Z</dcterms:created>
  <dcterms:modified xsi:type="dcterms:W3CDTF">2019-06-21T23:57:12Z</dcterms:modified>
</cp:coreProperties>
</file>