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332" r:id="rId4"/>
    <p:sldId id="288" r:id="rId5"/>
    <p:sldId id="289" r:id="rId6"/>
    <p:sldId id="331" r:id="rId7"/>
    <p:sldId id="290" r:id="rId8"/>
    <p:sldId id="352" r:id="rId9"/>
    <p:sldId id="291" r:id="rId10"/>
    <p:sldId id="292" r:id="rId11"/>
    <p:sldId id="293" r:id="rId12"/>
    <p:sldId id="294" r:id="rId13"/>
    <p:sldId id="295" r:id="rId14"/>
    <p:sldId id="350" r:id="rId15"/>
    <p:sldId id="341" r:id="rId16"/>
    <p:sldId id="296" r:id="rId17"/>
    <p:sldId id="351" r:id="rId18"/>
    <p:sldId id="297" r:id="rId19"/>
    <p:sldId id="353" r:id="rId20"/>
    <p:sldId id="354" r:id="rId21"/>
    <p:sldId id="298" r:id="rId22"/>
    <p:sldId id="349" r:id="rId23"/>
    <p:sldId id="348" r:id="rId24"/>
    <p:sldId id="299" r:id="rId25"/>
    <p:sldId id="300" r:id="rId26"/>
    <p:sldId id="355" r:id="rId27"/>
    <p:sldId id="301" r:id="rId28"/>
    <p:sldId id="356" r:id="rId29"/>
    <p:sldId id="302" r:id="rId30"/>
    <p:sldId id="357" r:id="rId31"/>
    <p:sldId id="303" r:id="rId32"/>
    <p:sldId id="304" r:id="rId33"/>
    <p:sldId id="305" r:id="rId34"/>
    <p:sldId id="358" r:id="rId35"/>
    <p:sldId id="307" r:id="rId36"/>
    <p:sldId id="359" r:id="rId37"/>
    <p:sldId id="360" r:id="rId38"/>
    <p:sldId id="308" r:id="rId39"/>
    <p:sldId id="361" r:id="rId40"/>
    <p:sldId id="362" r:id="rId41"/>
    <p:sldId id="309" r:id="rId42"/>
    <p:sldId id="363" r:id="rId43"/>
    <p:sldId id="310" r:id="rId44"/>
    <p:sldId id="311" r:id="rId45"/>
    <p:sldId id="312" r:id="rId46"/>
    <p:sldId id="324"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90F8"/>
    <a:srgbClr val="9933FF"/>
    <a:srgbClr val="6666FF"/>
    <a:srgbClr val="666699"/>
    <a:srgbClr val="CC9900"/>
    <a:srgbClr val="808000"/>
    <a:srgbClr val="CCCC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p:scale>
          <a:sx n="103" d="100"/>
          <a:sy n="103" d="100"/>
        </p:scale>
        <p:origin x="2424" y="6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9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BCF3FA-9558-401A-9A01-B48E8E290EA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2ED63-E669-4674-86A1-B6008059656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89B39C4-BD59-44B8-8972-DAA5154761B8}"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D7BD8-A06A-421E-9282-E70005FB1A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3E327-B8B5-4F5F-9BCB-CD697EFDC0A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464C9-2385-4189-85F0-ACB5ACE19592}"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DC22CFD-4492-4D37-9D56-78404F35BD3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E3E9B-9095-403C-BA58-96B254DFBDCE}"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028EE4ED-9EF5-4BDC-A421-E36ED77A3C08}"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2C329-B1C3-48F6-823A-91398BBF40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06828-18FB-408D-96D7-3DC60F97113C}"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939E3E9B-9095-403C-BA58-96B254DFBD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E3E9B-9095-403C-BA58-96B254DFBDCE}"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939E3E9B-9095-403C-BA58-96B254DFBD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hpfreaks.com/phpmanual/page/function.session-destroy.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Intro to PHP and SQL</a:t>
            </a:r>
            <a:endParaRPr lang="en-US" dirty="0"/>
          </a:p>
        </p:txBody>
      </p:sp>
      <p:sp>
        <p:nvSpPr>
          <p:cNvPr id="2051" name="Rectangle 3"/>
          <p:cNvSpPr>
            <a:spLocks noGrp="1" noChangeArrowheads="1"/>
          </p:cNvSpPr>
          <p:nvPr>
            <p:ph type="subTitle" idx="1"/>
          </p:nvPr>
        </p:nvSpPr>
        <p:spPr/>
        <p:txBody>
          <a:bodyPr>
            <a:normAutofit/>
          </a:bodyPr>
          <a:lstStyle/>
          <a:p>
            <a:r>
              <a:rPr lang="en-US" dirty="0" smtClean="0"/>
              <a:t>James </a:t>
            </a:r>
            <a:r>
              <a:rPr lang="en-US" dirty="0" err="1" smtClean="0"/>
              <a:t>Ohene-Djan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4800"/>
            <a:ext cx="7023100" cy="1017588"/>
          </a:xfrm>
        </p:spPr>
        <p:txBody>
          <a:bodyPr/>
          <a:lstStyle/>
          <a:p>
            <a:pPr eaLnBrk="1" hangingPunct="1">
              <a:defRPr/>
            </a:pPr>
            <a:r>
              <a:rPr lang="en-CA" b="1" dirty="0" smtClean="0">
                <a:effectLst>
                  <a:outerShdw blurRad="38100" dist="38100" dir="2700000" algn="tl">
                    <a:srgbClr val="C0C0C0"/>
                  </a:outerShdw>
                </a:effectLst>
              </a:rPr>
              <a:t>Variables in PHP</a:t>
            </a:r>
            <a:endParaRPr lang="en-US" altLang="zh-CN" b="1" dirty="0" smtClean="0">
              <a:effectLst>
                <a:outerShdw blurRad="38100" dist="38100" dir="2700000" algn="tl">
                  <a:srgbClr val="C0C0C0"/>
                </a:outerShdw>
              </a:effectLst>
              <a:ea typeface="宋体" pitchFamily="2" charset="-122"/>
            </a:endParaRPr>
          </a:p>
        </p:txBody>
      </p:sp>
      <p:sp>
        <p:nvSpPr>
          <p:cNvPr id="9219" name="Rectangle 3"/>
          <p:cNvSpPr>
            <a:spLocks noGrp="1" noChangeArrowheads="1"/>
          </p:cNvSpPr>
          <p:nvPr>
            <p:ph idx="1"/>
          </p:nvPr>
        </p:nvSpPr>
        <p:spPr/>
        <p:txBody>
          <a:bodyPr/>
          <a:lstStyle/>
          <a:p>
            <a:pPr eaLnBrk="1" hangingPunct="1">
              <a:lnSpc>
                <a:spcPct val="90000"/>
              </a:lnSpc>
            </a:pPr>
            <a:r>
              <a:rPr lang="en-CA" dirty="0" smtClean="0"/>
              <a:t>PHP variables must begin with a </a:t>
            </a:r>
            <a:r>
              <a:rPr lang="en-CA" dirty="0" smtClean="0">
                <a:latin typeface="Tahoma" pitchFamily="34" charset="0"/>
              </a:rPr>
              <a:t>“</a:t>
            </a:r>
            <a:r>
              <a:rPr lang="en-CA" dirty="0" smtClean="0"/>
              <a:t>$</a:t>
            </a:r>
            <a:r>
              <a:rPr lang="en-CA" dirty="0" smtClean="0">
                <a:latin typeface="Tahoma" pitchFamily="34" charset="0"/>
              </a:rPr>
              <a:t>”</a:t>
            </a:r>
            <a:r>
              <a:rPr lang="en-CA" dirty="0" smtClean="0"/>
              <a:t> sign</a:t>
            </a:r>
          </a:p>
          <a:p>
            <a:pPr eaLnBrk="1" hangingPunct="1">
              <a:lnSpc>
                <a:spcPct val="90000"/>
              </a:lnSpc>
            </a:pPr>
            <a:r>
              <a:rPr lang="en-CA" dirty="0" smtClean="0"/>
              <a:t>Case-sensitive ($</a:t>
            </a:r>
            <a:r>
              <a:rPr lang="en-CA" dirty="0" err="1" smtClean="0"/>
              <a:t>Foo</a:t>
            </a:r>
            <a:r>
              <a:rPr lang="en-CA" dirty="0" smtClean="0"/>
              <a:t> != $</a:t>
            </a:r>
            <a:r>
              <a:rPr lang="en-CA" dirty="0" err="1" smtClean="0"/>
              <a:t>foo</a:t>
            </a:r>
            <a:r>
              <a:rPr lang="en-CA" dirty="0" smtClean="0"/>
              <a:t> != $</a:t>
            </a:r>
            <a:r>
              <a:rPr lang="en-CA" dirty="0" err="1" smtClean="0"/>
              <a:t>fOo</a:t>
            </a:r>
            <a:r>
              <a:rPr lang="en-CA" dirty="0" smtClean="0"/>
              <a:t>)</a:t>
            </a:r>
          </a:p>
          <a:p>
            <a:pPr eaLnBrk="1" hangingPunct="1">
              <a:lnSpc>
                <a:spcPct val="90000"/>
              </a:lnSpc>
            </a:pPr>
            <a:r>
              <a:rPr lang="en-CA" dirty="0" smtClean="0"/>
              <a:t>Global and locally-scoped variables</a:t>
            </a:r>
          </a:p>
          <a:p>
            <a:pPr lvl="1" eaLnBrk="1" hangingPunct="1">
              <a:lnSpc>
                <a:spcPct val="90000"/>
              </a:lnSpc>
            </a:pPr>
            <a:r>
              <a:rPr lang="en-CA" dirty="0" smtClean="0"/>
              <a:t>Global variables can be used anywhere</a:t>
            </a:r>
          </a:p>
          <a:p>
            <a:pPr lvl="1" eaLnBrk="1" hangingPunct="1">
              <a:lnSpc>
                <a:spcPct val="90000"/>
              </a:lnSpc>
            </a:pPr>
            <a:r>
              <a:rPr lang="en-CA" dirty="0" smtClean="0"/>
              <a:t>Local variables restricted to a function or class</a:t>
            </a:r>
          </a:p>
          <a:p>
            <a:pPr eaLnBrk="1" hangingPunct="1">
              <a:lnSpc>
                <a:spcPct val="90000"/>
              </a:lnSpc>
            </a:pPr>
            <a:r>
              <a:rPr lang="en-CA" dirty="0" smtClean="0"/>
              <a:t>Certain variable names reserved by PHP</a:t>
            </a:r>
          </a:p>
          <a:p>
            <a:pPr lvl="1" eaLnBrk="1" hangingPunct="1">
              <a:lnSpc>
                <a:spcPct val="90000"/>
              </a:lnSpc>
            </a:pPr>
            <a:r>
              <a:rPr lang="en-CA" dirty="0" smtClean="0"/>
              <a:t>Form variables ($_POST, $_GET)</a:t>
            </a:r>
          </a:p>
          <a:p>
            <a:pPr lvl="1" eaLnBrk="1" hangingPunct="1">
              <a:lnSpc>
                <a:spcPct val="90000"/>
              </a:lnSpc>
            </a:pPr>
            <a:r>
              <a:rPr lang="en-CA" dirty="0" smtClean="0"/>
              <a:t>Server variables ($_SERVER)</a:t>
            </a:r>
          </a:p>
          <a:p>
            <a:pPr lvl="1" eaLnBrk="1" hangingPunct="1">
              <a:lnSpc>
                <a:spcPct val="90000"/>
              </a:lnSpc>
            </a:pPr>
            <a:r>
              <a:rPr lang="en-CA" dirty="0" smtClean="0"/>
              <a:t>Etc.</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7378700" cy="974725"/>
          </a:xfrm>
        </p:spPr>
        <p:txBody>
          <a:bodyPr/>
          <a:lstStyle/>
          <a:p>
            <a:pPr eaLnBrk="1" hangingPunct="1">
              <a:defRPr/>
            </a:pPr>
            <a:r>
              <a:rPr lang="en-CA" b="1" dirty="0" smtClean="0">
                <a:effectLst>
                  <a:outerShdw blurRad="38100" dist="38100" dir="2700000" algn="tl">
                    <a:srgbClr val="C0C0C0"/>
                  </a:outerShdw>
                </a:effectLst>
              </a:rPr>
              <a:t>Variable usage</a:t>
            </a:r>
            <a:endParaRPr lang="en-US" altLang="zh-CN" b="1" dirty="0" smtClean="0">
              <a:effectLst>
                <a:outerShdw blurRad="38100" dist="38100" dir="2700000" algn="tl">
                  <a:srgbClr val="C0C0C0"/>
                </a:outerShdw>
              </a:effectLst>
              <a:ea typeface="宋体" pitchFamily="2" charset="-122"/>
            </a:endParaRPr>
          </a:p>
        </p:txBody>
      </p:sp>
      <p:sp>
        <p:nvSpPr>
          <p:cNvPr id="10243" name="Text Box 3"/>
          <p:cNvSpPr txBox="1">
            <a:spLocks noChangeArrowheads="1"/>
          </p:cNvSpPr>
          <p:nvPr/>
        </p:nvSpPr>
        <p:spPr bwMode="auto">
          <a:xfrm>
            <a:off x="1187450" y="2349500"/>
            <a:ext cx="5975350" cy="2014538"/>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 7);	// Multiplies </a:t>
            </a:r>
            <a:r>
              <a:rPr lang="en-US" altLang="zh-CN" b="1" i="1" dirty="0" err="1">
                <a:latin typeface="Courier New" pitchFamily="49" charset="0"/>
                <a:ea typeface="宋体" pitchFamily="2" charset="-122"/>
              </a:rPr>
              <a:t>foo</a:t>
            </a:r>
            <a:r>
              <a:rPr lang="en-US" altLang="zh-CN" b="1" i="1" dirty="0">
                <a:latin typeface="Courier New" pitchFamily="49" charset="0"/>
                <a:ea typeface="宋体" pitchFamily="2" charset="-122"/>
              </a:rPr>
              <a:t> by 7</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($bar * 7);	// Invalid expression </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04800"/>
            <a:ext cx="7378700" cy="1096963"/>
          </a:xfrm>
        </p:spPr>
        <p:txBody>
          <a:bodyPr/>
          <a:lstStyle/>
          <a:p>
            <a:pPr eaLnBrk="1" hangingPunct="1">
              <a:defRPr/>
            </a:pPr>
            <a:r>
              <a:rPr lang="en-CA" b="1" dirty="0" smtClean="0">
                <a:effectLst>
                  <a:outerShdw blurRad="38100" dist="38100" dir="2700000" algn="tl">
                    <a:srgbClr val="C0C0C0"/>
                  </a:outerShdw>
                </a:effectLst>
              </a:rPr>
              <a:t>Echo</a:t>
            </a:r>
            <a:endParaRPr lang="en-US" altLang="zh-CN" b="1" dirty="0" smtClean="0">
              <a:effectLst>
                <a:outerShdw blurRad="38100" dist="38100" dir="2700000" algn="tl">
                  <a:srgbClr val="C0C0C0"/>
                </a:outerShdw>
              </a:effectLst>
              <a:ea typeface="宋体" pitchFamily="2" charset="-122"/>
            </a:endParaRPr>
          </a:p>
        </p:txBody>
      </p:sp>
      <p:sp>
        <p:nvSpPr>
          <p:cNvPr id="11267" name="Rectangle 3"/>
          <p:cNvSpPr>
            <a:spLocks noGrp="1" noChangeArrowheads="1"/>
          </p:cNvSpPr>
          <p:nvPr>
            <p:ph idx="1"/>
          </p:nvPr>
        </p:nvSpPr>
        <p:spPr>
          <a:xfrm>
            <a:off x="381000" y="1371600"/>
            <a:ext cx="8229600" cy="3975100"/>
          </a:xfrm>
        </p:spPr>
        <p:txBody>
          <a:bodyPr>
            <a:normAutofit fontScale="92500" lnSpcReduction="10000"/>
          </a:bodyPr>
          <a:lstStyle/>
          <a:p>
            <a:pPr eaLnBrk="1" hangingPunct="1"/>
            <a:r>
              <a:rPr lang="en-CA" sz="3200" dirty="0" smtClean="0"/>
              <a:t>The PHP command </a:t>
            </a:r>
            <a:r>
              <a:rPr lang="en-CA" sz="3200" dirty="0" smtClean="0">
                <a:latin typeface="Tahoma" pitchFamily="34" charset="0"/>
              </a:rPr>
              <a:t>‘</a:t>
            </a:r>
            <a:r>
              <a:rPr lang="en-CA" sz="3200" b="1" dirty="0" smtClean="0"/>
              <a:t>echo</a:t>
            </a:r>
            <a:r>
              <a:rPr lang="en-CA" sz="3200" dirty="0" smtClean="0">
                <a:latin typeface="Tahoma" pitchFamily="34" charset="0"/>
              </a:rPr>
              <a:t>’</a:t>
            </a:r>
            <a:r>
              <a:rPr lang="en-CA" sz="3200" dirty="0" smtClean="0"/>
              <a:t> is used to output the parameters passed to it</a:t>
            </a:r>
          </a:p>
          <a:p>
            <a:pPr lvl="1" eaLnBrk="1" hangingPunct="1"/>
            <a:r>
              <a:rPr lang="en-CA" sz="2800" dirty="0" smtClean="0"/>
              <a:t>The typical usage for this is to send data to the client</a:t>
            </a:r>
            <a:r>
              <a:rPr lang="en-CA" sz="2800" dirty="0" smtClean="0">
                <a:latin typeface="Tahoma" pitchFamily="34" charset="0"/>
              </a:rPr>
              <a:t>’</a:t>
            </a:r>
            <a:r>
              <a:rPr lang="en-CA" sz="2800" dirty="0" smtClean="0"/>
              <a:t>s web-browser</a:t>
            </a:r>
          </a:p>
          <a:p>
            <a:pPr eaLnBrk="1" hangingPunct="1"/>
            <a:r>
              <a:rPr lang="en-CA" sz="3200" dirty="0" smtClean="0"/>
              <a:t>Syntax</a:t>
            </a:r>
          </a:p>
          <a:p>
            <a:pPr lvl="1" eaLnBrk="1" hangingPunct="1"/>
            <a:r>
              <a:rPr lang="en-US" altLang="zh-CN" sz="2800" dirty="0" smtClean="0">
                <a:ea typeface="宋体" pitchFamily="2" charset="-122"/>
              </a:rPr>
              <a:t>void </a:t>
            </a:r>
            <a:r>
              <a:rPr lang="en-US" altLang="zh-CN" sz="2800" b="1" dirty="0" smtClean="0">
                <a:ea typeface="宋体" pitchFamily="2" charset="-122"/>
              </a:rPr>
              <a:t>echo</a:t>
            </a:r>
            <a:r>
              <a:rPr lang="en-US" altLang="zh-CN" sz="2800" dirty="0" smtClean="0">
                <a:ea typeface="宋体" pitchFamily="2" charset="-122"/>
              </a:rPr>
              <a:t> (string arg</a:t>
            </a:r>
            <a:r>
              <a:rPr lang="en-US" altLang="zh-CN" sz="2800" b="1" i="1" dirty="0" smtClean="0">
                <a:ea typeface="宋体" pitchFamily="2" charset="-122"/>
              </a:rPr>
              <a:t>1</a:t>
            </a:r>
            <a:r>
              <a:rPr lang="en-US" altLang="zh-CN" sz="2800" dirty="0" smtClean="0">
                <a:ea typeface="宋体" pitchFamily="2" charset="-122"/>
              </a:rPr>
              <a:t> [, string </a:t>
            </a:r>
            <a:r>
              <a:rPr lang="en-US" altLang="zh-CN" sz="2800" dirty="0" err="1" smtClean="0">
                <a:ea typeface="宋体" pitchFamily="2" charset="-122"/>
              </a:rPr>
              <a:t>arg</a:t>
            </a:r>
            <a:r>
              <a:rPr lang="en-US" altLang="zh-CN" sz="2800" b="1" i="1" dirty="0" err="1" smtClean="0">
                <a:ea typeface="宋体" pitchFamily="2" charset="-122"/>
              </a:rPr>
              <a:t>n</a:t>
            </a:r>
            <a:r>
              <a:rPr lang="en-US" altLang="zh-CN" sz="2800" dirty="0" smtClean="0">
                <a:ea typeface="宋体" pitchFamily="2" charset="-122"/>
              </a:rPr>
              <a:t>...]) </a:t>
            </a:r>
          </a:p>
          <a:p>
            <a:pPr lvl="1" eaLnBrk="1" hangingPunct="1"/>
            <a:r>
              <a:rPr lang="en-CA" sz="2800" dirty="0" smtClean="0"/>
              <a:t>In practice, arguments are not passed in parentheses since </a:t>
            </a:r>
            <a:r>
              <a:rPr lang="en-CA" sz="2800" b="1" dirty="0" smtClean="0"/>
              <a:t>echo</a:t>
            </a:r>
            <a:r>
              <a:rPr lang="en-CA" sz="2800" dirty="0" smtClean="0"/>
              <a:t> is a language construct rather than an actual function</a:t>
            </a: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6811963" cy="838200"/>
          </a:xfrm>
        </p:spPr>
        <p:txBody>
          <a:bodyPr/>
          <a:lstStyle/>
          <a:p>
            <a:pPr eaLnBrk="1" hangingPunct="1">
              <a:defRPr/>
            </a:pPr>
            <a:r>
              <a:rPr lang="en-CA" b="1" dirty="0" smtClean="0">
                <a:effectLst>
                  <a:outerShdw blurRad="38100" dist="38100" dir="2700000" algn="tl">
                    <a:srgbClr val="C0C0C0"/>
                  </a:outerShdw>
                </a:effectLst>
                <a:latin typeface="+mn-lt"/>
              </a:rPr>
              <a:t>Echo example</a:t>
            </a:r>
            <a:endParaRPr lang="en-US" altLang="zh-CN" b="1" dirty="0" smtClean="0">
              <a:effectLst>
                <a:outerShdw blurRad="38100" dist="38100" dir="2700000" algn="tl">
                  <a:srgbClr val="C0C0C0"/>
                </a:outerShdw>
              </a:effectLst>
              <a:latin typeface="+mn-lt"/>
              <a:ea typeface="宋体" pitchFamily="2" charset="-122"/>
            </a:endParaRPr>
          </a:p>
        </p:txBody>
      </p:sp>
      <p:sp>
        <p:nvSpPr>
          <p:cNvPr id="12291" name="Rectangle 3"/>
          <p:cNvSpPr>
            <a:spLocks noGrp="1" noChangeArrowheads="1"/>
          </p:cNvSpPr>
          <p:nvPr>
            <p:ph idx="1"/>
          </p:nvPr>
        </p:nvSpPr>
        <p:spPr>
          <a:xfrm>
            <a:off x="395288" y="4508500"/>
            <a:ext cx="8229600" cy="1512888"/>
          </a:xfrm>
        </p:spPr>
        <p:txBody>
          <a:bodyPr>
            <a:normAutofit lnSpcReduction="10000"/>
          </a:bodyPr>
          <a:lstStyle/>
          <a:p>
            <a:pPr eaLnBrk="1" hangingPunct="1">
              <a:lnSpc>
                <a:spcPct val="90000"/>
              </a:lnSpc>
            </a:pPr>
            <a:r>
              <a:rPr lang="en-CA" sz="1800" b="1" dirty="0" smtClean="0"/>
              <a:t>Notice</a:t>
            </a:r>
            <a:r>
              <a:rPr lang="en-CA" sz="1800" dirty="0" smtClean="0"/>
              <a:t> how echo </a:t>
            </a:r>
            <a:r>
              <a:rPr lang="en-CA" sz="1800" dirty="0" smtClean="0">
                <a:latin typeface="Tahoma" pitchFamily="34" charset="0"/>
              </a:rPr>
              <a:t>‘</a:t>
            </a:r>
            <a:r>
              <a:rPr lang="en-CA" sz="1800" dirty="0" smtClean="0"/>
              <a:t>5x5=$</a:t>
            </a:r>
            <a:r>
              <a:rPr lang="en-CA" sz="1800" dirty="0" err="1" smtClean="0"/>
              <a:t>foo</a:t>
            </a:r>
            <a:r>
              <a:rPr lang="en-CA" sz="1800" dirty="0" smtClean="0">
                <a:latin typeface="Tahoma" pitchFamily="34" charset="0"/>
              </a:rPr>
              <a:t>’</a:t>
            </a:r>
            <a:r>
              <a:rPr lang="en-CA" sz="1800" dirty="0" smtClean="0"/>
              <a:t> outputs $</a:t>
            </a:r>
            <a:r>
              <a:rPr lang="en-CA" sz="1800" dirty="0" err="1" smtClean="0"/>
              <a:t>foo</a:t>
            </a:r>
            <a:r>
              <a:rPr lang="en-CA" sz="1800" dirty="0" smtClean="0"/>
              <a:t> rather than replacing it with 25</a:t>
            </a:r>
          </a:p>
          <a:p>
            <a:pPr eaLnBrk="1" hangingPunct="1">
              <a:lnSpc>
                <a:spcPct val="90000"/>
              </a:lnSpc>
            </a:pPr>
            <a:r>
              <a:rPr lang="en-CA" sz="1800" dirty="0" smtClean="0"/>
              <a:t>Strings in single quotes (</a:t>
            </a:r>
            <a:r>
              <a:rPr lang="en-CA" sz="1800" dirty="0" smtClean="0">
                <a:latin typeface="Tahoma" pitchFamily="34" charset="0"/>
              </a:rPr>
              <a:t>‘</a:t>
            </a:r>
            <a:r>
              <a:rPr lang="en-CA" sz="1800" dirty="0" smtClean="0"/>
              <a:t>  </a:t>
            </a:r>
            <a:r>
              <a:rPr lang="en-CA" sz="1800" dirty="0" smtClean="0">
                <a:latin typeface="Tahoma" pitchFamily="34" charset="0"/>
              </a:rPr>
              <a:t>’</a:t>
            </a:r>
            <a:r>
              <a:rPr lang="en-CA" sz="1800" dirty="0" smtClean="0"/>
              <a:t>) are not interpreted or evaluated by PHP </a:t>
            </a:r>
          </a:p>
          <a:p>
            <a:pPr eaLnBrk="1" hangingPunct="1">
              <a:lnSpc>
                <a:spcPct val="90000"/>
              </a:lnSpc>
            </a:pPr>
            <a:r>
              <a:rPr lang="en-CA" sz="1800" dirty="0" smtClean="0"/>
              <a:t>This is true for both variables and character escape-sequences (such as </a:t>
            </a:r>
            <a:r>
              <a:rPr lang="en-CA" sz="1800" dirty="0" smtClean="0">
                <a:latin typeface="Tahoma" pitchFamily="34" charset="0"/>
              </a:rPr>
              <a:t>“</a:t>
            </a:r>
            <a:r>
              <a:rPr lang="en-CA" sz="1800" dirty="0" smtClean="0"/>
              <a:t>\n</a:t>
            </a:r>
            <a:r>
              <a:rPr lang="en-CA" sz="1800" dirty="0" smtClean="0">
                <a:latin typeface="Tahoma" pitchFamily="34" charset="0"/>
              </a:rPr>
              <a:t>”</a:t>
            </a:r>
            <a:r>
              <a:rPr lang="en-CA" sz="1800" dirty="0" smtClean="0"/>
              <a:t> or </a:t>
            </a:r>
            <a:r>
              <a:rPr lang="en-CA" sz="1800" dirty="0" smtClean="0">
                <a:latin typeface="Tahoma" pitchFamily="34" charset="0"/>
              </a:rPr>
              <a:t>“</a:t>
            </a:r>
            <a:r>
              <a:rPr lang="en-CA" sz="1800" dirty="0" smtClean="0"/>
              <a:t>\\</a:t>
            </a:r>
            <a:r>
              <a:rPr lang="en-CA" sz="1800" dirty="0" smtClean="0">
                <a:latin typeface="Tahoma" pitchFamily="34" charset="0"/>
              </a:rPr>
              <a:t>”</a:t>
            </a:r>
            <a:r>
              <a:rPr lang="en-CA" sz="1800" dirty="0" smtClean="0"/>
              <a:t>)</a:t>
            </a:r>
            <a:endParaRPr lang="en-US" altLang="zh-CN" sz="1800" dirty="0" smtClean="0">
              <a:ea typeface="宋体" pitchFamily="2" charset="-122"/>
            </a:endParaRPr>
          </a:p>
        </p:txBody>
      </p:sp>
      <p:sp>
        <p:nvSpPr>
          <p:cNvPr id="12292" name="Text Box 4"/>
          <p:cNvSpPr txBox="1">
            <a:spLocks noChangeArrowheads="1"/>
          </p:cNvSpPr>
          <p:nvPr/>
        </p:nvSpPr>
        <p:spPr bwMode="auto">
          <a:xfrm>
            <a:off x="755650" y="1447800"/>
            <a:ext cx="5975350" cy="2838450"/>
          </a:xfrm>
          <a:prstGeom prst="rect">
            <a:avLst/>
          </a:prstGeom>
          <a:solidFill>
            <a:schemeClr val="folHlink"/>
          </a:solidFill>
          <a:ln w="9525">
            <a:noFill/>
            <a:miter lim="800000"/>
            <a:headEnd/>
            <a:tailEnd/>
          </a:ln>
        </p:spPr>
        <p:txBody>
          <a:bodyPr>
            <a:spAutoFit/>
          </a:bodyPr>
          <a:lstStyle/>
          <a:p>
            <a:r>
              <a:rPr lang="en-US" altLang="zh-CN" b="1" i="1" dirty="0" smtClean="0">
                <a:latin typeface="Courier New" pitchFamily="49" charset="0"/>
                <a:ea typeface="宋体" pitchFamily="2" charset="-122"/>
              </a:rPr>
              <a:t>&lt;?</a:t>
            </a:r>
            <a:r>
              <a:rPr lang="en-US" altLang="zh-CN" b="1" i="1" dirty="0" err="1" smtClean="0">
                <a:latin typeface="Courier New" pitchFamily="49" charset="0"/>
                <a:ea typeface="宋体" pitchFamily="2" charset="-122"/>
              </a:rPr>
              <a:t>php</a:t>
            </a:r>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$foo = 25;		// Numerical variable</a:t>
            </a:r>
            <a:br>
              <a:rPr lang="en-US" altLang="zh-CN" b="1" i="1" dirty="0" smtClean="0">
                <a:latin typeface="Courier New" pitchFamily="49" charset="0"/>
                <a:ea typeface="宋体" pitchFamily="2" charset="-122"/>
              </a:rPr>
            </a:br>
            <a:r>
              <a:rPr lang="en-US" altLang="zh-CN" b="1" i="1" dirty="0" smtClean="0">
                <a:latin typeface="Courier New" pitchFamily="49" charset="0"/>
                <a:ea typeface="宋体" pitchFamily="2" charset="-122"/>
              </a:rPr>
              <a:t>$bar = “Hello”;	// String variable</a:t>
            </a:r>
          </a:p>
          <a:p>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echo $bar;		// Outputs Hello</a:t>
            </a:r>
          </a:p>
          <a:p>
            <a:r>
              <a:rPr lang="en-CA" b="1" i="1" dirty="0" smtClean="0">
                <a:latin typeface="Courier New" pitchFamily="49" charset="0"/>
              </a:rPr>
              <a:t>echo $</a:t>
            </a:r>
            <a:r>
              <a:rPr lang="en-CA" b="1" i="1" dirty="0" err="1" smtClean="0">
                <a:latin typeface="Courier New" pitchFamily="49" charset="0"/>
              </a:rPr>
              <a:t>foo,$bar</a:t>
            </a:r>
            <a:r>
              <a:rPr lang="en-CA" b="1" i="1" dirty="0" smtClean="0">
                <a:latin typeface="Courier New" pitchFamily="49" charset="0"/>
              </a:rPr>
              <a:t>;	// Outputs 25Hello</a:t>
            </a:r>
          </a:p>
          <a:p>
            <a:r>
              <a:rPr lang="en-CA" b="1" i="1" dirty="0" smtClean="0">
                <a:latin typeface="Courier New" pitchFamily="49" charset="0"/>
              </a:rPr>
              <a:t>echo “5x5=”,$foo;	// Outputs 5x5=25</a:t>
            </a:r>
          </a:p>
          <a:p>
            <a:r>
              <a:rPr lang="en-CA" b="1" i="1" dirty="0" smtClean="0">
                <a:latin typeface="Courier New" pitchFamily="49" charset="0"/>
              </a:rPr>
              <a:t>echo “5x5=$foo”;	// Outputs 5x5=25</a:t>
            </a:r>
            <a:br>
              <a:rPr lang="en-CA" b="1" i="1" dirty="0" smtClean="0">
                <a:latin typeface="Courier New" pitchFamily="49" charset="0"/>
              </a:rPr>
            </a:br>
            <a:r>
              <a:rPr lang="en-CA" b="1" i="1" dirty="0" smtClean="0">
                <a:latin typeface="Courier New" pitchFamily="49" charset="0"/>
              </a:rPr>
              <a:t>echo ‘5x5=$foo’;	// Outputs 5x5=$foo</a:t>
            </a:r>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?&gt;</a:t>
            </a:r>
            <a:r>
              <a:rPr lang="en-US" altLang="zh-CN" dirty="0" smtClean="0">
                <a:latin typeface="Courier New" pitchFamily="49" charset="0"/>
                <a:ea typeface="宋体" pitchFamily="2" charset="-122"/>
              </a:rPr>
              <a:t> </a:t>
            </a:r>
            <a:endParaRPr lang="en-US" altLang="zh-CN" dirty="0">
              <a:latin typeface="Courier New" pitchFamily="49" charset="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6811963" cy="838200"/>
          </a:xfrm>
        </p:spPr>
        <p:txBody>
          <a:bodyPr/>
          <a:lstStyle/>
          <a:p>
            <a:pPr>
              <a:defRPr/>
            </a:pPr>
            <a:r>
              <a:rPr lang="en-US" dirty="0" smtClean="0"/>
              <a:t>Write </a:t>
            </a:r>
            <a:r>
              <a:rPr lang="en-US" dirty="0" err="1" smtClean="0"/>
              <a:t>echo.php</a:t>
            </a:r>
            <a:endParaRPr lang="en-US" altLang="zh-CN" b="1" dirty="0" smtClean="0">
              <a:effectLst>
                <a:outerShdw blurRad="38100" dist="38100" dir="2700000" algn="tl">
                  <a:srgbClr val="C0C0C0"/>
                </a:outerShdw>
              </a:effectLst>
              <a:latin typeface="+mn-lt"/>
              <a:ea typeface="宋体" pitchFamily="2" charset="-122"/>
            </a:endParaRPr>
          </a:p>
        </p:txBody>
      </p:sp>
      <p:sp>
        <p:nvSpPr>
          <p:cNvPr id="2" name="Content Placeholder 1"/>
          <p:cNvSpPr>
            <a:spLocks noGrp="1"/>
          </p:cNvSpPr>
          <p:nvPr>
            <p:ph idx="1"/>
          </p:nvPr>
        </p:nvSpPr>
        <p:spPr>
          <a:xfrm>
            <a:off x="498474" y="990600"/>
            <a:ext cx="7556313" cy="5135563"/>
          </a:xfrm>
        </p:spPr>
        <p:txBody>
          <a:bodyPr>
            <a:noAutofit/>
          </a:bodyPr>
          <a:lstStyle/>
          <a:p>
            <a:pPr marL="0" indent="0">
              <a:spcBef>
                <a:spcPts val="0"/>
              </a:spcBef>
              <a:buNone/>
            </a:pPr>
            <a:r>
              <a:rPr lang="en-US" dirty="0" smtClean="0"/>
              <a:t>&lt;html&gt;</a:t>
            </a:r>
          </a:p>
          <a:p>
            <a:pPr marL="0" indent="0">
              <a:spcBef>
                <a:spcPts val="0"/>
              </a:spcBef>
              <a:buNone/>
            </a:pPr>
            <a:r>
              <a:rPr lang="en-US" dirty="0" smtClean="0"/>
              <a:t>&lt;head&gt;&lt;title&gt;&lt;echo test&lt;/title&gt;&lt;/head&gt;</a:t>
            </a:r>
          </a:p>
          <a:p>
            <a:pPr marL="0" indent="0">
              <a:spcBef>
                <a:spcPts val="0"/>
              </a:spcBef>
              <a:buNone/>
            </a:pPr>
            <a:r>
              <a:rPr lang="en-US" dirty="0" smtClean="0"/>
              <a:t>&lt;body&gt;</a:t>
            </a:r>
          </a:p>
          <a:p>
            <a:pPr marL="0" indent="0">
              <a:spcBef>
                <a:spcPts val="0"/>
              </a:spcBef>
              <a:buNone/>
            </a:pPr>
            <a:endParaRPr lang="en-US" dirty="0" smtClean="0"/>
          </a:p>
          <a:p>
            <a:pPr marL="0" indent="0">
              <a:spcBef>
                <a:spcPts val="0"/>
              </a:spcBef>
              <a:buNone/>
            </a:pPr>
            <a:r>
              <a:rPr lang="en-US" dirty="0" smtClean="0"/>
              <a:t>&lt;?</a:t>
            </a:r>
            <a:r>
              <a:rPr lang="en-US" dirty="0" err="1" smtClean="0"/>
              <a:t>php</a:t>
            </a:r>
            <a:endParaRPr lang="en-US" dirty="0" smtClean="0"/>
          </a:p>
          <a:p>
            <a:pPr marL="0" indent="0">
              <a:spcBef>
                <a:spcPts val="0"/>
              </a:spcBef>
              <a:buNone/>
            </a:pPr>
            <a:r>
              <a:rPr lang="en-US" dirty="0" smtClean="0"/>
              <a:t>$foo = 25;</a:t>
            </a:r>
          </a:p>
          <a:p>
            <a:pPr marL="0" indent="0">
              <a:spcBef>
                <a:spcPts val="0"/>
              </a:spcBef>
              <a:buNone/>
            </a:pPr>
            <a:r>
              <a:rPr lang="en-US" dirty="0" smtClean="0"/>
              <a:t>$bar = "Hello";		</a:t>
            </a:r>
          </a:p>
          <a:p>
            <a:pPr marL="0" indent="0">
              <a:spcBef>
                <a:spcPts val="0"/>
              </a:spcBef>
              <a:buNone/>
            </a:pPr>
            <a:r>
              <a:rPr lang="en-US" dirty="0" smtClean="0"/>
              <a:t>echo $bar;</a:t>
            </a:r>
          </a:p>
          <a:p>
            <a:pPr marL="0" indent="0">
              <a:spcBef>
                <a:spcPts val="0"/>
              </a:spcBef>
              <a:buNone/>
            </a:pPr>
            <a:r>
              <a:rPr lang="en-US" dirty="0" smtClean="0"/>
              <a:t>echo $foo;</a:t>
            </a:r>
          </a:p>
          <a:p>
            <a:pPr marL="0" indent="0">
              <a:spcBef>
                <a:spcPts val="0"/>
              </a:spcBef>
              <a:buNone/>
            </a:pPr>
            <a:r>
              <a:rPr lang="en-US" dirty="0" smtClean="0"/>
              <a:t>echo $</a:t>
            </a:r>
            <a:r>
              <a:rPr lang="en-US" dirty="0" err="1" smtClean="0"/>
              <a:t>foo,$bar</a:t>
            </a:r>
            <a:r>
              <a:rPr lang="en-US" dirty="0" smtClean="0"/>
              <a:t>;</a:t>
            </a:r>
          </a:p>
          <a:p>
            <a:pPr marL="0" indent="0">
              <a:spcBef>
                <a:spcPts val="0"/>
              </a:spcBef>
              <a:buNone/>
            </a:pPr>
            <a:r>
              <a:rPr lang="en-US" dirty="0" smtClean="0"/>
              <a:t>echo "5x5=",$foo;</a:t>
            </a:r>
          </a:p>
          <a:p>
            <a:pPr marL="0" indent="0">
              <a:spcBef>
                <a:spcPts val="0"/>
              </a:spcBef>
              <a:buNone/>
            </a:pPr>
            <a:r>
              <a:rPr lang="en-US" dirty="0" smtClean="0"/>
              <a:t>echo "6x5=$foo";</a:t>
            </a:r>
          </a:p>
          <a:p>
            <a:pPr marL="0" indent="0">
              <a:spcBef>
                <a:spcPts val="0"/>
              </a:spcBef>
              <a:buNone/>
            </a:pPr>
            <a:r>
              <a:rPr lang="en-US" dirty="0" smtClean="0"/>
              <a:t>echo '5x5=$foo';	</a:t>
            </a:r>
          </a:p>
          <a:p>
            <a:pPr marL="0" indent="0">
              <a:spcBef>
                <a:spcPts val="0"/>
              </a:spcBef>
              <a:buNone/>
            </a:pPr>
            <a:r>
              <a:rPr lang="en-US" dirty="0" smtClean="0"/>
              <a:t>?&gt; </a:t>
            </a:r>
          </a:p>
          <a:p>
            <a:pPr marL="0" indent="0">
              <a:spcBef>
                <a:spcPts val="0"/>
              </a:spcBef>
              <a:buNone/>
            </a:pPr>
            <a:endParaRPr lang="en-US" dirty="0" smtClean="0"/>
          </a:p>
          <a:p>
            <a:pPr marL="0" indent="0">
              <a:spcBef>
                <a:spcPts val="0"/>
              </a:spcBef>
              <a:buNone/>
            </a:pPr>
            <a:r>
              <a:rPr lang="en-US" dirty="0" smtClean="0"/>
              <a:t>&lt;/body&gt;</a:t>
            </a:r>
          </a:p>
          <a:p>
            <a:pPr marL="0" indent="0">
              <a:spcBef>
                <a:spcPts val="0"/>
              </a:spcBef>
              <a:buNone/>
            </a:pPr>
            <a:r>
              <a:rPr lang="en-US" dirty="0" smtClean="0"/>
              <a:t>&lt;/html&gt;</a:t>
            </a:r>
            <a:endParaRPr lang="en-US" dirty="0"/>
          </a:p>
        </p:txBody>
      </p:sp>
    </p:spTree>
    <p:extLst>
      <p:ext uri="{BB962C8B-B14F-4D97-AF65-F5344CB8AC3E}">
        <p14:creationId xmlns:p14="http://schemas.microsoft.com/office/powerpoint/2010/main" val="180566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t>
            </a:r>
            <a:r>
              <a:rPr lang="en-US" dirty="0" err="1"/>
              <a:t>hello.php</a:t>
            </a:r>
            <a:endParaRPr lang="en-US" dirty="0"/>
          </a:p>
        </p:txBody>
      </p:sp>
      <p:sp>
        <p:nvSpPr>
          <p:cNvPr id="4" name="Content Placeholder 3"/>
          <p:cNvSpPr>
            <a:spLocks noGrp="1"/>
          </p:cNvSpPr>
          <p:nvPr>
            <p:ph idx="1"/>
          </p:nvPr>
        </p:nvSpPr>
        <p:spPr/>
        <p:txBody>
          <a:bodyPr/>
          <a:lstStyle/>
          <a:p>
            <a:pPr>
              <a:buNone/>
            </a:pPr>
            <a:r>
              <a:rPr lang="en-US" dirty="0" smtClean="0"/>
              <a:t> </a:t>
            </a:r>
            <a:endParaRPr lang="en-US" dirty="0"/>
          </a:p>
        </p:txBody>
      </p:sp>
      <p:sp>
        <p:nvSpPr>
          <p:cNvPr id="3" name="TextBox 2"/>
          <p:cNvSpPr txBox="1"/>
          <p:nvPr/>
        </p:nvSpPr>
        <p:spPr>
          <a:xfrm>
            <a:off x="1295400" y="2133600"/>
            <a:ext cx="6477000" cy="3785652"/>
          </a:xfrm>
          <a:prstGeom prst="rect">
            <a:avLst/>
          </a:prstGeom>
          <a:noFill/>
        </p:spPr>
        <p:txBody>
          <a:bodyPr wrap="square" rtlCol="0">
            <a:spAutoFit/>
          </a:bodyPr>
          <a:lstStyle/>
          <a:p>
            <a:r>
              <a:rPr lang="en-US" sz="2400" dirty="0" smtClean="0">
                <a:solidFill>
                  <a:schemeClr val="accent6"/>
                </a:solidFill>
              </a:rPr>
              <a:t>&lt;html&gt;</a:t>
            </a:r>
          </a:p>
          <a:p>
            <a:r>
              <a:rPr lang="en-US" sz="2400" dirty="0" smtClean="0">
                <a:solidFill>
                  <a:schemeClr val="accent6"/>
                </a:solidFill>
              </a:rPr>
              <a:t>&lt;head&gt;&lt;title&gt;Test PHP&lt;/title&gt;&lt;/head&gt;</a:t>
            </a:r>
          </a:p>
          <a:p>
            <a:r>
              <a:rPr lang="en-US" sz="2400" dirty="0" smtClean="0">
                <a:solidFill>
                  <a:schemeClr val="accent6"/>
                </a:solidFill>
              </a:rPr>
              <a:t>&lt;body </a:t>
            </a:r>
            <a:r>
              <a:rPr lang="en-US" sz="2400" dirty="0" err="1" smtClean="0">
                <a:solidFill>
                  <a:schemeClr val="accent6"/>
                </a:solidFill>
              </a:rPr>
              <a:t>bgcolor</a:t>
            </a:r>
            <a:r>
              <a:rPr lang="en-US" sz="2400" dirty="0" smtClean="0">
                <a:solidFill>
                  <a:schemeClr val="accent6"/>
                </a:solidFill>
              </a:rPr>
              <a:t>=87cefa&gt;</a:t>
            </a:r>
          </a:p>
          <a:p>
            <a:r>
              <a:rPr lang="en-US" sz="2400" dirty="0" smtClean="0">
                <a:solidFill>
                  <a:schemeClr val="accent6"/>
                </a:solidFill>
              </a:rPr>
              <a:t>&lt;?</a:t>
            </a:r>
            <a:r>
              <a:rPr lang="en-US" sz="2400" dirty="0" err="1" smtClean="0">
                <a:solidFill>
                  <a:schemeClr val="accent6"/>
                </a:solidFill>
              </a:rPr>
              <a:t>php</a:t>
            </a:r>
            <a:endParaRPr lang="en-US" sz="2400" dirty="0" smtClean="0">
              <a:solidFill>
                <a:schemeClr val="accent6"/>
              </a:solidFill>
            </a:endParaRPr>
          </a:p>
          <a:p>
            <a:r>
              <a:rPr lang="en-US" sz="2400" dirty="0" smtClean="0">
                <a:solidFill>
                  <a:schemeClr val="accent6"/>
                </a:solidFill>
              </a:rPr>
              <a:t>  </a:t>
            </a:r>
            <a:r>
              <a:rPr lang="en-US" sz="2400" dirty="0" err="1" smtClean="0">
                <a:solidFill>
                  <a:schemeClr val="accent6"/>
                </a:solidFill>
              </a:rPr>
              <a:t>echo"Hello</a:t>
            </a:r>
            <a:r>
              <a:rPr lang="en-US" sz="2400" dirty="0" smtClean="0">
                <a:solidFill>
                  <a:schemeClr val="accent6"/>
                </a:solidFill>
              </a:rPr>
              <a:t> There &lt;p&gt;";</a:t>
            </a:r>
          </a:p>
          <a:p>
            <a:r>
              <a:rPr lang="en-US" sz="2400" dirty="0">
                <a:solidFill>
                  <a:schemeClr val="accent6"/>
                </a:solidFill>
              </a:rPr>
              <a:t> </a:t>
            </a:r>
            <a:r>
              <a:rPr lang="en-US" sz="2400" dirty="0" smtClean="0">
                <a:solidFill>
                  <a:schemeClr val="accent6"/>
                </a:solidFill>
              </a:rPr>
              <a:t> </a:t>
            </a:r>
            <a:r>
              <a:rPr lang="en-US" sz="2400" dirty="0" err="1" smtClean="0">
                <a:solidFill>
                  <a:schemeClr val="accent6"/>
                </a:solidFill>
              </a:rPr>
              <a:t>echo”this</a:t>
            </a:r>
            <a:r>
              <a:rPr lang="en-US" sz="2400" dirty="0" smtClean="0">
                <a:solidFill>
                  <a:schemeClr val="accent6"/>
                </a:solidFill>
              </a:rPr>
              <a:t> is the world&lt;</a:t>
            </a:r>
            <a:r>
              <a:rPr lang="en-US" sz="2400" dirty="0">
                <a:solidFill>
                  <a:schemeClr val="accent6"/>
                </a:solidFill>
              </a:rPr>
              <a:t>p&gt;";</a:t>
            </a:r>
          </a:p>
          <a:p>
            <a:endParaRPr lang="en-US" sz="2400" dirty="0" smtClean="0">
              <a:solidFill>
                <a:schemeClr val="accent6"/>
              </a:solidFill>
            </a:endParaRPr>
          </a:p>
          <a:p>
            <a:r>
              <a:rPr lang="en-US" sz="2400" dirty="0" smtClean="0">
                <a:solidFill>
                  <a:schemeClr val="accent6"/>
                </a:solidFill>
              </a:rPr>
              <a:t> ?&gt;</a:t>
            </a:r>
          </a:p>
          <a:p>
            <a:r>
              <a:rPr lang="en-US" sz="2400" dirty="0" smtClean="0">
                <a:solidFill>
                  <a:schemeClr val="accent6"/>
                </a:solidFill>
              </a:rPr>
              <a:t>&lt;/body&gt;</a:t>
            </a:r>
          </a:p>
          <a:p>
            <a:r>
              <a:rPr lang="en-US" sz="2400" dirty="0" smtClean="0">
                <a:solidFill>
                  <a:schemeClr val="accent6"/>
                </a:solidFill>
              </a:rPr>
              <a:t>&lt;/html&gt;</a:t>
            </a:r>
            <a:endParaRPr lang="en-US" sz="2400" dirty="0">
              <a:solidFill>
                <a:schemeClr val="accent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Arithmetic Operations</a:t>
            </a:r>
          </a:p>
        </p:txBody>
      </p:sp>
      <p:sp>
        <p:nvSpPr>
          <p:cNvPr id="13315" name="Rectangle 3"/>
          <p:cNvSpPr>
            <a:spLocks noGrp="1" noChangeArrowheads="1"/>
          </p:cNvSpPr>
          <p:nvPr>
            <p:ph idx="1"/>
          </p:nvPr>
        </p:nvSpPr>
        <p:spPr>
          <a:xfrm>
            <a:off x="457200" y="3962400"/>
            <a:ext cx="8229600" cy="2168525"/>
          </a:xfrm>
        </p:spPr>
        <p:txBody>
          <a:bodyPr/>
          <a:lstStyle/>
          <a:p>
            <a:pPr eaLnBrk="1" hangingPunct="1">
              <a:lnSpc>
                <a:spcPct val="90000"/>
              </a:lnSpc>
            </a:pPr>
            <a:r>
              <a:rPr lang="en-US" dirty="0" smtClean="0"/>
              <a:t>$a - $b 	// subtraction</a:t>
            </a:r>
          </a:p>
          <a:p>
            <a:pPr eaLnBrk="1" hangingPunct="1">
              <a:lnSpc>
                <a:spcPct val="90000"/>
              </a:lnSpc>
            </a:pPr>
            <a:r>
              <a:rPr lang="en-US" dirty="0" smtClean="0"/>
              <a:t>$a * $b	// multiplication</a:t>
            </a:r>
          </a:p>
          <a:p>
            <a:pPr eaLnBrk="1" hangingPunct="1">
              <a:lnSpc>
                <a:spcPct val="90000"/>
              </a:lnSpc>
            </a:pPr>
            <a:r>
              <a:rPr lang="en-US" dirty="0" smtClean="0"/>
              <a:t>$a / $b	// division</a:t>
            </a:r>
          </a:p>
          <a:p>
            <a:pPr eaLnBrk="1" hangingPunct="1">
              <a:lnSpc>
                <a:spcPct val="90000"/>
              </a:lnSpc>
            </a:pPr>
            <a:r>
              <a:rPr lang="en-US" dirty="0" smtClean="0"/>
              <a:t>$a += 5	// $a = $a+5 Also works for *= and /=</a:t>
            </a:r>
          </a:p>
        </p:txBody>
      </p:sp>
      <p:sp>
        <p:nvSpPr>
          <p:cNvPr id="13316" name="Text Box 4"/>
          <p:cNvSpPr txBox="1">
            <a:spLocks noChangeArrowheads="1"/>
          </p:cNvSpPr>
          <p:nvPr/>
        </p:nvSpPr>
        <p:spPr bwMode="auto">
          <a:xfrm>
            <a:off x="1524000" y="1368425"/>
            <a:ext cx="5975350" cy="2289175"/>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	$a=15;</a:t>
            </a:r>
          </a:p>
          <a:p>
            <a:r>
              <a:rPr lang="en-US" altLang="zh-CN" b="1" i="1" dirty="0">
                <a:latin typeface="Courier New" pitchFamily="49" charset="0"/>
                <a:ea typeface="宋体" pitchFamily="2" charset="-122"/>
              </a:rPr>
              <a:t>	$b=30;</a:t>
            </a:r>
          </a:p>
          <a:p>
            <a:r>
              <a:rPr lang="en-US" altLang="zh-CN" b="1" i="1" dirty="0">
                <a:latin typeface="Courier New" pitchFamily="49" charset="0"/>
                <a:ea typeface="宋体" pitchFamily="2" charset="-122"/>
              </a:rPr>
              <a:t>	$total=$a+$b;</a:t>
            </a:r>
          </a:p>
          <a:p>
            <a:r>
              <a:rPr lang="en-US" altLang="zh-CN" b="1" i="1" dirty="0">
                <a:latin typeface="Courier New" pitchFamily="49" charset="0"/>
                <a:ea typeface="宋体" pitchFamily="2" charset="-122"/>
              </a:rPr>
              <a:t>	Print $total;</a:t>
            </a:r>
          </a:p>
          <a:p>
            <a:r>
              <a:rPr lang="en-US" altLang="zh-CN" b="1" i="1" dirty="0">
                <a:latin typeface="Courier New" pitchFamily="49" charset="0"/>
                <a:ea typeface="宋体" pitchFamily="2" charset="-122"/>
              </a:rPr>
              <a:t>	Print “&lt;p&gt;&lt;h1&gt;$total&lt;/h1&gt;”;</a:t>
            </a:r>
          </a:p>
          <a:p>
            <a:r>
              <a:rPr lang="en-US" altLang="zh-CN" b="1" i="1" dirty="0">
                <a:latin typeface="Courier New" pitchFamily="49" charset="0"/>
                <a:ea typeface="宋体" pitchFamily="2" charset="-122"/>
              </a:rPr>
              <a:t>	// total is 45</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dirty="0"/>
              <a:t>Write </a:t>
            </a:r>
            <a:r>
              <a:rPr lang="en-US" b="1" dirty="0" err="1" smtClean="0">
                <a:effectLst>
                  <a:outerShdw blurRad="38100" dist="38100" dir="2700000" algn="tl">
                    <a:srgbClr val="C0C0C0"/>
                  </a:outerShdw>
                </a:effectLst>
              </a:rPr>
              <a:t>count.php</a:t>
            </a:r>
            <a:endParaRPr lang="en-US" b="1" dirty="0" smtClean="0">
              <a:effectLst>
                <a:outerShdw blurRad="38100" dist="38100" dir="2700000" algn="tl">
                  <a:srgbClr val="C0C0C0"/>
                </a:outerShdw>
              </a:effectLst>
            </a:endParaRPr>
          </a:p>
        </p:txBody>
      </p:sp>
      <p:sp>
        <p:nvSpPr>
          <p:cNvPr id="13315" name="Rectangle 3"/>
          <p:cNvSpPr>
            <a:spLocks noGrp="1" noChangeArrowheads="1"/>
          </p:cNvSpPr>
          <p:nvPr>
            <p:ph idx="1"/>
          </p:nvPr>
        </p:nvSpPr>
        <p:spPr>
          <a:xfrm>
            <a:off x="457200" y="1447800"/>
            <a:ext cx="8229600" cy="4683125"/>
          </a:xfrm>
        </p:spPr>
        <p:txBody>
          <a:bodyPr>
            <a:normAutofit fontScale="92500" lnSpcReduction="10000"/>
          </a:bodyPr>
          <a:lstStyle/>
          <a:p>
            <a:pPr marL="0" indent="0">
              <a:spcBef>
                <a:spcPts val="0"/>
              </a:spcBef>
              <a:buNone/>
            </a:pPr>
            <a:r>
              <a:rPr lang="en-US" dirty="0"/>
              <a:t>&lt;html&gt;</a:t>
            </a:r>
          </a:p>
          <a:p>
            <a:pPr marL="0" indent="0">
              <a:spcBef>
                <a:spcPts val="0"/>
              </a:spcBef>
              <a:buNone/>
            </a:pPr>
            <a:r>
              <a:rPr lang="en-US" dirty="0"/>
              <a:t>&lt;head&gt;&lt;title&gt;&lt;echo test&lt;/title&gt;&lt;/head&gt;</a:t>
            </a:r>
          </a:p>
          <a:p>
            <a:pPr marL="0" indent="0">
              <a:spcBef>
                <a:spcPts val="0"/>
              </a:spcBef>
              <a:buNone/>
            </a:pPr>
            <a:r>
              <a:rPr lang="en-US"/>
              <a:t>&lt;</a:t>
            </a:r>
            <a:r>
              <a:rPr lang="en-US" smtClean="0"/>
              <a:t>body&gt;</a:t>
            </a:r>
            <a:endParaRPr lang="en-US" dirty="0" smtClean="0"/>
          </a:p>
          <a:p>
            <a:pPr marL="0" indent="0">
              <a:lnSpc>
                <a:spcPct val="90000"/>
              </a:lnSpc>
              <a:buNone/>
            </a:pPr>
            <a:r>
              <a:rPr lang="en-US" dirty="0" smtClean="0"/>
              <a:t>&lt;?</a:t>
            </a:r>
            <a:r>
              <a:rPr lang="en-US" dirty="0" err="1" smtClean="0"/>
              <a:t>php</a:t>
            </a:r>
            <a:endParaRPr lang="en-US" dirty="0" smtClean="0"/>
          </a:p>
          <a:p>
            <a:pPr marL="0" indent="0">
              <a:lnSpc>
                <a:spcPct val="90000"/>
              </a:lnSpc>
              <a:buNone/>
            </a:pPr>
            <a:r>
              <a:rPr lang="en-US" dirty="0" smtClean="0"/>
              <a:t>$</a:t>
            </a:r>
            <a:r>
              <a:rPr lang="en-US" dirty="0"/>
              <a:t>count=0</a:t>
            </a:r>
            <a:r>
              <a:rPr lang="en-US" dirty="0" smtClean="0"/>
              <a:t>;</a:t>
            </a:r>
          </a:p>
          <a:p>
            <a:pPr marL="0" indent="0">
              <a:lnSpc>
                <a:spcPct val="90000"/>
              </a:lnSpc>
              <a:buNone/>
            </a:pPr>
            <a:r>
              <a:rPr lang="en-US" dirty="0" smtClean="0"/>
              <a:t>While</a:t>
            </a:r>
            <a:r>
              <a:rPr lang="en-US" dirty="0"/>
              <a:t>($count&lt;3</a:t>
            </a:r>
            <a:r>
              <a:rPr lang="en-US" dirty="0" smtClean="0"/>
              <a:t>){</a:t>
            </a:r>
          </a:p>
          <a:p>
            <a:pPr marL="0" indent="0">
              <a:lnSpc>
                <a:spcPct val="90000"/>
              </a:lnSpc>
              <a:buNone/>
            </a:pPr>
            <a:r>
              <a:rPr lang="en-US" dirty="0" smtClean="0"/>
              <a:t>print </a:t>
            </a:r>
            <a:r>
              <a:rPr lang="en-US" dirty="0"/>
              <a:t>"hello PHP. </a:t>
            </a:r>
            <a:r>
              <a:rPr lang="en-US" dirty="0" smtClean="0"/>
              <a:t>";</a:t>
            </a:r>
          </a:p>
          <a:p>
            <a:pPr marL="0" indent="0">
              <a:lnSpc>
                <a:spcPct val="90000"/>
              </a:lnSpc>
              <a:buNone/>
            </a:pPr>
            <a:r>
              <a:rPr lang="en-US" dirty="0" smtClean="0"/>
              <a:t>$</a:t>
            </a:r>
            <a:r>
              <a:rPr lang="en-US" dirty="0"/>
              <a:t>count += 1</a:t>
            </a:r>
            <a:r>
              <a:rPr lang="en-US" dirty="0" smtClean="0"/>
              <a:t>;}</a:t>
            </a:r>
          </a:p>
          <a:p>
            <a:pPr marL="0" indent="0">
              <a:lnSpc>
                <a:spcPct val="90000"/>
              </a:lnSpc>
              <a:buNone/>
            </a:pPr>
            <a:r>
              <a:rPr lang="en-US" dirty="0" smtClean="0"/>
              <a:t>?&gt;</a:t>
            </a:r>
          </a:p>
          <a:p>
            <a:pPr marL="0" indent="0">
              <a:spcBef>
                <a:spcPts val="0"/>
              </a:spcBef>
              <a:buNone/>
            </a:pPr>
            <a:endParaRPr lang="en-US" dirty="0"/>
          </a:p>
          <a:p>
            <a:pPr marL="0" indent="0">
              <a:spcBef>
                <a:spcPts val="0"/>
              </a:spcBef>
              <a:buNone/>
            </a:pPr>
            <a:r>
              <a:rPr lang="en-US" dirty="0" smtClean="0"/>
              <a:t>&lt;/</a:t>
            </a:r>
            <a:r>
              <a:rPr lang="en-US" dirty="0"/>
              <a:t>body&gt;</a:t>
            </a:r>
          </a:p>
          <a:p>
            <a:pPr marL="0" indent="0">
              <a:spcBef>
                <a:spcPts val="0"/>
              </a:spcBef>
              <a:buNone/>
            </a:pPr>
            <a:r>
              <a:rPr lang="en-US" dirty="0"/>
              <a:t>&lt;/html&gt;</a:t>
            </a:r>
          </a:p>
          <a:p>
            <a:pPr>
              <a:lnSpc>
                <a:spcPct val="90000"/>
              </a:lnSpc>
            </a:pPr>
            <a:endParaRPr lang="en-US" dirty="0" smtClean="0"/>
          </a:p>
        </p:txBody>
      </p:sp>
    </p:spTree>
    <p:extLst>
      <p:ext uri="{BB962C8B-B14F-4D97-AF65-F5344CB8AC3E}">
        <p14:creationId xmlns:p14="http://schemas.microsoft.com/office/powerpoint/2010/main" val="110264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Concatenation</a:t>
            </a:r>
          </a:p>
        </p:txBody>
      </p:sp>
      <p:sp>
        <p:nvSpPr>
          <p:cNvPr id="14339" name="Rectangle 3"/>
          <p:cNvSpPr>
            <a:spLocks noGrp="1" noChangeArrowheads="1"/>
          </p:cNvSpPr>
          <p:nvPr>
            <p:ph idx="1"/>
          </p:nvPr>
        </p:nvSpPr>
        <p:spPr/>
        <p:txBody>
          <a:bodyPr/>
          <a:lstStyle/>
          <a:p>
            <a:pPr eaLnBrk="1" hangingPunct="1"/>
            <a:r>
              <a:rPr lang="en-US" dirty="0" smtClean="0"/>
              <a:t>Use a period to join strings into one.</a:t>
            </a:r>
          </a:p>
        </p:txBody>
      </p:sp>
      <p:sp>
        <p:nvSpPr>
          <p:cNvPr id="14340" name="Text Box 4"/>
          <p:cNvSpPr txBox="1">
            <a:spLocks noChangeArrowheads="1"/>
          </p:cNvSpPr>
          <p:nvPr/>
        </p:nvSpPr>
        <p:spPr bwMode="auto">
          <a:xfrm>
            <a:off x="1447800" y="2438400"/>
            <a:ext cx="6096000" cy="1739900"/>
          </a:xfrm>
          <a:prstGeom prst="rect">
            <a:avLst/>
          </a:prstGeom>
          <a:solidFill>
            <a:schemeClr val="folHlink"/>
          </a:solidFill>
          <a:ln w="9525">
            <a:noFill/>
            <a:miter lim="800000"/>
            <a:headEnd/>
            <a:tailEnd/>
          </a:ln>
        </p:spPr>
        <p:txBody>
          <a:bodyPr wrap="square">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$string1=“Hello”;</a:t>
            </a:r>
          </a:p>
          <a:p>
            <a:r>
              <a:rPr lang="en-US" altLang="zh-CN" b="1" i="1" dirty="0">
                <a:latin typeface="Courier New" pitchFamily="49" charset="0"/>
                <a:ea typeface="宋体" pitchFamily="2" charset="-122"/>
              </a:rPr>
              <a:t>$string2=“PHP”;</a:t>
            </a:r>
          </a:p>
          <a:p>
            <a:r>
              <a:rPr lang="en-US" altLang="zh-CN" b="1" i="1" dirty="0">
                <a:latin typeface="Courier New" pitchFamily="49" charset="0"/>
                <a:ea typeface="宋体" pitchFamily="2" charset="-122"/>
              </a:rPr>
              <a:t>$string3=$string1 . “ ” . $string2;</a:t>
            </a:r>
          </a:p>
          <a:p>
            <a:r>
              <a:rPr lang="en-US" altLang="zh-CN" b="1" i="1" dirty="0">
                <a:latin typeface="Courier New" pitchFamily="49" charset="0"/>
                <a:ea typeface="宋体" pitchFamily="2" charset="-122"/>
              </a:rPr>
              <a:t>Print $string3;</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4341" name="Text Box 5"/>
          <p:cNvSpPr txBox="1">
            <a:spLocks noChangeArrowheads="1"/>
          </p:cNvSpPr>
          <p:nvPr/>
        </p:nvSpPr>
        <p:spPr bwMode="auto">
          <a:xfrm>
            <a:off x="1447800" y="4648200"/>
            <a:ext cx="4953000" cy="396875"/>
          </a:xfrm>
          <a:prstGeom prst="rect">
            <a:avLst/>
          </a:prstGeom>
          <a:solidFill>
            <a:schemeClr val="folHlink"/>
          </a:solidFill>
          <a:ln w="9525">
            <a:noFill/>
            <a:miter lim="800000"/>
            <a:headEnd/>
            <a:tailEnd/>
          </a:ln>
        </p:spPr>
        <p:txBody>
          <a:bodyPr>
            <a:spAutoFit/>
          </a:bodyPr>
          <a:lstStyle/>
          <a:p>
            <a:r>
              <a:rPr lang="en-US" altLang="zh-CN" sz="2000" b="1">
                <a:latin typeface="Courier New" pitchFamily="49" charset="0"/>
                <a:ea typeface="宋体" pitchFamily="2" charset="-122"/>
              </a:rPr>
              <a:t>Hello PHP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dirty="0"/>
              <a:t>Write </a:t>
            </a:r>
            <a:r>
              <a:rPr lang="en-US" b="1" dirty="0" err="1" smtClean="0">
                <a:effectLst>
                  <a:outerShdw blurRad="38100" dist="38100" dir="2700000" algn="tl">
                    <a:srgbClr val="C0C0C0"/>
                  </a:outerShdw>
                </a:effectLst>
              </a:rPr>
              <a:t>count.php</a:t>
            </a:r>
            <a:endParaRPr lang="en-US" b="1" dirty="0" smtClean="0">
              <a:effectLst>
                <a:outerShdw blurRad="38100" dist="38100" dir="2700000" algn="tl">
                  <a:srgbClr val="C0C0C0"/>
                </a:outerShdw>
              </a:effectLst>
            </a:endParaRPr>
          </a:p>
        </p:txBody>
      </p:sp>
      <p:sp>
        <p:nvSpPr>
          <p:cNvPr id="13315" name="Rectangle 3"/>
          <p:cNvSpPr>
            <a:spLocks noGrp="1" noChangeArrowheads="1"/>
          </p:cNvSpPr>
          <p:nvPr>
            <p:ph idx="1"/>
          </p:nvPr>
        </p:nvSpPr>
        <p:spPr>
          <a:xfrm>
            <a:off x="457200" y="1447800"/>
            <a:ext cx="8229600" cy="4683125"/>
          </a:xfrm>
        </p:spPr>
        <p:txBody>
          <a:bodyPr>
            <a:normAutofit/>
          </a:bodyPr>
          <a:lstStyle/>
          <a:p>
            <a:pPr marL="0" indent="0">
              <a:spcBef>
                <a:spcPts val="0"/>
              </a:spcBef>
              <a:buNone/>
            </a:pPr>
            <a:r>
              <a:rPr lang="en-US" dirty="0"/>
              <a:t>&lt;html&gt;</a:t>
            </a:r>
          </a:p>
          <a:p>
            <a:pPr marL="0" indent="0">
              <a:spcBef>
                <a:spcPts val="0"/>
              </a:spcBef>
              <a:buNone/>
            </a:pPr>
            <a:r>
              <a:rPr lang="en-US" dirty="0"/>
              <a:t>&lt;head&gt;&lt;title&gt;&lt;echo test&lt;/title&gt;&lt;/head&gt;</a:t>
            </a:r>
          </a:p>
          <a:p>
            <a:pPr marL="0" indent="0">
              <a:spcBef>
                <a:spcPts val="0"/>
              </a:spcBef>
              <a:buNone/>
            </a:pPr>
            <a:r>
              <a:rPr lang="en-US" dirty="0"/>
              <a:t>&lt;</a:t>
            </a:r>
            <a:r>
              <a:rPr lang="en-US" dirty="0" smtClean="0"/>
              <a:t>body&gt;</a:t>
            </a:r>
          </a:p>
          <a:p>
            <a:pPr marL="0" indent="0">
              <a:spcBef>
                <a:spcPts val="0"/>
              </a:spcBef>
              <a:buNone/>
            </a:pPr>
            <a:endParaRPr lang="en-US" dirty="0"/>
          </a:p>
          <a:p>
            <a:pPr marL="0" indent="0">
              <a:spcBef>
                <a:spcPts val="0"/>
              </a:spcBef>
              <a:buNone/>
            </a:pPr>
            <a:r>
              <a:rPr lang="en-US" dirty="0" smtClean="0"/>
              <a:t>&lt;/</a:t>
            </a:r>
            <a:r>
              <a:rPr lang="en-US" dirty="0"/>
              <a:t>body&gt;</a:t>
            </a:r>
          </a:p>
          <a:p>
            <a:pPr marL="0" indent="0">
              <a:spcBef>
                <a:spcPts val="0"/>
              </a:spcBef>
              <a:buNone/>
            </a:pPr>
            <a:r>
              <a:rPr lang="en-US" dirty="0"/>
              <a:t>&lt;/html&gt;</a:t>
            </a:r>
          </a:p>
          <a:p>
            <a:pPr>
              <a:lnSpc>
                <a:spcPct val="90000"/>
              </a:lnSpc>
            </a:pPr>
            <a:endParaRPr lang="en-US" dirty="0" smtClean="0"/>
          </a:p>
        </p:txBody>
      </p:sp>
    </p:spTree>
    <p:extLst>
      <p:ext uri="{BB962C8B-B14F-4D97-AF65-F5344CB8AC3E}">
        <p14:creationId xmlns:p14="http://schemas.microsoft.com/office/powerpoint/2010/main" val="38855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What We’ll Cover</a:t>
            </a:r>
          </a:p>
        </p:txBody>
      </p:sp>
      <p:sp>
        <p:nvSpPr>
          <p:cNvPr id="4099" name="Rectangle 3"/>
          <p:cNvSpPr>
            <a:spLocks noGrp="1" noChangeArrowheads="1"/>
          </p:cNvSpPr>
          <p:nvPr>
            <p:ph idx="1"/>
          </p:nvPr>
        </p:nvSpPr>
        <p:spPr/>
        <p:txBody>
          <a:bodyPr/>
          <a:lstStyle/>
          <a:p>
            <a:pPr eaLnBrk="1" hangingPunct="1"/>
            <a:r>
              <a:rPr lang="en-US" dirty="0" smtClean="0"/>
              <a:t>Introduction to PHP</a:t>
            </a:r>
          </a:p>
          <a:p>
            <a:pPr eaLnBrk="1" hangingPunct="1"/>
            <a:r>
              <a:rPr lang="en-US" dirty="0" smtClean="0"/>
              <a:t>Explain example code</a:t>
            </a:r>
          </a:p>
          <a:p>
            <a:pPr eaLnBrk="1" hangingPunct="1"/>
            <a:r>
              <a:rPr lang="en-US" dirty="0" smtClean="0"/>
              <a:t>Introduction to Database</a:t>
            </a:r>
          </a:p>
          <a:p>
            <a:pPr eaLnBrk="1" hangingPunct="1"/>
            <a:r>
              <a:rPr lang="en-US" dirty="0" smtClean="0"/>
              <a:t>Using PHP/</a:t>
            </a:r>
            <a:r>
              <a:rPr lang="en-US" dirty="0" err="1" smtClean="0"/>
              <a:t>MySQL</a:t>
            </a:r>
            <a:r>
              <a:rPr lang="en-US" dirty="0" smtClean="0"/>
              <a:t> for database access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dirty="0"/>
              <a:t>Write </a:t>
            </a:r>
            <a:r>
              <a:rPr lang="en-US" b="1" dirty="0" err="1" smtClean="0">
                <a:effectLst>
                  <a:outerShdw blurRad="38100" dist="38100" dir="2700000" algn="tl">
                    <a:srgbClr val="C0C0C0"/>
                  </a:outerShdw>
                </a:effectLst>
              </a:rPr>
              <a:t>count.php</a:t>
            </a:r>
            <a:endParaRPr lang="en-US" b="1" dirty="0" smtClean="0">
              <a:effectLst>
                <a:outerShdw blurRad="38100" dist="38100" dir="2700000" algn="tl">
                  <a:srgbClr val="C0C0C0"/>
                </a:outerShdw>
              </a:effectLst>
            </a:endParaRPr>
          </a:p>
        </p:txBody>
      </p:sp>
      <p:sp>
        <p:nvSpPr>
          <p:cNvPr id="13315" name="Rectangle 3"/>
          <p:cNvSpPr>
            <a:spLocks noGrp="1" noChangeArrowheads="1"/>
          </p:cNvSpPr>
          <p:nvPr>
            <p:ph idx="1"/>
          </p:nvPr>
        </p:nvSpPr>
        <p:spPr>
          <a:xfrm>
            <a:off x="457200" y="1447800"/>
            <a:ext cx="8229600" cy="4683125"/>
          </a:xfrm>
        </p:spPr>
        <p:txBody>
          <a:bodyPr>
            <a:normAutofit/>
          </a:bodyPr>
          <a:lstStyle/>
          <a:p>
            <a:pPr marL="0" indent="0">
              <a:spcBef>
                <a:spcPts val="0"/>
              </a:spcBef>
              <a:buNone/>
            </a:pPr>
            <a:r>
              <a:rPr lang="en-US" dirty="0"/>
              <a:t>&lt;html&gt;</a:t>
            </a:r>
          </a:p>
          <a:p>
            <a:pPr marL="0" indent="0">
              <a:spcBef>
                <a:spcPts val="0"/>
              </a:spcBef>
              <a:buNone/>
            </a:pPr>
            <a:r>
              <a:rPr lang="en-US" dirty="0"/>
              <a:t>&lt;head&gt;&lt;title&gt;&lt;echo test&lt;/title&gt;&lt;/head&gt;</a:t>
            </a:r>
          </a:p>
          <a:p>
            <a:pPr marL="0" indent="0">
              <a:spcBef>
                <a:spcPts val="0"/>
              </a:spcBef>
              <a:buNone/>
            </a:pPr>
            <a:r>
              <a:rPr lang="en-US" dirty="0"/>
              <a:t>&lt;</a:t>
            </a:r>
            <a:r>
              <a:rPr lang="en-US" dirty="0" smtClean="0"/>
              <a:t>body&gt;</a:t>
            </a:r>
          </a:p>
          <a:p>
            <a:pPr marL="0" indent="0">
              <a:spcBef>
                <a:spcPts val="0"/>
              </a:spcBef>
              <a:buNone/>
            </a:pPr>
            <a:endParaRPr lang="en-US" dirty="0" smtClean="0"/>
          </a:p>
          <a:p>
            <a:pPr marL="0" indent="0">
              <a:spcBef>
                <a:spcPts val="0"/>
              </a:spcBef>
              <a:buNone/>
            </a:pPr>
            <a:r>
              <a:rPr lang="en-US" dirty="0" smtClean="0"/>
              <a:t>&lt;</a:t>
            </a:r>
            <a:r>
              <a:rPr lang="en-US" dirty="0"/>
              <a:t>?</a:t>
            </a:r>
            <a:r>
              <a:rPr lang="en-US" dirty="0" err="1"/>
              <a:t>php</a:t>
            </a:r>
            <a:endParaRPr lang="en-US" dirty="0"/>
          </a:p>
          <a:p>
            <a:pPr marL="0" indent="0">
              <a:spcBef>
                <a:spcPts val="0"/>
              </a:spcBef>
              <a:buNone/>
            </a:pPr>
            <a:r>
              <a:rPr lang="en-US" dirty="0"/>
              <a:t>$string1="Hello </a:t>
            </a:r>
            <a:r>
              <a:rPr lang="en-US" dirty="0" err="1"/>
              <a:t>james</a:t>
            </a:r>
            <a:r>
              <a:rPr lang="en-US" dirty="0"/>
              <a:t>";</a:t>
            </a:r>
          </a:p>
          <a:p>
            <a:pPr marL="0" indent="0">
              <a:spcBef>
                <a:spcPts val="0"/>
              </a:spcBef>
              <a:buNone/>
            </a:pPr>
            <a:r>
              <a:rPr lang="en-US" dirty="0"/>
              <a:t>$string2="PHP";</a:t>
            </a:r>
          </a:p>
          <a:p>
            <a:pPr marL="0" indent="0">
              <a:spcBef>
                <a:spcPts val="0"/>
              </a:spcBef>
              <a:buNone/>
            </a:pPr>
            <a:r>
              <a:rPr lang="en-US" dirty="0"/>
              <a:t>$string3=$string1 . "  " . $string2;</a:t>
            </a:r>
          </a:p>
          <a:p>
            <a:pPr marL="0" indent="0">
              <a:spcBef>
                <a:spcPts val="0"/>
              </a:spcBef>
              <a:buNone/>
            </a:pPr>
            <a:r>
              <a:rPr lang="en-US" dirty="0"/>
              <a:t>Print $string3;</a:t>
            </a:r>
          </a:p>
          <a:p>
            <a:pPr marL="0" indent="0">
              <a:spcBef>
                <a:spcPts val="0"/>
              </a:spcBef>
              <a:buNone/>
            </a:pPr>
            <a:r>
              <a:rPr lang="en-US" dirty="0"/>
              <a:t>?&gt; </a:t>
            </a:r>
          </a:p>
          <a:p>
            <a:pPr marL="0" indent="0">
              <a:spcBef>
                <a:spcPts val="0"/>
              </a:spcBef>
              <a:buNone/>
            </a:pPr>
            <a:endParaRPr lang="en-US" dirty="0"/>
          </a:p>
          <a:p>
            <a:pPr marL="0" indent="0">
              <a:spcBef>
                <a:spcPts val="0"/>
              </a:spcBef>
              <a:buNone/>
            </a:pPr>
            <a:r>
              <a:rPr lang="en-US" dirty="0" smtClean="0"/>
              <a:t>&lt;/</a:t>
            </a:r>
            <a:r>
              <a:rPr lang="en-US" dirty="0"/>
              <a:t>body&gt;</a:t>
            </a:r>
          </a:p>
          <a:p>
            <a:pPr marL="0" indent="0">
              <a:spcBef>
                <a:spcPts val="0"/>
              </a:spcBef>
              <a:buNone/>
            </a:pPr>
            <a:r>
              <a:rPr lang="en-US" dirty="0"/>
              <a:t>&lt;/html&gt;</a:t>
            </a:r>
          </a:p>
          <a:p>
            <a:pPr>
              <a:lnSpc>
                <a:spcPct val="90000"/>
              </a:lnSpc>
            </a:pPr>
            <a:endParaRPr lang="en-US" dirty="0" smtClean="0"/>
          </a:p>
        </p:txBody>
      </p:sp>
    </p:spTree>
    <p:extLst>
      <p:ext uri="{BB962C8B-B14F-4D97-AF65-F5344CB8AC3E}">
        <p14:creationId xmlns:p14="http://schemas.microsoft.com/office/powerpoint/2010/main" val="388559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Escaping the Character</a:t>
            </a:r>
          </a:p>
        </p:txBody>
      </p:sp>
      <p:sp>
        <p:nvSpPr>
          <p:cNvPr id="15363" name="Rectangle 3"/>
          <p:cNvSpPr>
            <a:spLocks noGrp="1" noChangeArrowheads="1"/>
          </p:cNvSpPr>
          <p:nvPr>
            <p:ph idx="1"/>
          </p:nvPr>
        </p:nvSpPr>
        <p:spPr/>
        <p:txBody>
          <a:bodyPr/>
          <a:lstStyle/>
          <a:p>
            <a:pPr eaLnBrk="1" hangingPunct="1"/>
            <a:r>
              <a:rPr lang="en-US" dirty="0" smtClean="0"/>
              <a:t>If the string has a set of double quotation marks that must remain visible, use the \ [backslash] before the quotation marks to ignore and display them.</a:t>
            </a:r>
          </a:p>
        </p:txBody>
      </p:sp>
      <p:sp>
        <p:nvSpPr>
          <p:cNvPr id="15364" name="Text Box 4"/>
          <p:cNvSpPr txBox="1">
            <a:spLocks noChangeArrowheads="1"/>
          </p:cNvSpPr>
          <p:nvPr/>
        </p:nvSpPr>
        <p:spPr bwMode="auto">
          <a:xfrm>
            <a:off x="1219200" y="3810000"/>
            <a:ext cx="4953000" cy="1190625"/>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$heading=“\”Computer Science\””;</a:t>
            </a:r>
          </a:p>
          <a:p>
            <a:r>
              <a:rPr lang="en-US" altLang="zh-CN" b="1" i="1" dirty="0">
                <a:latin typeface="Courier New" pitchFamily="49" charset="0"/>
                <a:ea typeface="宋体" pitchFamily="2" charset="-122"/>
              </a:rPr>
              <a:t>Print $heading;</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5365" name="Text Box 5"/>
          <p:cNvSpPr txBox="1">
            <a:spLocks noChangeArrowheads="1"/>
          </p:cNvSpPr>
          <p:nvPr/>
        </p:nvSpPr>
        <p:spPr bwMode="auto">
          <a:xfrm>
            <a:off x="1219200" y="5257800"/>
            <a:ext cx="4953000" cy="396875"/>
          </a:xfrm>
          <a:prstGeom prst="rect">
            <a:avLst/>
          </a:prstGeom>
          <a:solidFill>
            <a:schemeClr val="folHlink"/>
          </a:solidFill>
          <a:ln w="9525">
            <a:noFill/>
            <a:miter lim="800000"/>
            <a:headEnd/>
            <a:tailEnd/>
          </a:ln>
        </p:spPr>
        <p:txBody>
          <a:bodyPr>
            <a:spAutoFit/>
          </a:bodyPr>
          <a:lstStyle/>
          <a:p>
            <a:r>
              <a:rPr lang="en-US" altLang="zh-CN" sz="2000" b="1">
                <a:latin typeface="Courier New" pitchFamily="49" charset="0"/>
                <a:ea typeface="宋体" pitchFamily="2" charset="-122"/>
              </a:rPr>
              <a:t>“Computer Science”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cecream.php</a:t>
            </a:r>
            <a:endParaRPr lang="en-US" dirty="0"/>
          </a:p>
        </p:txBody>
      </p:sp>
      <p:pic>
        <p:nvPicPr>
          <p:cNvPr id="4" name="Picture 3" descr="Screen shot 2013-02-05 at 09.36.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8199425" cy="4648200"/>
          </a:xfrm>
          <a:prstGeom prst="rect">
            <a:avLst/>
          </a:prstGeom>
        </p:spPr>
      </p:pic>
    </p:spTree>
    <p:extLst>
      <p:ext uri="{BB962C8B-B14F-4D97-AF65-F5344CB8AC3E}">
        <p14:creationId xmlns:p14="http://schemas.microsoft.com/office/powerpoint/2010/main" val="136956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ces.php</a:t>
            </a:r>
            <a:endParaRPr lang="en-US" dirty="0"/>
          </a:p>
        </p:txBody>
      </p:sp>
      <p:pic>
        <p:nvPicPr>
          <p:cNvPr id="4" name="Picture 3" descr="Screen shot 2013-02-05 at 09.36.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7696200" cy="3886200"/>
          </a:xfrm>
          <a:prstGeom prst="rect">
            <a:avLst/>
          </a:prstGeom>
        </p:spPr>
      </p:pic>
    </p:spTree>
    <p:extLst>
      <p:ext uri="{BB962C8B-B14F-4D97-AF65-F5344CB8AC3E}">
        <p14:creationId xmlns:p14="http://schemas.microsoft.com/office/powerpoint/2010/main" val="420034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28600" y="1524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PHP Control Structures</a:t>
            </a:r>
          </a:p>
        </p:txBody>
      </p:sp>
      <p:sp>
        <p:nvSpPr>
          <p:cNvPr id="16387" name="Rectangle 3"/>
          <p:cNvSpPr>
            <a:spLocks noChangeArrowheads="1"/>
          </p:cNvSpPr>
          <p:nvPr/>
        </p:nvSpPr>
        <p:spPr bwMode="auto">
          <a:xfrm>
            <a:off x="304800" y="1055688"/>
            <a:ext cx="8610600" cy="2462212"/>
          </a:xfrm>
          <a:prstGeom prst="rect">
            <a:avLst/>
          </a:prstGeom>
          <a:noFill/>
          <a:ln w="9525">
            <a:noFill/>
            <a:miter lim="800000"/>
            <a:headEnd/>
            <a:tailEnd/>
          </a:ln>
        </p:spPr>
        <p:txBody>
          <a:bodyPr>
            <a:spAutoFit/>
          </a:bodyPr>
          <a:lstStyle/>
          <a:p>
            <a:pPr eaLnBrk="0" hangingPunct="0">
              <a:buFont typeface="Wingdings" pitchFamily="2" charset="2"/>
              <a:buChar char="§"/>
            </a:pPr>
            <a:r>
              <a:rPr lang="en-US" altLang="zh-CN" sz="2200" dirty="0">
                <a:latin typeface="Tahoma" pitchFamily="34" charset="0"/>
                <a:ea typeface="宋体" pitchFamily="2" charset="-122"/>
              </a:rPr>
              <a:t>  Control Structures: Are the structures within a language that allow us to control the flow of execution through a program or script.</a:t>
            </a:r>
          </a:p>
          <a:p>
            <a:pPr eaLnBrk="0" hangingPunct="0">
              <a:buFont typeface="Wingdings" pitchFamily="2" charset="2"/>
              <a:buChar char="§"/>
            </a:pPr>
            <a:r>
              <a:rPr lang="en-US" altLang="zh-CN" sz="2200" dirty="0">
                <a:latin typeface="Tahoma" pitchFamily="34" charset="0"/>
                <a:ea typeface="宋体" pitchFamily="2" charset="-122"/>
              </a:rPr>
              <a:t>  Grouped into conditional (branching) structures (e.g. if/else) and repetition structures (e.g. while loops).</a:t>
            </a:r>
          </a:p>
          <a:p>
            <a:pPr eaLnBrk="0" hangingPunct="0">
              <a:buFont typeface="Wingdings" pitchFamily="2" charset="2"/>
              <a:buChar char="§"/>
            </a:pPr>
            <a:r>
              <a:rPr lang="en-US" altLang="zh-CN" sz="2200" dirty="0">
                <a:latin typeface="Tahoma" pitchFamily="34" charset="0"/>
                <a:ea typeface="宋体" pitchFamily="2" charset="-122"/>
              </a:rPr>
              <a:t>  Example if/else if/else statement:</a:t>
            </a:r>
          </a:p>
          <a:p>
            <a:pPr eaLnBrk="0" hangingPunct="0">
              <a:buFont typeface="Wingdings" pitchFamily="2" charset="2"/>
              <a:buChar char="§"/>
            </a:pPr>
            <a:endParaRPr lang="en-US" altLang="zh-CN" sz="2200" dirty="0" smtClean="0">
              <a:solidFill>
                <a:schemeClr val="accent2"/>
              </a:solidFill>
              <a:latin typeface="Tahoma" pitchFamily="34" charset="0"/>
              <a:ea typeface="宋体" pitchFamily="2" charset="-122"/>
            </a:endParaRPr>
          </a:p>
        </p:txBody>
      </p:sp>
      <p:sp>
        <p:nvSpPr>
          <p:cNvPr id="6" name="Text Box 5"/>
          <p:cNvSpPr txBox="1">
            <a:spLocks noChangeArrowheads="1"/>
          </p:cNvSpPr>
          <p:nvPr/>
        </p:nvSpPr>
        <p:spPr bwMode="auto">
          <a:xfrm>
            <a:off x="1066800" y="3276600"/>
            <a:ext cx="5791200" cy="3252171"/>
          </a:xfrm>
          <a:prstGeom prst="rect">
            <a:avLst/>
          </a:prstGeom>
          <a:solidFill>
            <a:schemeClr val="folHlink"/>
          </a:solidFill>
          <a:ln w="9525">
            <a:noFill/>
            <a:miter lim="800000"/>
            <a:headEnd/>
            <a:tailEnd/>
          </a:ln>
        </p:spPr>
        <p:txBody>
          <a:bodyPr>
            <a:spAutoFit/>
          </a:bodyPr>
          <a:lstStyle/>
          <a:p>
            <a:pPr lvl="2" eaLnBrk="0" hangingPunct="0"/>
            <a:r>
              <a:rPr lang="en-US" altLang="zh-CN" sz="2200" baseline="-25000" dirty="0">
                <a:solidFill>
                  <a:schemeClr val="accent2"/>
                </a:solidFill>
                <a:latin typeface="Tahoma" pitchFamily="34" charset="0"/>
                <a:ea typeface="宋体" pitchFamily="2" charset="-122"/>
              </a:rPr>
              <a:t>&lt;?</a:t>
            </a:r>
            <a:r>
              <a:rPr lang="en-US" altLang="zh-CN" sz="2200" baseline="-25000" dirty="0" err="1">
                <a:solidFill>
                  <a:schemeClr val="accent2"/>
                </a:solidFill>
                <a:latin typeface="Tahoma" pitchFamily="34" charset="0"/>
                <a:ea typeface="宋体" pitchFamily="2" charset="-122"/>
              </a:rPr>
              <a:t>php</a:t>
            </a:r>
            <a:endParaRPr lang="en-US" altLang="zh-CN" sz="2200" baseline="-25000" dirty="0">
              <a:solidFill>
                <a:schemeClr val="accent2"/>
              </a:solidFill>
              <a:latin typeface="Tahoma" pitchFamily="34" charset="0"/>
              <a:ea typeface="宋体" pitchFamily="2" charset="-122"/>
            </a:endParaRPr>
          </a:p>
          <a:p>
            <a:pPr lvl="2" eaLnBrk="0" hangingPunct="0"/>
            <a:r>
              <a:rPr lang="en-US" altLang="zh-CN" sz="2200" baseline="-25000" dirty="0">
                <a:solidFill>
                  <a:schemeClr val="accent2"/>
                </a:solidFill>
                <a:latin typeface="Tahoma" pitchFamily="34" charset="0"/>
                <a:ea typeface="宋体" pitchFamily="2" charset="-122"/>
              </a:rPr>
              <a:t>$foo =4;</a:t>
            </a:r>
          </a:p>
          <a:p>
            <a:pPr lvl="2" eaLnBrk="0" hangingPunct="0"/>
            <a:endParaRPr lang="en-US" altLang="zh-CN" sz="2200" baseline="-25000" dirty="0">
              <a:solidFill>
                <a:schemeClr val="accent2"/>
              </a:solidFill>
              <a:latin typeface="Tahoma" pitchFamily="34" charset="0"/>
              <a:ea typeface="宋体" pitchFamily="2" charset="-122"/>
            </a:endParaRPr>
          </a:p>
          <a:p>
            <a:pPr lvl="2" eaLnBrk="0" hangingPunct="0"/>
            <a:r>
              <a:rPr lang="en-US" altLang="zh-CN" sz="2200" baseline="-25000" dirty="0">
                <a:solidFill>
                  <a:schemeClr val="accent2"/>
                </a:solidFill>
                <a:latin typeface="Tahoma" pitchFamily="34" charset="0"/>
                <a:ea typeface="宋体" pitchFamily="2" charset="-122"/>
              </a:rPr>
              <a:t>if ($foo == 0) {</a:t>
            </a:r>
          </a:p>
          <a:p>
            <a:pPr lvl="2" eaLnBrk="0" hangingPunct="0"/>
            <a:r>
              <a:rPr lang="en-US" altLang="zh-CN" sz="2200" baseline="-25000" dirty="0">
                <a:solidFill>
                  <a:schemeClr val="accent2"/>
                </a:solidFill>
                <a:latin typeface="Tahoma" pitchFamily="34" charset="0"/>
                <a:ea typeface="宋体" pitchFamily="2" charset="-122"/>
              </a:rPr>
              <a:t>	echo 'The variable foo is equal to 0';</a:t>
            </a:r>
          </a:p>
          <a:p>
            <a:pPr lvl="2" eaLnBrk="0" hangingPunct="0"/>
            <a:r>
              <a:rPr lang="en-US" altLang="zh-CN" sz="2200" baseline="-25000" dirty="0">
                <a:solidFill>
                  <a:schemeClr val="accent2"/>
                </a:solidFill>
                <a:latin typeface="Tahoma" pitchFamily="34" charset="0"/>
                <a:ea typeface="宋体" pitchFamily="2" charset="-122"/>
              </a:rPr>
              <a:t>}</a:t>
            </a:r>
          </a:p>
          <a:p>
            <a:pPr lvl="2" eaLnBrk="0" hangingPunct="0"/>
            <a:r>
              <a:rPr lang="en-US" altLang="zh-CN" sz="2200" baseline="-25000" dirty="0">
                <a:solidFill>
                  <a:schemeClr val="accent2"/>
                </a:solidFill>
                <a:latin typeface="Tahoma" pitchFamily="34" charset="0"/>
                <a:ea typeface="宋体" pitchFamily="2" charset="-122"/>
              </a:rPr>
              <a:t>else if (($foo &gt; 0) &amp;&amp; ($foo &lt;= 5)) {</a:t>
            </a:r>
          </a:p>
          <a:p>
            <a:pPr lvl="2" eaLnBrk="0" hangingPunct="0"/>
            <a:r>
              <a:rPr lang="en-US" altLang="zh-CN" sz="2200" baseline="-25000" dirty="0">
                <a:solidFill>
                  <a:schemeClr val="accent2"/>
                </a:solidFill>
                <a:latin typeface="Tahoma" pitchFamily="34" charset="0"/>
                <a:ea typeface="宋体" pitchFamily="2" charset="-122"/>
              </a:rPr>
              <a:t>	 echo 'The variable foo is between 1 and 5';</a:t>
            </a:r>
          </a:p>
          <a:p>
            <a:pPr lvl="2" eaLnBrk="0" hangingPunct="0"/>
            <a:r>
              <a:rPr lang="en-US" altLang="zh-CN" sz="2200" baseline="-25000" dirty="0">
                <a:solidFill>
                  <a:schemeClr val="accent2"/>
                </a:solidFill>
                <a:latin typeface="Tahoma" pitchFamily="34" charset="0"/>
                <a:ea typeface="宋体" pitchFamily="2" charset="-122"/>
              </a:rPr>
              <a:t>}</a:t>
            </a:r>
          </a:p>
          <a:p>
            <a:pPr lvl="2" eaLnBrk="0" hangingPunct="0"/>
            <a:r>
              <a:rPr lang="en-US" altLang="zh-CN" sz="2200" baseline="-25000" dirty="0">
                <a:solidFill>
                  <a:schemeClr val="accent2"/>
                </a:solidFill>
                <a:latin typeface="Tahoma" pitchFamily="34" charset="0"/>
                <a:ea typeface="宋体" pitchFamily="2" charset="-122"/>
              </a:rPr>
              <a:t>else {</a:t>
            </a:r>
          </a:p>
          <a:p>
            <a:pPr lvl="2" eaLnBrk="0" hangingPunct="0"/>
            <a:r>
              <a:rPr lang="en-US" altLang="zh-CN" sz="2200" baseline="-25000" dirty="0">
                <a:solidFill>
                  <a:schemeClr val="accent2"/>
                </a:solidFill>
                <a:latin typeface="Tahoma" pitchFamily="34" charset="0"/>
                <a:ea typeface="宋体" pitchFamily="2" charset="-122"/>
              </a:rPr>
              <a:t>	 echo 'The variable foo is equal to '.$foo;</a:t>
            </a:r>
          </a:p>
          <a:p>
            <a:pPr lvl="2" eaLnBrk="0" hangingPunct="0"/>
            <a:r>
              <a:rPr lang="en-US" altLang="zh-CN" sz="2200" baseline="-25000" dirty="0">
                <a:solidFill>
                  <a:schemeClr val="accent2"/>
                </a:solidFill>
                <a:latin typeface="Tahoma" pitchFamily="34" charset="0"/>
                <a:ea typeface="宋体" pitchFamily="2" charset="-122"/>
              </a:rPr>
              <a:t>}</a:t>
            </a:r>
          </a:p>
          <a:p>
            <a:pPr lvl="2" eaLnBrk="0" hangingPunct="0"/>
            <a:endParaRPr lang="en-US" altLang="zh-CN" sz="2200" baseline="-25000" dirty="0">
              <a:solidFill>
                <a:schemeClr val="accent2"/>
              </a:solidFill>
              <a:latin typeface="Tahoma" pitchFamily="34" charset="0"/>
              <a:ea typeface="宋体" pitchFamily="2" charset="-122"/>
            </a:endParaRPr>
          </a:p>
          <a:p>
            <a:pPr lvl="2" eaLnBrk="0" hangingPunct="0"/>
            <a:r>
              <a:rPr lang="en-US" altLang="zh-CN" sz="2200" baseline="-25000" dirty="0">
                <a:solidFill>
                  <a:schemeClr val="accent2"/>
                </a:solidFill>
                <a:latin typeface="Tahoma" pitchFamily="34" charset="0"/>
                <a:ea typeface="宋体" pitchFamily="2" charset="-122"/>
              </a:rPr>
              <a:t>?&gt;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If ... Else...</a:t>
            </a:r>
          </a:p>
        </p:txBody>
      </p:sp>
      <p:sp>
        <p:nvSpPr>
          <p:cNvPr id="17411" name="Rectangle 3"/>
          <p:cNvSpPr>
            <a:spLocks noGrp="1" noChangeArrowheads="1"/>
          </p:cNvSpPr>
          <p:nvPr>
            <p:ph idx="1"/>
          </p:nvPr>
        </p:nvSpPr>
        <p:spPr/>
        <p:txBody>
          <a:bodyPr>
            <a:normAutofit lnSpcReduction="10000"/>
          </a:bodyPr>
          <a:lstStyle/>
          <a:p>
            <a:pPr eaLnBrk="1" hangingPunct="1"/>
            <a:r>
              <a:rPr lang="en-US" dirty="0" smtClean="0"/>
              <a:t>If (condition)</a:t>
            </a:r>
          </a:p>
          <a:p>
            <a:pPr eaLnBrk="1" hangingPunct="1">
              <a:buFont typeface="Wingdings" pitchFamily="2" charset="2"/>
              <a:buNone/>
            </a:pPr>
            <a:r>
              <a:rPr lang="en-US" dirty="0" smtClean="0"/>
              <a:t>	{</a:t>
            </a:r>
          </a:p>
          <a:p>
            <a:pPr eaLnBrk="1" hangingPunct="1">
              <a:buFont typeface="Wingdings" pitchFamily="2" charset="2"/>
              <a:buNone/>
            </a:pPr>
            <a:r>
              <a:rPr lang="en-US" dirty="0" smtClean="0"/>
              <a:t>		Statements;</a:t>
            </a:r>
          </a:p>
          <a:p>
            <a:pPr eaLnBrk="1" hangingPunct="1">
              <a:buFont typeface="Wingdings" pitchFamily="2" charset="2"/>
              <a:buNone/>
            </a:pPr>
            <a:r>
              <a:rPr lang="en-US" dirty="0" smtClean="0"/>
              <a:t>	}</a:t>
            </a:r>
          </a:p>
          <a:p>
            <a:pPr eaLnBrk="1" hangingPunct="1">
              <a:buFont typeface="Wingdings" pitchFamily="2" charset="2"/>
              <a:buNone/>
            </a:pPr>
            <a:r>
              <a:rPr lang="en-US" dirty="0" smtClean="0"/>
              <a:t>	Else</a:t>
            </a:r>
          </a:p>
          <a:p>
            <a:pPr eaLnBrk="1" hangingPunct="1">
              <a:buFont typeface="Wingdings" pitchFamily="2" charset="2"/>
              <a:buNone/>
            </a:pPr>
            <a:r>
              <a:rPr lang="en-US" dirty="0" smtClean="0"/>
              <a:t>	{</a:t>
            </a:r>
          </a:p>
          <a:p>
            <a:pPr eaLnBrk="1" hangingPunct="1">
              <a:buFont typeface="Wingdings" pitchFamily="2" charset="2"/>
              <a:buNone/>
            </a:pPr>
            <a:r>
              <a:rPr lang="en-US" dirty="0" smtClean="0"/>
              <a:t>		Statement;</a:t>
            </a:r>
          </a:p>
          <a:p>
            <a:pPr eaLnBrk="1" hangingPunct="1">
              <a:buFont typeface="Wingdings" pitchFamily="2" charset="2"/>
              <a:buNone/>
            </a:pPr>
            <a:r>
              <a:rPr lang="en-US" dirty="0" smtClean="0"/>
              <a:t>	}</a:t>
            </a:r>
          </a:p>
        </p:txBody>
      </p:sp>
      <p:sp>
        <p:nvSpPr>
          <p:cNvPr id="17412" name="Text Box 4"/>
          <p:cNvSpPr txBox="1">
            <a:spLocks noChangeArrowheads="1"/>
          </p:cNvSpPr>
          <p:nvPr/>
        </p:nvSpPr>
        <p:spPr bwMode="auto">
          <a:xfrm>
            <a:off x="3733800" y="1905000"/>
            <a:ext cx="4953000" cy="3416320"/>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smtClean="0">
                <a:latin typeface="Courier New" pitchFamily="49" charset="0"/>
                <a:ea typeface="宋体" pitchFamily="2" charset="-122"/>
              </a:rPr>
              <a:t>php</a:t>
            </a:r>
            <a:endParaRPr lang="en-US" altLang="zh-CN" b="1" i="1" dirty="0" smtClean="0">
              <a:latin typeface="Courier New" pitchFamily="49" charset="0"/>
              <a:ea typeface="宋体" pitchFamily="2" charset="-122"/>
            </a:endParaRPr>
          </a:p>
          <a:p>
            <a:r>
              <a:rPr lang="en-US" altLang="zh-CN" b="1" i="1" dirty="0" smtClean="0">
                <a:latin typeface="Courier New" pitchFamily="49" charset="0"/>
                <a:ea typeface="宋体" pitchFamily="2" charset="-122"/>
              </a:rPr>
              <a:t>$user = “John”</a:t>
            </a:r>
          </a:p>
          <a:p>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If($user==“John”)</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	Print “Hello John.”;</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Else</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	Print “You are not John.”;</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7413" name="Text Box 5"/>
          <p:cNvSpPr txBox="1">
            <a:spLocks noChangeArrowheads="1"/>
          </p:cNvSpPr>
          <p:nvPr/>
        </p:nvSpPr>
        <p:spPr bwMode="auto">
          <a:xfrm>
            <a:off x="3505200" y="5334000"/>
            <a:ext cx="4953000" cy="579438"/>
          </a:xfrm>
          <a:prstGeom prst="rect">
            <a:avLst/>
          </a:prstGeom>
          <a:noFill/>
          <a:ln w="9525">
            <a:noFill/>
            <a:miter lim="800000"/>
            <a:headEnd/>
            <a:tailEnd/>
          </a:ln>
        </p:spPr>
        <p:txBody>
          <a:bodyPr>
            <a:spAutoFit/>
          </a:bodyPr>
          <a:lstStyle/>
          <a:p>
            <a:r>
              <a:rPr lang="en-US" altLang="zh-CN" sz="3200" b="1" i="1" dirty="0">
                <a:latin typeface="+mn-lt"/>
                <a:ea typeface="宋体" pitchFamily="2" charset="-122"/>
              </a:rPr>
              <a:t>No THEN in PHP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control.php</a:t>
            </a:r>
            <a:endParaRPr lang="en-US" dirty="0"/>
          </a:p>
        </p:txBody>
      </p:sp>
      <p:sp>
        <p:nvSpPr>
          <p:cNvPr id="3" name="Rectangle 2"/>
          <p:cNvSpPr/>
          <p:nvPr/>
        </p:nvSpPr>
        <p:spPr>
          <a:xfrm>
            <a:off x="685800" y="1295400"/>
            <a:ext cx="7391400" cy="5416868"/>
          </a:xfrm>
          <a:prstGeom prst="rect">
            <a:avLst/>
          </a:prstGeom>
        </p:spPr>
        <p:txBody>
          <a:bodyPr wrap="square">
            <a:spAutoFit/>
          </a:bodyPr>
          <a:lstStyle/>
          <a:p>
            <a:r>
              <a:rPr lang="en-US" sz="1600" dirty="0" smtClean="0"/>
              <a:t>&lt;</a:t>
            </a:r>
            <a:r>
              <a:rPr lang="en-US" sz="1600" dirty="0"/>
              <a:t>html&gt;</a:t>
            </a:r>
          </a:p>
          <a:p>
            <a:r>
              <a:rPr lang="en-US" sz="1600" dirty="0"/>
              <a:t>&lt;head&gt;</a:t>
            </a:r>
          </a:p>
          <a:p>
            <a:r>
              <a:rPr lang="en-US" sz="1600" dirty="0"/>
              <a:t>&lt;title&gt;&lt;Control&gt;&lt;/title&gt;</a:t>
            </a:r>
          </a:p>
          <a:p>
            <a:r>
              <a:rPr lang="en-US" sz="1600" dirty="0"/>
              <a:t>&lt;/head&gt;</a:t>
            </a:r>
          </a:p>
          <a:p>
            <a:r>
              <a:rPr lang="en-US" sz="1600" dirty="0"/>
              <a:t>&lt;body&gt;</a:t>
            </a:r>
          </a:p>
          <a:p>
            <a:endParaRPr lang="en-US" sz="1600" dirty="0"/>
          </a:p>
          <a:p>
            <a:r>
              <a:rPr lang="en-US" sz="1600" dirty="0"/>
              <a:t>&lt;?</a:t>
            </a:r>
            <a:r>
              <a:rPr lang="en-US" sz="1600" dirty="0" err="1"/>
              <a:t>php</a:t>
            </a:r>
            <a:endParaRPr lang="en-US" sz="1600" dirty="0"/>
          </a:p>
          <a:p>
            <a:r>
              <a:rPr lang="en-US" sz="1600" dirty="0"/>
              <a:t>$foo =7;</a:t>
            </a:r>
          </a:p>
          <a:p>
            <a:endParaRPr lang="en-US" sz="1600" dirty="0"/>
          </a:p>
          <a:p>
            <a:r>
              <a:rPr lang="en-US" sz="1600" dirty="0"/>
              <a:t>if ($foo == 0) {</a:t>
            </a:r>
          </a:p>
          <a:p>
            <a:r>
              <a:rPr lang="en-US" sz="1600" dirty="0"/>
              <a:t>	echo 'The variable foo is equal to 0';</a:t>
            </a:r>
          </a:p>
          <a:p>
            <a:r>
              <a:rPr lang="en-US" sz="1600" dirty="0"/>
              <a:t>}</a:t>
            </a:r>
          </a:p>
          <a:p>
            <a:r>
              <a:rPr lang="en-US" sz="1600" dirty="0"/>
              <a:t>else if (($foo &gt; 0) &amp;&amp; ($foo &lt;= 5)) {</a:t>
            </a:r>
          </a:p>
          <a:p>
            <a:r>
              <a:rPr lang="en-US" sz="1600" dirty="0"/>
              <a:t>	 echo 'The variable foo is between 1 and 5';</a:t>
            </a:r>
          </a:p>
          <a:p>
            <a:r>
              <a:rPr lang="en-US" sz="1600" dirty="0"/>
              <a:t>}</a:t>
            </a:r>
          </a:p>
          <a:p>
            <a:r>
              <a:rPr lang="en-US" sz="1600" dirty="0"/>
              <a:t>else {</a:t>
            </a:r>
          </a:p>
          <a:p>
            <a:r>
              <a:rPr lang="en-US" sz="1600" dirty="0"/>
              <a:t>	 echo 'The variable foo is equal to '.$foo;</a:t>
            </a:r>
          </a:p>
          <a:p>
            <a:r>
              <a:rPr lang="en-US" sz="1600" dirty="0"/>
              <a:t>}</a:t>
            </a:r>
          </a:p>
          <a:p>
            <a:endParaRPr lang="en-US" sz="1600" dirty="0"/>
          </a:p>
          <a:p>
            <a:r>
              <a:rPr lang="en-US" sz="1600" dirty="0"/>
              <a:t>?&gt;</a:t>
            </a:r>
          </a:p>
          <a:p>
            <a:r>
              <a:rPr lang="en-US" sz="1600" dirty="0" smtClean="0"/>
              <a:t>&lt;</a:t>
            </a:r>
            <a:r>
              <a:rPr lang="en-US" sz="1600" dirty="0"/>
              <a:t>/body&gt;&lt;/html&gt;</a:t>
            </a:r>
          </a:p>
        </p:txBody>
      </p:sp>
    </p:spTree>
    <p:extLst>
      <p:ext uri="{BB962C8B-B14F-4D97-AF65-F5344CB8AC3E}">
        <p14:creationId xmlns:p14="http://schemas.microsoft.com/office/powerpoint/2010/main" val="1471979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While Loops</a:t>
            </a:r>
          </a:p>
        </p:txBody>
      </p:sp>
      <p:sp>
        <p:nvSpPr>
          <p:cNvPr id="18435" name="Rectangle 3"/>
          <p:cNvSpPr>
            <a:spLocks noGrp="1" noChangeArrowheads="1"/>
          </p:cNvSpPr>
          <p:nvPr>
            <p:ph idx="1"/>
          </p:nvPr>
        </p:nvSpPr>
        <p:spPr/>
        <p:txBody>
          <a:bodyPr/>
          <a:lstStyle/>
          <a:p>
            <a:pPr eaLnBrk="1" hangingPunct="1"/>
            <a:r>
              <a:rPr lang="en-US" smtClean="0"/>
              <a:t>While (condition)</a:t>
            </a:r>
          </a:p>
          <a:p>
            <a:pPr eaLnBrk="1" hangingPunct="1">
              <a:buFont typeface="Wingdings" pitchFamily="2" charset="2"/>
              <a:buNone/>
            </a:pPr>
            <a:r>
              <a:rPr lang="en-US" smtClean="0"/>
              <a:t>	{</a:t>
            </a:r>
          </a:p>
          <a:p>
            <a:pPr eaLnBrk="1" hangingPunct="1">
              <a:buFont typeface="Wingdings" pitchFamily="2" charset="2"/>
              <a:buNone/>
            </a:pPr>
            <a:r>
              <a:rPr lang="en-US" smtClean="0"/>
              <a:t>		Statements;</a:t>
            </a:r>
          </a:p>
          <a:p>
            <a:pPr eaLnBrk="1" hangingPunct="1">
              <a:buFont typeface="Wingdings" pitchFamily="2" charset="2"/>
              <a:buNone/>
            </a:pPr>
            <a:r>
              <a:rPr lang="en-US" smtClean="0"/>
              <a:t>	}</a:t>
            </a:r>
          </a:p>
        </p:txBody>
      </p:sp>
      <p:sp>
        <p:nvSpPr>
          <p:cNvPr id="18436" name="Text Box 4"/>
          <p:cNvSpPr txBox="1">
            <a:spLocks noChangeArrowheads="1"/>
          </p:cNvSpPr>
          <p:nvPr/>
        </p:nvSpPr>
        <p:spPr bwMode="auto">
          <a:xfrm>
            <a:off x="3200400" y="1524000"/>
            <a:ext cx="4953000" cy="3139321"/>
          </a:xfrm>
          <a:prstGeom prst="rect">
            <a:avLst/>
          </a:prstGeom>
          <a:solidFill>
            <a:schemeClr val="folHlink"/>
          </a:solidFill>
          <a:ln w="9525">
            <a:noFill/>
            <a:miter lim="800000"/>
            <a:headEnd/>
            <a:tailEnd/>
          </a:ln>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$count=0;</a:t>
            </a:r>
          </a:p>
          <a:p>
            <a:r>
              <a:rPr lang="en-US" altLang="zh-CN" b="1" i="1" dirty="0">
                <a:latin typeface="Courier New" pitchFamily="49" charset="0"/>
                <a:ea typeface="宋体" pitchFamily="2" charset="-122"/>
              </a:rPr>
              <a:t>While($count&lt;3)</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	Print “hello PHP. ”;</a:t>
            </a:r>
          </a:p>
          <a:p>
            <a:r>
              <a:rPr lang="en-US" altLang="zh-CN" b="1" i="1" dirty="0">
                <a:latin typeface="Courier New" pitchFamily="49" charset="0"/>
                <a:ea typeface="宋体" pitchFamily="2" charset="-122"/>
              </a:rPr>
              <a:t>	$count += 1;</a:t>
            </a:r>
          </a:p>
          <a:p>
            <a:r>
              <a:rPr lang="en-US" altLang="zh-CN" b="1" i="1" dirty="0">
                <a:latin typeface="Courier New" pitchFamily="49" charset="0"/>
                <a:ea typeface="宋体" pitchFamily="2" charset="-122"/>
              </a:rPr>
              <a:t>	// $count = $count + 1;</a:t>
            </a:r>
          </a:p>
          <a:p>
            <a:r>
              <a:rPr lang="en-US" altLang="zh-CN" b="1" i="1" dirty="0">
                <a:latin typeface="Courier New" pitchFamily="49" charset="0"/>
                <a:ea typeface="宋体" pitchFamily="2" charset="-122"/>
              </a:rPr>
              <a:t>	// or</a:t>
            </a:r>
          </a:p>
          <a:p>
            <a:r>
              <a:rPr lang="en-US" altLang="zh-CN" b="1" i="1" dirty="0">
                <a:latin typeface="Courier New" pitchFamily="49" charset="0"/>
                <a:ea typeface="宋体" pitchFamily="2" charset="-122"/>
              </a:rPr>
              <a:t>	// $count++</a:t>
            </a:r>
            <a:r>
              <a:rPr lang="en-US" altLang="zh-CN" b="1" i="1" dirty="0" smtClean="0">
                <a:latin typeface="Courier New" pitchFamily="49" charset="0"/>
                <a:ea typeface="宋体" pitchFamily="2" charset="-122"/>
              </a:rPr>
              <a:t>;</a:t>
            </a:r>
          </a:p>
          <a:p>
            <a:r>
              <a:rPr lang="en-US" altLang="zh-CN" b="1" i="1" dirty="0">
                <a:latin typeface="Courier New" pitchFamily="49" charset="0"/>
                <a:ea typeface="宋体" pitchFamily="2" charset="-122"/>
              </a:rPr>
              <a:t>}</a:t>
            </a: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
        <p:nvSpPr>
          <p:cNvPr id="18437" name="Text Box 5"/>
          <p:cNvSpPr txBox="1">
            <a:spLocks noChangeArrowheads="1"/>
          </p:cNvSpPr>
          <p:nvPr/>
        </p:nvSpPr>
        <p:spPr bwMode="auto">
          <a:xfrm>
            <a:off x="1905000" y="4937125"/>
            <a:ext cx="5791200" cy="396875"/>
          </a:xfrm>
          <a:prstGeom prst="rect">
            <a:avLst/>
          </a:prstGeom>
          <a:solidFill>
            <a:schemeClr val="folHlink"/>
          </a:solidFill>
          <a:ln w="9525">
            <a:noFill/>
            <a:miter lim="800000"/>
            <a:headEnd/>
            <a:tailEnd/>
          </a:ln>
        </p:spPr>
        <p:txBody>
          <a:bodyPr>
            <a:spAutoFit/>
          </a:bodyPr>
          <a:lstStyle/>
          <a:p>
            <a:r>
              <a:rPr lang="en-US" altLang="zh-CN" sz="2000" b="1">
                <a:latin typeface="Courier New" pitchFamily="49" charset="0"/>
                <a:ea typeface="宋体" pitchFamily="2" charset="-122"/>
              </a:rPr>
              <a:t>hello PHP. hello PHP. hello PHP.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loop.php</a:t>
            </a:r>
            <a:endParaRPr lang="en-US" dirty="0"/>
          </a:p>
        </p:txBody>
      </p:sp>
      <p:sp>
        <p:nvSpPr>
          <p:cNvPr id="3" name="Rectangle 2"/>
          <p:cNvSpPr/>
          <p:nvPr/>
        </p:nvSpPr>
        <p:spPr>
          <a:xfrm>
            <a:off x="685800" y="1295400"/>
            <a:ext cx="7391400" cy="4924425"/>
          </a:xfrm>
          <a:prstGeom prst="rect">
            <a:avLst/>
          </a:prstGeom>
        </p:spPr>
        <p:txBody>
          <a:bodyPr wrap="square">
            <a:spAutoFit/>
          </a:bodyPr>
          <a:lstStyle/>
          <a:p>
            <a:endParaRPr lang="en-US" sz="2000" dirty="0"/>
          </a:p>
          <a:p>
            <a:r>
              <a:rPr lang="en-US" sz="2000" dirty="0"/>
              <a:t>&lt;html&gt;</a:t>
            </a:r>
          </a:p>
          <a:p>
            <a:r>
              <a:rPr lang="en-US" sz="2000" dirty="0"/>
              <a:t>&lt;head&gt;</a:t>
            </a:r>
          </a:p>
          <a:p>
            <a:r>
              <a:rPr lang="en-US" sz="2000" dirty="0"/>
              <a:t>&lt;title&gt;loop&lt;/title&gt;</a:t>
            </a:r>
          </a:p>
          <a:p>
            <a:r>
              <a:rPr lang="en-US" sz="2000" dirty="0"/>
              <a:t>&lt;/head&gt;</a:t>
            </a:r>
          </a:p>
          <a:p>
            <a:r>
              <a:rPr lang="en-US" sz="2000" dirty="0"/>
              <a:t>&lt;body&gt;</a:t>
            </a:r>
          </a:p>
          <a:p>
            <a:r>
              <a:rPr lang="en-US" sz="2000" dirty="0"/>
              <a:t>&lt;?</a:t>
            </a:r>
            <a:r>
              <a:rPr lang="en-US" sz="2000" dirty="0" err="1"/>
              <a:t>php</a:t>
            </a:r>
            <a:endParaRPr lang="en-US" sz="2000" dirty="0"/>
          </a:p>
          <a:p>
            <a:r>
              <a:rPr lang="en-US" sz="2000" dirty="0"/>
              <a:t>$count = 0;</a:t>
            </a:r>
          </a:p>
          <a:p>
            <a:r>
              <a:rPr lang="en-US" sz="2000" dirty="0"/>
              <a:t>While($count&lt;3)</a:t>
            </a:r>
          </a:p>
          <a:p>
            <a:r>
              <a:rPr lang="en-US" sz="2000" dirty="0"/>
              <a:t>{</a:t>
            </a:r>
          </a:p>
          <a:p>
            <a:r>
              <a:rPr lang="en-US" sz="2000" dirty="0"/>
              <a:t>Print "hello </a:t>
            </a:r>
            <a:r>
              <a:rPr lang="en-US" sz="2000" dirty="0" err="1"/>
              <a:t>PhP</a:t>
            </a:r>
            <a:r>
              <a:rPr lang="en-US" sz="2000" dirty="0"/>
              <a:t>. ";</a:t>
            </a:r>
          </a:p>
          <a:p>
            <a:r>
              <a:rPr lang="en-US" sz="2000" dirty="0"/>
              <a:t>$count += 1;</a:t>
            </a:r>
          </a:p>
          <a:p>
            <a:r>
              <a:rPr lang="en-US" sz="2000" dirty="0"/>
              <a:t>}</a:t>
            </a:r>
          </a:p>
          <a:p>
            <a:r>
              <a:rPr lang="en-US" sz="2000" dirty="0"/>
              <a:t>?&gt;</a:t>
            </a:r>
          </a:p>
          <a:p>
            <a:r>
              <a:rPr lang="en-US" sz="2000" dirty="0"/>
              <a:t>&lt;/body&gt;&lt;/html&gt;</a:t>
            </a:r>
          </a:p>
          <a:p>
            <a:endParaRPr lang="en-US" sz="1600" dirty="0"/>
          </a:p>
        </p:txBody>
      </p:sp>
    </p:spTree>
    <p:extLst>
      <p:ext uri="{BB962C8B-B14F-4D97-AF65-F5344CB8AC3E}">
        <p14:creationId xmlns:p14="http://schemas.microsoft.com/office/powerpoint/2010/main" val="2443485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C0C0C0"/>
                  </a:outerShdw>
                </a:effectLst>
              </a:rPr>
              <a:t>Date Display	</a:t>
            </a:r>
          </a:p>
        </p:txBody>
      </p:sp>
      <p:sp>
        <p:nvSpPr>
          <p:cNvPr id="19459" name="Rectangle 3"/>
          <p:cNvSpPr>
            <a:spLocks noGrp="1" noChangeArrowheads="1"/>
          </p:cNvSpPr>
          <p:nvPr>
            <p:ph idx="1"/>
          </p:nvPr>
        </p:nvSpPr>
        <p:spPr>
          <a:xfrm>
            <a:off x="1295400" y="4267200"/>
            <a:ext cx="4267200" cy="1752600"/>
          </a:xfrm>
        </p:spPr>
        <p:txBody>
          <a:bodyPr>
            <a:normAutofit fontScale="85000" lnSpcReduction="20000"/>
          </a:bodyPr>
          <a:lstStyle/>
          <a:p>
            <a:pPr eaLnBrk="1" hangingPunct="1">
              <a:buFont typeface="Wingdings" pitchFamily="2" charset="2"/>
              <a:buNone/>
            </a:pPr>
            <a:r>
              <a:rPr lang="en-US" sz="2000" dirty="0" smtClean="0">
                <a:solidFill>
                  <a:schemeClr val="accent6"/>
                </a:solidFill>
              </a:rPr>
              <a:t>$</a:t>
            </a:r>
            <a:r>
              <a:rPr lang="en-US" sz="2000" dirty="0" err="1" smtClean="0">
                <a:solidFill>
                  <a:schemeClr val="accent6"/>
                </a:solidFill>
              </a:rPr>
              <a:t>datedisplay</a:t>
            </a:r>
            <a:r>
              <a:rPr lang="en-US" sz="2000" dirty="0" smtClean="0">
                <a:solidFill>
                  <a:schemeClr val="accent6"/>
                </a:solidFill>
              </a:rPr>
              <a:t>=date(“Y/m/d”);</a:t>
            </a:r>
          </a:p>
          <a:p>
            <a:pPr eaLnBrk="1" hangingPunct="1">
              <a:buFont typeface="Wingdings" pitchFamily="2" charset="2"/>
              <a:buNone/>
            </a:pPr>
            <a:r>
              <a:rPr lang="en-US" sz="2000" dirty="0" smtClean="0">
                <a:solidFill>
                  <a:schemeClr val="accent6"/>
                </a:solidFill>
              </a:rPr>
              <a:t>Print $</a:t>
            </a:r>
            <a:r>
              <a:rPr lang="en-US" sz="2000" dirty="0" err="1" smtClean="0">
                <a:solidFill>
                  <a:schemeClr val="accent6"/>
                </a:solidFill>
              </a:rPr>
              <a:t>datedisplay</a:t>
            </a:r>
            <a:r>
              <a:rPr lang="en-US" sz="2000" dirty="0" smtClean="0">
                <a:solidFill>
                  <a:schemeClr val="accent6"/>
                </a:solidFill>
              </a:rPr>
              <a:t>;</a:t>
            </a:r>
          </a:p>
          <a:p>
            <a:pPr eaLnBrk="1" hangingPunct="1">
              <a:buFont typeface="Wingdings" pitchFamily="2" charset="2"/>
              <a:buNone/>
            </a:pPr>
            <a:r>
              <a:rPr lang="en-US" sz="2000" dirty="0" smtClean="0"/>
              <a:t># If the date is April 1</a:t>
            </a:r>
            <a:r>
              <a:rPr lang="en-US" sz="2000" baseline="30000" dirty="0" smtClean="0"/>
              <a:t>st</a:t>
            </a:r>
            <a:r>
              <a:rPr lang="en-US" sz="2000" dirty="0" smtClean="0"/>
              <a:t>, 2009</a:t>
            </a:r>
          </a:p>
          <a:p>
            <a:pPr eaLnBrk="1" hangingPunct="1">
              <a:buFont typeface="Wingdings" pitchFamily="2" charset="2"/>
              <a:buNone/>
            </a:pPr>
            <a:r>
              <a:rPr lang="en-US" sz="2000" dirty="0" smtClean="0"/>
              <a:t># It would display as 2009/4/1</a:t>
            </a:r>
          </a:p>
        </p:txBody>
      </p:sp>
      <p:sp>
        <p:nvSpPr>
          <p:cNvPr id="19460" name="Text Box 4"/>
          <p:cNvSpPr txBox="1">
            <a:spLocks noChangeArrowheads="1"/>
          </p:cNvSpPr>
          <p:nvPr/>
        </p:nvSpPr>
        <p:spPr bwMode="auto">
          <a:xfrm>
            <a:off x="76200" y="2105561"/>
            <a:ext cx="4953000" cy="1323439"/>
          </a:xfrm>
          <a:prstGeom prst="rect">
            <a:avLst/>
          </a:prstGeom>
          <a:solidFill>
            <a:schemeClr val="folHlink"/>
          </a:solidFill>
          <a:ln w="9525">
            <a:noFill/>
            <a:miter lim="800000"/>
            <a:headEnd/>
            <a:tailEnd/>
          </a:ln>
        </p:spPr>
        <p:txBody>
          <a:bodyPr wrap="square">
            <a:spAutoFit/>
          </a:bodyPr>
          <a:lstStyle/>
          <a:p>
            <a:r>
              <a:rPr lang="en-US" altLang="zh-CN" sz="2000" b="1" dirty="0">
                <a:latin typeface="Courier New" pitchFamily="49" charset="0"/>
                <a:ea typeface="宋体" pitchFamily="2" charset="-122"/>
              </a:rPr>
              <a:t>&lt;?</a:t>
            </a:r>
            <a:r>
              <a:rPr lang="en-US" altLang="zh-CN" sz="2000" b="1" dirty="0" err="1">
                <a:latin typeface="Courier New" pitchFamily="49" charset="0"/>
                <a:ea typeface="宋体" pitchFamily="2" charset="-122"/>
              </a:rPr>
              <a:t>php</a:t>
            </a:r>
            <a:endParaRPr lang="en-US" altLang="zh-CN" sz="2000" b="1" dirty="0">
              <a:latin typeface="Courier New" pitchFamily="49" charset="0"/>
              <a:ea typeface="宋体" pitchFamily="2" charset="-122"/>
            </a:endParaRPr>
          </a:p>
          <a:p>
            <a:r>
              <a:rPr lang="en-US" altLang="zh-CN" sz="2000" b="1" dirty="0">
                <a:latin typeface="Courier New" pitchFamily="49" charset="0"/>
                <a:ea typeface="宋体" pitchFamily="2" charset="-122"/>
              </a:rPr>
              <a:t>$</a:t>
            </a:r>
            <a:r>
              <a:rPr lang="en-US" altLang="zh-CN" sz="2000" b="1" dirty="0" err="1">
                <a:latin typeface="Courier New" pitchFamily="49" charset="0"/>
                <a:ea typeface="宋体" pitchFamily="2" charset="-122"/>
              </a:rPr>
              <a:t>datedisplay</a:t>
            </a:r>
            <a:r>
              <a:rPr lang="en-US" altLang="zh-CN" sz="2000" b="1" dirty="0">
                <a:latin typeface="Courier New" pitchFamily="49" charset="0"/>
                <a:ea typeface="宋体" pitchFamily="2" charset="-122"/>
              </a:rPr>
              <a:t>=date</a:t>
            </a:r>
            <a:r>
              <a:rPr lang="en-US" altLang="zh-CN" sz="2000" b="1" dirty="0" smtClean="0">
                <a:latin typeface="Courier New" pitchFamily="49" charset="0"/>
                <a:ea typeface="宋体" pitchFamily="2" charset="-122"/>
              </a:rPr>
              <a:t>(“</a:t>
            </a:r>
            <a:r>
              <a:rPr lang="en-US" altLang="zh-CN" sz="2000" b="1" dirty="0" err="1" smtClean="0">
                <a:latin typeface="Courier New" pitchFamily="49" charset="0"/>
                <a:ea typeface="宋体" pitchFamily="2" charset="-122"/>
              </a:rPr>
              <a:t>yyyy</a:t>
            </a:r>
            <a:r>
              <a:rPr lang="en-US" altLang="zh-CN" sz="2000" b="1" dirty="0" smtClean="0">
                <a:latin typeface="Courier New" pitchFamily="49" charset="0"/>
                <a:ea typeface="宋体" pitchFamily="2" charset="-122"/>
              </a:rPr>
              <a:t>/m/d"</a:t>
            </a:r>
            <a:r>
              <a:rPr lang="en-US" altLang="zh-CN" sz="2000" b="1" dirty="0">
                <a:latin typeface="Courier New" pitchFamily="49" charset="0"/>
                <a:ea typeface="宋体" pitchFamily="2" charset="-122"/>
              </a:rPr>
              <a:t>);</a:t>
            </a:r>
          </a:p>
          <a:p>
            <a:r>
              <a:rPr lang="en-US" altLang="zh-CN" sz="2000" b="1" dirty="0">
                <a:latin typeface="Courier New" pitchFamily="49" charset="0"/>
                <a:ea typeface="宋体" pitchFamily="2" charset="-122"/>
              </a:rPr>
              <a:t>Print $</a:t>
            </a:r>
            <a:r>
              <a:rPr lang="en-US" altLang="zh-CN" sz="2000" b="1" dirty="0" err="1">
                <a:latin typeface="Courier New" pitchFamily="49" charset="0"/>
                <a:ea typeface="宋体" pitchFamily="2" charset="-122"/>
              </a:rPr>
              <a:t>datedisplay</a:t>
            </a:r>
            <a:r>
              <a:rPr lang="en-US" altLang="zh-CN" sz="2000" b="1" dirty="0">
                <a:latin typeface="Courier New" pitchFamily="49" charset="0"/>
                <a:ea typeface="宋体" pitchFamily="2" charset="-122"/>
              </a:rPr>
              <a:t>;</a:t>
            </a:r>
          </a:p>
          <a:p>
            <a:r>
              <a:rPr lang="en-US" altLang="zh-CN" sz="2000" b="1" dirty="0">
                <a:latin typeface="Courier New" pitchFamily="49" charset="0"/>
                <a:ea typeface="宋体" pitchFamily="2" charset="-122"/>
              </a:rPr>
              <a:t>?&gt;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Intro to PHP</a:t>
            </a:r>
            <a:endParaRPr lang="en-US" dirty="0">
              <a:solidFill>
                <a:schemeClr val="bg2"/>
              </a:solidFill>
            </a:endParaRPr>
          </a:p>
        </p:txBody>
      </p:sp>
      <p:sp>
        <p:nvSpPr>
          <p:cNvPr id="3" name="Text Placeholder 2"/>
          <p:cNvSpPr>
            <a:spLocks noGrp="1"/>
          </p:cNvSpPr>
          <p:nvPr>
            <p:ph type="body"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dates.php</a:t>
            </a:r>
            <a:endParaRPr lang="en-US" dirty="0"/>
          </a:p>
        </p:txBody>
      </p:sp>
      <p:sp>
        <p:nvSpPr>
          <p:cNvPr id="3" name="Rectangle 2"/>
          <p:cNvSpPr/>
          <p:nvPr/>
        </p:nvSpPr>
        <p:spPr>
          <a:xfrm>
            <a:off x="685800" y="1295400"/>
            <a:ext cx="7391400" cy="5324535"/>
          </a:xfrm>
          <a:prstGeom prst="rect">
            <a:avLst/>
          </a:prstGeom>
        </p:spPr>
        <p:txBody>
          <a:bodyPr wrap="square">
            <a:spAutoFit/>
          </a:bodyPr>
          <a:lstStyle/>
          <a:p>
            <a:r>
              <a:rPr lang="en-US" sz="2000" dirty="0" smtClean="0"/>
              <a:t>&lt;</a:t>
            </a:r>
            <a:r>
              <a:rPr lang="en-US" sz="2000" dirty="0"/>
              <a:t>html&gt;</a:t>
            </a:r>
          </a:p>
          <a:p>
            <a:r>
              <a:rPr lang="en-US" sz="2000" dirty="0"/>
              <a:t>&lt;head&gt;</a:t>
            </a:r>
          </a:p>
          <a:p>
            <a:r>
              <a:rPr lang="en-US" sz="2000" dirty="0"/>
              <a:t>&lt;title&gt;Dates&lt;/title&gt;</a:t>
            </a:r>
          </a:p>
          <a:p>
            <a:r>
              <a:rPr lang="en-US" sz="2000" dirty="0"/>
              <a:t>&lt;/head&gt;</a:t>
            </a:r>
          </a:p>
          <a:p>
            <a:r>
              <a:rPr lang="en-US" sz="2000" dirty="0"/>
              <a:t>&lt;body&gt;</a:t>
            </a:r>
          </a:p>
          <a:p>
            <a:endParaRPr lang="en-US" sz="2000" dirty="0"/>
          </a:p>
          <a:p>
            <a:r>
              <a:rPr lang="en-US" sz="2000" dirty="0"/>
              <a:t>&lt;?</a:t>
            </a:r>
            <a:r>
              <a:rPr lang="en-US" sz="2000" dirty="0" err="1"/>
              <a:t>php</a:t>
            </a:r>
            <a:endParaRPr lang="en-US" sz="2000" dirty="0"/>
          </a:p>
          <a:p>
            <a:r>
              <a:rPr lang="en-US" sz="2000" dirty="0"/>
              <a:t>$</a:t>
            </a:r>
            <a:r>
              <a:rPr lang="en-US" sz="2000" dirty="0" err="1"/>
              <a:t>datedisplay</a:t>
            </a:r>
            <a:r>
              <a:rPr lang="en-US" sz="2000" dirty="0"/>
              <a:t>=date("Y/m/d");</a:t>
            </a:r>
          </a:p>
          <a:p>
            <a:r>
              <a:rPr lang="en-US" sz="2000" dirty="0"/>
              <a:t>Print $</a:t>
            </a:r>
            <a:r>
              <a:rPr lang="en-US" sz="2000" dirty="0" err="1"/>
              <a:t>datedisplay</a:t>
            </a:r>
            <a:r>
              <a:rPr lang="en-US" sz="2000" dirty="0"/>
              <a:t>;</a:t>
            </a:r>
          </a:p>
          <a:p>
            <a:r>
              <a:rPr lang="en-US" sz="2000" dirty="0"/>
              <a:t>?&gt;</a:t>
            </a:r>
          </a:p>
          <a:p>
            <a:r>
              <a:rPr lang="en-US" sz="2000" dirty="0"/>
              <a:t>&lt;</a:t>
            </a:r>
            <a:r>
              <a:rPr lang="en-US" sz="2000" dirty="0" err="1"/>
              <a:t>br</a:t>
            </a:r>
            <a:r>
              <a:rPr lang="en-US" sz="2000" dirty="0"/>
              <a:t>&gt;</a:t>
            </a:r>
          </a:p>
          <a:p>
            <a:r>
              <a:rPr lang="en-US" sz="2000" dirty="0"/>
              <a:t>&lt;?</a:t>
            </a:r>
            <a:r>
              <a:rPr lang="en-US" sz="2000" dirty="0" err="1"/>
              <a:t>php</a:t>
            </a:r>
            <a:endParaRPr lang="en-US" sz="2000" dirty="0"/>
          </a:p>
          <a:p>
            <a:r>
              <a:rPr lang="en-US" sz="2000" dirty="0"/>
              <a:t>$</a:t>
            </a:r>
            <a:r>
              <a:rPr lang="en-US" sz="2000" dirty="0" err="1"/>
              <a:t>datedisplay</a:t>
            </a:r>
            <a:r>
              <a:rPr lang="en-US" sz="2000" dirty="0"/>
              <a:t>=date("d/m/y");</a:t>
            </a:r>
          </a:p>
          <a:p>
            <a:r>
              <a:rPr lang="en-US" sz="2000" dirty="0"/>
              <a:t>Print $</a:t>
            </a:r>
            <a:r>
              <a:rPr lang="en-US" sz="2000" dirty="0" err="1"/>
              <a:t>datedisplay</a:t>
            </a:r>
            <a:r>
              <a:rPr lang="en-US" sz="2000" dirty="0"/>
              <a:t>;</a:t>
            </a:r>
          </a:p>
          <a:p>
            <a:r>
              <a:rPr lang="en-US" sz="2000" dirty="0"/>
              <a:t>?&gt;</a:t>
            </a:r>
          </a:p>
          <a:p>
            <a:endParaRPr lang="en-US" sz="2000" dirty="0"/>
          </a:p>
          <a:p>
            <a:r>
              <a:rPr lang="en-US" sz="2000" dirty="0"/>
              <a:t>&lt;/body&gt;&lt;/html</a:t>
            </a:r>
            <a:r>
              <a:rPr lang="en-US" sz="2000" dirty="0" smtClean="0"/>
              <a:t>&gt;</a:t>
            </a:r>
            <a:endParaRPr lang="en-US" sz="2000" dirty="0"/>
          </a:p>
        </p:txBody>
      </p:sp>
    </p:spTree>
    <p:extLst>
      <p:ext uri="{BB962C8B-B14F-4D97-AF65-F5344CB8AC3E}">
        <p14:creationId xmlns:p14="http://schemas.microsoft.com/office/powerpoint/2010/main" val="229780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eaLnBrk="1" hangingPunct="1">
              <a:defRPr/>
            </a:pPr>
            <a:r>
              <a:rPr lang="en-US" sz="3800" b="1" smtClean="0">
                <a:effectLst>
                  <a:outerShdw blurRad="38100" dist="38100" dir="2700000" algn="tl">
                    <a:srgbClr val="C0C0C0"/>
                  </a:outerShdw>
                </a:effectLst>
              </a:rPr>
              <a:t>Month, Day &amp; Date Format Symbols</a:t>
            </a:r>
          </a:p>
        </p:txBody>
      </p:sp>
      <p:graphicFrame>
        <p:nvGraphicFramePr>
          <p:cNvPr id="46123" name="Group 43"/>
          <p:cNvGraphicFramePr>
            <a:graphicFrameLocks noGrp="1"/>
          </p:cNvGraphicFramePr>
          <p:nvPr>
            <p:ph type="tbl" idx="1"/>
          </p:nvPr>
        </p:nvGraphicFramePr>
        <p:xfrm>
          <a:off x="1828800" y="1524000"/>
          <a:ext cx="4953000" cy="1950720"/>
        </p:xfrm>
        <a:graphic>
          <a:graphicData uri="http://schemas.openxmlformats.org/drawingml/2006/table">
            <a:tbl>
              <a:tblPr/>
              <a:tblGrid>
                <a:gridCol w="2476500"/>
                <a:gridCol w="2476500"/>
              </a:tblGrid>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Jan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January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168" name="Group 88"/>
          <p:cNvGraphicFramePr>
            <a:graphicFrameLocks noGrp="1"/>
          </p:cNvGraphicFramePr>
          <p:nvPr/>
        </p:nvGraphicFramePr>
        <p:xfrm>
          <a:off x="914400" y="3962400"/>
          <a:ext cx="7429500" cy="1950720"/>
        </p:xfrm>
        <a:graphic>
          <a:graphicData uri="http://schemas.openxmlformats.org/drawingml/2006/table">
            <a:tbl>
              <a:tblPr/>
              <a:tblGrid>
                <a:gridCol w="2476500"/>
                <a:gridCol w="2476500"/>
                <a:gridCol w="2476500"/>
              </a:tblGrid>
              <a:tr h="361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Week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Monday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Day of Week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Mon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381000"/>
            <a:ext cx="7239000" cy="712788"/>
          </a:xfrm>
        </p:spPr>
        <p:txBody>
          <a:bodyPr>
            <a:normAutofit/>
          </a:bodyPr>
          <a:lstStyle/>
          <a:p>
            <a:pPr eaLnBrk="1" hangingPunct="1">
              <a:defRPr/>
            </a:pPr>
            <a:r>
              <a:rPr lang="en-CA" b="1" dirty="0" smtClean="0">
                <a:effectLst>
                  <a:outerShdw blurRad="38100" dist="38100" dir="2700000" algn="tl">
                    <a:srgbClr val="C0C0C0"/>
                  </a:outerShdw>
                </a:effectLst>
              </a:rPr>
              <a:t>Functions</a:t>
            </a:r>
            <a:endParaRPr lang="en-US" altLang="zh-CN" b="1" dirty="0" smtClean="0">
              <a:effectLst>
                <a:outerShdw blurRad="38100" dist="38100" dir="2700000" algn="tl">
                  <a:srgbClr val="C0C0C0"/>
                </a:outerShdw>
              </a:effectLst>
              <a:ea typeface="宋体" pitchFamily="2" charset="-122"/>
            </a:endParaRPr>
          </a:p>
        </p:txBody>
      </p:sp>
      <p:sp>
        <p:nvSpPr>
          <p:cNvPr id="21507" name="Rectangle 3"/>
          <p:cNvSpPr>
            <a:spLocks noGrp="1" noChangeArrowheads="1"/>
          </p:cNvSpPr>
          <p:nvPr>
            <p:ph idx="1"/>
          </p:nvPr>
        </p:nvSpPr>
        <p:spPr>
          <a:xfrm>
            <a:off x="457200" y="1600200"/>
            <a:ext cx="8229600" cy="3827463"/>
          </a:xfrm>
        </p:spPr>
        <p:txBody>
          <a:bodyPr>
            <a:normAutofit lnSpcReduction="10000"/>
          </a:bodyPr>
          <a:lstStyle/>
          <a:p>
            <a:pPr eaLnBrk="1" hangingPunct="1"/>
            <a:r>
              <a:rPr lang="en-CA" sz="2600" dirty="0" smtClean="0"/>
              <a:t>Functions MUST be defined before then can be called</a:t>
            </a:r>
          </a:p>
          <a:p>
            <a:pPr eaLnBrk="1" hangingPunct="1"/>
            <a:r>
              <a:rPr lang="en-CA" sz="2600" dirty="0" smtClean="0"/>
              <a:t>Function headers are of the format</a:t>
            </a:r>
          </a:p>
          <a:p>
            <a:pPr eaLnBrk="1" hangingPunct="1"/>
            <a:endParaRPr lang="en-CA" sz="2600" dirty="0" smtClean="0"/>
          </a:p>
          <a:p>
            <a:pPr lvl="1" eaLnBrk="1" hangingPunct="1"/>
            <a:endParaRPr lang="en-CA" sz="2200" dirty="0" smtClean="0"/>
          </a:p>
          <a:p>
            <a:pPr lvl="1" eaLnBrk="1" hangingPunct="1"/>
            <a:r>
              <a:rPr lang="en-CA" sz="2200" dirty="0" smtClean="0"/>
              <a:t>Note that no return type is specified</a:t>
            </a:r>
          </a:p>
          <a:p>
            <a:pPr eaLnBrk="1" hangingPunct="1"/>
            <a:r>
              <a:rPr lang="en-CA" sz="2600" dirty="0" smtClean="0"/>
              <a:t>Unlike variables, function names are not case sensitive (</a:t>
            </a:r>
            <a:r>
              <a:rPr lang="en-CA" sz="2600" dirty="0" err="1" smtClean="0"/>
              <a:t>foo</a:t>
            </a:r>
            <a:r>
              <a:rPr lang="en-CA" sz="2600" dirty="0" smtClean="0"/>
              <a:t>(</a:t>
            </a:r>
            <a:r>
              <a:rPr lang="en-CA" sz="2600" dirty="0" smtClean="0">
                <a:latin typeface="Tahoma" pitchFamily="34" charset="0"/>
              </a:rPr>
              <a:t>…</a:t>
            </a:r>
            <a:r>
              <a:rPr lang="en-CA" sz="2600" dirty="0" smtClean="0"/>
              <a:t>) == </a:t>
            </a:r>
            <a:r>
              <a:rPr lang="en-CA" sz="2600" dirty="0" err="1" smtClean="0"/>
              <a:t>Foo</a:t>
            </a:r>
            <a:r>
              <a:rPr lang="en-CA" sz="2600" dirty="0" smtClean="0"/>
              <a:t>(</a:t>
            </a:r>
            <a:r>
              <a:rPr lang="en-CA" sz="2600" dirty="0" smtClean="0">
                <a:latin typeface="Tahoma" pitchFamily="34" charset="0"/>
              </a:rPr>
              <a:t>…</a:t>
            </a:r>
            <a:r>
              <a:rPr lang="en-CA" sz="2600" dirty="0" smtClean="0"/>
              <a:t>) == </a:t>
            </a:r>
            <a:r>
              <a:rPr lang="en-CA" sz="2600" dirty="0" err="1" smtClean="0"/>
              <a:t>FoO</a:t>
            </a:r>
            <a:r>
              <a:rPr lang="en-CA" sz="2600" dirty="0" smtClean="0"/>
              <a:t>(</a:t>
            </a:r>
            <a:r>
              <a:rPr lang="en-CA" sz="2600" dirty="0" smtClean="0">
                <a:latin typeface="Tahoma" pitchFamily="34" charset="0"/>
              </a:rPr>
              <a:t>…</a:t>
            </a:r>
            <a:r>
              <a:rPr lang="en-CA" sz="2600" dirty="0" smtClean="0"/>
              <a:t>))</a:t>
            </a:r>
            <a:endParaRPr lang="en-US" altLang="zh-CN" sz="2600" dirty="0" smtClean="0">
              <a:ea typeface="宋体" pitchFamily="2" charset="-122"/>
            </a:endParaRPr>
          </a:p>
        </p:txBody>
      </p:sp>
      <p:sp>
        <p:nvSpPr>
          <p:cNvPr id="21508" name="Text Box 4"/>
          <p:cNvSpPr txBox="1">
            <a:spLocks noChangeArrowheads="1"/>
          </p:cNvSpPr>
          <p:nvPr/>
        </p:nvSpPr>
        <p:spPr bwMode="auto">
          <a:xfrm>
            <a:off x="1187450" y="3048000"/>
            <a:ext cx="5975350" cy="366713"/>
          </a:xfrm>
          <a:prstGeom prst="rect">
            <a:avLst/>
          </a:prstGeom>
          <a:solidFill>
            <a:schemeClr val="folHlink"/>
          </a:solidFill>
          <a:ln w="9525">
            <a:noFill/>
            <a:miter lim="800000"/>
            <a:headEnd/>
            <a:tailEnd/>
          </a:ln>
        </p:spPr>
        <p:txBody>
          <a:bodyPr>
            <a:spAutoFit/>
          </a:bodyPr>
          <a:lstStyle/>
          <a:p>
            <a:r>
              <a:rPr lang="en-CA" dirty="0"/>
              <a:t>function </a:t>
            </a:r>
            <a:r>
              <a:rPr lang="en-CA" dirty="0" err="1"/>
              <a:t>functionName</a:t>
            </a:r>
            <a:r>
              <a:rPr lang="en-CA" dirty="0"/>
              <a:t>($arg_1, $arg_2, …, $</a:t>
            </a:r>
            <a:r>
              <a:rPr lang="en-CA" dirty="0" err="1"/>
              <a:t>arg_n</a:t>
            </a:r>
            <a:r>
              <a:rPr lang="en-CA" dirty="0"/>
              <a:t>)</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54088" y="320675"/>
            <a:ext cx="7235825" cy="1096963"/>
          </a:xfrm>
        </p:spPr>
        <p:txBody>
          <a:bodyPr/>
          <a:lstStyle/>
          <a:p>
            <a:pPr eaLnBrk="1" hangingPunct="1">
              <a:defRPr/>
            </a:pPr>
            <a:r>
              <a:rPr lang="en-CA" b="1" dirty="0" smtClean="0">
                <a:effectLst>
                  <a:outerShdw blurRad="38100" dist="38100" dir="2700000" algn="tl">
                    <a:srgbClr val="C0C0C0"/>
                  </a:outerShdw>
                </a:effectLst>
                <a:latin typeface="+mn-lt"/>
              </a:rPr>
              <a:t>Functions example</a:t>
            </a:r>
            <a:endParaRPr lang="en-US" altLang="zh-CN" b="1" dirty="0" smtClean="0">
              <a:effectLst>
                <a:outerShdw blurRad="38100" dist="38100" dir="2700000" algn="tl">
                  <a:srgbClr val="C0C0C0"/>
                </a:outerShdw>
              </a:effectLst>
              <a:latin typeface="+mn-lt"/>
              <a:ea typeface="宋体" pitchFamily="2" charset="-122"/>
            </a:endParaRPr>
          </a:p>
        </p:txBody>
      </p:sp>
      <p:sp>
        <p:nvSpPr>
          <p:cNvPr id="22531" name="Text Box 3"/>
          <p:cNvSpPr txBox="1">
            <a:spLocks noChangeArrowheads="1"/>
          </p:cNvSpPr>
          <p:nvPr/>
        </p:nvSpPr>
        <p:spPr bwMode="auto">
          <a:xfrm>
            <a:off x="1331913" y="1844675"/>
            <a:ext cx="5975350" cy="3832225"/>
          </a:xfrm>
          <a:prstGeom prst="rect">
            <a:avLst/>
          </a:prstGeom>
          <a:solidFill>
            <a:schemeClr val="folHlink"/>
          </a:solidFill>
          <a:ln w="9525">
            <a:noFill/>
            <a:miter lim="800000"/>
            <a:headEnd/>
            <a:tailEnd/>
          </a:ln>
        </p:spPr>
        <p:txBody>
          <a:bodyPr>
            <a:spAutoFit/>
          </a:bodyPr>
          <a:lstStyle/>
          <a:p>
            <a:pPr>
              <a:spcBef>
                <a:spcPct val="20000"/>
              </a:spcBef>
              <a:buClr>
                <a:schemeClr val="tx2"/>
              </a:buClr>
              <a:buSzPct val="70000"/>
              <a:buFont typeface="Wingdings" pitchFamily="2" charset="2"/>
              <a:buNone/>
            </a:pPr>
            <a:r>
              <a:rPr lang="en-CA" dirty="0"/>
              <a:t>&lt;?</a:t>
            </a:r>
            <a:r>
              <a:rPr lang="en-CA" dirty="0" err="1"/>
              <a:t>php</a:t>
            </a:r>
            <a:endParaRPr lang="en-CA" dirty="0"/>
          </a:p>
          <a:p>
            <a:pPr>
              <a:spcBef>
                <a:spcPct val="20000"/>
              </a:spcBef>
              <a:buClr>
                <a:schemeClr val="tx2"/>
              </a:buClr>
              <a:buSzPct val="70000"/>
              <a:buFont typeface="Wingdings" pitchFamily="2" charset="2"/>
              <a:buNone/>
            </a:pPr>
            <a:r>
              <a:rPr lang="en-CA" dirty="0"/>
              <a:t>       // This is a function</a:t>
            </a:r>
            <a:endParaRPr lang="en-US" altLang="zh-CN" dirty="0">
              <a:ea typeface="宋体" pitchFamily="2" charset="-122"/>
            </a:endParaRPr>
          </a:p>
          <a:p>
            <a:pPr lvl="1">
              <a:spcBef>
                <a:spcPct val="20000"/>
              </a:spcBef>
              <a:buClr>
                <a:schemeClr val="tx2"/>
              </a:buClr>
              <a:buSzPct val="70000"/>
              <a:buFont typeface="Wingdings" pitchFamily="2" charset="2"/>
              <a:buNone/>
            </a:pPr>
            <a:r>
              <a:rPr lang="en-US" altLang="zh-CN" dirty="0">
                <a:ea typeface="宋体" pitchFamily="2" charset="-122"/>
              </a:rPr>
              <a:t>function foo($arg_1, $arg_2)</a:t>
            </a:r>
          </a:p>
          <a:p>
            <a:pPr lvl="1">
              <a:spcBef>
                <a:spcPct val="20000"/>
              </a:spcBef>
              <a:buClr>
                <a:schemeClr val="tx2"/>
              </a:buClr>
              <a:buSzPct val="70000"/>
              <a:buFont typeface="Wingdings" pitchFamily="2" charset="2"/>
              <a:buNone/>
            </a:pPr>
            <a:r>
              <a:rPr lang="en-US" altLang="zh-CN" dirty="0">
                <a:ea typeface="宋体" pitchFamily="2" charset="-122"/>
              </a:rPr>
              <a:t> {</a:t>
            </a:r>
            <a:br>
              <a:rPr lang="en-US" altLang="zh-CN" dirty="0">
                <a:ea typeface="宋体" pitchFamily="2" charset="-122"/>
              </a:rPr>
            </a:br>
            <a:r>
              <a:rPr lang="en-US" altLang="zh-CN" dirty="0">
                <a:ea typeface="宋体" pitchFamily="2" charset="-122"/>
              </a:rPr>
              <a:t>   $arg_2 = $arg_1 * $arg_2;</a:t>
            </a:r>
          </a:p>
          <a:p>
            <a:pPr lvl="1">
              <a:spcBef>
                <a:spcPct val="20000"/>
              </a:spcBef>
              <a:buClr>
                <a:schemeClr val="tx2"/>
              </a:buClr>
              <a:buSzPct val="70000"/>
              <a:buFont typeface="Wingdings" pitchFamily="2" charset="2"/>
              <a:buNone/>
            </a:pPr>
            <a:r>
              <a:rPr lang="en-US" altLang="zh-CN" dirty="0">
                <a:ea typeface="宋体" pitchFamily="2" charset="-122"/>
              </a:rPr>
              <a:t>   return $arg_2;</a:t>
            </a:r>
            <a:br>
              <a:rPr lang="en-US" altLang="zh-CN" dirty="0">
                <a:ea typeface="宋体" pitchFamily="2" charset="-122"/>
              </a:rPr>
            </a:br>
            <a:r>
              <a:rPr lang="en-US" altLang="zh-CN" dirty="0">
                <a:ea typeface="宋体" pitchFamily="2" charset="-122"/>
              </a:rPr>
              <a:t>} </a:t>
            </a:r>
          </a:p>
          <a:p>
            <a:pPr lvl="1">
              <a:spcBef>
                <a:spcPct val="20000"/>
              </a:spcBef>
              <a:buClr>
                <a:schemeClr val="tx2"/>
              </a:buClr>
              <a:buSzPct val="70000"/>
              <a:buFont typeface="Wingdings" pitchFamily="2" charset="2"/>
              <a:buNone/>
            </a:pPr>
            <a:r>
              <a:rPr lang="en-US" altLang="zh-CN" dirty="0">
                <a:ea typeface="宋体" pitchFamily="2" charset="-122"/>
              </a:rPr>
              <a:t/>
            </a:r>
            <a:br>
              <a:rPr lang="en-US" altLang="zh-CN" dirty="0">
                <a:ea typeface="宋体" pitchFamily="2" charset="-122"/>
              </a:rPr>
            </a:br>
            <a:r>
              <a:rPr lang="en-US" altLang="zh-CN" dirty="0">
                <a:ea typeface="宋体" pitchFamily="2" charset="-122"/>
              </a:rPr>
              <a:t>$result_1 = foo(12, 3);		// Store the function </a:t>
            </a:r>
          </a:p>
          <a:p>
            <a:pPr lvl="1">
              <a:spcBef>
                <a:spcPct val="20000"/>
              </a:spcBef>
              <a:buClr>
                <a:schemeClr val="tx2"/>
              </a:buClr>
              <a:buSzPct val="70000"/>
              <a:buFont typeface="Wingdings" pitchFamily="2" charset="2"/>
              <a:buNone/>
            </a:pPr>
            <a:r>
              <a:rPr lang="en-CA" dirty="0"/>
              <a:t>echo $result_1;		// Outputs 36</a:t>
            </a:r>
            <a:endParaRPr lang="en-US" altLang="zh-CN" dirty="0">
              <a:ea typeface="宋体" pitchFamily="2" charset="-122"/>
            </a:endParaRPr>
          </a:p>
          <a:p>
            <a:pPr lvl="1">
              <a:spcBef>
                <a:spcPct val="20000"/>
              </a:spcBef>
              <a:buClr>
                <a:schemeClr val="tx2"/>
              </a:buClr>
              <a:buSzPct val="70000"/>
              <a:buFont typeface="Wingdings" pitchFamily="2" charset="2"/>
              <a:buNone/>
            </a:pPr>
            <a:r>
              <a:rPr lang="en-US" altLang="zh-CN" dirty="0">
                <a:ea typeface="宋体" pitchFamily="2" charset="-122"/>
              </a:rPr>
              <a:t>echo foo(12, 3);		// Outputs 36</a:t>
            </a:r>
          </a:p>
          <a:p>
            <a:pPr>
              <a:spcBef>
                <a:spcPct val="20000"/>
              </a:spcBef>
              <a:buClr>
                <a:schemeClr val="tx2"/>
              </a:buClr>
              <a:buSzPct val="70000"/>
              <a:buFont typeface="Wingdings" pitchFamily="2" charset="2"/>
              <a:buNone/>
            </a:pPr>
            <a:r>
              <a:rPr lang="en-CA" dirty="0"/>
              <a:t>?&gt;</a:t>
            </a:r>
            <a:endParaRPr lang="en-US" altLang="zh-CN" dirty="0">
              <a:latin typeface="Courier New" pitchFamily="49" charset="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functions.php</a:t>
            </a:r>
            <a:endParaRPr lang="en-US" dirty="0"/>
          </a:p>
        </p:txBody>
      </p:sp>
      <p:sp>
        <p:nvSpPr>
          <p:cNvPr id="3" name="Rectangle 2"/>
          <p:cNvSpPr/>
          <p:nvPr/>
        </p:nvSpPr>
        <p:spPr>
          <a:xfrm>
            <a:off x="685800" y="1295400"/>
            <a:ext cx="7391400" cy="5324535"/>
          </a:xfrm>
          <a:prstGeom prst="rect">
            <a:avLst/>
          </a:prstGeom>
        </p:spPr>
        <p:txBody>
          <a:bodyPr wrap="square">
            <a:spAutoFit/>
          </a:bodyPr>
          <a:lstStyle/>
          <a:p>
            <a:r>
              <a:rPr lang="en-US" sz="2000" dirty="0"/>
              <a:t>&lt;html&gt;</a:t>
            </a:r>
          </a:p>
          <a:p>
            <a:r>
              <a:rPr lang="en-US" sz="2000" dirty="0"/>
              <a:t>&lt;head&gt;</a:t>
            </a:r>
          </a:p>
          <a:p>
            <a:r>
              <a:rPr lang="en-US" sz="2000" dirty="0"/>
              <a:t>&lt;title&gt;Functions&lt;/title&gt;</a:t>
            </a:r>
          </a:p>
          <a:p>
            <a:r>
              <a:rPr lang="en-US" sz="2000" dirty="0"/>
              <a:t>&lt;/head&gt;</a:t>
            </a:r>
          </a:p>
          <a:p>
            <a:r>
              <a:rPr lang="en-US" sz="2000" dirty="0"/>
              <a:t>&lt;body</a:t>
            </a:r>
            <a:r>
              <a:rPr lang="en-US" sz="2000" dirty="0" smtClean="0"/>
              <a:t>&gt;</a:t>
            </a:r>
            <a:endParaRPr lang="en-US" sz="2000" dirty="0"/>
          </a:p>
          <a:p>
            <a:r>
              <a:rPr lang="en-US" sz="2000" dirty="0"/>
              <a:t>&lt;?</a:t>
            </a:r>
            <a:r>
              <a:rPr lang="en-US" sz="2000" dirty="0" err="1"/>
              <a:t>php</a:t>
            </a:r>
            <a:endParaRPr lang="en-US" sz="2000" dirty="0"/>
          </a:p>
          <a:p>
            <a:r>
              <a:rPr lang="en-US" sz="2000" dirty="0"/>
              <a:t>  function foo($arg_1, $arg_2)</a:t>
            </a:r>
          </a:p>
          <a:p>
            <a:r>
              <a:rPr lang="en-US" sz="2000" dirty="0"/>
              <a:t>  {</a:t>
            </a:r>
          </a:p>
          <a:p>
            <a:r>
              <a:rPr lang="en-US" sz="2000" dirty="0"/>
              <a:t>  $arg_2 = $arg_1 * $arg_2;</a:t>
            </a:r>
          </a:p>
          <a:p>
            <a:r>
              <a:rPr lang="en-US" sz="2000" dirty="0"/>
              <a:t>  return $arg_2;</a:t>
            </a:r>
          </a:p>
          <a:p>
            <a:r>
              <a:rPr lang="en-US" sz="2000" dirty="0"/>
              <a:t>  }</a:t>
            </a:r>
          </a:p>
          <a:p>
            <a:r>
              <a:rPr lang="en-US" sz="2000" dirty="0"/>
              <a:t>  $result_1 = foo(12,3);</a:t>
            </a:r>
          </a:p>
          <a:p>
            <a:r>
              <a:rPr lang="en-US" sz="2000" dirty="0"/>
              <a:t>  echo $result_1;</a:t>
            </a:r>
          </a:p>
          <a:p>
            <a:r>
              <a:rPr lang="en-US" sz="2000" dirty="0"/>
              <a:t>  echo foo(12,3);</a:t>
            </a:r>
          </a:p>
          <a:p>
            <a:r>
              <a:rPr lang="en-US" sz="2000" dirty="0"/>
              <a:t>  </a:t>
            </a:r>
          </a:p>
          <a:p>
            <a:r>
              <a:rPr lang="en-US" sz="2000" dirty="0"/>
              <a:t>?</a:t>
            </a:r>
            <a:r>
              <a:rPr lang="en-US" sz="2000" dirty="0" smtClean="0"/>
              <a:t>&gt;</a:t>
            </a:r>
            <a:endParaRPr lang="en-US" sz="2000" dirty="0"/>
          </a:p>
          <a:p>
            <a:r>
              <a:rPr lang="en-US" sz="2000" dirty="0"/>
              <a:t>&lt;/body&gt;&lt;/html</a:t>
            </a:r>
            <a:r>
              <a:rPr lang="en-US" sz="2000" dirty="0" smtClean="0"/>
              <a:t>&gt;</a:t>
            </a:r>
            <a:endParaRPr lang="en-US" sz="2000" dirty="0"/>
          </a:p>
        </p:txBody>
      </p:sp>
    </p:spTree>
    <p:extLst>
      <p:ext uri="{BB962C8B-B14F-4D97-AF65-F5344CB8AC3E}">
        <p14:creationId xmlns:p14="http://schemas.microsoft.com/office/powerpoint/2010/main" val="413763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3400" y="381000"/>
            <a:ext cx="76962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PHP - Forms</a:t>
            </a:r>
          </a:p>
        </p:txBody>
      </p:sp>
      <p:sp>
        <p:nvSpPr>
          <p:cNvPr id="24579" name="Rectangle 3"/>
          <p:cNvSpPr>
            <a:spLocks noChangeArrowheads="1"/>
          </p:cNvSpPr>
          <p:nvPr/>
        </p:nvSpPr>
        <p:spPr bwMode="auto">
          <a:xfrm>
            <a:off x="0" y="914400"/>
            <a:ext cx="9144000" cy="457200"/>
          </a:xfrm>
          <a:prstGeom prst="rect">
            <a:avLst/>
          </a:prstGeom>
          <a:noFill/>
          <a:ln w="9525">
            <a:noFill/>
            <a:miter lim="800000"/>
            <a:headEnd/>
            <a:tailEnd/>
          </a:ln>
        </p:spPr>
        <p:txBody>
          <a:bodyPr>
            <a:spAutoFit/>
          </a:bodyPr>
          <a:lstStyle/>
          <a:p>
            <a:pPr lvl="2" eaLnBrk="0" hangingPunct="0">
              <a:buFontTx/>
              <a:buChar char="•"/>
            </a:pPr>
            <a:endParaRPr lang="zh-CN" altLang="en-US" sz="2400">
              <a:solidFill>
                <a:schemeClr val="accent2"/>
              </a:solidFill>
              <a:latin typeface="Tahoma" pitchFamily="34" charset="0"/>
              <a:ea typeface="宋体" pitchFamily="2" charset="-122"/>
            </a:endParaRPr>
          </a:p>
        </p:txBody>
      </p:sp>
      <p:sp>
        <p:nvSpPr>
          <p:cNvPr id="57348" name="Rectangle 4"/>
          <p:cNvSpPr>
            <a:spLocks noChangeArrowheads="1"/>
          </p:cNvSpPr>
          <p:nvPr/>
        </p:nvSpPr>
        <p:spPr bwMode="auto">
          <a:xfrm>
            <a:off x="228600" y="1295400"/>
            <a:ext cx="8839200" cy="3785652"/>
          </a:xfrm>
          <a:prstGeom prst="rect">
            <a:avLst/>
          </a:prstGeom>
          <a:noFill/>
          <a:ln w="9525">
            <a:noFill/>
            <a:miter lim="800000"/>
            <a:headEnd/>
            <a:tailEnd/>
          </a:ln>
          <a:effectLst/>
        </p:spPr>
        <p:txBody>
          <a:bodyPr>
            <a:spAutoFit/>
          </a:bodyPr>
          <a:lstStyle/>
          <a:p>
            <a:pPr eaLnBrk="0" hangingPunct="0">
              <a:buFontTx/>
              <a:buChar char="•"/>
              <a:defRPr/>
            </a:pPr>
            <a:r>
              <a:rPr lang="en-US" altLang="zh-CN" sz="2400" dirty="0">
                <a:latin typeface="+mn-lt"/>
                <a:ea typeface="宋体" pitchFamily="2" charset="-122"/>
              </a:rPr>
              <a:t>Access to the HTTP POST and GET data is simple in PHP</a:t>
            </a:r>
          </a:p>
          <a:p>
            <a:pPr eaLnBrk="0" hangingPunct="0">
              <a:buFontTx/>
              <a:buChar char="•"/>
              <a:defRPr/>
            </a:pPr>
            <a:r>
              <a:rPr lang="en-US" altLang="zh-CN" sz="2400" dirty="0">
                <a:latin typeface="+mn-lt"/>
                <a:ea typeface="宋体" pitchFamily="2" charset="-122"/>
              </a:rPr>
              <a:t>The global variables $_POST[] and $_GET[] contain the request data</a:t>
            </a:r>
            <a:r>
              <a:rPr lang="en-US" altLang="zh-CN" sz="2400" dirty="0">
                <a:solidFill>
                  <a:srgbClr val="0000FF"/>
                </a:solidFill>
                <a:effectLst>
                  <a:outerShdw blurRad="38100" dist="38100" dir="2700000" algn="tl">
                    <a:srgbClr val="C0C0C0"/>
                  </a:outerShdw>
                </a:effectLst>
                <a:latin typeface="Tahoma" pitchFamily="34" charset="0"/>
                <a:ea typeface="宋体" pitchFamily="2" charset="-122"/>
              </a:rPr>
              <a:t/>
            </a:r>
            <a:br>
              <a:rPr lang="en-US" altLang="zh-CN" sz="2400" dirty="0">
                <a:solidFill>
                  <a:srgbClr val="0000FF"/>
                </a:solidFill>
                <a:effectLst>
                  <a:outerShdw blurRad="38100" dist="38100" dir="2700000" algn="tl">
                    <a:srgbClr val="C0C0C0"/>
                  </a:outerShdw>
                </a:effectLst>
                <a:latin typeface="Tahoma" pitchFamily="34" charset="0"/>
                <a:ea typeface="宋体" pitchFamily="2" charset="-122"/>
              </a:rPr>
            </a:br>
            <a:endParaRPr lang="en-US" altLang="zh-CN" sz="2400" dirty="0" smtClean="0">
              <a:solidFill>
                <a:srgbClr val="0000FF"/>
              </a:solidFill>
              <a:effectLst>
                <a:outerShdw blurRad="38100" dist="38100" dir="2700000" algn="tl">
                  <a:srgbClr val="C0C0C0"/>
                </a:outerShdw>
              </a:effectLst>
              <a:latin typeface="Tahoma" pitchFamily="34" charset="0"/>
              <a:ea typeface="宋体" pitchFamily="2" charset="-122"/>
            </a:endParaRPr>
          </a:p>
          <a:p>
            <a:pPr eaLnBrk="0" hangingPunct="0">
              <a:buFontTx/>
              <a:buChar char="•"/>
              <a:defRPr/>
            </a:pPr>
            <a:endParaRPr lang="en-US" altLang="zh-CN" sz="2400" dirty="0">
              <a:solidFill>
                <a:srgbClr val="0000FF"/>
              </a:solidFill>
              <a:effectLst>
                <a:outerShdw blurRad="38100" dist="38100" dir="2700000" algn="tl">
                  <a:srgbClr val="C0C0C0"/>
                </a:outerShdw>
              </a:effectLst>
              <a:latin typeface="Tahoma" pitchFamily="34" charset="0"/>
              <a:ea typeface="宋体" pitchFamily="2" charset="-122"/>
            </a:endParaRPr>
          </a:p>
          <a:p>
            <a:pPr eaLnBrk="0" hangingPunct="0">
              <a:buFontTx/>
              <a:buChar char="•"/>
              <a:defRPr/>
            </a:pPr>
            <a:r>
              <a:rPr lang="en-US" altLang="zh-CN" sz="2400" dirty="0" smtClean="0">
                <a:solidFill>
                  <a:srgbClr val="0000FF"/>
                </a:solidFill>
                <a:effectLst>
                  <a:outerShdw blurRad="38100" dist="38100" dir="2700000" algn="tl">
                    <a:srgbClr val="C0C0C0"/>
                  </a:outerShdw>
                </a:effectLst>
                <a:latin typeface="Tahoma" pitchFamily="34" charset="0"/>
                <a:ea typeface="宋体" pitchFamily="2" charset="-122"/>
              </a:rPr>
              <a:t>Two form process in which </a:t>
            </a:r>
          </a:p>
          <a:p>
            <a:pPr eaLnBrk="0" hangingPunct="0">
              <a:buFontTx/>
              <a:buChar char="•"/>
              <a:defRPr/>
            </a:pPr>
            <a:endParaRPr lang="en-US" altLang="zh-CN" sz="2400" dirty="0" smtClean="0">
              <a:solidFill>
                <a:srgbClr val="0000FF"/>
              </a:solidFill>
              <a:effectLst>
                <a:outerShdw blurRad="38100" dist="38100" dir="2700000" algn="tl">
                  <a:srgbClr val="C0C0C0"/>
                </a:outerShdw>
              </a:effectLst>
              <a:latin typeface="Tahoma" pitchFamily="34" charset="0"/>
              <a:ea typeface="宋体" pitchFamily="2" charset="-122"/>
            </a:endParaRPr>
          </a:p>
          <a:p>
            <a:pPr lvl="1" eaLnBrk="0" hangingPunct="0">
              <a:buFontTx/>
              <a:buChar char="•"/>
              <a:defRPr/>
            </a:pPr>
            <a:r>
              <a:rPr lang="en-US" altLang="zh-CN" sz="2400" dirty="0" smtClean="0">
                <a:solidFill>
                  <a:srgbClr val="0000FF"/>
                </a:solidFill>
                <a:effectLst>
                  <a:outerShdw blurRad="38100" dist="38100" dir="2700000" algn="tl">
                    <a:srgbClr val="C0C0C0"/>
                  </a:outerShdw>
                </a:effectLst>
                <a:latin typeface="Tahoma" pitchFamily="34" charset="0"/>
                <a:ea typeface="宋体" pitchFamily="2" charset="-122"/>
              </a:rPr>
              <a:t>one form contains the form element and </a:t>
            </a:r>
          </a:p>
          <a:p>
            <a:pPr lvl="1" eaLnBrk="0" hangingPunct="0">
              <a:buFontTx/>
              <a:buChar char="•"/>
              <a:defRPr/>
            </a:pPr>
            <a:r>
              <a:rPr lang="en-US" altLang="zh-CN" sz="2400" dirty="0" smtClean="0">
                <a:solidFill>
                  <a:srgbClr val="0000FF"/>
                </a:solidFill>
                <a:effectLst>
                  <a:outerShdw blurRad="38100" dist="38100" dir="2700000" algn="tl">
                    <a:srgbClr val="C0C0C0"/>
                  </a:outerShdw>
                </a:effectLst>
                <a:latin typeface="Tahoma" pitchFamily="34" charset="0"/>
                <a:ea typeface="宋体" pitchFamily="2" charset="-122"/>
              </a:rPr>
              <a:t>the second  contains the </a:t>
            </a:r>
            <a:r>
              <a:rPr lang="en-US" altLang="zh-CN" sz="2400" dirty="0" err="1" smtClean="0">
                <a:solidFill>
                  <a:srgbClr val="0000FF"/>
                </a:solidFill>
                <a:effectLst>
                  <a:outerShdw blurRad="38100" dist="38100" dir="2700000" algn="tl">
                    <a:srgbClr val="C0C0C0"/>
                  </a:outerShdw>
                </a:effectLst>
                <a:latin typeface="Tahoma" pitchFamily="34" charset="0"/>
                <a:ea typeface="宋体" pitchFamily="2" charset="-122"/>
              </a:rPr>
              <a:t>php</a:t>
            </a:r>
            <a:r>
              <a:rPr lang="en-US" altLang="zh-CN" sz="2400" dirty="0" smtClean="0">
                <a:solidFill>
                  <a:srgbClr val="0000FF"/>
                </a:solidFill>
                <a:effectLst>
                  <a:outerShdw blurRad="38100" dist="38100" dir="2700000" algn="tl">
                    <a:srgbClr val="C0C0C0"/>
                  </a:outerShdw>
                </a:effectLst>
                <a:latin typeface="Tahoma" pitchFamily="34" charset="0"/>
                <a:ea typeface="宋体" pitchFamily="2" charset="-122"/>
              </a:rPr>
              <a:t> that is used to process the form</a:t>
            </a:r>
            <a:endParaRPr lang="en-US" altLang="zh-CN" dirty="0">
              <a:solidFill>
                <a:schemeClr val="accent6"/>
              </a:solidFill>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forms.php</a:t>
            </a:r>
            <a:endParaRPr lang="en-US" dirty="0"/>
          </a:p>
        </p:txBody>
      </p:sp>
      <p:sp>
        <p:nvSpPr>
          <p:cNvPr id="3" name="Rectangle 2"/>
          <p:cNvSpPr/>
          <p:nvPr/>
        </p:nvSpPr>
        <p:spPr>
          <a:xfrm>
            <a:off x="685800" y="1295400"/>
            <a:ext cx="7391400" cy="4708981"/>
          </a:xfrm>
          <a:prstGeom prst="rect">
            <a:avLst/>
          </a:prstGeom>
        </p:spPr>
        <p:txBody>
          <a:bodyPr wrap="square">
            <a:spAutoFit/>
          </a:bodyPr>
          <a:lstStyle/>
          <a:p>
            <a:r>
              <a:rPr lang="en-US" sz="2000" dirty="0" smtClean="0"/>
              <a:t>&lt;</a:t>
            </a:r>
            <a:r>
              <a:rPr lang="en-US" sz="2000" dirty="0"/>
              <a:t>html&gt;</a:t>
            </a:r>
          </a:p>
          <a:p>
            <a:r>
              <a:rPr lang="en-US" sz="2000" dirty="0"/>
              <a:t>&lt;head&gt;</a:t>
            </a:r>
          </a:p>
          <a:p>
            <a:r>
              <a:rPr lang="en-US" sz="2000" dirty="0"/>
              <a:t>&lt;title&gt;forms&lt;/title&gt;</a:t>
            </a:r>
          </a:p>
          <a:p>
            <a:r>
              <a:rPr lang="en-US" sz="2000" dirty="0"/>
              <a:t>&lt;/head&gt;</a:t>
            </a:r>
          </a:p>
          <a:p>
            <a:r>
              <a:rPr lang="en-US" sz="2000" dirty="0"/>
              <a:t>&lt;body</a:t>
            </a:r>
            <a:r>
              <a:rPr lang="en-US" sz="2000" dirty="0" smtClean="0"/>
              <a:t>&gt;</a:t>
            </a:r>
          </a:p>
          <a:p>
            <a:endParaRPr lang="en-US" sz="2000" dirty="0"/>
          </a:p>
          <a:p>
            <a:r>
              <a:rPr lang="en-US" sz="2000" dirty="0" smtClean="0"/>
              <a:t>&lt;</a:t>
            </a:r>
            <a:r>
              <a:rPr lang="en-US" sz="2000" dirty="0"/>
              <a:t>form action="</a:t>
            </a:r>
            <a:r>
              <a:rPr lang="en-US" sz="2000" dirty="0" err="1"/>
              <a:t>formsanswer.php</a:t>
            </a:r>
            <a:r>
              <a:rPr lang="en-US" sz="2000" dirty="0"/>
              <a:t>" method="post"</a:t>
            </a:r>
            <a:r>
              <a:rPr lang="en-US" sz="2000" dirty="0" smtClean="0"/>
              <a:t>&gt;</a:t>
            </a:r>
          </a:p>
          <a:p>
            <a:r>
              <a:rPr lang="en-US" sz="2000" dirty="0" smtClean="0"/>
              <a:t>&lt;</a:t>
            </a:r>
            <a:r>
              <a:rPr lang="en-US" sz="2000" dirty="0"/>
              <a:t>input type="text" name="</a:t>
            </a:r>
            <a:r>
              <a:rPr lang="en-US" sz="2000" dirty="0" smtClean="0"/>
              <a:t>name”&gt;</a:t>
            </a:r>
            <a:endParaRPr lang="en-US" sz="2000" dirty="0"/>
          </a:p>
          <a:p>
            <a:r>
              <a:rPr lang="en-US" sz="2000" dirty="0"/>
              <a:t> </a:t>
            </a:r>
            <a:r>
              <a:rPr lang="en-US" sz="2000" dirty="0" smtClean="0"/>
              <a:t> </a:t>
            </a:r>
            <a:r>
              <a:rPr lang="en-US" sz="2000" dirty="0"/>
              <a:t>&lt;input type="submit" name="submit" value="</a:t>
            </a:r>
            <a:r>
              <a:rPr lang="en-US" sz="2000" dirty="0" smtClean="0"/>
              <a:t>Submit”&gt; </a:t>
            </a:r>
            <a:endParaRPr lang="en-US" sz="2000" dirty="0"/>
          </a:p>
          <a:p>
            <a:r>
              <a:rPr lang="en-US" sz="2000" dirty="0"/>
              <a:t>    &lt;input type="submit" name="cancel" value="</a:t>
            </a:r>
            <a:r>
              <a:rPr lang="en-US" sz="2000" dirty="0" smtClean="0"/>
              <a:t>Cancel”&gt; </a:t>
            </a:r>
            <a:endParaRPr lang="en-US" sz="2000" dirty="0"/>
          </a:p>
          <a:p>
            <a:r>
              <a:rPr lang="en-US" sz="2000" dirty="0"/>
              <a:t>&lt;/form&gt;</a:t>
            </a:r>
          </a:p>
          <a:p>
            <a:endParaRPr lang="en-US" sz="2000" dirty="0"/>
          </a:p>
          <a:p>
            <a:endParaRPr lang="en-US" sz="2000" dirty="0"/>
          </a:p>
          <a:p>
            <a:endParaRPr lang="en-US" sz="2000" dirty="0"/>
          </a:p>
          <a:p>
            <a:r>
              <a:rPr lang="en-US" sz="2000" dirty="0"/>
              <a:t>&lt;/body&gt;&lt;/html&gt;</a:t>
            </a:r>
          </a:p>
        </p:txBody>
      </p:sp>
    </p:spTree>
    <p:extLst>
      <p:ext uri="{BB962C8B-B14F-4D97-AF65-F5344CB8AC3E}">
        <p14:creationId xmlns:p14="http://schemas.microsoft.com/office/powerpoint/2010/main" val="2482482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formsanswer.php</a:t>
            </a:r>
            <a:endParaRPr lang="en-US" dirty="0"/>
          </a:p>
        </p:txBody>
      </p:sp>
      <p:sp>
        <p:nvSpPr>
          <p:cNvPr id="3" name="Rectangle 2"/>
          <p:cNvSpPr/>
          <p:nvPr/>
        </p:nvSpPr>
        <p:spPr>
          <a:xfrm>
            <a:off x="685800" y="1295400"/>
            <a:ext cx="7391400" cy="5355313"/>
          </a:xfrm>
          <a:prstGeom prst="rect">
            <a:avLst/>
          </a:prstGeom>
        </p:spPr>
        <p:txBody>
          <a:bodyPr wrap="square">
            <a:spAutoFit/>
          </a:bodyPr>
          <a:lstStyle/>
          <a:p>
            <a:r>
              <a:rPr lang="en-US" dirty="0"/>
              <a:t>&lt;html&gt;</a:t>
            </a:r>
          </a:p>
          <a:p>
            <a:r>
              <a:rPr lang="en-US" dirty="0"/>
              <a:t>&lt;head&gt;</a:t>
            </a:r>
          </a:p>
          <a:p>
            <a:r>
              <a:rPr lang="en-US" dirty="0"/>
              <a:t>&lt;title&gt;forms answer&lt;/title&gt;</a:t>
            </a:r>
          </a:p>
          <a:p>
            <a:r>
              <a:rPr lang="en-US" dirty="0"/>
              <a:t>&lt;/head&gt;</a:t>
            </a:r>
          </a:p>
          <a:p>
            <a:r>
              <a:rPr lang="en-US" dirty="0"/>
              <a:t>&lt;body&gt;</a:t>
            </a:r>
          </a:p>
          <a:p>
            <a:endParaRPr lang="en-US" dirty="0"/>
          </a:p>
          <a:p>
            <a:r>
              <a:rPr lang="en-US" dirty="0"/>
              <a:t>&lt;h1&gt;</a:t>
            </a:r>
          </a:p>
          <a:p>
            <a:r>
              <a:rPr lang="en-US" dirty="0"/>
              <a:t>&lt;?</a:t>
            </a:r>
            <a:r>
              <a:rPr lang="en-US" dirty="0" err="1"/>
              <a:t>php</a:t>
            </a:r>
            <a:r>
              <a:rPr lang="en-US" dirty="0"/>
              <a:t>  echo $_POST["name"]; ?&gt;</a:t>
            </a:r>
          </a:p>
          <a:p>
            <a:r>
              <a:rPr lang="en-US" dirty="0"/>
              <a:t>&lt;/h1&gt;</a:t>
            </a:r>
          </a:p>
          <a:p>
            <a:endParaRPr lang="en-US" dirty="0"/>
          </a:p>
          <a:p>
            <a:r>
              <a:rPr lang="en-US" dirty="0"/>
              <a:t>&lt;?</a:t>
            </a:r>
            <a:r>
              <a:rPr lang="en-US" dirty="0" err="1"/>
              <a:t>php</a:t>
            </a:r>
            <a:endParaRPr lang="en-US" dirty="0"/>
          </a:p>
          <a:p>
            <a:r>
              <a:rPr lang="en-US" dirty="0"/>
              <a:t>    if ($_POST["submit"])</a:t>
            </a:r>
          </a:p>
          <a:p>
            <a:r>
              <a:rPr lang="en-US" dirty="0"/>
              <a:t>        echo "&lt;h2&gt;You clicked Submit!&lt;/h2&gt;";</a:t>
            </a:r>
          </a:p>
          <a:p>
            <a:r>
              <a:rPr lang="en-US" dirty="0"/>
              <a:t>        </a:t>
            </a:r>
          </a:p>
          <a:p>
            <a:r>
              <a:rPr lang="en-US" dirty="0"/>
              <a:t>         else if ($_POST["cancel"])</a:t>
            </a:r>
          </a:p>
          <a:p>
            <a:r>
              <a:rPr lang="en-US" dirty="0"/>
              <a:t>         </a:t>
            </a:r>
          </a:p>
          <a:p>
            <a:r>
              <a:rPr lang="en-US" dirty="0"/>
              <a:t>        echo "&lt;h2&gt;You clicked Cancel!&lt;/h2&gt;";</a:t>
            </a:r>
          </a:p>
          <a:p>
            <a:r>
              <a:rPr lang="en-US" dirty="0"/>
              <a:t>?</a:t>
            </a:r>
            <a:r>
              <a:rPr lang="en-US" dirty="0" smtClean="0"/>
              <a:t>&gt;</a:t>
            </a:r>
            <a:endParaRPr lang="en-US" dirty="0"/>
          </a:p>
          <a:p>
            <a:r>
              <a:rPr lang="en-US" dirty="0"/>
              <a:t>&lt;/body&gt;&lt;/html</a:t>
            </a:r>
            <a:r>
              <a:rPr lang="en-US" dirty="0" smtClean="0"/>
              <a:t>&gt;</a:t>
            </a:r>
            <a:endParaRPr lang="en-US" dirty="0"/>
          </a:p>
        </p:txBody>
      </p:sp>
    </p:spTree>
    <p:extLst>
      <p:ext uri="{BB962C8B-B14F-4D97-AF65-F5344CB8AC3E}">
        <p14:creationId xmlns:p14="http://schemas.microsoft.com/office/powerpoint/2010/main" val="2914287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52400" y="3048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WHY PHP – Sessions ?</a:t>
            </a:r>
          </a:p>
        </p:txBody>
      </p:sp>
      <p:sp>
        <p:nvSpPr>
          <p:cNvPr id="58371" name="Text Box 3"/>
          <p:cNvSpPr txBox="1">
            <a:spLocks noChangeArrowheads="1"/>
          </p:cNvSpPr>
          <p:nvPr/>
        </p:nvSpPr>
        <p:spPr bwMode="auto">
          <a:xfrm>
            <a:off x="228600" y="1143000"/>
            <a:ext cx="8686800" cy="731838"/>
          </a:xfrm>
          <a:prstGeom prst="rect">
            <a:avLst/>
          </a:prstGeom>
          <a:noFill/>
          <a:ln w="9525">
            <a:noFill/>
            <a:miter lim="800000"/>
            <a:headEnd/>
            <a:tailEnd/>
          </a:ln>
          <a:effectLst/>
        </p:spPr>
        <p:txBody>
          <a:bodyPr anchorCtr="1">
            <a:spAutoFit/>
          </a:bodyPr>
          <a:lstStyle/>
          <a:p>
            <a:pPr algn="ctr">
              <a:spcBef>
                <a:spcPct val="50000"/>
              </a:spcBef>
              <a:defRPr/>
            </a:pPr>
            <a:endParaRPr lang="en-US" sz="4200">
              <a:solidFill>
                <a:schemeClr val="tx2"/>
              </a:solidFill>
              <a:effectLst>
                <a:outerShdw blurRad="38100" dist="38100" dir="2700000" algn="tl">
                  <a:srgbClr val="C0C0C0"/>
                </a:outerShdw>
              </a:effectLst>
              <a:latin typeface="Tahoma" pitchFamily="34" charset="0"/>
            </a:endParaRPr>
          </a:p>
        </p:txBody>
      </p:sp>
      <p:sp>
        <p:nvSpPr>
          <p:cNvPr id="58372" name="Text Box 4"/>
          <p:cNvSpPr txBox="1">
            <a:spLocks noChangeArrowheads="1"/>
          </p:cNvSpPr>
          <p:nvPr/>
        </p:nvSpPr>
        <p:spPr bwMode="auto">
          <a:xfrm>
            <a:off x="381000" y="1371600"/>
            <a:ext cx="8001000" cy="5078314"/>
          </a:xfrm>
          <a:prstGeom prst="rect">
            <a:avLst/>
          </a:prstGeom>
          <a:noFill/>
          <a:ln w="9525">
            <a:noFill/>
            <a:miter lim="800000"/>
            <a:headEnd/>
            <a:tailEnd/>
          </a:ln>
          <a:effectLst/>
        </p:spPr>
        <p:txBody>
          <a:bodyPr anchorCtr="1">
            <a:spAutoFit/>
          </a:bodyPr>
          <a:lstStyle/>
          <a:p>
            <a:pPr fontAlgn="t">
              <a:spcBef>
                <a:spcPct val="50000"/>
              </a:spcBef>
              <a:defRPr/>
            </a:pPr>
            <a:r>
              <a:rPr lang="en-US" sz="3600" dirty="0">
                <a:latin typeface="+mn-lt"/>
              </a:rPr>
              <a:t>Whenever you want to create a website that allows you to store and display information about a user, determine which user groups a person belongs to, utilize permissions on your website or you just want to do something cool on your site, PHP's Sessions are vital to each of these features.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52400" y="3048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WHY PHP – Sessions ?</a:t>
            </a:r>
          </a:p>
        </p:txBody>
      </p:sp>
      <p:sp>
        <p:nvSpPr>
          <p:cNvPr id="58371" name="Text Box 3"/>
          <p:cNvSpPr txBox="1">
            <a:spLocks noChangeArrowheads="1"/>
          </p:cNvSpPr>
          <p:nvPr/>
        </p:nvSpPr>
        <p:spPr bwMode="auto">
          <a:xfrm>
            <a:off x="228600" y="1143000"/>
            <a:ext cx="8686800" cy="731838"/>
          </a:xfrm>
          <a:prstGeom prst="rect">
            <a:avLst/>
          </a:prstGeom>
          <a:noFill/>
          <a:ln w="9525">
            <a:noFill/>
            <a:miter lim="800000"/>
            <a:headEnd/>
            <a:tailEnd/>
          </a:ln>
          <a:effectLst/>
        </p:spPr>
        <p:txBody>
          <a:bodyPr anchorCtr="1">
            <a:spAutoFit/>
          </a:bodyPr>
          <a:lstStyle/>
          <a:p>
            <a:pPr algn="ctr">
              <a:spcBef>
                <a:spcPct val="50000"/>
              </a:spcBef>
              <a:defRPr/>
            </a:pPr>
            <a:endParaRPr lang="en-US" sz="4200">
              <a:solidFill>
                <a:schemeClr val="tx2"/>
              </a:solidFill>
              <a:effectLst>
                <a:outerShdw blurRad="38100" dist="38100" dir="2700000" algn="tl">
                  <a:srgbClr val="C0C0C0"/>
                </a:outerShdw>
              </a:effectLst>
              <a:latin typeface="Tahoma" pitchFamily="34" charset="0"/>
            </a:endParaRPr>
          </a:p>
        </p:txBody>
      </p:sp>
      <p:sp>
        <p:nvSpPr>
          <p:cNvPr id="58372" name="Text Box 4"/>
          <p:cNvSpPr txBox="1">
            <a:spLocks noChangeArrowheads="1"/>
          </p:cNvSpPr>
          <p:nvPr/>
        </p:nvSpPr>
        <p:spPr bwMode="auto">
          <a:xfrm>
            <a:off x="381000" y="1447800"/>
            <a:ext cx="8001000" cy="4770536"/>
          </a:xfrm>
          <a:prstGeom prst="rect">
            <a:avLst/>
          </a:prstGeom>
          <a:noFill/>
          <a:ln w="9525">
            <a:noFill/>
            <a:miter lim="800000"/>
            <a:headEnd/>
            <a:tailEnd/>
          </a:ln>
          <a:effectLst/>
        </p:spPr>
        <p:txBody>
          <a:bodyPr anchorCtr="1">
            <a:spAutoFit/>
          </a:bodyPr>
          <a:lstStyle/>
          <a:p>
            <a:pPr>
              <a:spcBef>
                <a:spcPct val="50000"/>
              </a:spcBef>
              <a:defRPr/>
            </a:pPr>
            <a:r>
              <a:rPr lang="en-US" sz="3200" dirty="0" smtClean="0">
                <a:latin typeface="+mn-lt"/>
              </a:rPr>
              <a:t>Cookies </a:t>
            </a:r>
            <a:r>
              <a:rPr lang="en-US" sz="3200" dirty="0">
                <a:latin typeface="+mn-lt"/>
              </a:rPr>
              <a:t>are about 30% unreliable right now and it's getting worse every day. </a:t>
            </a:r>
            <a:endParaRPr lang="en-US" sz="3200" dirty="0" smtClean="0">
              <a:latin typeface="+mn-lt"/>
            </a:endParaRPr>
          </a:p>
          <a:p>
            <a:pPr>
              <a:spcBef>
                <a:spcPct val="50000"/>
              </a:spcBef>
              <a:defRPr/>
            </a:pPr>
            <a:r>
              <a:rPr lang="en-US" sz="3200" dirty="0" smtClean="0">
                <a:latin typeface="+mn-lt"/>
              </a:rPr>
              <a:t>More </a:t>
            </a:r>
            <a:r>
              <a:rPr lang="en-US" sz="3200" dirty="0">
                <a:latin typeface="+mn-lt"/>
              </a:rPr>
              <a:t>and more web browsers are starting to come with security and privacy settings and people browsing the net these days are starting to frown upon Cookies because they store information on their local computer that they do not want stored there</a:t>
            </a:r>
            <a:r>
              <a:rPr lang="en-US" sz="3200" dirty="0" smtClean="0">
                <a:latin typeface="+mn-lt"/>
              </a:rPr>
              <a:t>.</a:t>
            </a:r>
            <a:endParaRPr lang="en-US" sz="3200" dirty="0">
              <a:latin typeface="+mn-lt"/>
            </a:endParaRPr>
          </a:p>
        </p:txBody>
      </p:sp>
    </p:spTree>
    <p:extLst>
      <p:ext uri="{BB962C8B-B14F-4D97-AF65-F5344CB8AC3E}">
        <p14:creationId xmlns:p14="http://schemas.microsoft.com/office/powerpoint/2010/main" val="95548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defRPr/>
            </a:pPr>
            <a:r>
              <a:rPr lang="en-CA" b="1" smtClean="0">
                <a:effectLst>
                  <a:outerShdw blurRad="38100" dist="38100" dir="2700000" algn="tl">
                    <a:srgbClr val="C0C0C0"/>
                  </a:outerShdw>
                </a:effectLst>
              </a:rPr>
              <a:t>What is PHP?</a:t>
            </a:r>
            <a:endParaRPr lang="en-US" altLang="zh-CN" b="1" smtClean="0">
              <a:effectLst>
                <a:outerShdw blurRad="38100" dist="38100" dir="2700000" algn="tl">
                  <a:srgbClr val="C0C0C0"/>
                </a:outerShdw>
              </a:effectLst>
              <a:ea typeface="宋体" pitchFamily="2" charset="-122"/>
            </a:endParaRPr>
          </a:p>
        </p:txBody>
      </p:sp>
      <p:sp>
        <p:nvSpPr>
          <p:cNvPr id="5122" name="Rectangle 2"/>
          <p:cNvSpPr>
            <a:spLocks noGrp="1" noChangeArrowheads="1"/>
          </p:cNvSpPr>
          <p:nvPr>
            <p:ph idx="1"/>
          </p:nvPr>
        </p:nvSpPr>
        <p:spPr>
          <a:xfrm>
            <a:off x="457200" y="1600200"/>
            <a:ext cx="8229600" cy="3676650"/>
          </a:xfrm>
        </p:spPr>
        <p:txBody>
          <a:bodyPr/>
          <a:lstStyle/>
          <a:p>
            <a:pPr eaLnBrk="1" hangingPunct="1"/>
            <a:r>
              <a:rPr lang="en-CA" sz="2600" dirty="0" smtClean="0"/>
              <a:t>PHP == </a:t>
            </a:r>
            <a:r>
              <a:rPr lang="en-CA" sz="2600" dirty="0" smtClean="0">
                <a:latin typeface="Tahoma" pitchFamily="34" charset="0"/>
              </a:rPr>
              <a:t>‘</a:t>
            </a:r>
            <a:r>
              <a:rPr lang="en-CA" sz="2600" dirty="0" smtClean="0"/>
              <a:t>Hypertext </a:t>
            </a:r>
            <a:r>
              <a:rPr lang="en-CA" sz="2600" dirty="0" err="1" smtClean="0"/>
              <a:t>Preprocessor</a:t>
            </a:r>
            <a:r>
              <a:rPr lang="en-CA" sz="2600" dirty="0" smtClean="0">
                <a:latin typeface="Tahoma" pitchFamily="34" charset="0"/>
              </a:rPr>
              <a:t>’</a:t>
            </a:r>
            <a:endParaRPr lang="en-CA" sz="2600" dirty="0" smtClean="0"/>
          </a:p>
          <a:p>
            <a:pPr eaLnBrk="1" hangingPunct="1"/>
            <a:r>
              <a:rPr lang="en-CA" sz="2600" dirty="0" smtClean="0"/>
              <a:t>Open-source, server-side scripting language</a:t>
            </a:r>
          </a:p>
          <a:p>
            <a:pPr eaLnBrk="1" hangingPunct="1"/>
            <a:r>
              <a:rPr lang="en-CA" sz="2600" dirty="0" smtClean="0"/>
              <a:t>Used to generate dynamic </a:t>
            </a:r>
            <a:r>
              <a:rPr lang="en-CA" sz="2600" dirty="0" err="1" smtClean="0"/>
              <a:t>webpages</a:t>
            </a:r>
            <a:endParaRPr lang="en-CA" sz="2600" dirty="0" smtClean="0"/>
          </a:p>
          <a:p>
            <a:pPr eaLnBrk="1" hangingPunct="1"/>
            <a:r>
              <a:rPr lang="en-CA" sz="2600" dirty="0" smtClean="0"/>
              <a:t>PHP scripts reside between reserved PHP tags</a:t>
            </a:r>
          </a:p>
          <a:p>
            <a:pPr lvl="1" eaLnBrk="1" hangingPunct="1"/>
            <a:r>
              <a:rPr lang="en-CA" dirty="0" smtClean="0"/>
              <a:t>This allows the programmer to embed PHP scripts within HTML pages</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52400" y="3048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WHY PHP – Sessions ?</a:t>
            </a:r>
          </a:p>
        </p:txBody>
      </p:sp>
      <p:sp>
        <p:nvSpPr>
          <p:cNvPr id="58371" name="Text Box 3"/>
          <p:cNvSpPr txBox="1">
            <a:spLocks noChangeArrowheads="1"/>
          </p:cNvSpPr>
          <p:nvPr/>
        </p:nvSpPr>
        <p:spPr bwMode="auto">
          <a:xfrm>
            <a:off x="228600" y="1143000"/>
            <a:ext cx="8686800" cy="731838"/>
          </a:xfrm>
          <a:prstGeom prst="rect">
            <a:avLst/>
          </a:prstGeom>
          <a:noFill/>
          <a:ln w="9525">
            <a:noFill/>
            <a:miter lim="800000"/>
            <a:headEnd/>
            <a:tailEnd/>
          </a:ln>
          <a:effectLst/>
        </p:spPr>
        <p:txBody>
          <a:bodyPr anchorCtr="1">
            <a:spAutoFit/>
          </a:bodyPr>
          <a:lstStyle/>
          <a:p>
            <a:pPr algn="ctr">
              <a:spcBef>
                <a:spcPct val="50000"/>
              </a:spcBef>
              <a:defRPr/>
            </a:pPr>
            <a:endParaRPr lang="en-US" sz="4200">
              <a:solidFill>
                <a:schemeClr val="tx2"/>
              </a:solidFill>
              <a:effectLst>
                <a:outerShdw blurRad="38100" dist="38100" dir="2700000" algn="tl">
                  <a:srgbClr val="C0C0C0"/>
                </a:outerShdw>
              </a:effectLst>
              <a:latin typeface="Tahoma" pitchFamily="34" charset="0"/>
            </a:endParaRPr>
          </a:p>
        </p:txBody>
      </p:sp>
      <p:sp>
        <p:nvSpPr>
          <p:cNvPr id="58372" name="Text Box 4"/>
          <p:cNvSpPr txBox="1">
            <a:spLocks noChangeArrowheads="1"/>
          </p:cNvSpPr>
          <p:nvPr/>
        </p:nvSpPr>
        <p:spPr bwMode="auto">
          <a:xfrm>
            <a:off x="228600" y="1371600"/>
            <a:ext cx="8001000" cy="4616648"/>
          </a:xfrm>
          <a:prstGeom prst="rect">
            <a:avLst/>
          </a:prstGeom>
          <a:noFill/>
          <a:ln w="9525">
            <a:noFill/>
            <a:miter lim="800000"/>
            <a:headEnd/>
            <a:tailEnd/>
          </a:ln>
          <a:effectLst/>
        </p:spPr>
        <p:txBody>
          <a:bodyPr anchorCtr="1">
            <a:spAutoFit/>
          </a:bodyPr>
          <a:lstStyle/>
          <a:p>
            <a:pPr>
              <a:spcBef>
                <a:spcPct val="50000"/>
              </a:spcBef>
              <a:defRPr/>
            </a:pPr>
            <a:r>
              <a:rPr lang="en-US" sz="2800" dirty="0" smtClean="0">
                <a:latin typeface="+mn-lt"/>
              </a:rPr>
              <a:t>PHP </a:t>
            </a:r>
            <a:r>
              <a:rPr lang="en-US" sz="2800" dirty="0">
                <a:latin typeface="+mn-lt"/>
              </a:rPr>
              <a:t>has a great set of functions that can achieve the same results of Cookies and more without storing information on the user's computer. PHP Sessions store the information on the web server in a location that you chose in special files. </a:t>
            </a:r>
            <a:endParaRPr lang="en-US" sz="2800" dirty="0" smtClean="0">
              <a:latin typeface="+mn-lt"/>
            </a:endParaRPr>
          </a:p>
          <a:p>
            <a:pPr>
              <a:spcBef>
                <a:spcPct val="50000"/>
              </a:spcBef>
              <a:defRPr/>
            </a:pPr>
            <a:r>
              <a:rPr lang="en-US" sz="2800" dirty="0" smtClean="0">
                <a:latin typeface="+mn-lt"/>
              </a:rPr>
              <a:t>These </a:t>
            </a:r>
            <a:r>
              <a:rPr lang="en-US" sz="2800" dirty="0">
                <a:latin typeface="+mn-lt"/>
              </a:rPr>
              <a:t>files are connected to the user's web browser via the server and a special ID called a "Session ID". This is nearly 99% flawless in operation and it is virtually invisible to the user.</a:t>
            </a:r>
          </a:p>
        </p:txBody>
      </p:sp>
    </p:spTree>
    <p:extLst>
      <p:ext uri="{BB962C8B-B14F-4D97-AF65-F5344CB8AC3E}">
        <p14:creationId xmlns:p14="http://schemas.microsoft.com/office/powerpoint/2010/main" val="955482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57200" y="228600"/>
            <a:ext cx="7848600" cy="609600"/>
          </a:xfrm>
          <a:prstGeom prst="rect">
            <a:avLst/>
          </a:prstGeom>
          <a:noFill/>
          <a:ln w="9525" algn="ctr">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PHP - Sessions</a:t>
            </a:r>
          </a:p>
        </p:txBody>
      </p:sp>
      <p:sp>
        <p:nvSpPr>
          <p:cNvPr id="59395" name="Rectangle 3"/>
          <p:cNvSpPr>
            <a:spLocks noChangeArrowheads="1"/>
          </p:cNvSpPr>
          <p:nvPr/>
        </p:nvSpPr>
        <p:spPr bwMode="auto">
          <a:xfrm>
            <a:off x="381000" y="990600"/>
            <a:ext cx="8534400" cy="4667250"/>
          </a:xfrm>
          <a:prstGeom prst="rect">
            <a:avLst/>
          </a:prstGeom>
          <a:noFill/>
          <a:ln w="9525">
            <a:noFill/>
            <a:miter lim="800000"/>
            <a:headEnd/>
            <a:tailEnd/>
          </a:ln>
          <a:effectLst/>
        </p:spPr>
        <p:txBody>
          <a:bodyPr>
            <a:spAutoFit/>
          </a:bodyPr>
          <a:lstStyle/>
          <a:p>
            <a:pPr eaLnBrk="0" hangingPunct="0">
              <a:buFontTx/>
              <a:buChar char="•"/>
              <a:defRPr/>
            </a:pPr>
            <a:r>
              <a:rPr lang="en-US" altLang="zh-CN" sz="2000" dirty="0">
                <a:latin typeface="+mn-lt"/>
                <a:ea typeface="宋体" pitchFamily="2" charset="-122"/>
              </a:rPr>
              <a:t>Sessions store their identifier in a cookie in the client’s browser</a:t>
            </a:r>
          </a:p>
          <a:p>
            <a:pPr eaLnBrk="0" hangingPunct="0">
              <a:buFontTx/>
              <a:buChar char="•"/>
              <a:defRPr/>
            </a:pPr>
            <a:r>
              <a:rPr lang="en-US" altLang="zh-CN" sz="2000" dirty="0">
                <a:latin typeface="+mn-lt"/>
                <a:ea typeface="宋体" pitchFamily="2" charset="-122"/>
              </a:rPr>
              <a:t>Every page that uses session data must be proceeded by the </a:t>
            </a:r>
            <a:r>
              <a:rPr lang="en-US" altLang="zh-CN" sz="2000" b="1" dirty="0" err="1">
                <a:latin typeface="+mn-lt"/>
                <a:ea typeface="宋体" pitchFamily="2" charset="-122"/>
              </a:rPr>
              <a:t>session_start</a:t>
            </a:r>
            <a:r>
              <a:rPr lang="en-US" altLang="zh-CN" sz="2000" b="1" dirty="0">
                <a:latin typeface="+mn-lt"/>
                <a:ea typeface="宋体" pitchFamily="2" charset="-122"/>
              </a:rPr>
              <a:t>()</a:t>
            </a:r>
            <a:r>
              <a:rPr lang="en-US" altLang="zh-CN" sz="2000" dirty="0">
                <a:latin typeface="+mn-lt"/>
                <a:ea typeface="宋体" pitchFamily="2" charset="-122"/>
              </a:rPr>
              <a:t> function</a:t>
            </a:r>
          </a:p>
          <a:p>
            <a:pPr eaLnBrk="0" hangingPunct="0">
              <a:buFontTx/>
              <a:buChar char="•"/>
              <a:defRPr/>
            </a:pPr>
            <a:r>
              <a:rPr lang="en-US" altLang="zh-CN" sz="2000" dirty="0">
                <a:latin typeface="+mn-lt"/>
                <a:ea typeface="宋体" pitchFamily="2" charset="-122"/>
              </a:rPr>
              <a:t>Session variables are then set and retrieved by accessing the global </a:t>
            </a:r>
            <a:r>
              <a:rPr lang="en-US" altLang="zh-CN" sz="2000" b="1" dirty="0">
                <a:latin typeface="+mn-lt"/>
                <a:ea typeface="宋体" pitchFamily="2" charset="-122"/>
              </a:rPr>
              <a:t>$_SESSION[]</a:t>
            </a:r>
            <a:br>
              <a:rPr lang="en-US" altLang="zh-CN" sz="2000" b="1" dirty="0">
                <a:latin typeface="+mn-lt"/>
                <a:ea typeface="宋体" pitchFamily="2" charset="-122"/>
              </a:rPr>
            </a:br>
            <a:endParaRPr lang="en-US" altLang="zh-CN" sz="2000" b="1" dirty="0">
              <a:latin typeface="+mn-lt"/>
              <a:ea typeface="宋体" pitchFamily="2" charset="-122"/>
            </a:endParaRPr>
          </a:p>
          <a:p>
            <a:pPr eaLnBrk="0" hangingPunct="0">
              <a:buFontTx/>
              <a:buChar char="•"/>
              <a:defRPr/>
            </a:pPr>
            <a:r>
              <a:rPr lang="en-US" altLang="zh-CN" b="1" dirty="0">
                <a:latin typeface="+mn-lt"/>
                <a:ea typeface="宋体" pitchFamily="2" charset="-122"/>
              </a:rPr>
              <a:t>Save it as session.php</a:t>
            </a:r>
            <a:r>
              <a:rPr lang="en-US" altLang="zh-CN" b="1" dirty="0">
                <a:effectLst>
                  <a:outerShdw blurRad="38100" dist="38100" dir="2700000" algn="tl">
                    <a:srgbClr val="C0C0C0"/>
                  </a:outerShdw>
                </a:effectLst>
                <a:latin typeface="+mn-lt"/>
                <a:ea typeface="宋体" pitchFamily="2" charset="-122"/>
              </a:rPr>
              <a:t/>
            </a:r>
            <a:br>
              <a:rPr lang="en-US" altLang="zh-CN" b="1" dirty="0">
                <a:effectLst>
                  <a:outerShdw blurRad="38100" dist="38100" dir="2700000" algn="tl">
                    <a:srgbClr val="C0C0C0"/>
                  </a:outerShdw>
                </a:effectLst>
                <a:latin typeface="+mn-lt"/>
                <a:ea typeface="宋体" pitchFamily="2" charset="-122"/>
              </a:rPr>
            </a:br>
            <a:r>
              <a:rPr lang="en-US" altLang="zh-CN" b="1" dirty="0">
                <a:solidFill>
                  <a:schemeClr val="accent6"/>
                </a:solidFill>
                <a:latin typeface="+mn-lt"/>
                <a:ea typeface="宋体" pitchFamily="2" charset="-122"/>
              </a:rPr>
              <a:t>      </a:t>
            </a:r>
            <a:r>
              <a:rPr lang="en-US" altLang="zh-CN" dirty="0">
                <a:solidFill>
                  <a:schemeClr val="accent6"/>
                </a:solidFill>
                <a:latin typeface="+mn-lt"/>
                <a:ea typeface="宋体" pitchFamily="2" charset="-122"/>
              </a:rPr>
              <a:t>&lt;?</a:t>
            </a:r>
            <a:r>
              <a:rPr lang="en-US" altLang="zh-CN" dirty="0" err="1">
                <a:solidFill>
                  <a:schemeClr val="accent6"/>
                </a:solidFill>
                <a:latin typeface="+mn-lt"/>
                <a:ea typeface="宋体" pitchFamily="2" charset="-122"/>
              </a:rPr>
              <a:t>php</a:t>
            </a:r>
            <a:endParaRPr lang="en-US" altLang="zh-CN" dirty="0">
              <a:solidFill>
                <a:schemeClr val="accent6"/>
              </a:solidFill>
              <a:latin typeface="+mn-lt"/>
              <a:ea typeface="宋体" pitchFamily="2" charset="-122"/>
            </a:endParaRPr>
          </a:p>
          <a:p>
            <a:pPr lvl="1" eaLnBrk="0" hangingPunct="0">
              <a:defRPr/>
            </a:pPr>
            <a:r>
              <a:rPr lang="en-US" altLang="zh-CN" dirty="0">
                <a:solidFill>
                  <a:schemeClr val="accent6"/>
                </a:solidFill>
                <a:latin typeface="+mn-lt"/>
                <a:ea typeface="宋体" pitchFamily="2" charset="-122"/>
              </a:rPr>
              <a:t>    </a:t>
            </a:r>
            <a:r>
              <a:rPr lang="en-US" altLang="zh-CN" dirty="0" err="1">
                <a:solidFill>
                  <a:schemeClr val="accent6"/>
                </a:solidFill>
                <a:latin typeface="+mn-lt"/>
                <a:ea typeface="宋体" pitchFamily="2" charset="-122"/>
              </a:rPr>
              <a:t>session_start</a:t>
            </a:r>
            <a:r>
              <a:rPr lang="en-US" altLang="zh-CN" dirty="0">
                <a:solidFill>
                  <a:schemeClr val="accent6"/>
                </a:solidFill>
                <a:latin typeface="+mn-lt"/>
                <a:ea typeface="宋体" pitchFamily="2" charset="-122"/>
              </a:rPr>
              <a:t>();</a:t>
            </a:r>
          </a:p>
          <a:p>
            <a:pPr lvl="1" eaLnBrk="0" hangingPunct="0">
              <a:defRPr/>
            </a:pPr>
            <a:r>
              <a:rPr lang="en-US" altLang="zh-CN" dirty="0">
                <a:solidFill>
                  <a:schemeClr val="accent6"/>
                </a:solidFill>
                <a:latin typeface="+mn-lt"/>
                <a:ea typeface="宋体" pitchFamily="2" charset="-122"/>
              </a:rPr>
              <a:t>    if (!$_SESSION["count"])</a:t>
            </a:r>
          </a:p>
          <a:p>
            <a:pPr lvl="1" eaLnBrk="0" hangingPunct="0">
              <a:defRPr/>
            </a:pPr>
            <a:r>
              <a:rPr lang="en-US" altLang="zh-CN" dirty="0">
                <a:solidFill>
                  <a:schemeClr val="accent6"/>
                </a:solidFill>
                <a:latin typeface="+mn-lt"/>
                <a:ea typeface="宋体" pitchFamily="2" charset="-122"/>
              </a:rPr>
              <a:t>        $_SESSION["count"] = 0;</a:t>
            </a:r>
          </a:p>
          <a:p>
            <a:pPr lvl="1" eaLnBrk="0" hangingPunct="0">
              <a:defRPr/>
            </a:pPr>
            <a:r>
              <a:rPr lang="en-US" altLang="zh-CN" dirty="0">
                <a:solidFill>
                  <a:schemeClr val="accent6"/>
                </a:solidFill>
                <a:latin typeface="+mn-lt"/>
                <a:ea typeface="宋体" pitchFamily="2" charset="-122"/>
              </a:rPr>
              <a:t>    if ($_GET["count"] == "yes")</a:t>
            </a:r>
          </a:p>
          <a:p>
            <a:pPr lvl="1" eaLnBrk="0" hangingPunct="0">
              <a:defRPr/>
            </a:pPr>
            <a:r>
              <a:rPr lang="en-US" altLang="zh-CN" dirty="0">
                <a:solidFill>
                  <a:schemeClr val="accent6"/>
                </a:solidFill>
                <a:latin typeface="+mn-lt"/>
                <a:ea typeface="宋体" pitchFamily="2" charset="-122"/>
              </a:rPr>
              <a:t>        $_SESSION["count"] = $_SESSION["count"] + 1;</a:t>
            </a:r>
          </a:p>
          <a:p>
            <a:pPr lvl="1" eaLnBrk="0" hangingPunct="0">
              <a:defRPr/>
            </a:pPr>
            <a:r>
              <a:rPr lang="en-US" altLang="zh-CN" dirty="0">
                <a:solidFill>
                  <a:schemeClr val="accent6"/>
                </a:solidFill>
                <a:latin typeface="+mn-lt"/>
                <a:ea typeface="宋体" pitchFamily="2" charset="-122"/>
              </a:rPr>
              <a:t>    echo "&lt;h1&gt;".$_SESSION["count"]."&lt;/h1&gt;";</a:t>
            </a:r>
          </a:p>
          <a:p>
            <a:pPr lvl="1" eaLnBrk="0" hangingPunct="0">
              <a:defRPr/>
            </a:pPr>
            <a:r>
              <a:rPr lang="en-US" altLang="zh-CN" dirty="0">
                <a:solidFill>
                  <a:schemeClr val="accent6"/>
                </a:solidFill>
                <a:latin typeface="+mn-lt"/>
                <a:ea typeface="宋体" pitchFamily="2" charset="-122"/>
              </a:rPr>
              <a:t>?&gt;</a:t>
            </a:r>
          </a:p>
          <a:p>
            <a:pPr lvl="1" eaLnBrk="0" hangingPunct="0">
              <a:defRPr/>
            </a:pPr>
            <a:r>
              <a:rPr lang="en-US" altLang="zh-CN" dirty="0">
                <a:solidFill>
                  <a:schemeClr val="accent6"/>
                </a:solidFill>
                <a:latin typeface="+mn-lt"/>
                <a:ea typeface="宋体" pitchFamily="2" charset="-122"/>
              </a:rPr>
              <a:t>&lt;a </a:t>
            </a:r>
            <a:r>
              <a:rPr lang="en-US" altLang="zh-CN" dirty="0" err="1">
                <a:solidFill>
                  <a:schemeClr val="accent6"/>
                </a:solidFill>
                <a:latin typeface="+mn-lt"/>
                <a:ea typeface="宋体" pitchFamily="2" charset="-122"/>
              </a:rPr>
              <a:t>href</a:t>
            </a:r>
            <a:r>
              <a:rPr lang="en-US" altLang="zh-CN" dirty="0">
                <a:solidFill>
                  <a:schemeClr val="accent6"/>
                </a:solidFill>
                <a:latin typeface="+mn-lt"/>
                <a:ea typeface="宋体" pitchFamily="2" charset="-122"/>
              </a:rPr>
              <a:t>="</a:t>
            </a:r>
            <a:r>
              <a:rPr lang="en-US" altLang="zh-CN" dirty="0" err="1">
                <a:solidFill>
                  <a:schemeClr val="accent6"/>
                </a:solidFill>
                <a:latin typeface="+mn-lt"/>
                <a:ea typeface="宋体" pitchFamily="2" charset="-122"/>
              </a:rPr>
              <a:t>session.php?count</a:t>
            </a:r>
            <a:r>
              <a:rPr lang="en-US" altLang="zh-CN" dirty="0">
                <a:solidFill>
                  <a:schemeClr val="accent6"/>
                </a:solidFill>
                <a:latin typeface="+mn-lt"/>
                <a:ea typeface="宋体" pitchFamily="2" charset="-122"/>
              </a:rPr>
              <a:t>=yes"&gt;Click here to count&lt;/a&gt;</a:t>
            </a:r>
            <a:endParaRPr lang="zh-CN" altLang="en-US" dirty="0">
              <a:solidFill>
                <a:schemeClr val="accent6"/>
              </a:solidFill>
              <a:latin typeface="+mn-lt"/>
              <a:ea typeface="宋体" pitchFamily="2" charset="-122"/>
            </a:endParaRPr>
          </a:p>
        </p:txBody>
      </p:sp>
      <p:sp>
        <p:nvSpPr>
          <p:cNvPr id="59396" name="Rectangle 4"/>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session.php</a:t>
            </a:r>
            <a:endParaRPr lang="en-US" dirty="0"/>
          </a:p>
        </p:txBody>
      </p:sp>
      <p:sp>
        <p:nvSpPr>
          <p:cNvPr id="3" name="Rectangle 2"/>
          <p:cNvSpPr/>
          <p:nvPr/>
        </p:nvSpPr>
        <p:spPr>
          <a:xfrm>
            <a:off x="685800" y="1295400"/>
            <a:ext cx="7391400" cy="4801315"/>
          </a:xfrm>
          <a:prstGeom prst="rect">
            <a:avLst/>
          </a:prstGeom>
        </p:spPr>
        <p:txBody>
          <a:bodyPr wrap="square">
            <a:spAutoFit/>
          </a:bodyPr>
          <a:lstStyle/>
          <a:p>
            <a:r>
              <a:rPr lang="en-US" dirty="0" smtClean="0"/>
              <a:t>&lt;</a:t>
            </a:r>
            <a:r>
              <a:rPr lang="en-US" dirty="0"/>
              <a:t>html&gt;</a:t>
            </a:r>
          </a:p>
          <a:p>
            <a:r>
              <a:rPr lang="en-US" dirty="0"/>
              <a:t>&lt;head&gt;</a:t>
            </a:r>
          </a:p>
          <a:p>
            <a:r>
              <a:rPr lang="en-US" dirty="0"/>
              <a:t>&lt;title&gt;session&lt;/title&gt;</a:t>
            </a:r>
          </a:p>
          <a:p>
            <a:r>
              <a:rPr lang="en-US" dirty="0"/>
              <a:t>&lt;/head&gt;</a:t>
            </a:r>
          </a:p>
          <a:p>
            <a:r>
              <a:rPr lang="en-US" dirty="0"/>
              <a:t>&lt;body&gt;</a:t>
            </a:r>
          </a:p>
          <a:p>
            <a:endParaRPr lang="en-US" dirty="0"/>
          </a:p>
          <a:p>
            <a:r>
              <a:rPr lang="en-US" dirty="0"/>
              <a:t>&lt;?</a:t>
            </a:r>
            <a:r>
              <a:rPr lang="en-US" dirty="0" err="1"/>
              <a:t>php</a:t>
            </a:r>
            <a:endParaRPr lang="en-US" dirty="0"/>
          </a:p>
          <a:p>
            <a:r>
              <a:rPr lang="en-US" dirty="0"/>
              <a:t>    </a:t>
            </a:r>
            <a:r>
              <a:rPr lang="en-US" dirty="0" err="1"/>
              <a:t>session_start</a:t>
            </a:r>
            <a:r>
              <a:rPr lang="en-US" dirty="0"/>
              <a:t>();</a:t>
            </a:r>
          </a:p>
          <a:p>
            <a:r>
              <a:rPr lang="en-US" dirty="0"/>
              <a:t>    if (!$_SESSION["count"])</a:t>
            </a:r>
          </a:p>
          <a:p>
            <a:r>
              <a:rPr lang="en-US" dirty="0"/>
              <a:t>        $_SESSION["count"] = 0;</a:t>
            </a:r>
          </a:p>
          <a:p>
            <a:r>
              <a:rPr lang="en-US" dirty="0"/>
              <a:t>    if ($_GET["count"] == "yes")</a:t>
            </a:r>
          </a:p>
          <a:p>
            <a:r>
              <a:rPr lang="en-US" dirty="0"/>
              <a:t>        $_SESSION["count"] = $_SESSION["count"] + 1;</a:t>
            </a:r>
          </a:p>
          <a:p>
            <a:r>
              <a:rPr lang="en-US" dirty="0"/>
              <a:t>    echo "&lt;h1&gt;".$_SESSION["count"]."&lt;/h1&gt;";</a:t>
            </a:r>
          </a:p>
          <a:p>
            <a:r>
              <a:rPr lang="en-US" dirty="0"/>
              <a:t>?&gt;</a:t>
            </a:r>
          </a:p>
          <a:p>
            <a:r>
              <a:rPr lang="en-US" dirty="0"/>
              <a:t>&lt;a </a:t>
            </a:r>
            <a:r>
              <a:rPr lang="en-US" dirty="0" err="1"/>
              <a:t>href</a:t>
            </a:r>
            <a:r>
              <a:rPr lang="en-US" dirty="0"/>
              <a:t>="</a:t>
            </a:r>
            <a:r>
              <a:rPr lang="en-US" dirty="0" err="1"/>
              <a:t>session.php?count</a:t>
            </a:r>
            <a:r>
              <a:rPr lang="en-US" dirty="0"/>
              <a:t>=yes"&gt;Click here to count&lt;/a&gt;</a:t>
            </a:r>
          </a:p>
          <a:p>
            <a:endParaRPr lang="en-US" dirty="0"/>
          </a:p>
          <a:p>
            <a:r>
              <a:rPr lang="en-US" dirty="0"/>
              <a:t>&lt;/body&gt;&lt;/html&gt;</a:t>
            </a:r>
          </a:p>
        </p:txBody>
      </p:sp>
    </p:spTree>
    <p:extLst>
      <p:ext uri="{BB962C8B-B14F-4D97-AF65-F5344CB8AC3E}">
        <p14:creationId xmlns:p14="http://schemas.microsoft.com/office/powerpoint/2010/main" val="3412394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09600" y="152400"/>
            <a:ext cx="76962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Avoid Error PHP - Sessions</a:t>
            </a:r>
          </a:p>
        </p:txBody>
      </p:sp>
      <p:sp>
        <p:nvSpPr>
          <p:cNvPr id="60419" name="Rectangle 3"/>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27652" name="Text Box 4"/>
          <p:cNvSpPr txBox="1">
            <a:spLocks noChangeArrowheads="1"/>
          </p:cNvSpPr>
          <p:nvPr/>
        </p:nvSpPr>
        <p:spPr bwMode="auto">
          <a:xfrm>
            <a:off x="457200" y="1143000"/>
            <a:ext cx="7848600" cy="1495425"/>
          </a:xfrm>
          <a:prstGeom prst="rect">
            <a:avLst/>
          </a:prstGeom>
          <a:noFill/>
          <a:ln w="9525">
            <a:noFill/>
            <a:miter lim="800000"/>
            <a:headEnd/>
            <a:tailEnd/>
          </a:ln>
        </p:spPr>
        <p:txBody>
          <a:bodyPr anchorCtr="1">
            <a:spAutoFit/>
          </a:bodyPr>
          <a:lstStyle/>
          <a:p>
            <a:pPr>
              <a:spcBef>
                <a:spcPct val="50000"/>
              </a:spcBef>
            </a:pPr>
            <a:r>
              <a:rPr lang="en-US" b="1" dirty="0">
                <a:latin typeface="+mn-lt"/>
              </a:rPr>
              <a:t>PHP Example: </a:t>
            </a:r>
            <a:r>
              <a:rPr lang="en-US" b="1" dirty="0" smtClean="0">
                <a:latin typeface="+mn-lt"/>
              </a:rPr>
              <a:t> </a:t>
            </a:r>
            <a:r>
              <a:rPr lang="en-US" dirty="0">
                <a:solidFill>
                  <a:schemeClr val="accent6"/>
                </a:solidFill>
                <a:latin typeface="+mn-lt"/>
              </a:rPr>
              <a:t>&lt;?</a:t>
            </a:r>
            <a:r>
              <a:rPr lang="en-US" dirty="0" err="1">
                <a:solidFill>
                  <a:schemeClr val="accent6"/>
                </a:solidFill>
                <a:latin typeface="+mn-lt"/>
              </a:rPr>
              <a:t>php</a:t>
            </a:r>
            <a:r>
              <a:rPr lang="en-US" dirty="0">
                <a:solidFill>
                  <a:schemeClr val="accent6"/>
                </a:solidFill>
                <a:latin typeface="+mn-lt"/>
              </a:rPr>
              <a:t> </a:t>
            </a:r>
            <a:br>
              <a:rPr lang="en-US" dirty="0">
                <a:solidFill>
                  <a:schemeClr val="accent6"/>
                </a:solidFill>
                <a:latin typeface="+mn-lt"/>
              </a:rPr>
            </a:br>
            <a:r>
              <a:rPr lang="en-US" dirty="0">
                <a:solidFill>
                  <a:schemeClr val="accent6"/>
                </a:solidFill>
                <a:latin typeface="+mn-lt"/>
              </a:rPr>
              <a:t>echo "Look at this nasty error below:&lt;</a:t>
            </a:r>
            <a:r>
              <a:rPr lang="en-US" dirty="0" err="1">
                <a:solidFill>
                  <a:schemeClr val="accent6"/>
                </a:solidFill>
                <a:latin typeface="+mn-lt"/>
              </a:rPr>
              <a:t>br</a:t>
            </a:r>
            <a:r>
              <a:rPr lang="en-US" dirty="0">
                <a:solidFill>
                  <a:schemeClr val="accent6"/>
                </a:solidFill>
                <a:latin typeface="+mn-lt"/>
              </a:rPr>
              <a:t> /&gt;"; </a:t>
            </a:r>
            <a:br>
              <a:rPr lang="en-US" dirty="0">
                <a:solidFill>
                  <a:schemeClr val="accent6"/>
                </a:solidFill>
                <a:latin typeface="+mn-lt"/>
              </a:rPr>
            </a:br>
            <a:r>
              <a:rPr lang="en-US" dirty="0" err="1">
                <a:solidFill>
                  <a:schemeClr val="accent6"/>
                </a:solidFill>
                <a:latin typeface="+mn-lt"/>
              </a:rPr>
              <a:t>session_start</a:t>
            </a:r>
            <a:r>
              <a:rPr lang="en-US" dirty="0">
                <a:solidFill>
                  <a:schemeClr val="accent6"/>
                </a:solidFill>
                <a:latin typeface="+mn-lt"/>
              </a:rPr>
              <a:t>(); </a:t>
            </a:r>
            <a:br>
              <a:rPr lang="en-US" dirty="0">
                <a:solidFill>
                  <a:schemeClr val="accent6"/>
                </a:solidFill>
                <a:latin typeface="+mn-lt"/>
              </a:rPr>
            </a:br>
            <a:r>
              <a:rPr lang="en-US" dirty="0">
                <a:solidFill>
                  <a:schemeClr val="accent6"/>
                </a:solidFill>
                <a:latin typeface="+mn-lt"/>
              </a:rPr>
              <a:t>?&gt; </a:t>
            </a:r>
            <a:r>
              <a:rPr lang="en-US" dirty="0">
                <a:solidFill>
                  <a:schemeClr val="accent2"/>
                </a:solidFill>
                <a:latin typeface="+mn-lt"/>
              </a:rPr>
              <a:t/>
            </a:r>
            <a:br>
              <a:rPr lang="en-US" dirty="0">
                <a:solidFill>
                  <a:schemeClr val="accent2"/>
                </a:solidFill>
                <a:latin typeface="+mn-lt"/>
              </a:rPr>
            </a:br>
            <a:r>
              <a:rPr lang="en-US" sz="2000" dirty="0">
                <a:solidFill>
                  <a:srgbClr val="FF0000"/>
                </a:solidFill>
                <a:latin typeface="+mn-lt"/>
              </a:rPr>
              <a:t>Error! </a:t>
            </a:r>
            <a:r>
              <a:rPr lang="en-US" sz="2000" dirty="0" smtClean="0">
                <a:solidFill>
                  <a:srgbClr val="FF0000"/>
                </a:solidFill>
                <a:latin typeface="+mn-lt"/>
              </a:rPr>
              <a:t>  </a:t>
            </a:r>
            <a:endParaRPr lang="en-US" sz="2000" dirty="0">
              <a:solidFill>
                <a:srgbClr val="FF0000"/>
              </a:solidFill>
              <a:latin typeface="+mn-lt"/>
            </a:endParaRPr>
          </a:p>
        </p:txBody>
      </p:sp>
      <p:sp>
        <p:nvSpPr>
          <p:cNvPr id="27653" name="Text Box 5"/>
          <p:cNvSpPr txBox="1">
            <a:spLocks noChangeArrowheads="1"/>
          </p:cNvSpPr>
          <p:nvPr/>
        </p:nvSpPr>
        <p:spPr bwMode="auto">
          <a:xfrm>
            <a:off x="1524000" y="4724400"/>
            <a:ext cx="5638800" cy="1465263"/>
          </a:xfrm>
          <a:prstGeom prst="rect">
            <a:avLst/>
          </a:prstGeom>
          <a:noFill/>
          <a:ln w="9525">
            <a:noFill/>
            <a:miter lim="800000"/>
            <a:headEnd/>
            <a:tailEnd/>
          </a:ln>
        </p:spPr>
        <p:txBody>
          <a:bodyPr anchorCtr="1">
            <a:spAutoFit/>
          </a:bodyPr>
          <a:lstStyle/>
          <a:p>
            <a:pPr>
              <a:spcBef>
                <a:spcPct val="50000"/>
              </a:spcBef>
            </a:pPr>
            <a:r>
              <a:rPr lang="en-US" b="1" dirty="0">
                <a:latin typeface="Tahoma" pitchFamily="34" charset="0"/>
              </a:rPr>
              <a:t>PHP Example: </a:t>
            </a:r>
            <a:r>
              <a:rPr lang="en-US" dirty="0">
                <a:solidFill>
                  <a:schemeClr val="accent6"/>
                </a:solidFill>
                <a:latin typeface="Arial Unicode MS" pitchFamily="34" charset="-128"/>
              </a:rPr>
              <a:t>&lt;?</a:t>
            </a:r>
            <a:r>
              <a:rPr lang="en-US" dirty="0" err="1">
                <a:solidFill>
                  <a:schemeClr val="accent6"/>
                </a:solidFill>
                <a:latin typeface="Arial Unicode MS" pitchFamily="34" charset="-128"/>
              </a:rPr>
              <a:t>php</a:t>
            </a:r>
            <a:r>
              <a:rPr lang="en-US" dirty="0">
                <a:solidFill>
                  <a:schemeClr val="accent6"/>
                </a:solidFill>
                <a:latin typeface="Arial Unicode MS" pitchFamily="34" charset="-128"/>
              </a:rPr>
              <a:t> </a:t>
            </a:r>
            <a:br>
              <a:rPr lang="en-US" dirty="0">
                <a:solidFill>
                  <a:schemeClr val="accent6"/>
                </a:solidFill>
                <a:latin typeface="Arial Unicode MS" pitchFamily="34" charset="-128"/>
              </a:rPr>
            </a:br>
            <a:r>
              <a:rPr lang="en-US" dirty="0" err="1">
                <a:solidFill>
                  <a:schemeClr val="accent6"/>
                </a:solidFill>
                <a:latin typeface="Arial Unicode MS" pitchFamily="34" charset="-128"/>
              </a:rPr>
              <a:t>session_start</a:t>
            </a:r>
            <a:r>
              <a:rPr lang="en-US" dirty="0">
                <a:solidFill>
                  <a:schemeClr val="accent6"/>
                </a:solidFill>
                <a:latin typeface="Arial Unicode MS" pitchFamily="34" charset="-128"/>
              </a:rPr>
              <a:t>(); </a:t>
            </a:r>
            <a:br>
              <a:rPr lang="en-US" dirty="0">
                <a:solidFill>
                  <a:schemeClr val="accent6"/>
                </a:solidFill>
                <a:latin typeface="Arial Unicode MS" pitchFamily="34" charset="-128"/>
              </a:rPr>
            </a:br>
            <a:r>
              <a:rPr lang="en-US" dirty="0">
                <a:solidFill>
                  <a:schemeClr val="accent6"/>
                </a:solidFill>
                <a:latin typeface="Arial Unicode MS" pitchFamily="34" charset="-128"/>
              </a:rPr>
              <a:t>echo "Look at this nasty error below:"; </a:t>
            </a:r>
            <a:br>
              <a:rPr lang="en-US" dirty="0">
                <a:solidFill>
                  <a:schemeClr val="accent6"/>
                </a:solidFill>
                <a:latin typeface="Arial Unicode MS" pitchFamily="34" charset="-128"/>
              </a:rPr>
            </a:br>
            <a:r>
              <a:rPr lang="en-US" dirty="0">
                <a:solidFill>
                  <a:schemeClr val="accent6"/>
                </a:solidFill>
                <a:latin typeface="Arial Unicode MS" pitchFamily="34" charset="-128"/>
              </a:rPr>
              <a:t>?&gt; </a:t>
            </a:r>
            <a:r>
              <a:rPr lang="en-US" dirty="0">
                <a:solidFill>
                  <a:schemeClr val="accent2"/>
                </a:solidFill>
                <a:latin typeface="Arial Unicode MS" pitchFamily="34" charset="-128"/>
              </a:rPr>
              <a:t/>
            </a:r>
            <a:br>
              <a:rPr lang="en-US" dirty="0">
                <a:solidFill>
                  <a:schemeClr val="accent2"/>
                </a:solidFill>
                <a:latin typeface="Arial Unicode MS" pitchFamily="34" charset="-128"/>
              </a:rPr>
            </a:br>
            <a:r>
              <a:rPr lang="en-US" b="1" dirty="0">
                <a:solidFill>
                  <a:srgbClr val="00B050"/>
                </a:solidFill>
                <a:latin typeface="Arial Unicode MS" pitchFamily="34" charset="-128"/>
              </a:rPr>
              <a:t>Correct</a:t>
            </a:r>
          </a:p>
        </p:txBody>
      </p:sp>
      <p:sp>
        <p:nvSpPr>
          <p:cNvPr id="27654" name="Text Box 6"/>
          <p:cNvSpPr txBox="1">
            <a:spLocks noChangeArrowheads="1"/>
          </p:cNvSpPr>
          <p:nvPr/>
        </p:nvSpPr>
        <p:spPr bwMode="auto">
          <a:xfrm>
            <a:off x="1752600" y="2667000"/>
            <a:ext cx="5943600" cy="2031325"/>
          </a:xfrm>
          <a:prstGeom prst="rect">
            <a:avLst/>
          </a:prstGeom>
          <a:noFill/>
          <a:ln w="9525">
            <a:noFill/>
            <a:miter lim="800000"/>
            <a:headEnd/>
            <a:tailEnd/>
          </a:ln>
        </p:spPr>
        <p:txBody>
          <a:bodyPr anchorCtr="1">
            <a:spAutoFit/>
          </a:bodyPr>
          <a:lstStyle/>
          <a:p>
            <a:pPr fontAlgn="t">
              <a:spcBef>
                <a:spcPct val="50000"/>
              </a:spcBef>
            </a:pPr>
            <a:r>
              <a:rPr lang="en-US" sz="1400" dirty="0">
                <a:solidFill>
                  <a:schemeClr val="tx2"/>
                </a:solidFill>
                <a:latin typeface="Tahoma" pitchFamily="34" charset="0"/>
              </a:rPr>
              <a:t/>
            </a:r>
            <a:br>
              <a:rPr lang="en-US" sz="1400" dirty="0">
                <a:solidFill>
                  <a:schemeClr val="tx2"/>
                </a:solidFill>
                <a:latin typeface="Tahoma" pitchFamily="34" charset="0"/>
              </a:rPr>
            </a:br>
            <a:r>
              <a:rPr lang="en-US" sz="1400" b="1" dirty="0">
                <a:solidFill>
                  <a:srgbClr val="FF0000"/>
                </a:solidFill>
                <a:latin typeface="+mn-lt"/>
              </a:rPr>
              <a:t>Warning: Cannot send session cookie - headers already sent by (output started at </a:t>
            </a:r>
            <a:r>
              <a:rPr lang="en-US" sz="1400" b="1" dirty="0" err="1">
                <a:solidFill>
                  <a:srgbClr val="FF0000"/>
                </a:solidFill>
                <a:latin typeface="+mn-lt"/>
              </a:rPr>
              <a:t>session_header_error</a:t>
            </a:r>
            <a:r>
              <a:rPr lang="en-US" sz="1400" b="1" dirty="0">
                <a:solidFill>
                  <a:srgbClr val="FF0000"/>
                </a:solidFill>
                <a:latin typeface="+mn-lt"/>
              </a:rPr>
              <a:t>/session_error.php:2) in </a:t>
            </a:r>
            <a:r>
              <a:rPr lang="en-US" sz="1400" b="1" dirty="0" err="1">
                <a:solidFill>
                  <a:srgbClr val="FF0000"/>
                </a:solidFill>
                <a:latin typeface="+mn-lt"/>
              </a:rPr>
              <a:t>session_header_error</a:t>
            </a:r>
            <a:r>
              <a:rPr lang="en-US" sz="1400" b="1" dirty="0">
                <a:solidFill>
                  <a:srgbClr val="FF0000"/>
                </a:solidFill>
                <a:latin typeface="+mn-lt"/>
              </a:rPr>
              <a:t>/session_error.php on line 3</a:t>
            </a:r>
            <a:endParaRPr lang="en-US" sz="1400" dirty="0">
              <a:solidFill>
                <a:srgbClr val="FF0000"/>
              </a:solidFill>
              <a:latin typeface="+mn-lt"/>
            </a:endParaRPr>
          </a:p>
          <a:p>
            <a:pPr fontAlgn="t">
              <a:spcBef>
                <a:spcPct val="50000"/>
              </a:spcBef>
            </a:pPr>
            <a:r>
              <a:rPr lang="en-US" sz="1400" b="1" dirty="0">
                <a:solidFill>
                  <a:srgbClr val="FF0000"/>
                </a:solidFill>
                <a:latin typeface="+mn-lt"/>
              </a:rPr>
              <a:t>Warning: Cannot send session cache limiter - headers already sent (output started at </a:t>
            </a:r>
            <a:r>
              <a:rPr lang="en-US" sz="1400" b="1" dirty="0" err="1">
                <a:solidFill>
                  <a:srgbClr val="FF0000"/>
                </a:solidFill>
                <a:latin typeface="+mn-lt"/>
              </a:rPr>
              <a:t>session_header_error</a:t>
            </a:r>
            <a:r>
              <a:rPr lang="en-US" sz="1400" b="1" dirty="0">
                <a:solidFill>
                  <a:srgbClr val="FF0000"/>
                </a:solidFill>
                <a:latin typeface="+mn-lt"/>
              </a:rPr>
              <a:t>/session_error.php:2) in </a:t>
            </a:r>
            <a:r>
              <a:rPr lang="en-US" sz="1400" b="1" dirty="0" err="1">
                <a:solidFill>
                  <a:srgbClr val="FF0000"/>
                </a:solidFill>
                <a:latin typeface="+mn-lt"/>
              </a:rPr>
              <a:t>session_header_error</a:t>
            </a:r>
            <a:r>
              <a:rPr lang="en-US" sz="1400" b="1" dirty="0">
                <a:solidFill>
                  <a:srgbClr val="FF0000"/>
                </a:solidFill>
                <a:latin typeface="+mn-lt"/>
              </a:rPr>
              <a:t>/session_error.php on line 3</a:t>
            </a:r>
            <a:endParaRPr lang="en-US" sz="1400" dirty="0">
              <a:solidFill>
                <a:srgbClr val="FF0000"/>
              </a:solidFill>
              <a:latin typeface="+mn-lt"/>
            </a:endParaRPr>
          </a:p>
          <a:p>
            <a:pPr algn="ctr">
              <a:spcBef>
                <a:spcPct val="50000"/>
              </a:spcBef>
            </a:pPr>
            <a:endParaRPr lang="en-US" sz="1400" dirty="0">
              <a:solidFill>
                <a:schemeClr val="accent2"/>
              </a:solidFill>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2400" y="1524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Destroy PHP - Sessions</a:t>
            </a:r>
          </a:p>
        </p:txBody>
      </p:sp>
      <p:sp>
        <p:nvSpPr>
          <p:cNvPr id="61443" name="Rectangle 3"/>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28676" name="Text Box 4"/>
          <p:cNvSpPr txBox="1">
            <a:spLocks noChangeArrowheads="1"/>
          </p:cNvSpPr>
          <p:nvPr/>
        </p:nvSpPr>
        <p:spPr bwMode="auto">
          <a:xfrm>
            <a:off x="457200" y="1143000"/>
            <a:ext cx="7772400" cy="5632310"/>
          </a:xfrm>
          <a:prstGeom prst="rect">
            <a:avLst/>
          </a:prstGeom>
          <a:noFill/>
          <a:ln w="9525">
            <a:noFill/>
            <a:miter lim="800000"/>
            <a:headEnd/>
            <a:tailEnd/>
          </a:ln>
        </p:spPr>
        <p:txBody>
          <a:bodyPr anchorCtr="1">
            <a:spAutoFit/>
          </a:bodyPr>
          <a:lstStyle/>
          <a:p>
            <a:pPr fontAlgn="t">
              <a:spcBef>
                <a:spcPct val="50000"/>
              </a:spcBef>
            </a:pPr>
            <a:r>
              <a:rPr lang="en-US" sz="2400" dirty="0" smtClean="0">
                <a:latin typeface="+mn-lt"/>
              </a:rPr>
              <a:t>Why </a:t>
            </a:r>
            <a:r>
              <a:rPr lang="en-US" sz="2400" dirty="0">
                <a:latin typeface="+mn-lt"/>
              </a:rPr>
              <a:t>it is necessary to destroy a session when the session will get destroyed when the user closes their </a:t>
            </a:r>
            <a:r>
              <a:rPr lang="en-US" sz="2400" dirty="0" smtClean="0">
                <a:latin typeface="+mn-lt"/>
              </a:rPr>
              <a:t>browser?</a:t>
            </a:r>
          </a:p>
          <a:p>
            <a:pPr fontAlgn="t">
              <a:spcBef>
                <a:spcPct val="50000"/>
              </a:spcBef>
            </a:pPr>
            <a:r>
              <a:rPr lang="en-US" sz="2400" dirty="0" smtClean="0">
                <a:latin typeface="+mn-lt"/>
              </a:rPr>
              <a:t>Imagine that </a:t>
            </a:r>
            <a:r>
              <a:rPr lang="en-US" sz="2400" dirty="0">
                <a:latin typeface="+mn-lt"/>
              </a:rPr>
              <a:t>you had a session registered called "</a:t>
            </a:r>
            <a:r>
              <a:rPr lang="en-US" sz="2400" dirty="0" err="1">
                <a:latin typeface="+mn-lt"/>
              </a:rPr>
              <a:t>access_granted</a:t>
            </a:r>
            <a:r>
              <a:rPr lang="en-US" sz="2400" dirty="0">
                <a:latin typeface="+mn-lt"/>
              </a:rPr>
              <a:t>" and you were using that to determine if the user was logged into your site based upon a username and password. </a:t>
            </a:r>
            <a:endParaRPr lang="en-US" sz="2400" dirty="0" smtClean="0">
              <a:latin typeface="+mn-lt"/>
            </a:endParaRPr>
          </a:p>
          <a:p>
            <a:pPr fontAlgn="t">
              <a:spcBef>
                <a:spcPct val="50000"/>
              </a:spcBef>
            </a:pPr>
            <a:r>
              <a:rPr lang="en-US" sz="2400" dirty="0" smtClean="0">
                <a:latin typeface="+mn-lt"/>
              </a:rPr>
              <a:t>Anytime </a:t>
            </a:r>
            <a:r>
              <a:rPr lang="en-US" sz="2400" dirty="0">
                <a:latin typeface="+mn-lt"/>
              </a:rPr>
              <a:t>you have a login feature, to make the users feel better, you should have a logout feature as well</a:t>
            </a:r>
            <a:r>
              <a:rPr lang="en-US" sz="2400" dirty="0" smtClean="0">
                <a:latin typeface="+mn-lt"/>
              </a:rPr>
              <a:t>.</a:t>
            </a:r>
          </a:p>
          <a:p>
            <a:pPr fontAlgn="t">
              <a:spcBef>
                <a:spcPct val="50000"/>
              </a:spcBef>
            </a:pPr>
            <a:r>
              <a:rPr lang="en-US" sz="2400" dirty="0" smtClean="0">
                <a:latin typeface="+mn-lt"/>
              </a:rPr>
              <a:t> </a:t>
            </a:r>
            <a:r>
              <a:rPr lang="en-US" sz="2400" dirty="0">
                <a:latin typeface="+mn-lt"/>
              </a:rPr>
              <a:t>That's where </a:t>
            </a:r>
            <a:r>
              <a:rPr lang="en-US" sz="2400" dirty="0" smtClean="0">
                <a:latin typeface="+mn-lt"/>
              </a:rPr>
              <a:t>the function </a:t>
            </a:r>
            <a:r>
              <a:rPr lang="en-US" sz="2400" dirty="0">
                <a:latin typeface="+mn-lt"/>
              </a:rPr>
              <a:t>called </a:t>
            </a:r>
            <a:r>
              <a:rPr lang="en-US" sz="2400" dirty="0">
                <a:latin typeface="+mn-lt"/>
                <a:hlinkClick r:id="rId2"/>
              </a:rPr>
              <a:t>session_destroy()</a:t>
            </a:r>
            <a:r>
              <a:rPr lang="en-US" sz="2400" dirty="0">
                <a:latin typeface="+mn-lt"/>
              </a:rPr>
              <a:t> comes in handy</a:t>
            </a:r>
            <a:r>
              <a:rPr lang="en-US" sz="2400" dirty="0" smtClean="0">
                <a:latin typeface="+mn-lt"/>
              </a:rPr>
              <a:t>.</a:t>
            </a:r>
          </a:p>
          <a:p>
            <a:pPr fontAlgn="t">
              <a:spcBef>
                <a:spcPct val="50000"/>
              </a:spcBef>
            </a:pPr>
            <a:r>
              <a:rPr lang="en-US" sz="2400" dirty="0" smtClean="0">
                <a:latin typeface="+mn-lt"/>
              </a:rPr>
              <a:t> </a:t>
            </a:r>
            <a:r>
              <a:rPr lang="en-US" sz="2400" dirty="0">
                <a:latin typeface="+mn-lt"/>
                <a:hlinkClick r:id="rId2"/>
              </a:rPr>
              <a:t>session_destroy()</a:t>
            </a:r>
            <a:r>
              <a:rPr lang="en-US" sz="2400" dirty="0">
                <a:latin typeface="+mn-lt"/>
              </a:rPr>
              <a:t> will completely </a:t>
            </a:r>
            <a:r>
              <a:rPr lang="en-US" sz="2400" dirty="0" smtClean="0">
                <a:latin typeface="+mn-lt"/>
              </a:rPr>
              <a:t> delete </a:t>
            </a:r>
            <a:r>
              <a:rPr lang="en-US" sz="2400" dirty="0">
                <a:latin typeface="+mn-lt"/>
              </a:rPr>
              <a:t>the session files and clears any trace of that </a:t>
            </a:r>
            <a:r>
              <a:rPr lang="en-US" sz="2400" dirty="0" smtClean="0">
                <a:latin typeface="+mn-lt"/>
              </a:rPr>
              <a:t>session</a:t>
            </a:r>
            <a:r>
              <a:rPr lang="en-US" sz="2400" dirty="0">
                <a:latin typeface="+mn-lt"/>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 y="152400"/>
            <a:ext cx="8153400" cy="609600"/>
          </a:xfrm>
          <a:prstGeom prst="rect">
            <a:avLst/>
          </a:prstGeom>
          <a:noFill/>
          <a:ln w="9525">
            <a:noFill/>
            <a:miter lim="800000"/>
            <a:headEnd/>
            <a:tailEnd/>
          </a:ln>
          <a:effectLst/>
        </p:spPr>
        <p:txBody>
          <a:bodyPr anchor="ctr" anchorCtr="1"/>
          <a:lstStyle/>
          <a:p>
            <a:pPr>
              <a:defRPr/>
            </a:pPr>
            <a:r>
              <a:rPr lang="en-US" altLang="zh-CN" sz="4200" b="1" dirty="0">
                <a:solidFill>
                  <a:schemeClr val="tx2"/>
                </a:solidFill>
                <a:effectLst>
                  <a:outerShdw blurRad="38100" dist="38100" dir="2700000" algn="tl">
                    <a:srgbClr val="C0C0C0"/>
                  </a:outerShdw>
                </a:effectLst>
                <a:latin typeface="+mj-lt"/>
                <a:ea typeface="宋体" pitchFamily="2" charset="-122"/>
              </a:rPr>
              <a:t>Destroy PHP - Sessions</a:t>
            </a:r>
          </a:p>
        </p:txBody>
      </p:sp>
      <p:sp>
        <p:nvSpPr>
          <p:cNvPr id="62467" name="Rectangle 3"/>
          <p:cNvSpPr>
            <a:spLocks noChangeArrowheads="1"/>
          </p:cNvSpPr>
          <p:nvPr/>
        </p:nvSpPr>
        <p:spPr bwMode="auto">
          <a:xfrm>
            <a:off x="0" y="1066800"/>
            <a:ext cx="8763000" cy="396875"/>
          </a:xfrm>
          <a:prstGeom prst="rect">
            <a:avLst/>
          </a:prstGeom>
          <a:noFill/>
          <a:ln w="9525">
            <a:noFill/>
            <a:miter lim="800000"/>
            <a:headEnd/>
            <a:tailEnd/>
          </a:ln>
          <a:effectLst/>
        </p:spPr>
        <p:txBody>
          <a:bodyPr>
            <a:spAutoFit/>
          </a:bodyPr>
          <a:lstStyle/>
          <a:p>
            <a:pPr eaLnBrk="0" hangingPunct="0">
              <a:buFontTx/>
              <a:buChar char="•"/>
              <a:defRPr/>
            </a:pPr>
            <a:endParaRPr lang="zh-CN" altLang="en-US" sz="20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29700" name="Text Box 4"/>
          <p:cNvSpPr txBox="1">
            <a:spLocks noChangeArrowheads="1"/>
          </p:cNvSpPr>
          <p:nvPr/>
        </p:nvSpPr>
        <p:spPr bwMode="auto">
          <a:xfrm>
            <a:off x="457200" y="1143000"/>
            <a:ext cx="7772400" cy="4862870"/>
          </a:xfrm>
          <a:prstGeom prst="rect">
            <a:avLst/>
          </a:prstGeom>
          <a:noFill/>
          <a:ln w="9525">
            <a:noFill/>
            <a:miter lim="800000"/>
            <a:headEnd/>
            <a:tailEnd/>
          </a:ln>
        </p:spPr>
        <p:txBody>
          <a:bodyPr anchorCtr="1">
            <a:spAutoFit/>
          </a:bodyPr>
          <a:lstStyle/>
          <a:p>
            <a:r>
              <a:rPr lang="en-US" sz="2000" dirty="0">
                <a:solidFill>
                  <a:schemeClr val="accent6"/>
                </a:solidFill>
                <a:latin typeface="+mn-lt"/>
              </a:rPr>
              <a:t>&lt;?</a:t>
            </a:r>
            <a:r>
              <a:rPr lang="en-US" sz="2000" dirty="0" err="1">
                <a:solidFill>
                  <a:schemeClr val="accent6"/>
                </a:solidFill>
                <a:latin typeface="+mn-lt"/>
              </a:rPr>
              <a:t>php</a:t>
            </a: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 start the session </a:t>
            </a:r>
            <a:br>
              <a:rPr lang="en-US" sz="2000" dirty="0">
                <a:solidFill>
                  <a:schemeClr val="accent6"/>
                </a:solidFill>
                <a:latin typeface="+mn-lt"/>
              </a:rPr>
            </a:br>
            <a:r>
              <a:rPr lang="en-US" sz="2000" dirty="0" err="1">
                <a:solidFill>
                  <a:schemeClr val="accent6"/>
                </a:solidFill>
                <a:latin typeface="+mn-lt"/>
              </a:rPr>
              <a:t>session_start</a:t>
            </a: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header("Cache-control: private"); //IE 6 Fix </a:t>
            </a:r>
            <a:br>
              <a:rPr lang="en-US" sz="2000" dirty="0">
                <a:solidFill>
                  <a:schemeClr val="accent6"/>
                </a:solidFill>
                <a:latin typeface="+mn-lt"/>
              </a:rPr>
            </a:br>
            <a:r>
              <a:rPr lang="en-US" sz="2000" dirty="0">
                <a:solidFill>
                  <a:schemeClr val="accent6"/>
                </a:solidFill>
                <a:latin typeface="+mn-lt"/>
              </a:rPr>
              <a:t>$_SESSION = array(); </a:t>
            </a:r>
            <a:br>
              <a:rPr lang="en-US" sz="2000" dirty="0">
                <a:solidFill>
                  <a:schemeClr val="accent6"/>
                </a:solidFill>
                <a:latin typeface="+mn-lt"/>
              </a:rPr>
            </a:br>
            <a:r>
              <a:rPr lang="en-US" sz="2000" dirty="0" err="1">
                <a:solidFill>
                  <a:schemeClr val="accent6"/>
                </a:solidFill>
                <a:latin typeface="+mn-lt"/>
              </a:rPr>
              <a:t>session_destroy</a:t>
            </a: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echo "&lt;strong&gt;Step 5 - Destroy This Session &lt;/strong&gt;&lt;</a:t>
            </a:r>
            <a:r>
              <a:rPr lang="en-US" sz="2000" dirty="0" err="1">
                <a:solidFill>
                  <a:schemeClr val="accent6"/>
                </a:solidFill>
                <a:latin typeface="+mn-lt"/>
              </a:rPr>
              <a:t>br</a:t>
            </a:r>
            <a:r>
              <a:rPr lang="en-US" sz="2000" dirty="0">
                <a:solidFill>
                  <a:schemeClr val="accent6"/>
                </a:solidFill>
                <a:latin typeface="+mn-lt"/>
              </a:rPr>
              <a:t> /&gt;"; </a:t>
            </a:r>
            <a:br>
              <a:rPr lang="en-US" sz="2000" dirty="0">
                <a:solidFill>
                  <a:schemeClr val="accent6"/>
                </a:solidFill>
                <a:latin typeface="+mn-lt"/>
              </a:rPr>
            </a:br>
            <a:r>
              <a:rPr lang="en-US" sz="2000" dirty="0">
                <a:solidFill>
                  <a:schemeClr val="accent6"/>
                </a:solidFill>
                <a:latin typeface="+mn-lt"/>
              </a:rPr>
              <a:t>if($_SESSION['name']){ </a:t>
            </a:r>
            <a:br>
              <a:rPr lang="en-US" sz="2000" dirty="0">
                <a:solidFill>
                  <a:schemeClr val="accent6"/>
                </a:solidFill>
                <a:latin typeface="+mn-lt"/>
              </a:rPr>
            </a:br>
            <a:r>
              <a:rPr lang="en-US" sz="2000" dirty="0">
                <a:solidFill>
                  <a:schemeClr val="accent6"/>
                </a:solidFill>
                <a:latin typeface="+mn-lt"/>
              </a:rPr>
              <a:t>    echo "The session is still active"; </a:t>
            </a:r>
            <a:br>
              <a:rPr lang="en-US" sz="2000" dirty="0">
                <a:solidFill>
                  <a:schemeClr val="accent6"/>
                </a:solidFill>
                <a:latin typeface="+mn-lt"/>
              </a:rPr>
            </a:br>
            <a:r>
              <a:rPr lang="en-US" sz="2000" dirty="0">
                <a:solidFill>
                  <a:schemeClr val="accent6"/>
                </a:solidFill>
                <a:latin typeface="+mn-lt"/>
              </a:rPr>
              <a:t>} else { </a:t>
            </a:r>
            <a:br>
              <a:rPr lang="en-US" sz="2000" dirty="0">
                <a:solidFill>
                  <a:schemeClr val="accent6"/>
                </a:solidFill>
                <a:latin typeface="+mn-lt"/>
              </a:rPr>
            </a:br>
            <a:r>
              <a:rPr lang="en-US" sz="2000" dirty="0">
                <a:solidFill>
                  <a:schemeClr val="accent6"/>
                </a:solidFill>
                <a:latin typeface="+mn-lt"/>
              </a:rPr>
              <a:t>    echo "Ok, the session is no longer active! &lt;</a:t>
            </a:r>
            <a:r>
              <a:rPr lang="en-US" sz="2000" dirty="0" err="1">
                <a:solidFill>
                  <a:schemeClr val="accent6"/>
                </a:solidFill>
                <a:latin typeface="+mn-lt"/>
              </a:rPr>
              <a:t>br</a:t>
            </a:r>
            <a:r>
              <a:rPr lang="en-US" sz="2000" dirty="0">
                <a:solidFill>
                  <a:schemeClr val="accent6"/>
                </a:solidFill>
                <a:latin typeface="+mn-lt"/>
              </a:rPr>
              <a:t> /&gt;"; </a:t>
            </a:r>
            <a:br>
              <a:rPr lang="en-US" sz="2000" dirty="0">
                <a:solidFill>
                  <a:schemeClr val="accent6"/>
                </a:solidFill>
                <a:latin typeface="+mn-lt"/>
              </a:rPr>
            </a:br>
            <a:r>
              <a:rPr lang="en-US" sz="2000" dirty="0">
                <a:solidFill>
                  <a:schemeClr val="accent6"/>
                </a:solidFill>
                <a:latin typeface="+mn-lt"/>
              </a:rPr>
              <a:t>    echo "&lt;a </a:t>
            </a:r>
            <a:r>
              <a:rPr lang="en-US" sz="2000" dirty="0" err="1">
                <a:solidFill>
                  <a:schemeClr val="accent6"/>
                </a:solidFill>
                <a:latin typeface="+mn-lt"/>
              </a:rPr>
              <a:t>href</a:t>
            </a:r>
            <a:r>
              <a:rPr lang="en-US" sz="2000" dirty="0">
                <a:solidFill>
                  <a:schemeClr val="accent6"/>
                </a:solidFill>
                <a:latin typeface="+mn-lt"/>
              </a:rPr>
              <a:t>=\"page1.php\"&gt;&lt;&lt; Go Back Step 1&lt;/a&gt;"; </a:t>
            </a:r>
            <a:br>
              <a:rPr lang="en-US" sz="2000" dirty="0">
                <a:solidFill>
                  <a:schemeClr val="accent6"/>
                </a:solidFill>
                <a:latin typeface="+mn-lt"/>
              </a:rPr>
            </a:br>
            <a:r>
              <a:rPr lang="en-US" sz="2000" dirty="0">
                <a:solidFill>
                  <a:schemeClr val="accent6"/>
                </a:solidFill>
                <a:latin typeface="+mn-lt"/>
              </a:rPr>
              <a:t>} </a:t>
            </a:r>
            <a:br>
              <a:rPr lang="en-US" sz="2000" dirty="0">
                <a:solidFill>
                  <a:schemeClr val="accent6"/>
                </a:solidFill>
                <a:latin typeface="+mn-lt"/>
              </a:rPr>
            </a:br>
            <a:r>
              <a:rPr lang="en-US" sz="2000" dirty="0">
                <a:solidFill>
                  <a:schemeClr val="accent6"/>
                </a:solidFill>
                <a:latin typeface="+mn-lt"/>
              </a:rPr>
              <a:t>?&gt; </a:t>
            </a:r>
          </a:p>
          <a:p>
            <a:pPr>
              <a:spcBef>
                <a:spcPct val="50000"/>
              </a:spcBef>
            </a:pPr>
            <a:endParaRPr lang="en-US" sz="2000" b="1" dirty="0">
              <a:solidFill>
                <a:schemeClr val="accent2"/>
              </a:solidFill>
              <a:latin typeface="Tahom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152400"/>
            <a:ext cx="8153400" cy="609600"/>
          </a:xfrm>
          <a:prstGeom prst="rect">
            <a:avLst/>
          </a:prstGeom>
          <a:noFill/>
          <a:ln w="9525">
            <a:noFill/>
            <a:miter lim="800000"/>
            <a:headEnd/>
            <a:tailEnd/>
          </a:ln>
          <a:effectLst/>
        </p:spPr>
        <p:txBody>
          <a:bodyPr anchor="ctr" anchorCtr="1"/>
          <a:lstStyle/>
          <a:p>
            <a:pPr>
              <a:defRPr/>
            </a:pPr>
            <a:r>
              <a:rPr lang="en-US" altLang="zh-CN" sz="4600" b="1" dirty="0">
                <a:effectLst>
                  <a:outerShdw blurRad="38100" dist="38100" dir="2700000" algn="tl">
                    <a:srgbClr val="C0C0C0"/>
                  </a:outerShdw>
                </a:effectLst>
                <a:latin typeface="+mj-lt"/>
                <a:ea typeface="宋体" pitchFamily="2" charset="-122"/>
              </a:rPr>
              <a:t>PHP References</a:t>
            </a:r>
          </a:p>
        </p:txBody>
      </p:sp>
      <p:sp>
        <p:nvSpPr>
          <p:cNvPr id="41987" name="Rectangle 3"/>
          <p:cNvSpPr>
            <a:spLocks noChangeArrowheads="1"/>
          </p:cNvSpPr>
          <p:nvPr/>
        </p:nvSpPr>
        <p:spPr bwMode="auto">
          <a:xfrm>
            <a:off x="228600" y="796925"/>
            <a:ext cx="8763000" cy="5509200"/>
          </a:xfrm>
          <a:prstGeom prst="rect">
            <a:avLst/>
          </a:prstGeom>
          <a:noFill/>
          <a:ln w="9525">
            <a:noFill/>
            <a:miter lim="800000"/>
            <a:headEnd/>
            <a:tailEnd/>
          </a:ln>
        </p:spPr>
        <p:txBody>
          <a:bodyPr>
            <a:spAutoFit/>
          </a:bodyPr>
          <a:lstStyle/>
          <a:p>
            <a:pPr eaLnBrk="0" hangingPunct="0">
              <a:buFont typeface="Wingdings" pitchFamily="2" charset="2"/>
              <a:buChar char="§"/>
            </a:pPr>
            <a:r>
              <a:rPr lang="en-US" altLang="zh-CN" sz="2200" dirty="0">
                <a:latin typeface="Tahoma" pitchFamily="34" charset="0"/>
                <a:ea typeface="宋体" pitchFamily="2" charset="-122"/>
              </a:rPr>
              <a:t>http://www.php.net    &lt;--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home page</a:t>
            </a:r>
          </a:p>
          <a:p>
            <a:pPr eaLnBrk="0" hangingPunct="0">
              <a:buFont typeface="Wingdings" pitchFamily="2" charset="2"/>
              <a:buChar char="§"/>
            </a:pPr>
            <a:r>
              <a:rPr lang="en-US" altLang="zh-CN" sz="2200" dirty="0">
                <a:latin typeface="Tahoma" pitchFamily="34" charset="0"/>
                <a:ea typeface="宋体" pitchFamily="2" charset="-122"/>
              </a:rPr>
              <a:t>http://www.phpbuilder.com/</a:t>
            </a:r>
          </a:p>
          <a:p>
            <a:pPr eaLnBrk="0" hangingPunct="0">
              <a:buFont typeface="Wingdings" pitchFamily="2" charset="2"/>
              <a:buChar char="§"/>
            </a:pPr>
            <a:r>
              <a:rPr lang="en-US" altLang="zh-CN" sz="2200" dirty="0">
                <a:latin typeface="Tahoma" pitchFamily="34" charset="0"/>
                <a:ea typeface="宋体" pitchFamily="2" charset="-122"/>
              </a:rPr>
              <a:t>http://www.devshed.com/</a:t>
            </a:r>
          </a:p>
          <a:p>
            <a:pPr eaLnBrk="0" hangingPunct="0">
              <a:buFont typeface="Wingdings" pitchFamily="2" charset="2"/>
              <a:buChar char="§"/>
            </a:pPr>
            <a:r>
              <a:rPr lang="en-US" altLang="zh-CN" sz="2200" dirty="0">
                <a:latin typeface="Tahoma" pitchFamily="34" charset="0"/>
                <a:ea typeface="宋体" pitchFamily="2" charset="-122"/>
              </a:rPr>
              <a:t>http://www.phpmyadmin.net/</a:t>
            </a:r>
          </a:p>
          <a:p>
            <a:pPr eaLnBrk="0" hangingPunct="0">
              <a:buFont typeface="Wingdings" pitchFamily="2" charset="2"/>
              <a:buChar char="§"/>
            </a:pPr>
            <a:r>
              <a:rPr lang="en-US" altLang="zh-CN" sz="2200" dirty="0">
                <a:latin typeface="Tahoma" pitchFamily="34" charset="0"/>
                <a:ea typeface="宋体" pitchFamily="2" charset="-122"/>
              </a:rPr>
              <a:t>http://www.hotscripts.com/PHP/</a:t>
            </a:r>
          </a:p>
          <a:p>
            <a:pPr eaLnBrk="0" hangingPunct="0">
              <a:buFont typeface="Wingdings" pitchFamily="2" charset="2"/>
              <a:buChar char="§"/>
            </a:pPr>
            <a:r>
              <a:rPr lang="en-US" altLang="zh-CN" sz="2200" dirty="0">
                <a:latin typeface="Tahoma" pitchFamily="34" charset="0"/>
                <a:ea typeface="宋体" pitchFamily="2" charset="-122"/>
              </a:rPr>
              <a:t>http://geocities.com/stuprojects/ChatroomDescription.htm </a:t>
            </a:r>
          </a:p>
          <a:p>
            <a:pPr eaLnBrk="0" hangingPunct="0">
              <a:buFont typeface="Wingdings" pitchFamily="2" charset="2"/>
              <a:buChar char="§"/>
            </a:pPr>
            <a:r>
              <a:rPr lang="en-US" altLang="zh-CN" sz="2200" dirty="0">
                <a:latin typeface="Tahoma" pitchFamily="34" charset="0"/>
                <a:ea typeface="宋体" pitchFamily="2" charset="-122"/>
              </a:rPr>
              <a:t>http://www.academic.marist.edu/~kbhkj/chatroom/chatroom.htm </a:t>
            </a:r>
          </a:p>
          <a:p>
            <a:pPr eaLnBrk="0" hangingPunct="0">
              <a:buFont typeface="Wingdings" pitchFamily="2" charset="2"/>
              <a:buChar char="§"/>
            </a:pPr>
            <a:r>
              <a:rPr lang="en-US" altLang="zh-CN" sz="2200" dirty="0">
                <a:latin typeface="Tahoma" pitchFamily="34" charset="0"/>
                <a:ea typeface="宋体" pitchFamily="2" charset="-122"/>
              </a:rPr>
              <a:t>http://www.aus-etrade.com/Scripts/php.php</a:t>
            </a:r>
          </a:p>
          <a:p>
            <a:pPr eaLnBrk="0" hangingPunct="0">
              <a:buFont typeface="Wingdings" pitchFamily="2" charset="2"/>
              <a:buChar char="§"/>
            </a:pPr>
            <a:r>
              <a:rPr lang="en-US" altLang="zh-CN" sz="2200" dirty="0">
                <a:latin typeface="Tahoma" pitchFamily="34" charset="0"/>
                <a:ea typeface="宋体" pitchFamily="2" charset="-122"/>
              </a:rPr>
              <a:t>http://www.codeproject.com/asp/CDIChatSubmit.asp</a:t>
            </a:r>
          </a:p>
          <a:p>
            <a:pPr eaLnBrk="0" hangingPunct="0">
              <a:buFont typeface="Wingdings" pitchFamily="2" charset="2"/>
              <a:buChar char="§"/>
            </a:pPr>
            <a:r>
              <a:rPr lang="en-US" altLang="zh-CN" sz="2200" dirty="0">
                <a:latin typeface="Tahoma" pitchFamily="34" charset="0"/>
                <a:ea typeface="宋体" pitchFamily="2" charset="-122"/>
              </a:rPr>
              <a:t>http://www.php.net/downloads   &lt;--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download page</a:t>
            </a:r>
          </a:p>
          <a:p>
            <a:pPr eaLnBrk="0" hangingPunct="0">
              <a:buFont typeface="Wingdings" pitchFamily="2" charset="2"/>
              <a:buChar char="§"/>
            </a:pPr>
            <a:r>
              <a:rPr lang="en-US" altLang="zh-CN" sz="2200" dirty="0">
                <a:latin typeface="Tahoma" pitchFamily="34" charset="0"/>
                <a:ea typeface="宋体" pitchFamily="2" charset="-122"/>
              </a:rPr>
              <a:t>http://www.php.net/manual/en/install.windows.php   &lt;--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installation manual</a:t>
            </a:r>
          </a:p>
          <a:p>
            <a:pPr eaLnBrk="0" hangingPunct="0">
              <a:buFont typeface="Wingdings" pitchFamily="2" charset="2"/>
              <a:buChar char="§"/>
            </a:pPr>
            <a:r>
              <a:rPr lang="en-US" altLang="zh-CN" sz="2200" dirty="0">
                <a:latin typeface="Tahoma" pitchFamily="34" charset="0"/>
                <a:ea typeface="宋体" pitchFamily="2" charset="-122"/>
              </a:rPr>
              <a:t>http://php.resourceindex.com/    &lt;-- PHP resources like sample programs, text book references, etc.</a:t>
            </a:r>
          </a:p>
          <a:p>
            <a:pPr eaLnBrk="0" hangingPunct="0">
              <a:buFont typeface="Wingdings" pitchFamily="2" charset="2"/>
              <a:buChar char="§"/>
            </a:pPr>
            <a:r>
              <a:rPr lang="en-US" altLang="zh-CN" sz="2200" dirty="0">
                <a:latin typeface="Tahoma" pitchFamily="34" charset="0"/>
                <a:ea typeface="宋体" pitchFamily="2" charset="-122"/>
              </a:rPr>
              <a:t>http://www.daniweb.com/techtalkforums/forum17.html   </a:t>
            </a:r>
            <a:r>
              <a:rPr lang="en-US" altLang="zh-CN" sz="2200" dirty="0">
                <a:latin typeface="Tahoma" pitchFamily="34" charset="0"/>
                <a:ea typeface="宋体" pitchFamily="2" charset="-122"/>
                <a:sym typeface="Wingdings" pitchFamily="2" charset="2"/>
              </a:rPr>
              <a:t> </a:t>
            </a:r>
            <a:r>
              <a:rPr lang="en-US" altLang="zh-CN" sz="2200" dirty="0" err="1">
                <a:latin typeface="Tahoma" pitchFamily="34" charset="0"/>
                <a:ea typeface="宋体" pitchFamily="2" charset="-122"/>
              </a:rPr>
              <a:t>php</a:t>
            </a:r>
            <a:r>
              <a:rPr lang="en-US" altLang="zh-CN" sz="2200" dirty="0">
                <a:latin typeface="Tahoma" pitchFamily="34" charset="0"/>
                <a:ea typeface="宋体" pitchFamily="2" charset="-122"/>
              </a:rPr>
              <a:t> forums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CA" b="1" dirty="0" smtClean="0">
                <a:effectLst>
                  <a:outerShdw blurRad="38100" dist="38100" dir="2700000" algn="tl">
                    <a:srgbClr val="C0C0C0"/>
                  </a:outerShdw>
                </a:effectLst>
              </a:rPr>
              <a:t>What is PHP (cont’d)</a:t>
            </a:r>
            <a:endParaRPr lang="en-US" altLang="zh-CN" b="1" dirty="0" smtClean="0">
              <a:effectLst>
                <a:outerShdw blurRad="38100" dist="38100" dir="2700000" algn="tl">
                  <a:srgbClr val="C0C0C0"/>
                </a:outerShdw>
              </a:effectLst>
              <a:ea typeface="宋体" pitchFamily="2" charset="-122"/>
            </a:endParaRPr>
          </a:p>
        </p:txBody>
      </p:sp>
      <p:sp>
        <p:nvSpPr>
          <p:cNvPr id="6147" name="Rectangle 3"/>
          <p:cNvSpPr>
            <a:spLocks noGrp="1" noChangeArrowheads="1"/>
          </p:cNvSpPr>
          <p:nvPr>
            <p:ph idx="1"/>
          </p:nvPr>
        </p:nvSpPr>
        <p:spPr>
          <a:xfrm>
            <a:off x="609600" y="1524000"/>
            <a:ext cx="8229600" cy="4525963"/>
          </a:xfrm>
        </p:spPr>
        <p:txBody>
          <a:bodyPr/>
          <a:lstStyle/>
          <a:p>
            <a:pPr eaLnBrk="1" hangingPunct="1"/>
            <a:r>
              <a:rPr lang="en-CA" sz="2600" dirty="0" smtClean="0"/>
              <a:t>Interpreted language, scripts are parsed at run-time rather than compiled beforehand</a:t>
            </a:r>
          </a:p>
          <a:p>
            <a:pPr eaLnBrk="1" hangingPunct="1"/>
            <a:r>
              <a:rPr lang="en-CA" sz="2600" dirty="0" smtClean="0"/>
              <a:t>Executed on the server-side</a:t>
            </a:r>
          </a:p>
          <a:p>
            <a:pPr eaLnBrk="1" hangingPunct="1"/>
            <a:r>
              <a:rPr lang="en-CA" sz="2600" dirty="0" smtClean="0"/>
              <a:t>Source-code not visible by client</a:t>
            </a:r>
          </a:p>
          <a:p>
            <a:pPr lvl="1" eaLnBrk="1" hangingPunct="1"/>
            <a:r>
              <a:rPr lang="en-CA" sz="2200" dirty="0" smtClean="0">
                <a:latin typeface="Tahoma" pitchFamily="34" charset="0"/>
              </a:rPr>
              <a:t>‘</a:t>
            </a:r>
            <a:r>
              <a:rPr lang="en-CA" sz="2200" dirty="0" smtClean="0"/>
              <a:t>View Source</a:t>
            </a:r>
            <a:r>
              <a:rPr lang="en-CA" sz="2200" dirty="0" smtClean="0">
                <a:latin typeface="Tahoma" pitchFamily="34" charset="0"/>
              </a:rPr>
              <a:t>’</a:t>
            </a:r>
            <a:r>
              <a:rPr lang="en-CA" sz="2200" dirty="0" smtClean="0"/>
              <a:t> in browsers does not display the PHP code</a:t>
            </a:r>
          </a:p>
          <a:p>
            <a:pPr eaLnBrk="1" hangingPunct="1"/>
            <a:r>
              <a:rPr lang="en-CA" sz="2600" dirty="0" smtClean="0"/>
              <a:t>Various built-in functions allow for fast development</a:t>
            </a:r>
          </a:p>
          <a:p>
            <a:pPr eaLnBrk="1" hangingPunct="1"/>
            <a:r>
              <a:rPr lang="en-CA" sz="2600" dirty="0" smtClean="0"/>
              <a:t>Compatible with many popular databases</a:t>
            </a:r>
            <a:endParaRPr lang="en-US" altLang="zh-CN" sz="2600" dirty="0"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defRPr/>
            </a:pPr>
            <a:r>
              <a:rPr lang="en-CA" dirty="0" smtClean="0">
                <a:effectLst>
                  <a:outerShdw blurRad="38100" dist="38100" dir="2700000" algn="tl">
                    <a:srgbClr val="C0C0C0"/>
                  </a:outerShdw>
                </a:effectLst>
              </a:rPr>
              <a:t>What is PHP (cont’d)</a:t>
            </a:r>
            <a:endParaRPr lang="en-US" b="1" dirty="0" smtClean="0">
              <a:effectLst>
                <a:outerShdw blurRad="38100" dist="38100" dir="2700000" algn="tl">
                  <a:srgbClr val="C0C0C0"/>
                </a:outerShdw>
              </a:effectLst>
              <a:ea typeface="宋体" pitchFamily="2" charset="-122"/>
            </a:endParaRPr>
          </a:p>
        </p:txBody>
      </p:sp>
      <p:sp>
        <p:nvSpPr>
          <p:cNvPr id="31747" name="Rectangle 3"/>
          <p:cNvSpPr>
            <a:spLocks noGrp="1" noChangeArrowheads="1"/>
          </p:cNvSpPr>
          <p:nvPr>
            <p:ph idx="1"/>
          </p:nvPr>
        </p:nvSpPr>
        <p:spPr>
          <a:xfrm>
            <a:off x="457200" y="1143000"/>
            <a:ext cx="8229600" cy="4800600"/>
          </a:xfrm>
        </p:spPr>
        <p:txBody>
          <a:bodyPr>
            <a:normAutofit lnSpcReduction="10000"/>
          </a:bodyPr>
          <a:lstStyle/>
          <a:p>
            <a:pPr eaLnBrk="1" hangingPunct="1"/>
            <a:r>
              <a:rPr lang="en-US" altLang="zh-CN" sz="2800" dirty="0" smtClean="0">
                <a:ea typeface="宋体" pitchFamily="2" charset="-122"/>
              </a:rPr>
              <a:t>Conceived in 1994, now used on +10 million web sites.</a:t>
            </a:r>
          </a:p>
          <a:p>
            <a:pPr eaLnBrk="1" hangingPunct="1"/>
            <a:r>
              <a:rPr lang="en-US" altLang="zh-CN" sz="2800" dirty="0" smtClean="0">
                <a:ea typeface="宋体" pitchFamily="2" charset="-122"/>
              </a:rPr>
              <a:t>Outputs not only HTML but can output XML, images (JPG &amp; PNG), PDF files and even Flash movies all generated on the fly. Can write these files to the file system.</a:t>
            </a:r>
          </a:p>
          <a:p>
            <a:pPr eaLnBrk="1" hangingPunct="1"/>
            <a:r>
              <a:rPr lang="en-US" altLang="zh-CN" sz="2800" dirty="0" smtClean="0">
                <a:ea typeface="宋体" pitchFamily="2" charset="-122"/>
              </a:rPr>
              <a:t>Supports a wide-range of databases</a:t>
            </a:r>
          </a:p>
          <a:p>
            <a:pPr eaLnBrk="1" hangingPunct="1"/>
            <a:r>
              <a:rPr lang="en-US" altLang="zh-CN" sz="2800" dirty="0" smtClean="0">
                <a:ea typeface="宋体" pitchFamily="2" charset="-122"/>
              </a:rPr>
              <a:t>PHP also has support for talking to other services using protocols such as LDAP, IMAP, SNMP, NNTP, POP3, HTTP.</a:t>
            </a:r>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457200"/>
            <a:ext cx="7677150" cy="762000"/>
          </a:xfrm>
        </p:spPr>
        <p:txBody>
          <a:bodyPr>
            <a:normAutofit/>
          </a:bodyPr>
          <a:lstStyle/>
          <a:p>
            <a:pPr eaLnBrk="1" hangingPunct="1">
              <a:defRPr/>
            </a:pPr>
            <a:r>
              <a:rPr lang="en-CA" b="1" dirty="0" smtClean="0">
                <a:effectLst>
                  <a:outerShdw blurRad="38100" dist="38100" dir="2700000" algn="tl">
                    <a:srgbClr val="C0C0C0"/>
                  </a:outerShdw>
                </a:effectLst>
              </a:rPr>
              <a:t>What does PHP code look like?</a:t>
            </a:r>
            <a:endParaRPr lang="en-US" altLang="zh-CN" b="1" dirty="0" smtClean="0">
              <a:effectLst>
                <a:outerShdw blurRad="38100" dist="38100" dir="2700000" algn="tl">
                  <a:srgbClr val="C0C0C0"/>
                </a:outerShdw>
              </a:effectLst>
              <a:ea typeface="宋体" pitchFamily="2" charset="-122"/>
            </a:endParaRPr>
          </a:p>
        </p:txBody>
      </p:sp>
      <p:sp>
        <p:nvSpPr>
          <p:cNvPr id="7171" name="Rectangle 3"/>
          <p:cNvSpPr>
            <a:spLocks noGrp="1" noChangeArrowheads="1"/>
          </p:cNvSpPr>
          <p:nvPr>
            <p:ph idx="1"/>
          </p:nvPr>
        </p:nvSpPr>
        <p:spPr>
          <a:xfrm>
            <a:off x="457200" y="1600200"/>
            <a:ext cx="8229600" cy="2940050"/>
          </a:xfrm>
        </p:spPr>
        <p:txBody>
          <a:bodyPr>
            <a:normAutofit fontScale="92500" lnSpcReduction="10000"/>
          </a:bodyPr>
          <a:lstStyle/>
          <a:p>
            <a:pPr eaLnBrk="1" hangingPunct="1"/>
            <a:r>
              <a:rPr lang="en-CA" sz="2600" dirty="0" smtClean="0"/>
              <a:t>Structurally similar to C/C++ but more like JSPs</a:t>
            </a:r>
          </a:p>
          <a:p>
            <a:pPr eaLnBrk="1" hangingPunct="1"/>
            <a:r>
              <a:rPr lang="en-CA" sz="2600" dirty="0" smtClean="0"/>
              <a:t>Supports procedural and object-oriented paradigm (to some degree)</a:t>
            </a:r>
          </a:p>
          <a:p>
            <a:pPr eaLnBrk="1" hangingPunct="1"/>
            <a:r>
              <a:rPr lang="en-CA" sz="2600" dirty="0" smtClean="0"/>
              <a:t>All PHP statements end with a semi-colon</a:t>
            </a:r>
          </a:p>
          <a:p>
            <a:pPr eaLnBrk="1" hangingPunct="1"/>
            <a:r>
              <a:rPr lang="en-CA" sz="2600" dirty="0" smtClean="0"/>
              <a:t>Each PHP script must be enclosed in the reserved PHP tag</a:t>
            </a:r>
            <a:endParaRPr lang="en-US" altLang="zh-CN" sz="1900" dirty="0" smtClean="0">
              <a:latin typeface="Courier New" pitchFamily="49" charset="0"/>
              <a:ea typeface="宋体" pitchFamily="2" charset="-122"/>
            </a:endParaRPr>
          </a:p>
        </p:txBody>
      </p:sp>
      <p:sp>
        <p:nvSpPr>
          <p:cNvPr id="7172" name="Text Box 4"/>
          <p:cNvSpPr txBox="1">
            <a:spLocks noChangeArrowheads="1"/>
          </p:cNvSpPr>
          <p:nvPr/>
        </p:nvSpPr>
        <p:spPr bwMode="auto">
          <a:xfrm>
            <a:off x="3563938" y="4797425"/>
            <a:ext cx="1008062" cy="915988"/>
          </a:xfrm>
          <a:prstGeom prst="rect">
            <a:avLst/>
          </a:prstGeom>
          <a:solidFill>
            <a:schemeClr val="folHlink"/>
          </a:solidFill>
          <a:ln w="9525">
            <a:noFill/>
            <a:miter lim="800000"/>
            <a:headEnd/>
            <a:tailEnd/>
          </a:ln>
        </p:spPr>
        <p:txBody>
          <a:bodyPr>
            <a:spAutoFit/>
          </a:bodyPr>
          <a:lstStyle/>
          <a:p>
            <a:r>
              <a:rPr lang="en-CA" b="1" i="1">
                <a:latin typeface="Courier New" pitchFamily="49" charset="0"/>
              </a:rPr>
              <a:t>&lt;?php</a:t>
            </a:r>
          </a:p>
          <a:p>
            <a:r>
              <a:rPr lang="en-CA" b="1" i="1">
                <a:latin typeface="Courier New" pitchFamily="49" charset="0"/>
              </a:rPr>
              <a:t>   …</a:t>
            </a:r>
            <a:br>
              <a:rPr lang="en-CA" b="1" i="1">
                <a:latin typeface="Courier New" pitchFamily="49" charset="0"/>
              </a:rPr>
            </a:br>
            <a:r>
              <a:rPr lang="en-CA" b="1" i="1">
                <a:latin typeface="Courier New" pitchFamily="49" charset="0"/>
              </a:rPr>
              <a:t>?&gt;</a:t>
            </a:r>
            <a:endParaRPr lang="en-US" altLang="zh-CN" b="1" i="1">
              <a:latin typeface="Courier New" pitchFamily="49" charset="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a:t>
            </a:r>
            <a:endParaRPr lang="en-US"/>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sz="3200" dirty="0" smtClean="0"/>
              <a:t>Write files</a:t>
            </a:r>
          </a:p>
          <a:p>
            <a:pPr marL="228600" lvl="1" indent="0">
              <a:buNone/>
            </a:pPr>
            <a:r>
              <a:rPr lang="en-US" sz="2800" dirty="0" smtClean="0"/>
              <a:t>Text wrangler </a:t>
            </a:r>
            <a:endParaRPr lang="en-US" sz="2800" dirty="0"/>
          </a:p>
          <a:p>
            <a:r>
              <a:rPr lang="en-US" sz="3200" dirty="0" smtClean="0"/>
              <a:t>Save files </a:t>
            </a:r>
          </a:p>
          <a:p>
            <a:pPr marL="228600" lvl="1" indent="0">
              <a:buNone/>
            </a:pPr>
            <a:r>
              <a:rPr lang="en-US" sz="2800" dirty="0" smtClean="0"/>
              <a:t>to </a:t>
            </a:r>
            <a:r>
              <a:rPr lang="en-US" sz="2800" dirty="0" err="1" smtClean="0"/>
              <a:t>public_html</a:t>
            </a:r>
            <a:r>
              <a:rPr lang="en-US" sz="2800" dirty="0" smtClean="0"/>
              <a:t> then sub folder on </a:t>
            </a:r>
            <a:r>
              <a:rPr lang="en-US" sz="2800" dirty="0" err="1" smtClean="0"/>
              <a:t>igor.gold.ac.uk</a:t>
            </a:r>
            <a:endParaRPr lang="en-US" sz="2800" dirty="0" smtClean="0"/>
          </a:p>
          <a:p>
            <a:r>
              <a:rPr lang="en-US" sz="3200" dirty="0" smtClean="0"/>
              <a:t>View files</a:t>
            </a:r>
          </a:p>
          <a:p>
            <a:pPr marL="228600" lvl="1" indent="0">
              <a:buNone/>
            </a:pPr>
            <a:r>
              <a:rPr lang="en-US" sz="2800" dirty="0" smtClean="0"/>
              <a:t>http</a:t>
            </a:r>
            <a:r>
              <a:rPr lang="en-US" sz="2800" dirty="0"/>
              <a:t>://</a:t>
            </a:r>
            <a:r>
              <a:rPr lang="en-US" sz="2800" dirty="0" err="1"/>
              <a:t>doc.gold.ac.uk</a:t>
            </a:r>
            <a:r>
              <a:rPr lang="en-US" sz="2800" dirty="0"/>
              <a:t>/~</a:t>
            </a:r>
            <a:r>
              <a:rPr lang="en-US" sz="2800" dirty="0" smtClean="0"/>
              <a:t>mas01jo/</a:t>
            </a:r>
            <a:r>
              <a:rPr lang="en-US" sz="2800" dirty="0" err="1" smtClean="0"/>
              <a:t>phpexamples</a:t>
            </a:r>
            <a:r>
              <a:rPr lang="en-US" sz="2800" dirty="0" smtClean="0"/>
              <a:t>/</a:t>
            </a:r>
            <a:r>
              <a:rPr lang="en-US" sz="2800" dirty="0" err="1" smtClean="0"/>
              <a:t>file.php</a:t>
            </a:r>
            <a:endParaRPr lang="en-US" sz="2800" dirty="0"/>
          </a:p>
        </p:txBody>
      </p:sp>
    </p:spTree>
    <p:extLst>
      <p:ext uri="{BB962C8B-B14F-4D97-AF65-F5344CB8AC3E}">
        <p14:creationId xmlns:p14="http://schemas.microsoft.com/office/powerpoint/2010/main" val="118851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69925" y="320675"/>
            <a:ext cx="7804150" cy="1096963"/>
          </a:xfrm>
        </p:spPr>
        <p:txBody>
          <a:bodyPr/>
          <a:lstStyle/>
          <a:p>
            <a:pPr eaLnBrk="1" hangingPunct="1">
              <a:defRPr/>
            </a:pPr>
            <a:r>
              <a:rPr lang="en-CA" b="1" dirty="0" smtClean="0">
                <a:effectLst>
                  <a:outerShdw blurRad="38100" dist="38100" dir="2700000" algn="tl">
                    <a:srgbClr val="C0C0C0"/>
                  </a:outerShdw>
                </a:effectLst>
              </a:rPr>
              <a:t>Comments in PHP</a:t>
            </a:r>
            <a:endParaRPr lang="en-US" altLang="zh-CN" b="1" dirty="0" smtClean="0">
              <a:effectLst>
                <a:outerShdw blurRad="38100" dist="38100" dir="2700000" algn="tl">
                  <a:srgbClr val="C0C0C0"/>
                </a:outerShdw>
              </a:effectLst>
              <a:ea typeface="宋体" pitchFamily="2" charset="-122"/>
            </a:endParaRPr>
          </a:p>
        </p:txBody>
      </p:sp>
      <p:sp>
        <p:nvSpPr>
          <p:cNvPr id="8195" name="Rectangle 3"/>
          <p:cNvSpPr>
            <a:spLocks noGrp="1" noChangeArrowheads="1"/>
          </p:cNvSpPr>
          <p:nvPr>
            <p:ph idx="1"/>
          </p:nvPr>
        </p:nvSpPr>
        <p:spPr>
          <a:xfrm>
            <a:off x="457200" y="1600200"/>
            <a:ext cx="8229600" cy="1016000"/>
          </a:xfrm>
        </p:spPr>
        <p:txBody>
          <a:bodyPr/>
          <a:lstStyle/>
          <a:p>
            <a:pPr eaLnBrk="1" hangingPunct="1">
              <a:lnSpc>
                <a:spcPct val="90000"/>
              </a:lnSpc>
            </a:pPr>
            <a:r>
              <a:rPr lang="en-CA" dirty="0" smtClean="0"/>
              <a:t>Standard C, C++, and shell comment symbols</a:t>
            </a:r>
            <a:endParaRPr lang="en-US" altLang="zh-CN" dirty="0" smtClean="0">
              <a:ea typeface="宋体" pitchFamily="2" charset="-122"/>
            </a:endParaRPr>
          </a:p>
        </p:txBody>
      </p:sp>
      <p:sp>
        <p:nvSpPr>
          <p:cNvPr id="8196" name="Text Box 4"/>
          <p:cNvSpPr txBox="1">
            <a:spLocks noChangeArrowheads="1"/>
          </p:cNvSpPr>
          <p:nvPr/>
        </p:nvSpPr>
        <p:spPr bwMode="auto">
          <a:xfrm>
            <a:off x="1258888" y="2997200"/>
            <a:ext cx="5975350" cy="2014538"/>
          </a:xfrm>
          <a:prstGeom prst="rect">
            <a:avLst/>
          </a:prstGeom>
          <a:solidFill>
            <a:schemeClr val="folHlink"/>
          </a:solidFill>
          <a:ln w="9525">
            <a:noFill/>
            <a:miter lim="800000"/>
            <a:headEnd/>
            <a:tailEnd/>
          </a:ln>
        </p:spPr>
        <p:txBody>
          <a:bodyPr>
            <a:spAutoFit/>
          </a:bodyPr>
          <a:lstStyle/>
          <a:p>
            <a:r>
              <a:rPr lang="en-CA" b="1" i="1">
                <a:latin typeface="Courier New" pitchFamily="49" charset="0"/>
              </a:rPr>
              <a:t>// C++ and Java-style comment</a:t>
            </a:r>
          </a:p>
          <a:p>
            <a:endParaRPr lang="en-CA" b="1" i="1">
              <a:latin typeface="Courier New" pitchFamily="49" charset="0"/>
            </a:endParaRPr>
          </a:p>
          <a:p>
            <a:r>
              <a:rPr lang="en-CA" b="1" i="1">
                <a:latin typeface="Courier New" pitchFamily="49" charset="0"/>
              </a:rPr>
              <a:t># Shell-style comments</a:t>
            </a:r>
          </a:p>
          <a:p>
            <a:endParaRPr lang="en-CA" b="1" i="1">
              <a:latin typeface="Courier New" pitchFamily="49" charset="0"/>
            </a:endParaRPr>
          </a:p>
          <a:p>
            <a:r>
              <a:rPr lang="en-CA" b="1" i="1">
                <a:latin typeface="Courier New" pitchFamily="49" charset="0"/>
              </a:rPr>
              <a:t>/* C-style comments</a:t>
            </a:r>
          </a:p>
          <a:p>
            <a:r>
              <a:rPr lang="en-CA" b="1" i="1">
                <a:latin typeface="Courier New" pitchFamily="49" charset="0"/>
              </a:rPr>
              <a:t>     These can span multiple lines */</a:t>
            </a:r>
          </a:p>
          <a:p>
            <a:endParaRPr lang="zh-CN" altLang="en-US" i="1">
              <a:latin typeface="Courier New" pitchFamily="49" charset="0"/>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6828</TotalTime>
  <Words>1998</Words>
  <Application>Microsoft Macintosh PowerPoint</Application>
  <PresentationFormat>On-screen Show (4:3)</PresentationFormat>
  <Paragraphs>468</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 Unicode MS</vt:lpstr>
      <vt:lpstr>Courier New</vt:lpstr>
      <vt:lpstr>Rockwell</vt:lpstr>
      <vt:lpstr>Tahoma</vt:lpstr>
      <vt:lpstr>Wingdings</vt:lpstr>
      <vt:lpstr>宋体</vt:lpstr>
      <vt:lpstr>Arial</vt:lpstr>
      <vt:lpstr>Advantage</vt:lpstr>
      <vt:lpstr>Intro to PHP and SQL</vt:lpstr>
      <vt:lpstr>What We’ll Cover</vt:lpstr>
      <vt:lpstr>Intro to PHP</vt:lpstr>
      <vt:lpstr>What is PHP?</vt:lpstr>
      <vt:lpstr>What is PHP (cont’d)</vt:lpstr>
      <vt:lpstr>What is PHP (cont’d)</vt:lpstr>
      <vt:lpstr>What does PHP code look like?</vt:lpstr>
      <vt:lpstr>Development</vt:lpstr>
      <vt:lpstr>Comments in PHP</vt:lpstr>
      <vt:lpstr>Variables in PHP</vt:lpstr>
      <vt:lpstr>Variable usage</vt:lpstr>
      <vt:lpstr>Echo</vt:lpstr>
      <vt:lpstr>Echo example</vt:lpstr>
      <vt:lpstr>Write echo.php</vt:lpstr>
      <vt:lpstr>Write hello.php</vt:lpstr>
      <vt:lpstr>Arithmetic Operations</vt:lpstr>
      <vt:lpstr>Write count.php</vt:lpstr>
      <vt:lpstr>Concatenation</vt:lpstr>
      <vt:lpstr>Write count.php</vt:lpstr>
      <vt:lpstr>Write count.php</vt:lpstr>
      <vt:lpstr>Escaping the Character</vt:lpstr>
      <vt:lpstr>icecream.php</vt:lpstr>
      <vt:lpstr>ices.php</vt:lpstr>
      <vt:lpstr>PowerPoint Presentation</vt:lpstr>
      <vt:lpstr>If ... Else...</vt:lpstr>
      <vt:lpstr>control.php</vt:lpstr>
      <vt:lpstr>While Loops</vt:lpstr>
      <vt:lpstr>loop.php</vt:lpstr>
      <vt:lpstr>Date Display </vt:lpstr>
      <vt:lpstr>dates.php</vt:lpstr>
      <vt:lpstr>Month, Day &amp; Date Format Symbols</vt:lpstr>
      <vt:lpstr>Functions</vt:lpstr>
      <vt:lpstr>Functions example</vt:lpstr>
      <vt:lpstr>functions.php</vt:lpstr>
      <vt:lpstr>PowerPoint Presentation</vt:lpstr>
      <vt:lpstr>forms.php</vt:lpstr>
      <vt:lpstr>formsanswer.php</vt:lpstr>
      <vt:lpstr>PowerPoint Presentation</vt:lpstr>
      <vt:lpstr>PowerPoint Presentation</vt:lpstr>
      <vt:lpstr>PowerPoint Presentation</vt:lpstr>
      <vt:lpstr>PowerPoint Presentation</vt:lpstr>
      <vt:lpstr>session.php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PHP  Tutorial</dc:title>
  <dc:creator>Reb</dc:creator>
  <cp:lastModifiedBy>Microsoft Office User</cp:lastModifiedBy>
  <cp:revision>95</cp:revision>
  <dcterms:created xsi:type="dcterms:W3CDTF">2007-10-25T00:42:37Z</dcterms:created>
  <dcterms:modified xsi:type="dcterms:W3CDTF">2018-10-25T08:03:51Z</dcterms:modified>
</cp:coreProperties>
</file>