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60" r:id="rId5"/>
    <p:sldId id="331" r:id="rId6"/>
    <p:sldId id="333" r:id="rId7"/>
    <p:sldId id="33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326" r:id="rId16"/>
    <p:sldId id="325" r:id="rId17"/>
    <p:sldId id="327" r:id="rId18"/>
    <p:sldId id="328" r:id="rId19"/>
    <p:sldId id="329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323" r:id="rId30"/>
    <p:sldId id="324" r:id="rId31"/>
    <p:sldId id="283" r:id="rId32"/>
    <p:sldId id="286" r:id="rId33"/>
    <p:sldId id="287" r:id="rId34"/>
    <p:sldId id="321" r:id="rId35"/>
    <p:sldId id="322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30" r:id="rId44"/>
    <p:sldId id="296" r:id="rId45"/>
    <p:sldId id="297" r:id="rId46"/>
    <p:sldId id="299" r:id="rId47"/>
    <p:sldId id="300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2" r:id="rId58"/>
    <p:sldId id="313" r:id="rId59"/>
    <p:sldId id="315" r:id="rId60"/>
    <p:sldId id="316" r:id="rId61"/>
    <p:sldId id="317" r:id="rId62"/>
  </p:sldIdLst>
  <p:sldSz cx="9144000" cy="6858000" type="screen4x3"/>
  <p:notesSz cx="7007225" cy="9293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5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20.xml"/><Relationship Id="rId12" Type="http://schemas.openxmlformats.org/officeDocument/2006/relationships/slide" Target="slides/slide21.xml"/><Relationship Id="rId13" Type="http://schemas.openxmlformats.org/officeDocument/2006/relationships/slide" Target="slides/slide22.xml"/><Relationship Id="rId14" Type="http://schemas.openxmlformats.org/officeDocument/2006/relationships/slide" Target="slides/slide23.xml"/><Relationship Id="rId15" Type="http://schemas.openxmlformats.org/officeDocument/2006/relationships/slide" Target="slides/slide24.xml"/><Relationship Id="rId16" Type="http://schemas.openxmlformats.org/officeDocument/2006/relationships/slide" Target="slides/slide25.xml"/><Relationship Id="rId17" Type="http://schemas.openxmlformats.org/officeDocument/2006/relationships/slide" Target="slides/slide26.xml"/><Relationship Id="rId18" Type="http://schemas.openxmlformats.org/officeDocument/2006/relationships/slide" Target="slides/slide27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8.xml"/><Relationship Id="rId5" Type="http://schemas.openxmlformats.org/officeDocument/2006/relationships/slide" Target="slides/slide9.xml"/><Relationship Id="rId6" Type="http://schemas.openxmlformats.org/officeDocument/2006/relationships/slide" Target="slides/slide10.xml"/><Relationship Id="rId7" Type="http://schemas.openxmlformats.org/officeDocument/2006/relationships/slide" Target="slides/slide11.xml"/><Relationship Id="rId8" Type="http://schemas.openxmlformats.org/officeDocument/2006/relationships/slide" Target="slides/slide12.xml"/><Relationship Id="rId9" Type="http://schemas.openxmlformats.org/officeDocument/2006/relationships/slide" Target="slides/slide13.xml"/><Relationship Id="rId10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C0EFFF3-CDD9-F84A-8FE4-295FFD1B2E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9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37150" cy="4181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155451E-4BA3-B24E-AD99-BEAF4E4F7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1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3BA5356-3EA0-0049-951C-34A74B82D004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68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3F7CACB9-12C0-1441-A159-B597E9DED24C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A8DC5999-C7C2-FF40-9DEF-986D919DB11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18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33DE0D01-370A-CA43-823F-B23E6B31E5CA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45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646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1D790-3C20-4940-B0D3-C1041F36A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196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228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28D6E-C6F0-B842-9F9D-F9B299DB1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441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A19F9-61E5-B243-8889-5C167C4BA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4542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E2AF4-4854-D64F-AA12-2647B5A938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02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5B2C4-0C8E-F14F-87FD-1238A03762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7794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BEBC6-4892-6C4D-A754-6E1DE685A4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0773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E5F1F-D0B9-4642-8375-C214EB5136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601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2C456-D9A1-9E4A-91E2-658F26095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96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3462-1DAB-0E4A-B8DF-2B806DAD9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7509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2727D-3E16-FE42-862E-FEB6AE5E6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932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B1095-9BC3-DB4B-9F65-248CD6053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591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7B4E4CD0-8B0E-4E4E-AB71-D96EEB4523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charset="2"/>
        <a:buChar char="§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charset="2"/>
        <a:buChar char="§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charset="2"/>
        <a:buChar char="§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charset="2"/>
        <a:buChar char="§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70501"/>
        </a:buClr>
        <a:buFont typeface="Wingdings" charset="0"/>
        <a:buChar char="§"/>
        <a:defRPr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70501"/>
        </a:buClr>
        <a:buFont typeface="Wingdings" charset="0"/>
        <a:buChar char="§"/>
        <a:defRPr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70501"/>
        </a:buClr>
        <a:buFont typeface="Wingdings" charset="0"/>
        <a:buChar char="§"/>
        <a:defRPr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70501"/>
        </a:buClr>
        <a:buFont typeface="Wingdings" charset="0"/>
        <a:buChar char="§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mysql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mysql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mysql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mysq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mysql.com/documentation/mysql/bychapter/manual_Tutorial.html#Tutoria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c.gold.ac.uk/intranet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362200"/>
            <a:ext cx="77724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Introduction to MySQL</a:t>
            </a:r>
          </a:p>
        </p:txBody>
      </p:sp>
      <p:pic>
        <p:nvPicPr>
          <p:cNvPr id="15362" name="Picture 4" descr="MySQL"/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3200400" cy="1666875"/>
          </a:xfrm>
          <a:prstGeom prst="rect">
            <a:avLst/>
          </a:prstGeom>
          <a:solidFill>
            <a:srgbClr val="CCFFFF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295400" y="4343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70501"/>
                </a:solidFill>
              </a:rPr>
              <a:t>Master class </a:t>
            </a:r>
            <a:r>
              <a:rPr lang="en-US" b="1" dirty="0" smtClean="0">
                <a:solidFill>
                  <a:srgbClr val="070501"/>
                </a:solidFill>
              </a:rPr>
              <a:t>2018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15BB5C4-D97A-C54F-946D-099B0D711B44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10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Queries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Keywords may be entered in any lettercase.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The following queries are equivalent: 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 smtClean="0"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</a:rPr>
              <a:t>mysql&gt; SELECT VERSION(), CURRENT_DATE;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</a:rPr>
              <a:t>mysql&gt; select version(), current_date;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</a:rPr>
              <a:t>mysql&gt; SeLeCt vErSiOn(), current_DATE;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400" smtClean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E819794A-00B5-6A43-BCE0-AA1F1C27E797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11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Queries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Here's another query. It demonstrates that you can use mysql as a simple calculator: 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mysql&gt; SELECT SIN(PI()/4), (4+1)*5;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| SIN(PI()/4) | (4+1)*5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|    0.707107 |      25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 b="1" smtClean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7A9775BC-F946-6C49-8F10-5D6BCEF3F781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12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Queries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You can also enter multiple statements on a single line. Just end each one with a semicolon: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b="1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mysql&gt; SELECT VERSION(); SELECT NOW();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| VERSION()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| 3.22.20a-log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| NOW()        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| 2004 00:15:33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+---------------------+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627BE556-188D-7242-B282-59F135E06874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13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Multi-Line Commands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mysql determines where your statement ends by looking for the terminating semicolon, not by looking for the end of the input line.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Here's a simple multiple-line statement: 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mysql&gt; SELECT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-&gt; USER()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-&gt; ,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    -&gt; CURRENT_DATE;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+--------------------+--------------+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| USER()             | CURRENT_DATE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+--------------------+--------------+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| joesmith@localhost | 1999-03-18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+--------------------+--------------+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02650B32-0CDD-2743-99CF-1773EC3535CE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14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Canceling a Command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If you decide you don't want to execute a command that you are in the process of entering, cancel it by typing \c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err="1" smtClean="0">
                <a:latin typeface="Courier New" charset="0"/>
                <a:cs typeface="+mn-cs"/>
              </a:rPr>
              <a:t>mysql</a:t>
            </a:r>
            <a:r>
              <a:rPr lang="en-US" b="1" dirty="0" smtClean="0">
                <a:latin typeface="Courier New" charset="0"/>
                <a:cs typeface="+mn-cs"/>
              </a:rPr>
              <a:t>&gt; SELECT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urier New" charset="0"/>
                <a:cs typeface="+mn-cs"/>
              </a:rPr>
              <a:t>    -&gt; USER()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latin typeface="Courier New" charset="0"/>
                <a:cs typeface="+mn-cs"/>
              </a:rPr>
              <a:t>    -&gt; \c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err="1" smtClean="0">
                <a:latin typeface="Courier New" charset="0"/>
                <a:cs typeface="+mn-cs"/>
              </a:rPr>
              <a:t>Mysql</a:t>
            </a:r>
            <a:r>
              <a:rPr lang="en-US" b="1" dirty="0" smtClean="0">
                <a:latin typeface="Courier New" charset="0"/>
                <a:cs typeface="+mn-cs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MySQL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notice the prompt. It switches back to </a:t>
            </a:r>
            <a:r>
              <a:rPr lang="en-US" dirty="0" err="1" smtClean="0">
                <a:cs typeface="+mn-cs"/>
              </a:rPr>
              <a:t>mysql</a:t>
            </a:r>
            <a:r>
              <a:rPr lang="en-US" dirty="0" smtClean="0">
                <a:cs typeface="+mn-cs"/>
              </a:rPr>
              <a:t>&gt; after you type \c, providing feedback to indicate that </a:t>
            </a:r>
            <a:r>
              <a:rPr lang="en-US" b="1" dirty="0" smtClean="0">
                <a:cs typeface="+mn-cs"/>
                <a:hlinkClick r:id="rId2" tooltip="4.5.1. mysql — The MySQL Command-Line Tool"/>
              </a:rPr>
              <a:t>mysql</a:t>
            </a:r>
            <a:r>
              <a:rPr lang="en-US" dirty="0" smtClean="0">
                <a:cs typeface="+mn-cs"/>
              </a:rPr>
              <a:t> is ready for a new command. </a:t>
            </a:r>
            <a:endParaRPr lang="en-US" b="1" dirty="0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F0BB118B-6DD4-EB4B-AA99-ED53E0679813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15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MySQL prompts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913FAEFB-5172-C640-AC5C-401FF0A1D199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16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35843" name="Picture 7" descr="Screen shot 2013-01-28 at 21.0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331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1371600" y="1524000"/>
            <a:ext cx="632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7A"/>
                </a:solidFill>
              </a:rPr>
              <a:t>The following table shows each of the prompts you may see and summarizes what they mean about the state that mysql is in.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Typos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Multiple-line statements commonly occur by accident when you intend to issue a command on a single line, but forget the terminating semicolon. In this case, </a:t>
            </a:r>
            <a:r>
              <a:rPr lang="en-US" b="1" dirty="0" smtClean="0">
                <a:cs typeface="+mn-cs"/>
                <a:hlinkClick r:id="rId2" tooltip="4.5.1. mysql — The MySQL Command-Line Tool"/>
              </a:rPr>
              <a:t>mysql</a:t>
            </a:r>
            <a:r>
              <a:rPr lang="en-US" dirty="0" smtClean="0">
                <a:cs typeface="+mn-cs"/>
              </a:rPr>
              <a:t> waits for more input: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&gt; select user()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    -&gt;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Enter a semicolon to complete the statement, and </a:t>
            </a:r>
            <a:r>
              <a:rPr lang="en-US" b="1" dirty="0" smtClean="0">
                <a:cs typeface="+mn-cs"/>
                <a:hlinkClick r:id="rId2" tooltip="4.5.1. mysql — The MySQL Command-Line Tool"/>
              </a:rPr>
              <a:t>mysql</a:t>
            </a:r>
            <a:r>
              <a:rPr lang="en-US" dirty="0" smtClean="0">
                <a:cs typeface="+mn-cs"/>
              </a:rPr>
              <a:t> executes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2E34415-2D40-D248-A613-ED9E7011F105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17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Wrong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&gt; SELECT * FROM </a:t>
            </a:r>
            <a:r>
              <a:rPr lang="en-US" dirty="0" err="1" smtClean="0">
                <a:latin typeface="Courier New"/>
                <a:cs typeface="Courier New"/>
              </a:rPr>
              <a:t>my_table</a:t>
            </a:r>
            <a:r>
              <a:rPr lang="en-US" dirty="0" smtClean="0">
                <a:latin typeface="Courier New"/>
                <a:cs typeface="Courier New"/>
              </a:rPr>
              <a:t> WHERE name = 'Smith AND age &lt; 30;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    '&gt; 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Notice the prompt It tells you that </a:t>
            </a:r>
            <a:r>
              <a:rPr lang="en-US" b="1" dirty="0" smtClean="0">
                <a:cs typeface="+mn-cs"/>
                <a:hlinkClick r:id="rId2" tooltip="4.5.1. mysql — The MySQL Command-Line Tool"/>
              </a:rPr>
              <a:t>mysql</a:t>
            </a:r>
            <a:r>
              <a:rPr lang="en-US" dirty="0" smtClean="0">
                <a:cs typeface="+mn-cs"/>
              </a:rPr>
              <a:t> expects to see the rest of an </a:t>
            </a:r>
            <a:r>
              <a:rPr lang="en-US" dirty="0" err="1" smtClean="0">
                <a:cs typeface="+mn-cs"/>
              </a:rPr>
              <a:t>unterminated</a:t>
            </a:r>
            <a:r>
              <a:rPr lang="en-US" dirty="0" smtClean="0">
                <a:cs typeface="+mn-cs"/>
              </a:rPr>
              <a:t> string</a:t>
            </a:r>
            <a:endParaRPr lang="en-US" dirty="0" smtClean="0">
              <a:latin typeface="Courier New"/>
              <a:cs typeface="Courier New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E91F4D3-074B-B746-A89A-F2442DAC0615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18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corrections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At this point, what do you do? The simplest thing is to cancel the command. However, you cannot just type \c in this case, because </a:t>
            </a:r>
            <a:r>
              <a:rPr lang="en-US" b="1" dirty="0" smtClean="0">
                <a:cs typeface="+mn-cs"/>
                <a:hlinkClick r:id="rId2" tooltip="4.5.1. mysql — The MySQL Command-Line Tool"/>
              </a:rPr>
              <a:t>mysql</a:t>
            </a:r>
            <a:r>
              <a:rPr lang="en-US" dirty="0" smtClean="0">
                <a:cs typeface="+mn-cs"/>
              </a:rPr>
              <a:t> interprets it as part of the string that it is collecting. Instead, enter the closing quote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C7A09062-E895-8046-9BB0-40C657C5F5D1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19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084388" y="54102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en-US">
                <a:solidFill>
                  <a:srgbClr val="00007A"/>
                </a:solidFill>
              </a:rPr>
              <a:t>'\c</a:t>
            </a:r>
            <a:endParaRPr lang="en-US" altLang="en-US">
              <a:solidFill>
                <a:srgbClr val="00007A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D811E6E7-2910-3048-8A72-60951ABB1B16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Road Map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Introduction to MySQL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Connecting and Disconnecting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Entering Basic Queries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Creating and Using a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757DB0AE-050D-6840-9CA1-356CA0285A85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20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Using a Database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To get started on your own database, first check which databases currently exist.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Use the SHOW statement to find out which databases currently exist on the server: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4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mysql&gt; show databases;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Database |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mysql    |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test     |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2 rows in set (0.01 sec)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77D2971D-6579-5E48-8EE5-19BF7A7015BD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21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Using a Database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/>
              <a:t>To create a new database, issue the </a:t>
            </a:r>
            <a:r>
              <a:rPr lang="ja-JP" altLang="en-US"/>
              <a:t>“</a:t>
            </a:r>
            <a:r>
              <a:rPr lang="en-US" altLang="ja-JP"/>
              <a:t>create database</a:t>
            </a:r>
            <a:r>
              <a:rPr lang="ja-JP" altLang="en-US"/>
              <a:t>”</a:t>
            </a:r>
            <a:r>
              <a:rPr lang="en-US" altLang="ja-JP"/>
              <a:t> command:</a:t>
            </a:r>
          </a:p>
          <a:p>
            <a:pPr lvl="1" eaLnBrk="1" hangingPunct="1"/>
            <a:r>
              <a:rPr lang="en-US" altLang="en-US" sz="2400" b="1">
                <a:latin typeface="Courier New" charset="0"/>
              </a:rPr>
              <a:t>mysql&gt; create database ma007xyz_webdb;</a:t>
            </a:r>
          </a:p>
          <a:p>
            <a:pPr lvl="1" eaLnBrk="1" hangingPunct="1"/>
            <a:r>
              <a:rPr lang="en-US" altLang="en-US" sz="2400" b="1">
                <a:latin typeface="Courier New" charset="0"/>
              </a:rPr>
              <a:t>(replacing ma007xyz with your username)</a:t>
            </a:r>
            <a:endParaRPr lang="en-US" altLang="en-US" sz="2400"/>
          </a:p>
          <a:p>
            <a:pPr eaLnBrk="1" hangingPunct="1"/>
            <a:r>
              <a:rPr lang="en-US" altLang="en-US"/>
              <a:t>To the select a database, issue the </a:t>
            </a:r>
            <a:r>
              <a:rPr lang="ja-JP" altLang="en-US"/>
              <a:t>“</a:t>
            </a:r>
            <a:r>
              <a:rPr lang="en-US" altLang="ja-JP"/>
              <a:t>use</a:t>
            </a:r>
            <a:r>
              <a:rPr lang="ja-JP" altLang="en-US"/>
              <a:t>”</a:t>
            </a:r>
            <a:r>
              <a:rPr lang="en-US" altLang="ja-JP"/>
              <a:t> command:</a:t>
            </a:r>
          </a:p>
          <a:p>
            <a:pPr lvl="1" eaLnBrk="1" hangingPunct="1"/>
            <a:r>
              <a:rPr lang="en-US" altLang="en-US" sz="2400" b="1">
                <a:latin typeface="Courier New" charset="0"/>
              </a:rPr>
              <a:t>mysql&gt; use ma007xyz_webdb;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A2093270-3468-7148-A46E-688BAAF7AC8A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22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Creating a Table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Once you have selected a database, you can view all database tables: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latin typeface="Courier New" charset="0"/>
                <a:cs typeface="+mn-cs"/>
              </a:rPr>
              <a:t>mysql&gt; show tables;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latin typeface="Courier New" charset="0"/>
                <a:cs typeface="+mn-cs"/>
              </a:rPr>
              <a:t>Empty set (0.02 sec)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An empty set indicates that I have not created any tables yet.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b="1" smtClean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2A972D48-71B6-714E-9D21-C364368AE5BA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23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Creating a Table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Let</a:t>
            </a:r>
            <a:r>
              <a:rPr lang="ja-JP" altLang="en-US"/>
              <a:t>’</a:t>
            </a:r>
            <a:r>
              <a:rPr lang="en-US" altLang="ja-JP"/>
              <a:t>s create a table for storing pets.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Table:  pets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/>
              <a:t>name:		VARCHAR(20)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/>
              <a:t>owner:		VARCHAR(20)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/>
              <a:t>species:	VARCHAR(20)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/>
              <a:t>sex:		CHAR(1)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/>
              <a:t>birth:		DATE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altLang="en-US"/>
              <a:t>date:		DATE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6765925" y="4456113"/>
            <a:ext cx="1863725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a typeface="ＭＳ Ｐゴシック" charset="0"/>
              </a:rPr>
              <a:t>VARCHAR is</a:t>
            </a:r>
          </a:p>
          <a:p>
            <a:pPr>
              <a:defRPr/>
            </a:pPr>
            <a:r>
              <a:rPr lang="en-US" b="1">
                <a:solidFill>
                  <a:schemeClr val="bg1"/>
                </a:solidFill>
                <a:ea typeface="ＭＳ Ｐゴシック" charset="0"/>
              </a:rPr>
              <a:t>usually used</a:t>
            </a:r>
          </a:p>
          <a:p>
            <a:pPr>
              <a:defRPr/>
            </a:pPr>
            <a:r>
              <a:rPr lang="en-US" b="1">
                <a:solidFill>
                  <a:schemeClr val="bg1"/>
                </a:solidFill>
                <a:ea typeface="ＭＳ Ｐゴシック" charset="0"/>
              </a:rPr>
              <a:t>to store string</a:t>
            </a:r>
          </a:p>
          <a:p>
            <a:pPr>
              <a:defRPr/>
            </a:pPr>
            <a:r>
              <a:rPr lang="en-US" b="1">
                <a:solidFill>
                  <a:schemeClr val="bg1"/>
                </a:solidFill>
                <a:ea typeface="ＭＳ Ｐゴシック" charset="0"/>
              </a:rPr>
              <a:t>data.</a:t>
            </a:r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 flipH="1" flipV="1">
            <a:off x="6324600" y="4191000"/>
            <a:ext cx="381000" cy="228600"/>
          </a:xfrm>
          <a:prstGeom prst="line">
            <a:avLst/>
          </a:prstGeom>
          <a:noFill/>
          <a:ln w="38100">
            <a:solidFill>
              <a:srgbClr val="07050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38EB86C8-7084-4644-8D4E-5C30173ADC3F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24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Creating a Table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 smtClean="0">
                <a:cs typeface="+mn-cs"/>
              </a:rPr>
              <a:t>To create a table, use the CREATE TABLE command: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err="1" smtClean="0">
                <a:latin typeface="Courier New" charset="0"/>
                <a:cs typeface="+mn-cs"/>
              </a:rPr>
              <a:t>mysql</a:t>
            </a:r>
            <a:r>
              <a:rPr lang="en-US" sz="2400" b="1" dirty="0" smtClean="0">
                <a:latin typeface="Courier New" charset="0"/>
                <a:cs typeface="+mn-cs"/>
              </a:rPr>
              <a:t>&gt; CREATE TABLE pet (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    -&gt; name VARCHAR(20),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    -&gt; owner VARCHAR(20),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    -&gt; species VARCHAR(20),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    -&gt; sex CHAR(1),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    -&gt; birth DATE, death DATE);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smtClean="0">
                <a:latin typeface="Courier New" charset="0"/>
                <a:cs typeface="+mn-cs"/>
              </a:rPr>
              <a:t>Query OK, 0 rows affected (0.04 sec)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0C874340-0AFC-594B-9FEE-0D6880A9CEE3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25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Showing Tables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To verify that the table has been created: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mysql&gt; show tables;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+------------------+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| Tables_in_test   |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+------------------+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| pet              |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+------------------+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1 row in set (0.01 sec)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800" b="1" smtClean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7F403DA9-492B-CB4E-B7EF-3B1154D97A7C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26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Describing Tables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To view a table structure, use the DESCRIBE command: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2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mysql&gt; describe pet;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Field   | Type        | Null | Key | Default | Extra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name   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owner  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species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sex     | char(1)     | YES  |     | NULL    |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birth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death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6 rows in set (0.02 sec)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DFA88A1E-4F75-DA4D-82D8-318787F336DE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27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Deleting a Table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Don’</a:t>
            </a:r>
            <a:r>
              <a:rPr lang="en-US" altLang="ja-JP"/>
              <a:t>t do this now ! But to </a:t>
            </a:r>
          </a:p>
          <a:p>
            <a:pPr eaLnBrk="1" hangingPunct="1"/>
            <a:r>
              <a:rPr lang="en-US" altLang="en-US"/>
              <a:t>delete an entire table, use the DROP TABLE command: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charset="2"/>
              <a:buNone/>
            </a:pPr>
            <a:r>
              <a:rPr lang="en-US" altLang="en-US" sz="2400" b="1">
                <a:latin typeface="Courier New" charset="0"/>
              </a:rPr>
              <a:t>mysql&gt; drop table pet;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b="1">
                <a:latin typeface="Courier New" charset="0"/>
              </a:rPr>
              <a:t>Query OK, 0 rows affected (0.02 sec)</a:t>
            </a:r>
          </a:p>
          <a:p>
            <a:pPr eaLnBrk="1" hangingPunct="1"/>
            <a:endParaRPr lang="en-US" altLang="en-US" sz="2400" b="1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FCF529D9-EAE1-6041-9330-A1B3EF0A42B6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28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Loading Data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 smtClean="0">
                <a:cs typeface="+mn-cs"/>
              </a:rPr>
              <a:t>Use the INSERT statement to enter data into a table.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dirty="0" smtClean="0">
                <a:cs typeface="+mn-cs"/>
              </a:rPr>
              <a:t>For example:</a:t>
            </a:r>
          </a:p>
          <a:p>
            <a:pPr lvl="1" eaLnBrk="1" hangingPunct="1">
              <a:buFont typeface="Wingdings" charset="0"/>
              <a:buChar char="§"/>
              <a:defRPr/>
            </a:pPr>
            <a:endParaRPr lang="en-US" sz="2400" dirty="0" smtClean="0"/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400" dirty="0" smtClean="0">
                <a:latin typeface="Courier New" charset="0"/>
              </a:rPr>
              <a:t>INSERT INTO pet VALUES ('</a:t>
            </a:r>
            <a:r>
              <a:rPr lang="en-US" sz="2400" dirty="0" err="1" smtClean="0">
                <a:latin typeface="Courier New" charset="0"/>
              </a:rPr>
              <a:t>Fluffy','Harold','cat','f</a:t>
            </a:r>
            <a:r>
              <a:rPr lang="en-US" sz="2400" dirty="0" smtClean="0">
                <a:latin typeface="Courier New" charset="0"/>
              </a:rPr>
              <a:t>',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400" dirty="0" smtClean="0">
                <a:latin typeface="Courier New" charset="0"/>
              </a:rPr>
              <a:t>	'1999-02-04',NULL);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400" dirty="0" smtClean="0">
              <a:latin typeface="Courier New" charset="0"/>
            </a:endParaRPr>
          </a:p>
          <a:p>
            <a:pPr lvl="1" eaLnBrk="1" hangingPunct="1">
              <a:buFont typeface="Wingdings" charset="0"/>
              <a:buChar char="§"/>
              <a:defRPr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To see the data in 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To see the records in a file we use the select statement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&gt; select * from pet;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282C7384-E18E-844C-9A33-BDA2C4908F8C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29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EE7AF6E4-DBE2-1442-A8FF-5D5136253E72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Attribution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Most of these slides are based directly on the MySQL Documentation.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Most information comes from Chapter 3, MySQL Tutorial: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  <a:hlinkClick r:id="rId3"/>
              </a:rPr>
              <a:t>http://www.mysql.com/documentation/mysql/bychapter/manual_Tutorial.html#Tutorial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Deleting a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To delete a row from a table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&gt; delete from pet where name = 'fluffy';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21F40D35-40E5-9A43-BE47-EB74B11C8D2B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30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A8024A52-8FA3-6944-BC78-5566664F4B52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31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data…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914400" y="1524000"/>
            <a:ext cx="78486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ph idx="1"/>
          </p:nvPr>
        </p:nvGraphicFramePr>
        <p:xfrm>
          <a:off x="1066800" y="1676400"/>
          <a:ext cx="7467600" cy="4191003"/>
        </p:xfrm>
        <a:graphic>
          <a:graphicData uri="http://schemas.openxmlformats.org/drawingml/2006/table">
            <a:tbl>
              <a:tblPr/>
              <a:tblGrid>
                <a:gridCol w="1044575"/>
                <a:gridCol w="882650"/>
                <a:gridCol w="1042988"/>
                <a:gridCol w="563562"/>
                <a:gridCol w="1925638"/>
                <a:gridCol w="2008187"/>
              </a:tblGrid>
              <a:tr h="5238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owner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species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sex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birth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death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Fluffy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Harold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cat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1993-02-04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Claws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cat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1994-03-17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Buffy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Harold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1989-05-13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Fang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Benny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1990-08-27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Bowser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Diane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1998-08-31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1995-07-29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Chirpy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bird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1998-09-11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Whistler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bird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1997-12-09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Slim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Benny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snake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1996-04-29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7CA58C7A-4E50-324A-947F-F3E3A93038B8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32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Loading Sample Data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We are going to use a text file `</a:t>
            </a:r>
            <a:r>
              <a:rPr lang="en-US" dirty="0" err="1" smtClean="0">
                <a:cs typeface="+mn-cs"/>
              </a:rPr>
              <a:t>pet.tsv</a:t>
            </a:r>
            <a:r>
              <a:rPr lang="en-US" dirty="0" smtClean="0">
                <a:cs typeface="+mn-cs"/>
              </a:rPr>
              <a:t>' containing one record per line.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Values must be separated by tabs, and given in the order in which the columns were listed in the CREATE TABLE statement.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We will load the data via the LOAD DATA Command.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CAB9C07F-468C-6547-A013-8742ABF988CD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33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Sample Data File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7543800" cy="3022600"/>
          </a:xfrm>
          <a:prstGeom prst="rect">
            <a:avLst/>
          </a:prstGeom>
          <a:noFill/>
          <a:ln w="9525">
            <a:solidFill>
              <a:srgbClr val="0705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70501"/>
                </a:solidFill>
                <a:ea typeface="ＭＳ Ｐゴシック" charset="0"/>
              </a:rPr>
              <a:t>Fluffy	Harold	cat	f	1993-02-04	\N</a:t>
            </a:r>
          </a:p>
          <a:p>
            <a:pPr>
              <a:defRPr/>
            </a:pPr>
            <a:r>
              <a:rPr lang="en-US" dirty="0">
                <a:solidFill>
                  <a:srgbClr val="070501"/>
                </a:solidFill>
                <a:ea typeface="ＭＳ Ｐゴシック" charset="0"/>
              </a:rPr>
              <a:t>Claws	Gwen	cat	m	1994-03-17	\N</a:t>
            </a:r>
          </a:p>
          <a:p>
            <a:pPr>
              <a:defRPr/>
            </a:pPr>
            <a:r>
              <a:rPr lang="en-US" dirty="0">
                <a:solidFill>
                  <a:srgbClr val="070501"/>
                </a:solidFill>
                <a:ea typeface="ＭＳ Ｐゴシック" charset="0"/>
              </a:rPr>
              <a:t>Buffy	Harold	dog	f	1989-05-13	\N</a:t>
            </a:r>
          </a:p>
          <a:p>
            <a:pPr>
              <a:defRPr/>
            </a:pPr>
            <a:r>
              <a:rPr lang="en-US" dirty="0">
                <a:solidFill>
                  <a:srgbClr val="070501"/>
                </a:solidFill>
                <a:ea typeface="ＭＳ Ｐゴシック" charset="0"/>
              </a:rPr>
              <a:t>Fang	Benny	dog	m	1990-08-27	\N</a:t>
            </a:r>
          </a:p>
          <a:p>
            <a:pPr>
              <a:defRPr/>
            </a:pPr>
            <a:r>
              <a:rPr lang="en-US" dirty="0">
                <a:solidFill>
                  <a:srgbClr val="070501"/>
                </a:solidFill>
                <a:ea typeface="ＭＳ Ｐゴシック" charset="0"/>
              </a:rPr>
              <a:t>Bowser	Diane	dog	m	1979-08-31	1995-07-29</a:t>
            </a:r>
          </a:p>
          <a:p>
            <a:pPr>
              <a:defRPr/>
            </a:pPr>
            <a:r>
              <a:rPr lang="en-US" dirty="0">
                <a:solidFill>
                  <a:srgbClr val="070501"/>
                </a:solidFill>
                <a:ea typeface="ＭＳ Ｐゴシック" charset="0"/>
              </a:rPr>
              <a:t>Chirpy	Gwen	bird	f	1998-09-11	\N</a:t>
            </a:r>
          </a:p>
          <a:p>
            <a:pPr>
              <a:defRPr/>
            </a:pPr>
            <a:r>
              <a:rPr lang="en-US" dirty="0">
                <a:solidFill>
                  <a:srgbClr val="070501"/>
                </a:solidFill>
                <a:ea typeface="ＭＳ Ｐゴシック" charset="0"/>
              </a:rPr>
              <a:t>Whistler	Gwen	bird	\N	1997-12-09	\N</a:t>
            </a:r>
          </a:p>
          <a:p>
            <a:pPr>
              <a:defRPr/>
            </a:pPr>
            <a:r>
              <a:rPr lang="en-US" dirty="0">
                <a:solidFill>
                  <a:srgbClr val="070501"/>
                </a:solidFill>
                <a:ea typeface="ＭＳ Ｐゴシック" charset="0"/>
              </a:rPr>
              <a:t>Slim	Benny	snake	m	1996-04-29	\N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Saving the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 to the teaching webpage for this week’s lecture</a:t>
            </a:r>
          </a:p>
          <a:p>
            <a:pPr eaLnBrk="1" hangingPunct="1"/>
            <a:r>
              <a:rPr lang="en-US" altLang="en-US" dirty="0"/>
              <a:t>Hold down </a:t>
            </a:r>
            <a:r>
              <a:rPr lang="en-US" altLang="en-US" dirty="0" err="1"/>
              <a:t>crtl</a:t>
            </a:r>
            <a:r>
              <a:rPr lang="en-US" altLang="en-US" dirty="0"/>
              <a:t> key and click on the  </a:t>
            </a:r>
            <a:r>
              <a:rPr lang="en-US" altLang="en-US" dirty="0" err="1" smtClean="0"/>
              <a:t>pet.tsv</a:t>
            </a:r>
            <a:r>
              <a:rPr lang="en-US" altLang="en-US" dirty="0" smtClean="0"/>
              <a:t> </a:t>
            </a:r>
            <a:r>
              <a:rPr lang="en-US" altLang="en-US" dirty="0"/>
              <a:t>file link </a:t>
            </a:r>
          </a:p>
          <a:p>
            <a:pPr eaLnBrk="1" hangingPunct="1"/>
            <a:r>
              <a:rPr lang="en-US" altLang="en-US" dirty="0"/>
              <a:t>Select Save link as from the menu</a:t>
            </a:r>
          </a:p>
          <a:p>
            <a:pPr eaLnBrk="1" hangingPunct="1"/>
            <a:r>
              <a:rPr lang="en-US" altLang="en-US" dirty="0"/>
              <a:t>Select </a:t>
            </a:r>
            <a:r>
              <a:rPr lang="en-US" altLang="en-US" dirty="0" err="1"/>
              <a:t>igor.gold.ac.uk</a:t>
            </a:r>
            <a:r>
              <a:rPr lang="en-US" altLang="en-US" dirty="0"/>
              <a:t> from the file list on the left hand plane.</a:t>
            </a:r>
          </a:p>
          <a:p>
            <a:pPr eaLnBrk="1" hangingPunct="1"/>
            <a:r>
              <a:rPr lang="en-US" altLang="en-US" dirty="0"/>
              <a:t>Save the file to to your </a:t>
            </a:r>
            <a:r>
              <a:rPr lang="en-US" altLang="en-US" dirty="0" err="1"/>
              <a:t>igor</a:t>
            </a:r>
            <a:r>
              <a:rPr lang="en-US" altLang="en-US" dirty="0"/>
              <a:t> root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DAAD2B27-D208-4146-982D-C8FD6612D16B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34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Load data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To load the </a:t>
            </a:r>
            <a:r>
              <a:rPr lang="en-US" dirty="0" err="1" smtClean="0">
                <a:cs typeface="+mn-cs"/>
              </a:rPr>
              <a:t>pet.txt</a:t>
            </a:r>
            <a:r>
              <a:rPr lang="en-US" dirty="0" smtClean="0">
                <a:cs typeface="+mn-cs"/>
              </a:rPr>
              <a:t> file type the following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&gt; LOAD DATA LOCAL INFILE "</a:t>
            </a:r>
            <a:r>
              <a:rPr lang="en-US" dirty="0" err="1" smtClean="0">
                <a:latin typeface="Courier New"/>
                <a:cs typeface="Courier New"/>
              </a:rPr>
              <a:t>pet.txt</a:t>
            </a:r>
            <a:r>
              <a:rPr lang="en-US" dirty="0" smtClean="0">
                <a:latin typeface="Courier New"/>
                <a:cs typeface="Courier New"/>
              </a:rPr>
              <a:t>" INTO TABLE pet lines terminated by '\r';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36A1F7F6-1D5E-F24C-A3E1-CA2F520115FF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35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48510D6-1277-984A-9A77-D57FDAFB7CBA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36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295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>
                <a:cs typeface="+mj-cs"/>
              </a:rPr>
              <a:t>The rest of the examples, assume the following set of data.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914400" y="1600200"/>
            <a:ext cx="77724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graphicFrame>
        <p:nvGraphicFramePr>
          <p:cNvPr id="154628" name="Group 4"/>
          <p:cNvGraphicFramePr>
            <a:graphicFrameLocks noGrp="1"/>
          </p:cNvGraphicFramePr>
          <p:nvPr>
            <p:ph idx="1"/>
          </p:nvPr>
        </p:nvGraphicFramePr>
        <p:xfrm>
          <a:off x="1066800" y="1905000"/>
          <a:ext cx="7467600" cy="4191003"/>
        </p:xfrm>
        <a:graphic>
          <a:graphicData uri="http://schemas.openxmlformats.org/drawingml/2006/table">
            <a:tbl>
              <a:tblPr/>
              <a:tblGrid>
                <a:gridCol w="1044575"/>
                <a:gridCol w="882650"/>
                <a:gridCol w="1042988"/>
                <a:gridCol w="563562"/>
                <a:gridCol w="1925638"/>
                <a:gridCol w="2008187"/>
              </a:tblGrid>
              <a:tr h="5238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name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owner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species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sex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birth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death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Fluffy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Harold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cat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1993-02-04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Claws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cat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1994-03-17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Buffy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Harold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1989-05-13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Fang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Benny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1990-08-27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Bowser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Diane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dog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1998-08-31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1995-07-29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Chirpy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bird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1998-09-11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Whistler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Gwen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bird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1997-12-09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Slim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Benny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snake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1996-04-29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8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363A9CAB-CEBA-A84A-A9B7-6BDE21522828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37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SQL Select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The SELECT statement is used to pull information from a table.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The general format is: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latin typeface="Courier New" charset="0"/>
              </a:rPr>
              <a:t>SELECT what_to_select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latin typeface="Courier New" charset="0"/>
              </a:rPr>
              <a:t>FROM which_table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latin typeface="Courier New" charset="0"/>
              </a:rPr>
              <a:t>WHERE conditions_to_satisfy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8789C137-B2F0-9C4F-B0AD-7EB027578DD7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38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Selecting All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The simplest form of SELECT retrieves everything from a table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mysql&gt; select * from pet;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name     | owner 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Fluffy   | Harold | cat     | f    | 1999-02-04 | NULL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Claws    | Gwen   | cat     | f    | 1994-03-17 | NULL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Buffy    | Harold | dog     | f    | 1989-05-13 | NULL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Fang     | Benny  | dog     | m    | 1999-08-27 | NULL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Bowser   | Diane 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Chirpy   | Gwen   | bird    | f    | 1998-09-11 | NULL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Whistler | Gwen   | bird    |      | 1997-12-09 | NULL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| Slim     | Benny  | snake   | m    | 1996-04-29 | NULL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latin typeface="Courier New" charset="0"/>
                <a:cs typeface="+mn-cs"/>
              </a:rPr>
              <a:t>8 rows in set (0.00 sec)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82A599BB-FB65-424B-965A-B29B16AD7D07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39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Selecting Particular Rows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dirty="0" smtClean="0">
                <a:cs typeface="+mn-cs"/>
              </a:rPr>
              <a:t>You can select only particular rows from your table.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800" dirty="0" smtClean="0">
                <a:cs typeface="+mn-cs"/>
              </a:rPr>
              <a:t>For example, if you want to verify the change that you made to Bowser's birth date, select Bowser's record like this: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dirty="0" smtClean="0">
                <a:latin typeface="Courier New" charset="0"/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mysql</a:t>
            </a:r>
            <a:r>
              <a:rPr lang="en-US" sz="1600" b="1" dirty="0" smtClean="0">
                <a:latin typeface="Courier New" charset="0"/>
                <a:cs typeface="+mn-cs"/>
              </a:rPr>
              <a:t>&gt; SELECT * FROM pet WHERE name = "Bowser";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| name   | owner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| Bowser | Diane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dirty="0" smtClean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31E1B0A3-C9FE-F046-8B45-4BCDCB6B92B4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MySQL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MySQL is a very popular, open source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Officially pronounced </a:t>
            </a:r>
            <a:r>
              <a:rPr lang="ja-JP" altLang="en-US" sz="2400"/>
              <a:t>“</a:t>
            </a:r>
            <a:r>
              <a:rPr lang="en-US" altLang="ja-JP" sz="2400"/>
              <a:t>my Ess Que Ell</a:t>
            </a:r>
            <a:r>
              <a:rPr lang="ja-JP" altLang="en-US" sz="2400"/>
              <a:t>”</a:t>
            </a:r>
            <a:r>
              <a:rPr lang="en-US" altLang="ja-JP" sz="2400"/>
              <a:t> (not my sequel).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Handles very large databases;  very fast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Why are we using MySQL?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Free (much cheaper than Oracle!)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Each student can install MySQL locally.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Easy to use Shell for creating tables, querying tables, etc.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097451DE-9EA7-B04C-8370-E9366A6E9958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40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Selecting Particular Rows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To find all animals born after 1998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000" smtClean="0"/>
              <a:t>SELECT * FROM pet WHERE birth &gt;= "1998-1-1"; 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000" smtClean="0"/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To find all female dogs, use a logical AND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000" smtClean="0"/>
              <a:t>SELECT * FROM pet WHERE species = "dog" AND sex = "f"; 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000" smtClean="0"/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To find all snakes or birds, use a logical OR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000" smtClean="0"/>
              <a:t>SELECT * FROM pet WHERE species = "snake" 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000" smtClean="0"/>
              <a:t>OR species = "bird";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47DBB957-431C-5E44-BD2F-E25D68A2B6B7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41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Selecting Particular Columns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you don</a:t>
            </a:r>
            <a:r>
              <a:rPr lang="ja-JP" altLang="en-US"/>
              <a:t>’</a:t>
            </a:r>
            <a:r>
              <a:rPr lang="en-US" altLang="ja-JP"/>
              <a:t>t want to see entire rows from your table, just name the columns in which you are interested, separated by commas.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example, if you want to know when your pets were born, select the name and birth columns.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(see example next slide.)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FADCD3C5-E494-6349-9C44-FA6466612E4E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42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Selecting Particular Columns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mysql&gt; select name, birth from pet;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name     | birth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Fluffy   | 1999-02-04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Claws    | 1994-03-17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Buffy    | 1989-05-13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Fang     | 1999-08-27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Bowser   | 1998-08-31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Chirpy   | 1998-09-11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Whistler | 1997-12-09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| Slim     | 1996-04-29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b="1" smtClean="0">
                <a:latin typeface="Courier New" charset="0"/>
                <a:cs typeface="+mn-cs"/>
              </a:rPr>
              <a:t>8 rows in set (0.01 sec)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0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1800" smtClean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to find out who owns pets, use this query: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&gt; SELECT owner FROM pet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b="1" dirty="0" smtClean="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dirty="0" smtClean="0">
                <a:cs typeface="+mn-cs"/>
              </a:rPr>
              <a:t>To retrieve each unique output record just once by adding the keyword DISTINCT: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&gt; SELECT DISTINCT owner FROM pet;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5038E3D0-40FA-804A-BED0-4021B4964399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43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52A4556D-28F6-C34E-8BA5-2648F3166366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44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Data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To sort a result, use an ORDER BY clause.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For example, to view animal birthdays, sorted by date:</a:t>
            </a:r>
            <a:endParaRPr lang="en-US" sz="2400" b="1" smtClean="0">
              <a:latin typeface="Courier New" charset="0"/>
              <a:cs typeface="+mn-cs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6296025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mysql</a:t>
            </a: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&gt; SELECT name, birth FROM pet ORDER BY birth;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+----------+------------+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name     | birth     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+----------+------------+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Buffy    | 1989-05-13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Claws    | 1994-03-17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Slim     | 1996-04-29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Whistler | 1997-12-09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Bowser   | 1998-08-31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Chirpy   | 1998-09-11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Fluffy   | 1999-02-04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Fang     | 1999-08-27 |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+----------+------------+</a:t>
            </a:r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8 rows in set (0.02 sec)</a:t>
            </a:r>
          </a:p>
          <a:p>
            <a:pPr>
              <a:defRPr/>
            </a:pPr>
            <a:endParaRPr lang="en-US" sz="1600" dirty="0">
              <a:solidFill>
                <a:schemeClr val="bg2"/>
              </a:solidFill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081ACA49-CFB6-A943-BE8C-41CF4F34C0BE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45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Data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To sort in reverse order, add the DESC (descending keyword)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mtClean="0">
              <a:cs typeface="+mn-cs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690721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mysql&gt; SELECT name, birth FROM pet ORDER BY birth DESC;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+----------+------------+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name     | birth     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+----------+------------+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Fang     | 1999-08-27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Fluffy   | 1999-02-04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Chirpy   | 1998-09-11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Bowser   | 1998-08-31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Whistler | 1997-12-09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Slim     | 1996-04-29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Claws    | 1994-03-17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| Buffy    | 1989-05-13 |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+----------+------------+</a:t>
            </a:r>
          </a:p>
          <a:p>
            <a:pPr>
              <a:defRPr/>
            </a:pPr>
            <a:r>
              <a:rPr lang="en-US" sz="1600" b="1">
                <a:solidFill>
                  <a:schemeClr val="bg2"/>
                </a:solidFill>
                <a:latin typeface="Courier New" charset="0"/>
                <a:ea typeface="ＭＳ Ｐゴシック" charset="0"/>
              </a:rPr>
              <a:t>8 rows in set (0.02 sec)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05054474-B383-1648-BC44-1163F370F791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46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Working with NULLs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NULL means missing value or unknown value.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To test for NULL, you cannot use the arithmetic comparison operators, such as =, &lt; or &lt;&gt;.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Rather, you must use the IS NULL and IS NOT NULL operators instead.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678A2114-F938-684C-9746-EA1168508721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47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Working with NULLs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For example, to find all your dead pets (what a morbid example!)</a:t>
            </a:r>
            <a:br>
              <a:rPr lang="en-US" sz="2400" smtClean="0">
                <a:cs typeface="+mn-cs"/>
              </a:rPr>
            </a:br>
            <a:endParaRPr lang="en-US" sz="2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mysql&gt; select name from pet where death &gt;IS NOT NULL;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| name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| Bowser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b="1" smtClean="0">
                <a:latin typeface="Courier New" charset="0"/>
                <a:cs typeface="+mn-cs"/>
              </a:rPr>
              <a:t>1 row in set (0.01 sec)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400" b="1" smtClean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DB9460E8-FB49-D84D-92AC-78954A43EE06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48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Pattern Matching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MySQL provides: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standard SQL pattern matching; and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regular expression pattern matching, similar to those used by Unix utilities such as vi, grep and sed.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SQL Pattern matching: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To perform pattern matching, use the LIKE or NOT LIKE comparison operators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By default, patterns are case insensitive.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Special Characters: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_  Used to match any single character.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% Used to match an arbitrary number of characters.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6AD6E271-FF42-BD45-99CF-E0791E1EDAB4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49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Pattern Matching Example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find names beginning with </a:t>
            </a:r>
            <a:r>
              <a:rPr lang="ja-JP" altLang="en-US"/>
              <a:t>‘</a:t>
            </a:r>
            <a:r>
              <a:rPr lang="en-US" altLang="ja-JP"/>
              <a:t>b</a:t>
            </a:r>
            <a:r>
              <a:rPr lang="ja-JP" altLang="en-US"/>
              <a:t>’</a:t>
            </a:r>
            <a:r>
              <a:rPr lang="en-US" altLang="ja-JP"/>
              <a:t>: 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mysql&gt; SELECT * FROM pet WHERE name LIKE "b%";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+--------+--------+---------+------+------------+------------+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| name   | owner  | species | sex  | birth      | death      |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+--------+--------+---------+------+------------+------------+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| Buffy  | Harold | dog     | f    | 1989-05-13 | NULL       |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| Bowser | Diane  | dog     | m    | 1989-08-31 | 1995-07-29 |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+--------+--------+---------+------+------------+------------+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Your MySQL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users of the MySQL service must have an account created on the MySQL server. </a:t>
            </a:r>
          </a:p>
          <a:p>
            <a:r>
              <a:rPr lang="en-US" sz="2800" dirty="0" smtClean="0"/>
              <a:t>You can create your own account on the MySQL server and set or change your MySQL password on the Department of Computing intranet: </a:t>
            </a:r>
          </a:p>
          <a:p>
            <a:r>
              <a:rPr lang="en-US" sz="2800" dirty="0" smtClean="0">
                <a:hlinkClick r:id="rId2"/>
              </a:rPr>
              <a:t>https://www.doc.gold.ac.uk/intranet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Click on the </a:t>
            </a:r>
            <a:r>
              <a:rPr lang="en-US" sz="2800" i="1" dirty="0" smtClean="0"/>
              <a:t>"MySQL Account Status"</a:t>
            </a:r>
            <a:r>
              <a:rPr lang="en-US" sz="2800" dirty="0" smtClean="0"/>
              <a:t> link and follow the instructions.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2AF4-4854-D64F-AA12-2647B5A93848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425412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E9CE8BD4-710C-2842-A34F-B64F187E9475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50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Pattern Matching Example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To find names ending with `fy': 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mysql&gt; SELECT * FROM pet WHERE name LIKE "%fy";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+--------+--------+---------+------+------------+-------+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name   | owner  | species | sex  | birth      | death |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+--------+--------+---------+------+------------+-------+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Fluffy | Harold | cat     | f    | 1993-02-04 | NULL  |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Buffy  | Harold | dog     | f    | 1989-05-13 | NULL  |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0AAF6CA8-276E-5E4C-BCC0-E7339D0B66D8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51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Pattern Matching Example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To find names containing a </a:t>
            </a:r>
            <a:r>
              <a:rPr lang="ja-JP" altLang="en-US" sz="2800"/>
              <a:t>‘</a:t>
            </a:r>
            <a:r>
              <a:rPr lang="en-US" altLang="ja-JP" sz="2800"/>
              <a:t>w</a:t>
            </a:r>
            <a:r>
              <a:rPr lang="ja-JP" altLang="en-US" sz="2800"/>
              <a:t>’</a:t>
            </a:r>
            <a:r>
              <a:rPr lang="en-US" altLang="ja-JP" sz="2800"/>
              <a:t>: </a:t>
            </a:r>
          </a:p>
          <a:p>
            <a:pPr eaLnBrk="1" hangingPunct="1"/>
            <a:endParaRPr lang="en-US" altLang="en-US" sz="2800" b="1"/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mysql&gt; SELECT * FROM pet WHERE name LIKE "%w%";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+----------+-------+---------+------+------------+------------+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| name     | owner | species | sex  | birth      | death      |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+----------+-------+---------+------+------------+------------+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| Claws    | Gwen  | cat     | m    | 1994-03-17 | NULL       |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| Bowser   | Diane | dog     | m    | 1989-08-31 | 1995-07-29 |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| Whistler | Gwen  | bird    | NULL | 1997-12-09 | NULL       |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600" b="1">
                <a:latin typeface="Courier New" charset="0"/>
              </a:rPr>
              <a:t>+----------+-------+---------+------+------------+------------+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649470B-A396-5A49-AA08-C03821ACAE45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52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Pattern Matching Example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dirty="0" smtClean="0">
                <a:cs typeface="+mn-cs"/>
              </a:rPr>
              <a:t>To find names containing exactly five characters, use the _ pattern character: 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0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mysql</a:t>
            </a:r>
            <a:r>
              <a:rPr lang="en-US" sz="1600" b="1" dirty="0" smtClean="0">
                <a:latin typeface="Courier New" charset="0"/>
                <a:cs typeface="+mn-cs"/>
              </a:rPr>
              <a:t>&gt; SELECT * FROM pet WHERE name LIKE "_____";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+-------+--------+---------+------+------------+-------+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| name  | owner  | species | sex  | birth      | death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+-------+--------+---------+------+------------+-------+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| Claws | Gwen   | cat     | m    | 1994-03-17 | NULL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| Buffy | Harold | dog     | f    | 1989-05-13 | NULL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latin typeface="Courier New" charset="0"/>
                <a:cs typeface="+mn-cs"/>
              </a:rPr>
              <a:t>+-------+--------+---------+------+------------+-------+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46F5EF09-BCDB-4C47-A785-74E97EB079E8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53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Regular Expression Matching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The other type of pattern matching provided by MySQL uses extended regular expressions. 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When you test for a match for this type of pattern, use the REGEXP and NOT REGEXP operators (or RLIKE and NOT RLIKE, which are synonyms). 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6D79D422-5803-3342-B7CD-C5BE67438849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54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Regular Expressions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Some characteristics of extended regular expressions are: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smtClean="0"/>
              <a:t>. matches any single character.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smtClean="0"/>
              <a:t>A character class [...] matches any character within the brackets. For example, [abc] matches a, b, or c. To name a range of characters, use a dash. [a-z] matches any lowercase letter, whereas [0-9] matches any digit.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smtClean="0"/>
              <a:t>* matches zero or more instances of the thing preceding it. For example, x* matches any number of x characters, [0-9]* matches any number of digits, and .* matches any number of anything.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smtClean="0"/>
              <a:t>To anchor a pattern so that it must match the beginning or end of the value being tested, use ^ at the beginning or $ at the end of the pattern.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A3EFD9B1-BE20-7F44-8FBC-1DF8EE297F84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55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Reg Ex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To find names beginning with b, use ^ to match the beginning of the name: 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mysql&gt; SELECT * FROM pet WHERE name REGEXP "^b";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name   | owner 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Buffy  | Harold | dog     | f    | 1989-05-13 | NULL    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Bowser | Diane  | dog     | m    | 1989-08-31 | 1995-07-29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+--------+--------+---------+------+------------+------------+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4B5AA00-F2D1-F447-8CAA-CE490FAC2A5B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56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Reg Ex Example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400" smtClean="0">
                <a:cs typeface="+mn-cs"/>
              </a:rPr>
              <a:t>To find names ending with `fy', use `$' to match the end of the name:</a:t>
            </a:r>
            <a:r>
              <a:rPr lang="en-US" sz="1800" smtClean="0"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mysql&gt; SELECT * FROM pet WHERE name REGEXP "fy$";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name   | owner  | species | sex  | birth      | death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Fluffy | Harold | cat     | f    | 1993-02-04 | NULL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| Buffy  | Harold | dog     | f    | 1989-05-13 | NULL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+--------+--------+---------+------+------------+-------+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C2F80D1-B4D8-7F45-9F97-EDA19D29E5E7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57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Counting Rows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Databases are often used to answer the question, "How often does a certain type of data occur in a table?"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example, you might want to know how many pets you have, or how many pets each owner has.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Counting the total number of animals you have is the same question as </a:t>
            </a:r>
            <a:r>
              <a:rPr lang="ja-JP" altLang="en-US" sz="2400"/>
              <a:t>“</a:t>
            </a:r>
            <a:r>
              <a:rPr lang="en-US" altLang="ja-JP" sz="2400"/>
              <a:t>How many rows are in the pet table?</a:t>
            </a:r>
            <a:r>
              <a:rPr lang="ja-JP" altLang="en-US" sz="2400"/>
              <a:t>”</a:t>
            </a:r>
            <a:r>
              <a:rPr lang="en-US" altLang="ja-JP" sz="2400"/>
              <a:t> because there is one record per pet.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COUNT() function counts the number of non-NULL results.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49E253D3-1195-B448-97EB-C20A5C7A334C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58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Counting Rows Example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A query to determine total number of pets: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mysql&gt; SELECT COUNT(*) FROM pet;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+----------+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| COUNT(*) |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+----------+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|        9 |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smtClean="0">
                <a:latin typeface="Courier New" charset="0"/>
                <a:cs typeface="+mn-cs"/>
              </a:rPr>
              <a:t>+----------+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800" b="1" smtClean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B7E7C60-DAA3-2942-B29D-1ABE8CD949B0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59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Batch Mode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In the previous sections, you used mysql interactively to enter queries and view the results.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You can also run mysql in batch mode. To do this, put the commands you want to run in a file, then tell mysql to read its input from the file: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b="1" smtClean="0">
                <a:latin typeface="Courier New" charset="0"/>
                <a:cs typeface="+mn-cs"/>
              </a:rPr>
              <a:t>shell&gt; mysql &lt; batch-file</a:t>
            </a:r>
            <a:r>
              <a:rPr lang="en-US" smtClean="0">
                <a:latin typeface="Courier New" charset="0"/>
                <a:cs typeface="+mn-cs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igor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mySQL</a:t>
            </a:r>
            <a:r>
              <a:rPr lang="en-US" dirty="0" smtClean="0"/>
              <a:t> Server is running on </a:t>
            </a:r>
            <a:r>
              <a:rPr lang="en-US" dirty="0" err="1" smtClean="0"/>
              <a:t>igor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ssh</a:t>
            </a:r>
            <a:r>
              <a:rPr lang="en-US" dirty="0" smtClean="0"/>
              <a:t> into </a:t>
            </a:r>
            <a:r>
              <a:rPr lang="en-US" dirty="0" err="1" smtClean="0"/>
              <a:t>igor</a:t>
            </a:r>
            <a:r>
              <a:rPr lang="en-US" dirty="0" smtClean="0"/>
              <a:t> by typing</a:t>
            </a:r>
          </a:p>
          <a:p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mas01jo@igor.gold.ac.uk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2AF4-4854-D64F-AA12-2647B5A9384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48749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1BF6DF47-4C88-A04B-9DCD-74DD477BACD4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60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Is that all there is to MySQL?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Of course not!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Understanding databases and MySQL could take us several weeks (perhaps months!)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>
                <a:cs typeface="+mn-cs"/>
              </a:rPr>
              <a:t>For now, focus on: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/>
              <a:t>using the MySQL shell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/>
              <a:t>creating tables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mtClean="0"/>
              <a:t>creating basic SQL queries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0A61C17E-ABFA-F747-BAFB-637ED215A181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61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Summary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SQL provides a structured language for querying/updating multiple databases.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The more you know SQL, the better.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The most important part of SQL is learning to retrieve data.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2400" smtClean="0"/>
              <a:t>selecting rows, columns, boolean operators, pattern matching, etc.</a:t>
            </a:r>
          </a:p>
          <a:p>
            <a:pPr eaLnBrk="1" hangingPunct="1">
              <a:buFont typeface="Wingdings" charset="0"/>
              <a:buChar char="§"/>
              <a:defRPr/>
            </a:pPr>
            <a:r>
              <a:rPr lang="en-US" sz="2800" smtClean="0">
                <a:cs typeface="+mn-cs"/>
              </a:rPr>
              <a:t>Keep playing around in the MySQL Shell.</a:t>
            </a:r>
          </a:p>
          <a:p>
            <a:pPr lvl="1" eaLnBrk="1" hangingPunct="1">
              <a:buFont typeface="Wingdings" charset="0"/>
              <a:buChar char="§"/>
              <a:defRPr/>
            </a:pPr>
            <a:endParaRPr lang="en-US" sz="2400" smtClean="0"/>
          </a:p>
          <a:p>
            <a:pPr eaLnBrk="1" hangingPunct="1">
              <a:buFont typeface="Wingdings" charset="0"/>
              <a:buChar char="§"/>
              <a:defRPr/>
            </a:pPr>
            <a:endParaRPr lang="en-US" sz="2800" smtClean="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 smtClean="0">
              <a:cs typeface="+mn-cs"/>
            </a:endParaRPr>
          </a:p>
          <a:p>
            <a:pPr eaLnBrk="1" hangingPunct="1">
              <a:buFont typeface="Wingdings" charset="0"/>
              <a:buChar char="§"/>
              <a:defRPr/>
            </a:pPr>
            <a:endParaRPr lang="en-US" sz="2800" smtClean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Connecting to MySQL using the </a:t>
            </a:r>
            <a:r>
              <a:rPr lang="en-US" sz="2800" b="1" i="1" dirty="0" err="1" smtClean="0"/>
              <a:t>mysql</a:t>
            </a:r>
            <a:r>
              <a:rPr lang="en-US" sz="2800" b="1" dirty="0" smtClean="0"/>
              <a:t> Command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following shows how user </a:t>
            </a:r>
            <a:r>
              <a:rPr lang="en-US" sz="2400" i="1" dirty="0" smtClean="0"/>
              <a:t>ma007xyz</a:t>
            </a:r>
            <a:r>
              <a:rPr lang="en-US" sz="2400" dirty="0" smtClean="0"/>
              <a:t> would connect to the MySQL server using </a:t>
            </a:r>
            <a:r>
              <a:rPr lang="en-US" sz="2400" i="1" dirty="0" err="1" smtClean="0"/>
              <a:t>mysql</a:t>
            </a:r>
            <a:r>
              <a:rPr lang="en-US" sz="2400" dirty="0" smtClean="0"/>
              <a:t> at the command-line on the Department of Computing Linux server </a:t>
            </a:r>
            <a:r>
              <a:rPr lang="en-US" sz="2400" i="1" dirty="0" err="1" smtClean="0"/>
              <a:t>igor.gold.ac.uk</a:t>
            </a:r>
            <a:r>
              <a:rPr lang="en-US" sz="2400" dirty="0" smtClean="0"/>
              <a:t>: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mysql</a:t>
            </a:r>
            <a:r>
              <a:rPr lang="en-US" sz="2400" dirty="0" smtClean="0"/>
              <a:t> -h </a:t>
            </a:r>
            <a:r>
              <a:rPr lang="en-US" sz="2400" dirty="0" err="1" smtClean="0"/>
              <a:t>igor</a:t>
            </a:r>
            <a:r>
              <a:rPr lang="en-US" sz="2400" dirty="0" smtClean="0"/>
              <a:t> -u ma007xyz -p </a:t>
            </a:r>
          </a:p>
          <a:p>
            <a:endParaRPr lang="en-US" sz="2400" dirty="0"/>
          </a:p>
          <a:p>
            <a:r>
              <a:rPr lang="en-US" sz="2400" dirty="0" smtClean="0"/>
              <a:t>This command tells </a:t>
            </a:r>
            <a:r>
              <a:rPr lang="en-US" sz="2400" i="1" dirty="0" err="1" smtClean="0"/>
              <a:t>mysql</a:t>
            </a:r>
            <a:r>
              <a:rPr lang="en-US" sz="2400" dirty="0" smtClean="0"/>
              <a:t> to connect to the MySQL server on host </a:t>
            </a:r>
            <a:r>
              <a:rPr lang="en-US" sz="2400" i="1" dirty="0" err="1" smtClean="0"/>
              <a:t>igor</a:t>
            </a:r>
            <a:r>
              <a:rPr lang="en-US" sz="2400" dirty="0" smtClean="0"/>
              <a:t> (-h </a:t>
            </a:r>
            <a:r>
              <a:rPr lang="en-US" sz="2400" dirty="0" err="1" smtClean="0"/>
              <a:t>igor</a:t>
            </a:r>
            <a:r>
              <a:rPr lang="en-US" sz="2400" dirty="0" smtClean="0"/>
              <a:t>) as user </a:t>
            </a:r>
            <a:r>
              <a:rPr lang="en-US" sz="2400" i="1" dirty="0" smtClean="0"/>
              <a:t>ma007xyz</a:t>
            </a:r>
            <a:r>
              <a:rPr lang="en-US" sz="2400" dirty="0" smtClean="0"/>
              <a:t> (-u ma007xyz) and to prompt for a password (-p).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2AF4-4854-D64F-AA12-2647B5A9384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7573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7AFE43C1-16B5-A744-A00B-0AA81F5BA1DF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8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Sample Session</a:t>
            </a:r>
          </a:p>
        </p:txBody>
      </p:sp>
      <p:pic>
        <p:nvPicPr>
          <p:cNvPr id="26627" name="Picture 2" descr="Screen shot 2013-01-28 at 19.1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63725"/>
            <a:ext cx="70993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676400" y="487680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</a:rPr>
              <a:t>To exit the MySQL Shell, just type QUIT or EXIT: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1400">
              <a:solidFill>
                <a:schemeClr val="bg1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charset="0"/>
              </a:rPr>
              <a:t>mysql&gt; QUIT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charset="0"/>
              </a:rPr>
              <a:t>mysql&gt;</a:t>
            </a:r>
            <a:r>
              <a:rPr lang="en-US" altLang="en-US" sz="140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altLang="en-US" sz="1800">
                <a:solidFill>
                  <a:schemeClr val="bg1"/>
                </a:solidFill>
                <a:latin typeface="Courier New" charset="0"/>
              </a:rPr>
              <a:t>exit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1400">
              <a:solidFill>
                <a:srgbClr val="070501"/>
              </a:solidFill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/>
            <a:fld id="{7D3A123E-D8A4-FE4A-BEE0-152778E8B11E}" type="slidenum">
              <a:rPr lang="en-US" altLang="en-US" sz="2000">
                <a:solidFill>
                  <a:schemeClr val="bg2"/>
                </a:solidFill>
                <a:latin typeface="Arial" charset="0"/>
              </a:rPr>
              <a:pPr eaLnBrk="1" hangingPunct="1"/>
              <a:t>9</a:t>
            </a:fld>
            <a:endParaRPr lang="en-US" alt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Queries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smtClean="0">
                <a:cs typeface="+mn-cs"/>
              </a:rPr>
              <a:t>Once logged in, you can try some simple queries.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smtClean="0">
                <a:cs typeface="+mn-cs"/>
              </a:rPr>
              <a:t>For example: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0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mysql&gt; SELECT VERSION(), CURRENT_DATE;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| VERSION() | CURRENT_DATE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| 3.23.49   | 2002-05-26   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latin typeface="Courier New" charset="0"/>
                <a:cs typeface="+mn-cs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smtClean="0">
                <a:cs typeface="+mn-cs"/>
              </a:rPr>
              <a:t>Note that most MySQL commands end with a semicolon (;)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r>
              <a:rPr lang="en-US" sz="2000" smtClean="0">
                <a:cs typeface="+mn-cs"/>
              </a:rPr>
              <a:t>MySQL returns the total number of rows found, and the total time to execute the query.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§"/>
              <a:defRPr/>
            </a:pPr>
            <a:endParaRPr lang="en-US" sz="2000" b="1" smtClean="0">
              <a:latin typeface="Courier New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Designs\Factory.pot</Template>
  <TotalTime>105</TotalTime>
  <Words>3306</Words>
  <Application>Microsoft Macintosh PowerPoint</Application>
  <PresentationFormat>On-screen Show (4:3)</PresentationFormat>
  <Paragraphs>621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 Narrow</vt:lpstr>
      <vt:lpstr>Courier New</vt:lpstr>
      <vt:lpstr>ＭＳ Ｐゴシック</vt:lpstr>
      <vt:lpstr>Times New Roman</vt:lpstr>
      <vt:lpstr>Wingdings</vt:lpstr>
      <vt:lpstr>Arial</vt:lpstr>
      <vt:lpstr>Factory</vt:lpstr>
      <vt:lpstr>Introduction to MySQL</vt:lpstr>
      <vt:lpstr>Road Map</vt:lpstr>
      <vt:lpstr>Attribution</vt:lpstr>
      <vt:lpstr>MySQL</vt:lpstr>
      <vt:lpstr>Your MySQL Account</vt:lpstr>
      <vt:lpstr>Connect to igor</vt:lpstr>
      <vt:lpstr>Connecting to MySQL using the mysql Command</vt:lpstr>
      <vt:lpstr>Sample Session</vt:lpstr>
      <vt:lpstr>Basic Queries</vt:lpstr>
      <vt:lpstr>Basic Queries</vt:lpstr>
      <vt:lpstr>Basic Queries</vt:lpstr>
      <vt:lpstr>Basic Queries</vt:lpstr>
      <vt:lpstr>Multi-Line Commands</vt:lpstr>
      <vt:lpstr>Canceling a Command</vt:lpstr>
      <vt:lpstr>MySQL prompts</vt:lpstr>
      <vt:lpstr>MySQL prompts</vt:lpstr>
      <vt:lpstr>Typos</vt:lpstr>
      <vt:lpstr>Wrong statement</vt:lpstr>
      <vt:lpstr>corrections</vt:lpstr>
      <vt:lpstr>Using a Database</vt:lpstr>
      <vt:lpstr>Using a Database</vt:lpstr>
      <vt:lpstr>Creating a Table</vt:lpstr>
      <vt:lpstr>Creating a Table</vt:lpstr>
      <vt:lpstr>Creating a Table</vt:lpstr>
      <vt:lpstr>Showing Tables</vt:lpstr>
      <vt:lpstr>Describing Tables</vt:lpstr>
      <vt:lpstr>Deleting a Table</vt:lpstr>
      <vt:lpstr>Loading Data</vt:lpstr>
      <vt:lpstr>To see the data in the file</vt:lpstr>
      <vt:lpstr>Deleting a row</vt:lpstr>
      <vt:lpstr>More data…</vt:lpstr>
      <vt:lpstr>Loading Sample Data </vt:lpstr>
      <vt:lpstr>Sample Data File</vt:lpstr>
      <vt:lpstr>Saving the data file</vt:lpstr>
      <vt:lpstr>Load data command</vt:lpstr>
      <vt:lpstr>The rest of the examples, assume the following set of data.</vt:lpstr>
      <vt:lpstr>SQL Select</vt:lpstr>
      <vt:lpstr>Selecting All Data</vt:lpstr>
      <vt:lpstr>Selecting Particular Rows</vt:lpstr>
      <vt:lpstr>Selecting Particular Rows</vt:lpstr>
      <vt:lpstr>Selecting Particular Columns</vt:lpstr>
      <vt:lpstr>Selecting Particular Columns</vt:lpstr>
      <vt:lpstr>Queries</vt:lpstr>
      <vt:lpstr>Sorting Data</vt:lpstr>
      <vt:lpstr>Sorting Data</vt:lpstr>
      <vt:lpstr>Working with NULLs</vt:lpstr>
      <vt:lpstr>Working with NULLs</vt:lpstr>
      <vt:lpstr>Pattern Matching</vt:lpstr>
      <vt:lpstr>Pattern Matching Example</vt:lpstr>
      <vt:lpstr>Pattern Matching Example</vt:lpstr>
      <vt:lpstr>Pattern Matching Example</vt:lpstr>
      <vt:lpstr>Pattern Matching Example</vt:lpstr>
      <vt:lpstr>Regular Expression Matching</vt:lpstr>
      <vt:lpstr>Regular Expressions</vt:lpstr>
      <vt:lpstr>Reg Ex Example</vt:lpstr>
      <vt:lpstr>Reg Ex Example</vt:lpstr>
      <vt:lpstr>Counting Rows</vt:lpstr>
      <vt:lpstr>Counting Rows Example</vt:lpstr>
      <vt:lpstr>Batch Mode</vt:lpstr>
      <vt:lpstr>Is that all there is to MySQL?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MySQL</dc:title>
  <dc:creator>Microsoft Office User</dc:creator>
  <cp:lastModifiedBy>Microsoft Office User</cp:lastModifiedBy>
  <cp:revision>7</cp:revision>
  <dcterms:created xsi:type="dcterms:W3CDTF">2017-01-24T15:37:56Z</dcterms:created>
  <dcterms:modified xsi:type="dcterms:W3CDTF">2018-10-25T07:58:29Z</dcterms:modified>
</cp:coreProperties>
</file>