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1"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7" d="100"/>
          <a:sy n="107" d="100"/>
        </p:scale>
        <p:origin x="173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28D70-B6D0-3DF5-F710-2EC627453B05}"/>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F20C82C5-B2A8-EAB4-F947-A3DD9083D40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710116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Baths</a:t>
            </a:r>
          </a:p>
        </p:txBody>
      </p:sp>
      <p:pic>
        <p:nvPicPr>
          <p:cNvPr id="3" name="Picture Placeholder 2" descr="temp.png"/>
          <p:cNvPicPr>
            <a:picLocks noGrp="1" noChangeAspect="1"/>
          </p:cNvPicPr>
          <p:nvPr>
            <p:ph type="pic" idx="1"/>
          </p:nvPr>
        </p:nvPicPr>
        <p:blipFill>
          <a:blip r:embed="rId2"/>
          <a:srcRect t="10336" b="10336"/>
          <a:stretch>
            <a:fillRect/>
          </a:stretch>
        </p:blipFill>
        <p:spPr/>
      </p:pic>
      <p:sp>
        <p:nvSpPr>
          <p:cNvPr id="4" name="Text Placeholder 3"/>
          <p:cNvSpPr>
            <a:spLocks noGrp="1"/>
          </p:cNvSpPr>
          <p:nvPr>
            <p:ph type="body" sz="half" idx="2"/>
          </p:nvPr>
        </p:nvSpPr>
        <p:spPr/>
        <p:txBody>
          <a:bodyPr/>
          <a:lstStyle/>
          <a:p>
            <a:r>
              <a:t>I choose to create a new feature for the total number of baths. It has a higher correlation with saleprice than fullbath and halfbath.</a:t>
            </a:r>
            <a:br/>
            <a:br/>
            <a:r>
              <a:t>We see 1-2.5 baths make up &gt;95% of the data and have a very linear relationship with price.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Other Square Footages</a:t>
            </a:r>
          </a:p>
        </p:txBody>
      </p:sp>
      <p:pic>
        <p:nvPicPr>
          <p:cNvPr id="3" name="Picture Placeholder 2" descr="temp.png"/>
          <p:cNvPicPr>
            <a:picLocks noGrp="1" noChangeAspect="1"/>
          </p:cNvPicPr>
          <p:nvPr>
            <p:ph type="pic" idx="1"/>
          </p:nvPr>
        </p:nvPicPr>
        <p:blipFill>
          <a:blip r:embed="rId2"/>
          <a:srcRect t="10336" b="10336"/>
          <a:stretch>
            <a:fillRect/>
          </a:stretch>
        </p:blipFill>
        <p:spPr/>
      </p:pic>
      <p:sp>
        <p:nvSpPr>
          <p:cNvPr id="4" name="Text Placeholder 3"/>
          <p:cNvSpPr>
            <a:spLocks noGrp="1"/>
          </p:cNvSpPr>
          <p:nvPr>
            <p:ph type="body" sz="half" idx="2"/>
          </p:nvPr>
        </p:nvSpPr>
        <p:spPr/>
        <p:txBody>
          <a:bodyPr/>
          <a:lstStyle/>
          <a:p>
            <a:r>
              <a:t>GrLivArea is the livable square footage and very similar to FlrSF (sum of first and second floor square footages). We see that some homes must have livable square footage in the basement. I don't see the reason to include 1stFlrSF or 2ndFlrSF as number of floors is encoded in other features. A feature should include specifically basement livable?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Year Built and Remodeling</a:t>
            </a:r>
          </a:p>
        </p:txBody>
      </p:sp>
      <p:pic>
        <p:nvPicPr>
          <p:cNvPr id="3" name="Picture Placeholder 2" descr="temp.png"/>
          <p:cNvPicPr>
            <a:picLocks noGrp="1" noChangeAspect="1"/>
          </p:cNvPicPr>
          <p:nvPr>
            <p:ph type="pic" idx="1"/>
          </p:nvPr>
        </p:nvPicPr>
        <p:blipFill>
          <a:blip r:embed="rId2"/>
          <a:srcRect t="10336" b="10336"/>
          <a:stretch>
            <a:fillRect/>
          </a:stretch>
        </p:blipFill>
        <p:spPr/>
      </p:pic>
      <p:sp>
        <p:nvSpPr>
          <p:cNvPr id="4" name="Text Placeholder 3"/>
          <p:cNvSpPr>
            <a:spLocks noGrp="1"/>
          </p:cNvSpPr>
          <p:nvPr>
            <p:ph type="body" sz="half" idx="2"/>
          </p:nvPr>
        </p:nvSpPr>
        <p:spPr/>
        <p:txBody>
          <a:bodyPr/>
          <a:lstStyle/>
          <a:p>
            <a:r>
              <a:t>The relationship between house age and sale price seems nonlinear, flatter for homes built before 1950 and more sloped for homes built since 1950. Even though YearRemodAdd has less correlation, it puts a minimum on age at 1950, which makes the data overall more linear.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a:t>
            </a:r>
          </a:p>
        </p:txBody>
      </p:sp>
      <p:pic>
        <p:nvPicPr>
          <p:cNvPr id="3" name="Picture Placeholder 2" descr="temp.png"/>
          <p:cNvPicPr>
            <a:picLocks noGrp="1" noChangeAspect="1"/>
          </p:cNvPicPr>
          <p:nvPr>
            <p:ph type="pic" idx="1"/>
          </p:nvPr>
        </p:nvPicPr>
        <p:blipFill>
          <a:blip r:embed="rId2"/>
          <a:srcRect t="10336" b="10336"/>
          <a:stretch>
            <a:fillRect/>
          </a:stretch>
        </p:blipFill>
        <p:spPr/>
      </p:pic>
      <p:sp>
        <p:nvSpPr>
          <p:cNvPr id="4" name="Text Placeholder 3"/>
          <p:cNvSpPr>
            <a:spLocks noGrp="1"/>
          </p:cNvSpPr>
          <p:nvPr>
            <p:ph type="body" sz="half" idx="2"/>
          </p:nvPr>
        </p:nvSpPr>
        <p:spPr/>
        <p:txBody>
          <a:bodyPr/>
          <a:lstStyle/>
          <a:p>
            <a:r>
              <a:t>I add a feature to track recent remodels and the age of the house when remodeled. It's clear that for new house the age when remodeled makes a clear difference. I combine these features into a single RecentRemodelAge.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GarageYrBlt</a:t>
            </a:r>
          </a:p>
        </p:txBody>
      </p:sp>
      <p:pic>
        <p:nvPicPr>
          <p:cNvPr id="3" name="Picture Placeholder 2" descr="temp.png"/>
          <p:cNvPicPr>
            <a:picLocks noGrp="1" noChangeAspect="1"/>
          </p:cNvPicPr>
          <p:nvPr>
            <p:ph type="pic" idx="1"/>
          </p:nvPr>
        </p:nvPicPr>
        <p:blipFill>
          <a:blip r:embed="rId2"/>
          <a:srcRect t="10336" b="10336"/>
          <a:stretch>
            <a:fillRect/>
          </a:stretch>
        </p:blipFill>
        <p:spPr/>
      </p:pic>
      <p:sp>
        <p:nvSpPr>
          <p:cNvPr id="4" name="Text Placeholder 3"/>
          <p:cNvSpPr>
            <a:spLocks noGrp="1"/>
          </p:cNvSpPr>
          <p:nvPr>
            <p:ph type="body" sz="half" idx="2"/>
          </p:nvPr>
        </p:nvSpPr>
        <p:spPr/>
        <p:txBody>
          <a:bodyPr/>
          <a:lstStyle/>
          <a:p>
            <a:r>
              <a:t>Garages may have been build more recent without being considered a full remodel. However, I don't see much of a relationship between these newer garages and sale price.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a:t>
            </a:r>
          </a:p>
        </p:txBody>
      </p:sp>
      <p:pic>
        <p:nvPicPr>
          <p:cNvPr id="3" name="Picture Placeholder 2" descr="temp.png"/>
          <p:cNvPicPr>
            <a:picLocks noGrp="1" noChangeAspect="1"/>
          </p:cNvPicPr>
          <p:nvPr>
            <p:ph type="pic" idx="1"/>
          </p:nvPr>
        </p:nvPicPr>
        <p:blipFill>
          <a:blip r:embed="rId2"/>
          <a:srcRect t="10336" b="10336"/>
          <a:stretch>
            <a:fillRect/>
          </a:stretch>
        </p:blipFill>
        <p:spPr/>
      </p:pic>
      <p:sp>
        <p:nvSpPr>
          <p:cNvPr id="4" name="Text Placeholder 3"/>
          <p:cNvSpPr>
            <a:spLocks noGrp="1"/>
          </p:cNvSpPr>
          <p:nvPr>
            <p:ph type="body" sz="half" idx="2"/>
          </p:nvPr>
        </p:nvSpPr>
        <p:spPr/>
        <p:txBody>
          <a:bodyPr/>
          <a:lstStyle/>
          <a:p>
            <a:r>
              <a:t>This plot makes that more clear by plotting the age of the house when the garage was most recently built.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Total rooms and bedrooms</a:t>
            </a:r>
          </a:p>
        </p:txBody>
      </p:sp>
      <p:pic>
        <p:nvPicPr>
          <p:cNvPr id="3" name="Picture Placeholder 2" descr="temp.png"/>
          <p:cNvPicPr>
            <a:picLocks noGrp="1" noChangeAspect="1"/>
          </p:cNvPicPr>
          <p:nvPr>
            <p:ph type="pic" idx="1"/>
          </p:nvPr>
        </p:nvPicPr>
        <p:blipFill>
          <a:blip r:embed="rId2"/>
          <a:srcRect t="10336" b="10336"/>
          <a:stretch>
            <a:fillRect/>
          </a:stretch>
        </p:blipFill>
        <p:spPr/>
      </p:pic>
      <p:sp>
        <p:nvSpPr>
          <p:cNvPr id="4" name="Text Placeholder 3"/>
          <p:cNvSpPr>
            <a:spLocks noGrp="1"/>
          </p:cNvSpPr>
          <p:nvPr>
            <p:ph type="body" sz="half" idx="2"/>
          </p:nvPr>
        </p:nvSpPr>
        <p:spPr/>
        <p:txBody>
          <a:bodyPr/>
          <a:lstStyle/>
          <a:p>
            <a:r>
              <a:t>There is clearly a weak correlation between total rooms and number of bedrooms. I tried creating new features that could have higher correlation (ratio of bedroom to total rooms), but didn't have any luck. Maybe there are undlying variables like BldgType...</a:t>
            </a:r>
            <a:br/>
            <a:br/>
            <a:r>
              <a:t>This would be handled automatically by creating polynomial interaction features.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Fireplaces</a:t>
            </a:r>
          </a:p>
        </p:txBody>
      </p:sp>
      <p:pic>
        <p:nvPicPr>
          <p:cNvPr id="3" name="Picture Placeholder 2" descr="temp.png"/>
          <p:cNvPicPr>
            <a:picLocks noGrp="1" noChangeAspect="1"/>
          </p:cNvPicPr>
          <p:nvPr>
            <p:ph type="pic" idx="1"/>
          </p:nvPr>
        </p:nvPicPr>
        <p:blipFill>
          <a:blip r:embed="rId2"/>
          <a:srcRect t="10336" b="10336"/>
          <a:stretch>
            <a:fillRect/>
          </a:stretch>
        </p:blipFill>
        <p:spPr/>
      </p:pic>
      <p:sp>
        <p:nvSpPr>
          <p:cNvPr id="4" name="Text Placeholder 3"/>
          <p:cNvSpPr>
            <a:spLocks noGrp="1"/>
          </p:cNvSpPr>
          <p:nvPr>
            <p:ph type="body" sz="half" idx="2"/>
          </p:nvPr>
        </p:nvSpPr>
        <p:spPr/>
        <p:txBody>
          <a:bodyPr/>
          <a:lstStyle/>
          <a:p>
            <a:r>
              <a:t>The number of fireplaces does affect price, but really on the general existence of fireplaces. There is little difference between 1 or 2 or 3 fireplaces. So create a hasFireplace feature.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Fireplace Quality</a:t>
            </a:r>
          </a:p>
        </p:txBody>
      </p:sp>
      <p:pic>
        <p:nvPicPr>
          <p:cNvPr id="3" name="Picture Placeholder 2" descr="temp.png"/>
          <p:cNvPicPr>
            <a:picLocks noGrp="1" noChangeAspect="1"/>
          </p:cNvPicPr>
          <p:nvPr>
            <p:ph type="pic" idx="1"/>
          </p:nvPr>
        </p:nvPicPr>
        <p:blipFill>
          <a:blip r:embed="rId2"/>
          <a:srcRect t="10336" b="10336"/>
          <a:stretch>
            <a:fillRect/>
          </a:stretch>
        </p:blipFill>
        <p:spPr/>
      </p:pic>
      <p:sp>
        <p:nvSpPr>
          <p:cNvPr id="4" name="Text Placeholder 3"/>
          <p:cNvSpPr>
            <a:spLocks noGrp="1"/>
          </p:cNvSpPr>
          <p:nvPr>
            <p:ph type="body" sz="half" idx="2"/>
          </p:nvPr>
        </p:nvSpPr>
        <p:spPr/>
        <p:txBody>
          <a:bodyPr/>
          <a:lstStyle/>
          <a:p>
            <a:r>
              <a:t>There is a large correlation between fireplace quality and logSalePrice (not seen in correlation plot because it is a category). But if you rearrange the columns, you can see that an encoding of Po-Fa-TA-Gd-Ex has increasing saleprice. Null is similar to have a poor fireplace.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MasVnrArea</a:t>
            </a:r>
          </a:p>
        </p:txBody>
      </p:sp>
      <p:pic>
        <p:nvPicPr>
          <p:cNvPr id="3" name="Picture Placeholder 2" descr="temp.png"/>
          <p:cNvPicPr>
            <a:picLocks noGrp="1" noChangeAspect="1"/>
          </p:cNvPicPr>
          <p:nvPr>
            <p:ph type="pic" idx="1"/>
          </p:nvPr>
        </p:nvPicPr>
        <p:blipFill>
          <a:blip r:embed="rId2"/>
          <a:srcRect t="10336" b="10336"/>
          <a:stretch>
            <a:fillRect/>
          </a:stretch>
        </p:blipFill>
        <p:spPr/>
      </p:pic>
      <p:sp>
        <p:nvSpPr>
          <p:cNvPr id="4" name="Text Placeholder 3"/>
          <p:cNvSpPr>
            <a:spLocks noGrp="1"/>
          </p:cNvSpPr>
          <p:nvPr>
            <p:ph type="body" sz="half" idx="2"/>
          </p:nvPr>
        </p:nvSpPr>
        <p:spPr/>
        <p:txBody>
          <a:bodyPr/>
          <a:lstStyle/>
          <a:p>
            <a:r>
              <a:t>MasVnrArea has a correlation with sale price, but when you plot by ExterQual and look at each color, it's hard to say there is a significant correlation anymore. The correlation is really between logSalePrice and ExterQual. I don't think I should use MasVnrArea as a feature.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Features with many unknowns</a:t>
            </a:r>
          </a:p>
        </p:txBody>
      </p:sp>
      <p:pic>
        <p:nvPicPr>
          <p:cNvPr id="3" name="Picture Placeholder 2" descr="temp.png"/>
          <p:cNvPicPr>
            <a:picLocks noGrp="1" noChangeAspect="1"/>
          </p:cNvPicPr>
          <p:nvPr>
            <p:ph type="pic" idx="1"/>
          </p:nvPr>
        </p:nvPicPr>
        <p:blipFill>
          <a:blip r:embed="rId2"/>
          <a:srcRect t="10336" b="10336"/>
          <a:stretch>
            <a:fillRect/>
          </a:stretch>
        </p:blipFill>
        <p:spPr/>
      </p:pic>
      <p:sp>
        <p:nvSpPr>
          <p:cNvPr id="4" name="Text Placeholder 3"/>
          <p:cNvSpPr>
            <a:spLocks noGrp="1"/>
          </p:cNvSpPr>
          <p:nvPr>
            <p:ph type="body" sz="half" idx="2"/>
          </p:nvPr>
        </p:nvSpPr>
        <p:spPr/>
        <p:txBody>
          <a:bodyPr/>
          <a:lstStyle/>
          <a:p>
            <a:r>
              <a:t>Check if there are some easy features to drop early. Pool quality, misc feature, and alley are almost entirely nan. After a little inspection, I believe they can be dropped.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a:t>
            </a:r>
          </a:p>
        </p:txBody>
      </p:sp>
      <p:pic>
        <p:nvPicPr>
          <p:cNvPr id="3" name="Picture Placeholder 2" descr="temp.png"/>
          <p:cNvPicPr>
            <a:picLocks noGrp="1" noChangeAspect="1"/>
          </p:cNvPicPr>
          <p:nvPr>
            <p:ph type="pic" idx="1"/>
          </p:nvPr>
        </p:nvPicPr>
        <p:blipFill>
          <a:blip r:embed="rId2"/>
          <a:srcRect t="10336" b="10336"/>
          <a:stretch>
            <a:fillRect/>
          </a:stretch>
        </p:blipFill>
        <p:spPr/>
      </p:pic>
      <p:sp>
        <p:nvSpPr>
          <p:cNvPr id="4" name="Text Placeholder 3"/>
          <p:cNvSpPr>
            <a:spLocks noGrp="1"/>
          </p:cNvSpPr>
          <p:nvPr>
            <p:ph type="body" sz="half" idx="2"/>
          </p:nvPr>
        </p:nvSpPr>
        <p:spPr/>
        <p:txBody>
          <a:bodyPr/>
          <a:lstStyle/>
          <a:p>
            <a:r>
              <a:t>Here we see the strong correlation with ExterQual. Note order of quality is Fa-TA-Gd-Ex.</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LotArea</a:t>
            </a:r>
          </a:p>
        </p:txBody>
      </p:sp>
      <p:pic>
        <p:nvPicPr>
          <p:cNvPr id="3" name="Picture Placeholder 2" descr="temp.png"/>
          <p:cNvPicPr>
            <a:picLocks noGrp="1" noChangeAspect="1"/>
          </p:cNvPicPr>
          <p:nvPr>
            <p:ph type="pic" idx="1"/>
          </p:nvPr>
        </p:nvPicPr>
        <p:blipFill>
          <a:blip r:embed="rId2"/>
          <a:srcRect l="9156" r="9156"/>
          <a:stretch>
            <a:fillRect/>
          </a:stretch>
        </p:blipFill>
        <p:spPr/>
      </p:pic>
      <p:sp>
        <p:nvSpPr>
          <p:cNvPr id="4" name="Text Placeholder 3"/>
          <p:cNvSpPr>
            <a:spLocks noGrp="1"/>
          </p:cNvSpPr>
          <p:nvPr>
            <p:ph type="body" sz="half" idx="2"/>
          </p:nvPr>
        </p:nvSpPr>
        <p:spPr/>
        <p:txBody>
          <a:bodyPr/>
          <a:lstStyle/>
          <a:p>
            <a:r>
              <a:t>I am surprised LotArea has such a low correlation with sale price. I think this is because we haven't accounted in any way for the neighborhood of the lot. It might be worth using a log transform on the area as well. Check how strong the correlation is if you divide saleprice by median of neighborhood?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Analyzing Categorical Variables</a:t>
            </a:r>
          </a:p>
        </p:txBody>
      </p:sp>
      <p:pic>
        <p:nvPicPr>
          <p:cNvPr id="3" name="Picture Placeholder 2" descr="temp.png"/>
          <p:cNvPicPr>
            <a:picLocks noGrp="1" noChangeAspect="1"/>
          </p:cNvPicPr>
          <p:nvPr>
            <p:ph type="pic" idx="1"/>
          </p:nvPr>
        </p:nvPicPr>
        <p:blipFill>
          <a:blip r:embed="rId2"/>
          <a:srcRect t="10336" b="10336"/>
          <a:stretch>
            <a:fillRect/>
          </a:stretch>
        </p:blipFill>
        <p:spPr/>
      </p:pic>
      <p:sp>
        <p:nvSpPr>
          <p:cNvPr id="4" name="Text Placeholder 3"/>
          <p:cNvSpPr>
            <a:spLocks noGrp="1"/>
          </p:cNvSpPr>
          <p:nvPr>
            <p:ph type="body" sz="half" idx="2"/>
          </p:nvPr>
        </p:nvSpPr>
        <p:spPr/>
        <p:txBody>
          <a:bodyPr/>
          <a:lstStyle/>
          <a:p>
            <a:r>
              <a:t>Now we work through the categorical variables to see which could be useful.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a:t>
            </a:r>
          </a:p>
        </p:txBody>
      </p:sp>
      <p:pic>
        <p:nvPicPr>
          <p:cNvPr id="3" name="Picture Placeholder 2" descr="temp.png"/>
          <p:cNvPicPr>
            <a:picLocks noGrp="1" noChangeAspect="1"/>
          </p:cNvPicPr>
          <p:nvPr>
            <p:ph type="pic" idx="1"/>
          </p:nvPr>
        </p:nvPicPr>
        <p:blipFill>
          <a:blip r:embed="rId2"/>
          <a:srcRect t="10306" b="10306"/>
          <a:stretch>
            <a:fillRect/>
          </a:stretch>
        </p:blipFill>
        <p:spPr/>
      </p:pic>
      <p:sp>
        <p:nvSpPr>
          <p:cNvPr id="4" name="Text Placeholder 3"/>
          <p:cNvSpPr>
            <a:spLocks noGrp="1"/>
          </p:cNvSpPr>
          <p:nvPr>
            <p:ph type="body" sz="half" idx="2"/>
          </p:nvPr>
        </p:nvSpPr>
        <p:spPr/>
        <p:txBody>
          <a:bodyPr/>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a:t>
            </a:r>
          </a:p>
        </p:txBody>
      </p:sp>
      <p:pic>
        <p:nvPicPr>
          <p:cNvPr id="3" name="Picture Placeholder 2" descr="temp.png"/>
          <p:cNvPicPr>
            <a:picLocks noGrp="1" noChangeAspect="1"/>
          </p:cNvPicPr>
          <p:nvPr>
            <p:ph type="pic" idx="1"/>
          </p:nvPr>
        </p:nvPicPr>
        <p:blipFill>
          <a:blip r:embed="rId2"/>
          <a:srcRect t="10303" b="10303"/>
          <a:stretch>
            <a:fillRect/>
          </a:stretch>
        </p:blipFill>
        <p:spPr/>
      </p:pic>
      <p:sp>
        <p:nvSpPr>
          <p:cNvPr id="4" name="Text Placeholder 3"/>
          <p:cNvSpPr>
            <a:spLocks noGrp="1"/>
          </p:cNvSpPr>
          <p:nvPr>
            <p:ph type="body" sz="half" idx="2"/>
          </p:nvPr>
        </p:nvSpPr>
        <p:spPr/>
        <p:txBody>
          <a:bodyPr/>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a:t>
            </a:r>
          </a:p>
        </p:txBody>
      </p:sp>
      <p:pic>
        <p:nvPicPr>
          <p:cNvPr id="3" name="Picture Placeholder 2" descr="temp.png"/>
          <p:cNvPicPr>
            <a:picLocks noGrp="1" noChangeAspect="1"/>
          </p:cNvPicPr>
          <p:nvPr>
            <p:ph type="pic" idx="1"/>
          </p:nvPr>
        </p:nvPicPr>
        <p:blipFill>
          <a:blip r:embed="rId2"/>
          <a:srcRect t="10303" b="10303"/>
          <a:stretch>
            <a:fillRect/>
          </a:stretch>
        </p:blipFill>
        <p:spPr/>
      </p:pic>
      <p:sp>
        <p:nvSpPr>
          <p:cNvPr id="4" name="Text Placeholder 3"/>
          <p:cNvSpPr>
            <a:spLocks noGrp="1"/>
          </p:cNvSpPr>
          <p:nvPr>
            <p:ph type="body" sz="half" idx="2"/>
          </p:nvPr>
        </p:nvSpPr>
        <p:spPr/>
        <p:txBody>
          <a:bodyPr/>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a:t>
            </a:r>
          </a:p>
        </p:txBody>
      </p:sp>
      <p:pic>
        <p:nvPicPr>
          <p:cNvPr id="3" name="Picture Placeholder 2" descr="temp.png"/>
          <p:cNvPicPr>
            <a:picLocks noGrp="1" noChangeAspect="1"/>
          </p:cNvPicPr>
          <p:nvPr>
            <p:ph type="pic" idx="1"/>
          </p:nvPr>
        </p:nvPicPr>
        <p:blipFill>
          <a:blip r:embed="rId2"/>
          <a:srcRect/>
          <a:stretch>
            <a:fillRect/>
          </a:stretch>
        </p:blipFill>
        <p:spPr/>
      </p:pic>
      <p:sp>
        <p:nvSpPr>
          <p:cNvPr id="4" name="Text Placeholder 3"/>
          <p:cNvSpPr>
            <a:spLocks noGrp="1"/>
          </p:cNvSpPr>
          <p:nvPr>
            <p:ph type="body" sz="half" idx="2"/>
          </p:nvPr>
        </p:nvSpPr>
        <p:spPr/>
        <p:txBody>
          <a:bodyPr/>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Fence</a:t>
            </a:r>
          </a:p>
        </p:txBody>
      </p:sp>
      <p:pic>
        <p:nvPicPr>
          <p:cNvPr id="3" name="Picture Placeholder 2" descr="temp.png"/>
          <p:cNvPicPr>
            <a:picLocks noGrp="1" noChangeAspect="1"/>
          </p:cNvPicPr>
          <p:nvPr>
            <p:ph type="pic" idx="1"/>
          </p:nvPr>
        </p:nvPicPr>
        <p:blipFill>
          <a:blip r:embed="rId2"/>
          <a:srcRect t="10336" b="10336"/>
          <a:stretch>
            <a:fillRect/>
          </a:stretch>
        </p:blipFill>
        <p:spPr/>
      </p:pic>
      <p:sp>
        <p:nvSpPr>
          <p:cNvPr id="4" name="Text Placeholder 3"/>
          <p:cNvSpPr>
            <a:spLocks noGrp="1"/>
          </p:cNvSpPr>
          <p:nvPr>
            <p:ph type="body" sz="half" idx="2"/>
          </p:nvPr>
        </p:nvSpPr>
        <p:spPr/>
        <p:txBody>
          <a:bodyPr/>
          <a:lstStyle/>
          <a:p>
            <a:r>
              <a:t>Null values means no fence. But I'm skeptical 81% of homes don't have a fence? Also, I would expect homes with a fence to have more value, but here we see all categories with a lesser saleprice. I don't see an effective way to feature this and decide to drop fence.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Largest Correlations</a:t>
            </a:r>
          </a:p>
        </p:txBody>
      </p:sp>
      <p:pic>
        <p:nvPicPr>
          <p:cNvPr id="3" name="Picture Placeholder 2" descr="temp.png"/>
          <p:cNvPicPr>
            <a:picLocks noGrp="1" noChangeAspect="1"/>
          </p:cNvPicPr>
          <p:nvPr>
            <p:ph type="pic" idx="1"/>
          </p:nvPr>
        </p:nvPicPr>
        <p:blipFill>
          <a:blip r:embed="rId2"/>
          <a:srcRect t="10336" b="10336"/>
          <a:stretch>
            <a:fillRect/>
          </a:stretch>
        </p:blipFill>
        <p:spPr/>
      </p:pic>
      <p:sp>
        <p:nvSpPr>
          <p:cNvPr id="4" name="Text Placeholder 3"/>
          <p:cNvSpPr>
            <a:spLocks noGrp="1"/>
          </p:cNvSpPr>
          <p:nvPr>
            <p:ph type="body" sz="half" idx="2"/>
          </p:nvPr>
        </p:nvSpPr>
        <p:spPr/>
        <p:txBody>
          <a:bodyPr/>
          <a:lstStyle/>
          <a:p>
            <a:r>
              <a:t>The features with largest correlation are not surprising. Overall quality, living area, size of garage, etc. Let's work our way down through these categories, being aware of features that are related. (Number of garage car spaces vs garage area should be very similar).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OveralQual</a:t>
            </a:r>
          </a:p>
        </p:txBody>
      </p:sp>
      <p:pic>
        <p:nvPicPr>
          <p:cNvPr id="3" name="Picture Placeholder 2" descr="temp.png"/>
          <p:cNvPicPr>
            <a:picLocks noGrp="1" noChangeAspect="1"/>
          </p:cNvPicPr>
          <p:nvPr>
            <p:ph type="pic" idx="1"/>
          </p:nvPr>
        </p:nvPicPr>
        <p:blipFill>
          <a:blip r:embed="rId2"/>
          <a:srcRect t="10336" b="10336"/>
          <a:stretch>
            <a:fillRect/>
          </a:stretch>
        </p:blipFill>
        <p:spPr/>
      </p:pic>
      <p:sp>
        <p:nvSpPr>
          <p:cNvPr id="4" name="Text Placeholder 3"/>
          <p:cNvSpPr>
            <a:spLocks noGrp="1"/>
          </p:cNvSpPr>
          <p:nvPr>
            <p:ph type="body" sz="half" idx="2"/>
          </p:nvPr>
        </p:nvSpPr>
        <p:spPr/>
        <p:txBody>
          <a:bodyPr/>
          <a:lstStyle/>
          <a:p>
            <a:r>
              <a:t>Very strong relationship. Definitely include.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GrLivArea</a:t>
            </a:r>
          </a:p>
        </p:txBody>
      </p:sp>
      <p:pic>
        <p:nvPicPr>
          <p:cNvPr id="3" name="Picture Placeholder 2" descr="temp.png"/>
          <p:cNvPicPr>
            <a:picLocks noGrp="1" noChangeAspect="1"/>
          </p:cNvPicPr>
          <p:nvPr>
            <p:ph type="pic" idx="1"/>
          </p:nvPr>
        </p:nvPicPr>
        <p:blipFill>
          <a:blip r:embed="rId2"/>
          <a:srcRect t="10336" b="10336"/>
          <a:stretch>
            <a:fillRect/>
          </a:stretch>
        </p:blipFill>
        <p:spPr/>
      </p:pic>
      <p:sp>
        <p:nvSpPr>
          <p:cNvPr id="4" name="Text Placeholder 3"/>
          <p:cNvSpPr>
            <a:spLocks noGrp="1"/>
          </p:cNvSpPr>
          <p:nvPr>
            <p:ph type="body" sz="half" idx="2"/>
          </p:nvPr>
        </p:nvSpPr>
        <p:spPr/>
        <p:txBody>
          <a:bodyPr/>
          <a:lstStyle/>
          <a:p>
            <a:r>
              <a:t>I don't like the long right tail in the GrLivArea distribution. They take away from the clear linear trend. Let's apply a log transform.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logGrLivArea</a:t>
            </a:r>
          </a:p>
        </p:txBody>
      </p:sp>
      <p:pic>
        <p:nvPicPr>
          <p:cNvPr id="3" name="Picture Placeholder 2" descr="temp.png"/>
          <p:cNvPicPr>
            <a:picLocks noGrp="1" noChangeAspect="1"/>
          </p:cNvPicPr>
          <p:nvPr>
            <p:ph type="pic" idx="1"/>
          </p:nvPr>
        </p:nvPicPr>
        <p:blipFill>
          <a:blip r:embed="rId2"/>
          <a:srcRect t="10336" b="10336"/>
          <a:stretch>
            <a:fillRect/>
          </a:stretch>
        </p:blipFill>
        <p:spPr/>
      </p:pic>
      <p:sp>
        <p:nvSpPr>
          <p:cNvPr id="4" name="Text Placeholder 3"/>
          <p:cNvSpPr>
            <a:spLocks noGrp="1"/>
          </p:cNvSpPr>
          <p:nvPr>
            <p:ph type="body" sz="half" idx="2"/>
          </p:nvPr>
        </p:nvSpPr>
        <p:spPr/>
        <p:txBody>
          <a:bodyPr/>
          <a:lstStyle/>
          <a:p>
            <a:r>
              <a:t>Much more symmetric and closer to gaussian. There is also a large correlation between the sale price and the log transform.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Garage Properties</a:t>
            </a:r>
          </a:p>
        </p:txBody>
      </p:sp>
      <p:pic>
        <p:nvPicPr>
          <p:cNvPr id="3" name="Picture Placeholder 2" descr="temp.png"/>
          <p:cNvPicPr>
            <a:picLocks noGrp="1" noChangeAspect="1"/>
          </p:cNvPicPr>
          <p:nvPr>
            <p:ph type="pic" idx="1"/>
          </p:nvPr>
        </p:nvPicPr>
        <p:blipFill>
          <a:blip r:embed="rId2"/>
          <a:srcRect t="10336" b="10336"/>
          <a:stretch>
            <a:fillRect/>
          </a:stretch>
        </p:blipFill>
        <p:spPr/>
      </p:pic>
      <p:sp>
        <p:nvSpPr>
          <p:cNvPr id="4" name="Text Placeholder 3"/>
          <p:cNvSpPr>
            <a:spLocks noGrp="1"/>
          </p:cNvSpPr>
          <p:nvPr>
            <p:ph type="body" sz="half" idx="2"/>
          </p:nvPr>
        </p:nvSpPr>
        <p:spPr/>
        <p:txBody>
          <a:bodyPr/>
          <a:lstStyle/>
          <a:p>
            <a:r>
              <a:t>There is a clear relationship between number of cars and garage area. The correlation is higher for number of cars and I don't see what garage area would add.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a:t>
            </a:r>
          </a:p>
        </p:txBody>
      </p:sp>
      <p:pic>
        <p:nvPicPr>
          <p:cNvPr id="3" name="Picture Placeholder 2" descr="temp.png"/>
          <p:cNvPicPr>
            <a:picLocks noGrp="1" noChangeAspect="1"/>
          </p:cNvPicPr>
          <p:nvPr>
            <p:ph type="pic" idx="1"/>
          </p:nvPr>
        </p:nvPicPr>
        <p:blipFill>
          <a:blip r:embed="rId2"/>
          <a:srcRect t="10336" b="10336"/>
          <a:stretch>
            <a:fillRect/>
          </a:stretch>
        </p:blipFill>
        <p:spPr/>
      </p:pic>
      <p:sp>
        <p:nvSpPr>
          <p:cNvPr id="4" name="Text Placeholder 3"/>
          <p:cNvSpPr>
            <a:spLocks noGrp="1"/>
          </p:cNvSpPr>
          <p:nvPr>
            <p:ph type="body" sz="half" idx="2"/>
          </p:nvPr>
        </p:nvSpPr>
        <p:spPr/>
        <p:txBody>
          <a:bodyPr/>
          <a:lstStyle/>
          <a:p>
            <a:r>
              <a:t>Looking at garage cars specifically, the dependence appears to be quadratic for 0-3 cars. There is negligible 4car garages, so it is hard to argue the quadratic is wrong with so little data. </a:t>
            </a:r>
            <a:br/>
            <a:br/>
            <a:r>
              <a:t>Would be worth creating a sqrGarageCars feature?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864</Words>
  <Application>Microsoft Office PowerPoint</Application>
  <PresentationFormat>On-screen Show (4:3)</PresentationFormat>
  <Paragraphs>47</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Office Theme</vt:lpstr>
      <vt:lpstr>Feature Engineering</vt:lpstr>
      <vt:lpstr>Features with many unknowns</vt:lpstr>
      <vt:lpstr>Fence</vt:lpstr>
      <vt:lpstr>Largest Correlations</vt:lpstr>
      <vt:lpstr>OveralQual</vt:lpstr>
      <vt:lpstr>GrLivArea</vt:lpstr>
      <vt:lpstr>logGrLivArea</vt:lpstr>
      <vt:lpstr>Garage Properties</vt:lpstr>
      <vt:lpstr> </vt:lpstr>
      <vt:lpstr>Baths</vt:lpstr>
      <vt:lpstr>Other Square Footages</vt:lpstr>
      <vt:lpstr>Year Built and Remodeling</vt:lpstr>
      <vt:lpstr> </vt:lpstr>
      <vt:lpstr>GarageYrBlt</vt:lpstr>
      <vt:lpstr> </vt:lpstr>
      <vt:lpstr>Total rooms and bedrooms</vt:lpstr>
      <vt:lpstr>Fireplaces</vt:lpstr>
      <vt:lpstr>Fireplace Quality</vt:lpstr>
      <vt:lpstr>MasVnrArea</vt:lpstr>
      <vt:lpstr> </vt:lpstr>
      <vt:lpstr>LotArea</vt:lpstr>
      <vt:lpstr>Analyzing Categorical Variables</vt:lpstr>
      <vt:lpstr> </vt:lpstr>
      <vt:lpstr> </vt:lpstr>
      <vt:lpstr> </vt:lpstr>
      <vt:lpstr>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Engineering</dc:title>
  <dc:subject/>
  <dc:creator/>
  <cp:keywords/>
  <dc:description>generated using python-pptx</dc:description>
  <cp:lastModifiedBy>andrew fisher</cp:lastModifiedBy>
  <cp:revision>2</cp:revision>
  <dcterms:created xsi:type="dcterms:W3CDTF">2013-01-27T09:14:16Z</dcterms:created>
  <dcterms:modified xsi:type="dcterms:W3CDTF">2022-11-08T01:26:08Z</dcterms:modified>
  <cp:category/>
</cp:coreProperties>
</file>