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58" r:id="rId14"/>
    <p:sldId id="362" r:id="rId15"/>
    <p:sldId id="3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uelas" initials="MR" lastIdx="1" clrIdx="0">
    <p:extLst>
      <p:ext uri="{19B8F6BF-5375-455C-9EA6-DF929625EA0E}">
        <p15:presenceInfo xmlns:p15="http://schemas.microsoft.com/office/powerpoint/2012/main" userId="S::ruelas@radiabeam.com::997c47a2-5571-41d7-b29f-53197419681d" providerId="AD"/>
      </p:ext>
    </p:extLst>
  </p:cmAuthor>
  <p:cmAuthor id="2" name="Nathan Burger" initials="NB" lastIdx="3" clrIdx="1">
    <p:extLst>
      <p:ext uri="{19B8F6BF-5375-455C-9EA6-DF929625EA0E}">
        <p15:presenceInfo xmlns:p15="http://schemas.microsoft.com/office/powerpoint/2012/main" userId="S::nburger@radiabeam.com::093f1e89-1ba3-42ff-b444-bea5ebd3e401" providerId="AD"/>
      </p:ext>
    </p:extLst>
  </p:cmAuthor>
  <p:cmAuthor id="3" name="Marcos Ruelas" initials="MR [2]" lastIdx="1" clrIdx="2">
    <p:extLst>
      <p:ext uri="{19B8F6BF-5375-455C-9EA6-DF929625EA0E}">
        <p15:presenceInfo xmlns:p15="http://schemas.microsoft.com/office/powerpoint/2012/main" userId="Marcos Rue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4DF"/>
    <a:srgbClr val="00529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2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Scans\2024-08-09\2024-08-09%2018-46-05_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'2024-08-09 18-46-05_gunscan'!$C$1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'2024-08-09 18-46-05_gunscan'!$A$2:$A$158</c:f>
              <c:numCache>
                <c:formatCode>General</c:formatCode>
                <c:ptCount val="157"/>
                <c:pt idx="0">
                  <c:v>144</c:v>
                </c:pt>
                <c:pt idx="1">
                  <c:v>144</c:v>
                </c:pt>
                <c:pt idx="2">
                  <c:v>143</c:v>
                </c:pt>
                <c:pt idx="3">
                  <c:v>141</c:v>
                </c:pt>
                <c:pt idx="4">
                  <c:v>140</c:v>
                </c:pt>
                <c:pt idx="5">
                  <c:v>140</c:v>
                </c:pt>
                <c:pt idx="6">
                  <c:v>139</c:v>
                </c:pt>
                <c:pt idx="7">
                  <c:v>139</c:v>
                </c:pt>
                <c:pt idx="8">
                  <c:v>139</c:v>
                </c:pt>
                <c:pt idx="9">
                  <c:v>138</c:v>
                </c:pt>
                <c:pt idx="10">
                  <c:v>138</c:v>
                </c:pt>
                <c:pt idx="11">
                  <c:v>137</c:v>
                </c:pt>
                <c:pt idx="12">
                  <c:v>137</c:v>
                </c:pt>
                <c:pt idx="13">
                  <c:v>136</c:v>
                </c:pt>
                <c:pt idx="14">
                  <c:v>135</c:v>
                </c:pt>
                <c:pt idx="15">
                  <c:v>135</c:v>
                </c:pt>
                <c:pt idx="16">
                  <c:v>134</c:v>
                </c:pt>
                <c:pt idx="17">
                  <c:v>134</c:v>
                </c:pt>
                <c:pt idx="18">
                  <c:v>133</c:v>
                </c:pt>
                <c:pt idx="19">
                  <c:v>133</c:v>
                </c:pt>
                <c:pt idx="20">
                  <c:v>132</c:v>
                </c:pt>
                <c:pt idx="21">
                  <c:v>132</c:v>
                </c:pt>
                <c:pt idx="22">
                  <c:v>131</c:v>
                </c:pt>
                <c:pt idx="23">
                  <c:v>131</c:v>
                </c:pt>
                <c:pt idx="24">
                  <c:v>130</c:v>
                </c:pt>
                <c:pt idx="25">
                  <c:v>129</c:v>
                </c:pt>
                <c:pt idx="26">
                  <c:v>129</c:v>
                </c:pt>
                <c:pt idx="27">
                  <c:v>128</c:v>
                </c:pt>
                <c:pt idx="28">
                  <c:v>128</c:v>
                </c:pt>
                <c:pt idx="29">
                  <c:v>127</c:v>
                </c:pt>
                <c:pt idx="30">
                  <c:v>127</c:v>
                </c:pt>
                <c:pt idx="31">
                  <c:v>126</c:v>
                </c:pt>
                <c:pt idx="32">
                  <c:v>126</c:v>
                </c:pt>
                <c:pt idx="33">
                  <c:v>125</c:v>
                </c:pt>
                <c:pt idx="34">
                  <c:v>125</c:v>
                </c:pt>
                <c:pt idx="35">
                  <c:v>124</c:v>
                </c:pt>
                <c:pt idx="36">
                  <c:v>123</c:v>
                </c:pt>
                <c:pt idx="37">
                  <c:v>123</c:v>
                </c:pt>
                <c:pt idx="38">
                  <c:v>122</c:v>
                </c:pt>
                <c:pt idx="39">
                  <c:v>122</c:v>
                </c:pt>
                <c:pt idx="40">
                  <c:v>121</c:v>
                </c:pt>
                <c:pt idx="41">
                  <c:v>120</c:v>
                </c:pt>
                <c:pt idx="42">
                  <c:v>119</c:v>
                </c:pt>
                <c:pt idx="43">
                  <c:v>119</c:v>
                </c:pt>
                <c:pt idx="44">
                  <c:v>118</c:v>
                </c:pt>
                <c:pt idx="45">
                  <c:v>117</c:v>
                </c:pt>
                <c:pt idx="46">
                  <c:v>116</c:v>
                </c:pt>
                <c:pt idx="47">
                  <c:v>116</c:v>
                </c:pt>
                <c:pt idx="48">
                  <c:v>115</c:v>
                </c:pt>
                <c:pt idx="49">
                  <c:v>114</c:v>
                </c:pt>
                <c:pt idx="50">
                  <c:v>114</c:v>
                </c:pt>
                <c:pt idx="51">
                  <c:v>113</c:v>
                </c:pt>
                <c:pt idx="52">
                  <c:v>112</c:v>
                </c:pt>
                <c:pt idx="53">
                  <c:v>111</c:v>
                </c:pt>
                <c:pt idx="54">
                  <c:v>111</c:v>
                </c:pt>
                <c:pt idx="55">
                  <c:v>110</c:v>
                </c:pt>
                <c:pt idx="56">
                  <c:v>109</c:v>
                </c:pt>
                <c:pt idx="57">
                  <c:v>108</c:v>
                </c:pt>
                <c:pt idx="58">
                  <c:v>107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104</c:v>
                </c:pt>
                <c:pt idx="63">
                  <c:v>103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  <c:pt idx="67">
                  <c:v>100</c:v>
                </c:pt>
                <c:pt idx="68">
                  <c:v>99</c:v>
                </c:pt>
                <c:pt idx="69">
                  <c:v>99</c:v>
                </c:pt>
                <c:pt idx="70">
                  <c:v>98</c:v>
                </c:pt>
                <c:pt idx="71">
                  <c:v>98</c:v>
                </c:pt>
                <c:pt idx="72">
                  <c:v>97</c:v>
                </c:pt>
                <c:pt idx="73">
                  <c:v>97</c:v>
                </c:pt>
                <c:pt idx="74">
                  <c:v>96</c:v>
                </c:pt>
                <c:pt idx="75">
                  <c:v>96</c:v>
                </c:pt>
                <c:pt idx="76">
                  <c:v>95</c:v>
                </c:pt>
                <c:pt idx="77">
                  <c:v>95</c:v>
                </c:pt>
                <c:pt idx="78">
                  <c:v>94</c:v>
                </c:pt>
                <c:pt idx="79">
                  <c:v>94</c:v>
                </c:pt>
                <c:pt idx="80">
                  <c:v>93</c:v>
                </c:pt>
                <c:pt idx="81">
                  <c:v>93</c:v>
                </c:pt>
                <c:pt idx="82">
                  <c:v>92</c:v>
                </c:pt>
                <c:pt idx="83">
                  <c:v>92</c:v>
                </c:pt>
                <c:pt idx="84">
                  <c:v>91</c:v>
                </c:pt>
                <c:pt idx="85">
                  <c:v>91</c:v>
                </c:pt>
                <c:pt idx="86">
                  <c:v>90</c:v>
                </c:pt>
                <c:pt idx="87">
                  <c:v>90</c:v>
                </c:pt>
                <c:pt idx="88">
                  <c:v>89</c:v>
                </c:pt>
                <c:pt idx="89">
                  <c:v>89</c:v>
                </c:pt>
                <c:pt idx="90">
                  <c:v>88</c:v>
                </c:pt>
                <c:pt idx="91">
                  <c:v>88</c:v>
                </c:pt>
                <c:pt idx="92">
                  <c:v>87</c:v>
                </c:pt>
                <c:pt idx="93">
                  <c:v>87</c:v>
                </c:pt>
                <c:pt idx="94">
                  <c:v>86</c:v>
                </c:pt>
                <c:pt idx="95">
                  <c:v>86</c:v>
                </c:pt>
                <c:pt idx="96">
                  <c:v>85</c:v>
                </c:pt>
                <c:pt idx="97">
                  <c:v>85</c:v>
                </c:pt>
                <c:pt idx="98">
                  <c:v>84</c:v>
                </c:pt>
                <c:pt idx="99">
                  <c:v>83</c:v>
                </c:pt>
                <c:pt idx="100">
                  <c:v>83</c:v>
                </c:pt>
                <c:pt idx="101">
                  <c:v>83</c:v>
                </c:pt>
                <c:pt idx="102">
                  <c:v>82</c:v>
                </c:pt>
                <c:pt idx="103">
                  <c:v>82</c:v>
                </c:pt>
                <c:pt idx="104">
                  <c:v>81</c:v>
                </c:pt>
                <c:pt idx="105">
                  <c:v>80</c:v>
                </c:pt>
                <c:pt idx="106">
                  <c:v>79</c:v>
                </c:pt>
                <c:pt idx="107">
                  <c:v>79</c:v>
                </c:pt>
                <c:pt idx="108">
                  <c:v>78</c:v>
                </c:pt>
                <c:pt idx="109">
                  <c:v>77</c:v>
                </c:pt>
                <c:pt idx="110">
                  <c:v>77</c:v>
                </c:pt>
                <c:pt idx="111">
                  <c:v>76</c:v>
                </c:pt>
                <c:pt idx="112">
                  <c:v>76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73</c:v>
                </c:pt>
                <c:pt idx="118">
                  <c:v>73</c:v>
                </c:pt>
                <c:pt idx="119">
                  <c:v>72</c:v>
                </c:pt>
                <c:pt idx="120">
                  <c:v>72</c:v>
                </c:pt>
                <c:pt idx="121">
                  <c:v>71</c:v>
                </c:pt>
                <c:pt idx="122">
                  <c:v>71</c:v>
                </c:pt>
                <c:pt idx="123">
                  <c:v>71</c:v>
                </c:pt>
                <c:pt idx="124">
                  <c:v>70</c:v>
                </c:pt>
                <c:pt idx="125">
                  <c:v>69</c:v>
                </c:pt>
                <c:pt idx="126">
                  <c:v>69</c:v>
                </c:pt>
                <c:pt idx="127">
                  <c:v>68</c:v>
                </c:pt>
                <c:pt idx="128">
                  <c:v>67</c:v>
                </c:pt>
                <c:pt idx="129">
                  <c:v>67</c:v>
                </c:pt>
                <c:pt idx="130">
                  <c:v>66</c:v>
                </c:pt>
                <c:pt idx="131">
                  <c:v>66</c:v>
                </c:pt>
                <c:pt idx="132">
                  <c:v>65</c:v>
                </c:pt>
                <c:pt idx="133">
                  <c:v>64</c:v>
                </c:pt>
                <c:pt idx="134">
                  <c:v>64</c:v>
                </c:pt>
                <c:pt idx="135">
                  <c:v>63</c:v>
                </c:pt>
                <c:pt idx="136">
                  <c:v>62</c:v>
                </c:pt>
                <c:pt idx="137">
                  <c:v>62</c:v>
                </c:pt>
                <c:pt idx="138">
                  <c:v>61</c:v>
                </c:pt>
                <c:pt idx="139">
                  <c:v>60</c:v>
                </c:pt>
                <c:pt idx="140">
                  <c:v>59</c:v>
                </c:pt>
                <c:pt idx="141">
                  <c:v>58</c:v>
                </c:pt>
                <c:pt idx="142">
                  <c:v>57</c:v>
                </c:pt>
                <c:pt idx="143">
                  <c:v>56</c:v>
                </c:pt>
                <c:pt idx="144">
                  <c:v>56</c:v>
                </c:pt>
                <c:pt idx="145">
                  <c:v>55</c:v>
                </c:pt>
                <c:pt idx="146">
                  <c:v>54</c:v>
                </c:pt>
                <c:pt idx="147">
                  <c:v>53</c:v>
                </c:pt>
                <c:pt idx="148">
                  <c:v>52</c:v>
                </c:pt>
                <c:pt idx="149">
                  <c:v>51</c:v>
                </c:pt>
                <c:pt idx="150">
                  <c:v>50</c:v>
                </c:pt>
                <c:pt idx="151">
                  <c:v>50</c:v>
                </c:pt>
                <c:pt idx="152">
                  <c:v>49</c:v>
                </c:pt>
                <c:pt idx="153">
                  <c:v>48</c:v>
                </c:pt>
                <c:pt idx="154">
                  <c:v>47</c:v>
                </c:pt>
                <c:pt idx="155">
                  <c:v>47</c:v>
                </c:pt>
                <c:pt idx="156">
                  <c:v>47</c:v>
                </c:pt>
              </c:numCache>
            </c:numRef>
          </c:xVal>
          <c:yVal>
            <c:numRef>
              <c:f>'2024-08-09 18-46-05_gunscan'!$C$2:$C$158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EF-454C-81DC-A44CA36EA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39872"/>
        <c:axId val="13340352"/>
      </c:scatterChart>
      <c:valAx>
        <c:axId val="13339872"/>
        <c:scaling>
          <c:orientation val="minMax"/>
          <c:max val="145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Phase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0352"/>
        <c:crosses val="autoZero"/>
        <c:crossBetween val="midCat"/>
      </c:valAx>
      <c:valAx>
        <c:axId val="133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Charge (pC)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6A7B-8B36-44DC-B541-29F616F35A2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0364-BF89-4601-A1FB-EAE9E18438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FD4303-67B6-479C-9AEC-40CB6273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BBA7316-194C-4529-86ED-33B8DBA5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38267-7738-4ABB-A60D-E05211439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7471AA-81F5-4258-ADB7-CB96C417795C}"/>
              </a:ext>
            </a:extLst>
          </p:cNvPr>
          <p:cNvSpPr/>
          <p:nvPr userDrawn="1"/>
        </p:nvSpPr>
        <p:spPr>
          <a:xfrm flipV="1">
            <a:off x="-1" y="602673"/>
            <a:ext cx="12192001" cy="62553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9D20AD-A513-47A2-ADEB-0C1DCEB2DC1B}"/>
              </a:ext>
            </a:extLst>
          </p:cNvPr>
          <p:cNvSpPr txBox="1">
            <a:spLocks/>
          </p:cNvSpPr>
          <p:nvPr userDrawn="1"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sz="4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EBC3065-621A-4EB3-9B1A-D14AF24267FA}"/>
              </a:ext>
            </a:extLst>
          </p:cNvPr>
          <p:cNvSpPr txBox="1">
            <a:spLocks/>
          </p:cNvSpPr>
          <p:nvPr userDrawn="1"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None/>
              <a:tabLst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3540-F4C4-48F6-B1A4-0F9554FDDE8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E87013-8D4B-43C3-980C-C322A0CD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4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hin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987425"/>
            <a:ext cx="7773988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436812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7E0-C75A-4F58-B8E9-ED676564CFBA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B79B766-7310-475F-884E-2DD2C62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6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C29DA-C95C-FE47-8C72-CB14B09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987425"/>
            <a:ext cx="7315199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5701-EA87-6945-A4CC-A7354ACD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2830226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BDF2-D113-6845-B4EC-F8D54FD4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5ABB-7AD1-44B1-B402-6AE10D9AEC31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0FA2-14F6-4E49-B1CA-BF8C650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B594-10C2-F64F-B652-A080B45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C3FFB7-552D-431D-A634-DC08DC4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0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3038-FC13-2E46-8722-0BE7FFC8DC9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3883-75B1-C349-969C-5A8AE89D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CAF1-D274-42B2-906D-3F571333ED8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9E02-A8B7-1242-A509-10AC5C4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91CB-6A0E-7543-802A-24CB3DD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099FFB-CC84-43E2-A3DA-8F4C94F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1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6E2C-8EAB-5048-8395-929543729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55373"/>
            <a:ext cx="2628900" cy="542159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0997-74E0-CE44-9549-D9A4C4DEFF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55373"/>
            <a:ext cx="7734300" cy="5421589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9028-3A55-F146-8D97-F6D7DFA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E4-AEB7-42B7-A96E-DE46AA7CD75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9962-F22F-A94F-9794-6D4118E5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24CB-233E-1549-9BA9-966527B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2A10-F987-884C-B24A-FFBB0D66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7A7D3-3BD0-4CFD-AD61-F290B4A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0A83-C46B-4BC5-A09F-D1D0BD6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8DD0E-EFAD-481F-BA53-2E293FE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ADD7BBA-CB51-4D7A-9ED4-995F2EA2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FDF8-1CF0-C84B-86A7-9F597BAB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591D-D09A-094D-80D7-33D0EE6994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CB19-AE8B-CB4E-9D70-29ECB0CE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A60-92D8-4BC6-B41A-B26FA05EC257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BD78-F71F-E44C-9C8E-A6191A9B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E468-FBE9-AB4A-9223-4B2E62D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C50DC-B9B8-C948-B5E7-2672A4C1BD3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EA7-E00C-4FE6-8C51-D76FE40AE4AA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8F062C-E85A-47A2-9765-9BF5135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DDB7-5A32-E44C-9B13-F0270347DE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09EB-4FA6-6E4A-8056-04780B118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C904C-50BD-4A43-A0D1-1753663C8CD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191DA-DCE3-4446-950A-955C331228E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A4D8E-B6C6-9D47-9824-ACC836E8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86D-A097-436C-A154-4A9D2E74D440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E6631-8A2F-3245-AD39-00218A3F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F5E2-9DC8-D449-A3F4-C1C2DFD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039C6B-CC7F-4A51-8AF9-F78C0EC9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EE-E13E-CD46-AA28-E2D31547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5676"/>
            <a:ext cx="9326880" cy="53798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5AFB-2C91-4E3F-A10C-A7ECEC48F6A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6D512-D1C9-4D7C-8961-2756B93572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127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FB1FA8-76C9-448B-8F46-DDD735677E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59273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F54287-E51B-4EE3-A686-02636FC9E47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59273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8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6865-23BB-4BD9-A89A-2143B26995BC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7C49BE-9E93-4DA5-B912-B95D8EF5E13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1127" y="3598021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15CAB0-B538-424A-96DD-F16C860472E6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313993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1D631F-8E4B-4DF3-A58C-3B5CC6B78AD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313993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7EF1DA-C57F-44E7-9523-A056A9C826D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776859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695726-C1BE-48C8-A943-9809CF36847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776859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50FD74-358E-4F58-8C86-28EF261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10E4-DFFF-F24B-8A19-42D74BCD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B0D-D800-4D7B-88EB-2AD1509355B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D508-55CF-184F-A6D7-96260669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82D-CFB5-DE45-83FF-0B97423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DF4970-BF52-4EE6-8258-1D14E2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5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4DE0-F004-3D44-BF9F-802C390F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7BB8-2681-4BCC-8A04-C3FCB7E65AF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D47FB-71F3-0D48-B3BD-126118A4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64A26-990A-5445-A512-B6288982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0241280" cy="6093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D584A-FDBC-B64D-8B21-0BBE9AB4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5676"/>
            <a:ext cx="9418320" cy="53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29B8-76DD-AF45-847C-BF1E628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140" y="1278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6A6C-4BCC-AA48-A73C-821E33FF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140" y="6530061"/>
            <a:ext cx="1512430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E060-8895-406F-BF29-C819F828FA76}" type="datetime1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8B05-9F56-EE4D-99B7-D692A16B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9929" y="6530061"/>
            <a:ext cx="7032143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Proprietary - Not for General Release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AB11F-A7C4-474F-84FA-168DD46A117A}"/>
              </a:ext>
            </a:extLst>
          </p:cNvPr>
          <p:cNvSpPr/>
          <p:nvPr userDrawn="1"/>
        </p:nvSpPr>
        <p:spPr>
          <a:xfrm>
            <a:off x="0" y="0"/>
            <a:ext cx="612648" cy="60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C9EB-01B3-A54E-A075-3D7D8205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609339" cy="6093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4" r:id="rId7"/>
    <p:sldLayoutId id="2147483666" r:id="rId8"/>
    <p:sldLayoutId id="2147483667" r:id="rId9"/>
    <p:sldLayoutId id="2147483668" r:id="rId10"/>
    <p:sldLayoutId id="2147483673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3088" indent="-176213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Cambria" panose="02040503050406030204" pitchFamily="18" charset="0"/>
        <a:buChar char="⎼"/>
        <a:tabLst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A6082D4-AA9E-B039-BB69-861760B83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8/16/2024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D2D5F-2C47-2C90-D531-DA19651DFA1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9388"/>
            <a:ext cx="1512888" cy="192087"/>
          </a:xfrm>
        </p:spPr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8581-D95E-C096-E0D6-D0DF4EE69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609600" cy="609600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BEBB4-92B7-0AFF-B7F3-79E5F41A7911}"/>
              </a:ext>
            </a:extLst>
          </p:cNvPr>
          <p:cNvSpPr txBox="1">
            <a:spLocks/>
          </p:cNvSpPr>
          <p:nvPr/>
        </p:nvSpPr>
        <p:spPr>
          <a:xfrm>
            <a:off x="1524000" y="1117825"/>
            <a:ext cx="9144000" cy="1757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GRIT Monthly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773EA-15E1-21DC-F0E0-4BA38E017832}"/>
              </a:ext>
            </a:extLst>
          </p:cNvPr>
          <p:cNvSpPr/>
          <p:nvPr/>
        </p:nvSpPr>
        <p:spPr>
          <a:xfrm>
            <a:off x="3048000" y="2705725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 by 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RadiaBeam Technologies, LLC.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9A7C8-CB6F-EB27-6DD1-1D19AE534619}"/>
              </a:ext>
            </a:extLst>
          </p:cNvPr>
          <p:cNvSpPr/>
          <p:nvPr/>
        </p:nvSpPr>
        <p:spPr>
          <a:xfrm>
            <a:off x="2596749" y="5430838"/>
            <a:ext cx="68087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GRIT DARPA BAA Contract # HR001120C0072 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SBIR Awards # W912CG22C0032, W912CG22C0033</a:t>
            </a:r>
          </a:p>
        </p:txBody>
      </p:sp>
    </p:spTree>
    <p:extLst>
      <p:ext uri="{BB962C8B-B14F-4D97-AF65-F5344CB8AC3E}">
        <p14:creationId xmlns:p14="http://schemas.microsoft.com/office/powerpoint/2010/main" val="26911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72674-00B7-A161-26F9-39C5CE06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99" y="687300"/>
            <a:ext cx="11662517" cy="6292632"/>
          </a:xfrm>
          <a:prstGeom prst="rect">
            <a:avLst/>
          </a:prstGeom>
        </p:spPr>
      </p:pic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2ED87B1F-9E09-EC75-C128-F67395680B8B}"/>
              </a:ext>
            </a:extLst>
          </p:cNvPr>
          <p:cNvSpPr/>
          <p:nvPr/>
        </p:nvSpPr>
        <p:spPr>
          <a:xfrm>
            <a:off x="2069149" y="805893"/>
            <a:ext cx="2287216" cy="45506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0061"/>
              <a:gd name="adj6" fmla="val -4441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1” OTR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Custom cross from previous emittance slit assembly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AB3CE809-83D1-E7F1-A285-BBB89AC71D60}"/>
              </a:ext>
            </a:extLst>
          </p:cNvPr>
          <p:cNvSpPr/>
          <p:nvPr/>
        </p:nvSpPr>
        <p:spPr>
          <a:xfrm>
            <a:off x="8538102" y="1649338"/>
            <a:ext cx="2767983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2954"/>
              <a:gd name="adj6" fmla="val -4503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Cube, ½” OTR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Ion Pump moved here, ½” Setup Moved from after Dump Dipole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5AB23DF6-A471-DB46-9C1A-3456F463AD5A}"/>
              </a:ext>
            </a:extLst>
          </p:cNvPr>
          <p:cNvSpPr/>
          <p:nvPr/>
        </p:nvSpPr>
        <p:spPr>
          <a:xfrm>
            <a:off x="5880502" y="1638119"/>
            <a:ext cx="1685517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4167"/>
              <a:gd name="adj6" fmla="val -1276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Taken from upstream, Remove Button BPM</a:t>
            </a:r>
          </a:p>
        </p:txBody>
      </p: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B45D9CBB-364A-1D1C-C5AD-91C8F5C5759B}"/>
              </a:ext>
            </a:extLst>
          </p:cNvPr>
          <p:cNvSpPr/>
          <p:nvPr/>
        </p:nvSpPr>
        <p:spPr>
          <a:xfrm>
            <a:off x="3808219" y="5380538"/>
            <a:ext cx="1792481" cy="96292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89"/>
              <a:gd name="adj6" fmla="val -4031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ICT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Add 4.5” to 2.75” ZLR, Metric Studs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C0474817-0732-2E57-3431-78A0170E3CA4}"/>
              </a:ext>
            </a:extLst>
          </p:cNvPr>
          <p:cNvSpPr/>
          <p:nvPr/>
        </p:nvSpPr>
        <p:spPr>
          <a:xfrm>
            <a:off x="7566019" y="4533548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8734"/>
              <a:gd name="adj6" fmla="val -60778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Nipple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13.85” Long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A825C9-E44E-D942-DB99-38601764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llout: Bent Line with Accent Bar 5">
            <a:extLst>
              <a:ext uri="{FF2B5EF4-FFF2-40B4-BE49-F238E27FC236}">
                <a16:creationId xmlns:a16="http://schemas.microsoft.com/office/drawing/2014/main" id="{0D00231D-A679-2BED-6A44-2FE3373F750F}"/>
              </a:ext>
            </a:extLst>
          </p:cNvPr>
          <p:cNvSpPr/>
          <p:nvPr/>
        </p:nvSpPr>
        <p:spPr>
          <a:xfrm flipH="1">
            <a:off x="70859" y="4473727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8734"/>
              <a:gd name="adj6" fmla="val -4690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Nipple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18.25” Long </a:t>
            </a:r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6A1B2547-3BAF-FFF7-C47B-34FCF443A1E9}"/>
              </a:ext>
            </a:extLst>
          </p:cNvPr>
          <p:cNvSpPr/>
          <p:nvPr/>
        </p:nvSpPr>
        <p:spPr>
          <a:xfrm>
            <a:off x="3315410" y="1603936"/>
            <a:ext cx="2097782" cy="65482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38"/>
              <a:gd name="adj6" fmla="val -530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4.5”x6” Adapter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2” Long, Metric Studs</a:t>
            </a:r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3A7A9158-4A66-7492-F15B-3976A902A4AA}"/>
              </a:ext>
            </a:extLst>
          </p:cNvPr>
          <p:cNvSpPr/>
          <p:nvPr/>
        </p:nvSpPr>
        <p:spPr>
          <a:xfrm>
            <a:off x="10053272" y="2953399"/>
            <a:ext cx="179974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8710"/>
              <a:gd name="adj6" fmla="val 16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Cube, 1” YAG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New Assembly</a:t>
            </a:r>
          </a:p>
        </p:txBody>
      </p:sp>
      <p:sp>
        <p:nvSpPr>
          <p:cNvPr id="17" name="Callout: Bent Line with Accent Bar 16">
            <a:extLst>
              <a:ext uri="{FF2B5EF4-FFF2-40B4-BE49-F238E27FC236}">
                <a16:creationId xmlns:a16="http://schemas.microsoft.com/office/drawing/2014/main" id="{5F205275-A514-6907-FD11-5F08B3F1248B}"/>
              </a:ext>
            </a:extLst>
          </p:cNvPr>
          <p:cNvSpPr/>
          <p:nvPr/>
        </p:nvSpPr>
        <p:spPr>
          <a:xfrm>
            <a:off x="5600700" y="867691"/>
            <a:ext cx="219029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4470"/>
              <a:gd name="adj6" fmla="val -1940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Add YAG screen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½” OTR becomes ½” YAG</a:t>
            </a:r>
          </a:p>
        </p:txBody>
      </p:sp>
    </p:spTree>
    <p:extLst>
      <p:ext uri="{BB962C8B-B14F-4D97-AF65-F5344CB8AC3E}">
        <p14:creationId xmlns:p14="http://schemas.microsoft.com/office/powerpoint/2010/main" val="31391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AF9-8CF2-2DB1-D8FA-0A7864BD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 axis laser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791-CB02-BA04-2FA7-33BFD48B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RadiaBeam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0B8E-9BA1-632F-3839-78CEEC0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B1E2956-80F1-9BF3-B56B-4E46FF9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16th – August –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32585-3DFB-1E11-3C79-B1C00E11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12058" y="-1138843"/>
            <a:ext cx="1967884" cy="1164904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DF6EDA5-50ED-D440-05AD-87B4A70F44A6}"/>
              </a:ext>
            </a:extLst>
          </p:cNvPr>
          <p:cNvSpPr/>
          <p:nvPr/>
        </p:nvSpPr>
        <p:spPr>
          <a:xfrm>
            <a:off x="1942011" y="3901451"/>
            <a:ext cx="236841" cy="687514"/>
          </a:xfrm>
          <a:prstGeom prst="downArrow">
            <a:avLst>
              <a:gd name="adj1" fmla="val 50000"/>
              <a:gd name="adj2" fmla="val 10147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B83AD29-5193-9289-4DC9-92FC1DD13A38}"/>
              </a:ext>
            </a:extLst>
          </p:cNvPr>
          <p:cNvSpPr/>
          <p:nvPr/>
        </p:nvSpPr>
        <p:spPr>
          <a:xfrm>
            <a:off x="9355183" y="4887460"/>
            <a:ext cx="223244" cy="687514"/>
          </a:xfrm>
          <a:prstGeom prst="downArrow">
            <a:avLst>
              <a:gd name="adj1" fmla="val 50000"/>
              <a:gd name="adj2" fmla="val 85108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1B2D2-EDD8-5F58-5BB7-3B664F81F4EA}"/>
              </a:ext>
            </a:extLst>
          </p:cNvPr>
          <p:cNvSpPr txBox="1"/>
          <p:nvPr/>
        </p:nvSpPr>
        <p:spPr>
          <a:xfrm>
            <a:off x="415156" y="347784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Diode laser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ACB73-0FA1-8DB5-8D9B-B292705EC47E}"/>
              </a:ext>
            </a:extLst>
          </p:cNvPr>
          <p:cNvSpPr txBox="1"/>
          <p:nvPr/>
        </p:nvSpPr>
        <p:spPr>
          <a:xfrm>
            <a:off x="3581400" y="5574974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 view of the accelerator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AA9F4-3DA6-1605-A993-7D8CADCD0475}"/>
              </a:ext>
            </a:extLst>
          </p:cNvPr>
          <p:cNvSpPr txBox="1"/>
          <p:nvPr/>
        </p:nvSpPr>
        <p:spPr>
          <a:xfrm>
            <a:off x="677730" y="1098360"/>
            <a:ext cx="8501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have shown we were missing the accelerator’s axis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installing a diode laser at the most upstream camera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back of the mirror used to visualize the cathode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Propagating the diode laser down the most downstream OTR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26A7C-7E9A-0DEA-8E85-11EDC44162AB}"/>
              </a:ext>
            </a:extLst>
          </p:cNvPr>
          <p:cNvSpPr txBox="1"/>
          <p:nvPr/>
        </p:nvSpPr>
        <p:spPr>
          <a:xfrm>
            <a:off x="8399847" y="54838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Diode output on</a:t>
            </a:r>
          </a:p>
          <a:p>
            <a:pPr algn="ctr"/>
            <a:r>
              <a:rPr lang="en-US" dirty="0"/>
              <a:t>new OTR camera</a:t>
            </a:r>
          </a:p>
        </p:txBody>
      </p:sp>
    </p:spTree>
    <p:extLst>
      <p:ext uri="{BB962C8B-B14F-4D97-AF65-F5344CB8AC3E}">
        <p14:creationId xmlns:p14="http://schemas.microsoft.com/office/powerpoint/2010/main" val="2663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AF9-8CF2-2DB1-D8FA-0A7864BD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IR laser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791-CB02-BA04-2FA7-33BFD48B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RadiaBeam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0B8E-9BA1-632F-3839-78CEEC0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B1E2956-80F1-9BF3-B56B-4E46FF9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16th – August –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AA9F4-3DA6-1605-A993-7D8CADCD0475}"/>
              </a:ext>
            </a:extLst>
          </p:cNvPr>
          <p:cNvSpPr txBox="1"/>
          <p:nvPr/>
        </p:nvSpPr>
        <p:spPr>
          <a:xfrm>
            <a:off x="238787" y="1019384"/>
            <a:ext cx="1171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recent AC shut down and constant accelerator’s operation, laser work on IR was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UV beamline and IR beamline setup from Amplitude has been modified so their alignment can be tuned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re-aligned the laser in the cleanroom after the AC shutdown and propagated it to the bunker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propagating the IP to propagate IR laser through the IP pinhole during shutdown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44B07D-2C26-F57A-EA7D-CA42A87B7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25" y="3528397"/>
            <a:ext cx="2623351" cy="2626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3F0157-FFC3-1E7E-6488-4F706993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14" y="3525386"/>
            <a:ext cx="2652961" cy="263328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321931-652A-F849-2ED1-19542F9A745F}"/>
              </a:ext>
            </a:extLst>
          </p:cNvPr>
          <p:cNvSpPr/>
          <p:nvPr/>
        </p:nvSpPr>
        <p:spPr>
          <a:xfrm>
            <a:off x="5854326" y="4702507"/>
            <a:ext cx="409303" cy="2786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2D17A-E6E0-37D5-8159-F634037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Install steering and diagnostics (ICT and screens)</a:t>
            </a:r>
          </a:p>
          <a:p>
            <a:r>
              <a:rPr lang="en-US" sz="2000" dirty="0"/>
              <a:t>Fine tune structures with dump dipole </a:t>
            </a:r>
          </a:p>
          <a:p>
            <a:r>
              <a:rPr lang="en-US" sz="2000" dirty="0"/>
              <a:t>Optimize spotsize and transport through pinhole</a:t>
            </a:r>
          </a:p>
          <a:p>
            <a:r>
              <a:rPr lang="en-US" sz="2000" dirty="0"/>
              <a:t>Run for light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03DB2-B7C4-25B1-AA5E-9C006817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AD80-5A1D-B1AC-1EEA-19194812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DA521-5F98-C684-D003-4CBEA7E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605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2960F-024C-A080-5A93-4D1633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5935445" cy="3067709"/>
          </a:xfrm>
        </p:spPr>
        <p:txBody>
          <a:bodyPr>
            <a:normAutofit/>
          </a:bodyPr>
          <a:lstStyle/>
          <a:p>
            <a:r>
              <a:rPr lang="en-US" sz="2000" dirty="0"/>
              <a:t>Runtime Optimization (Andrew Fisher)</a:t>
            </a:r>
          </a:p>
          <a:p>
            <a:r>
              <a:rPr lang="en-US" sz="2000" dirty="0"/>
              <a:t>Diagnostic Upgrade</a:t>
            </a:r>
          </a:p>
          <a:p>
            <a:r>
              <a:rPr lang="en-US" sz="2000" dirty="0"/>
              <a:t>Laser Status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D3D0-B588-FF42-78FC-B2BEE4A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093D-2427-6232-CB57-F65903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1237-6E28-B8CD-6BFE-FABDE8EE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</p:spTree>
    <p:extLst>
      <p:ext uri="{BB962C8B-B14F-4D97-AF65-F5344CB8AC3E}">
        <p14:creationId xmlns:p14="http://schemas.microsoft.com/office/powerpoint/2010/main" val="30068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2960F-024C-A080-5A93-4D1633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5935445" cy="3067709"/>
          </a:xfrm>
        </p:spPr>
        <p:txBody>
          <a:bodyPr>
            <a:normAutofit/>
          </a:bodyPr>
          <a:lstStyle/>
          <a:p>
            <a:r>
              <a:rPr lang="en-US" sz="2000" dirty="0"/>
              <a:t>Increased Charge</a:t>
            </a:r>
          </a:p>
          <a:p>
            <a:pPr lvl="1"/>
            <a:r>
              <a:rPr lang="en-US" sz="2000" dirty="0"/>
              <a:t>Reduced losses on UV transport</a:t>
            </a:r>
          </a:p>
          <a:p>
            <a:pPr lvl="1"/>
            <a:r>
              <a:rPr lang="en-US" sz="2000" dirty="0"/>
              <a:t>Adding second ICT after structures</a:t>
            </a:r>
          </a:p>
          <a:p>
            <a:pPr lvl="1"/>
            <a:endParaRPr lang="en-US" sz="2000" dirty="0"/>
          </a:p>
          <a:p>
            <a:r>
              <a:rPr lang="en-US" sz="2000" dirty="0"/>
              <a:t>Well-defined operating phase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D3D0-B588-FF42-78FC-B2BEE4A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093D-2427-6232-CB57-F65903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1237-6E28-B8CD-6BFE-FABDE8EE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Photohybrid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ECDC3-64A1-FED3-0D9F-5122B226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4" y="3658883"/>
            <a:ext cx="2625761" cy="267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5751A-51B0-A86F-2F6A-D54A0741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88" y="806125"/>
            <a:ext cx="4108889" cy="26412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E7D142-556A-203B-5861-919A529CF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250174"/>
              </p:ext>
            </p:extLst>
          </p:nvPr>
        </p:nvGraphicFramePr>
        <p:xfrm>
          <a:off x="7044188" y="3533387"/>
          <a:ext cx="3870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7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93E66-7D18-7EA6-B0DA-363C48C4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8" y="1091690"/>
            <a:ext cx="4912573" cy="1654484"/>
          </a:xfrm>
        </p:spPr>
        <p:txBody>
          <a:bodyPr>
            <a:normAutofit/>
          </a:bodyPr>
          <a:lstStyle/>
          <a:p>
            <a:r>
              <a:rPr lang="en-US" sz="2000" dirty="0"/>
              <a:t>Beam alignment and tuning</a:t>
            </a:r>
          </a:p>
          <a:p>
            <a:pPr lvl="1"/>
            <a:r>
              <a:rPr lang="en-US" sz="2000" dirty="0"/>
              <a:t>Similar settings day to day</a:t>
            </a:r>
          </a:p>
          <a:p>
            <a:pPr lvl="1"/>
            <a:r>
              <a:rPr lang="en-US" sz="2000" dirty="0"/>
              <a:t>Fast alignment procedure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E1D98-8987-E713-CD18-F3282E7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DA33-194D-E981-F682-DAE2CE74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D51B69-721F-1FD2-D2CA-5EF2C44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Linac Structures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94620F-3E27-41A0-FDDD-C5D2CDB5EBB4}"/>
              </a:ext>
            </a:extLst>
          </p:cNvPr>
          <p:cNvSpPr txBox="1">
            <a:spLocks/>
          </p:cNvSpPr>
          <p:nvPr/>
        </p:nvSpPr>
        <p:spPr>
          <a:xfrm>
            <a:off x="5635301" y="1094796"/>
            <a:ext cx="5973993" cy="165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308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Char char="⎼"/>
              <a:tabLst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Structure tuning </a:t>
            </a:r>
          </a:p>
          <a:p>
            <a:pPr lvl="1"/>
            <a:r>
              <a:rPr lang="en-US" sz="2000" dirty="0"/>
              <a:t>Adjust phase/frequency to maximize energy</a:t>
            </a:r>
          </a:p>
          <a:p>
            <a:pPr lvl="1"/>
            <a:r>
              <a:rPr lang="en-US" sz="2000" dirty="0"/>
              <a:t>Coarse: deflection from steering magnet</a:t>
            </a:r>
          </a:p>
          <a:p>
            <a:pPr lvl="1"/>
            <a:r>
              <a:rPr lang="en-US" sz="2000" dirty="0"/>
              <a:t>Fine: dump dipole current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0AF583-106B-1DC4-32C3-E7CE9D3E9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5" r="52499" b="27410"/>
          <a:stretch/>
        </p:blipFill>
        <p:spPr bwMode="auto">
          <a:xfrm>
            <a:off x="1324917" y="2849368"/>
            <a:ext cx="8475501" cy="2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2EBF1-6878-35A8-B07A-43C3CC40995B}"/>
              </a:ext>
            </a:extLst>
          </p:cNvPr>
          <p:cNvSpPr txBox="1"/>
          <p:nvPr/>
        </p:nvSpPr>
        <p:spPr>
          <a:xfrm>
            <a:off x="22512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05A1D-48DA-47D2-81AF-1D6AF3093D6A}"/>
              </a:ext>
            </a:extLst>
          </p:cNvPr>
          <p:cNvSpPr txBox="1"/>
          <p:nvPr/>
        </p:nvSpPr>
        <p:spPr>
          <a:xfrm>
            <a:off x="36945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3C46E-1DBF-F9B1-E679-1AC54C1B36A5}"/>
              </a:ext>
            </a:extLst>
          </p:cNvPr>
          <p:cNvSpPr txBox="1"/>
          <p:nvPr/>
        </p:nvSpPr>
        <p:spPr>
          <a:xfrm>
            <a:off x="6027746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87911-46CB-0F0C-9959-FAB7A1D13CC9}"/>
              </a:ext>
            </a:extLst>
          </p:cNvPr>
          <p:cNvCxnSpPr/>
          <p:nvPr/>
        </p:nvCxnSpPr>
        <p:spPr>
          <a:xfrm flipV="1">
            <a:off x="6508376" y="5074024"/>
            <a:ext cx="196205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E615A-D08C-69FC-F92D-1EC9207AEDA7}"/>
              </a:ext>
            </a:extLst>
          </p:cNvPr>
          <p:cNvCxnSpPr>
            <a:cxnSpLocks/>
          </p:cNvCxnSpPr>
          <p:nvPr/>
        </p:nvCxnSpPr>
        <p:spPr>
          <a:xfrm flipH="1" flipV="1">
            <a:off x="4109035" y="5074024"/>
            <a:ext cx="104377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542387-904F-CA95-9368-21EF8FDA901F}"/>
              </a:ext>
            </a:extLst>
          </p:cNvPr>
          <p:cNvCxnSpPr>
            <a:cxnSpLocks/>
          </p:cNvCxnSpPr>
          <p:nvPr/>
        </p:nvCxnSpPr>
        <p:spPr>
          <a:xfrm flipV="1">
            <a:off x="2755637" y="5000784"/>
            <a:ext cx="172478" cy="652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95F2F8-3628-8744-516B-4303B31CA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5" t="12569" r="17164" b="31105"/>
          <a:stretch/>
        </p:blipFill>
        <p:spPr>
          <a:xfrm>
            <a:off x="3604950" y="2760982"/>
            <a:ext cx="504085" cy="4968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4EC9C9-A463-9C4C-227D-7713AC38E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17" t="53987" r="57140" b="26013"/>
          <a:stretch/>
        </p:blipFill>
        <p:spPr>
          <a:xfrm>
            <a:off x="6704581" y="3168442"/>
            <a:ext cx="504085" cy="5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32757-58EA-176C-24AD-5830642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6" y="1279216"/>
            <a:ext cx="5302215" cy="4351338"/>
          </a:xfrm>
        </p:spPr>
        <p:txBody>
          <a:bodyPr/>
          <a:lstStyle/>
          <a:p>
            <a:r>
              <a:rPr lang="en-US" sz="2000" dirty="0"/>
              <a:t>50 um rms spotsize at interaction point (IP)</a:t>
            </a:r>
          </a:p>
          <a:p>
            <a:pPr lvl="1"/>
            <a:r>
              <a:rPr lang="en-US" sz="2000" dirty="0"/>
              <a:t>7 um/pixel calibration</a:t>
            </a:r>
          </a:p>
          <a:p>
            <a:pPr lvl="1"/>
            <a:r>
              <a:rPr lang="en-US" sz="2000" dirty="0"/>
              <a:t>Targeting 10 um</a:t>
            </a:r>
          </a:p>
          <a:p>
            <a:pPr lvl="1"/>
            <a:r>
              <a:rPr lang="en-US" sz="2000" dirty="0"/>
              <a:t>Tune with photohybrid correctors</a:t>
            </a:r>
          </a:p>
          <a:p>
            <a:pPr lvl="1"/>
            <a:endParaRPr lang="en-US" sz="2000" dirty="0"/>
          </a:p>
          <a:p>
            <a:r>
              <a:rPr lang="en-US" sz="2000" dirty="0"/>
              <a:t>Screen Alignment</a:t>
            </a:r>
          </a:p>
          <a:p>
            <a:pPr lvl="1"/>
            <a:r>
              <a:rPr lang="en-US" sz="2000" dirty="0"/>
              <a:t>Motorized IP screen</a:t>
            </a:r>
          </a:p>
          <a:p>
            <a:pPr lvl="1"/>
            <a:r>
              <a:rPr lang="en-US" sz="2000" dirty="0"/>
              <a:t>Alignment laser (long term benefits)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B4277-A03D-69DA-5A76-964763B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E56E-B4D6-2FF9-97EB-4224E05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C417A-6CC6-45A5-2305-F9DB1BF9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Focusing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C748-B7F1-A512-62EA-C4CE771A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90" y="3429000"/>
            <a:ext cx="3819524" cy="299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5D35C-C698-1001-1A9C-A39B9E82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79" y="829759"/>
            <a:ext cx="4478144" cy="35683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A52581-96A6-64EB-D948-9AD52917F31F}"/>
              </a:ext>
            </a:extLst>
          </p:cNvPr>
          <p:cNvCxnSpPr/>
          <p:nvPr/>
        </p:nvCxnSpPr>
        <p:spPr>
          <a:xfrm flipV="1">
            <a:off x="7361952" y="4612427"/>
            <a:ext cx="952107" cy="10652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CA0-BECF-F5E1-29C6-8054D2F4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95F8-5E48-3B62-8ED3-7C38CAD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5908E-EA8F-E858-CADB-01B67627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Scan Measurement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740B4-EB20-498C-34D1-BC57C5F4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79525"/>
            <a:ext cx="58214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Quad Scan</a:t>
            </a:r>
          </a:p>
          <a:p>
            <a:pPr lvl="1"/>
            <a:r>
              <a:rPr lang="en-US" sz="2000" dirty="0"/>
              <a:t>Save spotsizes at various focusing</a:t>
            </a:r>
          </a:p>
          <a:p>
            <a:pPr lvl="1"/>
            <a:r>
              <a:rPr lang="en-US" sz="2000" dirty="0"/>
              <a:t>Optimize beam matrix to minimize error between simulation and data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 simulation as guide</a:t>
            </a:r>
          </a:p>
          <a:p>
            <a:pPr lvl="1"/>
            <a:r>
              <a:rPr lang="en-US" sz="2000" dirty="0"/>
              <a:t>Matrix model in Elegant and Python</a:t>
            </a:r>
          </a:p>
          <a:p>
            <a:pPr lvl="1"/>
            <a:r>
              <a:rPr lang="en-US" sz="2000" dirty="0"/>
              <a:t>Initial beam matrix from optimization</a:t>
            </a:r>
          </a:p>
          <a:p>
            <a:pPr lvl="1"/>
            <a:endParaRPr lang="en-US" sz="2000" dirty="0"/>
          </a:p>
          <a:p>
            <a:r>
              <a:rPr lang="en-US" sz="2000" dirty="0"/>
              <a:t>Quads will be operated up to 10A.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290689-2B8E-329A-61A5-39BD9A51EE33}"/>
              </a:ext>
            </a:extLst>
          </p:cNvPr>
          <p:cNvGrpSpPr/>
          <p:nvPr/>
        </p:nvGrpSpPr>
        <p:grpSpPr>
          <a:xfrm>
            <a:off x="6583975" y="4586835"/>
            <a:ext cx="5149105" cy="2199687"/>
            <a:chOff x="7319042" y="-978707"/>
            <a:chExt cx="5149105" cy="21996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D8C89-3758-7621-484C-71A23A0A33F2}"/>
                </a:ext>
              </a:extLst>
            </p:cNvPr>
            <p:cNvGrpSpPr/>
            <p:nvPr/>
          </p:nvGrpSpPr>
          <p:grpSpPr>
            <a:xfrm>
              <a:off x="7786843" y="-930266"/>
              <a:ext cx="4681304" cy="2151246"/>
              <a:chOff x="7194745" y="1260111"/>
              <a:chExt cx="4681304" cy="2151246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148B0299-C6D4-E99C-882B-A2DC07267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4745" y="1260111"/>
                <a:ext cx="4514036" cy="1966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EDB21-3E2A-C123-71F3-C7C26D205DB1}"/>
                  </a:ext>
                </a:extLst>
              </p:cNvPr>
              <p:cNvSpPr txBox="1"/>
              <p:nvPr/>
            </p:nvSpPr>
            <p:spPr>
              <a:xfrm>
                <a:off x="7551584" y="3042025"/>
                <a:ext cx="4324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Triplet            IP      Doublet    Dump   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26C969-3A8C-65C3-06A5-D29468220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107" y="1895573"/>
                <a:ext cx="0" cy="524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B31E89-08A4-3F55-AE94-F42CB5E1CB36}"/>
                </a:ext>
              </a:extLst>
            </p:cNvPr>
            <p:cNvSpPr txBox="1"/>
            <p:nvPr/>
          </p:nvSpPr>
          <p:spPr>
            <a:xfrm>
              <a:off x="7319042" y="-978707"/>
              <a:ext cx="1310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</a:t>
              </a:r>
            </a:p>
            <a:p>
              <a:pPr algn="ctr"/>
              <a:r>
                <a:rPr lang="en-US" dirty="0"/>
                <a:t>(Linac exit)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33C33-1F68-DBF3-9660-5EDCC19DEDC7}"/>
              </a:ext>
            </a:extLst>
          </p:cNvPr>
          <p:cNvGrpSpPr/>
          <p:nvPr/>
        </p:nvGrpSpPr>
        <p:grpSpPr>
          <a:xfrm>
            <a:off x="6788075" y="789668"/>
            <a:ext cx="4628370" cy="3688106"/>
            <a:chOff x="2115675" y="1094859"/>
            <a:chExt cx="5438775" cy="43338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EF591A-793F-8A63-590B-D30CCBD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5675" y="1094859"/>
              <a:ext cx="5438775" cy="433387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FAD0C7-72D2-734B-FFA3-D7186896EE93}"/>
                </a:ext>
              </a:extLst>
            </p:cNvPr>
            <p:cNvSpPr txBox="1"/>
            <p:nvPr/>
          </p:nvSpPr>
          <p:spPr>
            <a:xfrm>
              <a:off x="4067067" y="1828078"/>
              <a:ext cx="1570181" cy="75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 focusing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6BBD50-C56F-6060-9E68-09C707540210}"/>
                </a:ext>
              </a:extLst>
            </p:cNvPr>
            <p:cNvCxnSpPr>
              <a:cxnSpLocks/>
            </p:cNvCxnSpPr>
            <p:nvPr/>
          </p:nvCxnSpPr>
          <p:spPr>
            <a:xfrm>
              <a:off x="5420993" y="2207126"/>
              <a:ext cx="645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E9DAE5-77DC-D081-CF4B-07CEA58F5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080" y="4289650"/>
              <a:ext cx="666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A46F8F-3041-B025-7731-CF6CA51F1BED}"/>
                </a:ext>
              </a:extLst>
            </p:cNvPr>
            <p:cNvSpPr txBox="1"/>
            <p:nvPr/>
          </p:nvSpPr>
          <p:spPr>
            <a:xfrm>
              <a:off x="5324250" y="3927395"/>
              <a:ext cx="1262743" cy="599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 focusing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3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2B8C7-742F-B7C4-8CFE-F1F8710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6283276" cy="3005913"/>
          </a:xfrm>
        </p:spPr>
        <p:txBody>
          <a:bodyPr>
            <a:normAutofit/>
          </a:bodyPr>
          <a:lstStyle/>
          <a:p>
            <a:r>
              <a:rPr lang="en-US" sz="2000" dirty="0"/>
              <a:t>Saving images and beamline settings</a:t>
            </a:r>
          </a:p>
          <a:p>
            <a:pPr lvl="1"/>
            <a:r>
              <a:rPr lang="en-US" sz="2000" dirty="0"/>
              <a:t>Image statistics, charge, steering, quads, etc.</a:t>
            </a:r>
          </a:p>
          <a:p>
            <a:pPr lvl="1"/>
            <a:r>
              <a:rPr lang="en-US" sz="2000" dirty="0"/>
              <a:t>Manual measurements</a:t>
            </a:r>
          </a:p>
          <a:p>
            <a:pPr lvl="1"/>
            <a:endParaRPr lang="en-US" sz="2000" dirty="0"/>
          </a:p>
          <a:p>
            <a:r>
              <a:rPr lang="en-US" sz="2000" dirty="0"/>
              <a:t>Utilize scripts to automate measurements</a:t>
            </a:r>
          </a:p>
          <a:p>
            <a:pPr lvl="1"/>
            <a:r>
              <a:rPr lang="en-US" sz="2000" dirty="0"/>
              <a:t>Quad scan, steering raster scans</a:t>
            </a:r>
          </a:p>
          <a:p>
            <a:pPr lvl="1"/>
            <a:r>
              <a:rPr lang="en-US" sz="2000" dirty="0"/>
              <a:t>Faster, repeatable</a:t>
            </a:r>
          </a:p>
          <a:p>
            <a:pPr lvl="1"/>
            <a:endParaRPr lang="en-US" sz="2400" dirty="0"/>
          </a:p>
          <a:p>
            <a:pPr lvl="1"/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DC295-CFED-7AC1-529A-B08AE543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BA5D6-2CA0-66C6-D0EB-D4067CCC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AB55DA-3D7F-0D5D-0434-AEEC1F7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1033A-D07B-F646-F045-72294CD9FA00}"/>
              </a:ext>
            </a:extLst>
          </p:cNvPr>
          <p:cNvGrpSpPr/>
          <p:nvPr/>
        </p:nvGrpSpPr>
        <p:grpSpPr>
          <a:xfrm>
            <a:off x="7465940" y="1258104"/>
            <a:ext cx="3345496" cy="3113030"/>
            <a:chOff x="7465940" y="1258104"/>
            <a:chExt cx="3345496" cy="3113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626E04-AC78-7EEF-C371-A467C0E0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940" y="1276752"/>
              <a:ext cx="3345496" cy="30943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14D8D-6779-ACE7-F8F6-1BF218873D58}"/>
                </a:ext>
              </a:extLst>
            </p:cNvPr>
            <p:cNvSpPr txBox="1"/>
            <p:nvPr/>
          </p:nvSpPr>
          <p:spPr>
            <a:xfrm>
              <a:off x="7978588" y="1258104"/>
              <a:ext cx="86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9B0FF5-E826-1224-4B94-9CA3BCB2B4B4}"/>
                </a:ext>
              </a:extLst>
            </p:cNvPr>
            <p:cNvSpPr txBox="1"/>
            <p:nvPr/>
          </p:nvSpPr>
          <p:spPr>
            <a:xfrm>
              <a:off x="8516470" y="1988088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Gaussian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8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DEB20-B60A-D7BE-B3A4-5590BDA4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EDBB-76F6-A0A5-DB6B-4631E38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3DA250-13EA-1F3E-C646-B2A1939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Dump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AB97F-4344-771B-55BD-B57FD992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79525"/>
            <a:ext cx="5457825" cy="3722781"/>
          </a:xfrm>
        </p:spPr>
        <p:txBody>
          <a:bodyPr>
            <a:normAutofit/>
          </a:bodyPr>
          <a:lstStyle/>
          <a:p>
            <a:r>
              <a:rPr lang="en-US" sz="2000" dirty="0"/>
              <a:t>Beam found at 146 amps on dipole</a:t>
            </a:r>
          </a:p>
          <a:p>
            <a:pPr lvl="1"/>
            <a:r>
              <a:rPr lang="en-US" sz="2000" dirty="0"/>
              <a:t>Corresponds to ~</a:t>
            </a:r>
            <a:r>
              <a:rPr lang="en-US" sz="2000" b="1" dirty="0"/>
              <a:t>90</a:t>
            </a:r>
            <a:r>
              <a:rPr lang="en-US" sz="2000" dirty="0"/>
              <a:t> </a:t>
            </a:r>
            <a:r>
              <a:rPr lang="en-US" sz="2000" b="1" dirty="0"/>
              <a:t>MeV</a:t>
            </a:r>
          </a:p>
          <a:p>
            <a:endParaRPr lang="en-US" sz="2000" dirty="0"/>
          </a:p>
          <a:p>
            <a:r>
              <a:rPr lang="en-US" sz="2000" dirty="0"/>
              <a:t>Correctly manipulated by dipole and quads</a:t>
            </a:r>
          </a:p>
          <a:p>
            <a:pPr lvl="1"/>
            <a:r>
              <a:rPr lang="en-US" sz="2000" dirty="0"/>
              <a:t>Adding steering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000" dirty="0"/>
              <a:t>Align after beamline upgrades</a:t>
            </a:r>
          </a:p>
          <a:p>
            <a:pPr lvl="1"/>
            <a:r>
              <a:rPr lang="en-US" sz="2000" dirty="0"/>
              <a:t>Fix dump to floor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777C1-D739-EC31-FA42-EE346310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5514"/>
            <a:ext cx="5124450" cy="4076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28007-1E3B-F13D-E358-8FB4D64CFD0D}"/>
              </a:ext>
            </a:extLst>
          </p:cNvPr>
          <p:cNvCxnSpPr/>
          <p:nvPr/>
        </p:nvCxnSpPr>
        <p:spPr>
          <a:xfrm>
            <a:off x="9566031" y="2532184"/>
            <a:ext cx="0" cy="22742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78FE39-7767-01F6-07F2-9DA79F8F5828}"/>
              </a:ext>
            </a:extLst>
          </p:cNvPr>
          <p:cNvSpPr txBox="1"/>
          <p:nvPr/>
        </p:nvSpPr>
        <p:spPr>
          <a:xfrm>
            <a:off x="9566031" y="3379198"/>
            <a:ext cx="15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Energy Axis</a:t>
            </a:r>
          </a:p>
        </p:txBody>
      </p:sp>
    </p:spTree>
    <p:extLst>
      <p:ext uri="{BB962C8B-B14F-4D97-AF65-F5344CB8AC3E}">
        <p14:creationId xmlns:p14="http://schemas.microsoft.com/office/powerpoint/2010/main" val="30071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Beamline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301570-B9C9-C69A-7604-5AC869E77CC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6350" y="723900"/>
            <a:ext cx="11640850" cy="6079418"/>
            <a:chOff x="246350" y="835732"/>
            <a:chExt cx="11477625" cy="59675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286BD-3125-95A2-8CA0-D16736A743D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350" y="835732"/>
              <a:ext cx="11477625" cy="5967586"/>
            </a:xfrm>
            <a:prstGeom prst="rect">
              <a:avLst/>
            </a:prstGeom>
          </p:spPr>
        </p:pic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441047D-1E46-1C29-3820-CDF370106A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4997" y="2615252"/>
              <a:ext cx="397164" cy="295563"/>
            </a:xfrm>
            <a:prstGeom prst="flowChartAlternateProcess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936C8705-05F6-2976-5EB0-BBF51615BD1C}"/>
              </a:ext>
            </a:extLst>
          </p:cNvPr>
          <p:cNvSpPr/>
          <p:nvPr/>
        </p:nvSpPr>
        <p:spPr>
          <a:xfrm>
            <a:off x="1902004" y="1244838"/>
            <a:ext cx="1961261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with 1” OTR</a:t>
            </a:r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B87CCD0A-A648-CAD6-E332-0057C5D0DC11}"/>
              </a:ext>
            </a:extLst>
          </p:cNvPr>
          <p:cNvSpPr/>
          <p:nvPr/>
        </p:nvSpPr>
        <p:spPr>
          <a:xfrm flipH="1">
            <a:off x="1393576" y="5148842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7045"/>
              <a:gd name="adj6" fmla="val -2655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ICT</a:t>
            </a:r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4ECA76B0-97B4-4DB6-AE6F-7EB1F2D8A929}"/>
              </a:ext>
            </a:extLst>
          </p:cNvPr>
          <p:cNvSpPr/>
          <p:nvPr/>
        </p:nvSpPr>
        <p:spPr>
          <a:xfrm flipH="1">
            <a:off x="3672765" y="5331151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51"/>
              <a:gd name="adj6" fmla="val -3022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</a:t>
            </a:r>
            <a:r>
              <a:rPr lang="en-US" sz="1200" i="1" dirty="0" err="1">
                <a:solidFill>
                  <a:schemeClr val="tx1"/>
                </a:solidFill>
              </a:rPr>
              <a:t>Stripline</a:t>
            </a:r>
            <a:r>
              <a:rPr lang="en-US" sz="1200" i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FDCC88CE-5D0B-7B89-F0DC-1C22F641D6BF}"/>
              </a:ext>
            </a:extLst>
          </p:cNvPr>
          <p:cNvSpPr/>
          <p:nvPr/>
        </p:nvSpPr>
        <p:spPr>
          <a:xfrm>
            <a:off x="6960548" y="962827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Ion Pump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Tee with cube and 1/2” OTR, Move after Doublet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66137DB-7829-EAAF-A37C-1297972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9022F339-2DAC-6C27-BF01-CBCC1A6D82B5}"/>
              </a:ext>
            </a:extLst>
          </p:cNvPr>
          <p:cNvSpPr/>
          <p:nvPr/>
        </p:nvSpPr>
        <p:spPr>
          <a:xfrm flipH="1">
            <a:off x="3130464" y="723900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0834"/>
              <a:gd name="adj6" fmla="val 359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6”x4.5” ZLR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Remove and replace with 6”x2.75” ZLR from upstream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92457A16-BF00-7932-D66E-75B847BF2813}"/>
              </a:ext>
            </a:extLst>
          </p:cNvPr>
          <p:cNvSpPr/>
          <p:nvPr/>
        </p:nvSpPr>
        <p:spPr>
          <a:xfrm flipH="1">
            <a:off x="843038" y="5895173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8257"/>
              <a:gd name="adj6" fmla="val -686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6”x2.75” ZLR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Remove and move to downstream ZLR position</a:t>
            </a:r>
          </a:p>
        </p:txBody>
      </p:sp>
      <p:sp>
        <p:nvSpPr>
          <p:cNvPr id="5" name="Callout: Bent Line with Accent Bar 4">
            <a:extLst>
              <a:ext uri="{FF2B5EF4-FFF2-40B4-BE49-F238E27FC236}">
                <a16:creationId xmlns:a16="http://schemas.microsoft.com/office/drawing/2014/main" id="{D6752563-11F8-F022-A453-EBCC0B859977}"/>
              </a:ext>
            </a:extLst>
          </p:cNvPr>
          <p:cNvSpPr/>
          <p:nvPr/>
        </p:nvSpPr>
        <p:spPr>
          <a:xfrm>
            <a:off x="9904574" y="2405308"/>
            <a:ext cx="2287426" cy="8335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0897"/>
              <a:gd name="adj6" fmla="val 733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½” YAG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Remove YAG (use OTR), Move to before Dump Dipole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with new 1” YAG ASM</a:t>
            </a:r>
          </a:p>
        </p:txBody>
      </p:sp>
    </p:spTree>
    <p:extLst>
      <p:ext uri="{BB962C8B-B14F-4D97-AF65-F5344CB8AC3E}">
        <p14:creationId xmlns:p14="http://schemas.microsoft.com/office/powerpoint/2010/main" val="1608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bt_theme_new_01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29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494DF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B Modern Powerpoint Template" id="{EF2E38C5-5BEB-477D-8E6B-395AF788BB21}" vid="{58D7D6B9-083B-4BD2-8DA4-7670978A06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697B2E34CD24EB590DB9F906B1C6E" ma:contentTypeVersion="10" ma:contentTypeDescription="Create a new document." ma:contentTypeScope="" ma:versionID="8ae3208ac6320abaf5de205423a36a70">
  <xsd:schema xmlns:xsd="http://www.w3.org/2001/XMLSchema" xmlns:xs="http://www.w3.org/2001/XMLSchema" xmlns:p="http://schemas.microsoft.com/office/2006/metadata/properties" xmlns:ns2="bbf677ce-3023-46f9-b6c2-a96cc90cd511" xmlns:ns3="c63c4c16-9c6c-42d3-a9e8-e8d0f13dd038" targetNamespace="http://schemas.microsoft.com/office/2006/metadata/properties" ma:root="true" ma:fieldsID="353f1fa7193d48b6cb4d7959ada418a9" ns2:_="" ns3:_="">
    <xsd:import namespace="bbf677ce-3023-46f9-b6c2-a96cc90cd511"/>
    <xsd:import namespace="c63c4c16-9c6c-42d3-a9e8-e8d0f13dd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677ce-3023-46f9-b6c2-a96cc90cd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4c16-9c6c-42d3-a9e8-e8d0f13dd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892E3A-FEFB-44FB-BBAD-1AB409C04E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4EC9B8-019A-42BD-9288-494EA5BFD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f677ce-3023-46f9-b6c2-a96cc90cd511"/>
    <ds:schemaRef ds:uri="c63c4c16-9c6c-42d3-a9e8-e8d0f13dd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EFCE32-0800-44B9-B8A7-A4B41155BD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RB-2021-Powerpoint Template</Template>
  <TotalTime>2830</TotalTime>
  <Words>634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Verdana</vt:lpstr>
      <vt:lpstr>Wingdings</vt:lpstr>
      <vt:lpstr>rbt_theme_new_01</vt:lpstr>
      <vt:lpstr>PowerPoint Presentation</vt:lpstr>
      <vt:lpstr>Topics to be Covered</vt:lpstr>
      <vt:lpstr>Photohybrid</vt:lpstr>
      <vt:lpstr>Linac Structures</vt:lpstr>
      <vt:lpstr>Beam Focusing</vt:lpstr>
      <vt:lpstr>Quad Scan Measurement</vt:lpstr>
      <vt:lpstr>Data Collection</vt:lpstr>
      <vt:lpstr>Beam Dump</vt:lpstr>
      <vt:lpstr>Current Beamline</vt:lpstr>
      <vt:lpstr>Proposed Solution</vt:lpstr>
      <vt:lpstr> Reference axis laser</vt:lpstr>
      <vt:lpstr> IR laser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2GRA OTR Actuators</dc:title>
  <dc:creator>Tara Hodgetts</dc:creator>
  <cp:lastModifiedBy>Maksim Kravchenko</cp:lastModifiedBy>
  <cp:revision>34</cp:revision>
  <dcterms:created xsi:type="dcterms:W3CDTF">2023-06-06T00:40:04Z</dcterms:created>
  <dcterms:modified xsi:type="dcterms:W3CDTF">2024-08-16T21:54:39Z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0x010100601697B2E34CD24EB590DB9F906B1C6E</vt:lpwstr>
  </property>
</Properties>
</file>