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emon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9EwTFpaJ6Yaemt4wW15HPFuK9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emon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0bdd71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950bdd7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Saccade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dlogo-7 (1).png" id="88" name="Google Shape;88;g950bdd71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300" y="968983"/>
            <a:ext cx="11086200" cy="2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950bdd71ce_0_0"/>
          <p:cNvSpPr txBox="1"/>
          <p:nvPr/>
        </p:nvSpPr>
        <p:spPr>
          <a:xfrm>
            <a:off x="4307000" y="6189367"/>
            <a:ext cx="35781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www.diagnosticdriving.com</a:t>
            </a:r>
            <a:endParaRPr b="0" i="0" sz="13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950bdd71ce_0_0"/>
          <p:cNvSpPr txBox="1"/>
          <p:nvPr/>
        </p:nvSpPr>
        <p:spPr>
          <a:xfrm>
            <a:off x="2300000" y="3358433"/>
            <a:ext cx="75921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en-US" sz="1900">
                <a:solidFill>
                  <a:srgbClr val="5A1C80"/>
                </a:solidFill>
              </a:rPr>
              <a:t>Computing </a:t>
            </a:r>
            <a:r>
              <a:rPr b="1" i="1" lang="en-US" sz="19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Eye Tracking Channels</a:t>
            </a:r>
            <a:endParaRPr b="1" i="0" sz="19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Created by David Grethlein</a:t>
            </a:r>
            <a:endParaRPr b="0" i="0" sz="19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5A1C80"/>
                </a:solidFill>
              </a:rPr>
              <a:t>August 2020</a:t>
            </a:r>
            <a:endParaRPr sz="1900">
              <a:solidFill>
                <a:srgbClr val="5A1C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Diagnostic Driving, Inc.</a:t>
            </a:r>
            <a:endParaRPr b="0" i="0" sz="19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14727" t="0"/>
          <a:stretch/>
        </p:blipFill>
        <p:spPr>
          <a:xfrm>
            <a:off x="3466214" y="550975"/>
            <a:ext cx="8725786" cy="5756049"/>
          </a:xfrm>
          <a:custGeom>
            <a:rect b="b" l="l" r="r" t="t"/>
            <a:pathLst>
              <a:path extrusionOk="0" h="5756049" w="8725786">
                <a:moveTo>
                  <a:pt x="0" y="0"/>
                </a:moveTo>
                <a:lnTo>
                  <a:pt x="8725786" y="0"/>
                </a:lnTo>
                <a:lnTo>
                  <a:pt x="8725786" y="5756049"/>
                </a:lnTo>
                <a:lnTo>
                  <a:pt x="0" y="5756049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close up of a map&#10;&#10;Description automatically generated" id="98" name="Google Shape;98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214" l="0" r="-1" t="0"/>
          <a:stretch/>
        </p:blipFill>
        <p:spPr>
          <a:xfrm>
            <a:off x="5036644" y="216072"/>
            <a:ext cx="6952167" cy="509849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>
            <p:ph type="title"/>
          </p:nvPr>
        </p:nvSpPr>
        <p:spPr>
          <a:xfrm>
            <a:off x="82027" y="216072"/>
            <a:ext cx="5312232" cy="301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"/>
              <a:buNone/>
            </a:pPr>
            <a:r>
              <a:rPr lang="en-US" sz="3000" u="sng">
                <a:solidFill>
                  <a:srgbClr val="000000"/>
                </a:solidFill>
              </a:rPr>
              <a:t>Raw Time Series Data:</a:t>
            </a:r>
            <a:br>
              <a:rPr lang="en-US" sz="3000" u="sng">
                <a:solidFill>
                  <a:srgbClr val="000000"/>
                </a:solidFill>
              </a:rPr>
            </a:br>
            <a:br>
              <a:rPr lang="en-US" sz="3600" u="sng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Position of eye on screen (gaze point) in each frame,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down-sampled to 10 Hz in </a:t>
            </a:r>
            <a:br>
              <a:rPr lang="en-US" sz="2400">
                <a:solidFill>
                  <a:srgbClr val="000000"/>
                </a:solidFill>
              </a:rPr>
            </a:br>
            <a:r>
              <a:rPr lang="en-US" sz="2400">
                <a:solidFill>
                  <a:srgbClr val="000000"/>
                </a:solidFill>
              </a:rPr>
              <a:t>Unity JSON export.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003861" y="2341892"/>
            <a:ext cx="2390398" cy="4516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  </a:t>
            </a: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eye_pos_x   eye_pos_y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0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734.551514 -251.066238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  0.000000    0.000000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2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  1096.471558  205.801849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3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   1102.569580  247.972610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4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891.947021  573.500427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5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890.337280  563.950562 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6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889.116028  568.069946 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7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889.578125  734.780273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8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  877.013611  721.910706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9 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1243.987427  354.203613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10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1265.830811  349.413635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11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1266.204468  344.640778 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12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1271.535522  342.095184 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13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1365.902100  430.459229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14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1386.404175  450.302307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15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1394.482300  465.603058   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16</a:t>
            </a:r>
            <a:r>
              <a:rPr b="0" i="0" lang="en-US" sz="900" u="none" cap="none" strike="noStrike">
                <a:solidFill>
                  <a:srgbClr val="000000"/>
                </a:solidFill>
                <a:latin typeface="Lemon"/>
                <a:ea typeface="Lemon"/>
                <a:cs typeface="Lemon"/>
                <a:sym typeface="Lemon"/>
              </a:rPr>
              <a:t>  1192.552368  529.379211   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9675" y="6564050"/>
            <a:ext cx="164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b="0" i="0" sz="8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logo-7 (1).png"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2325" y="6412963"/>
            <a:ext cx="1731211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Saccades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“Quick simultaneous movement of both eyes between two or more phases of fixation…” (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Wikipedia</a:t>
            </a:r>
            <a:r>
              <a:rPr lang="en-US" sz="2200"/>
              <a:t>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Take about 200ms to complete.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“In a </a:t>
            </a:r>
            <a:r>
              <a:rPr b="1" i="1" lang="en-US" sz="2200"/>
              <a:t>visually guided saccade</a:t>
            </a:r>
            <a:r>
              <a:rPr lang="en-US" sz="2200"/>
              <a:t>, the eyes move toward a visual transient, or stimulus. The parameters of visually guided saccades (amplitude, latency, peak velocity, and duration) are frequently measured as a baseline when measuring other types of saccades. Visually guided saccades can be further subcategorized: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 </a:t>
            </a:r>
            <a:r>
              <a:rPr b="1" i="1" lang="en-US" sz="2200"/>
              <a:t>reflexive saccade</a:t>
            </a:r>
            <a:r>
              <a:rPr b="1" lang="en-US" sz="2200"/>
              <a:t> </a:t>
            </a:r>
            <a:r>
              <a:rPr lang="en-US" sz="2200"/>
              <a:t>is triggered exogenously by the appearance of a peripheral stimulus, or by the disappearance of a fixation stimulus.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 </a:t>
            </a:r>
            <a:r>
              <a:rPr b="1" i="1" lang="en-US" sz="2200"/>
              <a:t>scanning saccade</a:t>
            </a:r>
            <a:r>
              <a:rPr b="1" lang="en-US" sz="2200"/>
              <a:t> </a:t>
            </a:r>
            <a:r>
              <a:rPr lang="en-US" sz="2200"/>
              <a:t>is triggered endogenously for the purpose of exploring the visual environment.”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9675" y="6564050"/>
            <a:ext cx="164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b="0" i="0" sz="8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logo-7 (1).png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2325" y="6412963"/>
            <a:ext cx="1731211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2970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Tracking Change in Gaze Point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453376" y="154684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64" r="0" t="-26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223024" y="4404732"/>
            <a:ext cx="780586" cy="75828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2226526" y="5519041"/>
            <a:ext cx="780586" cy="758283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4"/>
          <p:cNvCxnSpPr/>
          <p:nvPr/>
        </p:nvCxnSpPr>
        <p:spPr>
          <a:xfrm>
            <a:off x="613317" y="4783873"/>
            <a:ext cx="2003502" cy="111430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/>
          <p:nvPr/>
        </p:nvCxnSpPr>
        <p:spPr>
          <a:xfrm>
            <a:off x="613317" y="4783873"/>
            <a:ext cx="200350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4"/>
          <p:cNvCxnSpPr/>
          <p:nvPr/>
        </p:nvCxnSpPr>
        <p:spPr>
          <a:xfrm>
            <a:off x="2616819" y="4783873"/>
            <a:ext cx="0" cy="111430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/>
        </p:nvSpPr>
        <p:spPr>
          <a:xfrm>
            <a:off x="-61195" y="4048706"/>
            <a:ext cx="134902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161919" y="6220755"/>
            <a:ext cx="9098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2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585082" y="4487147"/>
            <a:ext cx="602857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616819" y="4988423"/>
            <a:ext cx="60625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034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151626" y="5357755"/>
            <a:ext cx="60349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034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79675" y="6564050"/>
            <a:ext cx="164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b="0" i="0" sz="8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logo-7 (1).png" id="128" name="Google Shape;12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02325" y="6412963"/>
            <a:ext cx="1731211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Measuring constancy of fixation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any given frame we are interested if the driver is: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maintaining focus on an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shifting focus to attend to a different object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scanning for new objects as they come into view.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will construct primitive time series channels to help us measure how erratically the driver’s visual attention is changing in each frame.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79675" y="6564050"/>
            <a:ext cx="164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b="0" i="0" sz="8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logo-7 (1).png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2325" y="6412963"/>
            <a:ext cx="1731211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Locally measuring constancy of fixation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12" l="-1085" r="0" t="-6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2914650" y="3880743"/>
            <a:ext cx="28600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(Average speed of position change</a:t>
            </a:r>
            <a:b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last second)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419322" y="5574923"/>
            <a:ext cx="33554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(Uniformity of  speed of position changes</a:t>
            </a:r>
            <a:b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last second)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79675" y="6564050"/>
            <a:ext cx="164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b="0" i="0" sz="8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logo-7 (1).png"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02325" y="6412963"/>
            <a:ext cx="1731211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Interpreting channel values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1811655" y="1736725"/>
            <a:ext cx="4236720" cy="204914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Sweeping/scanning visual environment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6048375" y="1736723"/>
            <a:ext cx="4236720" cy="204914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Shifting attention between objects far apart from one another/searching for new objects in 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6048375" y="3785868"/>
            <a:ext cx="4236720" cy="204914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Shifting attention between objects close to one another.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811655" y="3785868"/>
            <a:ext cx="4236720" cy="204914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Fixating on an object in field of 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2021205" y="5995987"/>
            <a:ext cx="8149590" cy="3994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-947737" y="3435031"/>
            <a:ext cx="4390390" cy="39941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BD6E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5856656" y="6308209"/>
            <a:ext cx="447558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383022" y="3555035"/>
            <a:ext cx="449161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80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281548" y="5703096"/>
            <a:ext cx="803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273179" y="1497371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833057" y="6308209"/>
            <a:ext cx="803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783509" y="6308209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79675" y="6564050"/>
            <a:ext cx="164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b="0" i="0" sz="8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logo-7 (1).png" id="165" name="Google Shape;16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2325" y="6412963"/>
            <a:ext cx="1731211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38200" y="2479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Channels Describing Eye Movement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  </a:t>
            </a: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eye_pos_x   eye_pos_y  eye_delta_pos  eye_delta_pos_x  eye_delta_pos_y  eye_1_sec_mean_delta_pos  eye_1_sec_stdev_delta_pos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0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734.551514 -251.066238       0.000000         0.000000         0.000000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  0.000000    0.000000    7762.732652      7345.515137      2510.662384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2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   1096.471558  205.801849   11156.183388     10964.715576      2058.018494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3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   1102.569580  247.972610     426.093766        60.980225       421.707611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4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891.947021  573.500427    3877.244146      2106.225586      3255.278168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5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890.337280  563.950562      96.845858        16.097412        95.498657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6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889.116028  568.069946      42.966020        12.212524        41.193848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7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889.578125  734.780273    1667.109676         4.620972      1667.103271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8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  877.013611  721.910706     179.859054       125.645142       128.695679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9 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1243.987427  354.203613    5194.981110      3669.738159      3677.070923                  0.000000                   0.000000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10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1265.830811  349.413635     223.624083       218.433838        47.899780               3062.763975                3887.164891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11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1266.204468  344.640778      47.874618         3.736572        47.728577               2291.278172                3606.143012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12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1271.535522  342.095184      59.076382        53.310547        25.455933               1181.567471                1859.510353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13 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 1365.902100  430.459229    1292.797555       943.665771       883.640442               1268.237850                1840.486737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14 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 1386.404175  450.302307     285.321373       205.020752       198.430786                909.045573                1610.919092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15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  1394.482300  465.603058     173.022853        80.781250       153.007507                916.663272                1606.826536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b="1" lang="en-US" sz="910">
                <a:latin typeface="Lemon"/>
                <a:ea typeface="Lemon"/>
                <a:cs typeface="Lemon"/>
                <a:sym typeface="Lemon"/>
              </a:rPr>
              <a:t>16 </a:t>
            </a:r>
            <a:r>
              <a:rPr lang="en-US" sz="910">
                <a:latin typeface="Lemon"/>
                <a:ea typeface="Lemon"/>
                <a:cs typeface="Lemon"/>
                <a:sym typeface="Lemon"/>
              </a:rPr>
              <a:t> 1192.552368  529.379211    2117.618829      2019.299316       637.761536               1124.128553                1615.396497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10"/>
              <a:buNone/>
            </a:pPr>
            <a:r>
              <a:rPr lang="en-US" sz="910">
                <a:latin typeface="Lemon"/>
                <a:ea typeface="Lemon"/>
                <a:cs typeface="Lemon"/>
                <a:sym typeface="Lemon"/>
              </a:rPr>
              <a:t>……………………………………</a:t>
            </a:r>
            <a:endParaRPr sz="910"/>
          </a:p>
        </p:txBody>
      </p:sp>
      <p:sp>
        <p:nvSpPr>
          <p:cNvPr id="172" name="Google Shape;172;p8"/>
          <p:cNvSpPr txBox="1"/>
          <p:nvPr/>
        </p:nvSpPr>
        <p:spPr>
          <a:xfrm>
            <a:off x="5151864" y="1388825"/>
            <a:ext cx="367986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6304166" y="1388824"/>
            <a:ext cx="37138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89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072149" y="1388824"/>
            <a:ext cx="368626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89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8167557" y="1422559"/>
            <a:ext cx="37042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666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0024472" y="1388824"/>
            <a:ext cx="37786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72232" y="6059766"/>
            <a:ext cx="5125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 All computed channels have 0 imputed for first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172231" y="6367543"/>
            <a:ext cx="5815503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6662" l="-216" r="0" t="-416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79675" y="6564050"/>
            <a:ext cx="1646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5A1C80"/>
                </a:solidFill>
                <a:latin typeface="Arial"/>
                <a:ea typeface="Arial"/>
                <a:cs typeface="Arial"/>
                <a:sym typeface="Arial"/>
              </a:rPr>
              <a:t>Proprietary and Confidential</a:t>
            </a:r>
            <a:endParaRPr b="0" i="0" sz="800" u="none" cap="none" strike="noStrike">
              <a:solidFill>
                <a:srgbClr val="5A1C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dlogo-7 (1).png" id="180" name="Google Shape;18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02325" y="6412963"/>
            <a:ext cx="1731211" cy="3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2020-08-19T13:35:30Z</dcterms:created>
  <dc:creator>Grethlein,David</dc:creator>
</cp:coreProperties>
</file>