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4"/>
  </p:notesMasterIdLst>
  <p:sldIdLst>
    <p:sldId id="256" r:id="rId2"/>
    <p:sldId id="262" r:id="rId3"/>
    <p:sldId id="257" r:id="rId4"/>
    <p:sldId id="277" r:id="rId5"/>
    <p:sldId id="258" r:id="rId6"/>
    <p:sldId id="321" r:id="rId7"/>
    <p:sldId id="322" r:id="rId8"/>
    <p:sldId id="323" r:id="rId9"/>
    <p:sldId id="324" r:id="rId10"/>
    <p:sldId id="325" r:id="rId11"/>
    <p:sldId id="326" r:id="rId12"/>
    <p:sldId id="327" r:id="rId13"/>
    <p:sldId id="263" r:id="rId14"/>
    <p:sldId id="264" r:id="rId15"/>
    <p:sldId id="265" r:id="rId16"/>
    <p:sldId id="266" r:id="rId17"/>
    <p:sldId id="267" r:id="rId18"/>
    <p:sldId id="268" r:id="rId19"/>
    <p:sldId id="272" r:id="rId20"/>
    <p:sldId id="282" r:id="rId21"/>
    <p:sldId id="283" r:id="rId22"/>
    <p:sldId id="273" r:id="rId23"/>
    <p:sldId id="274" r:id="rId24"/>
    <p:sldId id="275" r:id="rId25"/>
    <p:sldId id="276" r:id="rId26"/>
    <p:sldId id="292" r:id="rId27"/>
    <p:sldId id="293" r:id="rId28"/>
    <p:sldId id="294" r:id="rId29"/>
    <p:sldId id="295" r:id="rId30"/>
    <p:sldId id="281" r:id="rId31"/>
    <p:sldId id="284" r:id="rId32"/>
    <p:sldId id="269" r:id="rId33"/>
    <p:sldId id="286" r:id="rId34"/>
    <p:sldId id="287" r:id="rId35"/>
    <p:sldId id="288" r:id="rId36"/>
    <p:sldId id="290" r:id="rId37"/>
    <p:sldId id="289" r:id="rId38"/>
    <p:sldId id="291" r:id="rId39"/>
    <p:sldId id="296" r:id="rId40"/>
    <p:sldId id="313" r:id="rId41"/>
    <p:sldId id="297" r:id="rId42"/>
    <p:sldId id="298" r:id="rId43"/>
    <p:sldId id="300" r:id="rId44"/>
    <p:sldId id="302" r:id="rId45"/>
    <p:sldId id="304" r:id="rId46"/>
    <p:sldId id="305" r:id="rId47"/>
    <p:sldId id="306" r:id="rId48"/>
    <p:sldId id="307" r:id="rId49"/>
    <p:sldId id="309" r:id="rId50"/>
    <p:sldId id="310" r:id="rId51"/>
    <p:sldId id="311" r:id="rId52"/>
    <p:sldId id="312" r:id="rId53"/>
    <p:sldId id="314" r:id="rId54"/>
    <p:sldId id="315" r:id="rId55"/>
    <p:sldId id="316" r:id="rId56"/>
    <p:sldId id="317" r:id="rId57"/>
    <p:sldId id="318" r:id="rId58"/>
    <p:sldId id="319" r:id="rId59"/>
    <p:sldId id="320" r:id="rId60"/>
    <p:sldId id="271" r:id="rId61"/>
    <p:sldId id="328" r:id="rId62"/>
    <p:sldId id="30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25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7A514-4B68-BE47-9065-C522D3807B50}" type="datetimeFigureOut">
              <a:rPr lang="en-US" smtClean="0"/>
              <a:t>2/22/17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7C222-A7AA-1245-8BCF-8DDD3880689E}" type="slidenum">
              <a:rPr lang="en-US" smtClean="0"/>
              <a:t>‹#›</a:t>
            </a:fld>
            <a:endParaRPr lang="en-US"/>
          </a:p>
        </p:txBody>
      </p:sp>
    </p:spTree>
    <p:extLst>
      <p:ext uri="{BB962C8B-B14F-4D97-AF65-F5344CB8AC3E}">
        <p14:creationId xmlns:p14="http://schemas.microsoft.com/office/powerpoint/2010/main" val="2049620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an idea of how this little machine works, lets</a:t>
            </a:r>
            <a:r>
              <a:rPr lang="en-US" baseline="0" dirty="0" smtClean="0"/>
              <a:t> stop and think what each respective part means. All the weights are doing are determining how important each respective input is, while the threshold or bias can be thought of as a measure of how easy it is to get the perceptron to output a 1. Ok, now that we understand what a neuron is, let’s put a few together and make a network.</a:t>
            </a:r>
            <a:endParaRPr lang="en-US" dirty="0"/>
          </a:p>
        </p:txBody>
      </p:sp>
      <p:sp>
        <p:nvSpPr>
          <p:cNvPr id="4" name="Slide Number Placeholder 3"/>
          <p:cNvSpPr>
            <a:spLocks noGrp="1"/>
          </p:cNvSpPr>
          <p:nvPr>
            <p:ph type="sldNum" sz="quarter" idx="10"/>
          </p:nvPr>
        </p:nvSpPr>
        <p:spPr/>
        <p:txBody>
          <a:bodyPr/>
          <a:lstStyle/>
          <a:p>
            <a:fld id="{C3F7C222-A7AA-1245-8BCF-8DDD3880689E}" type="slidenum">
              <a:rPr lang="en-US" smtClean="0"/>
              <a:t>24</a:t>
            </a:fld>
            <a:endParaRPr lang="en-US"/>
          </a:p>
        </p:txBody>
      </p:sp>
    </p:spTree>
    <p:extLst>
      <p:ext uri="{BB962C8B-B14F-4D97-AF65-F5344CB8AC3E}">
        <p14:creationId xmlns:p14="http://schemas.microsoft.com/office/powerpoint/2010/main" val="225431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F9A3AA-5081-9545-A417-07D433993856}"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03F24-CB30-5842-B04C-6CD1A2F99A6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9A3AA-5081-9545-A417-07D433993856}"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9A3AA-5081-9545-A417-07D433993856}"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9A3AA-5081-9545-A417-07D433993856}"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9A3AA-5081-9545-A417-07D433993856}"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03F24-CB30-5842-B04C-6CD1A2F99A6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F9A3AA-5081-9545-A417-07D433993856}"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F9A3AA-5081-9545-A417-07D433993856}"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03F24-CB30-5842-B04C-6CD1A2F99A6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9A3AA-5081-9545-A417-07D433993856}"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9A3AA-5081-9545-A417-07D433993856}"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9A3AA-5081-9545-A417-07D433993856}"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03F24-CB30-5842-B04C-6CD1A2F99A6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9A3AA-5081-9545-A417-07D433993856}"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03F24-CB30-5842-B04C-6CD1A2F99A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6F9A3AA-5081-9545-A417-07D433993856}" type="datetimeFigureOut">
              <a:rPr lang="en-US" smtClean="0"/>
              <a:t>2/22/17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9803F24-CB30-5842-B04C-6CD1A2F99A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1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6.emf"/><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9.emf"/><Relationship Id="rId5"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 Id="rId3" Type="http://schemas.openxmlformats.org/officeDocument/2006/relationships/image" Target="../media/image32.emf"/></Relationships>
</file>

<file path=ppt/slides/_rels/slide58.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 Id="rId3" Type="http://schemas.openxmlformats.org/officeDocument/2006/relationships/image" Target="../media/image3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Once upon an </a:t>
            </a:r>
            <a:r>
              <a:rPr lang="en-US" dirty="0" err="1" smtClean="0"/>
              <a:t>ai</a:t>
            </a:r>
            <a:endParaRPr lang="en-US" dirty="0"/>
          </a:p>
        </p:txBody>
      </p:sp>
      <p:sp>
        <p:nvSpPr>
          <p:cNvPr id="3" name="Subtitle 2"/>
          <p:cNvSpPr>
            <a:spLocks noGrp="1"/>
          </p:cNvSpPr>
          <p:nvPr>
            <p:ph type="subTitle" idx="1"/>
          </p:nvPr>
        </p:nvSpPr>
        <p:spPr/>
        <p:txBody>
          <a:bodyPr/>
          <a:lstStyle/>
          <a:p>
            <a:r>
              <a:rPr lang="en-US" dirty="0" smtClean="0"/>
              <a:t>Or getting to know your new robot overlords</a:t>
            </a:r>
          </a:p>
          <a:p>
            <a:r>
              <a:rPr lang="en-US" dirty="0" smtClean="0"/>
              <a:t>With Alex </a:t>
            </a:r>
            <a:r>
              <a:rPr lang="en-US" dirty="0" err="1" smtClean="0"/>
              <a:t>Fitts</a:t>
            </a:r>
            <a:endParaRPr lang="en-US" dirty="0"/>
          </a:p>
        </p:txBody>
      </p:sp>
      <p:sp>
        <p:nvSpPr>
          <p:cNvPr id="4" name="TextBox 3"/>
          <p:cNvSpPr txBox="1"/>
          <p:nvPr/>
        </p:nvSpPr>
        <p:spPr>
          <a:xfrm>
            <a:off x="4249615" y="6211669"/>
            <a:ext cx="4738077" cy="646331"/>
          </a:xfrm>
          <a:prstGeom prst="rect">
            <a:avLst/>
          </a:prstGeom>
          <a:noFill/>
        </p:spPr>
        <p:txBody>
          <a:bodyPr wrap="square" rtlCol="0">
            <a:spAutoFit/>
          </a:bodyPr>
          <a:lstStyle/>
          <a:p>
            <a:r>
              <a:rPr lang="en-US" dirty="0" smtClean="0"/>
              <a:t>Source: </a:t>
            </a:r>
            <a:r>
              <a:rPr lang="en-US" dirty="0" err="1" smtClean="0"/>
              <a:t>www.neuralnetworksanddeeplearning.com</a:t>
            </a:r>
            <a:endParaRPr lang="en-US" dirty="0"/>
          </a:p>
        </p:txBody>
      </p:sp>
    </p:spTree>
    <p:extLst>
      <p:ext uri="{BB962C8B-B14F-4D97-AF65-F5344CB8AC3E}">
        <p14:creationId xmlns:p14="http://schemas.microsoft.com/office/powerpoint/2010/main" val="3021528273"/>
      </p:ext>
    </p:extLst>
  </p:cSld>
  <p:clrMapOvr>
    <a:masterClrMapping/>
  </p:clrMapOvr>
  <mc:AlternateContent xmlns:mc="http://schemas.openxmlformats.org/markup-compatibility/2006">
    <mc:Choice xmlns:p14="http://schemas.microsoft.com/office/powerpoint/2010/main" Requires="p14">
      <p:transition spd="slow" p14:dur="2000" advTm="39774"/>
    </mc:Choice>
    <mc:Fallback>
      <p:transition xmlns:p14="http://schemas.microsoft.com/office/powerpoint/2010/main" spd="slow" advTm="3977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a:p>
            <a:pPr lvl="1"/>
            <a:r>
              <a:rPr lang="en-US" dirty="0" smtClean="0"/>
              <a:t>Identifying galaxy morphologies from a picture (</a:t>
            </a:r>
            <a:r>
              <a:rPr lang="en-US" dirty="0" err="1" smtClean="0"/>
              <a:t>Huertas</a:t>
            </a:r>
            <a:r>
              <a:rPr lang="en-US" dirty="0" smtClean="0"/>
              <a:t>-Company et al. 2015)</a:t>
            </a:r>
          </a:p>
          <a:p>
            <a:r>
              <a:rPr lang="en-US" dirty="0"/>
              <a:t>Most tasks can be broken down into two categories: </a:t>
            </a:r>
          </a:p>
          <a:p>
            <a:pPr lvl="1"/>
            <a:r>
              <a:rPr lang="en-US" dirty="0"/>
              <a:t>Supervised Learning</a:t>
            </a:r>
          </a:p>
          <a:p>
            <a:pPr lvl="1"/>
            <a:endParaRPr lang="en-US" dirty="0" smtClean="0"/>
          </a:p>
        </p:txBody>
      </p:sp>
    </p:spTree>
    <p:extLst>
      <p:ext uri="{BB962C8B-B14F-4D97-AF65-F5344CB8AC3E}">
        <p14:creationId xmlns:p14="http://schemas.microsoft.com/office/powerpoint/2010/main" val="3966556107"/>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a:p>
            <a:pPr lvl="1"/>
            <a:r>
              <a:rPr lang="en-US" dirty="0" smtClean="0"/>
              <a:t>Identifying galaxy morphologies from a picture (</a:t>
            </a:r>
            <a:r>
              <a:rPr lang="en-US" dirty="0" err="1" smtClean="0"/>
              <a:t>Huertas</a:t>
            </a:r>
            <a:r>
              <a:rPr lang="en-US" dirty="0" smtClean="0"/>
              <a:t>-Company et al. 2015)</a:t>
            </a:r>
          </a:p>
          <a:p>
            <a:r>
              <a:rPr lang="en-US" dirty="0"/>
              <a:t>Most tasks can be broken down into two categories: </a:t>
            </a:r>
          </a:p>
          <a:p>
            <a:pPr lvl="1"/>
            <a:r>
              <a:rPr lang="en-US" dirty="0"/>
              <a:t>Supervised </a:t>
            </a:r>
            <a:r>
              <a:rPr lang="en-US" dirty="0" smtClean="0"/>
              <a:t>Learning</a:t>
            </a:r>
          </a:p>
          <a:p>
            <a:pPr lvl="1"/>
            <a:r>
              <a:rPr lang="en-US" dirty="0"/>
              <a:t>Unsupervised Learning</a:t>
            </a:r>
          </a:p>
          <a:p>
            <a:pPr lvl="1"/>
            <a:endParaRPr lang="en-US" dirty="0"/>
          </a:p>
          <a:p>
            <a:pPr lvl="1"/>
            <a:endParaRPr lang="en-US" dirty="0" smtClean="0"/>
          </a:p>
        </p:txBody>
      </p:sp>
    </p:spTree>
    <p:extLst>
      <p:ext uri="{BB962C8B-B14F-4D97-AF65-F5344CB8AC3E}">
        <p14:creationId xmlns:p14="http://schemas.microsoft.com/office/powerpoint/2010/main" val="4091513724"/>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a:p>
            <a:pPr lvl="1"/>
            <a:r>
              <a:rPr lang="en-US" dirty="0" smtClean="0"/>
              <a:t>Identifying galaxy morphologies from a picture (</a:t>
            </a:r>
            <a:r>
              <a:rPr lang="en-US" dirty="0" err="1" smtClean="0"/>
              <a:t>Huertas</a:t>
            </a:r>
            <a:r>
              <a:rPr lang="en-US" dirty="0" smtClean="0"/>
              <a:t>-Company et al. 2015)</a:t>
            </a:r>
          </a:p>
          <a:p>
            <a:r>
              <a:rPr lang="en-US" dirty="0"/>
              <a:t>Most tasks can be broken down into two categories: </a:t>
            </a:r>
          </a:p>
          <a:p>
            <a:pPr lvl="1"/>
            <a:r>
              <a:rPr lang="en-US" dirty="0"/>
              <a:t>Supervised </a:t>
            </a:r>
            <a:r>
              <a:rPr lang="en-US" dirty="0" smtClean="0"/>
              <a:t>Learning</a:t>
            </a:r>
          </a:p>
          <a:p>
            <a:pPr lvl="1"/>
            <a:r>
              <a:rPr lang="en-US" dirty="0">
                <a:solidFill>
                  <a:schemeClr val="tx1">
                    <a:alpha val="50000"/>
                  </a:schemeClr>
                </a:solidFill>
              </a:rPr>
              <a:t>Unsupervised Learning</a:t>
            </a:r>
          </a:p>
          <a:p>
            <a:pPr lvl="1"/>
            <a:endParaRPr lang="en-US" dirty="0"/>
          </a:p>
          <a:p>
            <a:pPr lvl="1"/>
            <a:endParaRPr lang="en-US" dirty="0" smtClean="0"/>
          </a:p>
        </p:txBody>
      </p:sp>
    </p:spTree>
    <p:extLst>
      <p:ext uri="{BB962C8B-B14F-4D97-AF65-F5344CB8AC3E}">
        <p14:creationId xmlns:p14="http://schemas.microsoft.com/office/powerpoint/2010/main" val="3239904915"/>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neural network?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5555136"/>
      </p:ext>
    </p:extLst>
  </p:cSld>
  <p:clrMapOvr>
    <a:masterClrMapping/>
  </p:clrMapOvr>
  <mc:AlternateContent xmlns:mc="http://schemas.openxmlformats.org/markup-compatibility/2006">
    <mc:Choice xmlns:p14="http://schemas.microsoft.com/office/powerpoint/2010/main" Requires="p14">
      <p:transition spd="slow" p14:dur="2000" advTm="4731"/>
    </mc:Choice>
    <mc:Fallback>
      <p:transition xmlns:p14="http://schemas.microsoft.com/office/powerpoint/2010/main" spd="slow" advTm="4731"/>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smtClean="0"/>
              <a:t>neural network?</a:t>
            </a:r>
            <a:endParaRPr lang="en-US"/>
          </a:p>
        </p:txBody>
      </p:sp>
      <p:pic>
        <p:nvPicPr>
          <p:cNvPr id="4" name="Content Placeholder 3" descr="tikz12.png"/>
          <p:cNvPicPr>
            <a:picLocks noGrp="1" noChangeAspect="1"/>
          </p:cNvPicPr>
          <p:nvPr>
            <p:ph idx="1"/>
          </p:nvPr>
        </p:nvPicPr>
        <p:blipFill>
          <a:blip r:embed="rId2">
            <a:extLst>
              <a:ext uri="{28A0092B-C50C-407E-A947-70E740481C1C}">
                <a14:useLocalDpi xmlns:a14="http://schemas.microsoft.com/office/drawing/2010/main" val="0"/>
              </a:ext>
            </a:extLst>
          </a:blip>
          <a:srcRect l="-20234" r="-20234"/>
          <a:stretch>
            <a:fillRect/>
          </a:stretch>
        </p:blipFill>
        <p:spPr/>
      </p:pic>
    </p:spTree>
    <p:extLst>
      <p:ext uri="{BB962C8B-B14F-4D97-AF65-F5344CB8AC3E}">
        <p14:creationId xmlns:p14="http://schemas.microsoft.com/office/powerpoint/2010/main" val="325143267"/>
      </p:ext>
    </p:extLst>
  </p:cSld>
  <p:clrMapOvr>
    <a:masterClrMapping/>
  </p:clrMapOvr>
  <mc:AlternateContent xmlns:mc="http://schemas.openxmlformats.org/markup-compatibility/2006">
    <mc:Choice xmlns:p14="http://schemas.microsoft.com/office/powerpoint/2010/main" Requires="p14">
      <p:transition spd="slow" p14:dur="2000" advTm="46060"/>
    </mc:Choice>
    <mc:Fallback>
      <p:transition xmlns:p14="http://schemas.microsoft.com/office/powerpoint/2010/main" spd="slow" advTm="4606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22426470"/>
      </p:ext>
    </p:extLst>
  </p:cSld>
  <p:clrMapOvr>
    <a:masterClrMapping/>
  </p:clrMapOvr>
  <mc:AlternateContent xmlns:mc="http://schemas.openxmlformats.org/markup-compatibility/2006">
    <mc:Choice xmlns:p14="http://schemas.microsoft.com/office/powerpoint/2010/main" Requires="p14">
      <p:transition spd="slow" p14:dur="2000" advTm="11046"/>
    </mc:Choice>
    <mc:Fallback>
      <p:transition xmlns:p14="http://schemas.microsoft.com/office/powerpoint/2010/main" spd="slow" advTm="11046"/>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spTree>
    <p:extLst>
      <p:ext uri="{BB962C8B-B14F-4D97-AF65-F5344CB8AC3E}">
        <p14:creationId xmlns:p14="http://schemas.microsoft.com/office/powerpoint/2010/main" val="3510398729"/>
      </p:ext>
    </p:extLst>
  </p:cSld>
  <p:clrMapOvr>
    <a:masterClrMapping/>
  </p:clrMapOvr>
  <mc:AlternateContent xmlns:mc="http://schemas.openxmlformats.org/markup-compatibility/2006">
    <mc:Choice xmlns:p14="http://schemas.microsoft.com/office/powerpoint/2010/main" Requires="p14">
      <p:transition spd="slow" p14:dur="2000" advTm="7586"/>
    </mc:Choice>
    <mc:Fallback>
      <p:transition xmlns:p14="http://schemas.microsoft.com/office/powerpoint/2010/main" spd="slow" advTm="7586"/>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spTree>
    <p:extLst>
      <p:ext uri="{BB962C8B-B14F-4D97-AF65-F5344CB8AC3E}">
        <p14:creationId xmlns:p14="http://schemas.microsoft.com/office/powerpoint/2010/main" val="1006002261"/>
      </p:ext>
    </p:extLst>
  </p:cSld>
  <p:clrMapOvr>
    <a:masterClrMapping/>
  </p:clrMapOvr>
  <mc:AlternateContent xmlns:mc="http://schemas.openxmlformats.org/markup-compatibility/2006">
    <mc:Choice xmlns:p14="http://schemas.microsoft.com/office/powerpoint/2010/main" Requires="p14">
      <p:transition spd="slow" p14:dur="2000" advTm="16539"/>
    </mc:Choice>
    <mc:Fallback>
      <p:transition xmlns:p14="http://schemas.microsoft.com/office/powerpoint/2010/main" spd="slow" advTm="16539"/>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832" y="5153268"/>
            <a:ext cx="8013700" cy="1143000"/>
          </a:xfrm>
          <a:prstGeom prst="rect">
            <a:avLst/>
          </a:prstGeom>
        </p:spPr>
      </p:pic>
    </p:spTree>
    <p:extLst>
      <p:ext uri="{BB962C8B-B14F-4D97-AF65-F5344CB8AC3E}">
        <p14:creationId xmlns:p14="http://schemas.microsoft.com/office/powerpoint/2010/main" val="1772574397"/>
      </p:ext>
    </p:extLst>
  </p:cSld>
  <p:clrMapOvr>
    <a:masterClrMapping/>
  </p:clrMapOvr>
  <mc:AlternateContent xmlns:mc="http://schemas.openxmlformats.org/markup-compatibility/2006">
    <mc:Choice xmlns:p14="http://schemas.microsoft.com/office/powerpoint/2010/main" Requires="p14">
      <p:transition spd="slow" p14:dur="2000" advTm="59352"/>
    </mc:Choice>
    <mc:Fallback>
      <p:transition xmlns:p14="http://schemas.microsoft.com/office/powerpoint/2010/main" spd="slow" advTm="59352"/>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5152294"/>
            <a:ext cx="6121400" cy="1104900"/>
          </a:xfrm>
          <a:prstGeom prst="rect">
            <a:avLst/>
          </a:prstGeom>
        </p:spPr>
      </p:pic>
    </p:spTree>
    <p:extLst>
      <p:ext uri="{BB962C8B-B14F-4D97-AF65-F5344CB8AC3E}">
        <p14:creationId xmlns:p14="http://schemas.microsoft.com/office/powerpoint/2010/main" val="3490815890"/>
      </p:ext>
    </p:extLst>
  </p:cSld>
  <p:clrMapOvr>
    <a:masterClrMapping/>
  </p:clrMapOvr>
  <mc:AlternateContent xmlns:mc="http://schemas.openxmlformats.org/markup-compatibility/2006">
    <mc:Choice xmlns:p14="http://schemas.microsoft.com/office/powerpoint/2010/main" Requires="p14">
      <p:transition spd="slow" p14:dur="2000" advTm="28568"/>
    </mc:Choice>
    <mc:Fallback>
      <p:transition xmlns:p14="http://schemas.microsoft.com/office/powerpoint/2010/main" spd="slow" advTm="2856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659459707"/>
      </p:ext>
    </p:extLst>
  </p:cSld>
  <p:clrMapOvr>
    <a:masterClrMapping/>
  </p:clrMapOvr>
  <mc:AlternateContent xmlns:mc="http://schemas.openxmlformats.org/markup-compatibility/2006">
    <mc:Choice xmlns:p14="http://schemas.microsoft.com/office/powerpoint/2010/main" Requires="p14">
      <p:transition spd="slow" p14:dur="2000" advTm="8472"/>
    </mc:Choice>
    <mc:Fallback>
      <p:transition xmlns:p14="http://schemas.microsoft.com/office/powerpoint/2010/main" spd="slow" advTm="8472"/>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5152294"/>
            <a:ext cx="6121400" cy="1104900"/>
          </a:xfrm>
          <a:prstGeom prst="rect">
            <a:avLst/>
          </a:prstGeom>
        </p:spPr>
      </p:pic>
      <p:pic>
        <p:nvPicPr>
          <p:cNvPr id="5" name="Picture 4" descr="ste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492" y="1951894"/>
            <a:ext cx="4655128" cy="3200400"/>
          </a:xfrm>
          <a:prstGeom prst="rect">
            <a:avLst/>
          </a:prstGeom>
        </p:spPr>
      </p:pic>
    </p:spTree>
    <p:extLst>
      <p:ext uri="{BB962C8B-B14F-4D97-AF65-F5344CB8AC3E}">
        <p14:creationId xmlns:p14="http://schemas.microsoft.com/office/powerpoint/2010/main" val="2623820960"/>
      </p:ext>
    </p:extLst>
  </p:cSld>
  <p:clrMapOvr>
    <a:masterClrMapping/>
  </p:clrMapOvr>
  <mc:AlternateContent xmlns:mc="http://schemas.openxmlformats.org/markup-compatibility/2006">
    <mc:Choice xmlns:p14="http://schemas.microsoft.com/office/powerpoint/2010/main" Requires="p14">
      <p:transition spd="slow" p14:dur="2000" advTm="5161"/>
    </mc:Choice>
    <mc:Fallback>
      <p:transition xmlns:p14="http://schemas.microsoft.com/office/powerpoint/2010/main" spd="slow" advTm="5161"/>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5152294"/>
            <a:ext cx="6121400" cy="1104900"/>
          </a:xfrm>
          <a:prstGeom prst="rect">
            <a:avLst/>
          </a:prstGeom>
        </p:spPr>
      </p:pic>
      <p:pic>
        <p:nvPicPr>
          <p:cNvPr id="7" name="Picture 6" descr="step.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492" y="3368432"/>
            <a:ext cx="665018" cy="457200"/>
          </a:xfrm>
          <a:prstGeom prst="rect">
            <a:avLst/>
          </a:prstGeom>
        </p:spPr>
      </p:pic>
    </p:spTree>
    <p:extLst>
      <p:ext uri="{BB962C8B-B14F-4D97-AF65-F5344CB8AC3E}">
        <p14:creationId xmlns:p14="http://schemas.microsoft.com/office/powerpoint/2010/main" val="3908874743"/>
      </p:ext>
    </p:extLst>
  </p:cSld>
  <p:clrMapOvr>
    <a:masterClrMapping/>
  </p:clrMapOvr>
  <mc:AlternateContent xmlns:mc="http://schemas.openxmlformats.org/markup-compatibility/2006">
    <mc:Choice xmlns:p14="http://schemas.microsoft.com/office/powerpoint/2010/main" Requires="p14">
      <p:transition spd="slow" p14:dur="2000" advTm="8772"/>
    </mc:Choice>
    <mc:Fallback>
      <p:transition xmlns:p14="http://schemas.microsoft.com/office/powerpoint/2010/main" spd="slow" advTm="8772"/>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5" name="Picture 4" descr="tikz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924907"/>
            <a:ext cx="3175000" cy="1320800"/>
          </a:xfrm>
          <a:prstGeom prst="rect">
            <a:avLst/>
          </a:prstGeom>
        </p:spPr>
      </p:pic>
    </p:spTree>
    <p:extLst>
      <p:ext uri="{BB962C8B-B14F-4D97-AF65-F5344CB8AC3E}">
        <p14:creationId xmlns:p14="http://schemas.microsoft.com/office/powerpoint/2010/main" val="1878302109"/>
      </p:ext>
    </p:extLst>
  </p:cSld>
  <p:clrMapOvr>
    <a:masterClrMapping/>
  </p:clrMapOvr>
  <mc:AlternateContent xmlns:mc="http://schemas.openxmlformats.org/markup-compatibility/2006">
    <mc:Choice xmlns:p14="http://schemas.microsoft.com/office/powerpoint/2010/main" Requires="p14">
      <p:transition spd="slow" p14:dur="2000" advTm="13244"/>
    </mc:Choice>
    <mc:Fallback>
      <p:transition xmlns:p14="http://schemas.microsoft.com/office/powerpoint/2010/main" spd="slow" advTm="13244"/>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5" name="Picture 4" descr="tikz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924907"/>
            <a:ext cx="3175000" cy="1320800"/>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524213"/>
            <a:ext cx="8686800" cy="402772"/>
          </a:xfrm>
          <a:prstGeom prst="rect">
            <a:avLst/>
          </a:prstGeom>
        </p:spPr>
      </p:pic>
    </p:spTree>
    <p:extLst>
      <p:ext uri="{BB962C8B-B14F-4D97-AF65-F5344CB8AC3E}">
        <p14:creationId xmlns:p14="http://schemas.microsoft.com/office/powerpoint/2010/main" val="2654863855"/>
      </p:ext>
    </p:extLst>
  </p:cSld>
  <p:clrMapOvr>
    <a:masterClrMapping/>
  </p:clrMapOvr>
  <mc:AlternateContent xmlns:mc="http://schemas.openxmlformats.org/markup-compatibility/2006">
    <mc:Choice xmlns:p14="http://schemas.microsoft.com/office/powerpoint/2010/main" Requires="p14">
      <p:transition spd="slow" p14:dur="2000" advTm="25888"/>
    </mc:Choice>
    <mc:Fallback>
      <p:transition xmlns:p14="http://schemas.microsoft.com/office/powerpoint/2010/main" spd="slow" advTm="25888"/>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neuron?</a:t>
            </a:r>
            <a:endParaRPr lang="en-US" dirty="0"/>
          </a:p>
        </p:txBody>
      </p:sp>
      <p:sp>
        <p:nvSpPr>
          <p:cNvPr id="3" name="Content Placeholder 2"/>
          <p:cNvSpPr>
            <a:spLocks noGrp="1"/>
          </p:cNvSpPr>
          <p:nvPr>
            <p:ph idx="1"/>
          </p:nvPr>
        </p:nvSpPr>
        <p:spPr/>
        <p:txBody>
          <a:bodyPr/>
          <a:lstStyle/>
          <a:p>
            <a:r>
              <a:rPr lang="en-US" dirty="0" smtClean="0"/>
              <a:t>Perceptron</a:t>
            </a:r>
            <a:endParaRPr lang="en-US" dirty="0"/>
          </a:p>
        </p:txBody>
      </p:sp>
      <p:pic>
        <p:nvPicPr>
          <p:cNvPr id="5" name="Picture 4" descr="tikz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692" y="2924907"/>
            <a:ext cx="3175000" cy="1320800"/>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524213"/>
            <a:ext cx="8686800" cy="402772"/>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56" y="5999158"/>
            <a:ext cx="8686800" cy="388179"/>
          </a:xfrm>
          <a:prstGeom prst="rect">
            <a:avLst/>
          </a:prstGeom>
        </p:spPr>
      </p:pic>
    </p:spTree>
    <p:extLst>
      <p:ext uri="{BB962C8B-B14F-4D97-AF65-F5344CB8AC3E}">
        <p14:creationId xmlns:p14="http://schemas.microsoft.com/office/powerpoint/2010/main" val="579585639"/>
      </p:ext>
    </p:extLst>
  </p:cSld>
  <p:clrMapOvr>
    <a:masterClrMapping/>
  </p:clrMapOvr>
  <mc:AlternateContent xmlns:mc="http://schemas.openxmlformats.org/markup-compatibility/2006">
    <mc:Choice xmlns:p14="http://schemas.microsoft.com/office/powerpoint/2010/main" Requires="p14">
      <p:transition spd="slow" p14:dur="2000" advTm="65720"/>
    </mc:Choice>
    <mc:Fallback>
      <p:transition xmlns:p14="http://schemas.microsoft.com/office/powerpoint/2010/main" spd="slow" advTm="6572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spTree>
    <p:extLst>
      <p:ext uri="{BB962C8B-B14F-4D97-AF65-F5344CB8AC3E}">
        <p14:creationId xmlns:p14="http://schemas.microsoft.com/office/powerpoint/2010/main" val="3152563948"/>
      </p:ext>
    </p:extLst>
  </p:cSld>
  <p:clrMapOvr>
    <a:masterClrMapping/>
  </p:clrMapOvr>
  <mc:AlternateContent xmlns:mc="http://schemas.openxmlformats.org/markup-compatibility/2006">
    <mc:Choice xmlns:p14="http://schemas.microsoft.com/office/powerpoint/2010/main" Requires="p14">
      <p:transition spd="slow" p14:dur="2000" advTm="27422"/>
    </mc:Choice>
    <mc:Fallback>
      <p:transition xmlns:p14="http://schemas.microsoft.com/office/powerpoint/2010/main" spd="slow" advTm="27422"/>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pic>
        <p:nvPicPr>
          <p:cNvPr id="4" name="Picture 3" descr="mnist_complete_z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0" y="3807492"/>
            <a:ext cx="1256909" cy="1261988"/>
          </a:xfrm>
          <a:prstGeom prst="rect">
            <a:avLst/>
          </a:prstGeom>
        </p:spPr>
      </p:pic>
    </p:spTree>
    <p:extLst>
      <p:ext uri="{BB962C8B-B14F-4D97-AF65-F5344CB8AC3E}">
        <p14:creationId xmlns:p14="http://schemas.microsoft.com/office/powerpoint/2010/main" val="1511148433"/>
      </p:ext>
    </p:extLst>
  </p:cSld>
  <p:clrMapOvr>
    <a:masterClrMapping/>
  </p:clrMapOvr>
  <mc:AlternateContent xmlns:mc="http://schemas.openxmlformats.org/markup-compatibility/2006">
    <mc:Choice xmlns:p14="http://schemas.microsoft.com/office/powerpoint/2010/main" Requires="p14">
      <p:transition spd="slow" p14:dur="2000" advTm="33622"/>
    </mc:Choice>
    <mc:Fallback>
      <p:transition xmlns:p14="http://schemas.microsoft.com/office/powerpoint/2010/main" spd="slow" advTm="33622"/>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pic>
        <p:nvPicPr>
          <p:cNvPr id="4" name="Picture 3" descr="mnist_complete_z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0" y="3807492"/>
            <a:ext cx="1256909" cy="1261988"/>
          </a:xfrm>
          <a:prstGeom prst="rect">
            <a:avLst/>
          </a:prstGeom>
        </p:spPr>
      </p:pic>
      <p:pic>
        <p:nvPicPr>
          <p:cNvPr id="3" name="Picture 2" descr="mnist_top_left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255" y="3057769"/>
            <a:ext cx="444674" cy="457200"/>
          </a:xfrm>
          <a:prstGeom prst="rect">
            <a:avLst/>
          </a:prstGeom>
        </p:spPr>
      </p:pic>
    </p:spTree>
    <p:extLst>
      <p:ext uri="{BB962C8B-B14F-4D97-AF65-F5344CB8AC3E}">
        <p14:creationId xmlns:p14="http://schemas.microsoft.com/office/powerpoint/2010/main" val="600250315"/>
      </p:ext>
    </p:extLst>
  </p:cSld>
  <p:clrMapOvr>
    <a:masterClrMapping/>
  </p:clrMapOvr>
  <mc:AlternateContent xmlns:mc="http://schemas.openxmlformats.org/markup-compatibility/2006">
    <mc:Choice xmlns:p14="http://schemas.microsoft.com/office/powerpoint/2010/main" Requires="p14">
      <p:transition spd="slow" p14:dur="2000" advTm="16789"/>
    </mc:Choice>
    <mc:Fallback>
      <p:transition xmlns:p14="http://schemas.microsoft.com/office/powerpoint/2010/main" spd="slow" advTm="16789"/>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pic>
        <p:nvPicPr>
          <p:cNvPr id="4" name="Picture 3" descr="mnist_complete_z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0" y="3807492"/>
            <a:ext cx="1256909" cy="1261988"/>
          </a:xfrm>
          <a:prstGeom prst="rect">
            <a:avLst/>
          </a:prstGeom>
        </p:spPr>
      </p:pic>
      <p:pic>
        <p:nvPicPr>
          <p:cNvPr id="3" name="Picture 2" descr="mnist_top_left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255" y="3057769"/>
            <a:ext cx="444674" cy="457200"/>
          </a:xfrm>
          <a:prstGeom prst="rect">
            <a:avLst/>
          </a:prstGeom>
        </p:spPr>
      </p:pic>
      <p:pic>
        <p:nvPicPr>
          <p:cNvPr id="8" name="Picture 7" descr="mnist_0_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9271" y="3807492"/>
            <a:ext cx="459658" cy="457200"/>
          </a:xfrm>
          <a:prstGeom prst="rect">
            <a:avLst/>
          </a:prstGeom>
        </p:spPr>
      </p:pic>
    </p:spTree>
    <p:extLst>
      <p:ext uri="{BB962C8B-B14F-4D97-AF65-F5344CB8AC3E}">
        <p14:creationId xmlns:p14="http://schemas.microsoft.com/office/powerpoint/2010/main" val="3283585312"/>
      </p:ext>
    </p:extLst>
  </p:cSld>
  <p:clrMapOvr>
    <a:masterClrMapping/>
  </p:clrMapOvr>
  <mc:AlternateContent xmlns:mc="http://schemas.openxmlformats.org/markup-compatibility/2006">
    <mc:Choice xmlns:p14="http://schemas.microsoft.com/office/powerpoint/2010/main" Requires="p14">
      <p:transition spd="slow" p14:dur="2000" advTm="3675"/>
    </mc:Choice>
    <mc:Fallback>
      <p:transition xmlns:p14="http://schemas.microsoft.com/office/powerpoint/2010/main" spd="slow" advTm="3675"/>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pic>
        <p:nvPicPr>
          <p:cNvPr id="4" name="Picture 3" descr="mnist_complete_z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0" y="3807492"/>
            <a:ext cx="1256909" cy="1261988"/>
          </a:xfrm>
          <a:prstGeom prst="rect">
            <a:avLst/>
          </a:prstGeom>
        </p:spPr>
      </p:pic>
      <p:pic>
        <p:nvPicPr>
          <p:cNvPr id="3" name="Picture 2" descr="mnist_top_left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255" y="3057769"/>
            <a:ext cx="444674" cy="457200"/>
          </a:xfrm>
          <a:prstGeom prst="rect">
            <a:avLst/>
          </a:prstGeom>
        </p:spPr>
      </p:pic>
      <p:pic>
        <p:nvPicPr>
          <p:cNvPr id="8" name="Picture 7" descr="mnist_0_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9271" y="3807492"/>
            <a:ext cx="459658" cy="457200"/>
          </a:xfrm>
          <a:prstGeom prst="rect">
            <a:avLst/>
          </a:prstGeom>
        </p:spPr>
      </p:pic>
      <p:pic>
        <p:nvPicPr>
          <p:cNvPr id="7" name="Picture 6" descr="mnist_0_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9271" y="4508969"/>
            <a:ext cx="457200" cy="457200"/>
          </a:xfrm>
          <a:prstGeom prst="rect">
            <a:avLst/>
          </a:prstGeom>
        </p:spPr>
      </p:pic>
      <p:pic>
        <p:nvPicPr>
          <p:cNvPr id="9" name="Picture 8" descr="mnist_0_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4255" y="5226538"/>
            <a:ext cx="457200" cy="457200"/>
          </a:xfrm>
          <a:prstGeom prst="rect">
            <a:avLst/>
          </a:prstGeom>
        </p:spPr>
      </p:pic>
    </p:spTree>
    <p:extLst>
      <p:ext uri="{BB962C8B-B14F-4D97-AF65-F5344CB8AC3E}">
        <p14:creationId xmlns:p14="http://schemas.microsoft.com/office/powerpoint/2010/main" val="3364752995"/>
      </p:ext>
    </p:extLst>
  </p:cSld>
  <p:clrMapOvr>
    <a:masterClrMapping/>
  </p:clrMapOvr>
  <mc:AlternateContent xmlns:mc="http://schemas.openxmlformats.org/markup-compatibility/2006">
    <mc:Choice xmlns:p14="http://schemas.microsoft.com/office/powerpoint/2010/main" Requires="p14">
      <p:transition spd="slow" p14:dur="2000" advTm="51583"/>
    </mc:Choice>
    <mc:Fallback>
      <p:transition xmlns:p14="http://schemas.microsoft.com/office/powerpoint/2010/main" spd="slow" advTm="5158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smtClean="0"/>
              <a:t>Visual Pattern Recognition </a:t>
            </a:r>
          </a:p>
          <a:p>
            <a:pPr lvl="1"/>
            <a:r>
              <a:rPr lang="en-US" dirty="0"/>
              <a:t>‘seeing things’, </a:t>
            </a:r>
            <a:r>
              <a:rPr lang="en-US" dirty="0" smtClean="0"/>
              <a:t>picture tagging, scanning checks, </a:t>
            </a:r>
            <a:r>
              <a:rPr lang="en-US" dirty="0" err="1" smtClean="0"/>
              <a:t>etc</a:t>
            </a:r>
            <a:endParaRPr lang="en-US" dirty="0" smtClean="0"/>
          </a:p>
        </p:txBody>
      </p:sp>
    </p:spTree>
    <p:extLst>
      <p:ext uri="{BB962C8B-B14F-4D97-AF65-F5344CB8AC3E}">
        <p14:creationId xmlns:p14="http://schemas.microsoft.com/office/powerpoint/2010/main" val="3996545491"/>
      </p:ext>
    </p:extLst>
  </p:cSld>
  <p:clrMapOvr>
    <a:masterClrMapping/>
  </p:clrMapOvr>
  <mc:AlternateContent xmlns:mc="http://schemas.openxmlformats.org/markup-compatibility/2006">
    <mc:Choice xmlns:p14="http://schemas.microsoft.com/office/powerpoint/2010/main" Requires="p14">
      <p:transition spd="slow" p14:dur="2000" advTm="18623"/>
    </mc:Choice>
    <mc:Fallback>
      <p:transition xmlns:p14="http://schemas.microsoft.com/office/powerpoint/2010/main" spd="slow" advTm="18623"/>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r>
              <a:rPr lang="en-US" dirty="0" smtClean="0"/>
              <a:t>Need certain features to be able to learn</a:t>
            </a:r>
          </a:p>
          <a:p>
            <a:pPr lvl="1"/>
            <a:r>
              <a:rPr lang="en-US" dirty="0" smtClean="0"/>
              <a:t>At extreme values, needs to give 0 or 1</a:t>
            </a:r>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spTree>
    <p:extLst>
      <p:ext uri="{BB962C8B-B14F-4D97-AF65-F5344CB8AC3E}">
        <p14:creationId xmlns:p14="http://schemas.microsoft.com/office/powerpoint/2010/main" val="2295750627"/>
      </p:ext>
    </p:extLst>
  </p:cSld>
  <p:clrMapOvr>
    <a:masterClrMapping/>
  </p:clrMapOvr>
  <mc:AlternateContent xmlns:mc="http://schemas.openxmlformats.org/markup-compatibility/2006">
    <mc:Choice xmlns:p14="http://schemas.microsoft.com/office/powerpoint/2010/main" Requires="p14">
      <p:transition spd="slow" p14:dur="2000" advTm="24610"/>
    </mc:Choice>
    <mc:Fallback>
      <p:transition xmlns:p14="http://schemas.microsoft.com/office/powerpoint/2010/main" spd="slow" advTm="24610"/>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r>
              <a:rPr lang="en-US" dirty="0" smtClean="0"/>
              <a:t>Need certain features to be able to learn</a:t>
            </a:r>
          </a:p>
          <a:p>
            <a:pPr lvl="1"/>
            <a:r>
              <a:rPr lang="en-US" dirty="0" smtClean="0"/>
              <a:t>At extreme values, needs to give 0 or 1 </a:t>
            </a:r>
            <a:r>
              <a:rPr lang="en-US" dirty="0">
                <a:latin typeface="Zapf Dingbats"/>
                <a:ea typeface="Zapf Dingbats"/>
                <a:cs typeface="Zapf Dingbats"/>
                <a:sym typeface="Zapf Dingbats"/>
              </a:rPr>
              <a:t>✔</a:t>
            </a:r>
            <a:endParaRPr lang="en-US" dirty="0" smtClean="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spTree>
    <p:extLst>
      <p:ext uri="{BB962C8B-B14F-4D97-AF65-F5344CB8AC3E}">
        <p14:creationId xmlns:p14="http://schemas.microsoft.com/office/powerpoint/2010/main" val="956622124"/>
      </p:ext>
    </p:extLst>
  </p:cSld>
  <p:clrMapOvr>
    <a:masterClrMapping/>
  </p:clrMapOvr>
  <mc:AlternateContent xmlns:mc="http://schemas.openxmlformats.org/markup-compatibility/2006">
    <mc:Choice xmlns:p14="http://schemas.microsoft.com/office/powerpoint/2010/main" Requires="p14">
      <p:transition spd="slow" p14:dur="2000" advTm="5737"/>
    </mc:Choice>
    <mc:Fallback>
      <p:transition xmlns:p14="http://schemas.microsoft.com/office/powerpoint/2010/main" spd="slow" advTm="5737"/>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Neural </a:t>
            </a:r>
            <a:r>
              <a:rPr lang="en-US" dirty="0" err="1"/>
              <a:t>Netowrks</a:t>
            </a:r>
            <a:endParaRPr lang="en-US" dirty="0"/>
          </a:p>
        </p:txBody>
      </p:sp>
      <p:pic>
        <p:nvPicPr>
          <p:cNvPr id="4" name="Content Placeholder 3" descr="tikz8.png"/>
          <p:cNvPicPr>
            <a:picLocks noGrp="1" noChangeAspect="1"/>
          </p:cNvPicPr>
          <p:nvPr>
            <p:ph idx="1"/>
          </p:nvPr>
        </p:nvPicPr>
        <p:blipFill>
          <a:blip r:embed="rId2">
            <a:extLst>
              <a:ext uri="{28A0092B-C50C-407E-A947-70E740481C1C}">
                <a14:useLocalDpi xmlns:a14="http://schemas.microsoft.com/office/drawing/2010/main" val="0"/>
              </a:ext>
            </a:extLst>
          </a:blip>
          <a:srcRect t="-3443" b="-3443"/>
          <a:stretch>
            <a:fillRect/>
          </a:stretch>
        </p:blipFill>
        <p:spPr>
          <a:xfrm>
            <a:off x="1473200" y="2166815"/>
            <a:ext cx="6172200" cy="3657600"/>
          </a:xfrm>
        </p:spPr>
      </p:pic>
    </p:spTree>
    <p:extLst>
      <p:ext uri="{BB962C8B-B14F-4D97-AF65-F5344CB8AC3E}">
        <p14:creationId xmlns:p14="http://schemas.microsoft.com/office/powerpoint/2010/main" val="1141614740"/>
      </p:ext>
    </p:extLst>
  </p:cSld>
  <p:clrMapOvr>
    <a:masterClrMapping/>
  </p:clrMapOvr>
  <mc:AlternateContent xmlns:mc="http://schemas.openxmlformats.org/markup-compatibility/2006">
    <mc:Choice xmlns:p14="http://schemas.microsoft.com/office/powerpoint/2010/main" Requires="p14">
      <p:transition spd="slow" p14:dur="2000" advTm="49026"/>
    </mc:Choice>
    <mc:Fallback>
      <p:transition xmlns:p14="http://schemas.microsoft.com/office/powerpoint/2010/main" spd="slow" advTm="49026"/>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r>
              <a:rPr lang="en-US" dirty="0" smtClean="0"/>
              <a:t>Need certain features to be able to learn</a:t>
            </a:r>
          </a:p>
          <a:p>
            <a:pPr lvl="1"/>
            <a:r>
              <a:rPr lang="en-US" dirty="0" smtClean="0"/>
              <a:t>At extreme values, needs to give 0 or 1 </a:t>
            </a:r>
            <a:r>
              <a:rPr lang="en-US" dirty="0" smtClean="0">
                <a:latin typeface="Zapf Dingbats"/>
                <a:ea typeface="Zapf Dingbats"/>
                <a:cs typeface="Zapf Dingbats"/>
                <a:sym typeface="Zapf Dingbats"/>
              </a:rPr>
              <a:t>✔</a:t>
            </a:r>
          </a:p>
          <a:p>
            <a:pPr lvl="1"/>
            <a:r>
              <a:rPr lang="en-US" dirty="0" smtClean="0">
                <a:ea typeface="Zapf Dingbats"/>
                <a:cs typeface="Zapf Dingbats"/>
                <a:sym typeface="Zapf Dingbats"/>
              </a:rPr>
              <a:t>Small changes in weights leads to small changes in output </a:t>
            </a:r>
            <a:r>
              <a:rPr lang="en-US" dirty="0" smtClean="0">
                <a:latin typeface="Zapf Dingbats"/>
                <a:ea typeface="Zapf Dingbats"/>
                <a:cs typeface="Zapf Dingbats"/>
                <a:sym typeface="Zapf Dingbats"/>
              </a:rPr>
              <a:t>✗</a:t>
            </a:r>
            <a:r>
              <a:rPr lang="en-US" dirty="0" smtClean="0">
                <a:ea typeface="Zapf Dingbats"/>
                <a:cs typeface="Zapf Dingbats"/>
                <a:sym typeface="Zapf Dingbats"/>
              </a:rPr>
              <a:t> </a:t>
            </a:r>
            <a:endParaRPr lang="en-US" dirty="0" smtClean="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spTree>
    <p:extLst>
      <p:ext uri="{BB962C8B-B14F-4D97-AF65-F5344CB8AC3E}">
        <p14:creationId xmlns:p14="http://schemas.microsoft.com/office/powerpoint/2010/main" val="1700868403"/>
      </p:ext>
    </p:extLst>
  </p:cSld>
  <p:clrMapOvr>
    <a:masterClrMapping/>
  </p:clrMapOvr>
  <mc:AlternateContent xmlns:mc="http://schemas.openxmlformats.org/markup-compatibility/2006">
    <mc:Choice xmlns:p14="http://schemas.microsoft.com/office/powerpoint/2010/main" Requires="p14">
      <p:transition spd="slow" p14:dur="2000" advTm="30667"/>
    </mc:Choice>
    <mc:Fallback>
      <p:transition xmlns:p14="http://schemas.microsoft.com/office/powerpoint/2010/main" spd="slow" advTm="30667"/>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t>
            </a:r>
            <a:r>
              <a:rPr lang="en-US" dirty="0"/>
              <a:t>Neuron</a:t>
            </a:r>
          </a:p>
        </p:txBody>
      </p:sp>
      <p:sp>
        <p:nvSpPr>
          <p:cNvPr id="3" name="Content Placeholder 2"/>
          <p:cNvSpPr>
            <a:spLocks noGrp="1"/>
          </p:cNvSpPr>
          <p:nvPr>
            <p:ph idx="1"/>
          </p:nvPr>
        </p:nvSpPr>
        <p:spPr/>
        <p:txBody>
          <a:bodyPr/>
          <a:lstStyle/>
          <a:p>
            <a:r>
              <a:rPr lang="en-US" dirty="0" smtClean="0"/>
              <a:t>Sigmoid</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5111496"/>
            <a:ext cx="8470900" cy="1143000"/>
          </a:xfrm>
          <a:prstGeom prst="rect">
            <a:avLst/>
          </a:prstGeom>
        </p:spPr>
      </p:pic>
    </p:spTree>
    <p:extLst>
      <p:ext uri="{BB962C8B-B14F-4D97-AF65-F5344CB8AC3E}">
        <p14:creationId xmlns:p14="http://schemas.microsoft.com/office/powerpoint/2010/main" val="112238531"/>
      </p:ext>
    </p:extLst>
  </p:cSld>
  <p:clrMapOvr>
    <a:masterClrMapping/>
  </p:clrMapOvr>
  <mc:AlternateContent xmlns:mc="http://schemas.openxmlformats.org/markup-compatibility/2006">
    <mc:Choice xmlns:p14="http://schemas.microsoft.com/office/powerpoint/2010/main" Requires="p14">
      <p:transition spd="slow" p14:dur="2000" advTm="40662"/>
    </mc:Choice>
    <mc:Fallback>
      <p:transition xmlns:p14="http://schemas.microsoft.com/office/powerpoint/2010/main" spd="slow" advTm="40662"/>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t>
            </a:r>
            <a:r>
              <a:rPr lang="en-US" dirty="0"/>
              <a:t>Neuron</a:t>
            </a:r>
          </a:p>
        </p:txBody>
      </p:sp>
      <p:sp>
        <p:nvSpPr>
          <p:cNvPr id="3" name="Content Placeholder 2"/>
          <p:cNvSpPr>
            <a:spLocks noGrp="1"/>
          </p:cNvSpPr>
          <p:nvPr>
            <p:ph idx="1"/>
          </p:nvPr>
        </p:nvSpPr>
        <p:spPr/>
        <p:txBody>
          <a:bodyPr/>
          <a:lstStyle/>
          <a:p>
            <a:r>
              <a:rPr lang="en-US" dirty="0" smtClean="0"/>
              <a:t>Sigmoid</a:t>
            </a:r>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5114188"/>
            <a:ext cx="8470900" cy="1143000"/>
          </a:xfrm>
          <a:prstGeom prst="rect">
            <a:avLst/>
          </a:prstGeom>
        </p:spPr>
      </p:pic>
      <p:pic>
        <p:nvPicPr>
          <p:cNvPr id="7" name="Picture 6" descr="sigmoi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37" y="1819031"/>
            <a:ext cx="4655127" cy="3200400"/>
          </a:xfrm>
          <a:prstGeom prst="rect">
            <a:avLst/>
          </a:prstGeom>
        </p:spPr>
      </p:pic>
    </p:spTree>
    <p:extLst>
      <p:ext uri="{BB962C8B-B14F-4D97-AF65-F5344CB8AC3E}">
        <p14:creationId xmlns:p14="http://schemas.microsoft.com/office/powerpoint/2010/main" val="1289717207"/>
      </p:ext>
    </p:extLst>
  </p:cSld>
  <p:clrMapOvr>
    <a:masterClrMapping/>
  </p:clrMapOvr>
  <mc:AlternateContent xmlns:mc="http://schemas.openxmlformats.org/markup-compatibility/2006">
    <mc:Choice xmlns:p14="http://schemas.microsoft.com/office/powerpoint/2010/main" Requires="p14">
      <p:transition spd="slow" p14:dur="2000" advTm="4610"/>
    </mc:Choice>
    <mc:Fallback>
      <p:transition xmlns:p14="http://schemas.microsoft.com/office/powerpoint/2010/main" spd="slow" advTm="4610"/>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t>
            </a:r>
            <a:r>
              <a:rPr lang="en-US" dirty="0"/>
              <a:t>Neuron</a:t>
            </a:r>
          </a:p>
        </p:txBody>
      </p:sp>
      <p:sp>
        <p:nvSpPr>
          <p:cNvPr id="3" name="Content Placeholder 2"/>
          <p:cNvSpPr>
            <a:spLocks noGrp="1"/>
          </p:cNvSpPr>
          <p:nvPr>
            <p:ph idx="1"/>
          </p:nvPr>
        </p:nvSpPr>
        <p:spPr/>
        <p:txBody>
          <a:bodyPr/>
          <a:lstStyle/>
          <a:p>
            <a:r>
              <a:rPr lang="en-US" dirty="0" smtClean="0"/>
              <a:t>Sigmoid</a:t>
            </a:r>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5114188"/>
            <a:ext cx="8470900" cy="1143000"/>
          </a:xfrm>
          <a:prstGeom prst="rect">
            <a:avLst/>
          </a:prstGeom>
        </p:spPr>
      </p:pic>
      <p:pic>
        <p:nvPicPr>
          <p:cNvPr id="8" name="Picture 7" descr="bot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280" y="1819656"/>
            <a:ext cx="4655127" cy="3200400"/>
          </a:xfrm>
          <a:prstGeom prst="rect">
            <a:avLst/>
          </a:prstGeom>
        </p:spPr>
      </p:pic>
    </p:spTree>
    <p:extLst>
      <p:ext uri="{BB962C8B-B14F-4D97-AF65-F5344CB8AC3E}">
        <p14:creationId xmlns:p14="http://schemas.microsoft.com/office/powerpoint/2010/main" val="584445116"/>
      </p:ext>
    </p:extLst>
  </p:cSld>
  <p:clrMapOvr>
    <a:masterClrMapping/>
  </p:clrMapOvr>
  <mc:AlternateContent xmlns:mc="http://schemas.openxmlformats.org/markup-compatibility/2006">
    <mc:Choice xmlns:p14="http://schemas.microsoft.com/office/powerpoint/2010/main" Requires="p14">
      <p:transition spd="slow" p14:dur="2000" advTm="20205"/>
    </mc:Choice>
    <mc:Fallback>
      <p:transition xmlns:p14="http://schemas.microsoft.com/office/powerpoint/2010/main" spd="slow" advTm="20205"/>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t>
            </a:r>
            <a:r>
              <a:rPr lang="en-US" dirty="0"/>
              <a:t>Neuron</a:t>
            </a:r>
          </a:p>
        </p:txBody>
      </p:sp>
      <p:sp>
        <p:nvSpPr>
          <p:cNvPr id="3" name="Content Placeholder 2"/>
          <p:cNvSpPr>
            <a:spLocks noGrp="1"/>
          </p:cNvSpPr>
          <p:nvPr>
            <p:ph idx="1"/>
          </p:nvPr>
        </p:nvSpPr>
        <p:spPr/>
        <p:txBody>
          <a:bodyPr/>
          <a:lstStyle/>
          <a:p>
            <a:r>
              <a:rPr lang="en-US" dirty="0" smtClean="0"/>
              <a:t>Sigmoid</a:t>
            </a:r>
            <a:endParaRPr lang="en-US" dirty="0"/>
          </a:p>
        </p:txBody>
      </p:sp>
      <p:pic>
        <p:nvPicPr>
          <p:cNvPr id="4" name="Picture 3" descr="tikz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692" y="2718779"/>
            <a:ext cx="3556000" cy="17526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5111496"/>
            <a:ext cx="8470900" cy="1143000"/>
          </a:xfrm>
          <a:prstGeom prst="rect">
            <a:avLst/>
          </a:prstGeom>
        </p:spPr>
      </p:pic>
      <p:pic>
        <p:nvPicPr>
          <p:cNvPr id="7" name="Picture 6" descr="sigmoi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360" y="3372339"/>
            <a:ext cx="665018" cy="457200"/>
          </a:xfrm>
          <a:prstGeom prst="rect">
            <a:avLst/>
          </a:prstGeom>
        </p:spPr>
      </p:pic>
    </p:spTree>
    <p:extLst>
      <p:ext uri="{BB962C8B-B14F-4D97-AF65-F5344CB8AC3E}">
        <p14:creationId xmlns:p14="http://schemas.microsoft.com/office/powerpoint/2010/main" val="2859424502"/>
      </p:ext>
    </p:extLst>
  </p:cSld>
  <p:clrMapOvr>
    <a:masterClrMapping/>
  </p:clrMapOvr>
  <mc:AlternateContent xmlns:mc="http://schemas.openxmlformats.org/markup-compatibility/2006">
    <mc:Choice xmlns:p14="http://schemas.microsoft.com/office/powerpoint/2010/main" Requires="p14">
      <p:transition spd="slow" p14:dur="2000" advTm="3091"/>
    </mc:Choice>
    <mc:Fallback>
      <p:transition xmlns:p14="http://schemas.microsoft.com/office/powerpoint/2010/main" spd="slow" advTm="3091"/>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Neural </a:t>
            </a:r>
            <a:r>
              <a:rPr lang="en-US" dirty="0" err="1" smtClean="0"/>
              <a:t>Netowrks</a:t>
            </a:r>
            <a:endParaRPr lang="en-US" dirty="0"/>
          </a:p>
        </p:txBody>
      </p:sp>
      <p:sp>
        <p:nvSpPr>
          <p:cNvPr id="5" name="Content Placeholder 4"/>
          <p:cNvSpPr>
            <a:spLocks noGrp="1"/>
          </p:cNvSpPr>
          <p:nvPr>
            <p:ph idx="1"/>
          </p:nvPr>
        </p:nvSpPr>
        <p:spPr/>
        <p:txBody>
          <a:bodyPr/>
          <a:lstStyle/>
          <a:p>
            <a:r>
              <a:rPr lang="en-US" dirty="0" smtClean="0"/>
              <a:t>Need certain features to be able to learn</a:t>
            </a:r>
          </a:p>
          <a:p>
            <a:pPr lvl="1"/>
            <a:r>
              <a:rPr lang="en-US" dirty="0" smtClean="0"/>
              <a:t>At extreme values, needs to give 0 or 1 </a:t>
            </a:r>
            <a:r>
              <a:rPr lang="en-US" dirty="0" smtClean="0">
                <a:latin typeface="Zapf Dingbats"/>
                <a:ea typeface="Zapf Dingbats"/>
                <a:cs typeface="Zapf Dingbats"/>
                <a:sym typeface="Zapf Dingbats"/>
              </a:rPr>
              <a:t>✔</a:t>
            </a:r>
          </a:p>
          <a:p>
            <a:pPr lvl="1"/>
            <a:r>
              <a:rPr lang="en-US" dirty="0" smtClean="0">
                <a:ea typeface="Zapf Dingbats"/>
                <a:cs typeface="Zapf Dingbats"/>
                <a:sym typeface="Zapf Dingbats"/>
              </a:rPr>
              <a:t>Small changes in weights leads to small changes in output </a:t>
            </a:r>
            <a:r>
              <a:rPr lang="en-US" dirty="0">
                <a:latin typeface="Zapf Dingbats"/>
                <a:ea typeface="Zapf Dingbats"/>
                <a:cs typeface="Zapf Dingbats"/>
                <a:sym typeface="Zapf Dingbats"/>
              </a:rPr>
              <a:t>✔</a:t>
            </a:r>
            <a:r>
              <a:rPr lang="en-US" dirty="0" smtClean="0">
                <a:ea typeface="Zapf Dingbats"/>
                <a:cs typeface="Zapf Dingbats"/>
                <a:sym typeface="Zapf Dingbats"/>
              </a:rPr>
              <a:t> </a:t>
            </a:r>
            <a:endParaRPr lang="en-US" dirty="0" smtClean="0"/>
          </a:p>
        </p:txBody>
      </p:sp>
      <p:pic>
        <p:nvPicPr>
          <p:cNvPr id="6" name="Content Placeholder 3" descr="tikz10.png"/>
          <p:cNvPicPr>
            <a:picLocks noChangeAspect="1"/>
          </p:cNvPicPr>
          <p:nvPr/>
        </p:nvPicPr>
        <p:blipFill>
          <a:blip r:embed="rId2">
            <a:extLst>
              <a:ext uri="{28A0092B-C50C-407E-A947-70E740481C1C}">
                <a14:useLocalDpi xmlns:a14="http://schemas.microsoft.com/office/drawing/2010/main" val="0"/>
              </a:ext>
            </a:extLst>
          </a:blip>
          <a:srcRect t="-5608" b="-5608"/>
          <a:stretch>
            <a:fillRect/>
          </a:stretch>
        </p:blipFill>
        <p:spPr>
          <a:xfrm>
            <a:off x="1473202" y="2882719"/>
            <a:ext cx="5013567" cy="2971003"/>
          </a:xfrm>
          <a:prstGeom prst="rect">
            <a:avLst/>
          </a:prstGeom>
        </p:spPr>
      </p:pic>
    </p:spTree>
    <p:extLst>
      <p:ext uri="{BB962C8B-B14F-4D97-AF65-F5344CB8AC3E}">
        <p14:creationId xmlns:p14="http://schemas.microsoft.com/office/powerpoint/2010/main" val="1250547561"/>
      </p:ext>
    </p:extLst>
  </p:cSld>
  <p:clrMapOvr>
    <a:masterClrMapping/>
  </p:clrMapOvr>
  <mc:AlternateContent xmlns:mc="http://schemas.openxmlformats.org/markup-compatibility/2006">
    <mc:Choice xmlns:p14="http://schemas.microsoft.com/office/powerpoint/2010/main" Requires="p14">
      <p:transition spd="slow" p14:dur="2000" advTm="31137"/>
    </mc:Choice>
    <mc:Fallback>
      <p:transition xmlns:p14="http://schemas.microsoft.com/office/powerpoint/2010/main" spd="slow" advTm="31137"/>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1130625"/>
      </p:ext>
    </p:extLst>
  </p:cSld>
  <p:clrMapOvr>
    <a:masterClrMapping/>
  </p:clrMapOvr>
  <mc:AlternateContent xmlns:mc="http://schemas.openxmlformats.org/markup-compatibility/2006">
    <mc:Choice xmlns:p14="http://schemas.microsoft.com/office/powerpoint/2010/main" Requires="p14">
      <p:transition spd="slow" p14:dur="2000" advTm="13674"/>
    </mc:Choice>
    <mc:Fallback>
      <p:transition xmlns:p14="http://schemas.microsoft.com/office/powerpoint/2010/main" spd="slow" advTm="13674"/>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smtClean="0"/>
              <a:t>Visual Pattern Recognition </a:t>
            </a:r>
          </a:p>
          <a:p>
            <a:pPr lvl="1"/>
            <a:r>
              <a:rPr lang="en-US" dirty="0" smtClean="0"/>
              <a:t>‘seeing things’, picture tagging, scanning checks, </a:t>
            </a:r>
            <a:r>
              <a:rPr lang="en-US" dirty="0" err="1" smtClean="0"/>
              <a:t>etc</a:t>
            </a:r>
            <a:endParaRPr lang="en-US" dirty="0" smtClean="0"/>
          </a:p>
        </p:txBody>
      </p:sp>
      <p:pic>
        <p:nvPicPr>
          <p:cNvPr id="4" name="Picture 3" descr="mnist_100_digi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494" y="2798298"/>
            <a:ext cx="4127012" cy="3301610"/>
          </a:xfrm>
          <a:prstGeom prst="rect">
            <a:avLst/>
          </a:prstGeom>
        </p:spPr>
      </p:pic>
    </p:spTree>
    <p:extLst>
      <p:ext uri="{BB962C8B-B14F-4D97-AF65-F5344CB8AC3E}">
        <p14:creationId xmlns:p14="http://schemas.microsoft.com/office/powerpoint/2010/main" val="1325628662"/>
      </p:ext>
    </p:extLst>
  </p:cSld>
  <p:clrMapOvr>
    <a:masterClrMapping/>
  </p:clrMapOvr>
  <mc:AlternateContent xmlns:mc="http://schemas.openxmlformats.org/markup-compatibility/2006">
    <mc:Choice xmlns:p14="http://schemas.microsoft.com/office/powerpoint/2010/main" Requires="p14">
      <p:transition spd="slow" p14:dur="2000" advTm="14005"/>
    </mc:Choice>
    <mc:Fallback>
      <p:transition xmlns:p14="http://schemas.microsoft.com/office/powerpoint/2010/main" spd="slow" advTm="14005"/>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978383" y="2431727"/>
            <a:ext cx="2654300" cy="1155700"/>
          </a:xfrm>
          <a:prstGeom prst="rect">
            <a:avLst/>
          </a:prstGeom>
        </p:spPr>
      </p:pic>
    </p:spTree>
    <p:extLst>
      <p:ext uri="{BB962C8B-B14F-4D97-AF65-F5344CB8AC3E}">
        <p14:creationId xmlns:p14="http://schemas.microsoft.com/office/powerpoint/2010/main" val="3792038337"/>
      </p:ext>
    </p:extLst>
  </p:cSld>
  <p:clrMapOvr>
    <a:masterClrMapping/>
  </p:clrMapOvr>
  <mc:AlternateContent xmlns:mc="http://schemas.openxmlformats.org/markup-compatibility/2006">
    <mc:Choice xmlns:p14="http://schemas.microsoft.com/office/powerpoint/2010/main" Requires="p14">
      <p:transition spd="slow" p14:dur="2000" advTm="17458"/>
    </mc:Choice>
    <mc:Fallback>
      <p:transition xmlns:p14="http://schemas.microsoft.com/office/powerpoint/2010/main" spd="slow" advTm="17458"/>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r>
              <a:rPr lang="en-US" dirty="0" smtClean="0"/>
              <a:t>Quadratic Cost Function</a:t>
            </a:r>
            <a:endParaRPr lang="en-US" dirty="0"/>
          </a:p>
        </p:txBody>
      </p:sp>
      <p:pic>
        <p:nvPicPr>
          <p:cNvPr id="5" name="Picture 4"/>
          <p:cNvPicPr>
            <a:picLocks noChangeAspect="1"/>
          </p:cNvPicPr>
          <p:nvPr/>
        </p:nvPicPr>
        <p:blipFill>
          <a:blip r:embed="rId2"/>
          <a:stretch>
            <a:fillRect/>
          </a:stretch>
        </p:blipFill>
        <p:spPr>
          <a:xfrm>
            <a:off x="2978383" y="2431727"/>
            <a:ext cx="2654300" cy="1155700"/>
          </a:xfrm>
          <a:prstGeom prst="rect">
            <a:avLst/>
          </a:prstGeom>
        </p:spPr>
      </p:pic>
    </p:spTree>
    <p:extLst>
      <p:ext uri="{BB962C8B-B14F-4D97-AF65-F5344CB8AC3E}">
        <p14:creationId xmlns:p14="http://schemas.microsoft.com/office/powerpoint/2010/main" val="2290457440"/>
      </p:ext>
    </p:extLst>
  </p:cSld>
  <p:clrMapOvr>
    <a:masterClrMapping/>
  </p:clrMapOvr>
  <mc:AlternateContent xmlns:mc="http://schemas.openxmlformats.org/markup-compatibility/2006">
    <mc:Choice xmlns:p14="http://schemas.microsoft.com/office/powerpoint/2010/main" Requires="p14">
      <p:transition spd="slow" p14:dur="2000" advTm="2745"/>
    </mc:Choice>
    <mc:Fallback>
      <p:transition xmlns:p14="http://schemas.microsoft.com/office/powerpoint/2010/main" spd="slow" advTm="2745"/>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r>
              <a:rPr lang="en-US" dirty="0" smtClean="0"/>
              <a:t>Quadratic Cost Function</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421304"/>
            <a:ext cx="5867400" cy="1155700"/>
          </a:xfrm>
          <a:prstGeom prst="rect">
            <a:avLst/>
          </a:prstGeom>
        </p:spPr>
      </p:pic>
    </p:spTree>
    <p:extLst>
      <p:ext uri="{BB962C8B-B14F-4D97-AF65-F5344CB8AC3E}">
        <p14:creationId xmlns:p14="http://schemas.microsoft.com/office/powerpoint/2010/main" val="3094946185"/>
      </p:ext>
    </p:extLst>
  </p:cSld>
  <p:clrMapOvr>
    <a:masterClrMapping/>
  </p:clrMapOvr>
  <mc:AlternateContent xmlns:mc="http://schemas.openxmlformats.org/markup-compatibility/2006">
    <mc:Choice xmlns:p14="http://schemas.microsoft.com/office/powerpoint/2010/main" Requires="p14">
      <p:transition spd="slow" p14:dur="2000" advTm="54659"/>
    </mc:Choice>
    <mc:Fallback>
      <p:transition xmlns:p14="http://schemas.microsoft.com/office/powerpoint/2010/main" spd="slow" advTm="54659"/>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r>
              <a:rPr lang="en-US" dirty="0" smtClean="0"/>
              <a:t>Quadratic Cost Function</a:t>
            </a:r>
          </a:p>
          <a:p>
            <a:endParaRPr lang="en-US" dirty="0"/>
          </a:p>
          <a:p>
            <a:endParaRPr lang="en-US" dirty="0" smtClean="0"/>
          </a:p>
          <a:p>
            <a:endParaRPr lang="en-US" dirty="0"/>
          </a:p>
          <a:p>
            <a:endParaRPr lang="en-US" dirty="0" smtClean="0"/>
          </a:p>
          <a:p>
            <a:r>
              <a:rPr lang="en-US" dirty="0" smtClean="0"/>
              <a:t>New Goal: Minimize the cost function!</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421304"/>
            <a:ext cx="5867400" cy="1155700"/>
          </a:xfrm>
          <a:prstGeom prst="rect">
            <a:avLst/>
          </a:prstGeom>
        </p:spPr>
      </p:pic>
    </p:spTree>
    <p:extLst>
      <p:ext uri="{BB962C8B-B14F-4D97-AF65-F5344CB8AC3E}">
        <p14:creationId xmlns:p14="http://schemas.microsoft.com/office/powerpoint/2010/main" val="3204475013"/>
      </p:ext>
    </p:extLst>
  </p:cSld>
  <p:clrMapOvr>
    <a:masterClrMapping/>
  </p:clrMapOvr>
  <mc:AlternateContent xmlns:mc="http://schemas.openxmlformats.org/markup-compatibility/2006">
    <mc:Choice xmlns:p14="http://schemas.microsoft.com/office/powerpoint/2010/main" Requires="p14">
      <p:transition spd="slow" p14:dur="2000" advTm="40543"/>
    </mc:Choice>
    <mc:Fallback>
      <p:transition xmlns:p14="http://schemas.microsoft.com/office/powerpoint/2010/main" spd="slow" advTm="40543"/>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r>
              <a:rPr lang="en-US" dirty="0" smtClean="0"/>
              <a:t>Quadratic Cost Function</a:t>
            </a:r>
          </a:p>
          <a:p>
            <a:endParaRPr lang="en-US" dirty="0"/>
          </a:p>
          <a:p>
            <a:endParaRPr lang="en-US" dirty="0" smtClean="0"/>
          </a:p>
          <a:p>
            <a:endParaRPr lang="en-US" dirty="0"/>
          </a:p>
          <a:p>
            <a:endParaRPr lang="en-US" dirty="0" smtClean="0"/>
          </a:p>
          <a:p>
            <a:r>
              <a:rPr lang="en-US" dirty="0" smtClean="0"/>
              <a:t>New Goal: Minimize the cost function!</a:t>
            </a:r>
          </a:p>
          <a:p>
            <a:r>
              <a:rPr lang="en-US" dirty="0" smtClean="0"/>
              <a:t>But how? Need a learning algorithm!</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421304"/>
            <a:ext cx="5867400" cy="1155700"/>
          </a:xfrm>
          <a:prstGeom prst="rect">
            <a:avLst/>
          </a:prstGeom>
        </p:spPr>
      </p:pic>
    </p:spTree>
    <p:extLst>
      <p:ext uri="{BB962C8B-B14F-4D97-AF65-F5344CB8AC3E}">
        <p14:creationId xmlns:p14="http://schemas.microsoft.com/office/powerpoint/2010/main" val="3549108879"/>
      </p:ext>
    </p:extLst>
  </p:cSld>
  <p:clrMapOvr>
    <a:masterClrMapping/>
  </p:clrMapOvr>
  <mc:AlternateContent xmlns:mc="http://schemas.openxmlformats.org/markup-compatibility/2006">
    <mc:Choice xmlns:p14="http://schemas.microsoft.com/office/powerpoint/2010/main" Requires="p14">
      <p:transition spd="slow" p14:dur="2000" advTm="40901"/>
    </mc:Choice>
    <mc:Fallback>
      <p:transition xmlns:p14="http://schemas.microsoft.com/office/powerpoint/2010/main" spd="slow" advTm="40901"/>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9303321"/>
      </p:ext>
    </p:extLst>
  </p:cSld>
  <p:clrMapOvr>
    <a:masterClrMapping/>
  </p:clrMapOvr>
  <mc:AlternateContent xmlns:mc="http://schemas.openxmlformats.org/markup-compatibility/2006">
    <mc:Choice xmlns:p14="http://schemas.microsoft.com/office/powerpoint/2010/main" Requires="p14">
      <p:transition spd="slow" p14:dur="2000" advTm="20049"/>
    </mc:Choice>
    <mc:Fallback>
      <p:transition xmlns:p14="http://schemas.microsoft.com/office/powerpoint/2010/main" spd="slow" advTm="20049"/>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4" name="Picture 3" descr="valle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spTree>
    <p:extLst>
      <p:ext uri="{BB962C8B-B14F-4D97-AF65-F5344CB8AC3E}">
        <p14:creationId xmlns:p14="http://schemas.microsoft.com/office/powerpoint/2010/main" val="3799196278"/>
      </p:ext>
    </p:extLst>
  </p:cSld>
  <p:clrMapOvr>
    <a:masterClrMapping/>
  </p:clrMapOvr>
  <mc:AlternateContent xmlns:mc="http://schemas.openxmlformats.org/markup-compatibility/2006">
    <mc:Choice xmlns:p14="http://schemas.microsoft.com/office/powerpoint/2010/main" Requires="p14">
      <p:transition spd="slow" p14:dur="2000" advTm="37362"/>
    </mc:Choice>
    <mc:Fallback>
      <p:transition xmlns:p14="http://schemas.microsoft.com/office/powerpoint/2010/main" spd="slow" advTm="37362"/>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5" name="Picture 4"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spTree>
    <p:extLst>
      <p:ext uri="{BB962C8B-B14F-4D97-AF65-F5344CB8AC3E}">
        <p14:creationId xmlns:p14="http://schemas.microsoft.com/office/powerpoint/2010/main" val="3426470212"/>
      </p:ext>
    </p:extLst>
  </p:cSld>
  <p:clrMapOvr>
    <a:masterClrMapping/>
  </p:clrMapOvr>
  <mc:AlternateContent xmlns:mc="http://schemas.openxmlformats.org/markup-compatibility/2006">
    <mc:Choice xmlns:p14="http://schemas.microsoft.com/office/powerpoint/2010/main" Requires="p14">
      <p:transition spd="slow" p14:dur="2000" advTm="29347"/>
    </mc:Choice>
    <mc:Fallback>
      <p:transition xmlns:p14="http://schemas.microsoft.com/office/powerpoint/2010/main" spd="slow" advTm="29347"/>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6" name="Picture 5"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92" y="2053487"/>
            <a:ext cx="4246282" cy="3200400"/>
          </a:xfrm>
          <a:prstGeom prst="rect">
            <a:avLst/>
          </a:prstGeom>
        </p:spPr>
      </p:pic>
      <p:pic>
        <p:nvPicPr>
          <p:cNvPr id="7" name="Picture 6"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303579"/>
            <a:ext cx="5194300" cy="1028700"/>
          </a:xfrm>
          <a:prstGeom prst="rect">
            <a:avLst/>
          </a:prstGeom>
        </p:spPr>
      </p:pic>
    </p:spTree>
    <p:extLst>
      <p:ext uri="{BB962C8B-B14F-4D97-AF65-F5344CB8AC3E}">
        <p14:creationId xmlns:p14="http://schemas.microsoft.com/office/powerpoint/2010/main" val="3220781763"/>
      </p:ext>
    </p:extLst>
  </p:cSld>
  <p:clrMapOvr>
    <a:masterClrMapping/>
  </p:clrMapOvr>
  <mc:AlternateContent xmlns:mc="http://schemas.openxmlformats.org/markup-compatibility/2006">
    <mc:Choice xmlns:p14="http://schemas.microsoft.com/office/powerpoint/2010/main" Requires="p14">
      <p:transition spd="slow" p14:dur="2000" advTm="32889"/>
    </mc:Choice>
    <mc:Fallback>
      <p:transition xmlns:p14="http://schemas.microsoft.com/office/powerpoint/2010/main" spd="slow" advTm="32889"/>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6" name="Picture 5"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92" y="2053487"/>
            <a:ext cx="4246282" cy="3200400"/>
          </a:xfrm>
          <a:prstGeom prst="rect">
            <a:avLst/>
          </a:prstGeom>
        </p:spPr>
      </p:pic>
      <p:pic>
        <p:nvPicPr>
          <p:cNvPr id="7" name="Picture 6"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2606040"/>
            <a:ext cx="2997200" cy="355600"/>
          </a:xfrm>
          <a:prstGeom prst="rect">
            <a:avLst/>
          </a:prstGeom>
        </p:spPr>
      </p:pic>
    </p:spTree>
    <p:extLst>
      <p:ext uri="{BB962C8B-B14F-4D97-AF65-F5344CB8AC3E}">
        <p14:creationId xmlns:p14="http://schemas.microsoft.com/office/powerpoint/2010/main" val="3533895886"/>
      </p:ext>
    </p:extLst>
  </p:cSld>
  <p:clrMapOvr>
    <a:masterClrMapping/>
  </p:clrMapOvr>
  <mc:AlternateContent xmlns:mc="http://schemas.openxmlformats.org/markup-compatibility/2006">
    <mc:Choice xmlns:p14="http://schemas.microsoft.com/office/powerpoint/2010/main" Requires="p14">
      <p:transition spd="slow" p14:dur="2000" advTm="17554"/>
    </mc:Choice>
    <mc:Fallback>
      <p:transition xmlns:p14="http://schemas.microsoft.com/office/powerpoint/2010/main" spd="slow" advTm="17554"/>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endParaRPr lang="en-US" dirty="0" smtClean="0"/>
          </a:p>
        </p:txBody>
      </p:sp>
    </p:spTree>
    <p:extLst>
      <p:ext uri="{BB962C8B-B14F-4D97-AF65-F5344CB8AC3E}">
        <p14:creationId xmlns:p14="http://schemas.microsoft.com/office/powerpoint/2010/main" val="2001595007"/>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6" name="Picture 5"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92" y="2053487"/>
            <a:ext cx="4246282" cy="3200400"/>
          </a:xfrm>
          <a:prstGeom prst="rect">
            <a:avLst/>
          </a:prstGeom>
        </p:spPr>
      </p:pic>
      <p:pic>
        <p:nvPicPr>
          <p:cNvPr id="7" name="Picture 6"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00726"/>
            <a:ext cx="2540000" cy="431800"/>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344" y="2606040"/>
            <a:ext cx="2997200" cy="355600"/>
          </a:xfrm>
          <a:prstGeom prst="rect">
            <a:avLst/>
          </a:prstGeom>
        </p:spPr>
      </p:pic>
    </p:spTree>
    <p:extLst>
      <p:ext uri="{BB962C8B-B14F-4D97-AF65-F5344CB8AC3E}">
        <p14:creationId xmlns:p14="http://schemas.microsoft.com/office/powerpoint/2010/main" val="108859797"/>
      </p:ext>
    </p:extLst>
  </p:cSld>
  <p:clrMapOvr>
    <a:masterClrMapping/>
  </p:clrMapOvr>
  <mc:AlternateContent xmlns:mc="http://schemas.openxmlformats.org/markup-compatibility/2006">
    <mc:Choice xmlns:p14="http://schemas.microsoft.com/office/powerpoint/2010/main" Requires="p14">
      <p:transition spd="slow" p14:dur="2000" advTm="39327"/>
    </mc:Choice>
    <mc:Fallback>
      <p:transition xmlns:p14="http://schemas.microsoft.com/office/powerpoint/2010/main" spd="slow" advTm="39327"/>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dirty="0"/>
          </a:p>
        </p:txBody>
      </p:sp>
      <p:pic>
        <p:nvPicPr>
          <p:cNvPr id="6" name="Picture 5"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92" y="2053487"/>
            <a:ext cx="4246282" cy="3200400"/>
          </a:xfrm>
          <a:prstGeom prst="rect">
            <a:avLst/>
          </a:prstGeom>
        </p:spPr>
      </p:pic>
      <p:pic>
        <p:nvPicPr>
          <p:cNvPr id="7" name="Picture 6"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00726"/>
            <a:ext cx="2540000" cy="431800"/>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344" y="2606040"/>
            <a:ext cx="2997200" cy="355600"/>
          </a:xfrm>
          <a:prstGeom prst="rect">
            <a:avLst/>
          </a:prstGeom>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44" y="4479193"/>
            <a:ext cx="6451600" cy="1143000"/>
          </a:xfrm>
          <a:prstGeom prst="rect">
            <a:avLst/>
          </a:prstGeom>
        </p:spPr>
      </p:pic>
    </p:spTree>
    <p:extLst>
      <p:ext uri="{BB962C8B-B14F-4D97-AF65-F5344CB8AC3E}">
        <p14:creationId xmlns:p14="http://schemas.microsoft.com/office/powerpoint/2010/main" val="85780578"/>
      </p:ext>
    </p:extLst>
  </p:cSld>
  <p:clrMapOvr>
    <a:masterClrMapping/>
  </p:clrMapOvr>
  <mc:AlternateContent xmlns:mc="http://schemas.openxmlformats.org/markup-compatibility/2006">
    <mc:Choice xmlns:p14="http://schemas.microsoft.com/office/powerpoint/2010/main" Requires="p14">
      <p:transition spd="slow" p14:dur="2000" advTm="19448"/>
    </mc:Choice>
    <mc:Fallback>
      <p:transition xmlns:p14="http://schemas.microsoft.com/office/powerpoint/2010/main" spd="slow" advTm="19448"/>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6" name="Picture 5"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392" y="2053487"/>
            <a:ext cx="4246282" cy="3200400"/>
          </a:xfrm>
          <a:prstGeom prst="rect">
            <a:avLst/>
          </a:prstGeom>
        </p:spPr>
      </p:pic>
      <p:pic>
        <p:nvPicPr>
          <p:cNvPr id="7" name="Picture 6" descr="valley_with_b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792" y="2053487"/>
            <a:ext cx="4246282" cy="3200400"/>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00726"/>
            <a:ext cx="2540000" cy="43180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969" y="3968750"/>
            <a:ext cx="4635500" cy="2222500"/>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344" y="2606040"/>
            <a:ext cx="2997200" cy="355600"/>
          </a:xfrm>
          <a:prstGeom prst="rect">
            <a:avLst/>
          </a:prstGeom>
        </p:spPr>
      </p:pic>
    </p:spTree>
    <p:extLst>
      <p:ext uri="{BB962C8B-B14F-4D97-AF65-F5344CB8AC3E}">
        <p14:creationId xmlns:p14="http://schemas.microsoft.com/office/powerpoint/2010/main" val="2256158449"/>
      </p:ext>
    </p:extLst>
  </p:cSld>
  <p:clrMapOvr>
    <a:masterClrMapping/>
  </p:clrMapOvr>
  <mc:AlternateContent xmlns:mc="http://schemas.openxmlformats.org/markup-compatibility/2006">
    <mc:Choice xmlns:p14="http://schemas.microsoft.com/office/powerpoint/2010/main" Requires="p14">
      <p:transition spd="slow" p14:dur="2000" advTm="30341"/>
    </mc:Choice>
    <mc:Fallback>
      <p:transition xmlns:p14="http://schemas.microsoft.com/office/powerpoint/2010/main" spd="slow" advTm="30341"/>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2978383" y="2431727"/>
            <a:ext cx="2654300" cy="1155700"/>
          </a:xfrm>
          <a:prstGeom prst="rect">
            <a:avLst/>
          </a:prstGeom>
        </p:spPr>
      </p:pic>
    </p:spTree>
    <p:extLst>
      <p:ext uri="{BB962C8B-B14F-4D97-AF65-F5344CB8AC3E}">
        <p14:creationId xmlns:p14="http://schemas.microsoft.com/office/powerpoint/2010/main" val="3547044285"/>
      </p:ext>
    </p:extLst>
  </p:cSld>
  <p:clrMapOvr>
    <a:masterClrMapping/>
  </p:clrMapOvr>
  <mc:AlternateContent xmlns:mc="http://schemas.openxmlformats.org/markup-compatibility/2006">
    <mc:Choice xmlns:p14="http://schemas.microsoft.com/office/powerpoint/2010/main" Requires="p14">
      <p:transition spd="slow" p14:dur="2000" advTm="13914"/>
    </mc:Choice>
    <mc:Fallback>
      <p:transition xmlns:p14="http://schemas.microsoft.com/office/powerpoint/2010/main" spd="slow" advTm="13914"/>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97383" y="2431727"/>
            <a:ext cx="3416300" cy="1155700"/>
          </a:xfrm>
          <a:prstGeom prst="rect">
            <a:avLst/>
          </a:prstGeom>
        </p:spPr>
      </p:pic>
    </p:spTree>
    <p:extLst>
      <p:ext uri="{BB962C8B-B14F-4D97-AF65-F5344CB8AC3E}">
        <p14:creationId xmlns:p14="http://schemas.microsoft.com/office/powerpoint/2010/main" val="4179556273"/>
      </p:ext>
    </p:extLst>
  </p:cSld>
  <p:clrMapOvr>
    <a:masterClrMapping/>
  </p:clrMapOvr>
  <mc:AlternateContent xmlns:mc="http://schemas.openxmlformats.org/markup-compatibility/2006">
    <mc:Choice xmlns:p14="http://schemas.microsoft.com/office/powerpoint/2010/main" Requires="p14">
      <p:transition spd="slow" p14:dur="2000" advTm="983"/>
    </mc:Choice>
    <mc:Fallback>
      <p:transition xmlns:p14="http://schemas.microsoft.com/office/powerpoint/2010/main" spd="slow" advTm="983"/>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2960708"/>
      </p:ext>
    </p:extLst>
  </p:cSld>
  <p:clrMapOvr>
    <a:masterClrMapping/>
  </p:clrMapOvr>
  <mc:AlternateContent xmlns:mc="http://schemas.openxmlformats.org/markup-compatibility/2006">
    <mc:Choice xmlns:p14="http://schemas.microsoft.com/office/powerpoint/2010/main" Requires="p14">
      <p:transition spd="slow" p14:dur="2000" advTm="204"/>
    </mc:Choice>
    <mc:Fallback>
      <p:transition xmlns:p14="http://schemas.microsoft.com/office/powerpoint/2010/main" spd="slow" advTm="204"/>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a:t>
            </a:r>
            <a:r>
              <a:rPr lang="en-US" smtClean="0"/>
              <a:t>Gradient Descent </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35300" y="2246664"/>
            <a:ext cx="3060700" cy="406400"/>
          </a:xfrm>
          <a:prstGeom prst="rect">
            <a:avLst/>
          </a:prstGeom>
        </p:spPr>
      </p:pic>
    </p:spTree>
    <p:extLst>
      <p:ext uri="{BB962C8B-B14F-4D97-AF65-F5344CB8AC3E}">
        <p14:creationId xmlns:p14="http://schemas.microsoft.com/office/powerpoint/2010/main" val="530724147"/>
      </p:ext>
    </p:extLst>
  </p:cSld>
  <p:clrMapOvr>
    <a:masterClrMapping/>
  </p:clrMapOvr>
  <mc:AlternateContent xmlns:mc="http://schemas.openxmlformats.org/markup-compatibility/2006">
    <mc:Choice xmlns:p14="http://schemas.microsoft.com/office/powerpoint/2010/main" Requires="p14">
      <p:transition spd="slow" p14:dur="2000" advTm="304"/>
    </mc:Choice>
    <mc:Fallback>
      <p:transition xmlns:p14="http://schemas.microsoft.com/office/powerpoint/2010/main" spd="slow" advTm="304"/>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a:t>
            </a:r>
            <a:r>
              <a:rPr lang="en-US" smtClean="0"/>
              <a:t>Gradient Descent </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35300" y="2246664"/>
            <a:ext cx="3060700" cy="406400"/>
          </a:xfrm>
          <a:prstGeom prst="rect">
            <a:avLst/>
          </a:prstGeom>
        </p:spPr>
      </p:pic>
      <p:pic>
        <p:nvPicPr>
          <p:cNvPr id="5" name="Picture 4"/>
          <p:cNvPicPr>
            <a:picLocks noChangeAspect="1"/>
          </p:cNvPicPr>
          <p:nvPr/>
        </p:nvPicPr>
        <p:blipFill>
          <a:blip r:embed="rId3"/>
          <a:stretch>
            <a:fillRect/>
          </a:stretch>
        </p:blipFill>
        <p:spPr>
          <a:xfrm>
            <a:off x="1447800" y="3112385"/>
            <a:ext cx="6235700" cy="1079500"/>
          </a:xfrm>
          <a:prstGeom prst="rect">
            <a:avLst/>
          </a:prstGeom>
        </p:spPr>
      </p:pic>
    </p:spTree>
    <p:extLst>
      <p:ext uri="{BB962C8B-B14F-4D97-AF65-F5344CB8AC3E}">
        <p14:creationId xmlns:p14="http://schemas.microsoft.com/office/powerpoint/2010/main" val="931992757"/>
      </p:ext>
    </p:extLst>
  </p:cSld>
  <p:clrMapOvr>
    <a:masterClrMapping/>
  </p:clrMapOvr>
  <mc:AlternateContent xmlns:mc="http://schemas.openxmlformats.org/markup-compatibility/2006">
    <mc:Choice xmlns:p14="http://schemas.microsoft.com/office/powerpoint/2010/main" Requires="p14">
      <p:transition spd="slow" p14:dur="2000" advTm="16596"/>
    </mc:Choice>
    <mc:Fallback>
      <p:transition xmlns:p14="http://schemas.microsoft.com/office/powerpoint/2010/main" spd="slow" advTm="16596"/>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a:t>
            </a:r>
            <a:r>
              <a:rPr lang="en-US" smtClean="0"/>
              <a:t>Gradient Descent </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35300" y="2246664"/>
            <a:ext cx="3060700" cy="406400"/>
          </a:xfrm>
          <a:prstGeom prst="rect">
            <a:avLst/>
          </a:prstGeom>
        </p:spPr>
      </p:pic>
      <p:pic>
        <p:nvPicPr>
          <p:cNvPr id="6" name="Picture 5"/>
          <p:cNvPicPr>
            <a:picLocks noChangeAspect="1"/>
          </p:cNvPicPr>
          <p:nvPr/>
        </p:nvPicPr>
        <p:blipFill>
          <a:blip r:embed="rId3"/>
          <a:stretch>
            <a:fillRect/>
          </a:stretch>
        </p:blipFill>
        <p:spPr>
          <a:xfrm>
            <a:off x="2679700" y="4543284"/>
            <a:ext cx="3771900" cy="1320800"/>
          </a:xfrm>
          <a:prstGeom prst="rect">
            <a:avLst/>
          </a:prstGeom>
        </p:spPr>
      </p:pic>
      <p:pic>
        <p:nvPicPr>
          <p:cNvPr id="7" name="Picture 6"/>
          <p:cNvPicPr>
            <a:picLocks noChangeAspect="1"/>
          </p:cNvPicPr>
          <p:nvPr/>
        </p:nvPicPr>
        <p:blipFill>
          <a:blip r:embed="rId4"/>
          <a:stretch>
            <a:fillRect/>
          </a:stretch>
        </p:blipFill>
        <p:spPr>
          <a:xfrm>
            <a:off x="1447800" y="3112385"/>
            <a:ext cx="6235700" cy="1079500"/>
          </a:xfrm>
          <a:prstGeom prst="rect">
            <a:avLst/>
          </a:prstGeom>
        </p:spPr>
      </p:pic>
    </p:spTree>
    <p:extLst>
      <p:ext uri="{BB962C8B-B14F-4D97-AF65-F5344CB8AC3E}">
        <p14:creationId xmlns:p14="http://schemas.microsoft.com/office/powerpoint/2010/main" val="2011361632"/>
      </p:ext>
    </p:extLst>
  </p:cSld>
  <p:clrMapOvr>
    <a:masterClrMapping/>
  </p:clrMapOvr>
  <mc:AlternateContent xmlns:mc="http://schemas.openxmlformats.org/markup-compatibility/2006">
    <mc:Choice xmlns:p14="http://schemas.microsoft.com/office/powerpoint/2010/main" Requires="p14">
      <p:transition spd="slow" p14:dur="2000" advTm="5631"/>
    </mc:Choice>
    <mc:Fallback>
      <p:transition xmlns:p14="http://schemas.microsoft.com/office/powerpoint/2010/main" spd="slow" advTm="5631"/>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a:t>
            </a:r>
            <a:r>
              <a:rPr lang="en-US" smtClean="0"/>
              <a:t>Gradient Descent </a:t>
            </a:r>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035300" y="2246664"/>
            <a:ext cx="3060700" cy="406400"/>
          </a:xfrm>
          <a:prstGeom prst="rect">
            <a:avLst/>
          </a:prstGeom>
        </p:spPr>
      </p:pic>
      <p:pic>
        <p:nvPicPr>
          <p:cNvPr id="8" name="Picture 7"/>
          <p:cNvPicPr>
            <a:picLocks noChangeAspect="1"/>
          </p:cNvPicPr>
          <p:nvPr/>
        </p:nvPicPr>
        <p:blipFill>
          <a:blip r:embed="rId3"/>
          <a:stretch>
            <a:fillRect/>
          </a:stretch>
        </p:blipFill>
        <p:spPr>
          <a:xfrm>
            <a:off x="1447800" y="3108184"/>
            <a:ext cx="5981700" cy="2755900"/>
          </a:xfrm>
          <a:prstGeom prst="rect">
            <a:avLst/>
          </a:prstGeom>
        </p:spPr>
      </p:pic>
    </p:spTree>
    <p:extLst>
      <p:ext uri="{BB962C8B-B14F-4D97-AF65-F5344CB8AC3E}">
        <p14:creationId xmlns:p14="http://schemas.microsoft.com/office/powerpoint/2010/main" val="3572463324"/>
      </p:ext>
    </p:extLst>
  </p:cSld>
  <p:clrMapOvr>
    <a:masterClrMapping/>
  </p:clrMapOvr>
  <mc:AlternateContent xmlns:mc="http://schemas.openxmlformats.org/markup-compatibility/2006">
    <mc:Choice xmlns:p14="http://schemas.microsoft.com/office/powerpoint/2010/main" Requires="p14">
      <p:transition spd="slow" p14:dur="2000" advTm="448"/>
    </mc:Choice>
    <mc:Fallback>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p:txBody>
      </p:sp>
    </p:spTree>
    <p:extLst>
      <p:ext uri="{BB962C8B-B14F-4D97-AF65-F5344CB8AC3E}">
        <p14:creationId xmlns:p14="http://schemas.microsoft.com/office/powerpoint/2010/main" val="3105308813"/>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Interchangeable Parts</a:t>
            </a:r>
            <a:endParaRPr lang="en-US" dirty="0"/>
          </a:p>
        </p:txBody>
      </p:sp>
      <p:sp>
        <p:nvSpPr>
          <p:cNvPr id="3" name="Content Placeholder 2"/>
          <p:cNvSpPr>
            <a:spLocks noGrp="1"/>
          </p:cNvSpPr>
          <p:nvPr>
            <p:ph idx="1"/>
          </p:nvPr>
        </p:nvSpPr>
        <p:spPr/>
        <p:txBody>
          <a:bodyPr/>
          <a:lstStyle/>
          <a:p>
            <a:r>
              <a:rPr lang="en-US" dirty="0" smtClean="0"/>
              <a:t>Activation functions</a:t>
            </a:r>
            <a:r>
              <a:rPr lang="en-US" sz="1800" dirty="0" smtClean="0"/>
              <a:t> </a:t>
            </a:r>
          </a:p>
          <a:p>
            <a:pPr lvl="1"/>
            <a:r>
              <a:rPr lang="en-US" sz="1800" dirty="0"/>
              <a:t>How the weights + input determine the output</a:t>
            </a:r>
            <a:endParaRPr lang="en-US" sz="1800" dirty="0" smtClean="0"/>
          </a:p>
          <a:p>
            <a:pPr lvl="1"/>
            <a:r>
              <a:rPr lang="en-US" sz="1800" dirty="0" smtClean="0"/>
              <a:t>Perceptron, Sigmoid (logistic) function</a:t>
            </a:r>
            <a:r>
              <a:rPr lang="mr-IN" sz="1800" dirty="0" smtClean="0"/>
              <a:t>…</a:t>
            </a:r>
            <a:endParaRPr lang="en-US" sz="1800" dirty="0" smtClean="0"/>
          </a:p>
          <a:p>
            <a:r>
              <a:rPr lang="en-US" dirty="0" smtClean="0"/>
              <a:t>Cost/Loss/Objective functions </a:t>
            </a:r>
          </a:p>
          <a:p>
            <a:pPr lvl="1"/>
            <a:r>
              <a:rPr lang="en-US" sz="1800" dirty="0" smtClean="0"/>
              <a:t>A way to measure how well we’re fitting the desired behavior</a:t>
            </a:r>
          </a:p>
          <a:p>
            <a:pPr lvl="1"/>
            <a:r>
              <a:rPr lang="en-US" sz="1800" dirty="0" smtClean="0"/>
              <a:t>Quadratic cost (Mean squared error)</a:t>
            </a:r>
            <a:r>
              <a:rPr lang="mr-IN" sz="1800" dirty="0" smtClean="0"/>
              <a:t>…</a:t>
            </a:r>
            <a:endParaRPr lang="en-US" sz="1800" dirty="0" smtClean="0"/>
          </a:p>
          <a:p>
            <a:r>
              <a:rPr lang="en-US" dirty="0" smtClean="0"/>
              <a:t>Learning Algorithm </a:t>
            </a:r>
          </a:p>
          <a:p>
            <a:pPr lvl="1"/>
            <a:r>
              <a:rPr lang="en-US" sz="1800" dirty="0" smtClean="0"/>
              <a:t>How our network minimizes the cost function</a:t>
            </a:r>
          </a:p>
          <a:p>
            <a:pPr lvl="1"/>
            <a:r>
              <a:rPr lang="en-US" sz="1800" dirty="0" smtClean="0"/>
              <a:t>Gradient Descent, Stochastic Gradient Descent (SGD)</a:t>
            </a:r>
            <a:r>
              <a:rPr lang="mr-IN" sz="1800" dirty="0" smtClean="0"/>
              <a:t>…</a:t>
            </a:r>
            <a:endParaRPr lang="en-US" sz="1800" dirty="0" smtClean="0"/>
          </a:p>
          <a:p>
            <a:r>
              <a:rPr lang="en-US" dirty="0" smtClean="0"/>
              <a:t>Hyper-parameters</a:t>
            </a:r>
          </a:p>
          <a:p>
            <a:pPr lvl="1"/>
            <a:r>
              <a:rPr lang="en-US" sz="1800" dirty="0" smtClean="0"/>
              <a:t>Various parameters that are tuned by us</a:t>
            </a:r>
          </a:p>
          <a:p>
            <a:pPr lvl="1"/>
            <a:r>
              <a:rPr lang="en-US" sz="1800" dirty="0" smtClean="0"/>
              <a:t>Learning rate, mini-batch size, epochs of training, layers in neural network, etc...</a:t>
            </a:r>
            <a:endParaRPr lang="en-US" sz="1800" dirty="0"/>
          </a:p>
        </p:txBody>
      </p:sp>
    </p:spTree>
    <p:extLst>
      <p:ext uri="{BB962C8B-B14F-4D97-AF65-F5344CB8AC3E}">
        <p14:creationId xmlns:p14="http://schemas.microsoft.com/office/powerpoint/2010/main" val="3429556524"/>
      </p:ext>
    </p:extLst>
  </p:cSld>
  <p:clrMapOvr>
    <a:masterClrMapping/>
  </p:clrMapOvr>
  <mc:AlternateContent xmlns:mc="http://schemas.openxmlformats.org/markup-compatibility/2006">
    <mc:Choice xmlns:p14="http://schemas.microsoft.com/office/powerpoint/2010/main" Requires="p14">
      <p:transition spd="slow" p14:dur="2000" advTm="4573"/>
    </mc:Choice>
    <mc:Fallback>
      <p:transition xmlns:p14="http://schemas.microsoft.com/office/powerpoint/2010/main" spd="slow" advTm="4573"/>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hard part has already been done!</a:t>
            </a:r>
            <a:endParaRPr lang="en-US" dirty="0"/>
          </a:p>
        </p:txBody>
      </p:sp>
      <p:sp>
        <p:nvSpPr>
          <p:cNvPr id="3" name="Content Placeholder 2"/>
          <p:cNvSpPr>
            <a:spLocks noGrp="1"/>
          </p:cNvSpPr>
          <p:nvPr>
            <p:ph idx="1"/>
          </p:nvPr>
        </p:nvSpPr>
        <p:spPr/>
        <p:txBody>
          <a:bodyPr/>
          <a:lstStyle/>
          <a:p>
            <a:r>
              <a:rPr lang="en-US" dirty="0" err="1" smtClean="0"/>
              <a:t>TensorFlow</a:t>
            </a:r>
            <a:r>
              <a:rPr lang="en-US" dirty="0" smtClean="0"/>
              <a:t>, </a:t>
            </a:r>
            <a:r>
              <a:rPr lang="en-US" dirty="0" err="1" smtClean="0"/>
              <a:t>pyTorch</a:t>
            </a:r>
            <a:r>
              <a:rPr lang="en-US" dirty="0" smtClean="0"/>
              <a:t>, </a:t>
            </a:r>
            <a:r>
              <a:rPr lang="en-US" dirty="0" err="1" smtClean="0"/>
              <a:t>Theano</a:t>
            </a:r>
            <a:r>
              <a:rPr lang="en-US" dirty="0" smtClean="0"/>
              <a:t>, etc…</a:t>
            </a:r>
            <a:endParaRPr lang="en-US" dirty="0"/>
          </a:p>
        </p:txBody>
      </p:sp>
    </p:spTree>
    <p:extLst>
      <p:ext uri="{BB962C8B-B14F-4D97-AF65-F5344CB8AC3E}">
        <p14:creationId xmlns:p14="http://schemas.microsoft.com/office/powerpoint/2010/main" val="235536595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droid-robot-thumb-up-22927887.jpg"/>
          <p:cNvPicPr>
            <a:picLocks noGrp="1" noChangeAspect="1"/>
          </p:cNvPicPr>
          <p:nvPr>
            <p:ph idx="1"/>
          </p:nvPr>
        </p:nvPicPr>
        <p:blipFill>
          <a:blip r:embed="rId2">
            <a:extLst>
              <a:ext uri="{28A0092B-C50C-407E-A947-70E740481C1C}">
                <a14:useLocalDpi xmlns:a14="http://schemas.microsoft.com/office/drawing/2010/main" val="0"/>
              </a:ext>
            </a:extLst>
          </a:blip>
          <a:srcRect l="-34375" r="-34375"/>
          <a:stretch>
            <a:fillRect/>
          </a:stretch>
        </p:blipFill>
        <p:spPr/>
      </p:pic>
      <p:sp>
        <p:nvSpPr>
          <p:cNvPr id="2" name="Title 1"/>
          <p:cNvSpPr>
            <a:spLocks noGrp="1"/>
          </p:cNvSpPr>
          <p:nvPr>
            <p:ph type="title"/>
          </p:nvPr>
        </p:nvSpPr>
        <p:spPr>
          <a:xfrm>
            <a:off x="457200" y="533399"/>
            <a:ext cx="8229600" cy="1557215"/>
          </a:xfrm>
        </p:spPr>
        <p:txBody>
          <a:bodyPr>
            <a:normAutofit fontScale="90000"/>
          </a:bodyPr>
          <a:lstStyle/>
          <a:p>
            <a:r>
              <a:rPr lang="cs-CZ" dirty="0"/>
              <a:t>01000111 01101111 01101111 01100100 00100000 01101010 01101111 01110010 01100010 00100001</a:t>
            </a:r>
            <a:endParaRPr lang="en-US" dirty="0"/>
          </a:p>
        </p:txBody>
      </p:sp>
    </p:spTree>
    <p:extLst>
      <p:ext uri="{BB962C8B-B14F-4D97-AF65-F5344CB8AC3E}">
        <p14:creationId xmlns:p14="http://schemas.microsoft.com/office/powerpoint/2010/main" val="1956653876"/>
      </p:ext>
    </p:extLst>
  </p:cSld>
  <p:clrMapOvr>
    <a:masterClrMapping/>
  </p:clrMapOvr>
  <mc:AlternateContent xmlns:mc="http://schemas.openxmlformats.org/markup-compatibility/2006">
    <mc:Choice xmlns:p14="http://schemas.microsoft.com/office/powerpoint/2010/main" Requires="p14">
      <p:transition spd="slow" p14:dur="2000" advTm="31560"/>
    </mc:Choice>
    <mc:Fallback>
      <p:transition xmlns:p14="http://schemas.microsoft.com/office/powerpoint/2010/main" spd="slow" advTm="3156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p:txBody>
      </p:sp>
    </p:spTree>
    <p:extLst>
      <p:ext uri="{BB962C8B-B14F-4D97-AF65-F5344CB8AC3E}">
        <p14:creationId xmlns:p14="http://schemas.microsoft.com/office/powerpoint/2010/main" val="3151025661"/>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a:p>
            <a:pPr lvl="1"/>
            <a:r>
              <a:rPr lang="en-US" dirty="0" smtClean="0"/>
              <a:t>Identifying galaxy morphologies from a picture (</a:t>
            </a:r>
            <a:r>
              <a:rPr lang="en-US" dirty="0" err="1" smtClean="0"/>
              <a:t>Huertas</a:t>
            </a:r>
            <a:r>
              <a:rPr lang="en-US" dirty="0" smtClean="0"/>
              <a:t>-Company et al. 2015)</a:t>
            </a:r>
            <a:endParaRPr lang="en-US" dirty="0" smtClean="0"/>
          </a:p>
        </p:txBody>
      </p:sp>
    </p:spTree>
    <p:extLst>
      <p:ext uri="{BB962C8B-B14F-4D97-AF65-F5344CB8AC3E}">
        <p14:creationId xmlns:p14="http://schemas.microsoft.com/office/powerpoint/2010/main" val="2608426197"/>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used for?</a:t>
            </a:r>
            <a:endParaRPr lang="en-US" dirty="0"/>
          </a:p>
        </p:txBody>
      </p:sp>
      <p:sp>
        <p:nvSpPr>
          <p:cNvPr id="3" name="Content Placeholder 2"/>
          <p:cNvSpPr>
            <a:spLocks noGrp="1"/>
          </p:cNvSpPr>
          <p:nvPr>
            <p:ph idx="1"/>
          </p:nvPr>
        </p:nvSpPr>
        <p:spPr/>
        <p:txBody>
          <a:bodyPr/>
          <a:lstStyle/>
          <a:p>
            <a:r>
              <a:rPr lang="en-US" dirty="0"/>
              <a:t>Visual </a:t>
            </a:r>
            <a:r>
              <a:rPr lang="en-US" dirty="0" smtClean="0"/>
              <a:t>Pattern Recognition</a:t>
            </a:r>
          </a:p>
          <a:p>
            <a:pPr lvl="1"/>
            <a:r>
              <a:rPr lang="en-US" dirty="0"/>
              <a:t>‘seeing things’, </a:t>
            </a:r>
            <a:r>
              <a:rPr lang="en-US" dirty="0" smtClean="0"/>
              <a:t>picture tagging, scanning checks, </a:t>
            </a:r>
            <a:r>
              <a:rPr lang="en-US" dirty="0" err="1" smtClean="0"/>
              <a:t>etc</a:t>
            </a:r>
            <a:endParaRPr lang="en-US" dirty="0" smtClean="0"/>
          </a:p>
          <a:p>
            <a:r>
              <a:rPr lang="en-US" dirty="0"/>
              <a:t>Natural Language Processing </a:t>
            </a:r>
            <a:endParaRPr lang="en-US" dirty="0" smtClean="0"/>
          </a:p>
          <a:p>
            <a:pPr lvl="1"/>
            <a:r>
              <a:rPr lang="en-US" dirty="0" err="1" smtClean="0"/>
              <a:t>google</a:t>
            </a:r>
            <a:r>
              <a:rPr lang="en-US" dirty="0" smtClean="0"/>
              <a:t> </a:t>
            </a:r>
            <a:r>
              <a:rPr lang="en-US" dirty="0"/>
              <a:t>translate, spam filters, etc</a:t>
            </a:r>
            <a:r>
              <a:rPr lang="en-US" dirty="0" smtClean="0"/>
              <a:t>. </a:t>
            </a:r>
            <a:endParaRPr lang="en-US" dirty="0"/>
          </a:p>
          <a:p>
            <a:r>
              <a:rPr lang="en-US" dirty="0" smtClean="0"/>
              <a:t>Astronomy specific problems</a:t>
            </a:r>
          </a:p>
          <a:p>
            <a:pPr lvl="1"/>
            <a:r>
              <a:rPr lang="en-US" dirty="0" smtClean="0"/>
              <a:t>Filling DMO simulations with galaxies (</a:t>
            </a:r>
            <a:r>
              <a:rPr lang="en-US" dirty="0" err="1" smtClean="0"/>
              <a:t>Kamdar</a:t>
            </a:r>
            <a:r>
              <a:rPr lang="en-US" dirty="0" smtClean="0"/>
              <a:t> et al 2015 (</a:t>
            </a:r>
            <a:r>
              <a:rPr lang="en-US" dirty="0" err="1" smtClean="0"/>
              <a:t>a,b</a:t>
            </a:r>
            <a:r>
              <a:rPr lang="en-US" dirty="0" smtClean="0"/>
              <a:t>))</a:t>
            </a:r>
          </a:p>
          <a:p>
            <a:pPr lvl="1"/>
            <a:r>
              <a:rPr lang="en-US" dirty="0" smtClean="0"/>
              <a:t>Identifying galaxy morphologies from a picture (</a:t>
            </a:r>
            <a:r>
              <a:rPr lang="en-US" dirty="0" err="1" smtClean="0"/>
              <a:t>Huertas</a:t>
            </a:r>
            <a:r>
              <a:rPr lang="en-US" dirty="0" smtClean="0"/>
              <a:t>-Company et al. 2015)</a:t>
            </a:r>
          </a:p>
          <a:p>
            <a:r>
              <a:rPr lang="en-US" dirty="0"/>
              <a:t>Most tasks can be broken down into two categories: </a:t>
            </a:r>
          </a:p>
          <a:p>
            <a:endParaRPr lang="en-US" dirty="0" smtClean="0"/>
          </a:p>
        </p:txBody>
      </p:sp>
    </p:spTree>
    <p:extLst>
      <p:ext uri="{BB962C8B-B14F-4D97-AF65-F5344CB8AC3E}">
        <p14:creationId xmlns:p14="http://schemas.microsoft.com/office/powerpoint/2010/main" val="150564093"/>
      </p:ext>
    </p:extLst>
  </p:cSld>
  <p:clrMapOvr>
    <a:masterClrMapping/>
  </p:clrMapOvr>
  <mc:AlternateContent xmlns:mc="http://schemas.openxmlformats.org/markup-compatibility/2006">
    <mc:Choice xmlns:p14="http://schemas.microsoft.com/office/powerpoint/2010/main" Requires="p14">
      <p:transition spd="slow" p14:dur="2000" advTm="49024"/>
    </mc:Choice>
    <mc:Fallback>
      <p:transition xmlns:p14="http://schemas.microsoft.com/office/powerpoint/2010/main" spd="slow" advTm="49024"/>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10346</TotalTime>
  <Words>1092</Words>
  <Application>Microsoft Macintosh PowerPoint</Application>
  <PresentationFormat>On-screen Show (4:3)</PresentationFormat>
  <Paragraphs>181</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Clarity</vt:lpstr>
      <vt:lpstr>Once upon an ai</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are neural networks used for?</vt:lpstr>
      <vt:lpstr>What is a neural network?</vt:lpstr>
      <vt:lpstr>What is a neural network?</vt:lpstr>
      <vt:lpstr>What is a neuron?</vt:lpstr>
      <vt:lpstr>What is a neuron?</vt:lpstr>
      <vt:lpstr>What is a neuron?</vt:lpstr>
      <vt:lpstr>What is a neuron?</vt:lpstr>
      <vt:lpstr>What is a neuron?</vt:lpstr>
      <vt:lpstr>What is a neuron?</vt:lpstr>
      <vt:lpstr>What is a neuron?</vt:lpstr>
      <vt:lpstr>What is a neuron?</vt:lpstr>
      <vt:lpstr>What is a neuron?</vt:lpstr>
      <vt:lpstr>What is a neuron?</vt:lpstr>
      <vt:lpstr>Architecture of Neural Netowrks</vt:lpstr>
      <vt:lpstr>Architecture of Neural Netowrks</vt:lpstr>
      <vt:lpstr>Architecture of Neural Netowrks</vt:lpstr>
      <vt:lpstr>Architecture of Neural Netowrks</vt:lpstr>
      <vt:lpstr>Architecture of Neural Netowrks</vt:lpstr>
      <vt:lpstr>Architecture of Neural Netowrks</vt:lpstr>
      <vt:lpstr>Architecture of Neural Netowrks</vt:lpstr>
      <vt:lpstr>Architecture of Neural Netowrks</vt:lpstr>
      <vt:lpstr>Architecture of Neural Netowrks</vt:lpstr>
      <vt:lpstr>‘Better’ Neuron</vt:lpstr>
      <vt:lpstr>‘Better’ Neuron</vt:lpstr>
      <vt:lpstr>‘Better’ Neuron</vt:lpstr>
      <vt:lpstr>‘Better’ Neuron</vt:lpstr>
      <vt:lpstr>Architecture of Neural Netowrks</vt:lpstr>
      <vt:lpstr>Cost Function</vt:lpstr>
      <vt:lpstr>Cost Function</vt:lpstr>
      <vt:lpstr>Cost Function</vt:lpstr>
      <vt:lpstr>Cost Function</vt:lpstr>
      <vt:lpstr>Cost Function</vt:lpstr>
      <vt:lpstr>Cost Function</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Stochastic Gradient Descent </vt:lpstr>
      <vt:lpstr>Stochastic Gradient Descent </vt:lpstr>
      <vt:lpstr>Stochastic Gradient Descent </vt:lpstr>
      <vt:lpstr>Stochastic Gradient Descent </vt:lpstr>
      <vt:lpstr>Stochastic Gradient Descent </vt:lpstr>
      <vt:lpstr>Interchangeable Parts</vt:lpstr>
      <vt:lpstr>The hard part has already been done!</vt:lpstr>
      <vt:lpstr>01000111 01101111 01101111 01100100 00100000 01101010 01101111 01110010 01100010 00100001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Once upon an ai</dc:title>
  <dc:creator>Alex</dc:creator>
  <cp:lastModifiedBy>Alex</cp:lastModifiedBy>
  <cp:revision>29</cp:revision>
  <dcterms:created xsi:type="dcterms:W3CDTF">2017-02-20T19:12:06Z</dcterms:created>
  <dcterms:modified xsi:type="dcterms:W3CDTF">2017-03-01T02:01:24Z</dcterms:modified>
</cp:coreProperties>
</file>