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7" r:id="rId2"/>
    <p:sldId id="278" r:id="rId3"/>
    <p:sldId id="270" r:id="rId4"/>
    <p:sldId id="268" r:id="rId5"/>
    <p:sldId id="269" r:id="rId6"/>
    <p:sldId id="271" r:id="rId7"/>
    <p:sldId id="272" r:id="rId8"/>
    <p:sldId id="273" r:id="rId9"/>
    <p:sldId id="274" r:id="rId10"/>
    <p:sldId id="275" r:id="rId11"/>
    <p:sldId id="277" r:id="rId12"/>
    <p:sldId id="284" r:id="rId13"/>
    <p:sldId id="263" r:id="rId14"/>
    <p:sldId id="264" r:id="rId15"/>
    <p:sldId id="262" r:id="rId16"/>
    <p:sldId id="281" r:id="rId17"/>
    <p:sldId id="282" r:id="rId18"/>
    <p:sldId id="279" r:id="rId19"/>
    <p:sldId id="276" r:id="rId20"/>
    <p:sldId id="28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snapToObjects="1">
      <p:cViewPr varScale="1">
        <p:scale>
          <a:sx n="108" d="100"/>
          <a:sy n="108" d="100"/>
        </p:scale>
        <p:origin x="176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7CDF03-B32D-164E-B1D7-6A1148990473}" type="datetimeFigureOut">
              <a:rPr lang="en-US" smtClean="0"/>
              <a:t>1/7/19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806090-EF37-1248-825E-EDFC73480894}" type="slidenum">
              <a:rPr lang="en-US" smtClean="0"/>
              <a:t>‹#›</a:t>
            </a:fld>
            <a:endParaRPr lang="en-US"/>
          </a:p>
        </p:txBody>
      </p:sp>
    </p:spTree>
    <p:extLst>
      <p:ext uri="{BB962C8B-B14F-4D97-AF65-F5344CB8AC3E}">
        <p14:creationId xmlns:p14="http://schemas.microsoft.com/office/powerpoint/2010/main" val="1043189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806090-EF37-1248-825E-EDFC73480894}" type="slidenum">
              <a:rPr lang="en-US" smtClean="0"/>
              <a:t>1</a:t>
            </a:fld>
            <a:endParaRPr lang="en-US"/>
          </a:p>
        </p:txBody>
      </p:sp>
    </p:spTree>
    <p:extLst>
      <p:ext uri="{BB962C8B-B14F-4D97-AF65-F5344CB8AC3E}">
        <p14:creationId xmlns:p14="http://schemas.microsoft.com/office/powerpoint/2010/main" val="318368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(4/25/16 01:06) -----</a:t>
            </a:r>
          </a:p>
          <a:p>
            <a:r>
              <a:rPr lang="en-US"/>
              <a:t>In the standard cold dark matter (CDM) paradigm, the formation of galaxies is driven by the large-scale stucture of the universe and the formation of dark matter halos. Galaxies form by the c ooling and condensation of gas in the centers of the potential wells of extended virialized dark matter halos. in this picture, glaxy properties, such as luminosity or stellar mass, are expected to be tightly couple to th depth of the halo potential and thus to the mass.</a:t>
            </a:r>
          </a:p>
        </p:txBody>
      </p:sp>
      <p:sp>
        <p:nvSpPr>
          <p:cNvPr id="4" name="Slide Number Placeholder 3"/>
          <p:cNvSpPr>
            <a:spLocks noGrp="1"/>
          </p:cNvSpPr>
          <p:nvPr>
            <p:ph type="sldNum" sz="quarter" idx="10"/>
          </p:nvPr>
        </p:nvSpPr>
        <p:spPr/>
        <p:txBody>
          <a:bodyPr/>
          <a:lstStyle/>
          <a:p>
            <a:fld id="{32BA0ADA-4B29-4544-A1B6-526356B3554F}" type="slidenum">
              <a:rPr lang="en-US" smtClean="0"/>
              <a:t>3</a:t>
            </a:fld>
            <a:endParaRPr lang="en-US"/>
          </a:p>
        </p:txBody>
      </p:sp>
    </p:spTree>
    <p:extLst>
      <p:ext uri="{BB962C8B-B14F-4D97-AF65-F5344CB8AC3E}">
        <p14:creationId xmlns:p14="http://schemas.microsoft.com/office/powerpoint/2010/main" val="332417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have been excellent at matching observations of large scale structure, but remain imperfect at the low mass end.</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Standard galaxy formation models have typically struggled to reproduce properties of dwarf galaxies.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356DB4EB-85B3-1247-A48E-7D5BC0CDE13A}" type="slidenum">
              <a:rPr lang="en-US" smtClean="0"/>
              <a:t>4</a:t>
            </a:fld>
            <a:endParaRPr lang="en-US"/>
          </a:p>
        </p:txBody>
      </p:sp>
    </p:spTree>
    <p:extLst>
      <p:ext uri="{BB962C8B-B14F-4D97-AF65-F5344CB8AC3E}">
        <p14:creationId xmlns:p14="http://schemas.microsoft.com/office/powerpoint/2010/main" val="211926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(4/25/16 00:43) -----</a:t>
            </a:r>
          </a:p>
          <a:p>
            <a:r>
              <a:rPr lang="en-US"/>
              <a:t>Rotation curves of LSB and late-type, gas-rich dwarf galax- ies indicate the presence of constant-density or mildy cuspy (α ∼ −0.2) dark matter cores, contradicting the predictions of cosmological simulations. The most recent simulations still indicate resolved mass density slopes that are too steep to be easily reconciled with the observations (typically α ∼ −0.8 at a radius ∼ 0.1 kpc). Claims of shallow slopes at even smaller radii depend on the validity of the analytical description cho- sen for the mass-density profile.</a:t>
            </a:r>
          </a:p>
        </p:txBody>
      </p:sp>
      <p:sp>
        <p:nvSpPr>
          <p:cNvPr id="4" name="Slide Number Placeholder 3"/>
          <p:cNvSpPr>
            <a:spLocks noGrp="1"/>
          </p:cNvSpPr>
          <p:nvPr>
            <p:ph type="sldNum" sz="quarter" idx="10"/>
          </p:nvPr>
        </p:nvSpPr>
        <p:spPr/>
        <p:txBody>
          <a:bodyPr/>
          <a:lstStyle/>
          <a:p>
            <a:fld id="{32BA0ADA-4B29-4544-A1B6-526356B3554F}" type="slidenum">
              <a:rPr lang="en-US" smtClean="0"/>
              <a:t>7</a:t>
            </a:fld>
            <a:endParaRPr lang="en-US"/>
          </a:p>
        </p:txBody>
      </p:sp>
    </p:spTree>
    <p:extLst>
      <p:ext uri="{BB962C8B-B14F-4D97-AF65-F5344CB8AC3E}">
        <p14:creationId xmlns:p14="http://schemas.microsoft.com/office/powerpoint/2010/main" val="83103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(4/24/16 22:44) -----</a:t>
            </a:r>
          </a:p>
          <a:p>
            <a:r>
              <a:rPr lang="en-US"/>
              <a:t>Explain isolation criteria.</a:t>
            </a:r>
          </a:p>
          <a:p>
            <a:r>
              <a:rPr lang="en-US"/>
              <a:t>Explain zoom in techinique.</a:t>
            </a:r>
          </a:p>
          <a:p>
            <a:r>
              <a:rPr lang="en-US"/>
              <a:t>----- Meeting Notes (4/25/16 10:19) -----</a:t>
            </a:r>
          </a:p>
          <a:p>
            <a:r>
              <a:rPr lang="en-US"/>
              <a:t>halos at z=0 have on the order of 1e6 dm particles and 1e4 star particles</a:t>
            </a:r>
          </a:p>
          <a:p>
            <a:r>
              <a:rPr lang="en-US"/>
              <a:t>----- Meeting Notes (5/25/16 14:10) -----</a:t>
            </a:r>
          </a:p>
          <a:p>
            <a:r>
              <a:rPr lang="en-US"/>
              <a:t>cluster star formation</a:t>
            </a:r>
          </a:p>
          <a:p>
            <a:r>
              <a:rPr lang="en-US"/>
              <a:t>resolve cluster function? if not hardwire it in!</a:t>
            </a:r>
          </a:p>
        </p:txBody>
      </p:sp>
      <p:sp>
        <p:nvSpPr>
          <p:cNvPr id="4" name="Slide Number Placeholder 3"/>
          <p:cNvSpPr>
            <a:spLocks noGrp="1"/>
          </p:cNvSpPr>
          <p:nvPr>
            <p:ph type="sldNum" sz="quarter" idx="10"/>
          </p:nvPr>
        </p:nvSpPr>
        <p:spPr/>
        <p:txBody>
          <a:bodyPr/>
          <a:lstStyle/>
          <a:p>
            <a:fld id="{32BA0ADA-4B29-4544-A1B6-526356B3554F}" type="slidenum">
              <a:rPr lang="en-US" smtClean="0"/>
              <a:t>11</a:t>
            </a:fld>
            <a:endParaRPr lang="en-US"/>
          </a:p>
        </p:txBody>
      </p:sp>
    </p:spTree>
    <p:extLst>
      <p:ext uri="{BB962C8B-B14F-4D97-AF65-F5344CB8AC3E}">
        <p14:creationId xmlns:p14="http://schemas.microsoft.com/office/powerpoint/2010/main" val="89329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DB4EB-85B3-1247-A48E-7D5BC0CDE13A}" type="slidenum">
              <a:rPr lang="en-US" smtClean="0"/>
              <a:t>12</a:t>
            </a:fld>
            <a:endParaRPr lang="en-US"/>
          </a:p>
        </p:txBody>
      </p:sp>
    </p:spTree>
    <p:extLst>
      <p:ext uri="{BB962C8B-B14F-4D97-AF65-F5344CB8AC3E}">
        <p14:creationId xmlns:p14="http://schemas.microsoft.com/office/powerpoint/2010/main" val="145264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stellar masses</a:t>
            </a:r>
            <a:r>
              <a:rPr lang="en-US" baseline="0" dirty="0" smtClean="0"/>
              <a:t> above each panel.</a:t>
            </a:r>
            <a:endParaRPr lang="en-US" dirty="0"/>
          </a:p>
        </p:txBody>
      </p:sp>
      <p:sp>
        <p:nvSpPr>
          <p:cNvPr id="4" name="Slide Number Placeholder 3"/>
          <p:cNvSpPr>
            <a:spLocks noGrp="1"/>
          </p:cNvSpPr>
          <p:nvPr>
            <p:ph type="sldNum" sz="quarter" idx="10"/>
          </p:nvPr>
        </p:nvSpPr>
        <p:spPr/>
        <p:txBody>
          <a:bodyPr/>
          <a:lstStyle/>
          <a:p>
            <a:fld id="{E2806090-EF37-1248-825E-EDFC73480894}" type="slidenum">
              <a:rPr lang="en-US" smtClean="0"/>
              <a:t>13</a:t>
            </a:fld>
            <a:endParaRPr lang="en-US"/>
          </a:p>
        </p:txBody>
      </p:sp>
    </p:spTree>
    <p:extLst>
      <p:ext uri="{BB962C8B-B14F-4D97-AF65-F5344CB8AC3E}">
        <p14:creationId xmlns:p14="http://schemas.microsoft.com/office/powerpoint/2010/main" val="225818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ABCBDB-7281-114F-A588-C32E8366132F}" type="datetimeFigureOut">
              <a:rPr lang="en-US" smtClean="0"/>
              <a:t>1/7/19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2F6D65E-5362-9145-A3FE-7F8C3AD16EF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ABCBDB-7281-114F-A588-C32E8366132F}" type="datetimeFigureOut">
              <a:rPr lang="en-US" smtClean="0"/>
              <a:t>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6D65E-5362-9145-A3FE-7F8C3AD16EF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ABCBDB-7281-114F-A588-C32E8366132F}" type="datetimeFigureOut">
              <a:rPr lang="en-US" smtClean="0"/>
              <a:t>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6D65E-5362-9145-A3FE-7F8C3AD16E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ABCBDB-7281-114F-A588-C32E8366132F}" type="datetimeFigureOut">
              <a:rPr lang="en-US" smtClean="0"/>
              <a:t>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6D65E-5362-9145-A3FE-7F8C3AD16EF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8ABCBDB-7281-114F-A588-C32E8366132F}" type="datetimeFigureOut">
              <a:rPr lang="en-US" smtClean="0"/>
              <a:t>1/7/19</a:t>
            </a:fld>
            <a:endParaRPr lang="en-US"/>
          </a:p>
        </p:txBody>
      </p:sp>
      <p:sp>
        <p:nvSpPr>
          <p:cNvPr id="8" name="Slide Number Placeholder 7"/>
          <p:cNvSpPr>
            <a:spLocks noGrp="1"/>
          </p:cNvSpPr>
          <p:nvPr>
            <p:ph type="sldNum" sz="quarter" idx="11"/>
          </p:nvPr>
        </p:nvSpPr>
        <p:spPr/>
        <p:txBody>
          <a:bodyPr/>
          <a:lstStyle/>
          <a:p>
            <a:fld id="{42F6D65E-5362-9145-A3FE-7F8C3AD16EF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ABCBDB-7281-114F-A588-C32E8366132F}" type="datetimeFigureOut">
              <a:rPr lang="en-US" smtClean="0"/>
              <a:t>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6D65E-5362-9145-A3FE-7F8C3AD16EF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ABCBDB-7281-114F-A588-C32E8366132F}" type="datetimeFigureOut">
              <a:rPr lang="en-US" smtClean="0"/>
              <a:t>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F6D65E-5362-9145-A3FE-7F8C3AD16EF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ABCBDB-7281-114F-A588-C32E8366132F}" type="datetimeFigureOut">
              <a:rPr lang="en-US" smtClean="0"/>
              <a:t>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F6D65E-5362-9145-A3FE-7F8C3AD16EF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BCBDB-7281-114F-A588-C32E8366132F}" type="datetimeFigureOut">
              <a:rPr lang="en-US" smtClean="0"/>
              <a:t>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F6D65E-5362-9145-A3FE-7F8C3AD16EF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ABCBDB-7281-114F-A588-C32E8366132F}" type="datetimeFigureOut">
              <a:rPr lang="en-US" smtClean="0"/>
              <a:t>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6D65E-5362-9145-A3FE-7F8C3AD16EF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ABCBDB-7281-114F-A588-C32E8366132F}" type="datetimeFigureOut">
              <a:rPr lang="en-US" smtClean="0"/>
              <a:t>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2F6D65E-5362-9145-A3FE-7F8C3AD16EF2}"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8ABCBDB-7281-114F-A588-C32E8366132F}" type="datetimeFigureOut">
              <a:rPr lang="en-US" smtClean="0"/>
              <a:t>1/7/19</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2F6D65E-5362-9145-A3FE-7F8C3AD16EF2}"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Simulating the universe with </a:t>
            </a:r>
            <a:r>
              <a:rPr lang="en-US" sz="5400" smtClean="0"/>
              <a:t>hpc</a:t>
            </a:r>
            <a:endParaRPr lang="en-US" sz="4000" dirty="0"/>
          </a:p>
        </p:txBody>
      </p:sp>
      <p:sp>
        <p:nvSpPr>
          <p:cNvPr id="3" name="Subtitle 2"/>
          <p:cNvSpPr>
            <a:spLocks noGrp="1"/>
          </p:cNvSpPr>
          <p:nvPr>
            <p:ph type="subTitle" idx="1"/>
          </p:nvPr>
        </p:nvSpPr>
        <p:spPr/>
        <p:txBody>
          <a:bodyPr/>
          <a:lstStyle/>
          <a:p>
            <a:r>
              <a:rPr lang="en-US" dirty="0" smtClean="0"/>
              <a:t>Alex </a:t>
            </a:r>
            <a:r>
              <a:rPr lang="en-US" dirty="0" err="1" smtClean="0"/>
              <a:t>Fitts</a:t>
            </a:r>
            <a:endParaRPr lang="en-US" dirty="0" smtClean="0"/>
          </a:p>
          <a:p>
            <a:r>
              <a:rPr lang="en-US" dirty="0" err="1" smtClean="0"/>
              <a:t>IHPcss</a:t>
            </a:r>
            <a:r>
              <a:rPr lang="en-US" dirty="0" smtClean="0"/>
              <a:t> 6/26/16 – 7/02/16</a:t>
            </a:r>
            <a:endParaRPr lang="en-US" dirty="0"/>
          </a:p>
        </p:txBody>
      </p:sp>
    </p:spTree>
    <p:extLst>
      <p:ext uri="{BB962C8B-B14F-4D97-AF65-F5344CB8AC3E}">
        <p14:creationId xmlns:p14="http://schemas.microsoft.com/office/powerpoint/2010/main" val="540841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Violent star formation</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Star formation is </a:t>
            </a:r>
            <a:r>
              <a:rPr lang="en-US" dirty="0" err="1" smtClean="0"/>
              <a:t>bursty</a:t>
            </a:r>
            <a:r>
              <a:rPr lang="en-US" dirty="0" smtClean="0"/>
              <a:t> and violent.</a:t>
            </a:r>
          </a:p>
          <a:p>
            <a:pPr marL="342900" indent="-342900">
              <a:buFont typeface="Arial"/>
              <a:buChar char="•"/>
            </a:pPr>
            <a:r>
              <a:rPr lang="en-US" dirty="0"/>
              <a:t>In extreme </a:t>
            </a:r>
            <a:r>
              <a:rPr lang="en-US" dirty="0" smtClean="0"/>
              <a:t>cases, it can blow out all the gas in a galaxy and stop </a:t>
            </a:r>
            <a:r>
              <a:rPr lang="en-US" dirty="0"/>
              <a:t>star </a:t>
            </a:r>
            <a:r>
              <a:rPr lang="en-US" dirty="0" smtClean="0"/>
              <a:t>formation. This seemingly </a:t>
            </a:r>
            <a:r>
              <a:rPr lang="en-US" dirty="0"/>
              <a:t>‘turns out the lights’ in </a:t>
            </a:r>
            <a:r>
              <a:rPr lang="en-US" dirty="0" smtClean="0"/>
              <a:t>the </a:t>
            </a:r>
            <a:r>
              <a:rPr lang="en-US" dirty="0"/>
              <a:t>galaxy (</a:t>
            </a:r>
            <a:r>
              <a:rPr lang="en-US" dirty="0" err="1"/>
              <a:t>i.e</a:t>
            </a:r>
            <a:r>
              <a:rPr lang="en-US" dirty="0"/>
              <a:t> making them unobservable). </a:t>
            </a:r>
            <a:r>
              <a:rPr lang="en-US" dirty="0" smtClean="0"/>
              <a:t>If this occurred for enough satellite galaxies this could answer where all the missing satellites went!</a:t>
            </a:r>
          </a:p>
          <a:p>
            <a:pPr marL="342900" indent="-342900">
              <a:buFont typeface="Arial"/>
              <a:buChar char="•"/>
            </a:pPr>
            <a:r>
              <a:rPr lang="en-US" dirty="0" smtClean="0"/>
              <a:t>This ‘feedback’ blows out mass in the very centers of the galaxy (</a:t>
            </a:r>
            <a:r>
              <a:rPr lang="en-US" dirty="0" err="1" smtClean="0"/>
              <a:t>i.e</a:t>
            </a:r>
            <a:r>
              <a:rPr lang="en-US" dirty="0" smtClean="0"/>
              <a:t> It can turn a cusp into a core!)</a:t>
            </a:r>
          </a:p>
          <a:p>
            <a:pPr marL="342900" indent="-342900">
              <a:buFont typeface="Arial"/>
              <a:buChar char="•"/>
            </a:pPr>
            <a:r>
              <a:rPr lang="en-US" dirty="0" smtClean="0"/>
              <a:t>If the centers of the largest satellite galaxies in simulations had less mass in the center the could be compatible with observation! (i.e. solve the TBTF problem)</a:t>
            </a:r>
          </a:p>
          <a:p>
            <a:pPr marL="342900" indent="-342900">
              <a:buFont typeface="Arial"/>
              <a:buChar char="•"/>
            </a:pPr>
            <a:endParaRPr lang="en-US" dirty="0"/>
          </a:p>
        </p:txBody>
      </p:sp>
    </p:spTree>
    <p:extLst>
      <p:ext uri="{BB962C8B-B14F-4D97-AF65-F5344CB8AC3E}">
        <p14:creationId xmlns:p14="http://schemas.microsoft.com/office/powerpoint/2010/main" val="3505169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simulations</a:t>
            </a:r>
            <a:endParaRPr lang="en-US" dirty="0"/>
          </a:p>
        </p:txBody>
      </p:sp>
      <p:sp>
        <p:nvSpPr>
          <p:cNvPr id="3" name="Content Placeholder 2"/>
          <p:cNvSpPr>
            <a:spLocks noGrp="1"/>
          </p:cNvSpPr>
          <p:nvPr>
            <p:ph idx="1"/>
          </p:nvPr>
        </p:nvSpPr>
        <p:spPr>
          <a:xfrm>
            <a:off x="457200" y="2310224"/>
            <a:ext cx="7620000" cy="3219547"/>
          </a:xfrm>
        </p:spPr>
        <p:txBody>
          <a:bodyPr>
            <a:normAutofit fontScale="92500" lnSpcReduction="10000"/>
          </a:bodyPr>
          <a:lstStyle/>
          <a:p>
            <a:pPr marL="342900" indent="-342900">
              <a:buFont typeface="Arial"/>
              <a:buChar char="•"/>
            </a:pPr>
            <a:r>
              <a:rPr lang="en-US" dirty="0" smtClean="0"/>
              <a:t>GIZMO MFM code</a:t>
            </a:r>
          </a:p>
          <a:p>
            <a:pPr marL="342900" indent="-342900">
              <a:buFont typeface="Arial"/>
              <a:buChar char="•"/>
            </a:pPr>
            <a:r>
              <a:rPr lang="en-US" dirty="0" smtClean="0"/>
              <a:t>FIRE feedback suite</a:t>
            </a:r>
          </a:p>
          <a:p>
            <a:pPr marL="342900" indent="-342900">
              <a:buFont typeface="Arial"/>
              <a:buChar char="•"/>
            </a:pPr>
            <a:r>
              <a:rPr lang="en-US" dirty="0" smtClean="0"/>
              <a:t>10 isolated dwarfs at M</a:t>
            </a:r>
            <a:r>
              <a:rPr lang="en-US" baseline="-25000" dirty="0" smtClean="0"/>
              <a:t>vir</a:t>
            </a:r>
            <a:r>
              <a:rPr lang="en-US" dirty="0" smtClean="0"/>
              <a:t>~10</a:t>
            </a:r>
            <a:r>
              <a:rPr lang="en-US" baseline="30000" dirty="0" smtClean="0"/>
              <a:t>10</a:t>
            </a:r>
            <a:r>
              <a:rPr lang="en-US" dirty="0" smtClean="0"/>
              <a:t> M</a:t>
            </a:r>
            <a:r>
              <a:rPr lang="en-US" baseline="-25000" dirty="0" smtClean="0">
                <a:latin typeface="Wingdings"/>
                <a:ea typeface="Wingdings"/>
                <a:cs typeface="Wingdings"/>
                <a:sym typeface="Wingdings"/>
              </a:rPr>
              <a:t></a:t>
            </a:r>
            <a:r>
              <a:rPr lang="en-US" dirty="0" smtClean="0">
                <a:ea typeface="Wingdings"/>
                <a:cs typeface="Wingdings"/>
                <a:sym typeface="Wingdings"/>
              </a:rPr>
              <a:t>+ 1 ultra-faint</a:t>
            </a:r>
          </a:p>
          <a:p>
            <a:pPr marL="342900" indent="-342900">
              <a:buFont typeface="Arial"/>
              <a:buChar char="•"/>
            </a:pPr>
            <a:r>
              <a:rPr lang="en-US" dirty="0" smtClean="0">
                <a:ea typeface="Wingdings"/>
                <a:cs typeface="Wingdings"/>
                <a:sym typeface="Wingdings"/>
              </a:rPr>
              <a:t>Range of assembly histories</a:t>
            </a:r>
          </a:p>
          <a:p>
            <a:pPr marL="342900" indent="-342900">
              <a:buFont typeface="Arial"/>
              <a:buChar char="•"/>
            </a:pPr>
            <a:r>
              <a:rPr lang="en-US" dirty="0" err="1" smtClean="0">
                <a:ea typeface="Wingdings"/>
                <a:cs typeface="Wingdings"/>
                <a:sym typeface="Wingdings"/>
              </a:rPr>
              <a:t>ε</a:t>
            </a:r>
            <a:r>
              <a:rPr lang="en-US" baseline="-25000" dirty="0" err="1" smtClean="0">
                <a:ea typeface="Wingdings"/>
                <a:cs typeface="Wingdings"/>
                <a:sym typeface="Wingdings"/>
              </a:rPr>
              <a:t>gas</a:t>
            </a:r>
            <a:r>
              <a:rPr lang="en-US" dirty="0" smtClean="0">
                <a:ea typeface="Wingdings"/>
                <a:cs typeface="Wingdings"/>
                <a:sym typeface="Wingdings"/>
              </a:rPr>
              <a:t>~ 1.4 pc ε</a:t>
            </a:r>
            <a:r>
              <a:rPr lang="en-US" baseline="-25000" dirty="0" smtClean="0">
                <a:ea typeface="Wingdings"/>
                <a:cs typeface="Wingdings"/>
                <a:sym typeface="Wingdings"/>
              </a:rPr>
              <a:t>dm</a:t>
            </a:r>
            <a:r>
              <a:rPr lang="en-US" dirty="0" smtClean="0">
                <a:ea typeface="Wingdings"/>
                <a:cs typeface="Wingdings"/>
                <a:sym typeface="Wingdings"/>
              </a:rPr>
              <a:t>~25 pc</a:t>
            </a:r>
          </a:p>
          <a:p>
            <a:pPr marL="342900" indent="-342900">
              <a:buFont typeface="Arial"/>
              <a:buChar char="•"/>
            </a:pPr>
            <a:r>
              <a:rPr lang="en-US" dirty="0" err="1" smtClean="0">
                <a:ea typeface="Wingdings"/>
                <a:cs typeface="Wingdings"/>
                <a:sym typeface="Wingdings"/>
              </a:rPr>
              <a:t>M</a:t>
            </a:r>
            <a:r>
              <a:rPr lang="en-US" baseline="-25000" dirty="0" err="1" smtClean="0">
                <a:ea typeface="Wingdings"/>
                <a:cs typeface="Wingdings"/>
                <a:sym typeface="Wingdings"/>
              </a:rPr>
              <a:t>gas</a:t>
            </a:r>
            <a:r>
              <a:rPr lang="en-US" dirty="0" smtClean="0">
                <a:ea typeface="Wingdings"/>
                <a:cs typeface="Wingdings"/>
                <a:sym typeface="Wingdings"/>
              </a:rPr>
              <a:t>~ 500 </a:t>
            </a:r>
            <a:r>
              <a:rPr lang="en-US" dirty="0"/>
              <a:t>M</a:t>
            </a:r>
            <a:r>
              <a:rPr lang="en-US" baseline="-25000" dirty="0" smtClean="0">
                <a:latin typeface="Wingdings"/>
                <a:ea typeface="Wingdings"/>
                <a:cs typeface="Wingdings"/>
                <a:sym typeface="Wingdings"/>
              </a:rPr>
              <a:t></a:t>
            </a:r>
            <a:r>
              <a:rPr lang="en-US" baseline="-25000" dirty="0" smtClean="0">
                <a:ea typeface="Wingdings"/>
                <a:cs typeface="Wingdings"/>
                <a:sym typeface="Wingdings"/>
              </a:rPr>
              <a:t>,</a:t>
            </a:r>
            <a:r>
              <a:rPr lang="en-US" dirty="0" smtClean="0">
                <a:ea typeface="Wingdings"/>
                <a:cs typeface="Wingdings"/>
                <a:sym typeface="Wingdings"/>
              </a:rPr>
              <a:t> </a:t>
            </a:r>
            <a:r>
              <a:rPr lang="en-US" dirty="0" err="1" smtClean="0">
                <a:ea typeface="Wingdings"/>
                <a:cs typeface="Wingdings"/>
                <a:sym typeface="Wingdings"/>
              </a:rPr>
              <a:t>M</a:t>
            </a:r>
            <a:r>
              <a:rPr lang="en-US" baseline="-25000" dirty="0" err="1" smtClean="0">
                <a:ea typeface="Wingdings"/>
                <a:cs typeface="Wingdings"/>
                <a:sym typeface="Wingdings"/>
              </a:rPr>
              <a:t>dm</a:t>
            </a:r>
            <a:r>
              <a:rPr lang="en-US" dirty="0" smtClean="0">
                <a:ea typeface="Wingdings"/>
                <a:cs typeface="Wingdings"/>
                <a:sym typeface="Wingdings"/>
              </a:rPr>
              <a:t>~ 2500 </a:t>
            </a:r>
            <a:r>
              <a:rPr lang="en-US" dirty="0" smtClean="0"/>
              <a:t>M</a:t>
            </a:r>
            <a:r>
              <a:rPr lang="en-US" baseline="-25000" dirty="0" smtClean="0">
                <a:latin typeface="Wingdings"/>
                <a:ea typeface="Wingdings"/>
                <a:cs typeface="Wingdings"/>
                <a:sym typeface="Wingdings"/>
              </a:rPr>
              <a:t></a:t>
            </a:r>
          </a:p>
          <a:p>
            <a:pPr marL="342900" indent="-342900">
              <a:buFont typeface="Arial"/>
              <a:buChar char="•"/>
            </a:pPr>
            <a:r>
              <a:rPr lang="en-US" dirty="0"/>
              <a:t>3</a:t>
            </a:r>
            <a:r>
              <a:rPr lang="en-US" dirty="0" smtClean="0"/>
              <a:t>5</a:t>
            </a:r>
            <a:r>
              <a:rPr lang="en-US" baseline="30000" dirty="0" smtClean="0"/>
              <a:t>3</a:t>
            </a:r>
            <a:r>
              <a:rPr lang="en-US" dirty="0" smtClean="0"/>
              <a:t> </a:t>
            </a:r>
            <a:r>
              <a:rPr lang="en-US" dirty="0"/>
              <a:t>Mpc</a:t>
            </a:r>
            <a:r>
              <a:rPr lang="en-US" baseline="30000" dirty="0"/>
              <a:t>3</a:t>
            </a:r>
            <a:r>
              <a:rPr lang="en-US" dirty="0"/>
              <a:t> box</a:t>
            </a:r>
          </a:p>
          <a:p>
            <a:pPr marL="342900" indent="-342900">
              <a:buFont typeface="Arial"/>
              <a:buChar char="•"/>
            </a:pPr>
            <a:r>
              <a:rPr lang="en-US" dirty="0" smtClean="0">
                <a:ea typeface="Wingdings"/>
                <a:cs typeface="Wingdings"/>
                <a:sym typeface="Wingdings"/>
              </a:rPr>
              <a:t>Effective resolution of 2 x 8192</a:t>
            </a:r>
            <a:r>
              <a:rPr lang="en-US" baseline="30000" dirty="0" smtClean="0">
                <a:ea typeface="Wingdings"/>
                <a:cs typeface="Wingdings"/>
                <a:sym typeface="Wingdings"/>
              </a:rPr>
              <a:t>3</a:t>
            </a:r>
            <a:r>
              <a:rPr lang="en-US" dirty="0" smtClean="0">
                <a:ea typeface="Wingdings"/>
                <a:cs typeface="Wingdings"/>
                <a:sym typeface="Wingdings"/>
              </a:rPr>
              <a:t> particles</a:t>
            </a:r>
            <a:endParaRPr lang="en-US" dirty="0">
              <a:ea typeface="Wingdings"/>
              <a:cs typeface="Wingdings"/>
              <a:sym typeface="Wingdings"/>
            </a:endParaRPr>
          </a:p>
          <a:p>
            <a:pPr marL="342900" indent="-342900">
              <a:buFont typeface="Arial"/>
              <a:buChar char="•"/>
            </a:pPr>
            <a:endParaRPr lang="en-US" baseline="-25000" dirty="0">
              <a:ea typeface="Wingdings"/>
              <a:cs typeface="Wingdings"/>
              <a:sym typeface="Wingdings"/>
            </a:endParaRPr>
          </a:p>
          <a:p>
            <a:pPr marL="342900" indent="-342900">
              <a:buFont typeface="Arial"/>
              <a:buChar char="•"/>
            </a:pPr>
            <a:endParaRPr lang="en-US" dirty="0" smtClean="0">
              <a:ea typeface="Wingdings"/>
              <a:cs typeface="Wingdings"/>
              <a:sym typeface="Wingdings"/>
            </a:endParaRPr>
          </a:p>
          <a:p>
            <a:pPr marL="342900" indent="-342900">
              <a:buFont typeface="Arial"/>
              <a:buChar char="•"/>
            </a:pPr>
            <a:endParaRPr lang="en-US" baseline="-25000" dirty="0" smtClean="0">
              <a:ea typeface="Wingdings"/>
              <a:cs typeface="Wingdings"/>
              <a:sym typeface="Wingdings"/>
            </a:endParaRPr>
          </a:p>
          <a:p>
            <a:pPr marL="342900" indent="-342900">
              <a:buFont typeface="Arial"/>
              <a:buChar char="•"/>
            </a:pPr>
            <a:endParaRPr lang="en-US" baseline="-25000" dirty="0" smtClean="0">
              <a:latin typeface="Wingdings"/>
              <a:ea typeface="Wingdings"/>
              <a:cs typeface="Wingdings"/>
              <a:sym typeface="Wingdings"/>
            </a:endParaRPr>
          </a:p>
          <a:p>
            <a:pPr marL="342900" indent="-342900">
              <a:buFont typeface="Arial"/>
              <a:buChar char="•"/>
            </a:pPr>
            <a:endParaRPr lang="en-US" dirty="0"/>
          </a:p>
        </p:txBody>
      </p:sp>
    </p:spTree>
    <p:extLst>
      <p:ext uri="{BB962C8B-B14F-4D97-AF65-F5344CB8AC3E}">
        <p14:creationId xmlns:p14="http://schemas.microsoft.com/office/powerpoint/2010/main" val="1504149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527800" cy="1371600"/>
          </a:xfrm>
        </p:spPr>
        <p:txBody>
          <a:bodyPr>
            <a:normAutofit fontScale="90000"/>
          </a:bodyPr>
          <a:lstStyle/>
          <a:p>
            <a:r>
              <a:rPr lang="en-US" dirty="0" err="1" smtClean="0"/>
              <a:t>Fitts</a:t>
            </a:r>
            <a:r>
              <a:rPr lang="en-US" dirty="0"/>
              <a:t> </a:t>
            </a:r>
            <a:r>
              <a:rPr lang="en-US" dirty="0" smtClean="0"/>
              <a:t>et al (in prep)</a:t>
            </a:r>
            <a:br>
              <a:rPr lang="en-US" dirty="0" smtClean="0"/>
            </a:br>
            <a:r>
              <a:rPr lang="en-US" dirty="0" smtClean="0"/>
              <a:t>(2016? fingers crossed!!)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Do we find any trends in the global properties of halos at a fixed halo mass? </a:t>
            </a:r>
            <a:r>
              <a:rPr lang="en-US" dirty="0"/>
              <a:t>A</a:t>
            </a:r>
            <a:r>
              <a:rPr lang="en-US" dirty="0" smtClean="0"/>
              <a:t>re they related to forming a core?</a:t>
            </a:r>
          </a:p>
          <a:p>
            <a:pPr marL="342900" indent="-342900">
              <a:buFont typeface="Arial"/>
              <a:buChar char="•"/>
            </a:pPr>
            <a:r>
              <a:rPr lang="en-US" dirty="0" smtClean="0"/>
              <a:t>Better understand the slope in M</a:t>
            </a:r>
            <a:r>
              <a:rPr lang="en-US" baseline="-25000" dirty="0" smtClean="0"/>
              <a:t>*</a:t>
            </a:r>
            <a:r>
              <a:rPr lang="en-US" dirty="0" smtClean="0"/>
              <a:t> at a fixed </a:t>
            </a:r>
            <a:r>
              <a:rPr lang="en-US" dirty="0" err="1" smtClean="0"/>
              <a:t>M</a:t>
            </a:r>
            <a:r>
              <a:rPr lang="en-US" baseline="-25000" dirty="0" err="1" smtClean="0"/>
              <a:t>halo</a:t>
            </a:r>
            <a:r>
              <a:rPr lang="en-US" baseline="-25000" dirty="0" smtClean="0"/>
              <a:t>.</a:t>
            </a:r>
            <a:endParaRPr lang="en-US" dirty="0" smtClean="0"/>
          </a:p>
          <a:p>
            <a:pPr marL="342900" indent="-342900">
              <a:buFont typeface="Arial"/>
              <a:buChar char="•"/>
            </a:pPr>
            <a:r>
              <a:rPr lang="en-US" dirty="0" smtClean="0"/>
              <a:t>Trend or stochastic?</a:t>
            </a:r>
          </a:p>
          <a:p>
            <a:pPr marL="342900" indent="-342900">
              <a:buFont typeface="Arial"/>
              <a:buChar char="•"/>
            </a:pPr>
            <a:r>
              <a:rPr lang="en-US" dirty="0" smtClean="0"/>
              <a:t>Observables to better characterize the cores of halos.</a:t>
            </a:r>
          </a:p>
          <a:p>
            <a:pPr marL="342900" indent="-342900">
              <a:buFont typeface="Arial"/>
              <a:buChar char="•"/>
            </a:pPr>
            <a:endParaRPr lang="en-US" dirty="0" smtClean="0"/>
          </a:p>
          <a:p>
            <a:pPr marL="342900" indent="-342900">
              <a:buFont typeface="Arial"/>
              <a:buChar char="•"/>
            </a:pPr>
            <a:endParaRPr lang="en-US" dirty="0"/>
          </a:p>
        </p:txBody>
      </p:sp>
    </p:spTree>
    <p:extLst>
      <p:ext uri="{BB962C8B-B14F-4D97-AF65-F5344CB8AC3E}">
        <p14:creationId xmlns:p14="http://schemas.microsoft.com/office/powerpoint/2010/main" val="2529228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Radial density profile and M</a:t>
            </a:r>
            <a:r>
              <a:rPr lang="en-US" baseline="-25000" dirty="0" smtClean="0"/>
              <a:t>*</a:t>
            </a:r>
            <a:endParaRPr lang="en-US" dirty="0"/>
          </a:p>
        </p:txBody>
      </p:sp>
      <p:pic>
        <p:nvPicPr>
          <p:cNvPr id="4" name="Content Placeholder 3" descr="trip_rhoden_2_1016_11707_05_09_2016.pdf"/>
          <p:cNvPicPr>
            <a:picLocks noGrp="1" noChangeAspect="1"/>
          </p:cNvPicPr>
          <p:nvPr>
            <p:ph idx="1"/>
          </p:nvPr>
        </p:nvPicPr>
        <p:blipFill>
          <a:blip r:embed="rId3">
            <a:extLst>
              <a:ext uri="{28A0092B-C50C-407E-A947-70E740481C1C}">
                <a14:useLocalDpi xmlns:a14="http://schemas.microsoft.com/office/drawing/2010/main" val="0"/>
              </a:ext>
            </a:extLst>
          </a:blip>
          <a:srcRect t="-30354" b="-30354"/>
          <a:stretch>
            <a:fillRect/>
          </a:stretch>
        </p:blipFill>
        <p:spPr>
          <a:xfrm>
            <a:off x="15322" y="1752599"/>
            <a:ext cx="8762307" cy="5029200"/>
          </a:xfrm>
        </p:spPr>
      </p:pic>
      <p:sp>
        <p:nvSpPr>
          <p:cNvPr id="3" name="TextBox 2"/>
          <p:cNvSpPr txBox="1"/>
          <p:nvPr/>
        </p:nvSpPr>
        <p:spPr>
          <a:xfrm>
            <a:off x="2530931" y="2252951"/>
            <a:ext cx="4145643" cy="369332"/>
          </a:xfrm>
          <a:prstGeom prst="rect">
            <a:avLst/>
          </a:prstGeom>
          <a:noFill/>
        </p:spPr>
        <p:txBody>
          <a:bodyPr wrap="square" rtlCol="0">
            <a:spAutoFit/>
          </a:bodyPr>
          <a:lstStyle/>
          <a:p>
            <a:r>
              <a:rPr lang="en-US" dirty="0" smtClean="0"/>
              <a:t>Increasing stellar mass </a:t>
            </a:r>
            <a:r>
              <a:rPr lang="en-US" dirty="0" smtClean="0">
                <a:latin typeface="Wingdings"/>
                <a:ea typeface="Wingdings"/>
                <a:cs typeface="Wingdings"/>
                <a:sym typeface="Wingdings"/>
              </a:rPr>
              <a:t></a:t>
            </a:r>
            <a:endParaRPr lang="en-US" dirty="0"/>
          </a:p>
        </p:txBody>
      </p:sp>
    </p:spTree>
    <p:extLst>
      <p:ext uri="{BB962C8B-B14F-4D97-AF65-F5344CB8AC3E}">
        <p14:creationId xmlns:p14="http://schemas.microsoft.com/office/powerpoint/2010/main" val="4224646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536" y="-445621"/>
            <a:ext cx="5791200" cy="1371600"/>
          </a:xfrm>
        </p:spPr>
        <p:txBody>
          <a:bodyPr/>
          <a:lstStyle/>
          <a:p>
            <a:r>
              <a:rPr lang="en-US" dirty="0" smtClean="0"/>
              <a:t>Core/cusp</a:t>
            </a:r>
            <a:endParaRPr lang="en-US" dirty="0"/>
          </a:p>
        </p:txBody>
      </p:sp>
      <p:pic>
        <p:nvPicPr>
          <p:cNvPr id="3" name="Content Placeholder 2" descr="radden_ratio_100bin_05_10_2016_z0.pdf"/>
          <p:cNvPicPr>
            <a:picLocks noGrp="1" noChangeAspect="1"/>
          </p:cNvPicPr>
          <p:nvPr>
            <p:ph idx="1"/>
          </p:nvPr>
        </p:nvPicPr>
        <p:blipFill>
          <a:blip r:embed="rId2">
            <a:extLst>
              <a:ext uri="{28A0092B-C50C-407E-A947-70E740481C1C}">
                <a14:useLocalDpi xmlns:a14="http://schemas.microsoft.com/office/drawing/2010/main" val="0"/>
              </a:ext>
            </a:extLst>
          </a:blip>
          <a:srcRect l="-17514" r="-17514"/>
          <a:stretch>
            <a:fillRect/>
          </a:stretch>
        </p:blipFill>
        <p:spPr>
          <a:xfrm>
            <a:off x="-207440" y="959880"/>
            <a:ext cx="9558881" cy="5486400"/>
          </a:xfrm>
        </p:spPr>
      </p:pic>
    </p:spTree>
    <p:extLst>
      <p:ext uri="{BB962C8B-B14F-4D97-AF65-F5344CB8AC3E}">
        <p14:creationId xmlns:p14="http://schemas.microsoft.com/office/powerpoint/2010/main" val="2251496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rip_correlation_mstar_05_11_2016.pdf"/>
          <p:cNvPicPr>
            <a:picLocks noGrp="1" noChangeAspect="1"/>
          </p:cNvPicPr>
          <p:nvPr>
            <p:ph idx="1"/>
          </p:nvPr>
        </p:nvPicPr>
        <p:blipFill>
          <a:blip r:embed="rId2">
            <a:extLst>
              <a:ext uri="{28A0092B-C50C-407E-A947-70E740481C1C}">
                <a14:useLocalDpi xmlns:a14="http://schemas.microsoft.com/office/drawing/2010/main" val="0"/>
              </a:ext>
            </a:extLst>
          </a:blip>
          <a:srcRect l="-126909" r="-126909"/>
          <a:stretch>
            <a:fillRect/>
          </a:stretch>
        </p:blipFill>
        <p:spPr>
          <a:xfrm>
            <a:off x="-1239873" y="228600"/>
            <a:ext cx="11152028" cy="6400800"/>
          </a:xfrm>
        </p:spPr>
      </p:pic>
    </p:spTree>
    <p:extLst>
      <p:ext uri="{BB962C8B-B14F-4D97-AF65-F5344CB8AC3E}">
        <p14:creationId xmlns:p14="http://schemas.microsoft.com/office/powerpoint/2010/main" val="3431812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082"/>
            <a:ext cx="5791200" cy="1371600"/>
          </a:xfrm>
        </p:spPr>
        <p:txBody>
          <a:bodyPr/>
          <a:lstStyle/>
          <a:p>
            <a:r>
              <a:rPr lang="en-US" dirty="0" err="1" smtClean="0"/>
              <a:t>M</a:t>
            </a:r>
            <a:r>
              <a:rPr lang="en-US" baseline="-25000" dirty="0" err="1" smtClean="0"/>
              <a:t>vir</a:t>
            </a:r>
            <a:r>
              <a:rPr lang="en-US" dirty="0" smtClean="0"/>
              <a:t> </a:t>
            </a:r>
            <a:r>
              <a:rPr lang="en-US" dirty="0" err="1" smtClean="0"/>
              <a:t>vs</a:t>
            </a:r>
            <a:r>
              <a:rPr lang="en-US" dirty="0" smtClean="0"/>
              <a:t> time</a:t>
            </a:r>
            <a:endParaRPr lang="en-US" dirty="0"/>
          </a:p>
        </p:txBody>
      </p:sp>
      <p:pic>
        <p:nvPicPr>
          <p:cNvPr id="4" name="Content Placeholder 3" descr="mvir_v_t_all_05_02_2016.pdf"/>
          <p:cNvPicPr>
            <a:picLocks noGrp="1" noChangeAspect="1"/>
          </p:cNvPicPr>
          <p:nvPr>
            <p:ph idx="1"/>
          </p:nvPr>
        </p:nvPicPr>
        <p:blipFill>
          <a:blip r:embed="rId2">
            <a:extLst>
              <a:ext uri="{28A0092B-C50C-407E-A947-70E740481C1C}">
                <a14:useLocalDpi xmlns:a14="http://schemas.microsoft.com/office/drawing/2010/main" val="0"/>
              </a:ext>
            </a:extLst>
          </a:blip>
          <a:srcRect l="-15132" r="-15132"/>
          <a:stretch>
            <a:fillRect/>
          </a:stretch>
        </p:blipFill>
        <p:spPr>
          <a:xfrm>
            <a:off x="-207440" y="685800"/>
            <a:ext cx="9558881" cy="5486400"/>
          </a:xfrm>
        </p:spPr>
      </p:pic>
    </p:spTree>
    <p:extLst>
      <p:ext uri="{BB962C8B-B14F-4D97-AF65-F5344CB8AC3E}">
        <p14:creationId xmlns:p14="http://schemas.microsoft.com/office/powerpoint/2010/main" val="771984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082"/>
            <a:ext cx="5791200" cy="1371600"/>
          </a:xfrm>
        </p:spPr>
        <p:txBody>
          <a:bodyPr/>
          <a:lstStyle/>
          <a:p>
            <a:r>
              <a:rPr lang="en-US" dirty="0" err="1" smtClean="0"/>
              <a:t>Vmax</a:t>
            </a:r>
            <a:r>
              <a:rPr lang="en-US" dirty="0" smtClean="0"/>
              <a:t> </a:t>
            </a:r>
            <a:r>
              <a:rPr lang="en-US" dirty="0" err="1" smtClean="0"/>
              <a:t>vs</a:t>
            </a:r>
            <a:r>
              <a:rPr lang="en-US" dirty="0" smtClean="0"/>
              <a:t> time</a:t>
            </a:r>
            <a:endParaRPr lang="en-US" dirty="0"/>
          </a:p>
        </p:txBody>
      </p:sp>
      <p:pic>
        <p:nvPicPr>
          <p:cNvPr id="6" name="Content Placeholder 5" descr="vmax_v_t_05_02_2016.pdf"/>
          <p:cNvPicPr>
            <a:picLocks noGrp="1" noChangeAspect="1"/>
          </p:cNvPicPr>
          <p:nvPr>
            <p:ph idx="1"/>
          </p:nvPr>
        </p:nvPicPr>
        <p:blipFill>
          <a:blip r:embed="rId2">
            <a:extLst>
              <a:ext uri="{28A0092B-C50C-407E-A947-70E740481C1C}">
                <a14:useLocalDpi xmlns:a14="http://schemas.microsoft.com/office/drawing/2010/main" val="0"/>
              </a:ext>
            </a:extLst>
          </a:blip>
          <a:srcRect l="-18615" r="-18615"/>
          <a:stretch>
            <a:fillRect/>
          </a:stretch>
        </p:blipFill>
        <p:spPr>
          <a:xfrm>
            <a:off x="-207440" y="685800"/>
            <a:ext cx="9558881" cy="5486400"/>
          </a:xfrm>
        </p:spPr>
      </p:pic>
    </p:spTree>
    <p:extLst>
      <p:ext uri="{BB962C8B-B14F-4D97-AF65-F5344CB8AC3E}">
        <p14:creationId xmlns:p14="http://schemas.microsoft.com/office/powerpoint/2010/main" val="2834694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questions</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Is this only an effect of stellar mass? Does it tell us anything else about the galaxy?</a:t>
            </a:r>
            <a:endParaRPr lang="en-US" dirty="0"/>
          </a:p>
          <a:p>
            <a:pPr marL="342900" indent="-342900">
              <a:buFont typeface="Arial"/>
              <a:buChar char="•"/>
            </a:pPr>
            <a:r>
              <a:rPr lang="en-US" dirty="0" smtClean="0"/>
              <a:t>Are these cores constant or are they merely a temporary phenomena?</a:t>
            </a:r>
          </a:p>
          <a:p>
            <a:pPr marL="342900" indent="-342900">
              <a:buFont typeface="Arial"/>
              <a:buChar char="•"/>
            </a:pPr>
            <a:endParaRPr lang="en-US" dirty="0"/>
          </a:p>
        </p:txBody>
      </p:sp>
    </p:spTree>
    <p:extLst>
      <p:ext uri="{BB962C8B-B14F-4D97-AF65-F5344CB8AC3E}">
        <p14:creationId xmlns:p14="http://schemas.microsoft.com/office/powerpoint/2010/main" val="3150966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42900" indent="-342900">
              <a:buFont typeface="Arial"/>
              <a:buChar char="•"/>
            </a:pPr>
            <a:r>
              <a:rPr lang="en-US" dirty="0" smtClean="0"/>
              <a:t>For larger galaxies, there appears to be a strong correlation between total mass and stellar mass.</a:t>
            </a:r>
          </a:p>
          <a:p>
            <a:pPr marL="342900" indent="-342900">
              <a:buFont typeface="Arial"/>
              <a:buChar char="•"/>
            </a:pPr>
            <a:r>
              <a:rPr lang="en-US" dirty="0"/>
              <a:t>Its not clear for smaller galaxies how stellar mass relates to the total mass of the galaxy. </a:t>
            </a:r>
            <a:r>
              <a:rPr lang="en-US" dirty="0" smtClean="0"/>
              <a:t>(</a:t>
            </a:r>
            <a:r>
              <a:rPr lang="en-US" dirty="0" err="1" smtClean="0"/>
              <a:t>I.e</a:t>
            </a:r>
            <a:r>
              <a:rPr lang="en-US" dirty="0" smtClean="0"/>
              <a:t> dwarfs at a specific mass can have a range of stellar masses.)</a:t>
            </a:r>
          </a:p>
          <a:p>
            <a:pPr marL="342900" indent="-342900">
              <a:buFont typeface="Arial"/>
              <a:buChar char="•"/>
            </a:pPr>
            <a:r>
              <a:rPr lang="en-US" dirty="0" smtClean="0"/>
              <a:t>To better understand what dictates core formation I have run a suite of dwarfs at a specific total mass. </a:t>
            </a:r>
            <a:endParaRPr lang="en-US" dirty="0"/>
          </a:p>
          <a:p>
            <a:pPr marL="342900" indent="-342900">
              <a:buFont typeface="Arial"/>
              <a:buChar char="•"/>
            </a:pPr>
            <a:endParaRPr lang="en-US" dirty="0"/>
          </a:p>
        </p:txBody>
      </p:sp>
    </p:spTree>
    <p:extLst>
      <p:ext uri="{BB962C8B-B14F-4D97-AF65-F5344CB8AC3E}">
        <p14:creationId xmlns:p14="http://schemas.microsoft.com/office/powerpoint/2010/main" val="1785755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collaborators</a:t>
            </a:r>
            <a:endParaRPr lang="en-US" dirty="0"/>
          </a:p>
        </p:txBody>
      </p:sp>
      <p:sp>
        <p:nvSpPr>
          <p:cNvPr id="3" name="Content Placeholder 2"/>
          <p:cNvSpPr>
            <a:spLocks noGrp="1"/>
          </p:cNvSpPr>
          <p:nvPr>
            <p:ph idx="1"/>
          </p:nvPr>
        </p:nvSpPr>
        <p:spPr/>
        <p:txBody>
          <a:bodyPr>
            <a:normAutofit fontScale="92500" lnSpcReduction="20000"/>
          </a:bodyPr>
          <a:lstStyle/>
          <a:p>
            <a:pPr marL="342900" indent="-342900">
              <a:buFont typeface="Arial"/>
              <a:buChar char="•"/>
            </a:pPr>
            <a:r>
              <a:rPr lang="en-US" dirty="0" smtClean="0"/>
              <a:t>Advisor: Mike </a:t>
            </a:r>
            <a:r>
              <a:rPr lang="en-US" dirty="0" err="1" smtClean="0"/>
              <a:t>Boylan-Kolchin</a:t>
            </a:r>
            <a:r>
              <a:rPr lang="en-US" dirty="0" smtClean="0"/>
              <a:t> (UT Austin)</a:t>
            </a:r>
          </a:p>
          <a:p>
            <a:pPr marL="342900" indent="-342900">
              <a:buFont typeface="Arial"/>
              <a:buChar char="•"/>
            </a:pPr>
            <a:r>
              <a:rPr lang="en-US" dirty="0" smtClean="0"/>
              <a:t>James Bullock (UCI)</a:t>
            </a:r>
          </a:p>
          <a:p>
            <a:pPr marL="800100" lvl="1" indent="-342900">
              <a:buFont typeface="Arial"/>
              <a:buChar char="•"/>
            </a:pPr>
            <a:r>
              <a:rPr lang="en-US" dirty="0" smtClean="0"/>
              <a:t>Oliver Elbert</a:t>
            </a:r>
          </a:p>
          <a:p>
            <a:pPr marL="342900" indent="-342900">
              <a:buFont typeface="Arial"/>
              <a:buChar char="•"/>
            </a:pPr>
            <a:r>
              <a:rPr lang="en-US" dirty="0" smtClean="0"/>
              <a:t>FIRE team</a:t>
            </a:r>
          </a:p>
          <a:p>
            <a:pPr marL="800100" lvl="1" indent="-342900">
              <a:buFont typeface="Arial"/>
              <a:buChar char="•"/>
            </a:pPr>
            <a:r>
              <a:rPr lang="en-US" dirty="0" smtClean="0"/>
              <a:t>Phil Hopkins (Caltech)</a:t>
            </a:r>
          </a:p>
          <a:p>
            <a:pPr marL="800100" lvl="1" indent="-342900">
              <a:buFont typeface="Arial"/>
              <a:buChar char="•"/>
            </a:pPr>
            <a:r>
              <a:rPr lang="en-US" dirty="0" err="1" smtClean="0"/>
              <a:t>Dusan</a:t>
            </a:r>
            <a:r>
              <a:rPr lang="en-US" dirty="0" smtClean="0"/>
              <a:t> </a:t>
            </a:r>
            <a:r>
              <a:rPr lang="en-US" dirty="0" err="1" smtClean="0"/>
              <a:t>Keres</a:t>
            </a:r>
            <a:r>
              <a:rPr lang="en-US" dirty="0" smtClean="0"/>
              <a:t> (UC San Diego)</a:t>
            </a:r>
            <a:endParaRPr lang="en-US" dirty="0"/>
          </a:p>
          <a:p>
            <a:pPr marL="800100" lvl="1" indent="-342900">
              <a:buFont typeface="Arial"/>
              <a:buChar char="•"/>
            </a:pPr>
            <a:r>
              <a:rPr lang="en-US" dirty="0" smtClean="0"/>
              <a:t>Andrew Wetzel (Caltech)</a:t>
            </a:r>
          </a:p>
          <a:p>
            <a:pPr marL="800100" lvl="1" indent="-342900">
              <a:buFont typeface="Arial"/>
              <a:buChar char="•"/>
            </a:pPr>
            <a:r>
              <a:rPr lang="en-US" dirty="0" smtClean="0"/>
              <a:t>Eliot </a:t>
            </a:r>
            <a:r>
              <a:rPr lang="en-US" dirty="0" err="1" smtClean="0"/>
              <a:t>Quataert</a:t>
            </a:r>
            <a:r>
              <a:rPr lang="en-US" dirty="0" smtClean="0"/>
              <a:t> (UC Berkley)</a:t>
            </a:r>
          </a:p>
          <a:p>
            <a:pPr marL="800100" lvl="1" indent="-342900">
              <a:buFont typeface="Arial"/>
              <a:buChar char="•"/>
            </a:pPr>
            <a:r>
              <a:rPr lang="en-US" dirty="0" smtClean="0"/>
              <a:t>Claude-Andre </a:t>
            </a:r>
            <a:r>
              <a:rPr lang="en-US" dirty="0" err="1" smtClean="0"/>
              <a:t>Faucher-Giguere</a:t>
            </a:r>
            <a:r>
              <a:rPr lang="en-US" dirty="0" smtClean="0"/>
              <a:t> (UC Berkley)</a:t>
            </a:r>
          </a:p>
          <a:p>
            <a:pPr marL="342900" indent="-342900">
              <a:buFont typeface="Arial"/>
              <a:buChar char="•"/>
            </a:pPr>
            <a:r>
              <a:rPr lang="en-US" dirty="0" smtClean="0"/>
              <a:t>Jose </a:t>
            </a:r>
            <a:r>
              <a:rPr lang="en-US" dirty="0" err="1" smtClean="0"/>
              <a:t>Onorbe</a:t>
            </a:r>
            <a:r>
              <a:rPr lang="en-US" dirty="0" smtClean="0"/>
              <a:t> (Max Planck)</a:t>
            </a:r>
          </a:p>
          <a:p>
            <a:pPr marL="800100" lvl="1" indent="-342900">
              <a:buFont typeface="Arial"/>
              <a:buChar char="•"/>
            </a:pPr>
            <a:endParaRPr lang="en-US" dirty="0" smtClean="0"/>
          </a:p>
          <a:p>
            <a:r>
              <a:rPr lang="en-US" dirty="0" smtClean="0"/>
              <a:t/>
            </a:r>
            <a:br>
              <a:rPr lang="en-US" dirty="0" smtClean="0"/>
            </a:br>
            <a:endParaRPr lang="en-US" dirty="0" smtClean="0"/>
          </a:p>
        </p:txBody>
      </p:sp>
    </p:spTree>
    <p:extLst>
      <p:ext uri="{BB962C8B-B14F-4D97-AF65-F5344CB8AC3E}">
        <p14:creationId xmlns:p14="http://schemas.microsoft.com/office/powerpoint/2010/main" val="1117210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6509657" cy="1371600"/>
          </a:xfrm>
        </p:spPr>
        <p:txBody>
          <a:bodyPr/>
          <a:lstStyle/>
          <a:p>
            <a:r>
              <a:rPr lang="en-US" dirty="0" smtClean="0"/>
              <a:t>Too good to be true?</a:t>
            </a:r>
            <a:endParaRPr lang="en-US" dirty="0"/>
          </a:p>
        </p:txBody>
      </p:sp>
      <p:sp>
        <p:nvSpPr>
          <p:cNvPr id="3" name="Content Placeholder 2"/>
          <p:cNvSpPr>
            <a:spLocks noGrp="1"/>
          </p:cNvSpPr>
          <p:nvPr>
            <p:ph idx="1"/>
          </p:nvPr>
        </p:nvSpPr>
        <p:spPr/>
        <p:txBody>
          <a:bodyPr>
            <a:normAutofit/>
          </a:bodyPr>
          <a:lstStyle/>
          <a:p>
            <a:pPr marL="342900" indent="-342900">
              <a:buFont typeface="Arial"/>
              <a:buChar char="•"/>
            </a:pPr>
            <a:r>
              <a:rPr lang="en-US" dirty="0" smtClean="0"/>
              <a:t>Why is this effect only observed in larger dwarfs? </a:t>
            </a:r>
          </a:p>
          <a:p>
            <a:pPr marL="800100" lvl="1" indent="-342900">
              <a:buFont typeface="Arial"/>
              <a:buChar char="•"/>
            </a:pPr>
            <a:r>
              <a:rPr lang="en-US" dirty="0" smtClean="0"/>
              <a:t>I.e. Is the solution really that particular?</a:t>
            </a:r>
          </a:p>
          <a:p>
            <a:pPr marL="342900" indent="-342900">
              <a:buFont typeface="Arial"/>
              <a:buChar char="•"/>
            </a:pPr>
            <a:r>
              <a:rPr lang="en-US" dirty="0" smtClean="0"/>
              <a:t>Larger galaxies follow a strict M</a:t>
            </a:r>
            <a:r>
              <a:rPr lang="en-US" baseline="-25000" dirty="0" smtClean="0"/>
              <a:t>DM</a:t>
            </a:r>
            <a:r>
              <a:rPr lang="en-US" dirty="0" smtClean="0"/>
              <a:t>-</a:t>
            </a:r>
            <a:r>
              <a:rPr lang="en-US" dirty="0" err="1" smtClean="0"/>
              <a:t>M</a:t>
            </a:r>
            <a:r>
              <a:rPr lang="en-US" baseline="-25000" dirty="0" err="1" smtClean="0"/>
              <a:t>star</a:t>
            </a:r>
            <a:r>
              <a:rPr lang="en-US" dirty="0" smtClean="0"/>
              <a:t> relation. Dwarfs don’t appear to follow this trend, or there at least appears to be a different slope for dwarfs.</a:t>
            </a:r>
          </a:p>
          <a:p>
            <a:pPr marL="342900" indent="-342900">
              <a:buFont typeface="Arial"/>
              <a:buChar char="•"/>
            </a:pPr>
            <a:r>
              <a:rPr lang="en-US" dirty="0" smtClean="0"/>
              <a:t>Dwarfs are dominated by dark matter. Hence when we observe the movement (orbits) of stars and gas we can get a measure of the underlying mass of the dark matter.</a:t>
            </a:r>
          </a:p>
          <a:p>
            <a:pPr marL="342900" indent="-342900">
              <a:buFont typeface="Arial"/>
              <a:buChar char="•"/>
            </a:pPr>
            <a:r>
              <a:rPr lang="en-US" dirty="0" smtClean="0"/>
              <a:t>Why isn’t this observed in all larger dwarfs?</a:t>
            </a:r>
          </a:p>
          <a:p>
            <a:pPr marL="342900" indent="-342900">
              <a:buFont typeface="Arial"/>
              <a:buChar char="•"/>
            </a:pPr>
            <a:r>
              <a:rPr lang="en-US" dirty="0" smtClean="0"/>
              <a:t>Is this only an environmental effect or can these occur in isolation?</a:t>
            </a:r>
          </a:p>
          <a:p>
            <a:pPr marL="342900"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endParaRPr lang="en-US" dirty="0"/>
          </a:p>
        </p:txBody>
      </p:sp>
    </p:spTree>
    <p:extLst>
      <p:ext uri="{BB962C8B-B14F-4D97-AF65-F5344CB8AC3E}">
        <p14:creationId xmlns:p14="http://schemas.microsoft.com/office/powerpoint/2010/main" val="3528823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illenium2.jpg"/>
          <p:cNvPicPr>
            <a:picLocks noGrp="1" noChangeAspect="1"/>
          </p:cNvPicPr>
          <p:nvPr>
            <p:ph idx="1"/>
          </p:nvPr>
        </p:nvPicPr>
        <p:blipFill>
          <a:blip r:embed="rId3">
            <a:extLst>
              <a:ext uri="{28A0092B-C50C-407E-A947-70E740481C1C}">
                <a14:useLocalDpi xmlns:a14="http://schemas.microsoft.com/office/drawing/2010/main" val="0"/>
              </a:ext>
            </a:extLst>
          </a:blip>
          <a:srcRect l="-37114" r="-37114"/>
          <a:stretch>
            <a:fillRect/>
          </a:stretch>
        </p:blipFill>
        <p:spPr>
          <a:xfrm>
            <a:off x="-694959" y="405985"/>
            <a:ext cx="10533919" cy="6046031"/>
          </a:xfrm>
        </p:spPr>
      </p:pic>
      <p:sp>
        <p:nvSpPr>
          <p:cNvPr id="6" name="TextBox 5"/>
          <p:cNvSpPr txBox="1"/>
          <p:nvPr/>
        </p:nvSpPr>
        <p:spPr>
          <a:xfrm>
            <a:off x="6032904" y="6443059"/>
            <a:ext cx="2844534" cy="369332"/>
          </a:xfrm>
          <a:prstGeom prst="rect">
            <a:avLst/>
          </a:prstGeom>
          <a:noFill/>
        </p:spPr>
        <p:txBody>
          <a:bodyPr wrap="square" rtlCol="0">
            <a:spAutoFit/>
          </a:bodyPr>
          <a:lstStyle/>
          <a:p>
            <a:r>
              <a:rPr lang="en-US" dirty="0" err="1" smtClean="0"/>
              <a:t>Boylan-Kolchin</a:t>
            </a:r>
            <a:r>
              <a:rPr lang="en-US" dirty="0" smtClean="0"/>
              <a:t> et al. 2009</a:t>
            </a:r>
            <a:endParaRPr lang="en-US" dirty="0"/>
          </a:p>
        </p:txBody>
      </p:sp>
    </p:spTree>
    <p:extLst>
      <p:ext uri="{BB962C8B-B14F-4D97-AF65-F5344CB8AC3E}">
        <p14:creationId xmlns:p14="http://schemas.microsoft.com/office/powerpoint/2010/main" val="3825602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a:buChar char="•"/>
            </a:pPr>
            <a:r>
              <a:rPr lang="en-US" dirty="0" smtClean="0"/>
              <a:t>Dark matter makes up over 85% of all matter in the universe.</a:t>
            </a:r>
          </a:p>
          <a:p>
            <a:pPr marL="342900" indent="-342900">
              <a:buFont typeface="Arial"/>
              <a:buChar char="•"/>
            </a:pPr>
            <a:r>
              <a:rPr lang="en-US" dirty="0" smtClean="0"/>
              <a:t>Our current theory is called </a:t>
            </a:r>
            <a:r>
              <a:rPr lang="en-US" dirty="0" err="1" smtClean="0"/>
              <a:t>Λ</a:t>
            </a:r>
            <a:r>
              <a:rPr lang="en-US" dirty="0" smtClean="0"/>
              <a:t>-Cold Dark Matter (ΛCDM).</a:t>
            </a:r>
          </a:p>
          <a:p>
            <a:pPr marL="342900" indent="-342900">
              <a:buFont typeface="Arial"/>
              <a:buChar char="•"/>
            </a:pPr>
            <a:r>
              <a:rPr lang="en-US" dirty="0" smtClean="0"/>
              <a:t>Simulations only including ΛCDM (no stars, gas or planets, </a:t>
            </a:r>
            <a:r>
              <a:rPr lang="en-US" dirty="0" err="1" smtClean="0"/>
              <a:t>etc</a:t>
            </a:r>
            <a:r>
              <a:rPr lang="en-US" dirty="0" smtClean="0"/>
              <a:t>) do an excellent job reproducing the large scale structure and clustering of the universe.</a:t>
            </a:r>
          </a:p>
          <a:p>
            <a:pPr marL="342900" indent="-342900">
              <a:buFont typeface="Arial"/>
              <a:buChar char="•"/>
            </a:pPr>
            <a:r>
              <a:rPr lang="en-US" dirty="0" smtClean="0"/>
              <a:t>All dark matter halos appear to individually follow an ‘NFW’ spatial distribution. </a:t>
            </a:r>
          </a:p>
          <a:p>
            <a:pPr marL="342900" indent="-342900">
              <a:buFont typeface="Arial"/>
              <a:buChar char="•"/>
            </a:pPr>
            <a:r>
              <a:rPr lang="en-US" dirty="0" smtClean="0"/>
              <a:t>However there are certain ‘small </a:t>
            </a:r>
            <a:r>
              <a:rPr lang="en-US" dirty="0"/>
              <a:t>scale issues’ </a:t>
            </a:r>
            <a:r>
              <a:rPr lang="en-US" dirty="0" smtClean="0"/>
              <a:t> that plague simulations.</a:t>
            </a:r>
          </a:p>
          <a:p>
            <a:pPr marL="800100" lvl="1" indent="-342900">
              <a:buFont typeface="Arial"/>
              <a:buChar char="•"/>
            </a:pPr>
            <a:r>
              <a:rPr lang="en-US" dirty="0" smtClean="0"/>
              <a:t>Limit to our understanding of galaxy formation.</a:t>
            </a:r>
          </a:p>
          <a:p>
            <a:pPr marL="800100" lvl="1" indent="-342900">
              <a:buFont typeface="Arial"/>
              <a:buChar char="•"/>
            </a:pPr>
            <a:r>
              <a:rPr lang="en-US" dirty="0"/>
              <a:t>Q</a:t>
            </a:r>
            <a:r>
              <a:rPr lang="en-US" dirty="0" smtClean="0"/>
              <a:t>uestion the nature of dark matter.</a:t>
            </a:r>
          </a:p>
          <a:p>
            <a:pPr marL="342900" indent="-342900">
              <a:buFont typeface="Arial"/>
              <a:buChar char="•"/>
            </a:pPr>
            <a:endParaRPr lang="en-US" dirty="0"/>
          </a:p>
        </p:txBody>
      </p:sp>
    </p:spTree>
    <p:extLst>
      <p:ext uri="{BB962C8B-B14F-4D97-AF65-F5344CB8AC3E}">
        <p14:creationId xmlns:p14="http://schemas.microsoft.com/office/powerpoint/2010/main" val="84957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scale issues</a:t>
            </a:r>
            <a:endParaRPr lang="en-US" dirty="0"/>
          </a:p>
        </p:txBody>
      </p:sp>
      <p:sp>
        <p:nvSpPr>
          <p:cNvPr id="3" name="Content Placeholder 2"/>
          <p:cNvSpPr>
            <a:spLocks noGrp="1"/>
          </p:cNvSpPr>
          <p:nvPr>
            <p:ph idx="1"/>
          </p:nvPr>
        </p:nvSpPr>
        <p:spPr/>
        <p:txBody>
          <a:bodyPr>
            <a:normAutofit/>
          </a:bodyPr>
          <a:lstStyle/>
          <a:p>
            <a:pPr marL="342900" indent="-342900">
              <a:buFont typeface="Arial"/>
              <a:buChar char="•"/>
            </a:pPr>
            <a:r>
              <a:rPr lang="en-US" sz="2800" dirty="0" smtClean="0"/>
              <a:t>Missing Satellites </a:t>
            </a:r>
          </a:p>
          <a:p>
            <a:pPr marL="342900" indent="-342900">
              <a:buFont typeface="Arial"/>
              <a:buChar char="•"/>
            </a:pPr>
            <a:r>
              <a:rPr lang="en-US" sz="2800" dirty="0" smtClean="0"/>
              <a:t>Core/cusp </a:t>
            </a:r>
          </a:p>
          <a:p>
            <a:pPr marL="342900" indent="-342900">
              <a:buFont typeface="Arial"/>
              <a:buChar char="•"/>
            </a:pPr>
            <a:r>
              <a:rPr lang="en-US" sz="2800" dirty="0" smtClean="0"/>
              <a:t>Too-Big-to-Fail (TBTF)</a:t>
            </a:r>
            <a:endParaRPr lang="en-US" sz="2800" dirty="0"/>
          </a:p>
        </p:txBody>
      </p:sp>
    </p:spTree>
    <p:extLst>
      <p:ext uri="{BB962C8B-B14F-4D97-AF65-F5344CB8AC3E}">
        <p14:creationId xmlns:p14="http://schemas.microsoft.com/office/powerpoint/2010/main" val="1772504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scale issues</a:t>
            </a:r>
            <a:endParaRPr lang="en-US" dirty="0"/>
          </a:p>
        </p:txBody>
      </p:sp>
      <p:sp>
        <p:nvSpPr>
          <p:cNvPr id="3" name="Content Placeholder 2"/>
          <p:cNvSpPr>
            <a:spLocks noGrp="1"/>
          </p:cNvSpPr>
          <p:nvPr>
            <p:ph idx="1"/>
          </p:nvPr>
        </p:nvSpPr>
        <p:spPr/>
        <p:txBody>
          <a:bodyPr>
            <a:normAutofit/>
          </a:bodyPr>
          <a:lstStyle/>
          <a:p>
            <a:pPr marL="342900" indent="-342900">
              <a:buFont typeface="Arial"/>
              <a:buChar char="•"/>
            </a:pPr>
            <a:r>
              <a:rPr lang="en-US" sz="2800" dirty="0" smtClean="0"/>
              <a:t>Missing Satellites </a:t>
            </a:r>
          </a:p>
          <a:p>
            <a:pPr marL="800100" lvl="1" indent="-342900">
              <a:buFont typeface="Arial"/>
              <a:buChar char="•"/>
            </a:pPr>
            <a:r>
              <a:rPr lang="en-US" sz="2800" dirty="0" smtClean="0"/>
              <a:t>Results from dark matter only simulations predict a plethora of small structure that we just don’t observe.</a:t>
            </a:r>
          </a:p>
          <a:p>
            <a:pPr marL="342900" indent="-342900">
              <a:buFont typeface="Arial"/>
              <a:buChar char="•"/>
            </a:pPr>
            <a:r>
              <a:rPr lang="en-US" sz="2800" dirty="0" smtClean="0">
                <a:solidFill>
                  <a:schemeClr val="tx1">
                    <a:alpha val="25000"/>
                  </a:schemeClr>
                </a:solidFill>
              </a:rPr>
              <a:t>Core/cusp </a:t>
            </a:r>
          </a:p>
          <a:p>
            <a:pPr marL="342900" indent="-342900">
              <a:buFont typeface="Arial"/>
              <a:buChar char="•"/>
            </a:pPr>
            <a:r>
              <a:rPr lang="en-US" sz="2800" dirty="0" smtClean="0">
                <a:solidFill>
                  <a:schemeClr val="tx1">
                    <a:alpha val="25000"/>
                  </a:schemeClr>
                </a:solidFill>
              </a:rPr>
              <a:t>Too-Big-to-Fail (TBTF)</a:t>
            </a:r>
            <a:endParaRPr lang="en-US" sz="2800" dirty="0">
              <a:solidFill>
                <a:schemeClr val="tx1">
                  <a:alpha val="25000"/>
                </a:schemeClr>
              </a:solidFill>
            </a:endParaRPr>
          </a:p>
        </p:txBody>
      </p:sp>
    </p:spTree>
    <p:extLst>
      <p:ext uri="{BB962C8B-B14F-4D97-AF65-F5344CB8AC3E}">
        <p14:creationId xmlns:p14="http://schemas.microsoft.com/office/powerpoint/2010/main" val="3984929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scale issues</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sz="2800" dirty="0" smtClean="0">
                <a:solidFill>
                  <a:schemeClr val="tx1">
                    <a:alpha val="25000"/>
                  </a:schemeClr>
                </a:solidFill>
              </a:rPr>
              <a:t>Missing Satellites </a:t>
            </a:r>
          </a:p>
          <a:p>
            <a:pPr marL="342900" indent="-342900">
              <a:buFont typeface="Arial"/>
              <a:buChar char="•"/>
            </a:pPr>
            <a:r>
              <a:rPr lang="en-US" sz="2800" dirty="0" smtClean="0"/>
              <a:t>Core/cusp </a:t>
            </a:r>
          </a:p>
          <a:p>
            <a:pPr marL="800100" lvl="1" indent="-342900">
              <a:buFont typeface="Arial"/>
              <a:buChar char="•"/>
            </a:pPr>
            <a:r>
              <a:rPr lang="en-US" sz="2800" dirty="0" smtClean="0"/>
              <a:t>See lower density of matter in the center of </a:t>
            </a:r>
            <a:r>
              <a:rPr lang="en-US" sz="2800" dirty="0"/>
              <a:t>certain (M</a:t>
            </a:r>
            <a:r>
              <a:rPr lang="en-US" sz="2800" baseline="-25000" dirty="0"/>
              <a:t>vir</a:t>
            </a:r>
            <a:r>
              <a:rPr lang="en-US" sz="2800" dirty="0"/>
              <a:t>~10</a:t>
            </a:r>
            <a:r>
              <a:rPr lang="en-US" sz="2800" baseline="30000" dirty="0"/>
              <a:t>10</a:t>
            </a:r>
            <a:r>
              <a:rPr lang="en-US" sz="2800" dirty="0"/>
              <a:t> M</a:t>
            </a:r>
            <a:r>
              <a:rPr lang="en-US" sz="2800" baseline="-25000" dirty="0" smtClean="0">
                <a:latin typeface="Wingdings"/>
                <a:ea typeface="Wingdings"/>
                <a:cs typeface="Wingdings"/>
                <a:sym typeface="Wingdings"/>
              </a:rPr>
              <a:t></a:t>
            </a:r>
            <a:r>
              <a:rPr lang="en-US" sz="2800" dirty="0" smtClean="0">
                <a:sym typeface="Wingdings"/>
              </a:rPr>
              <a:t>) </a:t>
            </a:r>
            <a:r>
              <a:rPr lang="en-US" sz="2800" dirty="0" smtClean="0"/>
              <a:t>observed dwarf galaxies when compared with simulation.</a:t>
            </a:r>
          </a:p>
          <a:p>
            <a:pPr marL="342900" indent="-342900">
              <a:buFont typeface="Arial"/>
              <a:buChar char="•"/>
            </a:pPr>
            <a:r>
              <a:rPr lang="en-US" sz="2800" dirty="0" smtClean="0">
                <a:solidFill>
                  <a:schemeClr val="tx1">
                    <a:alpha val="25000"/>
                  </a:schemeClr>
                </a:solidFill>
              </a:rPr>
              <a:t>Too-Big-to-Fail (TBTF)</a:t>
            </a:r>
            <a:endParaRPr lang="en-US" sz="2800" dirty="0">
              <a:solidFill>
                <a:schemeClr val="tx1">
                  <a:alpha val="25000"/>
                </a:schemeClr>
              </a:solidFill>
            </a:endParaRPr>
          </a:p>
        </p:txBody>
      </p:sp>
    </p:spTree>
    <p:extLst>
      <p:ext uri="{BB962C8B-B14F-4D97-AF65-F5344CB8AC3E}">
        <p14:creationId xmlns:p14="http://schemas.microsoft.com/office/powerpoint/2010/main" val="644247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scale issues</a:t>
            </a:r>
            <a:endParaRPr lang="en-US" dirty="0"/>
          </a:p>
        </p:txBody>
      </p:sp>
      <p:sp>
        <p:nvSpPr>
          <p:cNvPr id="3" name="Content Placeholder 2"/>
          <p:cNvSpPr>
            <a:spLocks noGrp="1"/>
          </p:cNvSpPr>
          <p:nvPr>
            <p:ph idx="1"/>
          </p:nvPr>
        </p:nvSpPr>
        <p:spPr/>
        <p:txBody>
          <a:bodyPr>
            <a:normAutofit/>
          </a:bodyPr>
          <a:lstStyle/>
          <a:p>
            <a:pPr marL="342900" indent="-342900">
              <a:buFont typeface="Arial"/>
              <a:buChar char="•"/>
            </a:pPr>
            <a:r>
              <a:rPr lang="en-US" sz="2800" dirty="0" smtClean="0">
                <a:solidFill>
                  <a:schemeClr val="tx1">
                    <a:alpha val="25000"/>
                  </a:schemeClr>
                </a:solidFill>
              </a:rPr>
              <a:t>Missing Satellites </a:t>
            </a:r>
          </a:p>
          <a:p>
            <a:pPr marL="342900" indent="-342900">
              <a:buFont typeface="Arial"/>
              <a:buChar char="•"/>
            </a:pPr>
            <a:r>
              <a:rPr lang="en-US" sz="2800" dirty="0" smtClean="0">
                <a:solidFill>
                  <a:schemeClr val="tx1">
                    <a:alpha val="25000"/>
                  </a:schemeClr>
                </a:solidFill>
              </a:rPr>
              <a:t>Core/cusp </a:t>
            </a:r>
          </a:p>
          <a:p>
            <a:pPr marL="342900" indent="-342900">
              <a:buFont typeface="Arial"/>
              <a:buChar char="•"/>
            </a:pPr>
            <a:r>
              <a:rPr lang="en-US" sz="2800" dirty="0" smtClean="0"/>
              <a:t>Too-Big-to-Fail (TBTF)</a:t>
            </a:r>
          </a:p>
          <a:p>
            <a:pPr marL="800100" lvl="1" indent="-342900">
              <a:buFont typeface="Arial"/>
              <a:buChar char="•"/>
            </a:pPr>
            <a:r>
              <a:rPr lang="en-US" sz="2800" dirty="0" smtClean="0"/>
              <a:t>The largest satellite dwarf galaxies in simulations are incompatible with the largest observed satellites.</a:t>
            </a:r>
            <a:endParaRPr lang="en-US" sz="2800" dirty="0"/>
          </a:p>
        </p:txBody>
      </p:sp>
    </p:spTree>
    <p:extLst>
      <p:ext uri="{BB962C8B-B14F-4D97-AF65-F5344CB8AC3E}">
        <p14:creationId xmlns:p14="http://schemas.microsoft.com/office/powerpoint/2010/main" val="3998977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New theory of dark matter?</a:t>
            </a:r>
          </a:p>
          <a:p>
            <a:pPr marL="800100" lvl="1" indent="-342900">
              <a:buFont typeface="Arial"/>
              <a:buChar char="•"/>
            </a:pPr>
            <a:r>
              <a:rPr lang="en-US" dirty="0" smtClean="0"/>
              <a:t>Warm Dark Matter</a:t>
            </a:r>
          </a:p>
          <a:p>
            <a:pPr marL="800100" lvl="1" indent="-342900">
              <a:buFont typeface="Arial"/>
              <a:buChar char="•"/>
            </a:pPr>
            <a:r>
              <a:rPr lang="en-US" dirty="0" smtClean="0"/>
              <a:t>Self-interacting Dark Matter</a:t>
            </a:r>
            <a:endParaRPr lang="en-US" dirty="0"/>
          </a:p>
          <a:p>
            <a:pPr marL="342900" indent="-342900">
              <a:buFont typeface="Arial"/>
              <a:buChar char="•"/>
            </a:pPr>
            <a:r>
              <a:rPr lang="en-US" dirty="0" smtClean="0"/>
              <a:t>Or maybe all the missing gas, stars, etc. are the answer!</a:t>
            </a:r>
            <a:r>
              <a:rPr lang="en-US" dirty="0"/>
              <a:t/>
            </a:r>
            <a:br>
              <a:rPr lang="en-US" dirty="0"/>
            </a:br>
            <a:endParaRPr lang="en-US" dirty="0"/>
          </a:p>
        </p:txBody>
      </p:sp>
    </p:spTree>
    <p:extLst>
      <p:ext uri="{BB962C8B-B14F-4D97-AF65-F5344CB8AC3E}">
        <p14:creationId xmlns:p14="http://schemas.microsoft.com/office/powerpoint/2010/main" val="13413156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5063</TotalTime>
  <Words>1054</Words>
  <Application>Microsoft Macintosh PowerPoint</Application>
  <PresentationFormat>On-screen Show (4:3)</PresentationFormat>
  <Paragraphs>115</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Black</vt:lpstr>
      <vt:lpstr>Calibri</vt:lpstr>
      <vt:lpstr>Wingdings</vt:lpstr>
      <vt:lpstr>Arial</vt:lpstr>
      <vt:lpstr>Essential</vt:lpstr>
      <vt:lpstr>Simulating the universe with hpc</vt:lpstr>
      <vt:lpstr>collaborators</vt:lpstr>
      <vt:lpstr>PowerPoint Presentation</vt:lpstr>
      <vt:lpstr>Motivations</vt:lpstr>
      <vt:lpstr>Small scale issues</vt:lpstr>
      <vt:lpstr>Small scale issues</vt:lpstr>
      <vt:lpstr>Small scale issues</vt:lpstr>
      <vt:lpstr>Small scale issues</vt:lpstr>
      <vt:lpstr>Solutions</vt:lpstr>
      <vt:lpstr>Violent star formation</vt:lpstr>
      <vt:lpstr>My simulations</vt:lpstr>
      <vt:lpstr>Fitts et al (in prep) (2016? fingers crossed!!)</vt:lpstr>
      <vt:lpstr>Radial density profile and M*</vt:lpstr>
      <vt:lpstr>Core/cusp</vt:lpstr>
      <vt:lpstr>PowerPoint Presentation</vt:lpstr>
      <vt:lpstr>Mvir vs time</vt:lpstr>
      <vt:lpstr>Vmax vs time</vt:lpstr>
      <vt:lpstr>More questions</vt:lpstr>
      <vt:lpstr>PowerPoint Presentation</vt:lpstr>
      <vt:lpstr>Too good to be true?</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in the field: Simulating the threshold of Galaxy formation</dc:title>
  <dc:creator>Alex</dc:creator>
  <cp:lastModifiedBy>Fitts, Alex B</cp:lastModifiedBy>
  <cp:revision>24</cp:revision>
  <dcterms:created xsi:type="dcterms:W3CDTF">2016-06-25T18:45:48Z</dcterms:created>
  <dcterms:modified xsi:type="dcterms:W3CDTF">2019-01-07T17:49:14Z</dcterms:modified>
</cp:coreProperties>
</file>