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2"/>
  </p:notesMasterIdLst>
  <p:sldIdLst>
    <p:sldId id="256" r:id="rId2"/>
    <p:sldId id="273" r:id="rId3"/>
    <p:sldId id="282" r:id="rId4"/>
    <p:sldId id="283" r:id="rId5"/>
    <p:sldId id="284" r:id="rId6"/>
    <p:sldId id="353" r:id="rId7"/>
    <p:sldId id="354" r:id="rId8"/>
    <p:sldId id="26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5" r:id="rId17"/>
    <p:sldId id="261" r:id="rId18"/>
    <p:sldId id="304" r:id="rId19"/>
    <p:sldId id="280" r:id="rId20"/>
    <p:sldId id="322" r:id="rId21"/>
    <p:sldId id="262" r:id="rId22"/>
    <p:sldId id="323" r:id="rId23"/>
    <p:sldId id="258" r:id="rId24"/>
    <p:sldId id="305" r:id="rId25"/>
    <p:sldId id="330" r:id="rId26"/>
    <p:sldId id="356" r:id="rId27"/>
    <p:sldId id="357" r:id="rId28"/>
    <p:sldId id="308" r:id="rId29"/>
    <p:sldId id="321" r:id="rId30"/>
    <p:sldId id="309" r:id="rId31"/>
    <p:sldId id="267" r:id="rId32"/>
    <p:sldId id="310" r:id="rId33"/>
    <p:sldId id="268" r:id="rId34"/>
    <p:sldId id="315" r:id="rId35"/>
    <p:sldId id="259" r:id="rId36"/>
    <p:sldId id="316" r:id="rId37"/>
    <p:sldId id="329" r:id="rId38"/>
    <p:sldId id="331" r:id="rId39"/>
    <p:sldId id="332" r:id="rId40"/>
    <p:sldId id="333" r:id="rId41"/>
    <p:sldId id="318" r:id="rId42"/>
    <p:sldId id="319" r:id="rId43"/>
    <p:sldId id="324" r:id="rId44"/>
    <p:sldId id="296" r:id="rId45"/>
    <p:sldId id="286" r:id="rId46"/>
    <p:sldId id="325" r:id="rId47"/>
    <p:sldId id="311" r:id="rId48"/>
    <p:sldId id="314" r:id="rId49"/>
    <p:sldId id="313" r:id="rId50"/>
    <p:sldId id="31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8" autoAdjust="0"/>
  </p:normalViewPr>
  <p:slideViewPr>
    <p:cSldViewPr snapToGrid="0" snapToObjects="1">
      <p:cViewPr varScale="1">
        <p:scale>
          <a:sx n="64" d="100"/>
          <a:sy n="64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032D-82EC-9342-8608-D08B2D2ADD5E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A6D1-2046-1C4F-BDCB-D9B6630E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first look at the global properties of my halos…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Black</a:t>
            </a:r>
            <a:r>
              <a:rPr lang="en-US" baseline="0" dirty="0" smtClean="0"/>
              <a:t> </a:t>
            </a:r>
            <a:r>
              <a:rPr lang="en-US" baseline="0" dirty="0" smtClean="0"/>
              <a:t>dashed line is the mean mass assembly history for all the halos at this mass range in the Millennium II simulations.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Assembly history spread not m </a:t>
            </a:r>
            <a:r>
              <a:rPr lang="en-US" baseline="0" dirty="0" err="1" smtClean="0"/>
              <a:t>vir</a:t>
            </a:r>
            <a:r>
              <a:rPr lang="en-US" baseline="0" dirty="0" smtClean="0"/>
              <a:t> spread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2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</a:t>
            </a:r>
            <a:r>
              <a:rPr lang="en-US" baseline="0" dirty="0" smtClean="0"/>
              <a:t> dashed line is the mean mass assembly history for all the halos at this mass range in the Millennium II simulations.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Assembly history spread not m </a:t>
            </a:r>
            <a:r>
              <a:rPr lang="en-US" baseline="0" dirty="0" err="1" smtClean="0"/>
              <a:t>vir</a:t>
            </a:r>
            <a:r>
              <a:rPr lang="en-US" baseline="0" dirty="0" smtClean="0"/>
              <a:t> spread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the spread of </a:t>
            </a:r>
            <a:r>
              <a:rPr lang="en-US" baseline="0" dirty="0" err="1" smtClean="0"/>
              <a:t>Mstar</a:t>
            </a:r>
            <a:r>
              <a:rPr lang="en-US" baseline="0" dirty="0" smtClean="0"/>
              <a:t> with such a narrow range of </a:t>
            </a:r>
            <a:r>
              <a:rPr lang="en-US" baseline="0" dirty="0" err="1" smtClean="0"/>
              <a:t>Mvir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8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the spread of </a:t>
            </a:r>
            <a:r>
              <a:rPr lang="en-US" baseline="0" dirty="0" err="1" smtClean="0"/>
              <a:t>Mstar</a:t>
            </a:r>
            <a:r>
              <a:rPr lang="en-US" baseline="0" dirty="0" smtClean="0"/>
              <a:t> with such a narrow range of </a:t>
            </a:r>
            <a:r>
              <a:rPr lang="en-US" baseline="0" dirty="0" err="1" smtClean="0"/>
              <a:t>Mvir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Dwarf galaxies remain a thorn in our side when it comes to understanding dark matter and galaxy formation. And</a:t>
            </a:r>
            <a:r>
              <a:rPr lang="en-US" baseline="0" dirty="0" smtClean="0"/>
              <a:t> I’m going to cover (review) a few of the current issues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2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2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2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Facher-Giguere</a:t>
            </a:r>
            <a:r>
              <a:rPr lang="en-US" dirty="0" smtClean="0"/>
              <a:t> et al.</a:t>
            </a:r>
            <a:r>
              <a:rPr lang="en-US" baseline="0" dirty="0" smtClean="0"/>
              <a:t> 2009 for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2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– quenching halos!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halos have no cold gas at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0, indicating this self-quenching is likely to be long-lived. At slightly higher masses, quenched field galaxies are either extremely rare or exceedingly hard to detect at cosmological distances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2012). The self-quenched galaxies in our sample raise the intriguing possibility of a larger population of self-quenched halos at low stellar masses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9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star formation rate correlates</a:t>
            </a:r>
            <a:r>
              <a:rPr lang="en-US" baseline="0" dirty="0" smtClean="0"/>
              <a:t> with stellar mass implying that galaxies with larger stellar masses have likely experienced larger feedback-driven outflows that are likely to affect the central potential.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 as build increasing stellar mass,</a:t>
            </a:r>
            <a:r>
              <a:rPr lang="en-US" baseline="0" dirty="0" smtClean="0"/>
              <a:t> decreasing central density</a:t>
            </a:r>
            <a:br>
              <a:rPr lang="en-US" baseline="0" dirty="0" smtClean="0"/>
            </a:br>
            <a:r>
              <a:rPr lang="en-US" baseline="0" dirty="0" smtClean="0"/>
              <a:t>another arrow showing this sets in at half light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 as build increasing stellar mass,</a:t>
            </a:r>
            <a:r>
              <a:rPr lang="en-US" baseline="0" dirty="0" smtClean="0"/>
              <a:t> decreasing central density</a:t>
            </a:r>
            <a:br>
              <a:rPr lang="en-US" baseline="0" dirty="0" smtClean="0"/>
            </a:br>
            <a:r>
              <a:rPr lang="en-US" baseline="0" dirty="0" smtClean="0"/>
              <a:t>another arrow showing this sets in at half light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set the stage, we’re going to focus on a specific scale throughout my talk today.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ΛCDM </a:t>
            </a:r>
            <a:r>
              <a:rPr lang="en-US" dirty="0" smtClean="0"/>
              <a:t>simulations have had plenty</a:t>
            </a:r>
            <a:r>
              <a:rPr lang="en-US" baseline="0" dirty="0" smtClean="0"/>
              <a:t> of successes over the years, but they have also highlighted the limits of our understanding of dark matter and galaxy formation. </a:t>
            </a:r>
          </a:p>
          <a:p>
            <a:r>
              <a:rPr lang="en-US" baseline="0" dirty="0" smtClean="0"/>
              <a:t>One particular scale where this is apparent is right around a halo mass of 10^10. This is the dwarf galaxy realm, specifically on the larger/classical end of things.</a:t>
            </a:r>
          </a:p>
          <a:p>
            <a:r>
              <a:rPr lang="en-US" baseline="0" dirty="0" smtClean="0"/>
              <a:t>We see this limitations in our understanding in the form of two problems </a:t>
            </a:r>
            <a:r>
              <a:rPr lang="en-US" baseline="0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0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6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denser halos (in the DMO run) form more stars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6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Core/Cusp:</a:t>
            </a:r>
          </a:p>
          <a:p>
            <a:r>
              <a:rPr lang="en-US" dirty="0" smtClean="0"/>
              <a:t>Rotation</a:t>
            </a:r>
            <a:r>
              <a:rPr lang="en-US" baseline="0" dirty="0" smtClean="0"/>
              <a:t> curves don’t match. Central density is much more peaked in DMO simulations than what we get from observational constraints.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Big to Fail:</a:t>
            </a:r>
          </a:p>
          <a:p>
            <a:r>
              <a:rPr lang="en-US" dirty="0" smtClean="0"/>
              <a:t>Most</a:t>
            </a:r>
            <a:r>
              <a:rPr lang="en-US" baseline="0" dirty="0" smtClean="0"/>
              <a:t> massive </a:t>
            </a:r>
            <a:r>
              <a:rPr lang="en-US" baseline="0" dirty="0" err="1" smtClean="0"/>
              <a:t>subhaloes</a:t>
            </a:r>
            <a:r>
              <a:rPr lang="en-US" baseline="0" dirty="0" smtClean="0"/>
              <a:t> in MW-like dark matter halos are inconsistent with the dynamics of the brightest MW dwarf satellites. This is assuming both follow an NFW ‘</a:t>
            </a:r>
            <a:r>
              <a:rPr lang="en-US" baseline="0" dirty="0" err="1" smtClean="0"/>
              <a:t>cuspy</a:t>
            </a:r>
            <a:r>
              <a:rPr lang="en-US" baseline="0" dirty="0" smtClean="0"/>
              <a:t>’ profile. Assuming that a galaxy may have a different ‘cored’ profile, it is thought one may alleviate the tensions between simulation and observation.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 big to Fail in M31 (</a:t>
            </a:r>
            <a:r>
              <a:rPr lang="en-US" dirty="0" err="1" smtClean="0"/>
              <a:t>Tollerud</a:t>
            </a:r>
            <a:r>
              <a:rPr lang="en-US" dirty="0" smtClean="0"/>
              <a:t> et al. 2014)</a:t>
            </a:r>
          </a:p>
          <a:p>
            <a:r>
              <a:rPr lang="en-US" dirty="0" smtClean="0"/>
              <a:t>Too big to Fail in Field (</a:t>
            </a:r>
            <a:r>
              <a:rPr lang="en-US" dirty="0" err="1" smtClean="0"/>
              <a:t>Papastergis</a:t>
            </a:r>
            <a:r>
              <a:rPr lang="en-US" dirty="0" smtClean="0"/>
              <a:t> et al. 2014)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of faintest isolated dwarfs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of faintest isolated dwarfs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of faintest isolated dwarfs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A6D1-2046-1C4F-BDCB-D9B6630EA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an attempt</a:t>
            </a:r>
            <a:r>
              <a:rPr lang="en-US" baseline="0" dirty="0" smtClean="0"/>
              <a:t> to understand the relationship between halo assembly, galaxy formation and feedback’s effects on the central density structure in dwarf galaxies we have run…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 attempt</a:t>
            </a:r>
            <a:r>
              <a:rPr lang="en-US" baseline="0" dirty="0" smtClean="0"/>
              <a:t> to understand the relationship between halo assembly, galaxy formation and feedback’s effects on the central density structure in dwarf galaxies we have run…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isolation criteria.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zoom in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Halos </a:t>
            </a:r>
            <a:r>
              <a:rPr lang="en-US" dirty="0"/>
              <a:t>at z=0 have on the order of 1e6 </a:t>
            </a:r>
            <a:r>
              <a:rPr lang="en-US" dirty="0" err="1"/>
              <a:t>dm</a:t>
            </a:r>
            <a:r>
              <a:rPr lang="en-US" dirty="0"/>
              <a:t> particles and 1e4 star particles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Wingdings"/>
                <a:cs typeface="Wingdings"/>
                <a:sym typeface="Wingdings"/>
              </a:rPr>
              <a:t>Effective resolution of 2 x 8192</a:t>
            </a:r>
            <a:r>
              <a:rPr lang="en-US" baseline="30000" dirty="0" smtClean="0">
                <a:ea typeface="Wingdings"/>
                <a:cs typeface="Wingdings"/>
                <a:sym typeface="Wingdings"/>
              </a:rPr>
              <a:t>3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particles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0ADA-4B29-4544-A1B6-526356B35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5E40DB3-C7FE-2843-85CD-2D81765914D3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B28666-FB5A-284A-A039-EFCDA7C4AB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7combo_13_2dhist_10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5" y="17888"/>
            <a:ext cx="6770071" cy="5077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Fire in </a:t>
            </a:r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field</a:t>
            </a:r>
            <a: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simulating 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threshold 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of galaxy </a:t>
            </a:r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formation</a:t>
            </a:r>
            <a:endParaRPr 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73863"/>
            <a:ext cx="3952133" cy="137092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Mike </a:t>
            </a:r>
            <a:r>
              <a:rPr lang="en-US" sz="1200" dirty="0" err="1" smtClean="0"/>
              <a:t>Boylan</a:t>
            </a:r>
            <a:r>
              <a:rPr lang="en-US" sz="1200" dirty="0"/>
              <a:t>–</a:t>
            </a:r>
            <a:r>
              <a:rPr lang="en-US" sz="1200" dirty="0" err="1" smtClean="0"/>
              <a:t>Kolchin</a:t>
            </a:r>
            <a:r>
              <a:rPr lang="en-US" sz="1200" dirty="0" smtClean="0"/>
              <a:t> </a:t>
            </a:r>
            <a:r>
              <a:rPr lang="en-US" sz="1200" dirty="0"/>
              <a:t>–</a:t>
            </a:r>
            <a:r>
              <a:rPr lang="en-US" sz="1200" dirty="0" smtClean="0"/>
              <a:t> UT Austin</a:t>
            </a:r>
          </a:p>
          <a:p>
            <a:r>
              <a:rPr lang="en-US" sz="1200" dirty="0" smtClean="0"/>
              <a:t>James Bullock – UCI</a:t>
            </a:r>
          </a:p>
          <a:p>
            <a:r>
              <a:rPr lang="en-US" sz="1200" dirty="0"/>
              <a:t>Oliver Elbert – </a:t>
            </a:r>
            <a:r>
              <a:rPr lang="en-US" sz="1200" dirty="0" err="1"/>
              <a:t>Uci</a:t>
            </a:r>
            <a:endParaRPr lang="en-US" sz="1200" dirty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62087" y="5273863"/>
            <a:ext cx="3952133" cy="137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Jose </a:t>
            </a:r>
            <a:r>
              <a:rPr lang="en-US" sz="1200" dirty="0" err="1"/>
              <a:t>oñorbe</a:t>
            </a:r>
            <a:r>
              <a:rPr lang="en-US" sz="1200" dirty="0"/>
              <a:t> – Max </a:t>
            </a:r>
            <a:r>
              <a:rPr lang="en-US" sz="1200" dirty="0" smtClean="0"/>
              <a:t>Planck</a:t>
            </a:r>
          </a:p>
          <a:p>
            <a:r>
              <a:rPr lang="en-US" sz="1200" dirty="0"/>
              <a:t>Phil </a:t>
            </a:r>
            <a:r>
              <a:rPr lang="en-US" sz="1200" dirty="0" err="1"/>
              <a:t>hopkins</a:t>
            </a:r>
            <a:r>
              <a:rPr lang="en-US" sz="1200" dirty="0"/>
              <a:t> – </a:t>
            </a:r>
            <a:r>
              <a:rPr lang="en-US" sz="1200" dirty="0" err="1" smtClean="0"/>
              <a:t>caltech</a:t>
            </a:r>
            <a:endParaRPr lang="en-US" sz="1200" dirty="0"/>
          </a:p>
          <a:p>
            <a:r>
              <a:rPr lang="en-US" sz="1200" dirty="0" smtClean="0"/>
              <a:t>and the fire team</a:t>
            </a:r>
            <a:endParaRPr lang="en-US" sz="1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373104" y="6259199"/>
            <a:ext cx="4397793" cy="51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austin</a:t>
            </a:r>
            <a:r>
              <a:rPr lang="en-US" sz="1200" dirty="0" smtClean="0"/>
              <a:t> theory seminar 11/07/2016</a:t>
            </a:r>
            <a:endParaRPr lang="en-US" sz="1200" dirty="0"/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72693" y="4800599"/>
            <a:ext cx="3652159" cy="47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Alex </a:t>
            </a:r>
            <a:r>
              <a:rPr lang="en-US" sz="1600" dirty="0" err="1" smtClean="0">
                <a:solidFill>
                  <a:schemeClr val="tx1"/>
                </a:solidFill>
              </a:rPr>
              <a:t>Fitts</a:t>
            </a:r>
            <a:r>
              <a:rPr lang="en-US" sz="1600" dirty="0" smtClean="0">
                <a:solidFill>
                  <a:schemeClr val="tx1"/>
                </a:solidFill>
              </a:rPr>
              <a:t> - </a:t>
            </a:r>
            <a:r>
              <a:rPr lang="en-US" sz="1600" dirty="0" err="1" smtClean="0">
                <a:solidFill>
                  <a:schemeClr val="tx1"/>
                </a:solidFill>
              </a:rPr>
              <a:t>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austin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0"/>
    </mc:Choice>
    <mc:Fallback>
      <p:transition xmlns:p14="http://schemas.microsoft.com/office/powerpoint/2010/main" spd="slow" advTm="7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2015)</a:t>
            </a:r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8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</a:t>
            </a:r>
            <a:r>
              <a:rPr lang="en-US" sz="1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FIRE-2 feedback </a:t>
            </a:r>
            <a:r>
              <a:rPr lang="en-US" sz="1400" dirty="0"/>
              <a:t>(Hopkins et al. in prep)</a:t>
            </a:r>
          </a:p>
          <a:p>
            <a:pPr marL="342900" indent="-342900">
              <a:buFont typeface="Arial"/>
              <a:buChar char="•"/>
            </a:pPr>
            <a:endParaRPr lang="en-US" sz="1400" dirty="0"/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9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</a:t>
            </a:r>
            <a:r>
              <a:rPr lang="en-US" sz="1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FIRE-2 feedback </a:t>
            </a:r>
            <a:r>
              <a:rPr lang="en-US" sz="1400" dirty="0"/>
              <a:t>(Hopkins et al. in prep</a:t>
            </a:r>
            <a:r>
              <a:rPr lang="en-US" sz="1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Feedback </a:t>
            </a:r>
            <a:r>
              <a:rPr lang="en-US" sz="1400" dirty="0" smtClean="0"/>
              <a:t>– Rad</a:t>
            </a:r>
            <a:r>
              <a:rPr lang="en-US" sz="1400" dirty="0"/>
              <a:t>. Pressure, </a:t>
            </a:r>
            <a:r>
              <a:rPr lang="en-US" sz="1400" dirty="0" err="1"/>
              <a:t>SNe</a:t>
            </a:r>
            <a:r>
              <a:rPr lang="en-US" sz="1400" dirty="0"/>
              <a:t> + stellar mass loss, photo-ion. + photo-heat.</a:t>
            </a:r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dirty="0"/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</a:t>
            </a:r>
            <a:r>
              <a:rPr lang="en-US" sz="1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FIRE-2 feedback </a:t>
            </a:r>
            <a:r>
              <a:rPr lang="en-US" sz="1400" dirty="0"/>
              <a:t>(Hopkins et al. in prep</a:t>
            </a:r>
            <a:r>
              <a:rPr lang="en-US" sz="1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Feedback </a:t>
            </a:r>
            <a:r>
              <a:rPr lang="en-US" sz="1400" dirty="0" smtClean="0"/>
              <a:t>– Rad</a:t>
            </a:r>
            <a:r>
              <a:rPr lang="en-US" sz="1400" dirty="0"/>
              <a:t>. Pressure, </a:t>
            </a:r>
            <a:r>
              <a:rPr lang="en-US" sz="1400" dirty="0" err="1"/>
              <a:t>SNe</a:t>
            </a:r>
            <a:r>
              <a:rPr lang="en-US" sz="1400" dirty="0"/>
              <a:t> + stellar mass loss, photo-ion. + photo-heat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Formation </a:t>
            </a:r>
            <a:r>
              <a:rPr lang="en-US" sz="1400" dirty="0" smtClean="0"/>
              <a:t>– self</a:t>
            </a:r>
            <a:r>
              <a:rPr lang="en-US" sz="1400" dirty="0"/>
              <a:t>-gravitating, self-shielding, molecular, Jeans-unstable</a:t>
            </a:r>
          </a:p>
          <a:p>
            <a:pPr marL="800100" lvl="1" indent="-342900">
              <a:buFont typeface="Arial"/>
              <a:buChar char="•"/>
            </a:pPr>
            <a:endParaRPr lang="en-US" sz="1400" dirty="0"/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dirty="0"/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</a:t>
            </a:r>
            <a:r>
              <a:rPr lang="en-US" sz="1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FIRE-2 feedback </a:t>
            </a:r>
            <a:r>
              <a:rPr lang="en-US" sz="1400" dirty="0"/>
              <a:t>(Hopkins et al. in prep</a:t>
            </a:r>
            <a:r>
              <a:rPr lang="en-US" sz="1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Feedback </a:t>
            </a:r>
            <a:r>
              <a:rPr lang="en-US" sz="1400" dirty="0" smtClean="0"/>
              <a:t>– Rad</a:t>
            </a:r>
            <a:r>
              <a:rPr lang="en-US" sz="1400" dirty="0"/>
              <a:t>. Pressure, </a:t>
            </a:r>
            <a:r>
              <a:rPr lang="en-US" sz="1400" dirty="0" err="1"/>
              <a:t>SNe</a:t>
            </a:r>
            <a:r>
              <a:rPr lang="en-US" sz="1400" dirty="0"/>
              <a:t> + stellar mass loss, photo-ion. + photo-heat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Formation </a:t>
            </a:r>
            <a:r>
              <a:rPr lang="en-US" sz="1400" dirty="0" smtClean="0"/>
              <a:t>– self</a:t>
            </a:r>
            <a:r>
              <a:rPr lang="en-US" sz="1400" dirty="0"/>
              <a:t>-gravitating, self-shielding, molecular, Jeans-</a:t>
            </a:r>
            <a:r>
              <a:rPr lang="en-US" sz="1400" dirty="0" smtClean="0"/>
              <a:t>unstable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Gas </a:t>
            </a:r>
            <a:r>
              <a:rPr lang="en-US" sz="1400" dirty="0" smtClean="0"/>
              <a:t>Cooling – follows </a:t>
            </a:r>
            <a:r>
              <a:rPr lang="en-US" sz="1400" dirty="0"/>
              <a:t>an </a:t>
            </a:r>
            <a:r>
              <a:rPr lang="en-US" sz="1400" dirty="0" err="1"/>
              <a:t>ionized+atomic+molecular</a:t>
            </a:r>
            <a:r>
              <a:rPr lang="en-US" sz="1400" dirty="0"/>
              <a:t> cooling curve from 10 to 10</a:t>
            </a:r>
            <a:r>
              <a:rPr lang="en-US" sz="1400" baseline="30000" dirty="0"/>
              <a:t>10</a:t>
            </a:r>
            <a:r>
              <a:rPr lang="en-US" sz="1400" dirty="0"/>
              <a:t>K</a:t>
            </a:r>
          </a:p>
          <a:p>
            <a:pPr marL="800100" lvl="1" indent="-342900">
              <a:buFont typeface="Arial"/>
              <a:buChar char="•"/>
            </a:pPr>
            <a:endParaRPr lang="en-US" sz="1400" dirty="0"/>
          </a:p>
          <a:p>
            <a:pPr marL="800100" lvl="1" indent="-342900">
              <a:buFont typeface="Arial"/>
              <a:buChar char="•"/>
            </a:pPr>
            <a:endParaRPr lang="en-US" sz="1400" dirty="0"/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dirty="0"/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5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88248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GIZMO code + MFM hydro </a:t>
            </a:r>
            <a:r>
              <a:rPr lang="en-US" sz="1400" dirty="0"/>
              <a:t>(Hopkins 2015</a:t>
            </a:r>
            <a:r>
              <a:rPr lang="en-US" sz="1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FIRE-2 feedback </a:t>
            </a:r>
            <a:r>
              <a:rPr lang="en-US" sz="1400" dirty="0"/>
              <a:t>(Hopkins et al. in prep</a:t>
            </a:r>
            <a:r>
              <a:rPr lang="en-US" sz="1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Feedback </a:t>
            </a:r>
            <a:r>
              <a:rPr lang="en-US" sz="1400" dirty="0" smtClean="0"/>
              <a:t>– Rad</a:t>
            </a:r>
            <a:r>
              <a:rPr lang="en-US" sz="1400" dirty="0"/>
              <a:t>. Pressure, </a:t>
            </a:r>
            <a:r>
              <a:rPr lang="en-US" sz="1400" dirty="0" err="1"/>
              <a:t>SNe</a:t>
            </a:r>
            <a:r>
              <a:rPr lang="en-US" sz="1400" dirty="0"/>
              <a:t> + stellar mass loss, photo-ion. + photo-heat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Stellar Formation </a:t>
            </a:r>
            <a:r>
              <a:rPr lang="en-US" sz="1400" dirty="0" smtClean="0"/>
              <a:t>– self</a:t>
            </a:r>
            <a:r>
              <a:rPr lang="en-US" sz="1400" dirty="0"/>
              <a:t>-gravitating, self-shielding, molecular, Jeans-</a:t>
            </a:r>
            <a:r>
              <a:rPr lang="en-US" sz="1400" dirty="0" smtClean="0"/>
              <a:t>unstable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/>
              <a:t>Gas </a:t>
            </a:r>
            <a:r>
              <a:rPr lang="en-US" sz="1400" dirty="0" smtClean="0"/>
              <a:t>Cooling – follows </a:t>
            </a:r>
            <a:r>
              <a:rPr lang="en-US" sz="1400" dirty="0"/>
              <a:t>an </a:t>
            </a:r>
            <a:r>
              <a:rPr lang="en-US" sz="1400" dirty="0" err="1"/>
              <a:t>ionized+atomic+molecular</a:t>
            </a:r>
            <a:r>
              <a:rPr lang="en-US" sz="1400" dirty="0"/>
              <a:t> cooling curve from 10 to </a:t>
            </a:r>
            <a:r>
              <a:rPr lang="en-US" sz="1400" dirty="0" smtClean="0"/>
              <a:t>10</a:t>
            </a:r>
            <a:r>
              <a:rPr lang="en-US" sz="1400" baseline="30000" dirty="0" smtClean="0"/>
              <a:t>10</a:t>
            </a:r>
            <a:r>
              <a:rPr lang="en-US" sz="1400" dirty="0" smtClean="0"/>
              <a:t>K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 err="1" smtClean="0"/>
              <a:t>Reionization</a:t>
            </a:r>
            <a:r>
              <a:rPr lang="en-US" sz="1400" dirty="0" smtClean="0"/>
              <a:t> – redshift</a:t>
            </a:r>
            <a:r>
              <a:rPr lang="en-US" sz="1400" dirty="0"/>
              <a:t>-dependent, spatially uniform UV background</a:t>
            </a:r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800100" lvl="1" indent="-342900">
              <a:buFont typeface="Arial"/>
              <a:buChar char="•"/>
            </a:pPr>
            <a:endParaRPr lang="en-US" sz="1400" dirty="0"/>
          </a:p>
          <a:p>
            <a:pPr marL="800100" lvl="1" indent="-342900">
              <a:buFont typeface="Arial"/>
              <a:buChar char="•"/>
            </a:pPr>
            <a:endParaRPr lang="en-US" sz="1400" dirty="0"/>
          </a:p>
          <a:p>
            <a:pPr marL="800100" lvl="1" indent="-342900">
              <a:buFont typeface="Arial"/>
              <a:buChar char="•"/>
            </a:pPr>
            <a:endParaRPr lang="en-US" sz="1400" dirty="0" smtClean="0"/>
          </a:p>
          <a:p>
            <a:pPr marL="342900" indent="-342900">
              <a:buFont typeface="Arial"/>
              <a:buChar char="•"/>
            </a:pPr>
            <a:endParaRPr lang="en-US" sz="1400" dirty="0"/>
          </a:p>
          <a:p>
            <a:pPr marL="342900" indent="-342900">
              <a:buFont typeface="Arial"/>
              <a:buChar char="•"/>
            </a:pPr>
            <a:endParaRPr lang="en-US" sz="19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1_mstar_correla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646" r="-133646"/>
          <a:stretch>
            <a:fillRect/>
          </a:stretch>
        </p:blipFill>
        <p:spPr>
          <a:xfrm>
            <a:off x="-1575805" y="152718"/>
            <a:ext cx="11682523" cy="6705282"/>
          </a:xfrm>
        </p:spPr>
      </p:pic>
      <p:sp>
        <p:nvSpPr>
          <p:cNvPr id="6" name="TextBox 5"/>
          <p:cNvSpPr txBox="1"/>
          <p:nvPr/>
        </p:nvSpPr>
        <p:spPr>
          <a:xfrm>
            <a:off x="6314380" y="6019477"/>
            <a:ext cx="18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Kirby et al. 2013,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19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63877" cy="1371600"/>
          </a:xfrm>
        </p:spPr>
        <p:txBody>
          <a:bodyPr/>
          <a:lstStyle/>
          <a:p>
            <a:r>
              <a:rPr lang="en-US" dirty="0" smtClean="0"/>
              <a:t>Mass assembly Histories</a:t>
            </a:r>
            <a:endParaRPr lang="en-US" dirty="0"/>
          </a:p>
        </p:txBody>
      </p:sp>
      <p:pic>
        <p:nvPicPr>
          <p:cNvPr id="6" name="Content Placeholder 5" descr="mvir_black_v_t_07_22_201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0" r="-13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151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63877" cy="1371600"/>
          </a:xfrm>
        </p:spPr>
        <p:txBody>
          <a:bodyPr/>
          <a:lstStyle/>
          <a:p>
            <a:r>
              <a:rPr lang="en-US" dirty="0" smtClean="0"/>
              <a:t>Mass assembly Histories</a:t>
            </a:r>
            <a:endParaRPr lang="en-US" dirty="0"/>
          </a:p>
        </p:txBody>
      </p:sp>
      <p:pic>
        <p:nvPicPr>
          <p:cNvPr id="6" name="Content Placeholder 5" descr="mvir_black_v_t_07_22_201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0" r="-1363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192965" y="3282537"/>
            <a:ext cx="27010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Assembly History 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Fakhouri</a:t>
            </a:r>
            <a:r>
              <a:rPr lang="en-US" sz="1400" dirty="0" smtClean="0"/>
              <a:t> 2010)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30682" y="1873247"/>
            <a:ext cx="137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Simulations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4212568" y="2450723"/>
            <a:ext cx="330923" cy="831814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2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376"/>
            <a:ext cx="5791200" cy="782334"/>
          </a:xfrm>
        </p:spPr>
        <p:txBody>
          <a:bodyPr/>
          <a:lstStyle/>
          <a:p>
            <a:r>
              <a:rPr lang="en-US" dirty="0" smtClean="0"/>
              <a:t>A glance at M</a:t>
            </a:r>
            <a:r>
              <a:rPr lang="en-US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59859" y="-491936"/>
            <a:ext cx="2441680" cy="366714"/>
            <a:chOff x="3506001" y="2531221"/>
            <a:chExt cx="2441680" cy="36671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06001" y="2710106"/>
              <a:ext cx="24416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47681" y="2531221"/>
              <a:ext cx="0" cy="366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06001" y="2531221"/>
              <a:ext cx="0" cy="366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Content Placeholder 9" descr="mstar_mvi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4" r="-20204"/>
          <a:stretch>
            <a:fillRect/>
          </a:stretch>
        </p:blipFill>
        <p:spPr>
          <a:xfrm>
            <a:off x="457200" y="1495758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255393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7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376"/>
            <a:ext cx="5791200" cy="782334"/>
          </a:xfrm>
        </p:spPr>
        <p:txBody>
          <a:bodyPr/>
          <a:lstStyle/>
          <a:p>
            <a:r>
              <a:rPr lang="en-US" dirty="0" smtClean="0"/>
              <a:t>A glance at M</a:t>
            </a:r>
            <a:r>
              <a:rPr lang="en-US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59859" y="-491936"/>
            <a:ext cx="2441680" cy="366714"/>
            <a:chOff x="3506001" y="2531221"/>
            <a:chExt cx="2441680" cy="36671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06001" y="2710106"/>
              <a:ext cx="24416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47681" y="2531221"/>
              <a:ext cx="0" cy="366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06001" y="2531221"/>
              <a:ext cx="0" cy="366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Content Placeholder 9" descr="mstar_mvi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4" r="-20204"/>
          <a:stretch>
            <a:fillRect/>
          </a:stretch>
        </p:blipFill>
        <p:spPr>
          <a:xfrm>
            <a:off x="457200" y="1495758"/>
            <a:ext cx="7620000" cy="4373563"/>
          </a:xfrm>
        </p:spPr>
      </p:pic>
      <p:sp>
        <p:nvSpPr>
          <p:cNvPr id="8" name="TextBox 7"/>
          <p:cNvSpPr txBox="1"/>
          <p:nvPr/>
        </p:nvSpPr>
        <p:spPr>
          <a:xfrm>
            <a:off x="3126501" y="6249777"/>
            <a:ext cx="336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narrow range of halo masses</a:t>
            </a:r>
            <a:endParaRPr lang="en-US" sz="1600" dirty="0"/>
          </a:p>
        </p:txBody>
      </p:sp>
      <p:sp>
        <p:nvSpPr>
          <p:cNvPr id="14" name="Left Bracket 13"/>
          <p:cNvSpPr/>
          <p:nvPr/>
        </p:nvSpPr>
        <p:spPr>
          <a:xfrm rot="16200000">
            <a:off x="4708175" y="4674253"/>
            <a:ext cx="199550" cy="250428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1"/>
            <a:endCxn id="8" idx="0"/>
          </p:cNvCxnSpPr>
          <p:nvPr/>
        </p:nvCxnSpPr>
        <p:spPr>
          <a:xfrm>
            <a:off x="4807951" y="6026172"/>
            <a:ext cx="0" cy="2236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0497"/>
            <a:ext cx="7543800" cy="1371600"/>
          </a:xfrm>
        </p:spPr>
        <p:txBody>
          <a:bodyPr/>
          <a:lstStyle/>
          <a:p>
            <a:r>
              <a:rPr lang="en-US" dirty="0" smtClean="0"/>
              <a:t>Mass assembly histories</a:t>
            </a:r>
            <a:endParaRPr lang="en-US" dirty="0"/>
          </a:p>
        </p:txBody>
      </p:sp>
      <p:pic>
        <p:nvPicPr>
          <p:cNvPr id="4" name="Content Placeholder 3" descr="fig2_mvir_v_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40" r="-32840"/>
          <a:stretch>
            <a:fillRect/>
          </a:stretch>
        </p:blipFill>
        <p:spPr>
          <a:xfrm>
            <a:off x="-382608" y="1208035"/>
            <a:ext cx="9558869" cy="5486394"/>
          </a:xfrm>
        </p:spPr>
      </p:pic>
    </p:spTree>
    <p:extLst>
      <p:ext uri="{BB962C8B-B14F-4D97-AF65-F5344CB8AC3E}">
        <p14:creationId xmlns:p14="http://schemas.microsoft.com/office/powerpoint/2010/main" val="309470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0497"/>
            <a:ext cx="7543800" cy="1371600"/>
          </a:xfrm>
        </p:spPr>
        <p:txBody>
          <a:bodyPr/>
          <a:lstStyle/>
          <a:p>
            <a:r>
              <a:rPr lang="en-US" dirty="0" smtClean="0"/>
              <a:t>Mass assembly histories</a:t>
            </a:r>
            <a:endParaRPr lang="en-US" dirty="0"/>
          </a:p>
        </p:txBody>
      </p:sp>
      <p:pic>
        <p:nvPicPr>
          <p:cNvPr id="4" name="Content Placeholder 3" descr="fig2_mvir_v_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40" r="-32840"/>
          <a:stretch>
            <a:fillRect/>
          </a:stretch>
        </p:blipFill>
        <p:spPr>
          <a:xfrm>
            <a:off x="-382608" y="1208035"/>
            <a:ext cx="9558869" cy="5486394"/>
          </a:xfrm>
        </p:spPr>
      </p:pic>
      <p:cxnSp>
        <p:nvCxnSpPr>
          <p:cNvPr id="5" name="Straight Connector 4"/>
          <p:cNvCxnSpPr/>
          <p:nvPr/>
        </p:nvCxnSpPr>
        <p:spPr>
          <a:xfrm>
            <a:off x="5551332" y="3053550"/>
            <a:ext cx="285416" cy="64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1331" y="3695651"/>
            <a:ext cx="129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10a</a:t>
            </a:r>
          </a:p>
          <a:p>
            <a:r>
              <a:rPr lang="en-US" dirty="0" smtClean="0"/>
              <a:t>No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9038"/>
            <a:ext cx="5791200" cy="1371600"/>
          </a:xfrm>
        </p:spPr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max</a:t>
            </a:r>
            <a:r>
              <a:rPr lang="en-US" dirty="0" smtClean="0"/>
              <a:t> through time</a:t>
            </a:r>
            <a:endParaRPr lang="en-US" dirty="0"/>
          </a:p>
        </p:txBody>
      </p:sp>
      <p:pic>
        <p:nvPicPr>
          <p:cNvPr id="5" name="Content Placeholder 4" descr="fig3_vmax_v_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75" r="-24775"/>
          <a:stretch>
            <a:fillRect/>
          </a:stretch>
        </p:blipFill>
        <p:spPr>
          <a:xfrm>
            <a:off x="-207440" y="1380333"/>
            <a:ext cx="9558881" cy="5486400"/>
          </a:xfrm>
        </p:spPr>
      </p:pic>
    </p:spTree>
    <p:extLst>
      <p:ext uri="{BB962C8B-B14F-4D97-AF65-F5344CB8AC3E}">
        <p14:creationId xmlns:p14="http://schemas.microsoft.com/office/powerpoint/2010/main" val="178560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9038"/>
            <a:ext cx="5791200" cy="1371600"/>
          </a:xfrm>
        </p:spPr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max</a:t>
            </a:r>
            <a:r>
              <a:rPr lang="en-US" dirty="0" smtClean="0"/>
              <a:t> through time</a:t>
            </a:r>
            <a:endParaRPr lang="en-US" dirty="0"/>
          </a:p>
        </p:txBody>
      </p:sp>
      <p:pic>
        <p:nvPicPr>
          <p:cNvPr id="5" name="Content Placeholder 4" descr="fig3_vmax_v_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75" r="-24775"/>
          <a:stretch>
            <a:fillRect/>
          </a:stretch>
        </p:blipFill>
        <p:spPr>
          <a:xfrm>
            <a:off x="-207440" y="1380333"/>
            <a:ext cx="9558881" cy="5486400"/>
          </a:xfrm>
        </p:spPr>
      </p:pic>
      <p:sp>
        <p:nvSpPr>
          <p:cNvPr id="9" name="TextBox 8"/>
          <p:cNvSpPr txBox="1"/>
          <p:nvPr/>
        </p:nvSpPr>
        <p:spPr>
          <a:xfrm>
            <a:off x="-67079" y="3920100"/>
            <a:ext cx="1708281" cy="46166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Increasing </a:t>
            </a:r>
          </a:p>
          <a:p>
            <a:pPr algn="ctr"/>
            <a:r>
              <a:rPr 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Stellar Mass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09423" y="2550088"/>
            <a:ext cx="0" cy="137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9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9038"/>
            <a:ext cx="5791200" cy="1371600"/>
          </a:xfrm>
        </p:spPr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max</a:t>
            </a:r>
            <a:r>
              <a:rPr lang="en-US" dirty="0" smtClean="0"/>
              <a:t> through time</a:t>
            </a:r>
            <a:endParaRPr lang="en-US" dirty="0"/>
          </a:p>
        </p:txBody>
      </p:sp>
      <p:pic>
        <p:nvPicPr>
          <p:cNvPr id="5" name="Content Placeholder 4" descr="fig3_vmax_v_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75" r="-24775"/>
          <a:stretch>
            <a:fillRect/>
          </a:stretch>
        </p:blipFill>
        <p:spPr>
          <a:xfrm>
            <a:off x="-207440" y="1380333"/>
            <a:ext cx="9558881" cy="5486400"/>
          </a:xfrm>
        </p:spPr>
      </p:pic>
      <p:cxnSp>
        <p:nvCxnSpPr>
          <p:cNvPr id="4" name="Straight Connector 3"/>
          <p:cNvCxnSpPr/>
          <p:nvPr/>
        </p:nvCxnSpPr>
        <p:spPr>
          <a:xfrm flipH="1">
            <a:off x="2012179" y="4038105"/>
            <a:ext cx="4994772" cy="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3104" y="4038105"/>
            <a:ext cx="0" cy="413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8009" y="4451903"/>
            <a:ext cx="181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Reionization</a:t>
            </a:r>
            <a:r>
              <a:rPr lang="en-US" dirty="0" smtClean="0"/>
              <a:t> 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4_SFH_multiplo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23" r="-99123"/>
          <a:stretch>
            <a:fillRect/>
          </a:stretch>
        </p:blipFill>
        <p:spPr>
          <a:xfrm>
            <a:off x="-1755345" y="0"/>
            <a:ext cx="11948601" cy="6858000"/>
          </a:xfrm>
        </p:spPr>
      </p:pic>
      <p:sp>
        <p:nvSpPr>
          <p:cNvPr id="5" name="TextBox 4"/>
          <p:cNvSpPr txBox="1"/>
          <p:nvPr/>
        </p:nvSpPr>
        <p:spPr>
          <a:xfrm>
            <a:off x="6314380" y="6019477"/>
            <a:ext cx="18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Skillman</a:t>
            </a:r>
            <a:r>
              <a:rPr lang="en-US" sz="1200" dirty="0" smtClean="0"/>
              <a:t> </a:t>
            </a:r>
            <a:r>
              <a:rPr lang="en-US" sz="1200" dirty="0" smtClean="0"/>
              <a:t>et al</a:t>
            </a:r>
            <a:r>
              <a:rPr lang="en-US" sz="1200" dirty="0" smtClean="0"/>
              <a:t>. </a:t>
            </a:r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25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00270" cy="1371600"/>
          </a:xfrm>
        </p:spPr>
        <p:txBody>
          <a:bodyPr/>
          <a:lstStyle/>
          <a:p>
            <a:r>
              <a:rPr lang="en-US" dirty="0" smtClean="0"/>
              <a:t>Star formation rate</a:t>
            </a:r>
            <a:endParaRPr lang="en-US" dirty="0"/>
          </a:p>
        </p:txBody>
      </p:sp>
      <p:pic>
        <p:nvPicPr>
          <p:cNvPr id="4" name="Content Placeholder 3" descr="fig5_SFR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51" b="-34751"/>
          <a:stretch>
            <a:fillRect/>
          </a:stretch>
        </p:blipFill>
        <p:spPr>
          <a:xfrm>
            <a:off x="-40070" y="1076304"/>
            <a:ext cx="8762308" cy="5029200"/>
          </a:xfrm>
        </p:spPr>
      </p:pic>
    </p:spTree>
    <p:extLst>
      <p:ext uri="{BB962C8B-B14F-4D97-AF65-F5344CB8AC3E}">
        <p14:creationId xmlns:p14="http://schemas.microsoft.com/office/powerpoint/2010/main" val="240706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03948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Radial density profiles</a:t>
            </a:r>
            <a:endParaRPr lang="en-US" dirty="0"/>
          </a:p>
        </p:txBody>
      </p:sp>
      <p:pic>
        <p:nvPicPr>
          <p:cNvPr id="7" name="Content Placeholder 3" descr="fig6_core_raddenpro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17" b="-32017"/>
          <a:stretch>
            <a:fillRect/>
          </a:stretch>
        </p:blipFill>
        <p:spPr>
          <a:xfrm>
            <a:off x="59471" y="964271"/>
            <a:ext cx="8762307" cy="5029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856023" y="3676946"/>
            <a:ext cx="420362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2492" y="3386721"/>
            <a:ext cx="49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/>
              </a:rPr>
              <a:t>r</a:t>
            </a:r>
            <a:r>
              <a:rPr lang="en-US" baseline="-25000" dirty="0" smtClean="0">
                <a:cs typeface="Times New Roman"/>
              </a:rPr>
              <a:t>1/2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44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03948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Radial density profiles</a:t>
            </a:r>
            <a:endParaRPr lang="en-US" dirty="0"/>
          </a:p>
        </p:txBody>
      </p:sp>
      <p:pic>
        <p:nvPicPr>
          <p:cNvPr id="7" name="Content Placeholder 3" descr="fig6_core_raddenpro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17" b="-32017"/>
          <a:stretch>
            <a:fillRect/>
          </a:stretch>
        </p:blipFill>
        <p:spPr>
          <a:xfrm>
            <a:off x="59471" y="964271"/>
            <a:ext cx="8762307" cy="502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5303937"/>
            <a:ext cx="8164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galaxies have </a:t>
            </a:r>
            <a:r>
              <a:rPr lang="en-US" b="1" dirty="0" smtClean="0"/>
              <a:t>same</a:t>
            </a:r>
            <a:r>
              <a:rPr lang="en-US" dirty="0" smtClean="0"/>
              <a:t> halo mass of ~10</a:t>
            </a:r>
            <a:r>
              <a:rPr lang="en-US" baseline="30000" dirty="0" smtClean="0"/>
              <a:t>10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No cores for halos with M</a:t>
            </a:r>
            <a:r>
              <a:rPr lang="en-US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&lt; 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~2×10</a:t>
            </a:r>
            <a:r>
              <a:rPr lang="en-US" baseline="30000" dirty="0" smtClean="0">
                <a:ea typeface="Zapf Dingbats"/>
                <a:cs typeface="Zapf Dingbats"/>
                <a:sym typeface="Zapf Dingbats"/>
              </a:rPr>
              <a:t>6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baseline="-25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Governato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al. 2012, Di 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Cintio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al. 2014, Dutton et al. 2016)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9427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Interesting </a:t>
            </a:r>
            <a:r>
              <a:rPr lang="en-US" dirty="0"/>
              <a:t>scale at M</a:t>
            </a:r>
            <a:r>
              <a:rPr lang="en-US" baseline="-25000" dirty="0"/>
              <a:t>vir</a:t>
            </a:r>
            <a:r>
              <a:rPr lang="en-US" dirty="0"/>
              <a:t>~10</a:t>
            </a:r>
            <a:r>
              <a:rPr lang="en-US" baseline="30000" dirty="0"/>
              <a:t>10</a:t>
            </a:r>
            <a:r>
              <a:rPr lang="en-US" dirty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, </a:t>
            </a:r>
            <a:r>
              <a:rPr lang="en-US" dirty="0" smtClean="0"/>
              <a:t>M</a:t>
            </a:r>
            <a:r>
              <a:rPr lang="en-US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 smtClean="0"/>
              <a:t>~10</a:t>
            </a:r>
            <a:r>
              <a:rPr lang="en-US" baseline="30000" dirty="0"/>
              <a:t>6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</p:txBody>
      </p:sp>
    </p:spTree>
    <p:extLst>
      <p:ext uri="{BB962C8B-B14F-4D97-AF65-F5344CB8AC3E}">
        <p14:creationId xmlns:p14="http://schemas.microsoft.com/office/powerpoint/2010/main" val="27128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6_core_raddenpro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17" b="-32017"/>
          <a:stretch>
            <a:fillRect/>
          </a:stretch>
        </p:blipFill>
        <p:spPr>
          <a:xfrm>
            <a:off x="59471" y="964271"/>
            <a:ext cx="8762307" cy="5029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39485" cy="1371600"/>
          </a:xfrm>
        </p:spPr>
        <p:txBody>
          <a:bodyPr/>
          <a:lstStyle/>
          <a:p>
            <a:r>
              <a:rPr lang="en-US" dirty="0" smtClean="0"/>
              <a:t>Radial density profiles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66796" y="4856727"/>
            <a:ext cx="6296492" cy="13237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1054" y="5178720"/>
            <a:ext cx="3935307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Increasing M</a:t>
            </a:r>
            <a:r>
              <a:rPr lang="en-US" b="1" spc="50" baseline="-25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 </a:t>
            </a: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Decreasing Central Density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229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91" y="-381704"/>
            <a:ext cx="8186497" cy="1371600"/>
          </a:xfrm>
        </p:spPr>
        <p:txBody>
          <a:bodyPr/>
          <a:lstStyle/>
          <a:p>
            <a:r>
              <a:rPr lang="en-US" dirty="0" smtClean="0"/>
              <a:t>Radial density profiles</a:t>
            </a:r>
            <a:endParaRPr lang="en-US" dirty="0"/>
          </a:p>
        </p:txBody>
      </p:sp>
      <p:pic>
        <p:nvPicPr>
          <p:cNvPr id="7" name="Content Placeholder 6" descr="fig7_radden_ratio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64" r="-28364"/>
          <a:stretch>
            <a:fillRect/>
          </a:stretch>
        </p:blipFill>
        <p:spPr>
          <a:xfrm>
            <a:off x="-371660" y="1112813"/>
            <a:ext cx="9558873" cy="5486396"/>
          </a:xfrm>
        </p:spPr>
      </p:pic>
      <p:sp>
        <p:nvSpPr>
          <p:cNvPr id="8" name="Right Arrow 7"/>
          <p:cNvSpPr/>
          <p:nvPr/>
        </p:nvSpPr>
        <p:spPr>
          <a:xfrm rot="5400000">
            <a:off x="-908863" y="2749370"/>
            <a:ext cx="3373962" cy="13237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191197" y="2910650"/>
            <a:ext cx="3935307" cy="40011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Increasing M</a:t>
            </a:r>
            <a:r>
              <a:rPr lang="en-US" sz="2000" b="1" spc="50" baseline="-25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2000" b="1" spc="50" baseline="-250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80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91" y="-381704"/>
            <a:ext cx="8186497" cy="1371600"/>
          </a:xfrm>
        </p:spPr>
        <p:txBody>
          <a:bodyPr/>
          <a:lstStyle/>
          <a:p>
            <a:r>
              <a:rPr lang="en-US" dirty="0" smtClean="0"/>
              <a:t>Radial density profiles</a:t>
            </a:r>
            <a:endParaRPr lang="en-US" dirty="0"/>
          </a:p>
        </p:txBody>
      </p:sp>
      <p:pic>
        <p:nvPicPr>
          <p:cNvPr id="7" name="Content Placeholder 6" descr="fig7_radden_ratio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64" r="-28364"/>
          <a:stretch>
            <a:fillRect/>
          </a:stretch>
        </p:blipFill>
        <p:spPr>
          <a:xfrm>
            <a:off x="-371660" y="1112813"/>
            <a:ext cx="9558873" cy="5486396"/>
          </a:xfrm>
        </p:spPr>
      </p:pic>
      <p:sp>
        <p:nvSpPr>
          <p:cNvPr id="9" name="Right Arrow 8"/>
          <p:cNvSpPr/>
          <p:nvPr/>
        </p:nvSpPr>
        <p:spPr>
          <a:xfrm rot="5400000">
            <a:off x="-908863" y="2749370"/>
            <a:ext cx="3373962" cy="13237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191197" y="2910650"/>
            <a:ext cx="3935307" cy="40011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Increasing M</a:t>
            </a:r>
            <a:r>
              <a:rPr lang="en-US" sz="2000" b="1" spc="50" baseline="-25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2000" b="1" spc="50" baseline="-250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700060" y="1198529"/>
            <a:ext cx="0" cy="4668896"/>
          </a:xfrm>
          <a:prstGeom prst="line">
            <a:avLst/>
          </a:prstGeom>
          <a:ln w="28575" cmpd="sng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3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024"/>
            <a:ext cx="7720672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Central density reduction </a:t>
            </a:r>
            <a:r>
              <a:rPr lang="en-US" dirty="0" err="1" smtClean="0"/>
              <a:t>vs</a:t>
            </a:r>
            <a:r>
              <a:rPr lang="en-US" dirty="0" smtClean="0"/>
              <a:t> stellar mass</a:t>
            </a:r>
            <a:endParaRPr lang="en-US" dirty="0"/>
          </a:p>
        </p:txBody>
      </p:sp>
      <p:pic>
        <p:nvPicPr>
          <p:cNvPr id="4" name="Content Placeholder 3" descr="fig8_rhohydrorhodmo_vs_msta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80" r="-39480"/>
          <a:stretch>
            <a:fillRect/>
          </a:stretch>
        </p:blipFill>
        <p:spPr>
          <a:xfrm>
            <a:off x="-305972" y="1358438"/>
            <a:ext cx="9558871" cy="5486395"/>
          </a:xfrm>
        </p:spPr>
      </p:pic>
    </p:spTree>
    <p:extLst>
      <p:ext uri="{BB962C8B-B14F-4D97-AF65-F5344CB8AC3E}">
        <p14:creationId xmlns:p14="http://schemas.microsoft.com/office/powerpoint/2010/main" val="20419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9_dbl_raddenpro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27" b="-15727"/>
          <a:stretch>
            <a:fillRect/>
          </a:stretch>
        </p:blipFill>
        <p:spPr>
          <a:xfrm>
            <a:off x="190846" y="1211353"/>
            <a:ext cx="8762306" cy="5029199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3291" y="-381704"/>
            <a:ext cx="818649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Radial density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0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Stellar mass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dmo</a:t>
            </a:r>
            <a:r>
              <a:rPr lang="en-US" dirty="0" smtClean="0"/>
              <a:t> central density</a:t>
            </a:r>
            <a:endParaRPr lang="en-US" dirty="0"/>
          </a:p>
        </p:txBody>
      </p:sp>
      <p:pic>
        <p:nvPicPr>
          <p:cNvPr id="4" name="Content Placeholder 3" descr="fig10_mstar_vs_rhodm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04" r="-39904"/>
          <a:stretch>
            <a:fillRect/>
          </a:stretch>
        </p:blipFill>
        <p:spPr>
          <a:xfrm>
            <a:off x="-327868" y="1369384"/>
            <a:ext cx="9558881" cy="5486400"/>
          </a:xfrm>
        </p:spPr>
      </p:pic>
    </p:spTree>
    <p:extLst>
      <p:ext uri="{BB962C8B-B14F-4D97-AF65-F5344CB8AC3E}">
        <p14:creationId xmlns:p14="http://schemas.microsoft.com/office/powerpoint/2010/main" val="29713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11_mvir_v_z_4pane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42" r="-26842"/>
          <a:stretch>
            <a:fillRect/>
          </a:stretch>
        </p:blipFill>
        <p:spPr>
          <a:xfrm>
            <a:off x="-1261977" y="80540"/>
            <a:ext cx="11667954" cy="6696920"/>
          </a:xfrm>
        </p:spPr>
      </p:pic>
    </p:spTree>
    <p:extLst>
      <p:ext uri="{BB962C8B-B14F-4D97-AF65-F5344CB8AC3E}">
        <p14:creationId xmlns:p14="http://schemas.microsoft.com/office/powerpoint/2010/main" val="349185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11_mvir_v_z_4pane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42" r="-26842"/>
          <a:stretch>
            <a:fillRect/>
          </a:stretch>
        </p:blipFill>
        <p:spPr>
          <a:xfrm>
            <a:off x="-1261977" y="80540"/>
            <a:ext cx="11667954" cy="6696920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54155" y="5051198"/>
            <a:ext cx="285416" cy="342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81442" y="4109449"/>
            <a:ext cx="14271" cy="42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272364" y="5051198"/>
            <a:ext cx="285416" cy="342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499651" y="4109449"/>
            <a:ext cx="14271" cy="42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11_mvir_v_z_4pane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42" r="-26842"/>
          <a:stretch>
            <a:fillRect/>
          </a:stretch>
        </p:blipFill>
        <p:spPr>
          <a:xfrm>
            <a:off x="-1261977" y="80540"/>
            <a:ext cx="11667954" cy="6696920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5979456" y="256841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73211" y="256841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2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11_mvir_v_z_4pane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42" r="-26842"/>
          <a:stretch>
            <a:fillRect/>
          </a:stretch>
        </p:blipFill>
        <p:spPr>
          <a:xfrm>
            <a:off x="-1261977" y="80540"/>
            <a:ext cx="11667954" cy="6696920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6050809" y="256841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88737" y="256841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0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Interesting scale at M</a:t>
            </a:r>
            <a:r>
              <a:rPr lang="en-US" baseline="-25000" dirty="0" smtClean="0"/>
              <a:t>vir</a:t>
            </a:r>
            <a:r>
              <a:rPr lang="en-US" dirty="0" smtClean="0"/>
              <a:t>~10</a:t>
            </a:r>
            <a:r>
              <a:rPr lang="en-US" baseline="30000" dirty="0" smtClean="0"/>
              <a:t>10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ea typeface="Wingdings"/>
                <a:cs typeface="Wingdings"/>
                <a:sym typeface="Wingdings"/>
              </a:rPr>
              <a:t>, </a:t>
            </a:r>
            <a:r>
              <a:rPr lang="en-US" dirty="0"/>
              <a:t>M</a:t>
            </a:r>
            <a:r>
              <a:rPr lang="en-US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/>
              <a:t>~10</a:t>
            </a:r>
            <a:r>
              <a:rPr lang="en-US" baseline="30000" dirty="0"/>
              <a:t>6</a:t>
            </a:r>
            <a:r>
              <a:rPr lang="en-US" dirty="0"/>
              <a:t> M</a:t>
            </a:r>
            <a:r>
              <a:rPr lang="en-US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Core/cusp </a:t>
            </a:r>
            <a:r>
              <a:rPr lang="en-US" sz="1400" dirty="0">
                <a:ea typeface="Wingdings"/>
                <a:cs typeface="Wingdings"/>
                <a:sym typeface="Wingdings"/>
              </a:rPr>
              <a:t>(Moore 1994, Flores-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Primack</a:t>
            </a:r>
            <a:r>
              <a:rPr lang="en-US" sz="1400" dirty="0">
                <a:ea typeface="Wingdings"/>
                <a:cs typeface="Wingdings"/>
                <a:sym typeface="Wingdings"/>
              </a:rPr>
              <a:t> 1994) 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See cores in satellite galaxies, cusps in DMO simulations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Too Big to Fail </a:t>
            </a:r>
            <a:r>
              <a:rPr lang="en-US" sz="1400" dirty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Boylan-Kolchin</a:t>
            </a:r>
            <a:r>
              <a:rPr lang="en-US" sz="1400" dirty="0">
                <a:ea typeface="Wingdings"/>
                <a:cs typeface="Wingdings"/>
                <a:sym typeface="Wingdings"/>
              </a:rPr>
              <a:t> et al. 2011)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Most massive </a:t>
            </a:r>
            <a:r>
              <a:rPr lang="en-US" dirty="0" err="1">
                <a:ea typeface="Wingdings"/>
                <a:cs typeface="Wingdings"/>
                <a:sym typeface="Wingdings"/>
              </a:rPr>
              <a:t>subhaloes</a:t>
            </a:r>
            <a:r>
              <a:rPr lang="en-US" dirty="0">
                <a:ea typeface="Wingdings"/>
                <a:cs typeface="Wingdings"/>
                <a:sym typeface="Wingdings"/>
              </a:rPr>
              <a:t> don</a:t>
            </a:r>
            <a:r>
              <a:rPr lang="fr-FR" dirty="0">
                <a:ea typeface="Wingdings"/>
                <a:cs typeface="Wingdings"/>
                <a:sym typeface="Wingdings"/>
              </a:rPr>
              <a:t>’</a:t>
            </a:r>
            <a:r>
              <a:rPr lang="en-US" dirty="0">
                <a:ea typeface="Wingdings"/>
                <a:cs typeface="Wingdings"/>
                <a:sym typeface="Wingdings"/>
              </a:rPr>
              <a:t>t match brightest satellites</a:t>
            </a:r>
            <a:endParaRPr lang="en-US" dirty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269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11_mvir_v_z_4pane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42" r="-26842"/>
          <a:stretch>
            <a:fillRect/>
          </a:stretch>
        </p:blipFill>
        <p:spPr>
          <a:xfrm>
            <a:off x="-1261977" y="80540"/>
            <a:ext cx="11667954" cy="6696920"/>
          </a:xfrm>
        </p:spPr>
      </p:pic>
      <p:cxnSp>
        <p:nvCxnSpPr>
          <p:cNvPr id="9" name="Straight Connector 8"/>
          <p:cNvCxnSpPr/>
          <p:nvPr/>
        </p:nvCxnSpPr>
        <p:spPr>
          <a:xfrm flipV="1">
            <a:off x="5265916" y="285378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30607" y="285378"/>
            <a:ext cx="0" cy="5835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8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15 </a:t>
            </a:r>
            <a:r>
              <a:rPr lang="en-US" sz="1800" dirty="0"/>
              <a:t>high-resolution </a:t>
            </a:r>
            <a:r>
              <a:rPr lang="en-US" sz="1800" dirty="0" smtClean="0"/>
              <a:t>gizmo + FIRE </a:t>
            </a:r>
            <a:r>
              <a:rPr lang="en-US" sz="1800" dirty="0"/>
              <a:t>simulations of isolated dwarf </a:t>
            </a:r>
            <a:r>
              <a:rPr lang="en-US" sz="1800" dirty="0" smtClean="0"/>
              <a:t>halos</a:t>
            </a:r>
            <a:r>
              <a:rPr lang="en-US" sz="1800" dirty="0"/>
              <a:t>, all with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vir</a:t>
            </a:r>
            <a:r>
              <a:rPr lang="en-US" sz="1800" dirty="0"/>
              <a:t>(z=0) ~ </a:t>
            </a:r>
            <a:r>
              <a:rPr lang="en-US" sz="1800" dirty="0" smtClean="0"/>
              <a:t>10</a:t>
            </a:r>
            <a:r>
              <a:rPr lang="en-US" sz="1800" baseline="30000" dirty="0" smtClean="0"/>
              <a:t>10</a:t>
            </a:r>
            <a:r>
              <a:rPr lang="en-US" sz="1800" dirty="0" smtClean="0"/>
              <a:t> M</a:t>
            </a:r>
            <a:r>
              <a:rPr lang="en-US" sz="1800" baseline="-25000" dirty="0" smtClean="0">
                <a:latin typeface="Wingdings"/>
                <a:ea typeface="Wingdings"/>
                <a:cs typeface="Wingdings"/>
                <a:sym typeface="Wingdings"/>
              </a:rPr>
              <a:t>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Good agreement between simulations and observed isolated dwarfs for </a:t>
            </a:r>
            <a:r>
              <a:rPr lang="en-US" sz="1800" dirty="0" smtClean="0"/>
              <a:t>M</a:t>
            </a:r>
            <a:r>
              <a:rPr lang="en-US" sz="1800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 smtClean="0"/>
              <a:t>(</a:t>
            </a:r>
            <a:r>
              <a:rPr lang="en-US" sz="1800" dirty="0"/>
              <a:t>z=0), </a:t>
            </a:r>
            <a:r>
              <a:rPr lang="en-US" sz="1800" dirty="0" smtClean="0"/>
              <a:t>SFH, R</a:t>
            </a:r>
            <a:r>
              <a:rPr lang="en-US" sz="1800" baseline="-25000" dirty="0" smtClean="0"/>
              <a:t>1</a:t>
            </a:r>
            <a:r>
              <a:rPr lang="en-US" sz="1800" baseline="-25000" dirty="0"/>
              <a:t>/2</a:t>
            </a:r>
            <a:r>
              <a:rPr lang="en-US" sz="1800" dirty="0"/>
              <a:t>,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dyn</a:t>
            </a:r>
            <a:r>
              <a:rPr lang="en-US" sz="1800" dirty="0" smtClean="0"/>
              <a:t>/</a:t>
            </a:r>
            <a:r>
              <a:rPr lang="en-US" sz="1800" dirty="0"/>
              <a:t>M</a:t>
            </a:r>
            <a:r>
              <a:rPr lang="en-US" sz="1800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1800" dirty="0" smtClean="0">
                <a:ea typeface="Zapf Dingbats"/>
                <a:cs typeface="Zapf Dingbats"/>
                <a:sym typeface="Zapf Dingbats"/>
              </a:rPr>
              <a:t>and </a:t>
            </a:r>
            <a:r>
              <a:rPr lang="en-US" sz="1800" dirty="0" err="1" smtClean="0">
                <a:ea typeface="Zapf Dingbats"/>
                <a:cs typeface="Zapf Dingbats"/>
                <a:sym typeface="Zapf Dingbats"/>
              </a:rPr>
              <a:t>σ</a:t>
            </a:r>
            <a:r>
              <a:rPr lang="en-US" sz="1800" baseline="-25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 smtClean="0">
                <a:ea typeface="Zapf Dingbats"/>
                <a:cs typeface="Zapf Dingbats"/>
                <a:sym typeface="Zapf Dingbats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227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15 high-resolution gizmo + FIRE simulations of isolated dwarf halos, all with </a:t>
            </a:r>
            <a:r>
              <a:rPr lang="en-US" sz="1800" dirty="0" err="1"/>
              <a:t>M</a:t>
            </a:r>
            <a:r>
              <a:rPr lang="en-US" sz="1800" baseline="-25000" dirty="0" err="1"/>
              <a:t>vir</a:t>
            </a:r>
            <a:r>
              <a:rPr lang="en-US" sz="1800" dirty="0"/>
              <a:t>(z=0) ~ 10</a:t>
            </a:r>
            <a:r>
              <a:rPr lang="en-US" sz="1800" baseline="30000" dirty="0"/>
              <a:t>10</a:t>
            </a:r>
            <a:r>
              <a:rPr lang="en-US" sz="1800" dirty="0"/>
              <a:t> M</a:t>
            </a:r>
            <a:r>
              <a:rPr lang="en-US" sz="1800" baseline="-25000" dirty="0">
                <a:latin typeface="Wingdings"/>
                <a:ea typeface="Wingdings"/>
                <a:cs typeface="Wingdings"/>
                <a:sym typeface="Wingdings"/>
              </a:rPr>
              <a:t>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Good agreement between simulations and observed isolated dwarfs for M</a:t>
            </a:r>
            <a:r>
              <a:rPr lang="en-US" sz="1800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/>
              <a:t>(z=0), SFH, R</a:t>
            </a:r>
            <a:r>
              <a:rPr lang="en-US" sz="1800" baseline="-25000" dirty="0"/>
              <a:t>1/2</a:t>
            </a:r>
            <a:r>
              <a:rPr lang="en-US" sz="1800" dirty="0"/>
              <a:t>, </a:t>
            </a:r>
            <a:r>
              <a:rPr lang="en-US" sz="1800" dirty="0" err="1"/>
              <a:t>M</a:t>
            </a:r>
            <a:r>
              <a:rPr lang="en-US" sz="1800" baseline="-25000" dirty="0" err="1"/>
              <a:t>dyn</a:t>
            </a:r>
            <a:r>
              <a:rPr lang="en-US" sz="1800" dirty="0"/>
              <a:t>/M</a:t>
            </a:r>
            <a:r>
              <a:rPr lang="en-US" sz="1800" baseline="-25000" dirty="0">
                <a:latin typeface="Zapf Dingbats"/>
                <a:ea typeface="Zapf Dingbats"/>
                <a:cs typeface="Zapf Dingbats"/>
                <a:sym typeface="Zapf Dingbats"/>
              </a:rPr>
              <a:t>★ </a:t>
            </a:r>
            <a:r>
              <a:rPr lang="en-US" sz="1800" dirty="0">
                <a:ea typeface="Zapf Dingbats"/>
                <a:cs typeface="Zapf Dingbats"/>
                <a:sym typeface="Zapf Dingbats"/>
              </a:rPr>
              <a:t>and </a:t>
            </a:r>
            <a:r>
              <a:rPr lang="en-US" sz="1800" dirty="0" err="1">
                <a:ea typeface="Zapf Dingbats"/>
                <a:cs typeface="Zapf Dingbats"/>
                <a:sym typeface="Zapf Dingbats"/>
              </a:rPr>
              <a:t>σ</a:t>
            </a:r>
            <a:r>
              <a:rPr lang="en-US" sz="1800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 smtClean="0">
                <a:ea typeface="Zapf Dingbats"/>
                <a:cs typeface="Zapf Dingbats"/>
                <a:sym typeface="Zapf Dingbat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Strong </a:t>
            </a:r>
            <a:r>
              <a:rPr lang="en-US" sz="1800" dirty="0"/>
              <a:t>correlation between early dark matter mass assembly and present-day stellar </a:t>
            </a:r>
            <a:r>
              <a:rPr lang="en-US" sz="1800" dirty="0" smtClean="0"/>
              <a:t>mass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higher concentration, higher </a:t>
            </a:r>
            <a:r>
              <a:rPr lang="en-US" sz="1800" dirty="0" err="1"/>
              <a:t>V</a:t>
            </a:r>
            <a:r>
              <a:rPr lang="en-US" sz="1800" baseline="-25000" dirty="0" err="1"/>
              <a:t>max</a:t>
            </a:r>
            <a:r>
              <a:rPr lang="en-US" sz="1800" dirty="0"/>
              <a:t> halos build up more stellar mass </a:t>
            </a:r>
            <a:r>
              <a:rPr lang="en-US" sz="1800" dirty="0" smtClean="0"/>
              <a:t>earlier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Strong correlation </a:t>
            </a:r>
            <a:r>
              <a:rPr lang="en-US" sz="1800" dirty="0" smtClean="0"/>
              <a:t>between the </a:t>
            </a:r>
            <a:r>
              <a:rPr lang="en-US" sz="1800" dirty="0"/>
              <a:t>central density in the dark-matter-only version of each </a:t>
            </a:r>
            <a:r>
              <a:rPr lang="en-US" sz="1800" dirty="0" smtClean="0"/>
              <a:t>halo and the present-day stellar mass. </a:t>
            </a:r>
            <a:endParaRPr lang="en-U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Central density in DMO simulations </a:t>
            </a:r>
            <a:r>
              <a:rPr lang="en-US" sz="1800" dirty="0" smtClean="0"/>
              <a:t>may serve </a:t>
            </a:r>
            <a:r>
              <a:rPr lang="en-US" sz="1800" dirty="0"/>
              <a:t>as a "second parameter" in setting stellar masses at fixed dark matter halo mass. </a:t>
            </a:r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9733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en-US" sz="1800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/>
              <a:t>(z=0) correlates well with density reduction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No modification from dark-matter-only simulations below M</a:t>
            </a:r>
            <a:r>
              <a:rPr lang="en-US" sz="1800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/>
              <a:t>~10</a:t>
            </a:r>
            <a:r>
              <a:rPr lang="en-US" sz="1800" baseline="30000" dirty="0"/>
              <a:t>6</a:t>
            </a:r>
            <a:r>
              <a:rPr lang="en-US" sz="1800" dirty="0"/>
              <a:t> M</a:t>
            </a:r>
            <a:r>
              <a:rPr lang="en-US" sz="18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800" dirty="0"/>
              <a:t>, </a:t>
            </a:r>
            <a:r>
              <a:rPr lang="en-US" sz="1800" dirty="0" smtClean="0"/>
              <a:t>density </a:t>
            </a:r>
            <a:r>
              <a:rPr lang="en-US" sz="1800" dirty="0"/>
              <a:t>reduction and dark matter cores at higher stellar </a:t>
            </a:r>
            <a:r>
              <a:rPr lang="en-US" sz="1800" dirty="0" smtClean="0"/>
              <a:t>masses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Future work: dwarfs in WDM (including hydro; currently running with Brandon </a:t>
            </a:r>
            <a:r>
              <a:rPr lang="en-US" sz="1800" dirty="0" err="1"/>
              <a:t>Bozek</a:t>
            </a:r>
            <a:r>
              <a:rPr lang="en-US" sz="1800" dirty="0"/>
              <a:t>), SIDM (including hydro; Robles et al. in prep</a:t>
            </a:r>
            <a:r>
              <a:rPr lang="en-US" sz="1800" dirty="0" smtClean="0"/>
              <a:t>), </a:t>
            </a:r>
            <a:r>
              <a:rPr lang="en-US" sz="1800" dirty="0" err="1"/>
              <a:t>r</a:t>
            </a:r>
            <a:r>
              <a:rPr lang="en-US" sz="1800" dirty="0" err="1" smtClean="0"/>
              <a:t>eionization’s</a:t>
            </a:r>
            <a:r>
              <a:rPr lang="en-US" sz="1800" dirty="0" smtClean="0"/>
              <a:t> role,  self-quenching galaxies, etc.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00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-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main points </a:t>
            </a:r>
          </a:p>
          <a:p>
            <a:r>
              <a:rPr lang="fr-FR" dirty="0" smtClean="0"/>
              <a:t>-Don’</a:t>
            </a:r>
            <a:r>
              <a:rPr lang="en-US" dirty="0" smtClean="0"/>
              <a:t>t oversell fire</a:t>
            </a:r>
          </a:p>
          <a:p>
            <a:r>
              <a:rPr lang="en-US" dirty="0" smtClean="0"/>
              <a:t>-NO one has focused on this mass scale. People have simulated a huge range of mass scale</a:t>
            </a:r>
            <a:endParaRPr lang="en-US" dirty="0"/>
          </a:p>
          <a:p>
            <a:r>
              <a:rPr lang="en-US" dirty="0" smtClean="0"/>
              <a:t>- Don</a:t>
            </a:r>
            <a:r>
              <a:rPr lang="fr-FR" dirty="0" smtClean="0"/>
              <a:t>’</a:t>
            </a:r>
            <a:r>
              <a:rPr lang="en-US" dirty="0" smtClean="0"/>
              <a:t>t show </a:t>
            </a:r>
            <a:r>
              <a:rPr lang="en-US" dirty="0" err="1" smtClean="0"/>
              <a:t>M_star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M_halo</a:t>
            </a:r>
            <a:r>
              <a:rPr lang="en-US" dirty="0" smtClean="0"/>
              <a:t>, Its not your battle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say my </a:t>
            </a:r>
            <a:r>
              <a:rPr lang="en-US" dirty="0" err="1" smtClean="0"/>
              <a:t>sims</a:t>
            </a:r>
            <a:r>
              <a:rPr lang="en-US" dirty="0" smtClean="0"/>
              <a:t> so much.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Don’</a:t>
            </a:r>
            <a:r>
              <a:rPr lang="en-US" dirty="0" smtClean="0"/>
              <a:t>t oversell that you found a starless halo, its interesting (in how its related to </a:t>
            </a:r>
            <a:r>
              <a:rPr lang="en-US" dirty="0" err="1" smtClean="0"/>
              <a:t>reionization</a:t>
            </a:r>
            <a:r>
              <a:rPr lang="en-US" dirty="0" smtClean="0"/>
              <a:t>) but its been done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Need to learn to deflect questions that are pit falls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Reionization</a:t>
            </a:r>
            <a:r>
              <a:rPr lang="en-US" dirty="0" smtClean="0"/>
              <a:t> prevents new accretion of gas NOT evaporation of hot gas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From observed SHFS these are isolated fields not satellites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Higher stellar mass is not necessarily </a:t>
            </a:r>
            <a:r>
              <a:rPr lang="en-US" dirty="0" err="1" smtClean="0"/>
              <a:t>burstier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Self quench may not mean anything to people. Give one sentence description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Give context of conclusions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Adding </a:t>
            </a:r>
            <a:r>
              <a:rPr lang="en-US" dirty="0" err="1" smtClean="0"/>
              <a:t>fitts</a:t>
            </a:r>
            <a:r>
              <a:rPr lang="en-US" dirty="0" smtClean="0"/>
              <a:t> et al to all plots is great for advertising.</a:t>
            </a:r>
          </a:p>
        </p:txBody>
      </p:sp>
    </p:spTree>
    <p:extLst>
      <p:ext uri="{BB962C8B-B14F-4D97-AF65-F5344CB8AC3E}">
        <p14:creationId xmlns:p14="http://schemas.microsoft.com/office/powerpoint/2010/main" val="87829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12b_baryfrac_v_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85" y="1752600"/>
            <a:ext cx="4630439" cy="4114800"/>
          </a:xfrm>
          <a:prstGeom prst="rect">
            <a:avLst/>
          </a:prstGeom>
        </p:spPr>
      </p:pic>
      <p:pic>
        <p:nvPicPr>
          <p:cNvPr id="7" name="Picture 6" descr="fig12a_mstarmhalo_v_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4" y="1675153"/>
            <a:ext cx="4550604" cy="41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pic>
        <p:nvPicPr>
          <p:cNvPr id="4" name="Content Placeholder 3" descr="figA1_dmo_converge_raddenpro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30" b="-32630"/>
          <a:stretch>
            <a:fillRect/>
          </a:stretch>
        </p:blipFill>
        <p:spPr>
          <a:xfrm>
            <a:off x="48522" y="1034839"/>
            <a:ext cx="8762308" cy="5029200"/>
          </a:xfrm>
        </p:spPr>
      </p:pic>
    </p:spTree>
    <p:extLst>
      <p:ext uri="{BB962C8B-B14F-4D97-AF65-F5344CB8AC3E}">
        <p14:creationId xmlns:p14="http://schemas.microsoft.com/office/powerpoint/2010/main" val="392775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pic>
        <p:nvPicPr>
          <p:cNvPr id="5" name="Content Placeholder 4" descr="figA2_hydro_converge_raddenpro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30" b="-32630"/>
          <a:stretch>
            <a:fillRect/>
          </a:stretch>
        </p:blipFill>
        <p:spPr>
          <a:xfrm>
            <a:off x="45720" y="1033272"/>
            <a:ext cx="8762309" cy="5029200"/>
          </a:xfrm>
        </p:spPr>
      </p:pic>
    </p:spTree>
    <p:extLst>
      <p:ext uri="{BB962C8B-B14F-4D97-AF65-F5344CB8AC3E}">
        <p14:creationId xmlns:p14="http://schemas.microsoft.com/office/powerpoint/2010/main" val="373852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A3_vcirc_948_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6" r="-40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508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Interesting </a:t>
            </a:r>
            <a:r>
              <a:rPr lang="en-US" dirty="0"/>
              <a:t>scale at M</a:t>
            </a:r>
            <a:r>
              <a:rPr lang="en-US" baseline="-25000" dirty="0"/>
              <a:t>vir</a:t>
            </a:r>
            <a:r>
              <a:rPr lang="en-US" dirty="0"/>
              <a:t>~10</a:t>
            </a:r>
            <a:r>
              <a:rPr lang="en-US" baseline="30000" dirty="0"/>
              <a:t>10</a:t>
            </a:r>
            <a:r>
              <a:rPr lang="en-US" dirty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ea typeface="Wingdings"/>
                <a:cs typeface="Wingdings"/>
                <a:sym typeface="Wingdings"/>
              </a:rPr>
              <a:t>, </a:t>
            </a:r>
            <a:r>
              <a:rPr lang="en-US" dirty="0"/>
              <a:t>M</a:t>
            </a:r>
            <a:r>
              <a:rPr lang="en-US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/>
              <a:t>~10</a:t>
            </a:r>
            <a:r>
              <a:rPr lang="en-US" baseline="30000" dirty="0"/>
              <a:t>6</a:t>
            </a:r>
            <a:r>
              <a:rPr lang="en-US" dirty="0"/>
              <a:t> M</a:t>
            </a:r>
            <a:r>
              <a:rPr lang="en-US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Core/cusp </a:t>
            </a:r>
            <a:r>
              <a:rPr lang="en-US" sz="1400" dirty="0">
                <a:ea typeface="Wingdings"/>
                <a:cs typeface="Wingdings"/>
                <a:sym typeface="Wingdings"/>
              </a:rPr>
              <a:t>(Moore 1994, Flores-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Primack</a:t>
            </a:r>
            <a:r>
              <a:rPr lang="en-US" sz="1400" dirty="0">
                <a:ea typeface="Wingdings"/>
                <a:cs typeface="Wingdings"/>
                <a:sym typeface="Wingdings"/>
              </a:rPr>
              <a:t> 1994) 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See cores in satellite galaxies, cusps in DMO simulations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Too Big to Fail </a:t>
            </a:r>
            <a:r>
              <a:rPr lang="en-US" sz="1400" dirty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Boylan-Kolchin</a:t>
            </a:r>
            <a:r>
              <a:rPr lang="en-US" sz="1400" dirty="0">
                <a:ea typeface="Wingdings"/>
                <a:cs typeface="Wingdings"/>
                <a:sym typeface="Wingdings"/>
              </a:rPr>
              <a:t> et al. 2011)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Most massive </a:t>
            </a:r>
            <a:r>
              <a:rPr lang="en-US" dirty="0" err="1">
                <a:ea typeface="Wingdings"/>
                <a:cs typeface="Wingdings"/>
                <a:sym typeface="Wingdings"/>
              </a:rPr>
              <a:t>subhaloes</a:t>
            </a:r>
            <a:r>
              <a:rPr lang="en-US" dirty="0">
                <a:ea typeface="Wingdings"/>
                <a:cs typeface="Wingdings"/>
                <a:sym typeface="Wingdings"/>
              </a:rPr>
              <a:t> don</a:t>
            </a:r>
            <a:r>
              <a:rPr lang="fr-FR" dirty="0">
                <a:ea typeface="Wingdings"/>
                <a:cs typeface="Wingdings"/>
                <a:sym typeface="Wingdings"/>
              </a:rPr>
              <a:t>’</a:t>
            </a:r>
            <a:r>
              <a:rPr lang="en-US" dirty="0">
                <a:ea typeface="Wingdings"/>
                <a:cs typeface="Wingdings"/>
                <a:sym typeface="Wingdings"/>
              </a:rPr>
              <a:t>t match brightest satellites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Crucial point for stellar feedback 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Governato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 2012, Di 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Cintio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al. 2014)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5823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B1_StellarExten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4" r="-27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763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Interesting </a:t>
            </a:r>
            <a:r>
              <a:rPr lang="en-US" dirty="0"/>
              <a:t>scale at M</a:t>
            </a:r>
            <a:r>
              <a:rPr lang="en-US" baseline="-25000" dirty="0"/>
              <a:t>vir</a:t>
            </a:r>
            <a:r>
              <a:rPr lang="en-US" dirty="0"/>
              <a:t>~10</a:t>
            </a:r>
            <a:r>
              <a:rPr lang="en-US" baseline="30000" dirty="0"/>
              <a:t>10</a:t>
            </a:r>
            <a:r>
              <a:rPr lang="en-US" dirty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ea typeface="Wingdings"/>
                <a:cs typeface="Wingdings"/>
                <a:sym typeface="Wingdings"/>
              </a:rPr>
              <a:t>, </a:t>
            </a:r>
            <a:r>
              <a:rPr lang="en-US" dirty="0"/>
              <a:t>M</a:t>
            </a:r>
            <a:r>
              <a:rPr lang="en-US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/>
              <a:t>~10</a:t>
            </a:r>
            <a:r>
              <a:rPr lang="en-US" baseline="30000" dirty="0"/>
              <a:t>6</a:t>
            </a:r>
            <a:r>
              <a:rPr lang="en-US" dirty="0"/>
              <a:t> M</a:t>
            </a:r>
            <a:r>
              <a:rPr lang="en-US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Core/cusp </a:t>
            </a:r>
            <a:r>
              <a:rPr lang="en-US" sz="1400" dirty="0">
                <a:ea typeface="Wingdings"/>
                <a:cs typeface="Wingdings"/>
                <a:sym typeface="Wingdings"/>
              </a:rPr>
              <a:t>(Moore 1994, Flores-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Primack</a:t>
            </a:r>
            <a:r>
              <a:rPr lang="en-US" sz="1400" dirty="0">
                <a:ea typeface="Wingdings"/>
                <a:cs typeface="Wingdings"/>
                <a:sym typeface="Wingdings"/>
              </a:rPr>
              <a:t> 1994) 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See cores in satellite galaxies, cusps in DMO simulations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Too Big to Fail </a:t>
            </a:r>
            <a:r>
              <a:rPr lang="en-US" sz="1400" dirty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Boylan-Kolchin</a:t>
            </a:r>
            <a:r>
              <a:rPr lang="en-US" sz="1400" dirty="0">
                <a:ea typeface="Wingdings"/>
                <a:cs typeface="Wingdings"/>
                <a:sym typeface="Wingdings"/>
              </a:rPr>
              <a:t> et al. 2011)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Most massive </a:t>
            </a:r>
            <a:r>
              <a:rPr lang="en-US" dirty="0" err="1">
                <a:ea typeface="Wingdings"/>
                <a:cs typeface="Wingdings"/>
                <a:sym typeface="Wingdings"/>
              </a:rPr>
              <a:t>subhaloes</a:t>
            </a:r>
            <a:r>
              <a:rPr lang="en-US" dirty="0">
                <a:ea typeface="Wingdings"/>
                <a:cs typeface="Wingdings"/>
                <a:sym typeface="Wingdings"/>
              </a:rPr>
              <a:t> don</a:t>
            </a:r>
            <a:r>
              <a:rPr lang="fr-FR" dirty="0">
                <a:ea typeface="Wingdings"/>
                <a:cs typeface="Wingdings"/>
                <a:sym typeface="Wingdings"/>
              </a:rPr>
              <a:t>’</a:t>
            </a:r>
            <a:r>
              <a:rPr lang="en-US" dirty="0">
                <a:ea typeface="Wingdings"/>
                <a:cs typeface="Wingdings"/>
                <a:sym typeface="Wingdings"/>
              </a:rPr>
              <a:t>t match brightest satellites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Crucial point for stellar feedback 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Governato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 2012, Di 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Cintio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al. 2014)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Sensitive to </a:t>
            </a:r>
            <a:r>
              <a:rPr lang="en-US" dirty="0" err="1">
                <a:ea typeface="Wingdings"/>
                <a:cs typeface="Wingdings"/>
                <a:sym typeface="Wingdings"/>
              </a:rPr>
              <a:t>reionization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endParaRPr lang="en-US" sz="1300" dirty="0" smtClean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endParaRPr lang="en-US" dirty="0" smtClean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0401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Dwarf galaxies challenge ΛCDM theory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Interesting </a:t>
            </a:r>
            <a:r>
              <a:rPr lang="en-US" dirty="0"/>
              <a:t>scale at M</a:t>
            </a:r>
            <a:r>
              <a:rPr lang="en-US" baseline="-25000" dirty="0"/>
              <a:t>vir</a:t>
            </a:r>
            <a:r>
              <a:rPr lang="en-US" dirty="0"/>
              <a:t>~10</a:t>
            </a:r>
            <a:r>
              <a:rPr lang="en-US" baseline="30000" dirty="0"/>
              <a:t>10</a:t>
            </a:r>
            <a:r>
              <a:rPr lang="en-US" dirty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ea typeface="Wingdings"/>
                <a:cs typeface="Wingdings"/>
                <a:sym typeface="Wingdings"/>
              </a:rPr>
              <a:t>, </a:t>
            </a:r>
            <a:r>
              <a:rPr lang="en-US" dirty="0"/>
              <a:t>M</a:t>
            </a:r>
            <a:r>
              <a:rPr lang="en-US" baseline="-25000" dirty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/>
              <a:t>~10</a:t>
            </a:r>
            <a:r>
              <a:rPr lang="en-US" baseline="30000" dirty="0"/>
              <a:t>6</a:t>
            </a:r>
            <a:r>
              <a:rPr lang="en-US" dirty="0"/>
              <a:t> M</a:t>
            </a:r>
            <a:r>
              <a:rPr lang="en-US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Core/cusp </a:t>
            </a:r>
            <a:r>
              <a:rPr lang="en-US" sz="1400" dirty="0">
                <a:ea typeface="Wingdings"/>
                <a:cs typeface="Wingdings"/>
                <a:sym typeface="Wingdings"/>
              </a:rPr>
              <a:t>(Moore 1994, Flores-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Primack</a:t>
            </a:r>
            <a:r>
              <a:rPr lang="en-US" sz="1400" dirty="0">
                <a:ea typeface="Wingdings"/>
                <a:cs typeface="Wingdings"/>
                <a:sym typeface="Wingdings"/>
              </a:rPr>
              <a:t> 1994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) 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1485900" lvl="2" indent="-3429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See cores in satellite galaxies, cusps in DMO simulations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Too Big to Fail </a:t>
            </a:r>
            <a:r>
              <a:rPr lang="en-US" sz="1400" dirty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>
                <a:ea typeface="Wingdings"/>
                <a:cs typeface="Wingdings"/>
                <a:sym typeface="Wingdings"/>
              </a:rPr>
              <a:t>Boylan-Kolchin</a:t>
            </a:r>
            <a:r>
              <a:rPr lang="en-US" sz="1400" dirty="0">
                <a:ea typeface="Wingdings"/>
                <a:cs typeface="Wingdings"/>
                <a:sym typeface="Wingdings"/>
              </a:rPr>
              <a:t> 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et al. 2011)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Most massive 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subhaloes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don</a:t>
            </a:r>
            <a:r>
              <a:rPr lang="fr-FR" dirty="0" smtClean="0">
                <a:ea typeface="Wingdings"/>
                <a:cs typeface="Wingdings"/>
                <a:sym typeface="Wingdings"/>
              </a:rPr>
              <a:t>’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t match brightest satellites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  <a:sym typeface="Wingdings"/>
              </a:rPr>
              <a:t>Crucial point for stellar feedback 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(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Governato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 2012, Di </a:t>
            </a:r>
            <a:r>
              <a:rPr lang="en-US" sz="1400" dirty="0" err="1" smtClean="0">
                <a:ea typeface="Wingdings"/>
                <a:cs typeface="Wingdings"/>
                <a:sym typeface="Wingdings"/>
              </a:rPr>
              <a:t>Cintio</a:t>
            </a:r>
            <a:r>
              <a:rPr lang="en-US" sz="1400" dirty="0" smtClean="0">
                <a:ea typeface="Wingdings"/>
                <a:cs typeface="Wingdings"/>
                <a:sym typeface="Wingdings"/>
              </a:rPr>
              <a:t> et al. 2014)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Sensitive to 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reionization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Wingdings"/>
                <a:cs typeface="Wingdings"/>
                <a:sym typeface="Wingdings"/>
              </a:rPr>
              <a:t>Scale of faintest observed isolated dwarfs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endParaRPr lang="en-US" sz="1300" dirty="0" smtClean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endParaRPr lang="en-US" dirty="0" smtClean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1631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10224"/>
            <a:ext cx="7842721" cy="321954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15 isolated dark matter halos at M</a:t>
            </a:r>
            <a:r>
              <a:rPr lang="en-US" sz="1900" baseline="-25000" dirty="0"/>
              <a:t>vir</a:t>
            </a:r>
            <a:r>
              <a:rPr lang="en-US" sz="1900" dirty="0"/>
              <a:t>~10</a:t>
            </a:r>
            <a:r>
              <a:rPr lang="en-US" sz="1900" baseline="30000" dirty="0"/>
              <a:t>10</a:t>
            </a:r>
            <a:r>
              <a:rPr lang="en-US" sz="1900" dirty="0"/>
              <a:t> M</a:t>
            </a:r>
            <a:r>
              <a:rPr lang="en-US" sz="19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>
                <a:ea typeface="Wingdings"/>
                <a:cs typeface="Wingdings"/>
                <a:sym typeface="Wingdings"/>
              </a:rPr>
              <a:t>12 of 15 selected from </a:t>
            </a:r>
            <a:r>
              <a:rPr lang="en-US" sz="1900" dirty="0"/>
              <a:t>35</a:t>
            </a:r>
            <a:r>
              <a:rPr lang="en-US" sz="1900" baseline="30000" dirty="0"/>
              <a:t>3</a:t>
            </a:r>
            <a:r>
              <a:rPr lang="en-US" sz="1900" dirty="0"/>
              <a:t> Mpc</a:t>
            </a:r>
            <a:r>
              <a:rPr lang="en-US" sz="1900" baseline="30000" dirty="0"/>
              <a:t>3</a:t>
            </a:r>
            <a:r>
              <a:rPr lang="en-US" sz="1900" dirty="0"/>
              <a:t> boxes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ε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1.4 pc, ε</a:t>
            </a:r>
            <a:r>
              <a:rPr lang="en-US" sz="1900" baseline="-25000" dirty="0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~25 pc</a:t>
            </a:r>
          </a:p>
          <a:p>
            <a:pPr marL="800100" lvl="1" indent="-342900">
              <a:buFont typeface="Arial"/>
              <a:buChar char="•"/>
            </a:pP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gas</a:t>
            </a:r>
            <a:r>
              <a:rPr lang="en-US" sz="1900" dirty="0">
                <a:ea typeface="Wingdings"/>
                <a:cs typeface="Wingdings"/>
                <a:sym typeface="Wingdings"/>
              </a:rPr>
              <a:t>~ 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1900" dirty="0">
                <a:ea typeface="Wingdings"/>
                <a:cs typeface="Wingdings"/>
                <a:sym typeface="Wingdings"/>
              </a:rPr>
              <a:t>, </a:t>
            </a:r>
            <a:r>
              <a:rPr lang="en-US" sz="1900" dirty="0" err="1">
                <a:ea typeface="Wingdings"/>
                <a:cs typeface="Wingdings"/>
                <a:sym typeface="Wingdings"/>
              </a:rPr>
              <a:t>M</a:t>
            </a:r>
            <a:r>
              <a:rPr lang="en-US" sz="1900" baseline="-25000" dirty="0" err="1">
                <a:ea typeface="Wingdings"/>
                <a:cs typeface="Wingdings"/>
                <a:sym typeface="Wingdings"/>
              </a:rPr>
              <a:t>dm</a:t>
            </a:r>
            <a:r>
              <a:rPr lang="en-US" sz="1900" dirty="0">
                <a:ea typeface="Wingdings"/>
                <a:cs typeface="Wingdings"/>
                <a:sym typeface="Wingdings"/>
              </a:rPr>
              <a:t>~ 2500 </a:t>
            </a:r>
            <a:r>
              <a:rPr lang="en-US" sz="1900" dirty="0"/>
              <a:t>M</a:t>
            </a:r>
            <a:r>
              <a:rPr lang="en-US" sz="19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9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baseline="-25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87288</TotalTime>
  <Words>2429</Words>
  <Application>Microsoft Macintosh PowerPoint</Application>
  <PresentationFormat>On-screen Show (4:3)</PresentationFormat>
  <Paragraphs>342</Paragraphs>
  <Slides>50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Essential</vt:lpstr>
      <vt:lpstr>Fire in the field     simulating the  threshold of galaxy formation</vt:lpstr>
      <vt:lpstr>motivation</vt:lpstr>
      <vt:lpstr>motivation</vt:lpstr>
      <vt:lpstr>motivation</vt:lpstr>
      <vt:lpstr>motivation</vt:lpstr>
      <vt:lpstr>motivation</vt:lpstr>
      <vt:lpstr>motivation</vt:lpstr>
      <vt:lpstr>Simulation details</vt:lpstr>
      <vt:lpstr>Simulation details</vt:lpstr>
      <vt:lpstr>Simulation details</vt:lpstr>
      <vt:lpstr>Simulation details</vt:lpstr>
      <vt:lpstr>Simulation details</vt:lpstr>
      <vt:lpstr>Simulation details</vt:lpstr>
      <vt:lpstr>Simulation details</vt:lpstr>
      <vt:lpstr>Simulation details</vt:lpstr>
      <vt:lpstr>PowerPoint Presentation</vt:lpstr>
      <vt:lpstr>Mass assembly Histories</vt:lpstr>
      <vt:lpstr>Mass assembly Histories</vt:lpstr>
      <vt:lpstr>A glance at M★</vt:lpstr>
      <vt:lpstr>A glance at M★</vt:lpstr>
      <vt:lpstr>Mass assembly histories</vt:lpstr>
      <vt:lpstr>Mass assembly histories</vt:lpstr>
      <vt:lpstr>Vmax through time</vt:lpstr>
      <vt:lpstr>Vmax through time</vt:lpstr>
      <vt:lpstr>Vmax through time</vt:lpstr>
      <vt:lpstr>PowerPoint Presentation</vt:lpstr>
      <vt:lpstr>Star formation rate</vt:lpstr>
      <vt:lpstr>PowerPoint Presentation</vt:lpstr>
      <vt:lpstr>PowerPoint Presentation</vt:lpstr>
      <vt:lpstr>Radial density profiles</vt:lpstr>
      <vt:lpstr>Radial density profiles</vt:lpstr>
      <vt:lpstr>Radial density profiles</vt:lpstr>
      <vt:lpstr>Central density reduction vs stellar mass</vt:lpstr>
      <vt:lpstr>PowerPoint Presentation</vt:lpstr>
      <vt:lpstr>Stellar mass vs dmo central density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  <vt:lpstr>Conclusions</vt:lpstr>
      <vt:lpstr>Thank you</vt:lpstr>
      <vt:lpstr>extras</vt:lpstr>
      <vt:lpstr>PowerPoint Presentation</vt:lpstr>
      <vt:lpstr>convergence</vt:lpstr>
      <vt:lpstr>convergence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in the field</dc:title>
  <dc:creator>Alex</dc:creator>
  <cp:lastModifiedBy>Alex</cp:lastModifiedBy>
  <cp:revision>108</cp:revision>
  <dcterms:created xsi:type="dcterms:W3CDTF">2016-07-25T20:04:20Z</dcterms:created>
  <dcterms:modified xsi:type="dcterms:W3CDTF">2016-12-27T14:27:06Z</dcterms:modified>
</cp:coreProperties>
</file>