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9" r:id="rId4"/>
    <p:sldId id="258"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3D4C8C-A632-45C3-BE70-04BA6FBCEB67}" type="datetimeFigureOut">
              <a:rPr lang="en-US" smtClean="0"/>
              <a:t>12/5/2024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62EA30-6CB6-4E2C-978A-29A9F28511D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EE9D120-BF9E-431E-A286-7B6887E66518}" type="datetime1">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A8399-2F8C-469B-9C40-92566DD5490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0E3110-057D-411E-8817-804C2705019B}" type="datetime1">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A8399-2F8C-469B-9C40-92566DD5490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CD702B-F71D-4BB7-BF4D-B2673DD7BCCF}" type="datetime1">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A8399-2F8C-469B-9C40-92566DD5490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A51DA2-EB45-4E05-B92B-AC6E00906EA3}" type="datetime1">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A8399-2F8C-469B-9C40-92566DD5490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2109F9-6CED-493C-B41A-F8815E7DACAB}" type="datetime1">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A8399-2F8C-469B-9C40-92566DD5490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7C4678-BFD6-4EB4-AA4F-F4E8CCEBEE07}" type="datetime1">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7A8399-2F8C-469B-9C40-92566DD5490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5B96EE-81F0-4E60-9CFF-10A7C047197F}" type="datetime1">
              <a:rPr lang="en-US" smtClean="0"/>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7A8399-2F8C-469B-9C40-92566DD5490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F52692-981B-4409-9FA2-D1F476464093}" type="datetime1">
              <a:rPr lang="en-US" smtClean="0"/>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7A8399-2F8C-469B-9C40-92566DD5490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DCBCF7-4806-4A06-95FF-5F2B6496F91F}" type="datetime1">
              <a:rPr lang="en-US" smtClean="0"/>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7A8399-2F8C-469B-9C40-92566DD5490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1FD32A-A489-41F4-B4C9-34514B796211}" type="datetime1">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7A8399-2F8C-469B-9C40-92566DD5490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DBB8DB-C90F-4388-B00B-891F7D8AAC32}" type="datetime1">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7A8399-2F8C-469B-9C40-92566DD5490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3DE0BA-0010-429F-83BE-5A1EC2295B1C}" type="datetime1">
              <a:rPr lang="en-US" smtClean="0"/>
              <a:t>12/5/2024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7A8399-2F8C-469B-9C40-92566DD54901}" type="slidenum">
              <a:rPr lang="en-US" smtClean="0"/>
              <a:t>‹#›</a:t>
            </a:fld>
            <a:endParaRPr lang="en-US"/>
          </a:p>
        </p:txBody>
      </p:sp>
      <p:pic>
        <p:nvPicPr>
          <p:cNvPr id="21506" name="Picture 2" descr="https://crescent.education/wp-content/uploads/2024/10/crescent-logo.png"/>
          <p:cNvPicPr>
            <a:picLocks noChangeAspect="1" noChangeArrowheads="1"/>
          </p:cNvPicPr>
          <p:nvPr userDrawn="1"/>
        </p:nvPicPr>
        <p:blipFill>
          <a:blip r:embed="rId13"/>
          <a:srcRect/>
          <a:stretch>
            <a:fillRect/>
          </a:stretch>
        </p:blipFill>
        <p:spPr bwMode="auto">
          <a:xfrm>
            <a:off x="5638800" y="152400"/>
            <a:ext cx="3352800" cy="914401"/>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npmjs.com/" TargetMode="External"/><Relationship Id="rId2" Type="http://schemas.openxmlformats.org/officeDocument/2006/relationships/hyperlink" Target="https://css-tricks.com/" TargetMode="External"/><Relationship Id="rId1" Type="http://schemas.openxmlformats.org/officeDocument/2006/relationships/slideLayout" Target="../slideLayouts/slideLayout2.xml"/><Relationship Id="rId6" Type="http://schemas.openxmlformats.org/officeDocument/2006/relationships/hyperlink" Target="https://www.freecodecamp.org/" TargetMode="External"/><Relationship Id="rId5" Type="http://schemas.openxmlformats.org/officeDocument/2006/relationships/hyperlink" Target="https://www.python.org/doc/" TargetMode="External"/><Relationship Id="rId4" Type="http://schemas.openxmlformats.org/officeDocument/2006/relationships/hyperlink" Target="https://www.djangoproject.com/start/"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nSpc>
                <a:spcPct val="107000"/>
              </a:lnSpc>
              <a:spcAft>
                <a:spcPts val="800"/>
              </a:spcAft>
            </a:pPr>
            <a:r>
              <a:rPr lang="en-IN" sz="3600" b="1" kern="100" dirty="0">
                <a:effectLst/>
                <a:latin typeface="Arial" panose="020B0604020202020204" pitchFamily="34" charset="0"/>
                <a:ea typeface="Calibri" panose="020F0502020204030204" pitchFamily="34" charset="0"/>
                <a:cs typeface="Times New Roman" panose="02020603050405020304" pitchFamily="18" charset="0"/>
              </a:rPr>
              <a:t>Web Development for a</a:t>
            </a:r>
            <a:br>
              <a:rPr lang="en-IN" sz="3600" b="1" kern="100" dirty="0">
                <a:effectLst/>
                <a:latin typeface="Calibri" panose="020F0502020204030204" pitchFamily="34" charset="0"/>
                <a:ea typeface="Calibri" panose="020F0502020204030204" pitchFamily="34" charset="0"/>
                <a:cs typeface="Times New Roman" panose="02020603050405020304" pitchFamily="18" charset="0"/>
              </a:rPr>
            </a:br>
            <a:r>
              <a:rPr lang="en-IN" sz="3600" b="1" kern="100" dirty="0">
                <a:effectLst/>
                <a:latin typeface="Arial" panose="020B0604020202020204" pitchFamily="34" charset="0"/>
                <a:ea typeface="Calibri" panose="020F0502020204030204" pitchFamily="34" charset="0"/>
                <a:cs typeface="Times New Roman" panose="02020603050405020304" pitchFamily="18" charset="0"/>
              </a:rPr>
              <a:t>Restaurant Management System</a:t>
            </a:r>
            <a:br>
              <a:rPr lang="en-IN" sz="3600" b="1" kern="100" dirty="0">
                <a:effectLst/>
                <a:latin typeface="Calibri" panose="020F0502020204030204" pitchFamily="34" charset="0"/>
                <a:ea typeface="Calibri" panose="020F0502020204030204" pitchFamily="34" charset="0"/>
                <a:cs typeface="Times New Roman" panose="02020603050405020304" pitchFamily="18" charset="0"/>
              </a:rPr>
            </a:br>
            <a:r>
              <a:rPr lang="en-US" sz="3600" b="1" kern="100" dirty="0">
                <a:effectLst/>
                <a:latin typeface="Arial" panose="020B0604020202020204" pitchFamily="34" charset="0"/>
                <a:ea typeface="Calibri" panose="020F0502020204030204" pitchFamily="34"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p:cNvSpPr>
            <a:spLocks noGrp="1"/>
          </p:cNvSpPr>
          <p:nvPr>
            <p:ph type="subTitle" idx="1"/>
          </p:nvPr>
        </p:nvSpPr>
        <p:spPr>
          <a:xfrm>
            <a:off x="1676400" y="4129532"/>
            <a:ext cx="6400800" cy="1752600"/>
          </a:xfrm>
        </p:spPr>
        <p:txBody>
          <a:bodyPr>
            <a:noAutofit/>
          </a:bodyPr>
          <a:lstStyle/>
          <a:p>
            <a:r>
              <a:rPr lang="en-US" sz="2400" b="1" dirty="0">
                <a:solidFill>
                  <a:schemeClr val="tx1"/>
                </a:solidFill>
              </a:rPr>
              <a:t>NAME</a:t>
            </a:r>
            <a:r>
              <a:rPr lang="en-US" sz="2400" dirty="0">
                <a:solidFill>
                  <a:schemeClr val="tx1"/>
                </a:solidFill>
              </a:rPr>
              <a:t>: AFIYA SAINU T S</a:t>
            </a:r>
          </a:p>
          <a:p>
            <a:r>
              <a:rPr lang="en-US" sz="2400" dirty="0">
                <a:solidFill>
                  <a:schemeClr val="tx1"/>
                </a:solidFill>
              </a:rPr>
              <a:t> </a:t>
            </a:r>
            <a:r>
              <a:rPr lang="en-US" sz="2400" b="1" dirty="0">
                <a:solidFill>
                  <a:schemeClr val="tx1"/>
                </a:solidFill>
              </a:rPr>
              <a:t>RRN: </a:t>
            </a:r>
            <a:r>
              <a:rPr lang="en-US" sz="2400" dirty="0">
                <a:solidFill>
                  <a:schemeClr val="tx1"/>
                </a:solidFill>
              </a:rPr>
              <a:t>220071601016</a:t>
            </a:r>
          </a:p>
          <a:p>
            <a:r>
              <a:rPr lang="en-US" sz="2400" dirty="0">
                <a:solidFill>
                  <a:schemeClr val="tx1"/>
                </a:solidFill>
              </a:rPr>
              <a:t> </a:t>
            </a:r>
            <a:r>
              <a:rPr lang="en-US" sz="2400" b="1" dirty="0">
                <a:solidFill>
                  <a:schemeClr val="tx1"/>
                </a:solidFill>
              </a:rPr>
              <a:t>CLASS: </a:t>
            </a:r>
            <a:r>
              <a:rPr lang="en-US" sz="2400" dirty="0">
                <a:solidFill>
                  <a:schemeClr val="tx1"/>
                </a:solidFill>
              </a:rPr>
              <a:t>BTECH CSE- A </a:t>
            </a:r>
          </a:p>
          <a:p>
            <a:r>
              <a:rPr lang="en-US" sz="2400" b="1" dirty="0">
                <a:solidFill>
                  <a:schemeClr val="tx1"/>
                </a:solidFill>
              </a:rPr>
              <a:t>YEAR: </a:t>
            </a:r>
            <a:r>
              <a:rPr lang="en-US" sz="2400" dirty="0">
                <a:solidFill>
                  <a:schemeClr val="tx1"/>
                </a:solidFill>
              </a:rPr>
              <a:t>3RD YR</a:t>
            </a:r>
          </a:p>
        </p:txBody>
      </p:sp>
      <p:sp>
        <p:nvSpPr>
          <p:cNvPr id="4" name="Date Placeholder 3"/>
          <p:cNvSpPr>
            <a:spLocks noGrp="1"/>
          </p:cNvSpPr>
          <p:nvPr>
            <p:ph type="dt" sz="half" idx="10"/>
          </p:nvPr>
        </p:nvSpPr>
        <p:spPr/>
        <p:txBody>
          <a:bodyPr/>
          <a:lstStyle/>
          <a:p>
            <a:fld id="{0AA208F3-E9AF-4181-BFA8-A86A34DD62E3}" type="datetime1">
              <a:rPr lang="en-US" smtClean="0"/>
              <a:t>12/5/2024</a:t>
            </a:fld>
            <a:endParaRPr lang="en-US"/>
          </a:p>
        </p:txBody>
      </p:sp>
      <p:sp>
        <p:nvSpPr>
          <p:cNvPr id="5" name="Slide Number Placeholder 4"/>
          <p:cNvSpPr>
            <a:spLocks noGrp="1"/>
          </p:cNvSpPr>
          <p:nvPr>
            <p:ph type="sldNum" sz="quarter" idx="12"/>
          </p:nvPr>
        </p:nvSpPr>
        <p:spPr/>
        <p:txBody>
          <a:bodyPr/>
          <a:lstStyle/>
          <a:p>
            <a:fld id="{9E7A8399-2F8C-469B-9C40-92566DD54901}" type="slidenum">
              <a:rPr lang="en-US" smtClean="0"/>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838200"/>
          </a:xfrm>
        </p:spPr>
        <p:txBody>
          <a:bodyPr>
            <a:normAutofit/>
          </a:bodyPr>
          <a:lstStyle/>
          <a:p>
            <a:pPr algn="l"/>
            <a:r>
              <a:rPr lang="en-US" b="1" dirty="0"/>
              <a:t>ABSTRACT</a:t>
            </a:r>
          </a:p>
        </p:txBody>
      </p:sp>
      <p:sp>
        <p:nvSpPr>
          <p:cNvPr id="3" name="Content Placeholder 2"/>
          <p:cNvSpPr>
            <a:spLocks noGrp="1"/>
          </p:cNvSpPr>
          <p:nvPr>
            <p:ph idx="1"/>
          </p:nvPr>
        </p:nvSpPr>
        <p:spPr>
          <a:xfrm>
            <a:off x="381000" y="1691640"/>
            <a:ext cx="8229600" cy="4724399"/>
          </a:xfrm>
        </p:spPr>
        <p:txBody>
          <a:bodyPr>
            <a:noAutofit/>
          </a:bodyPr>
          <a:lstStyle/>
          <a:p>
            <a:pPr marL="0" indent="0">
              <a:buNone/>
            </a:pPr>
            <a:r>
              <a:rPr lang="en-US" sz="2000" dirty="0">
                <a:latin typeface="Arial" panose="020B0604020202020204" pitchFamily="34" charset="0"/>
                <a:cs typeface="Arial" panose="020B0604020202020204" pitchFamily="34" charset="0"/>
              </a:rPr>
              <a:t>The Restaurant Management System is a comprehensive web-based platform developed using the MERN stack (MongoDB, Express.js, React.js, Node.js) along with HTML, CSS, and JavaScript for a dynamic and user-friendly interface. It streamlines essential restaurant functions, allowing users to explore an interactive digital menu, make real-time table reservations, provide feedback, and access contact information. The backend, powered by Node.js and Express.js, ensures efficient data handling, while MongoDB offers a scalable database solution. React.js forms the responsive frontend, ensuring a seamless experience across devices. This system optimizes restaurant operations and enhances customer engagement through the integration of modern web technologies.</a:t>
            </a:r>
          </a:p>
        </p:txBody>
      </p:sp>
      <p:sp>
        <p:nvSpPr>
          <p:cNvPr id="4" name="Date Placeholder 3"/>
          <p:cNvSpPr>
            <a:spLocks noGrp="1"/>
          </p:cNvSpPr>
          <p:nvPr>
            <p:ph type="dt" sz="half" idx="10"/>
          </p:nvPr>
        </p:nvSpPr>
        <p:spPr/>
        <p:txBody>
          <a:bodyPr/>
          <a:lstStyle/>
          <a:p>
            <a:fld id="{F3E52BDA-1893-4D01-8A18-C8C9626A635F}" type="datetime1">
              <a:rPr lang="en-US" smtClean="0"/>
              <a:t>12/5/2024</a:t>
            </a:fld>
            <a:endParaRPr lang="en-US"/>
          </a:p>
        </p:txBody>
      </p:sp>
      <p:sp>
        <p:nvSpPr>
          <p:cNvPr id="5" name="Slide Number Placeholder 4"/>
          <p:cNvSpPr>
            <a:spLocks noGrp="1"/>
          </p:cNvSpPr>
          <p:nvPr>
            <p:ph type="sldNum" sz="quarter" idx="12"/>
          </p:nvPr>
        </p:nvSpPr>
        <p:spPr/>
        <p:txBody>
          <a:bodyPr/>
          <a:lstStyle/>
          <a:p>
            <a:fld id="{9E7A8399-2F8C-469B-9C40-92566DD54901}"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731836"/>
            <a:ext cx="8839200" cy="685801"/>
          </a:xfrm>
        </p:spPr>
        <p:txBody>
          <a:bodyPr>
            <a:normAutofit fontScale="90000"/>
          </a:bodyPr>
          <a:lstStyle/>
          <a:p>
            <a:r>
              <a:rPr lang="en-US" b="1" dirty="0"/>
              <a:t>REQUIREMENTS              </a:t>
            </a:r>
          </a:p>
        </p:txBody>
      </p:sp>
      <p:sp>
        <p:nvSpPr>
          <p:cNvPr id="4" name="Date Placeholder 3"/>
          <p:cNvSpPr>
            <a:spLocks noGrp="1"/>
          </p:cNvSpPr>
          <p:nvPr>
            <p:ph type="dt" sz="half" idx="10"/>
          </p:nvPr>
        </p:nvSpPr>
        <p:spPr/>
        <p:txBody>
          <a:bodyPr/>
          <a:lstStyle/>
          <a:p>
            <a:fld id="{39915C35-3DDC-4445-9738-27F93B01EA6B}" type="datetime1">
              <a:rPr lang="en-US" smtClean="0"/>
              <a:t>12/5/2024</a:t>
            </a:fld>
            <a:endParaRPr lang="en-US"/>
          </a:p>
        </p:txBody>
      </p:sp>
      <p:sp>
        <p:nvSpPr>
          <p:cNvPr id="5" name="Slide Number Placeholder 4"/>
          <p:cNvSpPr>
            <a:spLocks noGrp="1"/>
          </p:cNvSpPr>
          <p:nvPr>
            <p:ph type="sldNum" sz="quarter" idx="12"/>
          </p:nvPr>
        </p:nvSpPr>
        <p:spPr/>
        <p:txBody>
          <a:bodyPr/>
          <a:lstStyle/>
          <a:p>
            <a:fld id="{9E7A8399-2F8C-469B-9C40-92566DD54901}" type="slidenum">
              <a:rPr lang="en-US" smtClean="0"/>
              <a:t>3</a:t>
            </a:fld>
            <a:endParaRPr lang="en-US"/>
          </a:p>
        </p:txBody>
      </p:sp>
      <p:sp>
        <p:nvSpPr>
          <p:cNvPr id="6" name="Rectangle 1">
            <a:extLst>
              <a:ext uri="{FF2B5EF4-FFF2-40B4-BE49-F238E27FC236}">
                <a16:creationId xmlns:a16="http://schemas.microsoft.com/office/drawing/2014/main" id="{25EA46D9-27C4-0411-79DE-1A04EE55369B}"/>
              </a:ext>
            </a:extLst>
          </p:cNvPr>
          <p:cNvSpPr>
            <a:spLocks noGrp="1" noChangeArrowheads="1"/>
          </p:cNvSpPr>
          <p:nvPr>
            <p:ph idx="1"/>
          </p:nvPr>
        </p:nvSpPr>
        <p:spPr bwMode="auto">
          <a:xfrm>
            <a:off x="457201" y="1370192"/>
            <a:ext cx="8610600"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Frontend</a:t>
            </a:r>
            <a:r>
              <a:rPr kumimoji="0" lang="en-US" altLang="en-US" sz="2000" b="0" i="0" u="none" strike="noStrike" cap="none" normalizeH="0" baseline="0" dirty="0">
                <a:ln>
                  <a:noFill/>
                </a:ln>
                <a:solidFill>
                  <a:schemeClr val="tx1"/>
                </a:solidFill>
                <a:effectLst/>
                <a:latin typeface="Arial" panose="020B0604020202020204" pitchFamily="34" charset="0"/>
              </a:rPr>
              <a:t>: React.js, HTML5, CSS3, JavaScript; Responsive design for 4 screen sizes.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Backend</a:t>
            </a:r>
            <a:r>
              <a:rPr kumimoji="0" lang="en-US" altLang="en-US" sz="2000" b="0" i="0" u="none" strike="noStrike" cap="none" normalizeH="0" baseline="0" dirty="0">
                <a:ln>
                  <a:noFill/>
                </a:ln>
                <a:solidFill>
                  <a:schemeClr val="tx1"/>
                </a:solidFill>
                <a:effectLst/>
                <a:latin typeface="Arial" panose="020B0604020202020204" pitchFamily="34" charset="0"/>
              </a:rPr>
              <a:t>: Node.js, Express.js.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Database</a:t>
            </a:r>
            <a:r>
              <a:rPr kumimoji="0" lang="en-US" altLang="en-US" sz="2000" b="0" i="0" u="none" strike="noStrike" cap="none" normalizeH="0" baseline="0" dirty="0">
                <a:ln>
                  <a:noFill/>
                </a:ln>
                <a:solidFill>
                  <a:schemeClr val="tx1"/>
                </a:solidFill>
                <a:effectLst/>
                <a:latin typeface="Arial" panose="020B0604020202020204" pitchFamily="34" charset="0"/>
              </a:rPr>
              <a:t>: MongoDB (1 instance, 4 collections: Menu, Reservations, Feedback, Users).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Hosting</a:t>
            </a:r>
            <a:r>
              <a:rPr kumimoji="0" lang="en-US" altLang="en-US" sz="2000" b="0" i="0" u="none" strike="noStrike" cap="none" normalizeH="0" baseline="0" dirty="0">
                <a:ln>
                  <a:noFill/>
                </a:ln>
                <a:solidFill>
                  <a:schemeClr val="tx1"/>
                </a:solidFill>
                <a:effectLst/>
                <a:latin typeface="Arial" panose="020B0604020202020204" pitchFamily="34" charset="0"/>
              </a:rPr>
              <a:t>: 1 web server (AWS/Heroku), 1 cloud database (MongoDB Atlas).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User Authentication</a:t>
            </a:r>
            <a:r>
              <a:rPr kumimoji="0" lang="en-US" altLang="en-US" sz="2000" b="0" i="0" u="none" strike="noStrike" cap="none" normalizeH="0" baseline="0" dirty="0">
                <a:ln>
                  <a:noFill/>
                </a:ln>
                <a:solidFill>
                  <a:schemeClr val="tx1"/>
                </a:solidFill>
                <a:effectLst/>
                <a:latin typeface="Arial" panose="020B0604020202020204" pitchFamily="34" charset="0"/>
              </a:rPr>
              <a:t>: 2 roles (Admin, Customer), JWT/session-based authentication.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APIs</a:t>
            </a:r>
            <a:r>
              <a:rPr kumimoji="0" lang="en-US" altLang="en-US" sz="2000" b="0" i="0" u="none" strike="noStrike" cap="none" normalizeH="0" baseline="0" dirty="0">
                <a:ln>
                  <a:noFill/>
                </a:ln>
                <a:solidFill>
                  <a:schemeClr val="tx1"/>
                </a:solidFill>
                <a:effectLst/>
                <a:latin typeface="Arial" panose="020B0604020202020204" pitchFamily="34" charset="0"/>
              </a:rPr>
              <a:t>: 5 RESTful APIs (Menu, Reservations, Feedback, User Management, Contact).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Testing</a:t>
            </a:r>
            <a:r>
              <a:rPr kumimoji="0" lang="en-US" altLang="en-US" sz="2000" b="0" i="0" u="none" strike="noStrike" cap="none" normalizeH="0" baseline="0" dirty="0">
                <a:ln>
                  <a:noFill/>
                </a:ln>
                <a:solidFill>
                  <a:schemeClr val="tx1"/>
                </a:solidFill>
                <a:effectLst/>
                <a:latin typeface="Arial" panose="020B0604020202020204" pitchFamily="34" charset="0"/>
              </a:rPr>
              <a:t>: 3-5 unit tests, 2 end-to-end tests.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Performance</a:t>
            </a:r>
            <a:r>
              <a:rPr kumimoji="0" lang="en-US" altLang="en-US" sz="2000" b="0" i="0" u="none" strike="noStrike" cap="none" normalizeH="0" baseline="0" dirty="0">
                <a:ln>
                  <a:noFill/>
                </a:ln>
                <a:solidFill>
                  <a:schemeClr val="tx1"/>
                </a:solidFill>
                <a:effectLst/>
                <a:latin typeface="Arial" panose="020B0604020202020204" pitchFamily="34" charset="0"/>
              </a:rPr>
              <a:t>: Load testing for 1000+ users, &lt;2 sec response time.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Security</a:t>
            </a:r>
            <a:r>
              <a:rPr kumimoji="0" lang="en-US" altLang="en-US" sz="2000" b="0" i="0" u="none" strike="noStrike" cap="none" normalizeH="0" baseline="0" dirty="0">
                <a:ln>
                  <a:noFill/>
                </a:ln>
                <a:solidFill>
                  <a:schemeClr val="tx1"/>
                </a:solidFill>
                <a:effectLst/>
                <a:latin typeface="Arial" panose="020B0604020202020204" pitchFamily="34" charset="0"/>
              </a:rPr>
              <a:t>: SSL encryption, 100% input sanitization.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Integration</a:t>
            </a:r>
            <a:r>
              <a:rPr kumimoji="0" lang="en-US" altLang="en-US" sz="2000" b="0" i="0" u="none" strike="noStrike" cap="none" normalizeH="0" baseline="0" dirty="0">
                <a:ln>
                  <a:noFill/>
                </a:ln>
                <a:solidFill>
                  <a:schemeClr val="tx1"/>
                </a:solidFill>
                <a:effectLst/>
                <a:latin typeface="Arial" panose="020B0604020202020204" pitchFamily="34" charset="0"/>
              </a:rPr>
              <a:t>: Payment gateway (future), Email service (SMTP/SendGrid).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5410200" cy="1143000"/>
          </a:xfrm>
        </p:spPr>
        <p:txBody>
          <a:bodyPr/>
          <a:lstStyle/>
          <a:p>
            <a:r>
              <a:rPr lang="en-US" b="1" dirty="0"/>
              <a:t>WORKING MODEL</a:t>
            </a:r>
          </a:p>
        </p:txBody>
      </p:sp>
      <p:pic>
        <p:nvPicPr>
          <p:cNvPr id="7" name="Content Placeholder 6">
            <a:extLst>
              <a:ext uri="{FF2B5EF4-FFF2-40B4-BE49-F238E27FC236}">
                <a16:creationId xmlns:a16="http://schemas.microsoft.com/office/drawing/2014/main" id="{C2818EF1-C788-DB31-AC19-DCD39B3722A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0435" y="1432455"/>
            <a:ext cx="4390709" cy="2225145"/>
          </a:xfrm>
        </p:spPr>
      </p:pic>
      <p:sp>
        <p:nvSpPr>
          <p:cNvPr id="4" name="Date Placeholder 3"/>
          <p:cNvSpPr>
            <a:spLocks noGrp="1"/>
          </p:cNvSpPr>
          <p:nvPr>
            <p:ph type="dt" sz="half" idx="10"/>
          </p:nvPr>
        </p:nvSpPr>
        <p:spPr/>
        <p:txBody>
          <a:bodyPr/>
          <a:lstStyle/>
          <a:p>
            <a:fld id="{DFD06F26-4624-4104-B9E7-5B90AAE279D4}" type="datetime1">
              <a:rPr lang="en-US" smtClean="0"/>
              <a:t>12/5/2024</a:t>
            </a:fld>
            <a:endParaRPr lang="en-US"/>
          </a:p>
        </p:txBody>
      </p:sp>
      <p:sp>
        <p:nvSpPr>
          <p:cNvPr id="5" name="Slide Number Placeholder 4"/>
          <p:cNvSpPr>
            <a:spLocks noGrp="1"/>
          </p:cNvSpPr>
          <p:nvPr>
            <p:ph type="sldNum" sz="quarter" idx="12"/>
          </p:nvPr>
        </p:nvSpPr>
        <p:spPr/>
        <p:txBody>
          <a:bodyPr/>
          <a:lstStyle/>
          <a:p>
            <a:fld id="{9E7A8399-2F8C-469B-9C40-92566DD54901}" type="slidenum">
              <a:rPr lang="en-US" smtClean="0"/>
              <a:t>4</a:t>
            </a:fld>
            <a:endParaRPr lang="en-US"/>
          </a:p>
        </p:txBody>
      </p:sp>
      <p:pic>
        <p:nvPicPr>
          <p:cNvPr id="9" name="Picture 8">
            <a:extLst>
              <a:ext uri="{FF2B5EF4-FFF2-40B4-BE49-F238E27FC236}">
                <a16:creationId xmlns:a16="http://schemas.microsoft.com/office/drawing/2014/main" id="{BF9D7A61-DAE1-BB08-67A5-0D2080C73D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1390629"/>
            <a:ext cx="4572000" cy="2463434"/>
          </a:xfrm>
          <a:prstGeom prst="rect">
            <a:avLst/>
          </a:prstGeom>
        </p:spPr>
      </p:pic>
      <p:pic>
        <p:nvPicPr>
          <p:cNvPr id="11" name="Picture 10">
            <a:extLst>
              <a:ext uri="{FF2B5EF4-FFF2-40B4-BE49-F238E27FC236}">
                <a16:creationId xmlns:a16="http://schemas.microsoft.com/office/drawing/2014/main" id="{BA7F990F-E555-EEF3-696A-AA1D6EB6ED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1517" y="3708332"/>
            <a:ext cx="4726872" cy="2582469"/>
          </a:xfrm>
          <a:prstGeom prst="rect">
            <a:avLst/>
          </a:prstGeom>
        </p:spPr>
      </p:pic>
      <p:pic>
        <p:nvPicPr>
          <p:cNvPr id="13" name="Picture 12">
            <a:extLst>
              <a:ext uri="{FF2B5EF4-FFF2-40B4-BE49-F238E27FC236}">
                <a16:creationId xmlns:a16="http://schemas.microsoft.com/office/drawing/2014/main" id="{14A9FEE1-DE19-ED2B-E87A-A1F3C22661A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86394" y="3642782"/>
            <a:ext cx="4157606" cy="264801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276600" cy="2392362"/>
          </a:xfrm>
        </p:spPr>
        <p:txBody>
          <a:bodyPr/>
          <a:lstStyle/>
          <a:p>
            <a:r>
              <a:rPr lang="en-US" b="1" dirty="0"/>
              <a:t>CONCLUSION</a:t>
            </a:r>
          </a:p>
        </p:txBody>
      </p:sp>
      <p:sp>
        <p:nvSpPr>
          <p:cNvPr id="3" name="Content Placeholder 2"/>
          <p:cNvSpPr>
            <a:spLocks noGrp="1"/>
          </p:cNvSpPr>
          <p:nvPr>
            <p:ph idx="1"/>
          </p:nvPr>
        </p:nvSpPr>
        <p:spPr>
          <a:xfrm>
            <a:off x="457200" y="1752600"/>
            <a:ext cx="8229600" cy="4603750"/>
          </a:xfrm>
        </p:spPr>
        <p:txBody>
          <a:bodyPr>
            <a:normAutofit/>
          </a:bodyPr>
          <a:lstStyle/>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The RMS project integrates modern web technologies (React.js, Node.js, Express.js, MongoDB) and cloud platforms to address challenges in the restaurant industry. It offers scalable solutions for menu management, reservations, and customer feedback, providing a user-friendly interface for customers and an intuitive backend for admins. The system ensures smooth communication between the frontend (port 3000) and backend (port 5000), with MongoDB Atlas managing dynamic data. Security is enhanced with JWT authentication and role-based access. Deployed on Heroku, it supports automatic scaling for varying traffic. The RMS is adaptable for future enhancements like AI-driven recommendations and loyalty programs.</a:t>
            </a:r>
          </a:p>
        </p:txBody>
      </p:sp>
      <p:sp>
        <p:nvSpPr>
          <p:cNvPr id="4" name="Date Placeholder 3"/>
          <p:cNvSpPr>
            <a:spLocks noGrp="1"/>
          </p:cNvSpPr>
          <p:nvPr>
            <p:ph type="dt" sz="half" idx="10"/>
          </p:nvPr>
        </p:nvSpPr>
        <p:spPr/>
        <p:txBody>
          <a:bodyPr/>
          <a:lstStyle/>
          <a:p>
            <a:fld id="{5D41330F-8171-4DC2-B3A9-6DC038F0B653}" type="datetime1">
              <a:rPr lang="en-US" smtClean="0"/>
              <a:t>12/5/2024</a:t>
            </a:fld>
            <a:endParaRPr lang="en-US"/>
          </a:p>
        </p:txBody>
      </p:sp>
      <p:sp>
        <p:nvSpPr>
          <p:cNvPr id="5" name="Slide Number Placeholder 4"/>
          <p:cNvSpPr>
            <a:spLocks noGrp="1"/>
          </p:cNvSpPr>
          <p:nvPr>
            <p:ph type="sldNum" sz="quarter" idx="12"/>
          </p:nvPr>
        </p:nvSpPr>
        <p:spPr/>
        <p:txBody>
          <a:bodyPr/>
          <a:lstStyle/>
          <a:p>
            <a:fld id="{9E7A8399-2F8C-469B-9C40-92566DD54901}"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52512"/>
            <a:ext cx="6705600" cy="623888"/>
          </a:xfrm>
        </p:spPr>
        <p:txBody>
          <a:bodyPr>
            <a:normAutofit fontScale="90000"/>
          </a:bodyPr>
          <a:lstStyle/>
          <a:p>
            <a:r>
              <a:rPr lang="en-US" b="1" dirty="0"/>
              <a:t>RESULTS AND DISCUSSIONS</a:t>
            </a:r>
          </a:p>
        </p:txBody>
      </p:sp>
      <p:sp>
        <p:nvSpPr>
          <p:cNvPr id="4" name="Date Placeholder 3"/>
          <p:cNvSpPr>
            <a:spLocks noGrp="1"/>
          </p:cNvSpPr>
          <p:nvPr>
            <p:ph type="dt" sz="half" idx="10"/>
          </p:nvPr>
        </p:nvSpPr>
        <p:spPr/>
        <p:txBody>
          <a:bodyPr/>
          <a:lstStyle/>
          <a:p>
            <a:fld id="{AB285BA1-96D7-4FE0-891C-578232963637}" type="datetime1">
              <a:rPr lang="en-US" smtClean="0"/>
              <a:t>12/5/2024</a:t>
            </a:fld>
            <a:endParaRPr lang="en-US"/>
          </a:p>
        </p:txBody>
      </p:sp>
      <p:sp>
        <p:nvSpPr>
          <p:cNvPr id="5" name="Slide Number Placeholder 4"/>
          <p:cNvSpPr>
            <a:spLocks noGrp="1"/>
          </p:cNvSpPr>
          <p:nvPr>
            <p:ph type="sldNum" sz="quarter" idx="12"/>
          </p:nvPr>
        </p:nvSpPr>
        <p:spPr/>
        <p:txBody>
          <a:bodyPr/>
          <a:lstStyle/>
          <a:p>
            <a:fld id="{9E7A8399-2F8C-469B-9C40-92566DD54901}" type="slidenum">
              <a:rPr lang="en-US" smtClean="0"/>
              <a:t>6</a:t>
            </a:fld>
            <a:endParaRPr lang="en-US"/>
          </a:p>
        </p:txBody>
      </p:sp>
      <p:sp>
        <p:nvSpPr>
          <p:cNvPr id="6" name="Rectangle 1">
            <a:extLst>
              <a:ext uri="{FF2B5EF4-FFF2-40B4-BE49-F238E27FC236}">
                <a16:creationId xmlns:a16="http://schemas.microsoft.com/office/drawing/2014/main" id="{96C45014-C623-3C67-5D25-1D4FFF394096}"/>
              </a:ext>
            </a:extLst>
          </p:cNvPr>
          <p:cNvSpPr>
            <a:spLocks noGrp="1" noChangeArrowheads="1"/>
          </p:cNvSpPr>
          <p:nvPr>
            <p:ph idx="1"/>
          </p:nvPr>
        </p:nvSpPr>
        <p:spPr bwMode="auto">
          <a:xfrm>
            <a:off x="381000" y="1535577"/>
            <a:ext cx="8489825"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RMS successfully meets all functional requirements: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Menu Management</a:t>
            </a:r>
            <a:r>
              <a:rPr kumimoji="0" lang="en-US" altLang="en-US" sz="2000" b="0" i="0" u="none" strike="noStrike" cap="none" normalizeH="0" baseline="0" dirty="0">
                <a:ln>
                  <a:noFill/>
                </a:ln>
                <a:solidFill>
                  <a:schemeClr val="tx1"/>
                </a:solidFill>
                <a:effectLst/>
                <a:latin typeface="Arial" panose="020B0604020202020204" pitchFamily="34" charset="0"/>
              </a:rPr>
              <a:t>: Easy dish management for admins.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Table Reservations</a:t>
            </a:r>
            <a:r>
              <a:rPr kumimoji="0" lang="en-US" altLang="en-US" sz="2000" b="0" i="0" u="none" strike="noStrike" cap="none" normalizeH="0" baseline="0" dirty="0">
                <a:ln>
                  <a:noFill/>
                </a:ln>
                <a:solidFill>
                  <a:schemeClr val="tx1"/>
                </a:solidFill>
                <a:effectLst/>
                <a:latin typeface="Arial" panose="020B0604020202020204" pitchFamily="34" charset="0"/>
              </a:rPr>
              <a:t>: Efficient, real-time booking system.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Customer Feedback</a:t>
            </a:r>
            <a:r>
              <a:rPr kumimoji="0" lang="en-US" altLang="en-US" sz="2000" b="0" i="0" u="none" strike="noStrike" cap="none" normalizeH="0" baseline="0" dirty="0">
                <a:ln>
                  <a:noFill/>
                </a:ln>
                <a:solidFill>
                  <a:schemeClr val="tx1"/>
                </a:solidFill>
                <a:effectLst/>
                <a:latin typeface="Arial" panose="020B0604020202020204" pitchFamily="34" charset="0"/>
              </a:rPr>
              <a:t>: User reviews and ratings functionality.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Port Usage</a:t>
            </a:r>
            <a:r>
              <a:rPr kumimoji="0" lang="en-US" altLang="en-US" sz="2000" b="0" i="0" u="none" strike="noStrike" cap="none" normalizeH="0" baseline="0" dirty="0">
                <a:ln>
                  <a:noFill/>
                </a:ln>
                <a:solidFill>
                  <a:schemeClr val="tx1"/>
                </a:solidFill>
                <a:effectLst/>
                <a:latin typeface="Arial" panose="020B0604020202020204" pitchFamily="34" charset="0"/>
              </a:rPr>
              <a:t>: Frontend tested on port 3000, backend API on port 5000.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Deployment</a:t>
            </a:r>
            <a:r>
              <a:rPr kumimoji="0" lang="en-US" altLang="en-US" sz="2000" b="0" i="0" u="none" strike="noStrike" cap="none" normalizeH="0" baseline="0" dirty="0">
                <a:ln>
                  <a:noFill/>
                </a:ln>
                <a:solidFill>
                  <a:schemeClr val="tx1"/>
                </a:solidFill>
                <a:effectLst/>
                <a:latin typeface="Arial" panose="020B0604020202020204" pitchFamily="34" charset="0"/>
              </a:rPr>
              <a:t>: Deployed on Heroku with integrated frontend and backend.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Performance</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API response: 300ms average.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Smooth development with efficient port usage.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User Experience</a:t>
            </a:r>
            <a:r>
              <a:rPr kumimoji="0" lang="en-US" altLang="en-US" sz="2000" b="0" i="0" u="none" strike="noStrike" cap="none" normalizeH="0" baseline="0" dirty="0">
                <a:ln>
                  <a:noFill/>
                </a:ln>
                <a:solidFill>
                  <a:schemeClr val="tx1"/>
                </a:solidFill>
                <a:effectLst/>
                <a:latin typeface="Arial" panose="020B0604020202020204" pitchFamily="34" charset="0"/>
              </a:rPr>
              <a:t>: Responsive design for all devices.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Challenges</a:t>
            </a:r>
            <a:r>
              <a:rPr kumimoji="0" lang="en-US" altLang="en-US" sz="2000" b="0" i="0" u="none" strike="noStrike" cap="none" normalizeH="0" baseline="0" dirty="0">
                <a:ln>
                  <a:noFill/>
                </a:ln>
                <a:solidFill>
                  <a:schemeClr val="tx1"/>
                </a:solidFill>
                <a:effectLst/>
                <a:latin typeface="Arial" panose="020B0604020202020204" pitchFamily="34" charset="0"/>
              </a:rPr>
              <a:t>: Minor port conflicts resolved during setup.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Objective Achievement</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Menu Management: Achieved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Table Booking: Achieved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Secure &amp; Scalable Architecture: Achieved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352800" cy="1143000"/>
          </a:xfrm>
        </p:spPr>
        <p:txBody>
          <a:bodyPr/>
          <a:lstStyle/>
          <a:p>
            <a:r>
              <a:rPr lang="en-US" b="1" dirty="0"/>
              <a:t>REFERENCES</a:t>
            </a:r>
          </a:p>
        </p:txBody>
      </p:sp>
      <p:sp>
        <p:nvSpPr>
          <p:cNvPr id="3" name="Content Placeholder 2"/>
          <p:cNvSpPr>
            <a:spLocks noGrp="1"/>
          </p:cNvSpPr>
          <p:nvPr>
            <p:ph idx="1"/>
          </p:nvPr>
        </p:nvSpPr>
        <p:spPr/>
        <p:txBody>
          <a:bodyPr/>
          <a:lstStyle/>
          <a:p>
            <a:pPr>
              <a:lnSpc>
                <a:spcPct val="150000"/>
              </a:lnSpc>
              <a:spcAft>
                <a:spcPts val="800"/>
              </a:spcAft>
            </a:pP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https://css-tricks.com/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https://docs.npmjs.com/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https://www.djangoproject.com/start/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https://www.python.org/doc/</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https://www.freecodecamp.org/</a:t>
            </a:r>
            <a:endParaRPr lang="en-US" dirty="0"/>
          </a:p>
        </p:txBody>
      </p:sp>
      <p:sp>
        <p:nvSpPr>
          <p:cNvPr id="4" name="Date Placeholder 3"/>
          <p:cNvSpPr>
            <a:spLocks noGrp="1"/>
          </p:cNvSpPr>
          <p:nvPr>
            <p:ph type="dt" sz="half" idx="10"/>
          </p:nvPr>
        </p:nvSpPr>
        <p:spPr/>
        <p:txBody>
          <a:bodyPr/>
          <a:lstStyle/>
          <a:p>
            <a:fld id="{BA565350-5CBD-46E2-B53D-2C1FC60A6343}" type="datetime1">
              <a:rPr lang="en-US" smtClean="0"/>
              <a:t>12/5/2024</a:t>
            </a:fld>
            <a:endParaRPr lang="en-US"/>
          </a:p>
        </p:txBody>
      </p:sp>
      <p:sp>
        <p:nvSpPr>
          <p:cNvPr id="5" name="Slide Number Placeholder 4"/>
          <p:cNvSpPr>
            <a:spLocks noGrp="1"/>
          </p:cNvSpPr>
          <p:nvPr>
            <p:ph type="sldNum" sz="quarter" idx="12"/>
          </p:nvPr>
        </p:nvSpPr>
        <p:spPr/>
        <p:txBody>
          <a:bodyPr/>
          <a:lstStyle/>
          <a:p>
            <a:fld id="{9E7A8399-2F8C-469B-9C40-92566DD54901}"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5715000" cy="609600"/>
          </a:xfrm>
        </p:spPr>
        <p:txBody>
          <a:bodyPr>
            <a:normAutofit fontScale="90000"/>
          </a:bodyPr>
          <a:lstStyle/>
          <a:p>
            <a:r>
              <a:rPr lang="en-US" b="1" dirty="0"/>
              <a:t>INTERSNSHIP CERTIFICATE</a:t>
            </a:r>
          </a:p>
        </p:txBody>
      </p:sp>
      <p:sp>
        <p:nvSpPr>
          <p:cNvPr id="4" name="Date Placeholder 3"/>
          <p:cNvSpPr>
            <a:spLocks noGrp="1"/>
          </p:cNvSpPr>
          <p:nvPr>
            <p:ph type="dt" sz="half" idx="10"/>
          </p:nvPr>
        </p:nvSpPr>
        <p:spPr/>
        <p:txBody>
          <a:bodyPr/>
          <a:lstStyle/>
          <a:p>
            <a:fld id="{217A95A6-4D05-45B4-89EE-E592AA436B9D}" type="datetime1">
              <a:rPr lang="en-US" smtClean="0"/>
              <a:t>12/5/2024</a:t>
            </a:fld>
            <a:endParaRPr lang="en-US"/>
          </a:p>
        </p:txBody>
      </p:sp>
      <p:sp>
        <p:nvSpPr>
          <p:cNvPr id="5" name="Slide Number Placeholder 4"/>
          <p:cNvSpPr>
            <a:spLocks noGrp="1"/>
          </p:cNvSpPr>
          <p:nvPr>
            <p:ph type="sldNum" sz="quarter" idx="12"/>
          </p:nvPr>
        </p:nvSpPr>
        <p:spPr/>
        <p:txBody>
          <a:bodyPr/>
          <a:lstStyle/>
          <a:p>
            <a:fld id="{9E7A8399-2F8C-469B-9C40-92566DD54901}" type="slidenum">
              <a:rPr lang="en-US" smtClean="0"/>
              <a:t>8</a:t>
            </a:fld>
            <a:endParaRPr lang="en-US"/>
          </a:p>
        </p:txBody>
      </p:sp>
      <p:pic>
        <p:nvPicPr>
          <p:cNvPr id="11" name="Content Placeholder 10">
            <a:extLst>
              <a:ext uri="{FF2B5EF4-FFF2-40B4-BE49-F238E27FC236}">
                <a16:creationId xmlns:a16="http://schemas.microsoft.com/office/drawing/2014/main" id="{5E1BC477-6281-C31A-ED5A-FFBAFAA3255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71177" y="1905000"/>
            <a:ext cx="6401645" cy="4221163"/>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607</Words>
  <Application>Microsoft Office PowerPoint</Application>
  <PresentationFormat>On-screen Show (4:3)</PresentationFormat>
  <Paragraphs>61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Web Development for a Restaurant Management System   </vt:lpstr>
      <vt:lpstr>ABSTRACT</vt:lpstr>
      <vt:lpstr>REQUIREMENTS              </vt:lpstr>
      <vt:lpstr>WORKING MODEL</vt:lpstr>
      <vt:lpstr>CONCLUSION</vt:lpstr>
      <vt:lpstr>RESULTS AND DISCUSSIONS</vt:lpstr>
      <vt:lpstr>REFERENCES</vt:lpstr>
      <vt:lpstr>INTERSNSHIP CERTIFICATE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WAJID</dc:creator>
  <cp:lastModifiedBy>Afiya Sainu</cp:lastModifiedBy>
  <cp:revision>4</cp:revision>
  <dcterms:created xsi:type="dcterms:W3CDTF">2024-11-08T10:24:23Z</dcterms:created>
  <dcterms:modified xsi:type="dcterms:W3CDTF">2024-12-04T20:51:56Z</dcterms:modified>
</cp:coreProperties>
</file>