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257" r:id="rId4"/>
    <p:sldId id="279" r:id="rId5"/>
    <p:sldId id="281" r:id="rId6"/>
    <p:sldId id="294" r:id="rId7"/>
    <p:sldId id="300" r:id="rId8"/>
    <p:sldId id="295" r:id="rId9"/>
    <p:sldId id="296" r:id="rId10"/>
    <p:sldId id="297" r:id="rId11"/>
    <p:sldId id="302" r:id="rId12"/>
    <p:sldId id="299" r:id="rId13"/>
    <p:sldId id="290" r:id="rId14"/>
    <p:sldId id="303" r:id="rId15"/>
    <p:sldId id="301" r:id="rId16"/>
    <p:sldId id="277" r:id="rId17"/>
    <p:sldId id="298" r:id="rId18"/>
    <p:sldId id="278" r:id="rId1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634F916-B155-4FC1-9854-852290D3CB51}">
          <p14:sldIdLst>
            <p14:sldId id="256"/>
            <p14:sldId id="293"/>
            <p14:sldId id="257"/>
            <p14:sldId id="279"/>
          </p14:sldIdLst>
        </p14:section>
        <p14:section name="Untitled Section" id="{B73CEEE7-54FD-4DF4-8AB2-D2826F0B20F3}">
          <p14:sldIdLst>
            <p14:sldId id="281"/>
            <p14:sldId id="294"/>
            <p14:sldId id="300"/>
            <p14:sldId id="295"/>
            <p14:sldId id="296"/>
            <p14:sldId id="297"/>
            <p14:sldId id="302"/>
            <p14:sldId id="299"/>
            <p14:sldId id="290"/>
            <p14:sldId id="303"/>
            <p14:sldId id="301"/>
            <p14:sldId id="277"/>
            <p14:sldId id="298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Q4bM1/XWEGBuU2lLG9WmbRPgg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06DFCE1-C88B-4A1B-8CA3-C85F0AF073C3}">
  <a:tblStyle styleId="{406DFCE1-C88B-4A1B-8CA3-C85F0AF073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6" name="Google Shape;9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1" name="Google Shape;3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0" name="Google Shape;3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688211" y="1942946"/>
            <a:ext cx="9144000" cy="1938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>
              <a:buSzPct val="166666"/>
            </a:pPr>
            <a:br>
              <a:rPr lang="en-US" sz="4000" b="1" dirty="0"/>
            </a:br>
            <a:br>
              <a:rPr lang="en-US" sz="4000" b="1" dirty="0"/>
            </a:br>
            <a:r>
              <a:rPr lang="en-US" sz="4900" dirty="0"/>
              <a:t>Predicting IT Hardware Service Times and Technician Performance Using Machine Learning</a:t>
            </a:r>
            <a:endParaRPr sz="4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1380108" y="429099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Md. Afjal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Hossan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Shajal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232217</a:t>
            </a: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Session: Summer 2023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0" name="Google Shape;90;p1" descr="A picture containing 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7449" y="145464"/>
            <a:ext cx="1357101" cy="151943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100559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11/10/2025</a:t>
            </a:r>
          </a:p>
        </p:txBody>
      </p:sp>
      <p:sp>
        <p:nvSpPr>
          <p:cNvPr id="92" name="Google Shape;92;p1"/>
          <p:cNvSpPr txBox="1">
            <a:spLocks noGrp="1"/>
          </p:cNvSpPr>
          <p:nvPr>
            <p:ph type="ftr" idx="11"/>
          </p:nvPr>
        </p:nvSpPr>
        <p:spPr>
          <a:xfrm>
            <a:off x="3399408" y="6347411"/>
            <a:ext cx="5105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Information Technology, Jahangirnagar University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F1077-AE1E-291A-563B-3B41DE97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 Unit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3DAC6-A05E-349E-C68C-37F413948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8562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Accuracy: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(TP + TN) / (TP + TN + FP + FN) — overall correctness of the model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Precision: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TP / (TP + FP) — proportion of true positives among predicted positives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Recall: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TP / (TP + FN) — proportion of true positives among actual positives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F1-Score: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 * (Precision * Recall) / (Precision + Recall) — harmonic mean of precision and recall</a:t>
            </a:r>
          </a:p>
          <a:p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Definitions: </a:t>
            </a:r>
            <a:r>
              <a:rPr lang="en-US" sz="24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TP = True Positive, FP = False Positive, TN = True Negative, FN = False Negative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612DB-D517-4CAF-4314-A89044AD7D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5" name="Google Shape;324;p11">
            <a:extLst>
              <a:ext uri="{FF2B5EF4-FFF2-40B4-BE49-F238E27FC236}">
                <a16:creationId xmlns:a16="http://schemas.microsoft.com/office/drawing/2014/main" id="{60354024-B228-B64F-223C-6079EDCCAF0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Institute of Information Technology, Jahangirnagar University</a:t>
            </a:r>
            <a:endParaRPr dirty="0"/>
          </a:p>
        </p:txBody>
      </p:sp>
      <p:sp>
        <p:nvSpPr>
          <p:cNvPr id="6" name="Google Shape;91;p1">
            <a:extLst>
              <a:ext uri="{FF2B5EF4-FFF2-40B4-BE49-F238E27FC236}">
                <a16:creationId xmlns:a16="http://schemas.microsoft.com/office/drawing/2014/main" id="{F31DEA0A-FDB5-9EEB-F543-E7A890ED23F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11/10/2025</a:t>
            </a:r>
          </a:p>
        </p:txBody>
      </p:sp>
    </p:spTree>
    <p:extLst>
      <p:ext uri="{BB962C8B-B14F-4D97-AF65-F5344CB8AC3E}">
        <p14:creationId xmlns:p14="http://schemas.microsoft.com/office/powerpoint/2010/main" val="516731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7B028-B018-8D54-E830-C286A4892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Measure Unit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2A3C52-66D5-7859-9B58-AB53E19E1FD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12547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𝐌𝐒𝐄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; The average of the squares of the variations between the actual and predicted values</a:t>
                </a:r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𝐑𝐌𝐒𝐄</m:t>
                    </m:r>
                    <m:r>
                      <a:rPr lang="en-US" i="0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0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; The average squared differences between actual and predicted values are represented by their square root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i="0" dirty="0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0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dirty="0"/>
                  <a:t> ; How well a regression model explains the variation in the dependent variable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72A3C52-66D5-7859-9B58-AB53E19E1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4125470"/>
              </a:xfrm>
              <a:blipFill>
                <a:blip r:embed="rId2"/>
                <a:stretch>
                  <a:fillRect b="-2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E55A2-778A-5610-EA7D-D5CC993812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Google Shape;324;p11">
            <a:extLst>
              <a:ext uri="{FF2B5EF4-FFF2-40B4-BE49-F238E27FC236}">
                <a16:creationId xmlns:a16="http://schemas.microsoft.com/office/drawing/2014/main" id="{35179E49-77A6-F81D-0CF6-3B89D211E1F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Institute of Information Technology, Jahangirnagar University</a:t>
            </a:r>
            <a:endParaRPr dirty="0"/>
          </a:p>
        </p:txBody>
      </p:sp>
      <p:sp>
        <p:nvSpPr>
          <p:cNvPr id="6" name="Google Shape;91;p1">
            <a:extLst>
              <a:ext uri="{FF2B5EF4-FFF2-40B4-BE49-F238E27FC236}">
                <a16:creationId xmlns:a16="http://schemas.microsoft.com/office/drawing/2014/main" id="{3C702B61-4044-7A37-8F77-5D10FD88F3A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11/10/2025</a:t>
            </a:r>
          </a:p>
        </p:txBody>
      </p:sp>
    </p:spTree>
    <p:extLst>
      <p:ext uri="{BB962C8B-B14F-4D97-AF65-F5344CB8AC3E}">
        <p14:creationId xmlns:p14="http://schemas.microsoft.com/office/powerpoint/2010/main" val="1927919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D1189-1E5F-9576-D660-CDD6C405C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 For Three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5F71B-6622-17D1-A314-38F96D5923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89C678-7ABC-96B4-9DFF-588F4D3F3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196" y="2398711"/>
            <a:ext cx="3218184" cy="2940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8A7EA4-BC60-7879-12FA-65182BC0D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7025" y="2234185"/>
            <a:ext cx="3414938" cy="31200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079191-1FA1-DB58-3494-E1B7DFCCA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609" y="2234184"/>
            <a:ext cx="3414939" cy="3120075"/>
          </a:xfrm>
          <a:prstGeom prst="rect">
            <a:avLst/>
          </a:prstGeom>
        </p:spPr>
      </p:pic>
      <p:sp>
        <p:nvSpPr>
          <p:cNvPr id="3" name="Google Shape;324;p11">
            <a:extLst>
              <a:ext uri="{FF2B5EF4-FFF2-40B4-BE49-F238E27FC236}">
                <a16:creationId xmlns:a16="http://schemas.microsoft.com/office/drawing/2014/main" id="{D36D89C4-4F99-082C-84A2-98DE3B09961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Institute of Information Technology, Jahangirnagar University</a:t>
            </a:r>
            <a:endParaRPr dirty="0"/>
          </a:p>
        </p:txBody>
      </p:sp>
      <p:sp>
        <p:nvSpPr>
          <p:cNvPr id="6" name="Google Shape;91;p1">
            <a:extLst>
              <a:ext uri="{FF2B5EF4-FFF2-40B4-BE49-F238E27FC236}">
                <a16:creationId xmlns:a16="http://schemas.microsoft.com/office/drawing/2014/main" id="{A3A1D9A6-5A9A-7EBC-75A6-C62BA465F83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11/10/2025</a:t>
            </a:r>
          </a:p>
        </p:txBody>
      </p:sp>
    </p:spTree>
    <p:extLst>
      <p:ext uri="{BB962C8B-B14F-4D97-AF65-F5344CB8AC3E}">
        <p14:creationId xmlns:p14="http://schemas.microsoft.com/office/powerpoint/2010/main" val="3611750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0DD4-5245-C46E-E1C0-C5185E9C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for Classification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D8CE59-FB0C-C72E-3FB4-E45ECB7003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2CADAC-6D1E-D9BA-A0D3-CC85B10D4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444867"/>
              </p:ext>
            </p:extLst>
          </p:nvPr>
        </p:nvGraphicFramePr>
        <p:xfrm>
          <a:off x="2123438" y="1847087"/>
          <a:ext cx="7763255" cy="325692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552651">
                  <a:extLst>
                    <a:ext uri="{9D8B030D-6E8A-4147-A177-3AD203B41FA5}">
                      <a16:colId xmlns:a16="http://schemas.microsoft.com/office/drawing/2014/main" val="470537481"/>
                    </a:ext>
                  </a:extLst>
                </a:gridCol>
                <a:gridCol w="1552651">
                  <a:extLst>
                    <a:ext uri="{9D8B030D-6E8A-4147-A177-3AD203B41FA5}">
                      <a16:colId xmlns:a16="http://schemas.microsoft.com/office/drawing/2014/main" val="2887526393"/>
                    </a:ext>
                  </a:extLst>
                </a:gridCol>
                <a:gridCol w="1552651">
                  <a:extLst>
                    <a:ext uri="{9D8B030D-6E8A-4147-A177-3AD203B41FA5}">
                      <a16:colId xmlns:a16="http://schemas.microsoft.com/office/drawing/2014/main" val="3064859917"/>
                    </a:ext>
                  </a:extLst>
                </a:gridCol>
                <a:gridCol w="1552651">
                  <a:extLst>
                    <a:ext uri="{9D8B030D-6E8A-4147-A177-3AD203B41FA5}">
                      <a16:colId xmlns:a16="http://schemas.microsoft.com/office/drawing/2014/main" val="2406516506"/>
                    </a:ext>
                  </a:extLst>
                </a:gridCol>
                <a:gridCol w="1552651">
                  <a:extLst>
                    <a:ext uri="{9D8B030D-6E8A-4147-A177-3AD203B41FA5}">
                      <a16:colId xmlns:a16="http://schemas.microsoft.com/office/drawing/2014/main" val="1337936661"/>
                    </a:ext>
                  </a:extLst>
                </a:gridCol>
              </a:tblGrid>
              <a:tr h="8142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Precission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1875042"/>
                  </a:ext>
                </a:extLst>
              </a:tr>
              <a:tr h="81423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5402838"/>
                  </a:ext>
                </a:extLst>
              </a:tr>
              <a:tr h="8142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447903"/>
                  </a:ext>
                </a:extLst>
              </a:tr>
              <a:tr h="8142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LightGBM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6911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11234D-FA07-C546-3A8F-07FF5E81B545}"/>
              </a:ext>
            </a:extLst>
          </p:cNvPr>
          <p:cNvSpPr txBox="1"/>
          <p:nvPr/>
        </p:nvSpPr>
        <p:spPr>
          <a:xfrm>
            <a:off x="2123440" y="6371517"/>
            <a:ext cx="7763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Information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Technology, Jahangirnagar University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61E6E3-3A4A-EB49-B5B8-7953961555F7}"/>
              </a:ext>
            </a:extLst>
          </p:cNvPr>
          <p:cNvSpPr txBox="1"/>
          <p:nvPr/>
        </p:nvSpPr>
        <p:spPr>
          <a:xfrm>
            <a:off x="4700016" y="5679058"/>
            <a:ext cx="2614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4: Model Testing Results.</a:t>
            </a:r>
          </a:p>
        </p:txBody>
      </p:sp>
      <p:sp>
        <p:nvSpPr>
          <p:cNvPr id="6" name="Google Shape;91;p1">
            <a:extLst>
              <a:ext uri="{FF2B5EF4-FFF2-40B4-BE49-F238E27FC236}">
                <a16:creationId xmlns:a16="http://schemas.microsoft.com/office/drawing/2014/main" id="{997B95A3-E5EC-E5E8-857B-376BB8CFE7F9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11/10/2025</a:t>
            </a:r>
          </a:p>
        </p:txBody>
      </p:sp>
    </p:spTree>
    <p:extLst>
      <p:ext uri="{BB962C8B-B14F-4D97-AF65-F5344CB8AC3E}">
        <p14:creationId xmlns:p14="http://schemas.microsoft.com/office/powerpoint/2010/main" val="93014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43BBC-885D-A25F-5E1D-150005773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for Regression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D717C8-787B-4D18-2183-F3C3491F0E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5C1D85-B413-7477-48A3-31CA479C3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755317"/>
              </p:ext>
            </p:extLst>
          </p:nvPr>
        </p:nvGraphicFramePr>
        <p:xfrm>
          <a:off x="2662628" y="2035486"/>
          <a:ext cx="6866744" cy="31061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716686">
                  <a:extLst>
                    <a:ext uri="{9D8B030D-6E8A-4147-A177-3AD203B41FA5}">
                      <a16:colId xmlns:a16="http://schemas.microsoft.com/office/drawing/2014/main" val="160503242"/>
                    </a:ext>
                  </a:extLst>
                </a:gridCol>
                <a:gridCol w="1716686">
                  <a:extLst>
                    <a:ext uri="{9D8B030D-6E8A-4147-A177-3AD203B41FA5}">
                      <a16:colId xmlns:a16="http://schemas.microsoft.com/office/drawing/2014/main" val="2373573418"/>
                    </a:ext>
                  </a:extLst>
                </a:gridCol>
                <a:gridCol w="1716686">
                  <a:extLst>
                    <a:ext uri="{9D8B030D-6E8A-4147-A177-3AD203B41FA5}">
                      <a16:colId xmlns:a16="http://schemas.microsoft.com/office/drawing/2014/main" val="4135906376"/>
                    </a:ext>
                  </a:extLst>
                </a:gridCol>
                <a:gridCol w="1716686">
                  <a:extLst>
                    <a:ext uri="{9D8B030D-6E8A-4147-A177-3AD203B41FA5}">
                      <a16:colId xmlns:a16="http://schemas.microsoft.com/office/drawing/2014/main" val="2946289098"/>
                    </a:ext>
                  </a:extLst>
                </a:gridCol>
              </a:tblGrid>
              <a:tr h="10353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R^2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844030"/>
                  </a:ext>
                </a:extLst>
              </a:tr>
              <a:tr h="10353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587958"/>
                  </a:ext>
                </a:extLst>
              </a:tr>
              <a:tr h="103538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GBR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40958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234FF31D-5259-2FB9-C2D6-CE1859042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259" y="5559995"/>
            <a:ext cx="2633700" cy="377985"/>
          </a:xfrm>
          <a:prstGeom prst="rect">
            <a:avLst/>
          </a:prstGeom>
        </p:spPr>
      </p:pic>
      <p:sp>
        <p:nvSpPr>
          <p:cNvPr id="5" name="Google Shape;324;p11">
            <a:extLst>
              <a:ext uri="{FF2B5EF4-FFF2-40B4-BE49-F238E27FC236}">
                <a16:creationId xmlns:a16="http://schemas.microsoft.com/office/drawing/2014/main" id="{3709F0B2-D32C-8D20-D037-FD8962CA8C9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Institute of Information Technology, Jahangirnagar University</a:t>
            </a:r>
            <a:endParaRPr dirty="0"/>
          </a:p>
        </p:txBody>
      </p:sp>
      <p:sp>
        <p:nvSpPr>
          <p:cNvPr id="7" name="Google Shape;91;p1">
            <a:extLst>
              <a:ext uri="{FF2B5EF4-FFF2-40B4-BE49-F238E27FC236}">
                <a16:creationId xmlns:a16="http://schemas.microsoft.com/office/drawing/2014/main" id="{AAA3C02B-870C-D165-3286-70141AC7F69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11/10/2025</a:t>
            </a:r>
          </a:p>
        </p:txBody>
      </p:sp>
    </p:spTree>
    <p:extLst>
      <p:ext uri="{BB962C8B-B14F-4D97-AF65-F5344CB8AC3E}">
        <p14:creationId xmlns:p14="http://schemas.microsoft.com/office/powerpoint/2010/main" val="3877611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513E-3AB6-AA9B-E720-4A2BB6F7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6818"/>
            <a:ext cx="10515600" cy="1013911"/>
          </a:xfrm>
        </p:spPr>
        <p:txBody>
          <a:bodyPr/>
          <a:lstStyle/>
          <a:p>
            <a:pPr algn="ctr"/>
            <a:r>
              <a:rPr lang="en-US" dirty="0"/>
              <a:t>Interface of the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A6BAAF-C5CB-65A9-8936-2E95E61CE5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01719-8517-AF51-8AEB-A8295CC1C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356" y="1260729"/>
            <a:ext cx="7149288" cy="4730496"/>
          </a:xfrm>
          <a:prstGeom prst="rect">
            <a:avLst/>
          </a:prstGeom>
        </p:spPr>
      </p:pic>
      <p:sp>
        <p:nvSpPr>
          <p:cNvPr id="4" name="Google Shape;324;p11">
            <a:extLst>
              <a:ext uri="{FF2B5EF4-FFF2-40B4-BE49-F238E27FC236}">
                <a16:creationId xmlns:a16="http://schemas.microsoft.com/office/drawing/2014/main" id="{A7F356FB-9BB7-B863-ECF5-3EF05589EE3C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Institute of Information Technology, Jahangirnagar University</a:t>
            </a:r>
            <a:endParaRPr dirty="0"/>
          </a:p>
        </p:txBody>
      </p:sp>
      <p:sp>
        <p:nvSpPr>
          <p:cNvPr id="6" name="Google Shape;91;p1">
            <a:extLst>
              <a:ext uri="{FF2B5EF4-FFF2-40B4-BE49-F238E27FC236}">
                <a16:creationId xmlns:a16="http://schemas.microsoft.com/office/drawing/2014/main" id="{C916C00F-9FEA-1CED-8773-FA10FD01131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11/10/2025</a:t>
            </a:r>
          </a:p>
        </p:txBody>
      </p:sp>
    </p:spTree>
    <p:extLst>
      <p:ext uri="{BB962C8B-B14F-4D97-AF65-F5344CB8AC3E}">
        <p14:creationId xmlns:p14="http://schemas.microsoft.com/office/powerpoint/2010/main" val="256445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"/>
          <p:cNvSpPr txBox="1">
            <a:spLocks noGrp="1"/>
          </p:cNvSpPr>
          <p:nvPr>
            <p:ph type="title"/>
          </p:nvPr>
        </p:nvSpPr>
        <p:spPr>
          <a:xfrm>
            <a:off x="2441448" y="365125"/>
            <a:ext cx="891235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4" name="Google Shape;314;p10"/>
          <p:cNvSpPr txBox="1">
            <a:spLocks noGrp="1"/>
          </p:cNvSpPr>
          <p:nvPr>
            <p:ph type="body" idx="1"/>
          </p:nvPr>
        </p:nvSpPr>
        <p:spPr>
          <a:xfrm>
            <a:off x="838200" y="2293749"/>
            <a:ext cx="10515600" cy="3657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modern offices in Bangladesh and other countries, IT hardware such as laptops, CPUs, monitors, UPS, and printers is used every day.</a:t>
            </a:r>
          </a:p>
          <a:p>
            <a:pPr algn="just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study used machine learning to predict IT hardware service times and technician performance.</a:t>
            </a:r>
          </a:p>
          <a:p>
            <a:pPr algn="just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ML algorithms were tested for accuracy, and two ML algorithms were tested for regression.</a:t>
            </a:r>
          </a:p>
          <a:p>
            <a:pPr algn="just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design performed well with over 96% accuracy on the IT problem solver name and an average error of 3.62 days for the time forecast of resolution.</a:t>
            </a:r>
          </a:p>
          <a:p>
            <a:pPr algn="just" fontAlgn="base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UI has successfully displayed the results.</a:t>
            </a:r>
          </a:p>
        </p:txBody>
      </p:sp>
      <p:sp>
        <p:nvSpPr>
          <p:cNvPr id="316" name="Google Shape;31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Institute of Information Technology, Jahangirnagar University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7" name="Google Shape;31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" name="Google Shape;91;p1">
            <a:extLst>
              <a:ext uri="{FF2B5EF4-FFF2-40B4-BE49-F238E27FC236}">
                <a16:creationId xmlns:a16="http://schemas.microsoft.com/office/drawing/2014/main" id="{CC5CEAD2-7AC4-5394-1A3C-4EF732A20936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11/10/2025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3BCA-CA47-34FD-142C-F5AB5BC32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4B604-6FF0-BFAA-5962-FC16FD98F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31411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upgrades will include real-time data and datasets from many corporate offices to improve the IT support system’s efficiency and acceptance in Bangladesh and other countries.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more advanced models, such as deep learning.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attempt will be made to update the user interface for IT servicing management of any small or large corporate offices.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Expand research and aim to publish.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B4576-D041-221A-70F2-7B496F47F1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5" name="Google Shape;324;p11">
            <a:extLst>
              <a:ext uri="{FF2B5EF4-FFF2-40B4-BE49-F238E27FC236}">
                <a16:creationId xmlns:a16="http://schemas.microsoft.com/office/drawing/2014/main" id="{3CC7F3EC-6430-58FA-F76E-CD9395979A7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Institute of Information Technology, Jahangirnagar University</a:t>
            </a:r>
            <a:endParaRPr dirty="0"/>
          </a:p>
        </p:txBody>
      </p:sp>
      <p:sp>
        <p:nvSpPr>
          <p:cNvPr id="6" name="Google Shape;91;p1">
            <a:extLst>
              <a:ext uri="{FF2B5EF4-FFF2-40B4-BE49-F238E27FC236}">
                <a16:creationId xmlns:a16="http://schemas.microsoft.com/office/drawing/2014/main" id="{9BB1A370-7151-EDC8-1988-14DAF52D7EA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11/10/2025</a:t>
            </a:r>
          </a:p>
        </p:txBody>
      </p:sp>
    </p:spTree>
    <p:extLst>
      <p:ext uri="{BB962C8B-B14F-4D97-AF65-F5344CB8AC3E}">
        <p14:creationId xmlns:p14="http://schemas.microsoft.com/office/powerpoint/2010/main" val="3995127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1"/>
          <p:cNvSpPr txBox="1">
            <a:spLocks noGrp="1"/>
          </p:cNvSpPr>
          <p:nvPr>
            <p:ph type="title"/>
          </p:nvPr>
        </p:nvSpPr>
        <p:spPr>
          <a:xfrm>
            <a:off x="838200" y="27662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3" name="Google Shape;32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11/10/2025</a:t>
            </a:r>
            <a:endParaRPr dirty="0"/>
          </a:p>
        </p:txBody>
      </p:sp>
      <p:sp>
        <p:nvSpPr>
          <p:cNvPr id="324" name="Google Shape;32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Institute of Information Technology, Jahangirnagar University</a:t>
            </a:r>
            <a:endParaRPr dirty="0"/>
          </a:p>
        </p:txBody>
      </p:sp>
      <p:sp>
        <p:nvSpPr>
          <p:cNvPr id="325" name="Google Shape;32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18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A466-DE2E-0865-484A-AE6004BD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8E72E-12B8-72F1-668E-100C37860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EA6FD-6F07-91D7-344E-451380390FF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5" name="Google Shape;324;p11">
            <a:extLst>
              <a:ext uri="{FF2B5EF4-FFF2-40B4-BE49-F238E27FC236}">
                <a16:creationId xmlns:a16="http://schemas.microsoft.com/office/drawing/2014/main" id="{9CD370A3-47A6-8E8B-3466-D52022764596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Institute of Information Technology, Jahangirnagar University</a:t>
            </a:r>
            <a:endParaRPr dirty="0"/>
          </a:p>
        </p:txBody>
      </p:sp>
      <p:sp>
        <p:nvSpPr>
          <p:cNvPr id="7" name="Google Shape;91;p1">
            <a:extLst>
              <a:ext uri="{FF2B5EF4-FFF2-40B4-BE49-F238E27FC236}">
                <a16:creationId xmlns:a16="http://schemas.microsoft.com/office/drawing/2014/main" id="{7370C53D-6CCC-8D8F-13E4-2F6454BD637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11/10/2025</a:t>
            </a:r>
          </a:p>
        </p:txBody>
      </p:sp>
    </p:spTree>
    <p:extLst>
      <p:ext uri="{BB962C8B-B14F-4D97-AF65-F5344CB8AC3E}">
        <p14:creationId xmlns:p14="http://schemas.microsoft.com/office/powerpoint/2010/main" val="3067727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body" idx="1"/>
          </p:nvPr>
        </p:nvSpPr>
        <p:spPr>
          <a:xfrm>
            <a:off x="838200" y="1528200"/>
            <a:ext cx="10795782" cy="4592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just" fontAlgn="base">
              <a:spcBef>
                <a:spcPts val="0"/>
              </a:spcBef>
            </a:pPr>
            <a:r>
              <a:rPr lang="en-US" sz="2000" dirty="0"/>
              <a:t>In the digital world, without IT servicing management, especially hardware maintenance, we cannot think of modern </a:t>
            </a:r>
            <a:r>
              <a:rPr lang="en-US" sz="2000" dirty="0" err="1"/>
              <a:t>civilisation</a:t>
            </a:r>
            <a:r>
              <a:rPr lang="en-US" sz="2000" dirty="0"/>
              <a:t>. Because most of the people are directly or indirectly connected to IT hardware (ITH).</a:t>
            </a:r>
          </a:p>
          <a:p>
            <a:pPr marL="114300" indent="0" algn="just" fontAlgn="base">
              <a:spcBef>
                <a:spcPts val="0"/>
              </a:spcBef>
              <a:buNone/>
            </a:pPr>
            <a:endParaRPr lang="en-US" sz="2000" dirty="0"/>
          </a:p>
          <a:p>
            <a:pPr algn="just" fontAlgn="base">
              <a:spcBef>
                <a:spcPts val="0"/>
              </a:spcBef>
            </a:pPr>
            <a:r>
              <a:rPr lang="en-US" sz="2000" dirty="0"/>
              <a:t>In developing countries, manual IT support processes cause delays, inefficiency, and poor user experience due to unclear technician assignment and problem resolution timelines.</a:t>
            </a:r>
          </a:p>
          <a:p>
            <a:pPr marL="114300" indent="0" algn="just" fontAlgn="base">
              <a:spcBef>
                <a:spcPts val="0"/>
              </a:spcBef>
              <a:buNone/>
            </a:pPr>
            <a:endParaRPr lang="en-US" sz="2000" dirty="0"/>
          </a:p>
          <a:p>
            <a:pPr algn="just" fontAlgn="base">
              <a:spcBef>
                <a:spcPts val="0"/>
              </a:spcBef>
            </a:pPr>
            <a:r>
              <a:rPr lang="en-US" sz="2000" dirty="0"/>
              <a:t>This research shows a way to improve IT support by using machine learning. It will make support faster, smarter, and more helpful in reaching the company’s goals.</a:t>
            </a:r>
          </a:p>
          <a:p>
            <a:pPr marL="114300" indent="0" algn="just" fontAlgn="base">
              <a:spcBef>
                <a:spcPts val="0"/>
              </a:spcBef>
              <a:buNone/>
            </a:pPr>
            <a:endParaRPr lang="en-US" sz="2000" dirty="0"/>
          </a:p>
        </p:txBody>
      </p:sp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7450500" y="1512650"/>
            <a:ext cx="3537300" cy="4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24;p11">
            <a:extLst>
              <a:ext uri="{FF2B5EF4-FFF2-40B4-BE49-F238E27FC236}">
                <a16:creationId xmlns:a16="http://schemas.microsoft.com/office/drawing/2014/main" id="{88D6A6FC-AAD7-46A0-E051-3C5143EDE04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Institute of Information Technology, Jahangirnagar University</a:t>
            </a:r>
            <a:endParaRPr dirty="0"/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06A84F8B-E8F1-2B18-10FC-7BE7F63C0F0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11/10/2025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0ADA-D8BE-4BF1-9DD0-38FF65AE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3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94C416-F285-463E-ACE8-84A796E37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45325"/>
            <a:ext cx="10515600" cy="2581508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research is to create a system using ML algorithms and an IT hardware servicing dataset to make the IT servicing process faster and easier.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prepared dataset will then be used to train and test ML algorithms (RFC,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RF Regressor, and GB Regressor). The training will have two targets (Classification and Regression).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the results from both targets will be used together to create a UI that will make the hardware support system modern, accurate, simple, and faster, and it will show us the results of the training.</a:t>
            </a:r>
          </a:p>
          <a:p>
            <a:pPr algn="just" rtl="0" fontAlgn="base">
              <a:spcBef>
                <a:spcPts val="56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9CA4F-F154-4A93-9C88-75C9F1B829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Google Shape;324;p11">
            <a:extLst>
              <a:ext uri="{FF2B5EF4-FFF2-40B4-BE49-F238E27FC236}">
                <a16:creationId xmlns:a16="http://schemas.microsoft.com/office/drawing/2014/main" id="{68B939AF-DF58-8041-24AF-2694292372CA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Institute of Information Technology, Jahangirnagar University</a:t>
            </a:r>
            <a:endParaRPr dirty="0"/>
          </a:p>
        </p:txBody>
      </p:sp>
      <p:sp>
        <p:nvSpPr>
          <p:cNvPr id="6" name="Google Shape;91;p1">
            <a:extLst>
              <a:ext uri="{FF2B5EF4-FFF2-40B4-BE49-F238E27FC236}">
                <a16:creationId xmlns:a16="http://schemas.microsoft.com/office/drawing/2014/main" id="{4BABF041-EA2B-5454-4F63-F4475FE9B3E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11/10/2025</a:t>
            </a:r>
          </a:p>
        </p:txBody>
      </p:sp>
    </p:spTree>
    <p:extLst>
      <p:ext uri="{BB962C8B-B14F-4D97-AF65-F5344CB8AC3E}">
        <p14:creationId xmlns:p14="http://schemas.microsoft.com/office/powerpoint/2010/main" val="218208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794A0-16C4-46CF-93C9-D873FF17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48057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A7DAF7-825D-40DD-B478-C227040207D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C04A326-868C-4C8C-8363-4C1187C99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655821"/>
              </p:ext>
            </p:extLst>
          </p:nvPr>
        </p:nvGraphicFramePr>
        <p:xfrm>
          <a:off x="1131376" y="1271017"/>
          <a:ext cx="9701937" cy="4484288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746659">
                  <a:extLst>
                    <a:ext uri="{9D8B030D-6E8A-4147-A177-3AD203B41FA5}">
                      <a16:colId xmlns:a16="http://schemas.microsoft.com/office/drawing/2014/main" val="2409745125"/>
                    </a:ext>
                  </a:extLst>
                </a:gridCol>
                <a:gridCol w="4104310">
                  <a:extLst>
                    <a:ext uri="{9D8B030D-6E8A-4147-A177-3AD203B41FA5}">
                      <a16:colId xmlns:a16="http://schemas.microsoft.com/office/drawing/2014/main" val="4122071445"/>
                    </a:ext>
                  </a:extLst>
                </a:gridCol>
                <a:gridCol w="2425484">
                  <a:extLst>
                    <a:ext uri="{9D8B030D-6E8A-4147-A177-3AD203B41FA5}">
                      <a16:colId xmlns:a16="http://schemas.microsoft.com/office/drawing/2014/main" val="3831823156"/>
                    </a:ext>
                  </a:extLst>
                </a:gridCol>
                <a:gridCol w="2425484">
                  <a:extLst>
                    <a:ext uri="{9D8B030D-6E8A-4147-A177-3AD203B41FA5}">
                      <a16:colId xmlns:a16="http://schemas.microsoft.com/office/drawing/2014/main" val="3670255740"/>
                    </a:ext>
                  </a:extLst>
                </a:gridCol>
              </a:tblGrid>
              <a:tr h="370689">
                <a:tc>
                  <a:txBody>
                    <a:bodyPr/>
                    <a:lstStyle/>
                    <a:p>
                      <a:r>
                        <a:rPr lang="en-US" sz="1800" b="1" dirty="0"/>
                        <a:t>No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Paper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Method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Accuracy/MSE</a:t>
                      </a:r>
                      <a:endParaRPr lang="en-US"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22516"/>
                  </a:ext>
                </a:extLst>
              </a:tr>
              <a:tr h="59078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 Deep Learning Based IT Service Desk Ticket Classifier Using CNN</a:t>
                      </a:r>
                      <a:endParaRPr lang="en-US" sz="18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0" marR="95250" marT="47625" marB="47625"/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 SVM, LR, KNN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91.2% (SVM)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976227"/>
                  </a:ext>
                </a:extLst>
              </a:tr>
              <a:tr h="108117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Random Forest-Based Machine Failure Prediction: A Performance Comparison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NB, SVM, LR, RF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99.5% (RF)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86815"/>
                  </a:ext>
                </a:extLst>
              </a:tr>
              <a:tr h="8340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Performance Evaluation of ML Techniques on Resolution Time Prediction in Helpdesk Support System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 RF, SVM, DT, LR, </a:t>
                      </a:r>
                      <a:r>
                        <a:rPr lang="en-US" sz="1600" b="0" u="none" strike="noStrike" cap="none" dirty="0" err="1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XGBoost</a:t>
                      </a:r>
                      <a:r>
                        <a:rPr lang="en-US" sz="16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.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 95% (LR), 6.29(</a:t>
                      </a:r>
                      <a:r>
                        <a:rPr lang="en-US" sz="1600" b="0" u="none" strike="noStrike" cap="none" dirty="0" err="1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XGBoost</a:t>
                      </a:r>
                      <a:r>
                        <a:rPr lang="en-US" sz="16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282266"/>
                  </a:ext>
                </a:extLst>
              </a:tr>
              <a:tr h="58692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Food Delivery Time Prediction in Indian Cities Using ML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 LR, RF, DT, </a:t>
                      </a:r>
                      <a:r>
                        <a:rPr lang="en-US" sz="1600" b="0" u="none" strike="noStrike" cap="none" dirty="0" err="1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XGBoost</a:t>
                      </a:r>
                      <a:r>
                        <a:rPr lang="en-US" sz="16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, </a:t>
                      </a:r>
                      <a:r>
                        <a:rPr lang="en-US" sz="1600" b="0" u="none" strike="noStrike" cap="none" dirty="0" err="1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LightGBM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 20.59(</a:t>
                      </a:r>
                      <a:r>
                        <a:rPr lang="en-US" sz="1600" b="0" u="none" strike="noStrike" cap="none" dirty="0" err="1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LightGBM</a:t>
                      </a:r>
                      <a:r>
                        <a:rPr lang="en-US" sz="16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758829"/>
                  </a:ext>
                </a:extLst>
              </a:tr>
              <a:tr h="8340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strike="noStrike" cap="non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US" sz="18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 ML-based help desk system for IT service management</a:t>
                      </a:r>
                      <a:endParaRPr lang="en-US" sz="18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SVM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strike="noStrike" cap="none" dirty="0">
                          <a:solidFill>
                            <a:srgbClr val="000000"/>
                          </a:solidFill>
                          <a:effectLst/>
                          <a:sym typeface="Arial"/>
                        </a:rPr>
                        <a:t>81.4% (SVM)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596266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75338E2-2D3C-FFBD-65E3-090E869C5F3C}"/>
              </a:ext>
            </a:extLst>
          </p:cNvPr>
          <p:cNvSpPr txBox="1"/>
          <p:nvPr/>
        </p:nvSpPr>
        <p:spPr>
          <a:xfrm>
            <a:off x="4918434" y="5808635"/>
            <a:ext cx="2355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1: Literature Review. </a:t>
            </a:r>
          </a:p>
        </p:txBody>
      </p:sp>
      <p:sp>
        <p:nvSpPr>
          <p:cNvPr id="6" name="Google Shape;324;p11">
            <a:extLst>
              <a:ext uri="{FF2B5EF4-FFF2-40B4-BE49-F238E27FC236}">
                <a16:creationId xmlns:a16="http://schemas.microsoft.com/office/drawing/2014/main" id="{BDE1014B-9F37-8381-69DA-0066B023B4D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Institute of Information Technology, Jahangirnagar University</a:t>
            </a:r>
            <a:endParaRPr dirty="0"/>
          </a:p>
        </p:txBody>
      </p:sp>
      <p:sp>
        <p:nvSpPr>
          <p:cNvPr id="7" name="Google Shape;91;p1">
            <a:extLst>
              <a:ext uri="{FF2B5EF4-FFF2-40B4-BE49-F238E27FC236}">
                <a16:creationId xmlns:a16="http://schemas.microsoft.com/office/drawing/2014/main" id="{3DE12576-8524-E712-9285-57A8FBDD132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11/10/2025</a:t>
            </a:r>
          </a:p>
        </p:txBody>
      </p:sp>
    </p:spTree>
    <p:extLst>
      <p:ext uri="{BB962C8B-B14F-4D97-AF65-F5344CB8AC3E}">
        <p14:creationId xmlns:p14="http://schemas.microsoft.com/office/powerpoint/2010/main" val="4137162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C1C6-C89F-2CD1-4983-E8A82BA33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6AE7B-D513-335F-C0AD-3C793C017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729365"/>
            <a:ext cx="10515600" cy="266275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employed in this research was sourced from our office.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represents an initial collection featuring multiple variables, from which 8 key attributes were selected to predict IT hardware service times and t</a:t>
            </a:r>
            <a:r>
              <a:rPr lang="en-US" dirty="0"/>
              <a:t>echnician performance using ML algorithms.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106B20-ACA6-E5A7-406F-992AD607E3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DD7269-1D2F-4DF8-32E6-B7E8EC6FB8CE}"/>
              </a:ext>
            </a:extLst>
          </p:cNvPr>
          <p:cNvSpPr/>
          <p:nvPr/>
        </p:nvSpPr>
        <p:spPr>
          <a:xfrm>
            <a:off x="1097280" y="6068291"/>
            <a:ext cx="1878676" cy="28805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6" name="Google Shape;324;p11">
            <a:extLst>
              <a:ext uri="{FF2B5EF4-FFF2-40B4-BE49-F238E27FC236}">
                <a16:creationId xmlns:a16="http://schemas.microsoft.com/office/drawing/2014/main" id="{54D12619-28D5-1E4B-00BB-812BB2CD695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Institute of Information Technology, Jahangirnagar University</a:t>
            </a:r>
            <a:endParaRPr dirty="0"/>
          </a:p>
        </p:txBody>
      </p:sp>
      <p:sp>
        <p:nvSpPr>
          <p:cNvPr id="7" name="Google Shape;91;p1">
            <a:extLst>
              <a:ext uri="{FF2B5EF4-FFF2-40B4-BE49-F238E27FC236}">
                <a16:creationId xmlns:a16="http://schemas.microsoft.com/office/drawing/2014/main" id="{CFA4D116-9376-9681-3590-E7234C302FB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11/10/2025</a:t>
            </a:r>
          </a:p>
        </p:txBody>
      </p:sp>
    </p:spTree>
    <p:extLst>
      <p:ext uri="{BB962C8B-B14F-4D97-AF65-F5344CB8AC3E}">
        <p14:creationId xmlns:p14="http://schemas.microsoft.com/office/powerpoint/2010/main" val="2184875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C37B-42B6-228B-2734-BF9E88F8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Plot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D6C34-1942-D2FD-DC0F-7654D72C241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9F2EA-FFE9-3E69-4675-C18C64EFC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1" y="1690688"/>
            <a:ext cx="5345185" cy="4931631"/>
          </a:xfrm>
          <a:prstGeom prst="rect">
            <a:avLst/>
          </a:prstGeom>
        </p:spPr>
      </p:pic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5FDC933B-1E26-3943-A927-3BD1D313A5B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11/10/2025</a:t>
            </a:r>
          </a:p>
        </p:txBody>
      </p:sp>
    </p:spTree>
    <p:extLst>
      <p:ext uri="{BB962C8B-B14F-4D97-AF65-F5344CB8AC3E}">
        <p14:creationId xmlns:p14="http://schemas.microsoft.com/office/powerpoint/2010/main" val="2435734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A081-21B2-03A3-7ABE-ACF09BFAF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Model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83594-C87F-2505-CEEE-561A51011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EDD69-602B-9667-51A9-572E3FC2B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300" y="1489900"/>
            <a:ext cx="6237732" cy="4485901"/>
          </a:xfrm>
          <a:prstGeom prst="rect">
            <a:avLst/>
          </a:prstGeom>
        </p:spPr>
      </p:pic>
      <p:sp>
        <p:nvSpPr>
          <p:cNvPr id="3" name="Google Shape;324;p11">
            <a:extLst>
              <a:ext uri="{FF2B5EF4-FFF2-40B4-BE49-F238E27FC236}">
                <a16:creationId xmlns:a16="http://schemas.microsoft.com/office/drawing/2014/main" id="{3B719C0A-82A9-79E0-CD26-3D61607F33D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Institute of Information Technology, Jahangirnagar University</a:t>
            </a:r>
            <a:endParaRPr dirty="0"/>
          </a:p>
        </p:txBody>
      </p:sp>
      <p:sp>
        <p:nvSpPr>
          <p:cNvPr id="6" name="Google Shape;91;p1">
            <a:extLst>
              <a:ext uri="{FF2B5EF4-FFF2-40B4-BE49-F238E27FC236}">
                <a16:creationId xmlns:a16="http://schemas.microsoft.com/office/drawing/2014/main" id="{3D243161-D215-68B8-FF00-99C3AA62881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11/10/2025</a:t>
            </a:r>
          </a:p>
        </p:txBody>
      </p:sp>
    </p:spTree>
    <p:extLst>
      <p:ext uri="{BB962C8B-B14F-4D97-AF65-F5344CB8AC3E}">
        <p14:creationId xmlns:p14="http://schemas.microsoft.com/office/powerpoint/2010/main" val="1307416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6EB0B-448E-30FD-4DEE-0ED97FC1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F06B0-96DA-5933-A88E-8443533BF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(RF)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 Gradient Boosting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Gradient Boosting Machine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Regressor (GBR)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76FF0-6BFE-359C-8E3A-B57DDEA299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5" name="Google Shape;324;p11">
            <a:extLst>
              <a:ext uri="{FF2B5EF4-FFF2-40B4-BE49-F238E27FC236}">
                <a16:creationId xmlns:a16="http://schemas.microsoft.com/office/drawing/2014/main" id="{8D1CB30F-4F19-2881-498D-79DD5BD5D05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Institute of Information Technology, Jahangirnagar University</a:t>
            </a:r>
            <a:endParaRPr dirty="0"/>
          </a:p>
        </p:txBody>
      </p:sp>
      <p:sp>
        <p:nvSpPr>
          <p:cNvPr id="6" name="Google Shape;91;p1">
            <a:extLst>
              <a:ext uri="{FF2B5EF4-FFF2-40B4-BE49-F238E27FC236}">
                <a16:creationId xmlns:a16="http://schemas.microsoft.com/office/drawing/2014/main" id="{BB4778C4-1BB2-F465-D874-5448C087B18D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11/10/2025</a:t>
            </a:r>
          </a:p>
        </p:txBody>
      </p:sp>
    </p:spTree>
    <p:extLst>
      <p:ext uri="{BB962C8B-B14F-4D97-AF65-F5344CB8AC3E}">
        <p14:creationId xmlns:p14="http://schemas.microsoft.com/office/powerpoint/2010/main" val="47453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1835</TotalTime>
  <Words>1007</Words>
  <Application>Microsoft Office PowerPoint</Application>
  <PresentationFormat>Widescreen</PresentationFormat>
  <Paragraphs>174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 Math</vt:lpstr>
      <vt:lpstr>Times New Roman</vt:lpstr>
      <vt:lpstr>Office Theme</vt:lpstr>
      <vt:lpstr>  Predicting IT Hardware Service Times and Technician Performance Using Machine Learning</vt:lpstr>
      <vt:lpstr>Presentation Outline</vt:lpstr>
      <vt:lpstr>Introduction</vt:lpstr>
      <vt:lpstr>Objectives</vt:lpstr>
      <vt:lpstr>Literature Review</vt:lpstr>
      <vt:lpstr>Data Collection</vt:lpstr>
      <vt:lpstr>Correlation Plot</vt:lpstr>
      <vt:lpstr>Proposed Model Workflow</vt:lpstr>
      <vt:lpstr>Machine Learning Models</vt:lpstr>
      <vt:lpstr>Performance Measure Unit</vt:lpstr>
      <vt:lpstr>Performance Measure Unit</vt:lpstr>
      <vt:lpstr> Confusion Matrix For Three Algorithm</vt:lpstr>
      <vt:lpstr> Results for Classification</vt:lpstr>
      <vt:lpstr>Results for Regression</vt:lpstr>
      <vt:lpstr>Interface of the Project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Cataract Disease Detection: A Deep Learning Study Using ResNet50 Model</dc:title>
  <dc:creator>Mohammad Abu Yousuf</dc:creator>
  <cp:lastModifiedBy>Shajal</cp:lastModifiedBy>
  <cp:revision>69</cp:revision>
  <dcterms:created xsi:type="dcterms:W3CDTF">2020-10-17T12:35:07Z</dcterms:created>
  <dcterms:modified xsi:type="dcterms:W3CDTF">2025-10-09T12:46:21Z</dcterms:modified>
</cp:coreProperties>
</file>