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it\Desktop\excel%20DB%20project\DASHBOARD%20PROJEC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it\Desktop\excel%20DB%20project\DASHBOARD%20PROJEC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it\Desktop\excel%20DB%20project\DASHBOARD%20PROJEC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it\Desktop\excel%20DB%20project\DASHBOARD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PROJECT.xlsx]age total!PivotTable6</c:name>
    <c:fmtId val="18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NO</a:t>
            </a:r>
            <a:r>
              <a:rPr lang="en-US" baseline="0"/>
              <a:t>. OF PATIENT</a:t>
            </a:r>
            <a:endParaRPr lang="en-US"/>
          </a:p>
        </c:rich>
      </c:tx>
      <c:layout>
        <c:manualLayout>
          <c:xMode val="edge"/>
          <c:yMode val="edge"/>
          <c:x val="0.35240966754155728"/>
          <c:y val="4.5275590551181105E-2"/>
        </c:manualLayout>
      </c:layout>
      <c:overlay val="0"/>
    </c:title>
    <c:autoTitleDeleted val="0"/>
    <c:pivotFmts>
      <c:pivotFmt>
        <c:idx val="0"/>
        <c:spPr>
          <a:solidFill>
            <a:schemeClr val="tx1"/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spPr>
          <a:solidFill>
            <a:schemeClr val="tx1"/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spPr>
          <a:solidFill>
            <a:schemeClr val="tx1"/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total'!$B$3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'age total'!$A$4:$A$12</c:f>
              <c:strCache>
                <c:ptCount val="8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01-11-20</c:v>
                </c:pt>
              </c:strCache>
            </c:strRef>
          </c:cat>
          <c:val>
            <c:numRef>
              <c:f>'age total'!$B$4:$B$12</c:f>
              <c:numCache>
                <c:formatCode>General</c:formatCode>
                <c:ptCount val="8"/>
                <c:pt idx="0">
                  <c:v>43</c:v>
                </c:pt>
                <c:pt idx="1">
                  <c:v>118</c:v>
                </c:pt>
                <c:pt idx="2">
                  <c:v>37</c:v>
                </c:pt>
                <c:pt idx="3">
                  <c:v>76</c:v>
                </c:pt>
                <c:pt idx="4">
                  <c:v>74</c:v>
                </c:pt>
                <c:pt idx="5">
                  <c:v>46</c:v>
                </c:pt>
                <c:pt idx="6">
                  <c:v>34</c:v>
                </c:pt>
                <c:pt idx="7">
                  <c:v>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8167168"/>
        <c:axId val="218168704"/>
      </c:barChart>
      <c:catAx>
        <c:axId val="218167168"/>
        <c:scaling>
          <c:orientation val="minMax"/>
        </c:scaling>
        <c:delete val="0"/>
        <c:axPos val="b"/>
        <c:majorTickMark val="none"/>
        <c:minorTickMark val="none"/>
        <c:tickLblPos val="nextTo"/>
        <c:crossAx val="218168704"/>
        <c:crosses val="autoZero"/>
        <c:auto val="1"/>
        <c:lblAlgn val="ctr"/>
        <c:lblOffset val="100"/>
        <c:noMultiLvlLbl val="0"/>
      </c:catAx>
      <c:valAx>
        <c:axId val="218168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8167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pivotSource>
    <c:name>[DASHBOARD PROJECT.xlsx]departments!PivotTable8</c:name>
    <c:fmtId val="14"/>
  </c:pivotSource>
  <c:chart>
    <c:autoTitleDeleted val="1"/>
    <c:pivotFmts>
      <c:pivotFmt>
        <c:idx val="0"/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departments!$B$3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departments!$A$4:$A$8</c:f>
              <c:strCache>
                <c:ptCount val="4"/>
                <c:pt idx="0">
                  <c:v>anesthesia</c:v>
                </c:pt>
                <c:pt idx="1">
                  <c:v>gynecology</c:v>
                </c:pt>
                <c:pt idx="2">
                  <c:v>radiotherapy</c:v>
                </c:pt>
                <c:pt idx="3">
                  <c:v>TB &amp; Chest disease</c:v>
                </c:pt>
              </c:strCache>
            </c:strRef>
          </c:cat>
          <c:val>
            <c:numRef>
              <c:f>departments!$B$4:$B$8</c:f>
              <c:numCache>
                <c:formatCode>General</c:formatCode>
                <c:ptCount val="4"/>
                <c:pt idx="0">
                  <c:v>42</c:v>
                </c:pt>
                <c:pt idx="1">
                  <c:v>329</c:v>
                </c:pt>
                <c:pt idx="2">
                  <c:v>63</c:v>
                </c:pt>
                <c:pt idx="3">
                  <c:v>15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PROJECT.xlsx]admission based illeness!PivotTable7</c:name>
    <c:fmtId val="18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COUNT OF ADMISSION </a:t>
            </a:r>
          </a:p>
        </c:rich>
      </c:tx>
      <c:layout>
        <c:manualLayout>
          <c:xMode val="edge"/>
          <c:yMode val="edge"/>
          <c:x val="0.33912489063867018"/>
          <c:y val="2.2127442403032958E-2"/>
        </c:manualLayout>
      </c:layout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6889195100612422"/>
          <c:y val="0.30725466608340629"/>
          <c:w val="0.80055249343832025"/>
          <c:h val="0.641819407990667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'admission based illeness'!$B$3:$B$4</c:f>
              <c:strCache>
                <c:ptCount val="1"/>
                <c:pt idx="0">
                  <c:v>Extreme</c:v>
                </c:pt>
              </c:strCache>
            </c:strRef>
          </c:tx>
          <c:invertIfNegative val="0"/>
          <c:cat>
            <c:strRef>
              <c:f>'admission based illeness'!$A$5:$A$8</c:f>
              <c:strCache>
                <c:ptCount val="3"/>
                <c:pt idx="0">
                  <c:v>Emergency</c:v>
                </c:pt>
                <c:pt idx="1">
                  <c:v>Trauma</c:v>
                </c:pt>
                <c:pt idx="2">
                  <c:v>Urgent</c:v>
                </c:pt>
              </c:strCache>
            </c:strRef>
          </c:cat>
          <c:val>
            <c:numRef>
              <c:f>'admission based illeness'!$B$5:$B$8</c:f>
              <c:numCache>
                <c:formatCode>General</c:formatCode>
                <c:ptCount val="3"/>
                <c:pt idx="0">
                  <c:v>76</c:v>
                </c:pt>
                <c:pt idx="1">
                  <c:v>54</c:v>
                </c:pt>
                <c:pt idx="2">
                  <c:v>29</c:v>
                </c:pt>
              </c:numCache>
            </c:numRef>
          </c:val>
        </c:ser>
        <c:ser>
          <c:idx val="1"/>
          <c:order val="1"/>
          <c:tx>
            <c:strRef>
              <c:f>'admission based illeness'!$C$3:$C$4</c:f>
              <c:strCache>
                <c:ptCount val="1"/>
                <c:pt idx="0">
                  <c:v>Minor</c:v>
                </c:pt>
              </c:strCache>
            </c:strRef>
          </c:tx>
          <c:invertIfNegative val="0"/>
          <c:cat>
            <c:strRef>
              <c:f>'admission based illeness'!$A$5:$A$8</c:f>
              <c:strCache>
                <c:ptCount val="3"/>
                <c:pt idx="0">
                  <c:v>Emergency</c:v>
                </c:pt>
                <c:pt idx="1">
                  <c:v>Trauma</c:v>
                </c:pt>
                <c:pt idx="2">
                  <c:v>Urgent</c:v>
                </c:pt>
              </c:strCache>
            </c:strRef>
          </c:cat>
          <c:val>
            <c:numRef>
              <c:f>'admission based illeness'!$C$5:$C$8</c:f>
              <c:numCache>
                <c:formatCode>General</c:formatCode>
                <c:ptCount val="3"/>
                <c:pt idx="0">
                  <c:v>29</c:v>
                </c:pt>
                <c:pt idx="1">
                  <c:v>22</c:v>
                </c:pt>
                <c:pt idx="2">
                  <c:v>5</c:v>
                </c:pt>
              </c:numCache>
            </c:numRef>
          </c:val>
        </c:ser>
        <c:ser>
          <c:idx val="2"/>
          <c:order val="2"/>
          <c:tx>
            <c:strRef>
              <c:f>'admission based illeness'!$D$3:$D$4</c:f>
              <c:strCache>
                <c:ptCount val="1"/>
                <c:pt idx="0">
                  <c:v>Moderate</c:v>
                </c:pt>
              </c:strCache>
            </c:strRef>
          </c:tx>
          <c:invertIfNegative val="0"/>
          <c:cat>
            <c:strRef>
              <c:f>'admission based illeness'!$A$5:$A$8</c:f>
              <c:strCache>
                <c:ptCount val="3"/>
                <c:pt idx="0">
                  <c:v>Emergency</c:v>
                </c:pt>
                <c:pt idx="1">
                  <c:v>Trauma</c:v>
                </c:pt>
                <c:pt idx="2">
                  <c:v>Urgent</c:v>
                </c:pt>
              </c:strCache>
            </c:strRef>
          </c:cat>
          <c:val>
            <c:numRef>
              <c:f>'admission based illeness'!$D$5:$D$8</c:f>
              <c:numCache>
                <c:formatCode>General</c:formatCode>
                <c:ptCount val="3"/>
                <c:pt idx="0">
                  <c:v>99</c:v>
                </c:pt>
                <c:pt idx="1">
                  <c:v>104</c:v>
                </c:pt>
                <c:pt idx="2">
                  <c:v>31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7942272"/>
        <c:axId val="217968640"/>
      </c:barChart>
      <c:catAx>
        <c:axId val="217942272"/>
        <c:scaling>
          <c:orientation val="minMax"/>
        </c:scaling>
        <c:delete val="0"/>
        <c:axPos val="l"/>
        <c:majorTickMark val="none"/>
        <c:minorTickMark val="none"/>
        <c:tickLblPos val="nextTo"/>
        <c:crossAx val="217968640"/>
        <c:crosses val="autoZero"/>
        <c:auto val="1"/>
        <c:lblAlgn val="ctr"/>
        <c:lblOffset val="100"/>
        <c:noMultiLvlLbl val="0"/>
      </c:catAx>
      <c:valAx>
        <c:axId val="217968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79422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312396714299601"/>
          <c:y val="0.16090077282006415"/>
          <c:w val="0.52486305531253041"/>
          <c:h val="0.260418832412019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PROJECT.xlsx]COUNT OF BEDGRADE!PivotTable9</c:name>
    <c:fmtId val="14"/>
  </c:pivotSource>
  <c:chart>
    <c:title>
      <c:tx>
        <c:rich>
          <a:bodyPr/>
          <a:lstStyle/>
          <a:p>
            <a:pPr>
              <a:defRPr/>
            </a:pPr>
            <a:r>
              <a:rPr lang="en-US" sz="1400"/>
              <a:t>COUNT OF BED GRADE </a:t>
            </a:r>
          </a:p>
          <a:p>
            <a:pPr>
              <a:defRPr/>
            </a:pPr>
            <a:r>
              <a:rPr lang="en-US" sz="1400"/>
              <a:t>IN DIFFERENT WARDS</a:t>
            </a:r>
          </a:p>
        </c:rich>
      </c:tx>
      <c:layout>
        <c:manualLayout>
          <c:xMode val="edge"/>
          <c:yMode val="edge"/>
          <c:x val="0.31588888888888889"/>
          <c:y val="4.0645960921551476E-2"/>
        </c:manualLayout>
      </c:layout>
      <c:overlay val="0"/>
    </c:title>
    <c:autoTitleDeleted val="0"/>
    <c:pivotFmts>
      <c:pivotFmt>
        <c:idx val="0"/>
        <c:spPr>
          <a:solidFill>
            <a:srgbClr val="FF0000"/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spPr>
          <a:solidFill>
            <a:schemeClr val="accent1">
              <a:lumMod val="40000"/>
              <a:lumOff val="60000"/>
            </a:schemeClr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spPr>
          <a:solidFill>
            <a:schemeClr val="accent2">
              <a:lumMod val="75000"/>
            </a:schemeClr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3.6111111111111108E-2"/>
          <c:y val="0.18688429571303586"/>
          <c:w val="0.93888888888888888"/>
          <c:h val="0.63797134733158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'COUNT OF BEDGRADE'!$C$6:$C$7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dLbls>
            <c:delete val="1"/>
          </c:dLbls>
          <c:cat>
            <c:strRef>
              <c:f>'COUNT OF BEDGRADE'!$B$8:$B$13</c:f>
              <c:strCache>
                <c:ptCount val="5"/>
                <c:pt idx="0">
                  <c:v>P</c:v>
                </c:pt>
                <c:pt idx="1">
                  <c:v>Q</c:v>
                </c:pt>
                <c:pt idx="2">
                  <c:v>R</c:v>
                </c:pt>
                <c:pt idx="3">
                  <c:v>S</c:v>
                </c:pt>
                <c:pt idx="4">
                  <c:v>T</c:v>
                </c:pt>
              </c:strCache>
            </c:strRef>
          </c:cat>
          <c:val>
            <c:numRef>
              <c:f>'COUNT OF BEDGRADE'!$C$8:$C$13</c:f>
              <c:numCache>
                <c:formatCode>General</c:formatCode>
                <c:ptCount val="5"/>
                <c:pt idx="0">
                  <c:v>1</c:v>
                </c:pt>
                <c:pt idx="1">
                  <c:v>19</c:v>
                </c:pt>
                <c:pt idx="2">
                  <c:v>23</c:v>
                </c:pt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'COUNT OF BEDGRADE'!$D$6:$D$7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'COUNT OF BEDGRADE'!$B$8:$B$13</c:f>
              <c:strCache>
                <c:ptCount val="5"/>
                <c:pt idx="0">
                  <c:v>P</c:v>
                </c:pt>
                <c:pt idx="1">
                  <c:v>Q</c:v>
                </c:pt>
                <c:pt idx="2">
                  <c:v>R</c:v>
                </c:pt>
                <c:pt idx="3">
                  <c:v>S</c:v>
                </c:pt>
                <c:pt idx="4">
                  <c:v>T</c:v>
                </c:pt>
              </c:strCache>
            </c:strRef>
          </c:cat>
          <c:val>
            <c:numRef>
              <c:f>'COUNT OF BEDGRADE'!$D$8:$D$13</c:f>
              <c:numCache>
                <c:formatCode>General</c:formatCode>
                <c:ptCount val="5"/>
                <c:pt idx="0">
                  <c:v>4</c:v>
                </c:pt>
                <c:pt idx="1">
                  <c:v>69</c:v>
                </c:pt>
                <c:pt idx="2">
                  <c:v>78</c:v>
                </c:pt>
                <c:pt idx="3">
                  <c:v>58</c:v>
                </c:pt>
              </c:numCache>
            </c:numRef>
          </c:val>
        </c:ser>
        <c:ser>
          <c:idx val="2"/>
          <c:order val="2"/>
          <c:tx>
            <c:strRef>
              <c:f>'COUNT OF BEDGRADE'!$E$6:$E$7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'COUNT OF BEDGRADE'!$B$8:$B$13</c:f>
              <c:strCache>
                <c:ptCount val="5"/>
                <c:pt idx="0">
                  <c:v>P</c:v>
                </c:pt>
                <c:pt idx="1">
                  <c:v>Q</c:v>
                </c:pt>
                <c:pt idx="2">
                  <c:v>R</c:v>
                </c:pt>
                <c:pt idx="3">
                  <c:v>S</c:v>
                </c:pt>
                <c:pt idx="4">
                  <c:v>T</c:v>
                </c:pt>
              </c:strCache>
            </c:strRef>
          </c:cat>
          <c:val>
            <c:numRef>
              <c:f>'COUNT OF BEDGRADE'!$E$8:$E$13</c:f>
              <c:numCache>
                <c:formatCode>General</c:formatCode>
                <c:ptCount val="5"/>
                <c:pt idx="0">
                  <c:v>4</c:v>
                </c:pt>
                <c:pt idx="1">
                  <c:v>43</c:v>
                </c:pt>
                <c:pt idx="2">
                  <c:v>51</c:v>
                </c:pt>
                <c:pt idx="3">
                  <c:v>37</c:v>
                </c:pt>
                <c:pt idx="4">
                  <c:v>1</c:v>
                </c:pt>
              </c:numCache>
            </c:numRef>
          </c:val>
        </c:ser>
        <c:ser>
          <c:idx val="3"/>
          <c:order val="3"/>
          <c:tx>
            <c:strRef>
              <c:f>'COUNT OF BEDGRADE'!$F$6:$F$7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'COUNT OF BEDGRADE'!$B$8:$B$13</c:f>
              <c:strCache>
                <c:ptCount val="5"/>
                <c:pt idx="0">
                  <c:v>P</c:v>
                </c:pt>
                <c:pt idx="1">
                  <c:v>Q</c:v>
                </c:pt>
                <c:pt idx="2">
                  <c:v>R</c:v>
                </c:pt>
                <c:pt idx="3">
                  <c:v>S</c:v>
                </c:pt>
                <c:pt idx="4">
                  <c:v>T</c:v>
                </c:pt>
              </c:strCache>
            </c:strRef>
          </c:cat>
          <c:val>
            <c:numRef>
              <c:f>'COUNT OF BEDGRADE'!$F$8:$F$13</c:f>
              <c:numCache>
                <c:formatCode>General</c:formatCode>
                <c:ptCount val="5"/>
                <c:pt idx="1">
                  <c:v>11</c:v>
                </c:pt>
                <c:pt idx="2">
                  <c:v>25</c:v>
                </c:pt>
                <c:pt idx="3">
                  <c:v>17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8192128"/>
        <c:axId val="218206208"/>
      </c:barChart>
      <c:catAx>
        <c:axId val="218192128"/>
        <c:scaling>
          <c:orientation val="minMax"/>
        </c:scaling>
        <c:delete val="0"/>
        <c:axPos val="b"/>
        <c:majorTickMark val="none"/>
        <c:minorTickMark val="none"/>
        <c:tickLblPos val="nextTo"/>
        <c:crossAx val="218206208"/>
        <c:crosses val="autoZero"/>
        <c:auto val="1"/>
        <c:lblAlgn val="ctr"/>
        <c:lblOffset val="100"/>
        <c:noMultiLvlLbl val="0"/>
      </c:catAx>
      <c:valAx>
        <c:axId val="218206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81921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76797003499562555"/>
          <c:y val="3.590077282006416E-2"/>
          <c:w val="0.21405971128608922"/>
          <c:h val="0.1509835228929717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06-Oct-20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Analysis of Data for hospital records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/>
              <a:t>A</a:t>
            </a:r>
            <a:r>
              <a:rPr lang="en-US" dirty="0" err="1" smtClean="0"/>
              <a:t>fjal</a:t>
            </a:r>
            <a:r>
              <a:rPr lang="en-US" dirty="0" smtClean="0"/>
              <a:t>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2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objective of analysis is to show </a:t>
            </a:r>
            <a:r>
              <a:rPr lang="en-US" dirty="0"/>
              <a:t>patient </a:t>
            </a:r>
            <a:r>
              <a:rPr lang="en-US" dirty="0" smtClean="0"/>
              <a:t>records on basis of various </a:t>
            </a:r>
            <a:r>
              <a:rPr lang="en-US" dirty="0" err="1" smtClean="0"/>
              <a:t>fators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smtClean="0"/>
              <a:t>different charts.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fators</a:t>
            </a:r>
            <a:r>
              <a:rPr lang="en-US" dirty="0" smtClean="0"/>
              <a:t> are </a:t>
            </a:r>
            <a:r>
              <a:rPr lang="en-US" dirty="0" smtClean="0"/>
              <a:t>hospital code, city code, region code, age, severity of illness, type of admission, department.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b="1" dirty="0" smtClean="0"/>
              <a:t>bjective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285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of patient according to age group</a:t>
            </a:r>
          </a:p>
          <a:p>
            <a:r>
              <a:rPr lang="en-US" dirty="0" smtClean="0"/>
              <a:t>Count of patient according to department</a:t>
            </a:r>
          </a:p>
          <a:p>
            <a:r>
              <a:rPr lang="en-US" dirty="0" smtClean="0"/>
              <a:t>Count of patient according type of admission and severity of illness</a:t>
            </a:r>
          </a:p>
          <a:p>
            <a:r>
              <a:rPr lang="en-US" dirty="0" smtClean="0"/>
              <a:t>Count of patient according hospital code </a:t>
            </a:r>
          </a:p>
          <a:p>
            <a:r>
              <a:rPr lang="en-US" dirty="0" smtClean="0"/>
              <a:t>Count of patient according city code</a:t>
            </a:r>
          </a:p>
          <a:p>
            <a:r>
              <a:rPr lang="en-US" dirty="0" smtClean="0"/>
              <a:t>Count of patient according region code</a:t>
            </a:r>
          </a:p>
          <a:p>
            <a:r>
              <a:rPr lang="en-US" dirty="0" smtClean="0"/>
              <a:t>Count patient according to ward type with bed grade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988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 of patient according to age group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9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 of patient according to department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9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478945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 of patient according type of admission and severity of illness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2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 patient according to ward type with bed grade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1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ighest number patient are of age group 31-40</a:t>
            </a:r>
          </a:p>
          <a:p>
            <a:r>
              <a:rPr lang="en-US" dirty="0" smtClean="0"/>
              <a:t>There are more patient </a:t>
            </a:r>
            <a:r>
              <a:rPr lang="en-US" dirty="0"/>
              <a:t>of </a:t>
            </a:r>
            <a:r>
              <a:rPr lang="en-US" dirty="0" smtClean="0"/>
              <a:t>gynecology as compared to other departments </a:t>
            </a:r>
          </a:p>
          <a:p>
            <a:r>
              <a:rPr lang="en-US" dirty="0" smtClean="0"/>
              <a:t>More than half of patient are in moderate </a:t>
            </a:r>
            <a:r>
              <a:rPr lang="en-US" dirty="0" smtClean="0"/>
              <a:t>condition</a:t>
            </a:r>
          </a:p>
          <a:p>
            <a:pPr marL="0" indent="0">
              <a:buNone/>
            </a:pPr>
            <a:r>
              <a:rPr lang="en-US" b="1" dirty="0" smtClean="0"/>
              <a:t>Video link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https://drive.google.com/file/d/1IV7Dv1QzXrLdSR1BNV0km5i5XCsnN1A4/view?usp=sharing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65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</TotalTime>
  <Words>185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Analysis of Data for hospital records</vt:lpstr>
      <vt:lpstr>Objective</vt:lpstr>
      <vt:lpstr>Analysis</vt:lpstr>
      <vt:lpstr>Count of patient according to age group </vt:lpstr>
      <vt:lpstr>Count of patient according to department </vt:lpstr>
      <vt:lpstr>Count of patient according type of admission and severity of illness </vt:lpstr>
      <vt:lpstr>Count patient according to ward type with bed grade 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Data for hospital records</dc:title>
  <dc:creator>amit</dc:creator>
  <cp:lastModifiedBy>amit</cp:lastModifiedBy>
  <cp:revision>8</cp:revision>
  <dcterms:created xsi:type="dcterms:W3CDTF">2006-08-16T00:00:00Z</dcterms:created>
  <dcterms:modified xsi:type="dcterms:W3CDTF">2020-10-06T12:16:13Z</dcterms:modified>
</cp:coreProperties>
</file>