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92" autoAdjust="0"/>
  </p:normalViewPr>
  <p:slideViewPr>
    <p:cSldViewPr snapToGrid="0" showGuides="1">
      <p:cViewPr>
        <p:scale>
          <a:sx n="100" d="100"/>
          <a:sy n="100" d="100"/>
        </p:scale>
        <p:origin x="936" y="30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72CF-7421-4A46-B78E-E5BB1ACE944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5CCE-F14A-4F41-A1BD-1E3CF077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9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EA3B-5496-402D-8D88-D8A4CECF3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23765-26CE-49A2-96BF-03DA290A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857B-D80A-48CB-80BD-157F2093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C70CA-6E00-42F2-8FAD-92D4DD30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958E-7EFC-483D-AABF-80BAE174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B878-8F9D-4F7E-995B-69812F7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74E12-CEC4-4B0F-BAA4-3155D335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30BAF-E62F-46C1-8436-878DEF1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BBB2-C55E-45D3-878C-05FC221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ECCA-72B1-4AAA-B8CD-617AFE53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56A74-8571-4BBD-B435-3229D74C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7EDD-ED2B-4038-A772-20E0C3DA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A71F3-57C7-4B6B-B61D-04BB40CB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2EC6E-9458-4F8F-B736-18ECE8F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2A840-CDB3-4976-8233-CAA8222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4ED7-62F5-43C0-AAEE-2F2EE4E8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BCD2E-7BB2-4D85-8AFD-B433D1D9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04B7-B0D9-45C6-9C47-FEB71AC4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9D4B-3FEE-4E27-8870-9252012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65217-9B98-4638-9431-8F23ADA4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2F2E-D0B0-4BB8-8B1F-1A5B1A7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9487C-7237-46E6-B293-65695A0D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F7FF-646A-488B-A488-8728BAE9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6746E-A2E4-4D0E-922D-8FFB6F1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BDC6-9D28-4FC4-A57C-E39CF92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98DA-2B03-447F-96FB-8AEC827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8544-FCA2-4C98-A77F-B0282645B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4813F-4DB2-4FD3-9AEC-E88FE0C0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A7E1-6D2B-4748-B9A9-4A31C65E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E3EDA-B994-4D64-8F06-B275B14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B570-DCDC-4D4E-8EAC-22E435A8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3124-6120-41A7-BAD7-83E4F287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97EF1-E507-4D67-B970-797B4F3E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1833E-4522-4D4F-8FE4-7C7E1ECC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AC6C3-69EF-45ED-8461-01AE907A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3B1FBC-5916-4C54-AA7A-D8F5BCBDD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C9E39D-4783-4426-B881-8FACC27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BC01D-D4AD-4967-A25A-998B298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B6BED-C4B6-4476-B058-5A143FF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8436-CC53-48D7-84C3-2583359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7BD8E-88FF-460E-9D92-D8662C3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FBD85-9B2E-460A-AE05-BE4B5F4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8951-A9FD-4627-BD68-42EE992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EDD6-B573-461D-8E27-6C73DAE6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C75D9-FA54-46B2-9494-73094901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5632D-A227-4476-B995-38D97AE3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AF38-A4CA-47DA-BEB3-AD78793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6EA21-1B76-4372-838C-E0CC3CCC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07744-6B00-4280-864B-24ABFA02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0DBE5-D579-4FB7-9E0C-2B7B8A7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D5862-637F-4310-8BDD-213DA8CB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D2BE1-EAA8-4DF1-BE81-A80AAE2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44C4-28B3-4D3C-BF7C-834AA107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88A93-C592-471D-8607-1090F7E8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122F9-393A-462D-9528-0FC69610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7D551-979B-48E7-81A5-9CB731A0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8A4F1-DD5C-462C-9B1E-3B38A31C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17DDE-EEDD-4171-BB22-F866666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F0D7A-03EE-42F8-8ECC-33B80451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D2D2-C6CE-4940-83B4-121E948A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6523-DE4D-4059-AF29-EB138E56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A514-2FB8-42CF-9290-A564F5233EC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F80F8-E797-493F-9E63-FE0F1741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9AA4E-EB8F-492F-B6BA-2DCF2DFC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DB25-4E2B-41BD-B053-F1D3797E3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10637520" cy="2387600"/>
          </a:xfrm>
        </p:spPr>
        <p:txBody>
          <a:bodyPr/>
          <a:lstStyle/>
          <a:p>
            <a:r>
              <a:rPr lang="en-US" sz="4400" dirty="0"/>
              <a:t>Assignment7</a:t>
            </a:r>
            <a:br>
              <a:rPr lang="en-US" dirty="0"/>
            </a:br>
            <a:r>
              <a:rPr lang="en-US" b="1" dirty="0"/>
              <a:t>Comparison of Regression method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B1027-55D5-465B-9A50-48B761CF5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12146304</a:t>
            </a:r>
          </a:p>
          <a:p>
            <a:r>
              <a:rPr lang="en-US" dirty="0"/>
              <a:t>Sung-</a:t>
            </a:r>
            <a:r>
              <a:rPr lang="en-US" dirty="0" err="1"/>
              <a:t>je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50639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Comparision</a:t>
            </a:r>
            <a:r>
              <a:rPr lang="en-US" b="1" dirty="0"/>
              <a:t> – Lasso (Cont.)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512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400" b="1" dirty="0"/>
              <a:t>Lasso Regression (Cont.)</a:t>
            </a:r>
          </a:p>
          <a:p>
            <a:pPr marL="457200" indent="-457200">
              <a:buAutoNum type="arabicParenR" startAt="3"/>
            </a:pPr>
            <a:endParaRPr lang="en-US" sz="2400" b="1" dirty="0"/>
          </a:p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E0B72840-B58A-4EC1-9017-F3959AA15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299300"/>
                  </p:ext>
                </p:extLst>
              </p:nvPr>
            </p:nvGraphicFramePr>
            <p:xfrm>
              <a:off x="959215" y="2139700"/>
              <a:ext cx="3668443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085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336364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424994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- Score 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r>
                            <a:rPr lang="en-US" dirty="0" err="1"/>
                            <a:t>coef</a:t>
                          </a:r>
                          <a:r>
                            <a:rPr lang="en-US" dirty="0"/>
                            <a:t>_.sum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67446.6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0.81610587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67162.4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0.81609543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65057.1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0.81587655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53786.1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0.81284217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14153.8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0.80710053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10804.0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0.73458773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1818.8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0.65071426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261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0.65112941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E0B72840-B58A-4EC1-9017-F3959AA15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299300"/>
                  </p:ext>
                </p:extLst>
              </p:nvPr>
            </p:nvGraphicFramePr>
            <p:xfrm>
              <a:off x="959215" y="2139700"/>
              <a:ext cx="3668443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085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336364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424994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1" t="-7692" r="-306040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182" t="-7692" r="-107273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120" t="-7692" r="-855" b="-86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67446.6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0.81610587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67162.4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0.81609543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65057.1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0.81587655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53786.1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0.81284217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14153.8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0.80710053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10804.0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0.73458773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1818.8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0.65071426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0.65112941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56F70F-5688-4F9B-913D-A52D6236CD04}"/>
                  </a:ext>
                </a:extLst>
              </p:cNvPr>
              <p:cNvSpPr txBox="1"/>
              <p:nvPr/>
            </p:nvSpPr>
            <p:spPr>
              <a:xfrm>
                <a:off x="5214809" y="2057689"/>
                <a:ext cx="5883966" cy="12980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As we 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value, we can reduce model complexity but it is dramatic. The difference from Ridge regression is Lasso regression make coefficient to zero except most important variables.</a:t>
                </a:r>
                <a:br>
                  <a:rPr lang="en-US" b="1" dirty="0"/>
                </a:br>
                <a:br>
                  <a:rPr lang="en-US" sz="2400" b="1" dirty="0"/>
                </a:br>
                <a:br>
                  <a:rPr lang="en-US" sz="2400" b="1" dirty="0"/>
                </a:br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56F70F-5688-4F9B-913D-A52D6236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09" y="2057689"/>
                <a:ext cx="5883966" cy="1298093"/>
              </a:xfrm>
              <a:prstGeom prst="rect">
                <a:avLst/>
              </a:prstGeom>
              <a:blipFill>
                <a:blip r:embed="rId4"/>
                <a:stretch>
                  <a:fillRect l="-828" t="-2830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650CDFC-C59E-48F3-92AB-B6A08852B8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204"/>
          <a:stretch/>
        </p:blipFill>
        <p:spPr>
          <a:xfrm>
            <a:off x="7434896" y="3355782"/>
            <a:ext cx="1257246" cy="302514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337B05-DD8C-43DF-9600-0976BABDD49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168140" y="4868352"/>
            <a:ext cx="3266756" cy="442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3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Comparision</a:t>
            </a:r>
            <a:r>
              <a:rPr lang="en-US" b="1" dirty="0"/>
              <a:t> – Result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512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sz="2400" b="1" dirty="0"/>
              <a:t>Comparison at a look</a:t>
            </a:r>
          </a:p>
          <a:p>
            <a:pPr marL="457200" indent="-457200">
              <a:buAutoNum type="arabicParenR" startAt="4"/>
            </a:pPr>
            <a:endParaRPr lang="en-US" sz="2400" b="1" dirty="0"/>
          </a:p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E0B72840-B58A-4EC1-9017-F3959AA15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7939289"/>
                  </p:ext>
                </p:extLst>
              </p:nvPr>
            </p:nvGraphicFramePr>
            <p:xfrm>
              <a:off x="8022612" y="1994920"/>
              <a:ext cx="3498828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095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288283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371450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- Score 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r>
                            <a:rPr lang="en-US" dirty="0" err="1"/>
                            <a:t>coef</a:t>
                          </a:r>
                          <a:r>
                            <a:rPr lang="en-US" dirty="0"/>
                            <a:t>_.sum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67446.6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0.81610587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67162.4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0.81609543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65057.1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0.81587655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53786.1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0.81284217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14153.8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0.80710053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10804.0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0.73458773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1818.8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0.65071426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261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0.65112941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E0B72840-B58A-4EC1-9017-F3959AA15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7939289"/>
                  </p:ext>
                </p:extLst>
              </p:nvPr>
            </p:nvGraphicFramePr>
            <p:xfrm>
              <a:off x="8022612" y="1994920"/>
              <a:ext cx="3498828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095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288283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371450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5" t="-7692" r="-318116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77" t="-7692" r="-108057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5556" t="-7692" r="-1333" b="-86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67446.6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0.81610587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67162.4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0.81609543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65057.1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0.81587655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53786.1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0.81284217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14153.8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0.80710053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10804.0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0.73458773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1818.8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0.65071426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0.65112941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C720730D-3638-476D-AC58-BFECDB648E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820466"/>
                  </p:ext>
                </p:extLst>
              </p:nvPr>
            </p:nvGraphicFramePr>
            <p:xfrm>
              <a:off x="4261154" y="1994920"/>
              <a:ext cx="3582305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9639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317639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405027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- Score 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r>
                            <a:rPr lang="en-US" dirty="0" err="1"/>
                            <a:t>coef</a:t>
                          </a:r>
                          <a:r>
                            <a:rPr lang="en-US" dirty="0"/>
                            <a:t>_.sum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66039.1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66031.8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65959.0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65242.6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0.81601316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59085.3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0.81490997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35413.1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0.81344947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18709.3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0.81229648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14605.4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261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0.79976537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10652.9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C720730D-3638-476D-AC58-BFECDB648E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820466"/>
                  </p:ext>
                </p:extLst>
              </p:nvPr>
            </p:nvGraphicFramePr>
            <p:xfrm>
              <a:off x="4261154" y="1994920"/>
              <a:ext cx="3582305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9639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317639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405027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18" t="-7692" r="-318440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204" t="-7692" r="-107870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5411" t="-7692" r="-866" b="-86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66039.1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66031.8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65959.0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65242.6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0.81601316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59085.3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0.81490997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35413.1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0.81344947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18709.3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0.81229648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14605.4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0.79976537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10652.9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B8F7C37-6796-4E3C-8B7E-8AA11E67018D}"/>
                  </a:ext>
                </a:extLst>
              </p:cNvPr>
              <p:cNvSpPr/>
              <p:nvPr/>
            </p:nvSpPr>
            <p:spPr>
              <a:xfrm>
                <a:off x="171078" y="3372535"/>
                <a:ext cx="40005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Score =  0.81611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np.abs</a:t>
                </a:r>
                <a:r>
                  <a:rPr lang="en-US" dirty="0"/>
                  <a:t>(</a:t>
                </a:r>
                <a:r>
                  <a:rPr lang="en-US" dirty="0" err="1"/>
                  <a:t>lr.coef</a:t>
                </a:r>
                <a:r>
                  <a:rPr lang="en-US" dirty="0"/>
                  <a:t>_).sum() = 66039.86488</a:t>
                </a: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B8F7C37-6796-4E3C-8B7E-8AA11E670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78" y="3372535"/>
                <a:ext cx="4000500" cy="646331"/>
              </a:xfrm>
              <a:prstGeom prst="rect">
                <a:avLst/>
              </a:prstGeom>
              <a:blipFill>
                <a:blip r:embed="rId5"/>
                <a:stretch>
                  <a:fillRect l="-122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D0883C0-3F1D-4D14-9A02-4781ED464C00}"/>
              </a:ext>
            </a:extLst>
          </p:cNvPr>
          <p:cNvSpPr txBox="1"/>
          <p:nvPr/>
        </p:nvSpPr>
        <p:spPr>
          <a:xfrm>
            <a:off x="601455" y="5787063"/>
            <a:ext cx="313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&lt; Linear Regression 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54115-BE9B-45BC-A727-19559984840F}"/>
              </a:ext>
            </a:extLst>
          </p:cNvPr>
          <p:cNvSpPr txBox="1"/>
          <p:nvPr/>
        </p:nvSpPr>
        <p:spPr>
          <a:xfrm>
            <a:off x="4627513" y="5787063"/>
            <a:ext cx="313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&lt; Ridge Regression 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B1D7F-1CCA-48F9-8C00-2D61323D42BB}"/>
              </a:ext>
            </a:extLst>
          </p:cNvPr>
          <p:cNvSpPr txBox="1"/>
          <p:nvPr/>
        </p:nvSpPr>
        <p:spPr>
          <a:xfrm>
            <a:off x="8202153" y="5787063"/>
            <a:ext cx="313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&lt; Lasso Regression &gt;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02388B-D7EB-4DBB-B9DF-3073A6056AC0}"/>
              </a:ext>
            </a:extLst>
          </p:cNvPr>
          <p:cNvSpPr/>
          <p:nvPr/>
        </p:nvSpPr>
        <p:spPr>
          <a:xfrm>
            <a:off x="10072798" y="3465513"/>
            <a:ext cx="1509602" cy="23215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2B5A10-D785-4912-96FF-B80242A1C8EB}"/>
              </a:ext>
            </a:extLst>
          </p:cNvPr>
          <p:cNvSpPr/>
          <p:nvPr/>
        </p:nvSpPr>
        <p:spPr>
          <a:xfrm>
            <a:off x="6377908" y="3465513"/>
            <a:ext cx="1509602" cy="23215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E9AF4-1D99-4C7A-B342-081A0B3B5E25}"/>
              </a:ext>
            </a:extLst>
          </p:cNvPr>
          <p:cNvSpPr txBox="1"/>
          <p:nvPr/>
        </p:nvSpPr>
        <p:spPr>
          <a:xfrm>
            <a:off x="838199" y="1459684"/>
            <a:ext cx="1042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two data files for </a:t>
            </a:r>
            <a:r>
              <a:rPr lang="en-US" sz="2400" b="1" u="sng" dirty="0">
                <a:solidFill>
                  <a:srgbClr val="FF0000"/>
                </a:solidFill>
              </a:rPr>
              <a:t>Rossman Sales prediction</a:t>
            </a:r>
            <a:r>
              <a:rPr lang="en-US" sz="2400" dirty="0"/>
              <a:t>: “store.csv” and “train.csv”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2EA093-1CC2-41DF-AD21-671DF65B3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13700"/>
              </p:ext>
            </p:extLst>
          </p:nvPr>
        </p:nvGraphicFramePr>
        <p:xfrm>
          <a:off x="711602" y="2817164"/>
          <a:ext cx="10768796" cy="1817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199">
                  <a:extLst>
                    <a:ext uri="{9D8B030D-6E8A-4147-A177-3AD203B41FA5}">
                      <a16:colId xmlns:a16="http://schemas.microsoft.com/office/drawing/2014/main" val="4132302200"/>
                    </a:ext>
                  </a:extLst>
                </a:gridCol>
                <a:gridCol w="2692199">
                  <a:extLst>
                    <a:ext uri="{9D8B030D-6E8A-4147-A177-3AD203B41FA5}">
                      <a16:colId xmlns:a16="http://schemas.microsoft.com/office/drawing/2014/main" val="1217098913"/>
                    </a:ext>
                  </a:extLst>
                </a:gridCol>
                <a:gridCol w="2692199">
                  <a:extLst>
                    <a:ext uri="{9D8B030D-6E8A-4147-A177-3AD203B41FA5}">
                      <a16:colId xmlns:a16="http://schemas.microsoft.com/office/drawing/2014/main" val="980549088"/>
                    </a:ext>
                  </a:extLst>
                </a:gridCol>
                <a:gridCol w="2692199">
                  <a:extLst>
                    <a:ext uri="{9D8B030D-6E8A-4147-A177-3AD203B41FA5}">
                      <a16:colId xmlns:a16="http://schemas.microsoft.com/office/drawing/2014/main" val="2918497393"/>
                    </a:ext>
                  </a:extLst>
                </a:gridCol>
              </a:tblGrid>
              <a:tr h="4349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Continuous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Categorical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Datetime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49917"/>
                  </a:ext>
                </a:extLst>
              </a:tr>
              <a:tr h="1382203">
                <a:tc>
                  <a:txBody>
                    <a:bodyPr/>
                    <a:lstStyle/>
                    <a:p>
                      <a:r>
                        <a:rPr lang="en-US" sz="1800" dirty="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Customers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CompetitionDistance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DayofWeek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Open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StateHoliday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SchoolHoliday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StoreType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Assortment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Promo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Promo2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b="1" dirty="0" err="1"/>
                        <a:t>PromoInterval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Date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CompetitionOpenSince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[Month/Year]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b="1" dirty="0"/>
                        <a:t>Promo2Since[Year/Week]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508884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4694730-B57C-47F8-B5A0-C784EFBDF0BC}"/>
              </a:ext>
            </a:extLst>
          </p:cNvPr>
          <p:cNvSpPr/>
          <p:nvPr/>
        </p:nvSpPr>
        <p:spPr>
          <a:xfrm>
            <a:off x="5956852" y="2077600"/>
            <a:ext cx="278296" cy="5833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A2B56-1327-43FA-BC60-8268E5BF989F}"/>
              </a:ext>
            </a:extLst>
          </p:cNvPr>
          <p:cNvSpPr txBox="1"/>
          <p:nvPr/>
        </p:nvSpPr>
        <p:spPr>
          <a:xfrm>
            <a:off x="4056530" y="4937067"/>
            <a:ext cx="742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How to use </a:t>
            </a:r>
            <a:r>
              <a:rPr lang="en-US" u="sng" dirty="0"/>
              <a:t>Customers</a:t>
            </a:r>
          </a:p>
          <a:p>
            <a:pPr marL="342900" indent="-342900">
              <a:buFontTx/>
              <a:buAutoNum type="arabicParenR"/>
            </a:pPr>
            <a:r>
              <a:rPr lang="en-US" strike="sngStrike" dirty="0"/>
              <a:t>How to use </a:t>
            </a:r>
            <a:r>
              <a:rPr lang="en-US" u="sng" strike="sngStrike" dirty="0" err="1"/>
              <a:t>CompetitionDistance</a:t>
            </a:r>
            <a:r>
              <a:rPr lang="en-US" dirty="0"/>
              <a:t> -&gt; Preprocessed in class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How to use </a:t>
            </a:r>
            <a:r>
              <a:rPr lang="en-US" u="sng" dirty="0" err="1"/>
              <a:t>PromoInterval</a:t>
            </a:r>
            <a:endParaRPr lang="en-US" u="sng" dirty="0"/>
          </a:p>
          <a:p>
            <a:pPr marL="342900" indent="-342900">
              <a:buAutoNum type="arabicParenR"/>
            </a:pPr>
            <a:r>
              <a:rPr lang="en-US" strike="sngStrike" dirty="0"/>
              <a:t>How to use </a:t>
            </a:r>
            <a:r>
              <a:rPr lang="en-US" u="sng" strike="sngStrike" dirty="0" err="1"/>
              <a:t>CompetitionOpenSince</a:t>
            </a:r>
            <a:r>
              <a:rPr lang="en-US" u="sng" strike="sngStrike" dirty="0"/>
              <a:t>[Month/ Year]</a:t>
            </a:r>
            <a:r>
              <a:rPr lang="en-US" dirty="0"/>
              <a:t> -&gt; Preprocessed in class</a:t>
            </a:r>
          </a:p>
          <a:p>
            <a:pPr marL="342900" indent="-342900">
              <a:buAutoNum type="arabicParenR"/>
            </a:pPr>
            <a:r>
              <a:rPr lang="en-US" dirty="0"/>
              <a:t>How to use </a:t>
            </a:r>
            <a:r>
              <a:rPr lang="en-US" u="sng" dirty="0"/>
              <a:t>Promo2Since[Year/ Week]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B1BCF-44A0-45F3-B6F8-4343E701473F}"/>
              </a:ext>
            </a:extLst>
          </p:cNvPr>
          <p:cNvSpPr txBox="1"/>
          <p:nvPr/>
        </p:nvSpPr>
        <p:spPr>
          <a:xfrm>
            <a:off x="8749146" y="2214851"/>
            <a:ext cx="278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Will be preprocessed</a:t>
            </a:r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Was preprocessed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256AE-856F-44A4-B54A-60B203052315}"/>
              </a:ext>
            </a:extLst>
          </p:cNvPr>
          <p:cNvSpPr txBox="1"/>
          <p:nvPr/>
        </p:nvSpPr>
        <p:spPr>
          <a:xfrm>
            <a:off x="711602" y="5232949"/>
            <a:ext cx="2865121" cy="88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/>
              <a:t>Explanatory Variable Preprocessing</a:t>
            </a:r>
            <a:br>
              <a:rPr lang="en-US" sz="24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45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Preprocessing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95CB5-872F-4C31-83AA-680645E40C81}"/>
              </a:ext>
            </a:extLst>
          </p:cNvPr>
          <p:cNvSpPr txBox="1"/>
          <p:nvPr/>
        </p:nvSpPr>
        <p:spPr>
          <a:xfrm>
            <a:off x="3706092" y="1512287"/>
            <a:ext cx="7647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/>
              <a:t>How to use “</a:t>
            </a:r>
            <a:r>
              <a:rPr lang="en-US" sz="2400" b="1" u="sng" dirty="0"/>
              <a:t>Customers</a:t>
            </a:r>
            <a:r>
              <a:rPr lang="en-US" sz="2400" b="1" dirty="0"/>
              <a:t>”</a:t>
            </a:r>
            <a:br>
              <a:rPr lang="en-US" sz="2400" dirty="0"/>
            </a:br>
            <a:r>
              <a:rPr lang="en-US" dirty="0"/>
              <a:t>I just used Customers data without any processing.</a:t>
            </a:r>
            <a:endParaRPr lang="en-US" sz="24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F67D93-497D-4857-B7B1-E1351849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7733"/>
              </p:ext>
            </p:extLst>
          </p:nvPr>
        </p:nvGraphicFramePr>
        <p:xfrm>
          <a:off x="665018" y="1564952"/>
          <a:ext cx="2865381" cy="1122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381">
                  <a:extLst>
                    <a:ext uri="{9D8B030D-6E8A-4147-A177-3AD203B41FA5}">
                      <a16:colId xmlns:a16="http://schemas.microsoft.com/office/drawing/2014/main" val="2122965182"/>
                    </a:ext>
                  </a:extLst>
                </a:gridCol>
              </a:tblGrid>
              <a:tr h="3511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Continuous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31853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r>
                        <a:rPr lang="en-US" sz="1600" b="1" dirty="0"/>
                        <a:t>Customers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CompetitionDistance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53830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0A7BC9-F415-47B9-A6A3-379893BC0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89519"/>
              </p:ext>
            </p:extLst>
          </p:nvPr>
        </p:nvGraphicFramePr>
        <p:xfrm>
          <a:off x="665018" y="2812118"/>
          <a:ext cx="2865381" cy="1712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381">
                  <a:extLst>
                    <a:ext uri="{9D8B030D-6E8A-4147-A177-3AD203B41FA5}">
                      <a16:colId xmlns:a16="http://schemas.microsoft.com/office/drawing/2014/main" val="2900257577"/>
                    </a:ext>
                  </a:extLst>
                </a:gridCol>
              </a:tblGrid>
              <a:tr h="401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Categorical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9502"/>
                  </a:ext>
                </a:extLst>
              </a:tr>
              <a:tr h="127539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DayofWeek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Open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StateHoliday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SchoolHoliday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StoreType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Assortment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Promo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Promo2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b="1" dirty="0" err="1"/>
                        <a:t>PromoInterval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3909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28F49F5-3794-497F-A5ED-2BEBF72A1D42}"/>
              </a:ext>
            </a:extLst>
          </p:cNvPr>
          <p:cNvSpPr txBox="1"/>
          <p:nvPr/>
        </p:nvSpPr>
        <p:spPr>
          <a:xfrm>
            <a:off x="3706092" y="2740024"/>
            <a:ext cx="7647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400" b="1" dirty="0"/>
              <a:t>How to use “</a:t>
            </a:r>
            <a:r>
              <a:rPr lang="en-US" sz="2400" b="1" u="sng" dirty="0" err="1"/>
              <a:t>PromoInterval</a:t>
            </a:r>
            <a:r>
              <a:rPr lang="en-US" sz="2400" b="1" dirty="0"/>
              <a:t>”</a:t>
            </a:r>
            <a:br>
              <a:rPr lang="en-US" sz="2400" dirty="0"/>
            </a:br>
            <a:r>
              <a:rPr lang="en-US" dirty="0"/>
              <a:t>“</a:t>
            </a:r>
            <a:r>
              <a:rPr lang="en-US" dirty="0" err="1"/>
              <a:t>PromoInterval</a:t>
            </a:r>
            <a:r>
              <a:rPr lang="en-US" dirty="0"/>
              <a:t>” is consisted of [nan, '</a:t>
            </a:r>
            <a:r>
              <a:rPr lang="en-US" dirty="0" err="1"/>
              <a:t>Jan,Apr,Jul,Oct</a:t>
            </a:r>
            <a:r>
              <a:rPr lang="en-US" dirty="0"/>
              <a:t>', '</a:t>
            </a:r>
            <a:r>
              <a:rPr lang="en-US" dirty="0" err="1"/>
              <a:t>Feb,May,Aug,Nov</a:t>
            </a:r>
            <a:r>
              <a:rPr lang="en-US" dirty="0"/>
              <a:t>', '</a:t>
            </a:r>
            <a:r>
              <a:rPr lang="en-US" dirty="0" err="1"/>
              <a:t>Mar,Jun,Sept,Dec</a:t>
            </a:r>
            <a:r>
              <a:rPr lang="en-US" dirty="0"/>
              <a:t>’]</a:t>
            </a:r>
            <a:br>
              <a:rPr lang="en-US" sz="2400" dirty="0"/>
            </a:br>
            <a:r>
              <a:rPr lang="en-US" dirty="0"/>
              <a:t>I made </a:t>
            </a:r>
            <a:r>
              <a:rPr lang="en-US" b="1" dirty="0"/>
              <a:t>dummy</a:t>
            </a:r>
            <a:r>
              <a:rPr lang="en-US" dirty="0"/>
              <a:t> for this categorical variable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6873788-FB87-4A85-A744-D75CA7FC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84843"/>
              </p:ext>
            </p:extLst>
          </p:nvPr>
        </p:nvGraphicFramePr>
        <p:xfrm>
          <a:off x="665018" y="4643299"/>
          <a:ext cx="2865381" cy="1519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381">
                  <a:extLst>
                    <a:ext uri="{9D8B030D-6E8A-4147-A177-3AD203B41FA5}">
                      <a16:colId xmlns:a16="http://schemas.microsoft.com/office/drawing/2014/main" val="3988253929"/>
                    </a:ext>
                  </a:extLst>
                </a:gridCol>
              </a:tblGrid>
              <a:tr h="3709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Datetime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14707"/>
                  </a:ext>
                </a:extLst>
              </a:tr>
              <a:tr h="112329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Date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CompetitionOpenSince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[Month/Year]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b="1" dirty="0"/>
                        <a:t>Promo2Since[Year/Week]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67558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D52D98E-A6CE-48ED-8775-4D763FA5820D}"/>
              </a:ext>
            </a:extLst>
          </p:cNvPr>
          <p:cNvSpPr txBox="1"/>
          <p:nvPr/>
        </p:nvSpPr>
        <p:spPr>
          <a:xfrm>
            <a:off x="3706092" y="4580956"/>
            <a:ext cx="76477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sz="2400" b="1" dirty="0"/>
              <a:t>How to use “</a:t>
            </a:r>
            <a:r>
              <a:rPr lang="en-US" sz="2400" b="1" u="sng" dirty="0"/>
              <a:t>Promo2Since[Year/ Week]</a:t>
            </a:r>
            <a:r>
              <a:rPr lang="en-US" sz="2400" b="1" dirty="0"/>
              <a:t>”</a:t>
            </a:r>
            <a:br>
              <a:rPr lang="en-US" sz="2400" dirty="0"/>
            </a:br>
            <a:r>
              <a:rPr lang="en-US" dirty="0"/>
              <a:t>We could handle </a:t>
            </a:r>
            <a:r>
              <a:rPr lang="en-US" dirty="0" err="1"/>
              <a:t>CompetitionOpenSince</a:t>
            </a:r>
            <a:r>
              <a:rPr lang="en-US" dirty="0"/>
              <a:t>[Month/Year] using datetime. However, Week could not be converted to Month directly using datetime.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Therefore, I used some trick for converting like above code. And then, I did same way like </a:t>
            </a:r>
            <a:r>
              <a:rPr lang="en-US" dirty="0" err="1"/>
              <a:t>CompetitionOpenSince</a:t>
            </a:r>
            <a:r>
              <a:rPr lang="en-US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27373F-42D3-40F2-B813-1B37580B0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"/>
          <a:stretch/>
        </p:blipFill>
        <p:spPr>
          <a:xfrm>
            <a:off x="4702406" y="5572989"/>
            <a:ext cx="6096346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Preprocessing (Cont.)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4018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Historical Sales</a:t>
            </a:r>
            <a:br>
              <a:rPr lang="en-US" sz="2400" dirty="0"/>
            </a:br>
            <a:r>
              <a:rPr lang="en-US" dirty="0"/>
              <a:t>1) To create </a:t>
            </a:r>
            <a:r>
              <a:rPr lang="en-US" b="1" dirty="0"/>
              <a:t>the month of year – Dummy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2) To create </a:t>
            </a:r>
            <a:r>
              <a:rPr lang="en-US" b="1" dirty="0"/>
              <a:t>the average last year sales – rolling window calculation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38BD3-6F00-419D-A5AC-6E89FC43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48" y="2267194"/>
            <a:ext cx="5438775" cy="1219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1D302B8-0638-410B-8814-1657AA150F8E}"/>
              </a:ext>
            </a:extLst>
          </p:cNvPr>
          <p:cNvSpPr/>
          <p:nvPr/>
        </p:nvSpPr>
        <p:spPr>
          <a:xfrm>
            <a:off x="2702059" y="2481009"/>
            <a:ext cx="2895660" cy="1667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C0CF-0434-42D6-96F7-A55FCB65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8" y="3893201"/>
            <a:ext cx="5438775" cy="249814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D3A05-18E9-42C7-996F-FA2E6B3A0468}"/>
              </a:ext>
            </a:extLst>
          </p:cNvPr>
          <p:cNvSpPr/>
          <p:nvPr/>
        </p:nvSpPr>
        <p:spPr>
          <a:xfrm>
            <a:off x="2568211" y="4637138"/>
            <a:ext cx="3116971" cy="2052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DF9558-7BA6-4EFC-9E6B-5830A5931740}"/>
              </a:ext>
            </a:extLst>
          </p:cNvPr>
          <p:cNvSpPr/>
          <p:nvPr/>
        </p:nvSpPr>
        <p:spPr>
          <a:xfrm>
            <a:off x="2203776" y="5374043"/>
            <a:ext cx="3481406" cy="21223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6A2CC-7821-4B61-9DD9-F53EF7D55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644" y="3388419"/>
            <a:ext cx="3037771" cy="3173454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953E5EB-A9AB-4E72-8719-9E077E241F91}"/>
              </a:ext>
            </a:extLst>
          </p:cNvPr>
          <p:cNvSpPr/>
          <p:nvPr/>
        </p:nvSpPr>
        <p:spPr>
          <a:xfrm rot="16200000">
            <a:off x="7176761" y="4850618"/>
            <a:ext cx="278296" cy="5833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3471E5-D3DE-4CEE-BB08-DA74586F7CD7}"/>
              </a:ext>
            </a:extLst>
          </p:cNvPr>
          <p:cNvSpPr/>
          <p:nvPr/>
        </p:nvSpPr>
        <p:spPr>
          <a:xfrm>
            <a:off x="2156068" y="5762416"/>
            <a:ext cx="2845301" cy="1625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Training Set &amp; Split Data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4018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I dropped useless column for analysis because they were already used for preprocessing.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I assorted Data to separate Train set and Valid set using datetime .</a:t>
            </a:r>
          </a:p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8BBB99-7A6E-4427-8C7F-316C00E49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"/>
          <a:stretch/>
        </p:blipFill>
        <p:spPr>
          <a:xfrm>
            <a:off x="745831" y="2386464"/>
            <a:ext cx="10835588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B8838B-44F8-4597-BD21-15BA609C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02" y="3724789"/>
            <a:ext cx="7228395" cy="2779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EBA4A3-83C6-413B-ABA8-8A0479739AD4}"/>
              </a:ext>
            </a:extLst>
          </p:cNvPr>
          <p:cNvSpPr/>
          <p:nvPr/>
        </p:nvSpPr>
        <p:spPr>
          <a:xfrm>
            <a:off x="3252023" y="3909776"/>
            <a:ext cx="6458174" cy="2126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E9FC5-C11E-4B95-9348-F13434A6EF20}"/>
              </a:ext>
            </a:extLst>
          </p:cNvPr>
          <p:cNvSpPr/>
          <p:nvPr/>
        </p:nvSpPr>
        <p:spPr>
          <a:xfrm>
            <a:off x="3189738" y="5431430"/>
            <a:ext cx="3545017" cy="225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Comparision</a:t>
            </a:r>
            <a:r>
              <a:rPr lang="en-US" b="1" dirty="0"/>
              <a:t> - Linear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512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AutoNum type="arabicParenR"/>
            </a:pPr>
            <a:r>
              <a:rPr lang="en-US" sz="2400" b="1" dirty="0"/>
              <a:t>Linear Regression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2484D-A980-48A0-9ABB-CB1AF27B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1971923"/>
            <a:ext cx="3767777" cy="4007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4F86BB-CBA9-47F9-8AB0-FFE682D1572F}"/>
              </a:ext>
            </a:extLst>
          </p:cNvPr>
          <p:cNvSpPr txBox="1"/>
          <p:nvPr/>
        </p:nvSpPr>
        <p:spPr>
          <a:xfrm>
            <a:off x="1451627" y="597938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Coefficients 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9061AA-868F-4DA4-9BEC-F38C29D14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80"/>
          <a:stretch/>
        </p:blipFill>
        <p:spPr>
          <a:xfrm>
            <a:off x="5485741" y="1950838"/>
            <a:ext cx="2364280" cy="26593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B9980C-7CAD-4034-8DD8-6CA753371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896" y="1965948"/>
            <a:ext cx="2586464" cy="26442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A5060E-1DAB-497F-A6A2-C25FAD75DA91}"/>
                  </a:ext>
                </a:extLst>
              </p:cNvPr>
              <p:cNvSpPr txBox="1"/>
              <p:nvPr/>
            </p:nvSpPr>
            <p:spPr>
              <a:xfrm>
                <a:off x="4531579" y="4662985"/>
                <a:ext cx="70773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Sales has strongly negative relationship with ‘</a:t>
                </a:r>
                <a:r>
                  <a:rPr lang="en-US" dirty="0" err="1"/>
                  <a:t>InvCompetitionDistance</a:t>
                </a:r>
                <a:r>
                  <a:rPr lang="en-US" dirty="0"/>
                  <a:t>’. </a:t>
                </a:r>
                <a:r>
                  <a:rPr lang="en-US" dirty="0" err="1"/>
                  <a:t>StateHoliday</a:t>
                </a:r>
                <a:r>
                  <a:rPr lang="en-US" dirty="0"/>
                  <a:t>(Christmas) and Promo shows they have positive relationship with Sales. There is no zero coefficient.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Score =  0.81611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Intercept =  736.72351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VIF = 5.4379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np.abs</a:t>
                </a:r>
                <a:r>
                  <a:rPr lang="en-US" dirty="0"/>
                  <a:t>(</a:t>
                </a:r>
                <a:r>
                  <a:rPr lang="en-US" dirty="0" err="1"/>
                  <a:t>lr.coef</a:t>
                </a:r>
                <a:r>
                  <a:rPr lang="en-US" dirty="0"/>
                  <a:t>_).sum() = 66039.86488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A5060E-1DAB-497F-A6A2-C25FAD75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79" y="4662985"/>
                <a:ext cx="7077325" cy="2031325"/>
              </a:xfrm>
              <a:prstGeom prst="rect">
                <a:avLst/>
              </a:prstGeom>
              <a:blipFill>
                <a:blip r:embed="rId6"/>
                <a:stretch>
                  <a:fillRect l="-689" t="-1802" r="-431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87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Comparision</a:t>
            </a:r>
            <a:r>
              <a:rPr lang="en-US" b="1" dirty="0"/>
              <a:t> - Ridge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512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b="1" dirty="0"/>
              <a:t>Ridge Regression</a:t>
            </a:r>
          </a:p>
          <a:p>
            <a:pPr marL="457200" indent="-457200">
              <a:buAutoNum type="arabicParenR" startAt="2"/>
            </a:pPr>
            <a:endParaRPr lang="en-US" sz="2400" b="1" dirty="0"/>
          </a:p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4F86BB-CBA9-47F9-8AB0-FFE682D1572F}"/>
                  </a:ext>
                </a:extLst>
              </p:cNvPr>
              <p:cNvSpPr txBox="1"/>
              <p:nvPr/>
            </p:nvSpPr>
            <p:spPr>
              <a:xfrm>
                <a:off x="533756" y="5852160"/>
                <a:ext cx="3696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&lt;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0.001 &gt;</a:t>
                </a:r>
                <a:br>
                  <a:rPr lang="en-US" dirty="0"/>
                </a:br>
                <a:r>
                  <a:rPr lang="en-US" dirty="0"/>
                  <a:t>abs </a:t>
                </a:r>
                <a:r>
                  <a:rPr lang="en-US" dirty="0" err="1"/>
                  <a:t>coef</a:t>
                </a:r>
                <a:r>
                  <a:rPr lang="en-US" dirty="0"/>
                  <a:t>_ sum = 66031.8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4F86BB-CBA9-47F9-8AB0-FFE682D15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6" y="5852160"/>
                <a:ext cx="3696338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8921D19-616F-4ED4-8C9E-22F22C96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75" y="1952431"/>
            <a:ext cx="3304501" cy="3514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D950DC-EFC7-4F9C-8E1D-11BC19A1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483" y="1952431"/>
            <a:ext cx="3299792" cy="3509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6BB9CB-2C5B-465E-B4A9-98FB2C9A213F}"/>
                  </a:ext>
                </a:extLst>
              </p:cNvPr>
              <p:cNvSpPr txBox="1"/>
              <p:nvPr/>
            </p:nvSpPr>
            <p:spPr>
              <a:xfrm>
                <a:off x="4834386" y="5852160"/>
                <a:ext cx="26159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&lt;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1 &gt;</a:t>
                </a:r>
                <a:br>
                  <a:rPr lang="en-US" dirty="0"/>
                </a:br>
                <a:r>
                  <a:rPr lang="en-US" dirty="0"/>
                  <a:t>abs </a:t>
                </a:r>
                <a:r>
                  <a:rPr lang="en-US" dirty="0" err="1"/>
                  <a:t>coef</a:t>
                </a:r>
                <a:r>
                  <a:rPr lang="en-US" dirty="0"/>
                  <a:t>_ sum = 59085.3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6BB9CB-2C5B-465E-B4A9-98FB2C9A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86" y="5852160"/>
                <a:ext cx="2615986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29F872E-86D6-4663-A2FF-5007830E4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582" y="1971924"/>
            <a:ext cx="3231367" cy="3490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69E4E6-6594-46C8-92B3-0EBBEB4F4614}"/>
                  </a:ext>
                </a:extLst>
              </p:cNvPr>
              <p:cNvSpPr txBox="1"/>
              <p:nvPr/>
            </p:nvSpPr>
            <p:spPr>
              <a:xfrm>
                <a:off x="8404529" y="5852160"/>
                <a:ext cx="29234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&lt;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1000 &gt;</a:t>
                </a:r>
              </a:p>
              <a:p>
                <a:pPr algn="ctr"/>
                <a:r>
                  <a:rPr lang="en-US" dirty="0"/>
                  <a:t>abs </a:t>
                </a:r>
                <a:r>
                  <a:rPr lang="en-US" dirty="0" err="1"/>
                  <a:t>coef</a:t>
                </a:r>
                <a:r>
                  <a:rPr lang="en-US" dirty="0"/>
                  <a:t>_ sum = 14605.4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69E4E6-6594-46C8-92B3-0EBBEB4F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529" y="5852160"/>
                <a:ext cx="2923472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FDD673-E606-44D5-AC64-92285D65DE66}"/>
              </a:ext>
            </a:extLst>
          </p:cNvPr>
          <p:cNvSpPr/>
          <p:nvPr/>
        </p:nvSpPr>
        <p:spPr>
          <a:xfrm>
            <a:off x="4857438" y="4009885"/>
            <a:ext cx="165666" cy="1109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61A06-C0F4-4852-8017-D3E7B06EB664}"/>
              </a:ext>
            </a:extLst>
          </p:cNvPr>
          <p:cNvSpPr/>
          <p:nvPr/>
        </p:nvSpPr>
        <p:spPr>
          <a:xfrm>
            <a:off x="4490129" y="3511296"/>
            <a:ext cx="523831" cy="56083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5A990A-B470-40FF-9490-16ABF08CAC6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02081" y="3791712"/>
            <a:ext cx="3088048" cy="609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FE2C39-376E-4666-8C82-23B82C5EA010}"/>
                  </a:ext>
                </a:extLst>
              </p:cNvPr>
              <p:cNvSpPr txBox="1"/>
              <p:nvPr/>
            </p:nvSpPr>
            <p:spPr>
              <a:xfrm>
                <a:off x="1742953" y="3387590"/>
                <a:ext cx="2109216" cy="369332"/>
              </a:xfrm>
              <a:prstGeom prst="rect">
                <a:avLst/>
              </a:prstGeom>
              <a:solidFill>
                <a:schemeClr val="bg1">
                  <a:lumMod val="85000"/>
                  <a:alpha val="76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/>
                      <m:t>∥</m:t>
                    </m:r>
                    <m:r>
                      <a:rPr lang="en-US"/>
                      <m:t>𝑐𝑜𝑒𝑓</m:t>
                    </m:r>
                    <m:r>
                      <a:rPr lang="en-US"/>
                      <m:t>∥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/>
                  <a:t>increase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FE2C39-376E-4666-8C82-23B82C5E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53" y="3387590"/>
                <a:ext cx="2109216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0A85B84-1773-4465-954C-0B98698D7BDC}"/>
              </a:ext>
            </a:extLst>
          </p:cNvPr>
          <p:cNvSpPr/>
          <p:nvPr/>
        </p:nvSpPr>
        <p:spPr>
          <a:xfrm>
            <a:off x="7607809" y="3992177"/>
            <a:ext cx="184466" cy="7870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D10C12-DA1C-410C-ACE8-04A1735C0158}"/>
              </a:ext>
            </a:extLst>
          </p:cNvPr>
          <p:cNvCxnSpPr>
            <a:stCxn id="16" idx="2"/>
          </p:cNvCxnSpPr>
          <p:nvPr/>
        </p:nvCxnSpPr>
        <p:spPr>
          <a:xfrm flipV="1">
            <a:off x="4940271" y="4925568"/>
            <a:ext cx="4118385" cy="1942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45BA4E-FAF9-4003-9D2E-9FDE175F6047}"/>
              </a:ext>
            </a:extLst>
          </p:cNvPr>
          <p:cNvCxnSpPr>
            <a:stCxn id="22" idx="3"/>
          </p:cNvCxnSpPr>
          <p:nvPr/>
        </p:nvCxnSpPr>
        <p:spPr>
          <a:xfrm>
            <a:off x="7792275" y="4385721"/>
            <a:ext cx="3171270" cy="1618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C93386-8938-4F53-BF46-46F4B9581A94}"/>
              </a:ext>
            </a:extLst>
          </p:cNvPr>
          <p:cNvSpPr/>
          <p:nvPr/>
        </p:nvSpPr>
        <p:spPr>
          <a:xfrm>
            <a:off x="9016778" y="3979985"/>
            <a:ext cx="149095" cy="1139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18FDEC9-E20E-4789-84F8-83D41396E787}"/>
              </a:ext>
            </a:extLst>
          </p:cNvPr>
          <p:cNvSpPr/>
          <p:nvPr/>
        </p:nvSpPr>
        <p:spPr>
          <a:xfrm>
            <a:off x="10932795" y="3979985"/>
            <a:ext cx="149733" cy="8663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CE0D-2C30-4EDC-8A6D-720B139EAD98}"/>
                  </a:ext>
                </a:extLst>
              </p:cNvPr>
              <p:cNvSpPr txBox="1"/>
              <p:nvPr/>
            </p:nvSpPr>
            <p:spPr>
              <a:xfrm>
                <a:off x="5961290" y="5169290"/>
                <a:ext cx="3661970" cy="369332"/>
              </a:xfrm>
              <a:prstGeom prst="rect">
                <a:avLst/>
              </a:prstGeom>
              <a:solidFill>
                <a:schemeClr val="bg1">
                  <a:lumMod val="85000"/>
                  <a:alpha val="76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𝑐𝑜𝑒𝑓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 decrease </a:t>
                </a:r>
                <a:r>
                  <a:rPr lang="ko-KR" altLang="en-US" dirty="0"/>
                  <a:t>→ </a:t>
                </a:r>
                <a:r>
                  <a:rPr lang="en-US" altLang="ko-KR" dirty="0"/>
                  <a:t>close to 0</a:t>
                </a:r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CE0D-2C30-4EDC-8A6D-720B139EA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290" y="5169290"/>
                <a:ext cx="3661970" cy="36933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7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Comparision</a:t>
            </a:r>
            <a:r>
              <a:rPr lang="en-US" b="1" dirty="0"/>
              <a:t> – Ridge (Cont.)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512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b="1" dirty="0"/>
              <a:t>Ridge Regression (Cont.)</a:t>
            </a:r>
          </a:p>
          <a:p>
            <a:pPr marL="457200" indent="-457200">
              <a:buAutoNum type="arabicParenR" startAt="2"/>
            </a:pPr>
            <a:endParaRPr lang="en-US" sz="2400" b="1" dirty="0"/>
          </a:p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C44E5B1F-A561-43EB-87FA-164C14D80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632236"/>
                  </p:ext>
                </p:extLst>
              </p:nvPr>
            </p:nvGraphicFramePr>
            <p:xfrm>
              <a:off x="959215" y="2139700"/>
              <a:ext cx="3668443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085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336364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424994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- Score 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r>
                            <a:rPr lang="en-US" dirty="0" err="1"/>
                            <a:t>coef</a:t>
                          </a:r>
                          <a:r>
                            <a:rPr lang="en-US" dirty="0"/>
                            <a:t>_.sum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66039.1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66031.8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65959.0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65242.6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0.81601316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59085.3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0.81490997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35413.1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0.81344947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18709.3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0.81229648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14605.4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261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0.79976537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10652.9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C44E5B1F-A561-43EB-87FA-164C14D80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632236"/>
                  </p:ext>
                </p:extLst>
              </p:nvPr>
            </p:nvGraphicFramePr>
            <p:xfrm>
              <a:off x="959215" y="2139700"/>
              <a:ext cx="3668443" cy="3723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085">
                      <a:extLst>
                        <a:ext uri="{9D8B030D-6E8A-4147-A177-3AD203B41FA5}">
                          <a16:colId xmlns:a16="http://schemas.microsoft.com/office/drawing/2014/main" val="1948220079"/>
                        </a:ext>
                      </a:extLst>
                    </a:gridCol>
                    <a:gridCol w="1336364">
                      <a:extLst>
                        <a:ext uri="{9D8B030D-6E8A-4147-A177-3AD203B41FA5}">
                          <a16:colId xmlns:a16="http://schemas.microsoft.com/office/drawing/2014/main" val="1109794781"/>
                        </a:ext>
                      </a:extLst>
                    </a:gridCol>
                    <a:gridCol w="1424994">
                      <a:extLst>
                        <a:ext uri="{9D8B030D-6E8A-4147-A177-3AD203B41FA5}">
                          <a16:colId xmlns:a16="http://schemas.microsoft.com/office/drawing/2014/main" val="422293137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1" t="-7692" r="-306040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182" t="-7692" r="-107273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120" t="-7692" r="-855" b="-86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358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0.81610672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66039.1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71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66031.8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72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65959.0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68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0.81610137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65242.6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661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0.81601316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59085.3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7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0.81490997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35413.1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194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0.81344947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18709.3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7009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0.81229648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14605.4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94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0.79976537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10652.9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53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D582A2-61AD-4400-BB38-9BA49470CC70}"/>
                  </a:ext>
                </a:extLst>
              </p:cNvPr>
              <p:cNvSpPr txBox="1"/>
              <p:nvPr/>
            </p:nvSpPr>
            <p:spPr>
              <a:xfrm>
                <a:off x="5128592" y="2172966"/>
                <a:ext cx="6225208" cy="178283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As we 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value, we can reduce model complexity. In addition, we can prevent multicollinearity. However, we need to find proper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- value because it could occur low explanation power.</a:t>
                </a:r>
                <a:br>
                  <a:rPr lang="en-US" b="1" dirty="0"/>
                </a:br>
                <a:r>
                  <a:rPr lang="en-US" dirty="0"/>
                  <a:t>Even though we increase penalty(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), there is no zero coefficient. It just close to zero.</a:t>
                </a:r>
              </a:p>
              <a:p>
                <a:br>
                  <a:rPr lang="en-US" sz="2400" b="1" dirty="0"/>
                </a:br>
                <a:br>
                  <a:rPr lang="en-US" sz="2400" b="1" dirty="0"/>
                </a:br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D582A2-61AD-4400-BB38-9BA49470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92" y="2172966"/>
                <a:ext cx="6225208" cy="1782834"/>
              </a:xfrm>
              <a:prstGeom prst="rect">
                <a:avLst/>
              </a:prstGeom>
              <a:blipFill>
                <a:blip r:embed="rId4"/>
                <a:stretch>
                  <a:fillRect l="-783" t="-1706" r="-685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6E1FC12-49A5-4A29-AB00-DFF1B863F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88" y="4001519"/>
            <a:ext cx="3268566" cy="2170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287A6-613D-4722-BF85-B63ABAFBC54D}"/>
              </a:ext>
            </a:extLst>
          </p:cNvPr>
          <p:cNvSpPr txBox="1"/>
          <p:nvPr/>
        </p:nvSpPr>
        <p:spPr>
          <a:xfrm>
            <a:off x="8900616" y="5086751"/>
            <a:ext cx="229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(Open </a:t>
            </a:r>
            <a:r>
              <a:rPr lang="ko-KR" altLang="en-US" sz="1400" dirty="0"/>
              <a:t>→ </a:t>
            </a:r>
            <a:r>
              <a:rPr lang="en-US" altLang="ko-KR" sz="1400" dirty="0"/>
              <a:t>All values are same)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3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84CBC8-3CCB-42D4-9BE6-FE56666C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678" y="1969477"/>
            <a:ext cx="3142214" cy="3569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DE676A-7AB1-4880-B754-555A747C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128" y="1969477"/>
            <a:ext cx="3304448" cy="3569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393C9F-5DEE-436E-917A-D442BEE7A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02" y="1971924"/>
            <a:ext cx="3353557" cy="35668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Comparision</a:t>
            </a:r>
            <a:r>
              <a:rPr lang="en-US" b="1" dirty="0"/>
              <a:t> - Lasso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E1616E-AD94-4377-9CD1-9C5B11A695CF}"/>
              </a:ext>
            </a:extLst>
          </p:cNvPr>
          <p:cNvSpPr txBox="1"/>
          <p:nvPr/>
        </p:nvSpPr>
        <p:spPr>
          <a:xfrm>
            <a:off x="665019" y="1459683"/>
            <a:ext cx="10774576" cy="512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400" b="1" dirty="0"/>
              <a:t>Lasso Regression</a:t>
            </a:r>
          </a:p>
          <a:p>
            <a:pPr marL="457200" indent="-457200">
              <a:buAutoNum type="arabicParenR" startAt="3"/>
            </a:pPr>
            <a:endParaRPr lang="en-US" sz="2400" b="1" dirty="0"/>
          </a:p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4F86BB-CBA9-47F9-8AB0-FFE682D1572F}"/>
                  </a:ext>
                </a:extLst>
              </p:cNvPr>
              <p:cNvSpPr txBox="1"/>
              <p:nvPr/>
            </p:nvSpPr>
            <p:spPr>
              <a:xfrm>
                <a:off x="812052" y="5852160"/>
                <a:ext cx="3139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&lt;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0.001 &gt;</a:t>
                </a:r>
              </a:p>
              <a:p>
                <a:pPr algn="ctr"/>
                <a:r>
                  <a:rPr lang="en-US" dirty="0"/>
                  <a:t>abs </a:t>
                </a:r>
                <a:r>
                  <a:rPr lang="en-US" dirty="0" err="1"/>
                  <a:t>coef</a:t>
                </a:r>
                <a:r>
                  <a:rPr lang="en-US" dirty="0"/>
                  <a:t>_ sum  = 67162.4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4F86BB-CBA9-47F9-8AB0-FFE682D15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2" y="5852160"/>
                <a:ext cx="3139746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6BB9CB-2C5B-465E-B4A9-98FB2C9A213F}"/>
                  </a:ext>
                </a:extLst>
              </p:cNvPr>
              <p:cNvSpPr txBox="1"/>
              <p:nvPr/>
            </p:nvSpPr>
            <p:spPr>
              <a:xfrm>
                <a:off x="4789414" y="5841370"/>
                <a:ext cx="25257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&lt;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1 &gt;</a:t>
                </a:r>
              </a:p>
              <a:p>
                <a:pPr algn="ctr"/>
                <a:r>
                  <a:rPr lang="en-US" dirty="0"/>
                  <a:t>Abs </a:t>
                </a:r>
                <a:r>
                  <a:rPr lang="en-US" dirty="0" err="1"/>
                  <a:t>coef</a:t>
                </a:r>
                <a:r>
                  <a:rPr lang="en-US" dirty="0"/>
                  <a:t>_ sum = 14153.8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6BB9CB-2C5B-465E-B4A9-98FB2C9A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14" y="5841370"/>
                <a:ext cx="2525786" cy="646331"/>
              </a:xfrm>
              <a:prstGeom prst="rect">
                <a:avLst/>
              </a:prstGeom>
              <a:blipFill>
                <a:blip r:embed="rId7"/>
                <a:stretch>
                  <a:fillRect l="-1932" t="-4717" r="-14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69E4E6-6594-46C8-92B3-0EBBEB4F4614}"/>
                  </a:ext>
                </a:extLst>
              </p:cNvPr>
              <p:cNvSpPr txBox="1"/>
              <p:nvPr/>
            </p:nvSpPr>
            <p:spPr>
              <a:xfrm>
                <a:off x="8472909" y="5852160"/>
                <a:ext cx="2786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&lt;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1000 &gt;</a:t>
                </a:r>
              </a:p>
              <a:p>
                <a:pPr algn="ctr"/>
                <a:r>
                  <a:rPr lang="en-US" dirty="0"/>
                  <a:t>abs </a:t>
                </a:r>
                <a:r>
                  <a:rPr lang="en-US" dirty="0" err="1"/>
                  <a:t>coef</a:t>
                </a:r>
                <a:r>
                  <a:rPr lang="en-US" dirty="0"/>
                  <a:t>_ sum = 6.9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69E4E6-6594-46C8-92B3-0EBBEB4F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909" y="5852160"/>
                <a:ext cx="2786712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0A85B84-1773-4465-954C-0B98698D7BDC}"/>
              </a:ext>
            </a:extLst>
          </p:cNvPr>
          <p:cNvSpPr/>
          <p:nvPr/>
        </p:nvSpPr>
        <p:spPr>
          <a:xfrm>
            <a:off x="5752258" y="2710214"/>
            <a:ext cx="856822" cy="2072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C93386-8938-4F53-BF46-46F4B9581A94}"/>
              </a:ext>
            </a:extLst>
          </p:cNvPr>
          <p:cNvSpPr/>
          <p:nvPr/>
        </p:nvSpPr>
        <p:spPr>
          <a:xfrm>
            <a:off x="8209978" y="3727375"/>
            <a:ext cx="2753567" cy="1846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CE0D-2C30-4EDC-8A6D-720B139EAD98}"/>
                  </a:ext>
                </a:extLst>
              </p:cNvPr>
              <p:cNvSpPr txBox="1"/>
              <p:nvPr/>
            </p:nvSpPr>
            <p:spPr>
              <a:xfrm>
                <a:off x="4942527" y="3046763"/>
                <a:ext cx="2455751" cy="369332"/>
              </a:xfrm>
              <a:prstGeom prst="rect">
                <a:avLst/>
              </a:prstGeom>
              <a:solidFill>
                <a:schemeClr val="bg1">
                  <a:lumMod val="85000"/>
                  <a:alpha val="76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𝑐𝑜𝑒𝑓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 decrease to </a:t>
                </a:r>
                <a:r>
                  <a:rPr lang="en-US" altLang="ko-KR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CE0D-2C30-4EDC-8A6D-720B139EA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527" y="3046763"/>
                <a:ext cx="2455751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1C3139-1EA2-4881-BC88-67CD4DF6573E}"/>
                  </a:ext>
                </a:extLst>
              </p:cNvPr>
              <p:cNvSpPr txBox="1"/>
              <p:nvPr/>
            </p:nvSpPr>
            <p:spPr>
              <a:xfrm>
                <a:off x="8472909" y="3040464"/>
                <a:ext cx="2455751" cy="646331"/>
              </a:xfrm>
              <a:prstGeom prst="rect">
                <a:avLst/>
              </a:prstGeom>
              <a:solidFill>
                <a:schemeClr val="bg1">
                  <a:lumMod val="85000"/>
                  <a:alpha val="76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Almost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𝑐𝑜𝑒𝑓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 decrease to </a:t>
                </a:r>
                <a:r>
                  <a:rPr lang="en-US" altLang="ko-KR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1C3139-1EA2-4881-BC88-67CD4DF65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909" y="3040464"/>
                <a:ext cx="2455751" cy="646331"/>
              </a:xfrm>
              <a:prstGeom prst="rect">
                <a:avLst/>
              </a:prstGeom>
              <a:blipFill>
                <a:blip r:embed="rId10"/>
                <a:stretch>
                  <a:fillRect t="-5660" b="-14151"/>
                </a:stretch>
              </a:blipFill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96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656</Words>
  <Application>Microsoft Office PowerPoint</Application>
  <PresentationFormat>와이드스크린</PresentationFormat>
  <Paragraphs>236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Office 테마</vt:lpstr>
      <vt:lpstr>Assignment7 Comparison of Regression method</vt:lpstr>
      <vt:lpstr>Objective</vt:lpstr>
      <vt:lpstr>Preprocessing</vt:lpstr>
      <vt:lpstr>Preprocessing (Cont.)</vt:lpstr>
      <vt:lpstr>Training Set &amp; Split Data</vt:lpstr>
      <vt:lpstr>Regression Comparision - Linear</vt:lpstr>
      <vt:lpstr>Regression Comparision - Ridge</vt:lpstr>
      <vt:lpstr>Regression Comparision – Ridge (Cont.)</vt:lpstr>
      <vt:lpstr>Regression Comparision - Lasso</vt:lpstr>
      <vt:lpstr>Regression Comparision – Lasso (Cont.)</vt:lpstr>
      <vt:lpstr>Regression Comparision –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Assignment3 Vote rate</dc:title>
  <dc:creator>Justin - Juliafashion</dc:creator>
  <cp:lastModifiedBy>Justin - Juliafashion</cp:lastModifiedBy>
  <cp:revision>148</cp:revision>
  <dcterms:created xsi:type="dcterms:W3CDTF">2018-04-03T13:02:36Z</dcterms:created>
  <dcterms:modified xsi:type="dcterms:W3CDTF">2018-05-21T22:36:26Z</dcterms:modified>
</cp:coreProperties>
</file>