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5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helvetica" panose="020B0604020202020204" pitchFamily="34" charset="0"/>
      <p:regular r:id="rId12"/>
      <p:bold r:id="rId13"/>
      <p:italic r:id="rId14"/>
      <p:boldItalic r:id="rId15"/>
    </p:embeddedFont>
    <p:embeddedFont>
      <p:font typeface="HelveticaNeue" pitchFamily="2" charset="0"/>
      <p:regular r:id="rId16"/>
      <p:italic r:id="rId17"/>
    </p:embeddedFont>
    <p:embeddedFont>
      <p:font typeface="나눔바른고딕" panose="020B0603020101020101" pitchFamily="50" charset="-127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77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63D26-8435-40BC-A622-EC7B229E3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5A1B-0A40-42CD-83D3-10C1FE5EA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6FF2D-E387-40CA-9FE9-9DA1A149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BA0FE-D585-4432-945A-E04BF639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379B5-FE9D-4A18-8A97-B131181F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1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5C4DA-43AC-4209-9766-C5CBAC9D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A6E3-3818-4FDE-B95F-8803ED55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ECF3A-1601-452C-9E80-FE8049B3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27D52-0230-409B-96D9-239E2610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723A5-FFC8-475C-A073-85350D15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348ABD-3165-451D-9307-21A787EE7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8AE48-3EED-45F9-8D9E-ABA2AFC25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2F4F0-FF05-424A-8F31-BF95BFC6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F29C0-227F-434B-A471-19D906A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E48F1-17A9-48FE-B1A5-C4FAB5E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D4E2-676A-4657-94E9-A624CE1F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E33BA-A468-4CED-96DA-0FDB8D6B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563E-BD8C-4738-BC8D-E4215694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EA508-4A40-43AB-AC3E-4DA5FE61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4D1F1-8BDB-4AE5-9B59-D18B99F1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AD96-0413-4E86-A3B1-124BF50F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01979-ED1D-46CD-B606-EA8520A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DB8A7-1585-414A-B36E-CB0D19C9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CDD3-63D9-4DBD-915A-C648AB73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B93D3-DA9F-4F62-94B6-023F573D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7A686-462A-4C7F-A918-44300F29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C669C-E71F-435B-AC21-075AA05F8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2F1E67-BB6F-4E8F-BB26-6744DF83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ADADF-18A4-4AF6-99AA-2DBCD5A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C6082-041A-4718-AB39-81BD6BC8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DED7C-074B-49C8-9556-4E9EE0C2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04DEC-574F-4EDA-8639-134BBB8B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BD4C3-48D5-4382-A167-857904C8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60625-C047-4630-825A-2C5BF1CB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A92317-AB15-4BD2-8E77-6969C7E5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46AF82-F915-41EC-B4EE-98BB8C4E7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DAA93B-216C-4B33-97DA-719287CA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2D23F-144C-42D1-AC0C-967D9246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FCA0BE-1A00-4D99-8288-CA1F288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8900-2F1B-4E6C-9EA6-01EA1F6A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F73307-2E88-4474-8E09-64C0DDC9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29FB7-1BFF-432D-AD4F-DC24CE91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39FA93-789D-4EEC-9D20-A8C81B8B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67B28C-1328-4B9B-9996-C9988039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6D4606-7B5D-4D53-AC53-6C9C7DF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F6A92-700D-4090-A79F-B664DF73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D99B7-3DFC-4C18-B717-3C2CC69A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0B56E-2D9D-44D6-816A-662B6731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256B8-5A93-4FF6-A97C-4FBD0A773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EC84D-71B7-43E9-9A4C-3B9BAB91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4F278-1F86-4D37-8769-DF4A22CD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BF893-A31F-4714-9B20-7C962ACA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D6E47-33E8-40A9-81D7-B570A3BD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DA3BD-7D79-4AE4-817C-481B7DFB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30DC1-9AD0-41F0-9192-D9E1AF7FF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C3329-2E41-4095-81A6-CF53210E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75710-B797-4CA4-9915-9040EA33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40614-40DA-437E-9767-845C269A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473F45-02BB-4E0A-9305-AECBBA2E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8550F-50D8-49AE-AB42-4527C7CC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FB0B6-4AA7-456D-BAE0-5391E4CBF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271C-8B77-422C-B9E9-359F5CC81AE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359D6-1213-466A-8300-A9618F2A9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78219-1D1A-4FE6-91B3-F3AC6310D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CB74-5AA3-4A1D-B8B7-D5B60E3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38ADD-BD60-4825-80D8-E69333B4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46" y="1541813"/>
            <a:ext cx="10128308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Neue" panose="00000400000000000000" pitchFamily="2" charset="0"/>
                <a:cs typeface="helvetica" panose="020B0604020202020204" pitchFamily="34" charset="0"/>
              </a:rPr>
              <a:t>[ Business Analytics ]</a:t>
            </a:r>
            <a:br>
              <a:rPr lang="en-US" b="1" dirty="0">
                <a:latin typeface="HelveticaNeue" panose="00000400000000000000" pitchFamily="2" charset="0"/>
                <a:cs typeface="helvetica" panose="020B0604020202020204" pitchFamily="34" charset="0"/>
              </a:rPr>
            </a:br>
            <a:br>
              <a:rPr lang="en-US" b="1" dirty="0">
                <a:latin typeface="HelveticaNeue" panose="00000400000000000000" pitchFamily="2" charset="0"/>
                <a:cs typeface="helvetica" panose="020B0604020202020204" pitchFamily="34" charset="0"/>
              </a:rPr>
            </a:br>
            <a:r>
              <a:rPr lang="en-US" sz="3600" b="1" dirty="0">
                <a:latin typeface="HelveticaNeue" panose="00000400000000000000" pitchFamily="2" charset="0"/>
                <a:cs typeface="helvetica" panose="020B0604020202020204" pitchFamily="34" charset="0"/>
              </a:rPr>
              <a:t>Assignment 1 – Prediction on House Sales Prices</a:t>
            </a:r>
            <a:endParaRPr lang="en-US" b="1" dirty="0">
              <a:latin typeface="HelveticaNeue" panose="000004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A5FE7D-7C3B-4CB3-B1C4-141C6C16F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6772"/>
            <a:ext cx="9144000" cy="1655762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12146304</a:t>
            </a:r>
          </a:p>
          <a:p>
            <a:r>
              <a:rPr lang="en-US" b="1" dirty="0"/>
              <a:t>Sung-</a:t>
            </a:r>
            <a:r>
              <a:rPr lang="en-US" b="1" dirty="0" err="1"/>
              <a:t>je</a:t>
            </a:r>
            <a:r>
              <a:rPr lang="en-US" b="1" dirty="0"/>
              <a:t> Kim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06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060F7-2BFF-4FB8-8EF3-DCBBBC92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AA416B-37D7-453B-A718-27293FB7E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458"/>
                <a:ext cx="10515600" cy="4351338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b="1" dirty="0"/>
                  <a:t>Scatter Matrix</a:t>
                </a:r>
              </a:p>
              <a:p>
                <a:pPr marL="514350" indent="-514350">
                  <a:buAutoNum type="arabicPeriod"/>
                </a:pPr>
                <a:endParaRPr lang="en-US" b="1" dirty="0"/>
              </a:p>
              <a:p>
                <a:pPr marL="514350" indent="-514350">
                  <a:buAutoNum type="arabicPeriod"/>
                </a:pPr>
                <a:r>
                  <a:rPr lang="en-US" b="1" dirty="0"/>
                  <a:t>KDE of Each Data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br>
                  <a:rPr lang="en-US" b="1" dirty="0"/>
                </a:br>
                <a:r>
                  <a:rPr lang="en-US" b="1" dirty="0"/>
                  <a:t>- ‘</a:t>
                </a:r>
                <a:r>
                  <a:rPr lang="en-US" b="1" dirty="0" err="1"/>
                  <a:t>yr_built</a:t>
                </a:r>
                <a:r>
                  <a:rPr lang="en-US" b="1" dirty="0"/>
                  <a:t>’</a:t>
                </a:r>
                <a:br>
                  <a:rPr lang="en-US" b="1" dirty="0"/>
                </a:br>
                <a:r>
                  <a:rPr lang="en-US" b="1" dirty="0"/>
                  <a:t>- ‘</a:t>
                </a:r>
                <a:r>
                  <a:rPr lang="en-US" b="1" dirty="0" err="1"/>
                  <a:t>yr_renovated</a:t>
                </a:r>
                <a:r>
                  <a:rPr lang="en-US" b="1" dirty="0"/>
                  <a:t>’</a:t>
                </a:r>
              </a:p>
              <a:p>
                <a:pPr marL="514350" indent="-514350">
                  <a:buAutoNum type="arabicPeriod"/>
                </a:pPr>
                <a:endParaRPr lang="en-US" b="1" dirty="0"/>
              </a:p>
              <a:p>
                <a:pPr marL="514350" indent="-514350">
                  <a:buAutoNum type="arabicPeriod"/>
                </a:pPr>
                <a:r>
                  <a:rPr lang="en-US" b="1" dirty="0"/>
                  <a:t>Result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AA416B-37D7-453B-A718-27293FB7E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458"/>
                <a:ext cx="10515600" cy="4351338"/>
              </a:xfrm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4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C6335-ACF6-4E90-8315-2C34187B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408A4B3-092E-4490-B7F3-3515729A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 class, we just used followed 8 variables for expecting [‘price’]: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In this assignment, I am going to add and use two more variables for analyzing: [‘</a:t>
            </a:r>
            <a:r>
              <a:rPr lang="en-US" sz="2000" b="1" dirty="0" err="1"/>
              <a:t>yr_built</a:t>
            </a:r>
            <a:r>
              <a:rPr lang="en-US" sz="2000" b="1" dirty="0"/>
              <a:t>’], [‘</a:t>
            </a:r>
            <a:r>
              <a:rPr lang="en-US" sz="2000" b="1" dirty="0" err="1"/>
              <a:t>yr_renovated</a:t>
            </a:r>
            <a:r>
              <a:rPr lang="en-US" sz="2000" b="1" dirty="0"/>
              <a:t>’]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8735BB-1EB2-43D3-BBB6-3D4E07570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 t="14495" r="1" b="12955"/>
          <a:stretch/>
        </p:blipFill>
        <p:spPr>
          <a:xfrm>
            <a:off x="921656" y="2474220"/>
            <a:ext cx="9235399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2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3">
            <a:extLst>
              <a:ext uri="{FF2B5EF4-FFF2-40B4-BE49-F238E27FC236}">
                <a16:creationId xmlns:a16="http://schemas.microsoft.com/office/drawing/2014/main" id="{A0F74E19-4B31-446C-94E8-1F8060A96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837"/>
          <a:stretch/>
        </p:blipFill>
        <p:spPr>
          <a:xfrm>
            <a:off x="569686" y="1825625"/>
            <a:ext cx="6233160" cy="42726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0C6335-ACF6-4E90-8315-2C34187B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Scatter Matrix</a:t>
            </a:r>
            <a:endParaRPr lang="en-US" b="1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408A4B3-092E-4490-B7F3-3515729A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087" y="1825625"/>
            <a:ext cx="4408714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Firstly, I wanted to have a glance the relationship between price and columns.</a:t>
            </a:r>
          </a:p>
          <a:p>
            <a:r>
              <a:rPr lang="en-US" sz="2000" b="1" dirty="0"/>
              <a:t>I used </a:t>
            </a:r>
            <a:r>
              <a:rPr lang="en-US" sz="2000" b="1" dirty="0" err="1"/>
              <a:t>scatter_matrix</a:t>
            </a:r>
            <a:r>
              <a:rPr lang="en-US" sz="2000" b="1" dirty="0"/>
              <a:t> function for glancing</a:t>
            </a:r>
          </a:p>
          <a:p>
            <a:endParaRPr lang="en-US" sz="2000" b="1" dirty="0"/>
          </a:p>
          <a:p>
            <a:r>
              <a:rPr lang="en-US" sz="2000" b="1" dirty="0"/>
              <a:t>We can know that distribution of ‘</a:t>
            </a:r>
            <a:r>
              <a:rPr lang="en-US" sz="2000" b="1" dirty="0" err="1"/>
              <a:t>yr_built</a:t>
            </a:r>
            <a:r>
              <a:rPr lang="en-US" sz="2000" b="1" dirty="0"/>
              <a:t>’ is almost even.</a:t>
            </a:r>
          </a:p>
          <a:p>
            <a:r>
              <a:rPr lang="en-US" sz="2000" b="1" dirty="0"/>
              <a:t>We can know that distribution of ‘</a:t>
            </a:r>
            <a:r>
              <a:rPr lang="en-US" sz="2000" b="1" dirty="0" err="1"/>
              <a:t>yr_renovated</a:t>
            </a:r>
            <a:r>
              <a:rPr lang="en-US" sz="2000" b="1" dirty="0"/>
              <a:t>’ looks like 0 or something. 0 means there is no renovation. </a:t>
            </a:r>
          </a:p>
        </p:txBody>
      </p:sp>
    </p:spTree>
    <p:extLst>
      <p:ext uri="{BB962C8B-B14F-4D97-AF65-F5344CB8AC3E}">
        <p14:creationId xmlns:p14="http://schemas.microsoft.com/office/powerpoint/2010/main" val="25577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AB4D-CA91-4C77-9E78-3CBA860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356736"/>
            <a:ext cx="10515600" cy="1325563"/>
          </a:xfrm>
        </p:spPr>
        <p:txBody>
          <a:bodyPr/>
          <a:lstStyle/>
          <a:p>
            <a:r>
              <a:rPr lang="en-US" b="1" dirty="0"/>
              <a:t>[‘</a:t>
            </a:r>
            <a:r>
              <a:rPr lang="en-US" b="1" dirty="0" err="1"/>
              <a:t>yr_built</a:t>
            </a:r>
            <a:r>
              <a:rPr lang="en-US" b="1" dirty="0"/>
              <a:t>’]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DF3CF-C179-4077-984A-BBE44F8A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98" y="1803029"/>
            <a:ext cx="5195484" cy="3251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AC47B5-F84F-421B-82C5-CCAA42A814BA}"/>
              </a:ext>
            </a:extLst>
          </p:cNvPr>
          <p:cNvSpPr txBox="1"/>
          <p:nvPr/>
        </p:nvSpPr>
        <p:spPr>
          <a:xfrm>
            <a:off x="1417010" y="5124900"/>
            <a:ext cx="449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</a:t>
            </a:r>
            <a:r>
              <a:rPr lang="en-US" b="1" dirty="0" err="1"/>
              <a:t>kde</a:t>
            </a:r>
            <a:r>
              <a:rPr lang="en-US" b="1" dirty="0"/>
              <a:t> of ‘</a:t>
            </a:r>
            <a:r>
              <a:rPr lang="en-US" b="1" dirty="0" err="1"/>
              <a:t>yr_built</a:t>
            </a:r>
            <a:r>
              <a:rPr lang="en-US" b="1" dirty="0"/>
              <a:t>’. We can know many houses are built recently. However, ‘</a:t>
            </a:r>
            <a:r>
              <a:rPr lang="en-US" b="1" dirty="0" err="1"/>
              <a:t>yr_built</a:t>
            </a:r>
            <a:r>
              <a:rPr lang="en-US" b="1" dirty="0"/>
              <a:t>’ data are needed to process properly.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A42D08-FDF6-42A8-8DC6-F0BECA81A6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"/>
          <a:stretch/>
        </p:blipFill>
        <p:spPr>
          <a:xfrm>
            <a:off x="5979885" y="1904629"/>
            <a:ext cx="2565173" cy="1762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7F6FF2-16C4-4D4A-968F-33F7B8185D6C}"/>
              </a:ext>
            </a:extLst>
          </p:cNvPr>
          <p:cNvSpPr txBox="1"/>
          <p:nvPr/>
        </p:nvSpPr>
        <p:spPr>
          <a:xfrm>
            <a:off x="8615761" y="2047027"/>
            <a:ext cx="301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Based on describe(), I divided this data set to 4 parts. They will be explained how much they are old.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F12C9-B53B-48F7-96CA-512CD3BCC8E7}"/>
              </a:ext>
            </a:extLst>
          </p:cNvPr>
          <p:cNvSpPr txBox="1"/>
          <p:nvPr/>
        </p:nvSpPr>
        <p:spPr>
          <a:xfrm>
            <a:off x="5909182" y="3889083"/>
            <a:ext cx="4811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are divided to:</a:t>
            </a:r>
          </a:p>
          <a:p>
            <a:r>
              <a:rPr lang="en-US" b="1" dirty="0"/>
              <a:t>1900 – 1951: Very Old (score:1)</a:t>
            </a:r>
          </a:p>
          <a:p>
            <a:r>
              <a:rPr lang="en-US" b="1" dirty="0"/>
              <a:t>1951 – 1975: Old (score:2)</a:t>
            </a:r>
          </a:p>
          <a:p>
            <a:r>
              <a:rPr lang="en-US" b="1" dirty="0"/>
              <a:t>1975 – 1997: Middle (score:3)</a:t>
            </a:r>
          </a:p>
          <a:p>
            <a:r>
              <a:rPr lang="en-US" b="1" dirty="0"/>
              <a:t>1997 – 2015: New (score:4)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C9C8CA-6F71-4986-81AC-C83EA6899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885" y="5490870"/>
            <a:ext cx="2237977" cy="5833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BD4A01-C7AD-409D-9E6D-8D1BFFC9EE6D}"/>
              </a:ext>
            </a:extLst>
          </p:cNvPr>
          <p:cNvSpPr txBox="1"/>
          <p:nvPr/>
        </p:nvSpPr>
        <p:spPr>
          <a:xfrm>
            <a:off x="8314924" y="5351098"/>
            <a:ext cx="3231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you can see, correlation is very low between ‘price’ and ‘</a:t>
            </a:r>
            <a:r>
              <a:rPr lang="en-US" b="1" dirty="0" err="1"/>
              <a:t>yr_built</a:t>
            </a:r>
            <a:r>
              <a:rPr lang="en-US" b="1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80019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AB4D-CA91-4C77-9E78-3CBA860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356736"/>
            <a:ext cx="10515600" cy="1325563"/>
          </a:xfrm>
        </p:spPr>
        <p:txBody>
          <a:bodyPr/>
          <a:lstStyle/>
          <a:p>
            <a:r>
              <a:rPr lang="en-US" b="1" dirty="0"/>
              <a:t>[‘</a:t>
            </a:r>
            <a:r>
              <a:rPr lang="en-US" b="1" dirty="0" err="1"/>
              <a:t>yr_built</a:t>
            </a:r>
            <a:r>
              <a:rPr lang="en-US" b="1" dirty="0"/>
              <a:t>’]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C47B5-F84F-421B-82C5-CCAA42A814BA}"/>
              </a:ext>
            </a:extLst>
          </p:cNvPr>
          <p:cNvSpPr txBox="1"/>
          <p:nvPr/>
        </p:nvSpPr>
        <p:spPr>
          <a:xfrm>
            <a:off x="1417010" y="5124900"/>
            <a:ext cx="449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</a:t>
            </a:r>
            <a:r>
              <a:rPr lang="en-US" b="1" dirty="0" err="1"/>
              <a:t>kde</a:t>
            </a:r>
            <a:r>
              <a:rPr lang="en-US" b="1" dirty="0"/>
              <a:t> of ‘</a:t>
            </a:r>
            <a:r>
              <a:rPr lang="en-US" b="1" dirty="0" err="1"/>
              <a:t>new_yr_built</a:t>
            </a:r>
            <a:r>
              <a:rPr lang="en-US" b="1" dirty="0"/>
              <a:t>’. Their density are almost same.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0411BE-A38F-42F6-A6AE-211A7F4D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11" y="1682299"/>
            <a:ext cx="4916020" cy="3251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56FBB-1E5F-4683-A3AD-C3BA2A717B06}"/>
              </a:ext>
            </a:extLst>
          </p:cNvPr>
          <p:cNvSpPr txBox="1"/>
          <p:nvPr/>
        </p:nvSpPr>
        <p:spPr>
          <a:xfrm>
            <a:off x="6095999" y="2608976"/>
            <a:ext cx="524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increases slightly. Even though it increases, we cannot consider as good explanatory variable because correlation it self is very low.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22EC30-D870-4FF4-A214-04936D6E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12" y="1919375"/>
            <a:ext cx="3127156" cy="5973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DE2A7D-B4E0-4AC4-97B4-8BD23238D0F0}"/>
                  </a:ext>
                </a:extLst>
              </p:cNvPr>
              <p:cNvSpPr txBox="1"/>
              <p:nvPr/>
            </p:nvSpPr>
            <p:spPr>
              <a:xfrm>
                <a:off x="6087612" y="4578896"/>
                <a:ext cx="5249411" cy="1212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As a result,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increases more about 0.045. It seems those 9 explanatory variables can explain this linear regression mode well, but  we have to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can increase if # of variables increase.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DE2A7D-B4E0-4AC4-97B4-8BD23238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12" y="4578896"/>
                <a:ext cx="5249411" cy="1212768"/>
              </a:xfrm>
              <a:prstGeom prst="rect">
                <a:avLst/>
              </a:prstGeom>
              <a:blipFill>
                <a:blip r:embed="rId4"/>
                <a:stretch>
                  <a:fillRect l="-1045" t="-2010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B5B6D38A-3F9F-4B35-92FF-42713F25B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612" y="3901584"/>
            <a:ext cx="1890319" cy="555199"/>
          </a:xfrm>
          <a:prstGeom prst="rect">
            <a:avLst/>
          </a:prstGeom>
          <a:ln w="9525">
            <a:solidFill>
              <a:srgbClr val="C00000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3E00B-AF9E-48AF-B198-75ED1A0504DE}"/>
              </a:ext>
            </a:extLst>
          </p:cNvPr>
          <p:cNvCxnSpPr>
            <a:stCxn id="11" idx="3"/>
          </p:cNvCxnSpPr>
          <p:nvPr/>
        </p:nvCxnSpPr>
        <p:spPr>
          <a:xfrm flipV="1">
            <a:off x="7977931" y="4165486"/>
            <a:ext cx="1221997" cy="1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1071199-2F25-4990-AABD-72628858B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928" y="3901584"/>
            <a:ext cx="2280387" cy="555198"/>
          </a:xfrm>
          <a:prstGeom prst="rect">
            <a:avLst/>
          </a:prstGeom>
          <a:ln w="952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364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AB4D-CA91-4C77-9E78-3CBA860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356736"/>
            <a:ext cx="10515600" cy="1325563"/>
          </a:xfrm>
        </p:spPr>
        <p:txBody>
          <a:bodyPr/>
          <a:lstStyle/>
          <a:p>
            <a:r>
              <a:rPr lang="en-US" b="1" dirty="0"/>
              <a:t>[‘</a:t>
            </a:r>
            <a:r>
              <a:rPr lang="en-US" b="1" dirty="0" err="1"/>
              <a:t>yr_renovated</a:t>
            </a:r>
            <a:r>
              <a:rPr lang="en-US" b="1" dirty="0"/>
              <a:t>’]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D697B0B-20CF-436E-9D61-6E9D0F3C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77" y="1491265"/>
            <a:ext cx="5195484" cy="3251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DF5A0-8CC0-45A2-9D1E-EA383CB79DFC}"/>
              </a:ext>
            </a:extLst>
          </p:cNvPr>
          <p:cNvSpPr txBox="1"/>
          <p:nvPr/>
        </p:nvSpPr>
        <p:spPr>
          <a:xfrm>
            <a:off x="956345" y="4882086"/>
            <a:ext cx="447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According to KDE of ‘</a:t>
            </a:r>
            <a:r>
              <a:rPr lang="en-US" b="1" dirty="0" err="1"/>
              <a:t>yr_renovated</a:t>
            </a:r>
            <a:r>
              <a:rPr lang="en-US" b="1" dirty="0"/>
              <a:t>’, a lot of house are not renovated. Therefore, I just process it to whether renovated(1) or not(0).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DADAC1-C5E9-4BD8-BBD5-22F06EA0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56" y="1593339"/>
            <a:ext cx="2524125" cy="466725"/>
          </a:xfrm>
          <a:prstGeom prst="rect">
            <a:avLst/>
          </a:prstGeom>
          <a:ln w="9525">
            <a:solidFill>
              <a:srgbClr val="C0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A7F221-7885-4A76-AB17-38F3B2A60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167" y="2663315"/>
            <a:ext cx="3076575" cy="485775"/>
          </a:xfrm>
          <a:prstGeom prst="rect">
            <a:avLst/>
          </a:prstGeom>
          <a:ln w="9525"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1DF6A-39E6-487B-B39E-A4C4EA71AD6C}"/>
              </a:ext>
            </a:extLst>
          </p:cNvPr>
          <p:cNvSpPr txBox="1"/>
          <p:nvPr/>
        </p:nvSpPr>
        <p:spPr>
          <a:xfrm>
            <a:off x="6121167" y="2030135"/>
            <a:ext cx="423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Above table is correlation between ‘price’ and ‘</a:t>
            </a:r>
            <a:r>
              <a:rPr lang="en-US" b="1" dirty="0" err="1"/>
              <a:t>yr_renovated</a:t>
            </a:r>
            <a:r>
              <a:rPr lang="en-US" b="1" dirty="0"/>
              <a:t>’.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B1059-763A-4BC1-8AC0-25D145D994C2}"/>
              </a:ext>
            </a:extLst>
          </p:cNvPr>
          <p:cNvSpPr txBox="1"/>
          <p:nvPr/>
        </p:nvSpPr>
        <p:spPr>
          <a:xfrm>
            <a:off x="6095999" y="3102644"/>
            <a:ext cx="4236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Above table is correlation between ‘price’ and ‘</a:t>
            </a:r>
            <a:r>
              <a:rPr lang="en-US" b="1" dirty="0" err="1"/>
              <a:t>new_yr_renovated</a:t>
            </a:r>
            <a:r>
              <a:rPr lang="en-US" b="1" dirty="0"/>
              <a:t>’.</a:t>
            </a:r>
          </a:p>
          <a:p>
            <a:endParaRPr lang="en-US" b="1" dirty="0"/>
          </a:p>
          <a:p>
            <a:r>
              <a:rPr lang="en-US" b="1" dirty="0"/>
              <a:t>Actually, both of them have low correlation with price and even the correlation of </a:t>
            </a:r>
            <a:r>
              <a:rPr lang="en-US" b="1" dirty="0" err="1"/>
              <a:t>new_yr_renovated</a:t>
            </a:r>
            <a:r>
              <a:rPr lang="en-US" b="1" dirty="0"/>
              <a:t> fell.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25B368-7FEF-48E4-AD0D-2F0A2C11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719" y="4936359"/>
            <a:ext cx="2151468" cy="651501"/>
          </a:xfrm>
          <a:prstGeom prst="rect">
            <a:avLst/>
          </a:prstGeom>
          <a:ln w="9525">
            <a:solidFill>
              <a:srgbClr val="C0000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B90049-3C00-4516-8EE3-6520B0B8C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389" y="4936359"/>
            <a:ext cx="2218204" cy="651501"/>
          </a:xfrm>
          <a:prstGeom prst="rect">
            <a:avLst/>
          </a:prstGeom>
          <a:ln w="9525">
            <a:solidFill>
              <a:srgbClr val="C00000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27122A-3FC6-44EB-BEA7-4052C7CDE89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8322593" y="5262110"/>
            <a:ext cx="70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E3EADD-A5EE-4DD0-B7DB-53750F135C7F}"/>
                  </a:ext>
                </a:extLst>
              </p:cNvPr>
              <p:cNvSpPr txBox="1"/>
              <p:nvPr/>
            </p:nvSpPr>
            <p:spPr>
              <a:xfrm>
                <a:off x="6104389" y="5802429"/>
                <a:ext cx="390088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increases..  very slightly.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E3EADD-A5EE-4DD0-B7DB-53750F135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89" y="5802429"/>
                <a:ext cx="3900881" cy="375552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35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982AB4D-CA91-4C77-9E78-3CBA86073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9811" y="356736"/>
                <a:ext cx="10515600" cy="1325563"/>
              </a:xfrm>
            </p:spPr>
            <p:txBody>
              <a:bodyPr/>
              <a:lstStyle/>
              <a:p>
                <a:r>
                  <a:rPr lang="en-US" b="1" dirty="0"/>
                  <a:t>Result – Final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982AB4D-CA91-4C77-9E78-3CBA86073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9811" y="356736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A9BE6BD-A711-4957-A8F6-1D76EE8B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50" y="1533716"/>
            <a:ext cx="2292721" cy="555811"/>
          </a:xfrm>
          <a:prstGeom prst="rect">
            <a:avLst/>
          </a:prstGeom>
          <a:ln w="9525">
            <a:solidFill>
              <a:srgbClr val="C0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103E1-A97F-4EE7-BC34-C16B0DF1897E}"/>
                  </a:ext>
                </a:extLst>
              </p:cNvPr>
              <p:cNvSpPr txBox="1"/>
              <p:nvPr/>
            </p:nvSpPr>
            <p:spPr>
              <a:xfrm>
                <a:off x="829811" y="2199736"/>
                <a:ext cx="10515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The result of final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is about 0.644 based on 10 explanatory variables. (['</a:t>
                </a:r>
                <a:r>
                  <a:rPr lang="en-US" b="1" dirty="0" err="1"/>
                  <a:t>new_yr_renovated</a:t>
                </a:r>
                <a:r>
                  <a:rPr lang="en-US" b="1" dirty="0"/>
                  <a:t>’, '</a:t>
                </a:r>
                <a:r>
                  <a:rPr lang="en-US" b="1" dirty="0" err="1"/>
                  <a:t>new_yr_built</a:t>
                </a:r>
                <a:r>
                  <a:rPr lang="en-US" b="1" dirty="0"/>
                  <a:t>’, 'bedrooms', '</a:t>
                </a:r>
                <a:r>
                  <a:rPr lang="en-US" b="1" dirty="0" err="1"/>
                  <a:t>sqft_lot</a:t>
                </a:r>
                <a:r>
                  <a:rPr lang="en-US" b="1" dirty="0"/>
                  <a:t>', 'bathrooms', '</a:t>
                </a:r>
                <a:r>
                  <a:rPr lang="en-US" b="1" dirty="0" err="1"/>
                  <a:t>sqft_living','waterfront</a:t>
                </a:r>
                <a:r>
                  <a:rPr lang="en-US" b="1" dirty="0"/>
                  <a:t>', 'view', 'condition', 'grade’])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103E1-A97F-4EE7-BC34-C16B0DF1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1" y="2199736"/>
                <a:ext cx="10515600" cy="923330"/>
              </a:xfrm>
              <a:prstGeom prst="rect">
                <a:avLst/>
              </a:prstGeom>
              <a:blipFill>
                <a:blip r:embed="rId4"/>
                <a:stretch>
                  <a:fillRect l="-464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1ACB908-ACDC-4977-8BC8-DE873417F1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7"/>
          <a:stretch/>
        </p:blipFill>
        <p:spPr>
          <a:xfrm>
            <a:off x="2901935" y="3465513"/>
            <a:ext cx="6388130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981890-9DBC-4DD6-AFEF-559A9BE72E9A}"/>
              </a:ext>
            </a:extLst>
          </p:cNvPr>
          <p:cNvSpPr txBox="1"/>
          <p:nvPr/>
        </p:nvSpPr>
        <p:spPr>
          <a:xfrm>
            <a:off x="829810" y="5267426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</a:t>
            </a:r>
            <a:r>
              <a:rPr lang="en-US" b="1" dirty="0" err="1"/>
              <a:t>coef</a:t>
            </a:r>
            <a:r>
              <a:rPr lang="en-US" b="1" dirty="0"/>
              <a:t>_ and intercept_ are from between 10 variables and ‘</a:t>
            </a:r>
            <a:r>
              <a:rPr lang="en-US" b="1" dirty="0" err="1"/>
              <a:t>log_price</a:t>
            </a:r>
            <a:r>
              <a:rPr lang="en-US" b="1" dirty="0"/>
              <a:t>’. The reason why some negative coefficients appear, I think that variables are not linear correlation with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135409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AB4D-CA91-4C77-9E78-3CBA860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356736"/>
            <a:ext cx="10515600" cy="1325563"/>
          </a:xfrm>
        </p:spPr>
        <p:txBody>
          <a:bodyPr/>
          <a:lstStyle/>
          <a:p>
            <a:r>
              <a:rPr lang="en-US" b="1" dirty="0"/>
              <a:t>Result – 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BE2CAC-4AE8-4CAF-9B79-D5876A95A528}"/>
                  </a:ext>
                </a:extLst>
              </p:cNvPr>
              <p:cNvSpPr txBox="1"/>
              <p:nvPr/>
            </p:nvSpPr>
            <p:spPr>
              <a:xfrm>
                <a:off x="829811" y="2789646"/>
                <a:ext cx="9963509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Usually</a:t>
                </a:r>
                <a:r>
                  <a:rPr lang="en-US" b="1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is larger than 0.65, it can be regarded as well-explaining regression model. However, I think those variables do not explain this model well. This is because those two added variables do not have high correlation and linear relationship with price. 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just increases because of adding variables. For solving this problem, I suggest using adjusted R-square. </a:t>
                </a:r>
              </a:p>
              <a:p>
                <a:pPr algn="ctr"/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BE2CAC-4AE8-4CAF-9B79-D5876A95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1" y="2789646"/>
                <a:ext cx="9963509" cy="1508105"/>
              </a:xfrm>
              <a:prstGeom prst="rect">
                <a:avLst/>
              </a:prstGeom>
              <a:blipFill>
                <a:blip r:embed="rId2"/>
                <a:stretch>
                  <a:fillRect l="-122" t="-2429" r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9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9">
      <a:majorFont>
        <a:latin typeface="HelveticaNeue"/>
        <a:ea typeface="나눔바른고딕"/>
        <a:cs typeface=""/>
      </a:majorFont>
      <a:minorFont>
        <a:latin typeface="HelveticaNeue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592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Cambria Math</vt:lpstr>
      <vt:lpstr>helvetica</vt:lpstr>
      <vt:lpstr>HelveticaNeue</vt:lpstr>
      <vt:lpstr>Arial</vt:lpstr>
      <vt:lpstr>나눔바른고딕</vt:lpstr>
      <vt:lpstr>Office 테마</vt:lpstr>
      <vt:lpstr>[ Business Analytics ]  Assignment 1 – Prediction on House Sales Prices</vt:lpstr>
      <vt:lpstr>Contents</vt:lpstr>
      <vt:lpstr>Overview</vt:lpstr>
      <vt:lpstr>Scatter Matrix</vt:lpstr>
      <vt:lpstr>[‘yr_built’]</vt:lpstr>
      <vt:lpstr>[‘yr_built’] (cont’)</vt:lpstr>
      <vt:lpstr>[‘yr_renovated’]</vt:lpstr>
      <vt:lpstr>Result – Final R^2</vt:lpstr>
      <vt:lpstr>Result –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Assignment 1</dc:title>
  <dc:creator>Justin - Juliafashion</dc:creator>
  <cp:lastModifiedBy>Justin - Juliafashion</cp:lastModifiedBy>
  <cp:revision>42</cp:revision>
  <dcterms:created xsi:type="dcterms:W3CDTF">2018-03-19T05:27:14Z</dcterms:created>
  <dcterms:modified xsi:type="dcterms:W3CDTF">2018-03-21T10:11:36Z</dcterms:modified>
</cp:coreProperties>
</file>