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29" autoAdjust="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72CF-7421-4A46-B78E-E5BB1ACE94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5CCE-F14A-4F41-A1BD-1E3CF077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EA3B-5496-402D-8D88-D8A4CECF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23765-26CE-49A2-96BF-03DA290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857B-D80A-48CB-80BD-157F2093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C70CA-6E00-42F2-8FAD-92D4DD30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958E-7EFC-483D-AABF-80BAE17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B878-8F9D-4F7E-995B-69812F7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74E12-CEC4-4B0F-BAA4-3155D335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30BAF-E62F-46C1-8436-878DEF1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BBB2-C55E-45D3-878C-05FC221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ECCA-72B1-4AAA-B8CD-617AFE5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56A74-8571-4BBD-B435-3229D74C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7EDD-ED2B-4038-A772-20E0C3DA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71F3-57C7-4B6B-B61D-04BB40C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2EC6E-9458-4F8F-B736-18ECE8F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2A840-CDB3-4976-8233-CAA8222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ED7-62F5-43C0-AAEE-2F2EE4E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BCD2E-7BB2-4D85-8AFD-B433D1D9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04B7-B0D9-45C6-9C47-FEB71AC4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9D4B-3FEE-4E27-8870-9252012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65217-9B98-4638-9431-8F23ADA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2F2E-D0B0-4BB8-8B1F-1A5B1A7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87C-7237-46E6-B293-65695A0D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F7FF-646A-488B-A488-8728BAE9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6746E-A2E4-4D0E-922D-8FFB6F1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BDC6-9D28-4FC4-A57C-E39CF92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98DA-2B03-447F-96FB-8AEC827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8544-FCA2-4C98-A77F-B0282645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4813F-4DB2-4FD3-9AEC-E88FE0C0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A7E1-6D2B-4748-B9A9-4A31C65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E3EDA-B994-4D64-8F06-B275B14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B570-DCDC-4D4E-8EAC-22E435A8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3124-6120-41A7-BAD7-83E4F287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97EF1-E507-4D67-B970-797B4F3E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1833E-4522-4D4F-8FE4-7C7E1ECC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AC6C3-69EF-45ED-8461-01AE907A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B1FBC-5916-4C54-AA7A-D8F5BCB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C9E39D-4783-4426-B881-8FACC27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BC01D-D4AD-4967-A25A-998B298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B6BED-C4B6-4476-B058-5A143FF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8436-CC53-48D7-84C3-2583359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7BD8E-88FF-460E-9D92-D8662C3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FBD85-9B2E-460A-AE05-BE4B5F4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8951-A9FD-4627-BD68-42EE992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EDD6-B573-461D-8E27-6C73DAE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75D9-FA54-46B2-9494-7309490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5632D-A227-4476-B995-38D97AE3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AF38-A4CA-47DA-BEB3-AD78793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6EA21-1B76-4372-838C-E0CC3CCC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07744-6B00-4280-864B-24ABFA02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0DBE5-D579-4FB7-9E0C-2B7B8A7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5862-637F-4310-8BDD-213DA8C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D2BE1-EAA8-4DF1-BE81-A80AAE2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44C4-28B3-4D3C-BF7C-834AA10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88A93-C592-471D-8607-1090F7E8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122F9-393A-462D-9528-0FC69610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7D551-979B-48E7-81A5-9CB731A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A4F1-DD5C-462C-9B1E-3B38A31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17DDE-EEDD-4171-BB22-F866666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F0D7A-03EE-42F8-8ECC-33B80451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D2D2-C6CE-4940-83B4-121E948A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6523-DE4D-4059-AF29-EB138E56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A514-2FB8-42CF-9290-A564F5233EC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80F8-E797-493F-9E63-FE0F1741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9AA4E-EB8F-492F-B6BA-2DCF2DFC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DB25-4E2B-41BD-B053-F1D3797E3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Assignment3</a:t>
            </a:r>
            <a:br>
              <a:rPr lang="en-US" dirty="0"/>
            </a:br>
            <a:r>
              <a:rPr lang="en-US" b="1" dirty="0"/>
              <a:t>US vote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1027-55D5-465B-9A50-48B761CF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12146304</a:t>
            </a:r>
          </a:p>
          <a:p>
            <a:r>
              <a:rPr lang="en-US" dirty="0"/>
              <a:t>Sung-</a:t>
            </a:r>
            <a:r>
              <a:rPr lang="en-US" dirty="0" err="1"/>
              <a:t>je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5063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Relationship with [“RHI”]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3AE2F1-7630-4D98-B6D8-488C5CE21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94" t="1272" r="6342" b="6051"/>
          <a:stretch/>
        </p:blipFill>
        <p:spPr>
          <a:xfrm>
            <a:off x="1778975" y="1751472"/>
            <a:ext cx="2583809" cy="427838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F40D10-3836-4BD7-8921-7A1A8753AD63}"/>
              </a:ext>
            </a:extLst>
          </p:cNvPr>
          <p:cNvSpPr txBox="1"/>
          <p:nvPr/>
        </p:nvSpPr>
        <p:spPr>
          <a:xfrm>
            <a:off x="4735556" y="3152001"/>
            <a:ext cx="596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20 of </a:t>
            </a:r>
            <a:r>
              <a:rPr lang="en-US" dirty="0" err="1"/>
              <a:t>county_facts</a:t>
            </a:r>
            <a:r>
              <a:rPr lang="en-US" dirty="0"/>
              <a:t> keyword. I wanted to know the number of unique </a:t>
            </a:r>
            <a:r>
              <a:rPr lang="en-US" dirty="0" err="1"/>
              <a:t>county_facts</a:t>
            </a:r>
            <a:r>
              <a:rPr lang="en-US" dirty="0"/>
              <a:t> keyword. This is because I am going to look relationship between [“RHI“] which is fixed variable and one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9545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Relationship with [“RHI”]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F40D10-3836-4BD7-8921-7A1A8753AD63}"/>
              </a:ext>
            </a:extLst>
          </p:cNvPr>
          <p:cNvSpPr txBox="1"/>
          <p:nvPr/>
        </p:nvSpPr>
        <p:spPr>
          <a:xfrm>
            <a:off x="5547974" y="1826633"/>
            <a:ext cx="5433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going to use those two values(“HSG” , “PST”). This is because two values have </a:t>
            </a:r>
            <a:r>
              <a:rPr lang="en-US" b="1" dirty="0">
                <a:solidFill>
                  <a:srgbClr val="FF0000"/>
                </a:solidFill>
              </a:rPr>
              <a:t>high f1 score </a:t>
            </a:r>
            <a:r>
              <a:rPr lang="en-US" dirty="0"/>
              <a:t>when they are with [“RHI”]. (Also,  they have higher accuracy than the others.) We can regard </a:t>
            </a:r>
            <a:r>
              <a:rPr lang="en-US" b="1" dirty="0">
                <a:solidFill>
                  <a:srgbClr val="FF0000"/>
                </a:solidFill>
              </a:rPr>
              <a:t>f1 score</a:t>
            </a:r>
            <a:r>
              <a:rPr lang="en-US" dirty="0"/>
              <a:t> as indicator of </a:t>
            </a:r>
            <a:r>
              <a:rPr lang="en-US" b="1" dirty="0">
                <a:solidFill>
                  <a:srgbClr val="FF0000"/>
                </a:solidFill>
              </a:rPr>
              <a:t>model performance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Therefore, I just thought they can be good variables.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05E32-63D9-400C-80FC-5651544AB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3" r="2654" b="1499"/>
          <a:stretch/>
        </p:blipFill>
        <p:spPr>
          <a:xfrm>
            <a:off x="838200" y="1459684"/>
            <a:ext cx="4003485" cy="50028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147D9B-BDB2-4F55-B78E-9B4CABFE736C}"/>
              </a:ext>
            </a:extLst>
          </p:cNvPr>
          <p:cNvSpPr/>
          <p:nvPr/>
        </p:nvSpPr>
        <p:spPr>
          <a:xfrm>
            <a:off x="811824" y="1635369"/>
            <a:ext cx="4085492" cy="5099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A58EC7-B278-4860-8828-D55896657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97649"/>
              </p:ext>
            </p:extLst>
          </p:nvPr>
        </p:nvGraphicFramePr>
        <p:xfrm>
          <a:off x="5948623" y="3837973"/>
          <a:ext cx="4632346" cy="1517363"/>
        </p:xfrm>
        <a:graphic>
          <a:graphicData uri="http://schemas.openxmlformats.org/drawingml/2006/table">
            <a:tbl>
              <a:tblPr/>
              <a:tblGrid>
                <a:gridCol w="1088530">
                  <a:extLst>
                    <a:ext uri="{9D8B030D-6E8A-4147-A177-3AD203B41FA5}">
                      <a16:colId xmlns:a16="http://schemas.microsoft.com/office/drawing/2014/main" val="2933046656"/>
                    </a:ext>
                  </a:extLst>
                </a:gridCol>
                <a:gridCol w="3543816">
                  <a:extLst>
                    <a:ext uri="{9D8B030D-6E8A-4147-A177-3AD203B41FA5}">
                      <a16:colId xmlns:a16="http://schemas.microsoft.com/office/drawing/2014/main" val="3866410174"/>
                    </a:ext>
                  </a:extLst>
                </a:gridCol>
              </a:tblGrid>
              <a:tr h="27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488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PST045214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Population, 2014 estimate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973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PST040210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Population, 2010 (April 1) estimates base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769847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PST120214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Population, percent change - April 1, 2010 to July 1, 2014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5136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HSG010214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 units, 2014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2521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HSG445213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Homeownership rate, 2009-2013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1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HSG096213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 units in multi-unit structures, percent, 2009-2013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98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HSG495213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value of owner-occupied housing units, 2009-2013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159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ED86C8-CBB9-4F08-92DF-F61F5A9FE383}"/>
              </a:ext>
            </a:extLst>
          </p:cNvPr>
          <p:cNvSpPr txBox="1"/>
          <p:nvPr/>
        </p:nvSpPr>
        <p:spPr>
          <a:xfrm>
            <a:off x="6379272" y="5439630"/>
            <a:ext cx="377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[“PST”] is about population.</a:t>
            </a:r>
          </a:p>
          <a:p>
            <a:r>
              <a:rPr lang="en-US" dirty="0"/>
              <a:t>[“HSG”] is about housing information.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A8F23A-5FBF-4A75-B616-5860347A1CDC}"/>
              </a:ext>
            </a:extLst>
          </p:cNvPr>
          <p:cNvSpPr/>
          <p:nvPr/>
        </p:nvSpPr>
        <p:spPr>
          <a:xfrm>
            <a:off x="4050030" y="1681840"/>
            <a:ext cx="611505" cy="17934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51221-A896-46AE-B891-FEE740A3D01F}"/>
              </a:ext>
            </a:extLst>
          </p:cNvPr>
          <p:cNvSpPr/>
          <p:nvPr/>
        </p:nvSpPr>
        <p:spPr>
          <a:xfrm>
            <a:off x="4050030" y="1925680"/>
            <a:ext cx="611505" cy="17934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359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Result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1C24AA-FF1F-4238-8ABC-F08ECEC79F05}"/>
              </a:ext>
            </a:extLst>
          </p:cNvPr>
          <p:cNvSpPr txBox="1"/>
          <p:nvPr/>
        </p:nvSpPr>
        <p:spPr>
          <a:xfrm>
            <a:off x="838200" y="1459684"/>
            <a:ext cx="36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[“RHI”] Only (format = %.5g)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1E9E6-22B2-47E9-B333-FF70F87C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3555"/>
              </p:ext>
            </p:extLst>
          </p:nvPr>
        </p:nvGraphicFramePr>
        <p:xfrm>
          <a:off x="629856" y="203075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–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roc_auc_score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63B78BD-ED00-48A3-9284-7AC6CAEC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200" y="1484461"/>
            <a:ext cx="2701250" cy="18342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12E40D-0F6B-4439-A15A-53696AAF9BB5}"/>
              </a:ext>
            </a:extLst>
          </p:cNvPr>
          <p:cNvSpPr txBox="1"/>
          <p:nvPr/>
        </p:nvSpPr>
        <p:spPr>
          <a:xfrm>
            <a:off x="840125" y="3950167"/>
            <a:ext cx="36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[“RHI”] &amp; [“PST”] (format = %.5g)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5252FD8-D51E-4066-94CA-A69A50F4A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06485"/>
              </p:ext>
            </p:extLst>
          </p:nvPr>
        </p:nvGraphicFramePr>
        <p:xfrm>
          <a:off x="629856" y="461384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–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roc_auc_score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A4594866-1E36-4642-8D6C-8D850FC99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4067544"/>
            <a:ext cx="2701250" cy="18342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FDC100-805D-4FAA-A53A-2A3FE9C43FCC}"/>
              </a:ext>
            </a:extLst>
          </p:cNvPr>
          <p:cNvSpPr txBox="1"/>
          <p:nvPr/>
        </p:nvSpPr>
        <p:spPr>
          <a:xfrm>
            <a:off x="9508450" y="3282434"/>
            <a:ext cx="161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&lt;roc-curve&gt;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40D4B-5A41-4A8F-9586-57236BCE9490}"/>
              </a:ext>
            </a:extLst>
          </p:cNvPr>
          <p:cNvSpPr txBox="1"/>
          <p:nvPr/>
        </p:nvSpPr>
        <p:spPr>
          <a:xfrm>
            <a:off x="9367235" y="5910161"/>
            <a:ext cx="18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&lt;roc-curve&gt;</a:t>
            </a:r>
          </a:p>
        </p:txBody>
      </p:sp>
    </p:spTree>
    <p:extLst>
      <p:ext uri="{BB962C8B-B14F-4D97-AF65-F5344CB8AC3E}">
        <p14:creationId xmlns:p14="http://schemas.microsoft.com/office/powerpoint/2010/main" val="24576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Result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1C24AA-FF1F-4238-8ABC-F08ECEC79F05}"/>
              </a:ext>
            </a:extLst>
          </p:cNvPr>
          <p:cNvSpPr txBox="1"/>
          <p:nvPr/>
        </p:nvSpPr>
        <p:spPr>
          <a:xfrm>
            <a:off x="838200" y="1459684"/>
            <a:ext cx="36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[“RHI”] &amp; [“HSG”] (format = %.5g)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1E9E6-22B2-47E9-B333-FF70F87C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43352"/>
              </p:ext>
            </p:extLst>
          </p:nvPr>
        </p:nvGraphicFramePr>
        <p:xfrm>
          <a:off x="629856" y="203075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–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roc_auc_score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12E40D-0F6B-4439-A15A-53696AAF9BB5}"/>
              </a:ext>
            </a:extLst>
          </p:cNvPr>
          <p:cNvSpPr txBox="1"/>
          <p:nvPr/>
        </p:nvSpPr>
        <p:spPr>
          <a:xfrm>
            <a:off x="840125" y="3950167"/>
            <a:ext cx="36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[“HSG”] &amp; [“PST”] (format = %.5g)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5252FD8-D51E-4066-94CA-A69A50F4A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73949"/>
              </p:ext>
            </p:extLst>
          </p:nvPr>
        </p:nvGraphicFramePr>
        <p:xfrm>
          <a:off x="629856" y="461384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–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roc_auc_score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FDC100-805D-4FAA-A53A-2A3FE9C43FCC}"/>
              </a:ext>
            </a:extLst>
          </p:cNvPr>
          <p:cNvSpPr txBox="1"/>
          <p:nvPr/>
        </p:nvSpPr>
        <p:spPr>
          <a:xfrm>
            <a:off x="9508450" y="3282434"/>
            <a:ext cx="161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&lt;roc-curve&gt;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40D4B-5A41-4A8F-9586-57236BCE9490}"/>
              </a:ext>
            </a:extLst>
          </p:cNvPr>
          <p:cNvSpPr txBox="1"/>
          <p:nvPr/>
        </p:nvSpPr>
        <p:spPr>
          <a:xfrm>
            <a:off x="9367235" y="5910161"/>
            <a:ext cx="18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&lt;roc-curve&gt;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9CB99-2B98-4F16-BBF6-F29C51DB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26" y="1483597"/>
            <a:ext cx="2703797" cy="183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94C2C8-6420-4587-93B8-836DE531A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925" y="4066680"/>
            <a:ext cx="2703797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Result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1C24AA-FF1F-4238-8ABC-F08ECEC79F05}"/>
              </a:ext>
            </a:extLst>
          </p:cNvPr>
          <p:cNvSpPr txBox="1"/>
          <p:nvPr/>
        </p:nvSpPr>
        <p:spPr>
          <a:xfrm>
            <a:off x="838200" y="145968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[“RHI”] &amp; [“HSG”] &amp; [“PST”] (format = %.5g)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1E9E6-22B2-47E9-B333-FF70F87C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61569"/>
              </p:ext>
            </p:extLst>
          </p:nvPr>
        </p:nvGraphicFramePr>
        <p:xfrm>
          <a:off x="629856" y="203075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–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roc_auc_score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FDC100-805D-4FAA-A53A-2A3FE9C43FCC}"/>
              </a:ext>
            </a:extLst>
          </p:cNvPr>
          <p:cNvSpPr txBox="1"/>
          <p:nvPr/>
        </p:nvSpPr>
        <p:spPr>
          <a:xfrm>
            <a:off x="9508450" y="3282434"/>
            <a:ext cx="161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&lt;roc-curve&gt;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EBC66-9F71-4314-9D5B-4E1D5C06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26" y="1483597"/>
            <a:ext cx="2703797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b="1" dirty="0"/>
              <a:t>Integrated</a:t>
            </a:r>
            <a:r>
              <a:rPr lang="ko-KR" altLang="en-US" b="1" dirty="0"/>
              <a:t> </a:t>
            </a:r>
            <a:r>
              <a:rPr lang="en-US" b="1" dirty="0"/>
              <a:t>Result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1E9E6-22B2-47E9-B333-FF70F87C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2874"/>
              </p:ext>
            </p:extLst>
          </p:nvPr>
        </p:nvGraphicFramePr>
        <p:xfrm>
          <a:off x="914787" y="1448154"/>
          <a:ext cx="10275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3134266466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3701379537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2946382114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1601926977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1353892564"/>
                    </a:ext>
                  </a:extLst>
                </a:gridCol>
                <a:gridCol w="1594760">
                  <a:extLst>
                    <a:ext uri="{9D8B030D-6E8A-4147-A177-3AD203B41FA5}">
                      <a16:colId xmlns:a16="http://schemas.microsoft.com/office/drawing/2014/main" val="332330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Variable(s)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Precision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 – Score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roc_auc_score</a:t>
                      </a:r>
                      <a:endParaRPr lang="en-US" b="1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[“RHI”]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0.90394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0.54683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0.78418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0.64171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0.88923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865978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[“RHI”][“PST”]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0.84781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1086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[“RHI”][“HSG”]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9090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[“HSG”][“PST”]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0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[“RHI”][“HSG”][“PST”]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0.91904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0.63907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0.70792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0.94339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217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94B004-63A8-4CB6-8890-2DA74D512B56}"/>
              </a:ext>
            </a:extLst>
          </p:cNvPr>
          <p:cNvSpPr txBox="1"/>
          <p:nvPr/>
        </p:nvSpPr>
        <p:spPr>
          <a:xfrm>
            <a:off x="2801851" y="3687202"/>
            <a:ext cx="650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When I used three variables, this model shows the highest performance among combination of variables.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E90960-2052-44B7-8442-3A79CA89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41" y="4331693"/>
            <a:ext cx="3558310" cy="2416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69325A-F7EA-4EBE-8D8A-3B57D3B1A6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202" y="4333533"/>
            <a:ext cx="3554958" cy="241397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EA9DAA-149D-4A7E-B00F-FD0A3FCCBDBA}"/>
              </a:ext>
            </a:extLst>
          </p:cNvPr>
          <p:cNvCxnSpPr/>
          <p:nvPr/>
        </p:nvCxnSpPr>
        <p:spPr>
          <a:xfrm flipH="1" flipV="1">
            <a:off x="3616960" y="4653280"/>
            <a:ext cx="2540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4B02E7-13B6-44B5-8607-F0F02C37D80E}"/>
              </a:ext>
            </a:extLst>
          </p:cNvPr>
          <p:cNvSpPr txBox="1"/>
          <p:nvPr/>
        </p:nvSpPr>
        <p:spPr>
          <a:xfrm>
            <a:off x="6894123" y="5078154"/>
            <a:ext cx="405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[“RHI”]_</a:t>
            </a:r>
            <a:r>
              <a:rPr lang="en-US" dirty="0" err="1"/>
              <a:t>roc_curve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vs.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[“RHI”][“HSG”][“PST”]_</a:t>
            </a:r>
            <a:r>
              <a:rPr lang="en-US" dirty="0" err="1"/>
              <a:t>roc_curve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CAB839-661F-4049-BC0D-09FF8695FB55}"/>
              </a:ext>
            </a:extLst>
          </p:cNvPr>
          <p:cNvSpPr/>
          <p:nvPr/>
        </p:nvSpPr>
        <p:spPr>
          <a:xfrm>
            <a:off x="10039960" y="3704689"/>
            <a:ext cx="1149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(format = %.5g)</a:t>
            </a:r>
          </a:p>
        </p:txBody>
      </p:sp>
    </p:spTree>
    <p:extLst>
      <p:ext uri="{BB962C8B-B14F-4D97-AF65-F5344CB8AC3E}">
        <p14:creationId xmlns:p14="http://schemas.microsoft.com/office/powerpoint/2010/main" val="24032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500</Words>
  <Application>Microsoft Office PowerPoint</Application>
  <PresentationFormat>와이드스크린</PresentationFormat>
  <Paragraphs>139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Assignment3 US vote Analysis</vt:lpstr>
      <vt:lpstr>Relationship with [“RHI”]</vt:lpstr>
      <vt:lpstr>Relationship with [“RHI”] (cont’)</vt:lpstr>
      <vt:lpstr>Result</vt:lpstr>
      <vt:lpstr>Result (cont’)</vt:lpstr>
      <vt:lpstr>Result (cont’)</vt:lpstr>
      <vt:lpstr>Integrated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Assignment3 Vote rate</dc:title>
  <dc:creator>Justin - Juliafashion</dc:creator>
  <cp:lastModifiedBy>Justin - Juliafashion</cp:lastModifiedBy>
  <cp:revision>30</cp:revision>
  <dcterms:created xsi:type="dcterms:W3CDTF">2018-04-03T13:02:36Z</dcterms:created>
  <dcterms:modified xsi:type="dcterms:W3CDTF">2018-04-03T14:46:03Z</dcterms:modified>
</cp:coreProperties>
</file>