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2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29" autoAdjust="0"/>
  </p:normalViewPr>
  <p:slideViewPr>
    <p:cSldViewPr snapToGrid="0" showGuides="1">
      <p:cViewPr varScale="1">
        <p:scale>
          <a:sx n="87" d="100"/>
          <a:sy n="87" d="100"/>
        </p:scale>
        <p:origin x="2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72CF-7421-4A46-B78E-E5BB1ACE944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5CCE-F14A-4F41-A1BD-1E3CF077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2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9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2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EA3B-5496-402D-8D88-D8A4CECF3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23765-26CE-49A2-96BF-03DA290AF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8857B-D80A-48CB-80BD-157F2093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C70CA-6E00-42F2-8FAD-92D4DD30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958E-7EFC-483D-AABF-80BAE174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B878-8F9D-4F7E-995B-69812F78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74E12-CEC4-4B0F-BAA4-3155D335B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30BAF-E62F-46C1-8436-878DEF1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BBB2-C55E-45D3-878C-05FC221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ECCA-72B1-4AAA-B8CD-617AFE53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56A74-8571-4BBD-B435-3229D74C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7EDD-ED2B-4038-A772-20E0C3DA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A71F3-57C7-4B6B-B61D-04BB40CB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2EC6E-9458-4F8F-B736-18ECE8F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2A840-CDB3-4976-8233-CAA8222D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4ED7-62F5-43C0-AAEE-2F2EE4E8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BCD2E-7BB2-4D85-8AFD-B433D1D9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04B7-B0D9-45C6-9C47-FEB71AC4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89D4B-3FEE-4E27-8870-9252012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65217-9B98-4638-9431-8F23ADA4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2F2E-D0B0-4BB8-8B1F-1A5B1A7D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9487C-7237-46E6-B293-65695A0D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F7FF-646A-488B-A488-8728BAE9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6746E-A2E4-4D0E-922D-8FFB6F1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0BDC6-9D28-4FC4-A57C-E39CF92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498DA-2B03-447F-96FB-8AEC8278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98544-FCA2-4C98-A77F-B0282645B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4813F-4DB2-4FD3-9AEC-E88FE0C0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A7E1-6D2B-4748-B9A9-4A31C65E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E3EDA-B994-4D64-8F06-B275B14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5B570-DCDC-4D4E-8EAC-22E435A8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3124-6120-41A7-BAD7-83E4F287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397EF1-E507-4D67-B970-797B4F3E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1833E-4522-4D4F-8FE4-7C7E1ECC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AC6C3-69EF-45ED-8461-01AE907A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3B1FBC-5916-4C54-AA7A-D8F5BCBDD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C9E39D-4783-4426-B881-8FACC27A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3BC01D-D4AD-4967-A25A-998B298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B6BED-C4B6-4476-B058-5A143FF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8436-CC53-48D7-84C3-2583359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7BD8E-88FF-460E-9D92-D8662C3F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FBD85-9B2E-460A-AE05-BE4B5F41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8951-A9FD-4627-BD68-42EE9929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8EDD6-B573-461D-8E27-6C73DAE6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C75D9-FA54-46B2-9494-73094901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5632D-A227-4476-B995-38D97AE3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AAF38-A4CA-47DA-BEB3-AD78793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6EA21-1B76-4372-838C-E0CC3CCC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07744-6B00-4280-864B-24ABFA02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0DBE5-D579-4FB7-9E0C-2B7B8A7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D5862-637F-4310-8BDD-213DA8CB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D2BE1-EAA8-4DF1-BE81-A80AAE27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44C4-28B3-4D3C-BF7C-834AA107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88A93-C592-471D-8607-1090F7E8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122F9-393A-462D-9528-0FC696101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7D551-979B-48E7-81A5-9CB731A0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8A4F1-DD5C-462C-9B1E-3B38A31C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17DDE-EEDD-4171-BB22-F866666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CF0D7A-03EE-42F8-8ECC-33B80451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0D2D2-C6CE-4940-83B4-121E948A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26523-DE4D-4059-AF29-EB138E56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A514-2FB8-42CF-9290-A564F5233EC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F80F8-E797-493F-9E63-FE0F17415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9AA4E-EB8F-492F-B6BA-2DCF2DFC8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CDB25-4E2B-41BD-B053-F1D3797E3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Assignment4</a:t>
            </a:r>
            <a:br>
              <a:rPr lang="en-US" dirty="0"/>
            </a:br>
            <a:r>
              <a:rPr lang="en-US" b="1" dirty="0"/>
              <a:t>Sampling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B1027-55D5-465B-9A50-48B761CF5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12146304</a:t>
            </a:r>
          </a:p>
          <a:p>
            <a:r>
              <a:rPr lang="en-US" dirty="0"/>
              <a:t>Sung-</a:t>
            </a:r>
            <a:r>
              <a:rPr lang="en-US" dirty="0" err="1"/>
              <a:t>je</a:t>
            </a:r>
            <a:r>
              <a:rPr lang="en-US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50639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In scope of Support Vector Machine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21E9E6-22B2-47E9-B333-FF70F87CC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89705"/>
              </p:ext>
            </p:extLst>
          </p:nvPr>
        </p:nvGraphicFramePr>
        <p:xfrm>
          <a:off x="914787" y="1448154"/>
          <a:ext cx="10275040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240">
                  <a:extLst>
                    <a:ext uri="{9D8B030D-6E8A-4147-A177-3AD203B41FA5}">
                      <a16:colId xmlns:a16="http://schemas.microsoft.com/office/drawing/2014/main" val="3134266466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3701379537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2946382114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1601926977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1353892564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332330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Sampling method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 – Score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roc_auc_score</a:t>
                      </a:r>
                      <a:endParaRPr lang="en-US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0.9046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0.5305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0.8028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0.6348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0.8889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8659785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10864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90906"/>
                  </a:ext>
                </a:extLst>
              </a:tr>
              <a:tr h="21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0522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Tomek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2177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One-sided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435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94B004-63A8-4CB6-8890-2DA74D512B56}"/>
              </a:ext>
            </a:extLst>
          </p:cNvPr>
          <p:cNvSpPr txBox="1"/>
          <p:nvPr/>
        </p:nvSpPr>
        <p:spPr>
          <a:xfrm>
            <a:off x="2845544" y="4571087"/>
            <a:ext cx="6500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 this case, I concluded that the best method is ‘Under Sampling’ method among them. This is because it got a good accuracy score and the highest F-score among them.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CAB839-661F-4049-BC0D-09FF8695FB55}"/>
              </a:ext>
            </a:extLst>
          </p:cNvPr>
          <p:cNvSpPr/>
          <p:nvPr/>
        </p:nvSpPr>
        <p:spPr>
          <a:xfrm>
            <a:off x="10039960" y="4107272"/>
            <a:ext cx="1149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(format = %.5g)</a:t>
            </a:r>
          </a:p>
        </p:txBody>
      </p:sp>
    </p:spTree>
    <p:extLst>
      <p:ext uri="{BB962C8B-B14F-4D97-AF65-F5344CB8AC3E}">
        <p14:creationId xmlns:p14="http://schemas.microsoft.com/office/powerpoint/2010/main" val="180036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Tendency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4B004-63A8-4CB6-8890-2DA74D512B56}"/>
              </a:ext>
            </a:extLst>
          </p:cNvPr>
          <p:cNvSpPr txBox="1"/>
          <p:nvPr/>
        </p:nvSpPr>
        <p:spPr>
          <a:xfrm>
            <a:off x="2845544" y="2496102"/>
            <a:ext cx="6500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 think </a:t>
            </a:r>
            <a:r>
              <a:rPr lang="en-US" sz="2000" b="1" dirty="0" err="1"/>
              <a:t>Tomek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link shows high accuracy but recall score is low. Therefore, that method cannot have high F1 score in my case. </a:t>
            </a:r>
            <a:r>
              <a:rPr lang="en-US" sz="2000" b="1" dirty="0"/>
              <a:t> In Under Sampling case, it does not have the highest score of accuracy but it have high recall score and precision score. It is connected to high F1 score.</a:t>
            </a:r>
          </a:p>
        </p:txBody>
      </p:sp>
    </p:spTree>
    <p:extLst>
      <p:ext uri="{BB962C8B-B14F-4D97-AF65-F5344CB8AC3E}">
        <p14:creationId xmlns:p14="http://schemas.microsoft.com/office/powerpoint/2010/main" val="228013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Selected Variables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E9AF4-1D99-4C7A-B342-081A0B3B5E25}"/>
              </a:ext>
            </a:extLst>
          </p:cNvPr>
          <p:cNvSpPr txBox="1"/>
          <p:nvPr/>
        </p:nvSpPr>
        <p:spPr>
          <a:xfrm>
            <a:off x="838200" y="1459684"/>
            <a:ext cx="90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used </a:t>
            </a:r>
            <a:r>
              <a:rPr lang="en-US" sz="2400" b="1" dirty="0"/>
              <a:t>[“RHI”] </a:t>
            </a:r>
            <a:r>
              <a:rPr lang="en-US" sz="2400" dirty="0"/>
              <a:t>as input variable for comparing each sampling method.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23809B-8CE3-4E81-B745-127EF2451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90068"/>
              </p:ext>
            </p:extLst>
          </p:nvPr>
        </p:nvGraphicFramePr>
        <p:xfrm>
          <a:off x="943709" y="2218686"/>
          <a:ext cx="4824045" cy="1591408"/>
        </p:xfrm>
        <a:graphic>
          <a:graphicData uri="http://schemas.openxmlformats.org/drawingml/2006/table">
            <a:tbl>
              <a:tblPr/>
              <a:tblGrid>
                <a:gridCol w="832576">
                  <a:extLst>
                    <a:ext uri="{9D8B030D-6E8A-4147-A177-3AD203B41FA5}">
                      <a16:colId xmlns:a16="http://schemas.microsoft.com/office/drawing/2014/main" val="3824844580"/>
                    </a:ext>
                  </a:extLst>
                </a:gridCol>
                <a:gridCol w="3991469">
                  <a:extLst>
                    <a:ext uri="{9D8B030D-6E8A-4147-A177-3AD203B41FA5}">
                      <a16:colId xmlns:a16="http://schemas.microsoft.com/office/drawing/2014/main" val="1791626433"/>
                    </a:ext>
                  </a:extLst>
                </a:gridCol>
              </a:tblGrid>
              <a:tr h="22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RHI225214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or African American alone, percent, 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464542"/>
                  </a:ext>
                </a:extLst>
              </a:tr>
              <a:tr h="22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RHI325214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Indian and Alaska Native alone, percent, 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254804"/>
                  </a:ext>
                </a:extLst>
              </a:tr>
              <a:tr h="22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RHI425214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 alone, percent, 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57724"/>
                  </a:ext>
                </a:extLst>
              </a:tr>
              <a:tr h="22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RHI525214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Native Hawaiian and Other Pacific Islander alone, percent, 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778974"/>
                  </a:ext>
                </a:extLst>
              </a:tr>
              <a:tr h="22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RHI625214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or More Races, percent, 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181501"/>
                  </a:ext>
                </a:extLst>
              </a:tr>
              <a:tr h="22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RHI725214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Hispanic or Latino, percent, 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74680"/>
                  </a:ext>
                </a:extLst>
              </a:tr>
              <a:tr h="22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RHI825214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alone, not Hispanic or Latino, percent, 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3705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BBAC26-3FE7-463F-BE20-48CA6A9E93C7}"/>
              </a:ext>
            </a:extLst>
          </p:cNvPr>
          <p:cNvSpPr txBox="1"/>
          <p:nvPr/>
        </p:nvSpPr>
        <p:spPr>
          <a:xfrm>
            <a:off x="1759927" y="3879912"/>
            <a:ext cx="2470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Description of “RHI”</a:t>
            </a:r>
          </a:p>
        </p:txBody>
      </p:sp>
    </p:spTree>
    <p:extLst>
      <p:ext uri="{BB962C8B-B14F-4D97-AF65-F5344CB8AC3E}">
        <p14:creationId xmlns:p14="http://schemas.microsoft.com/office/powerpoint/2010/main" val="9545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Original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63A6BA-B2CD-43AB-A8FA-9A4DE858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73762"/>
              </p:ext>
            </p:extLst>
          </p:nvPr>
        </p:nvGraphicFramePr>
        <p:xfrm>
          <a:off x="1186962" y="1525161"/>
          <a:ext cx="98180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346">
                  <a:extLst>
                    <a:ext uri="{9D8B030D-6E8A-4147-A177-3AD203B41FA5}">
                      <a16:colId xmlns:a16="http://schemas.microsoft.com/office/drawing/2014/main" val="1468678658"/>
                    </a:ext>
                  </a:extLst>
                </a:gridCol>
                <a:gridCol w="1636346">
                  <a:extLst>
                    <a:ext uri="{9D8B030D-6E8A-4147-A177-3AD203B41FA5}">
                      <a16:colId xmlns:a16="http://schemas.microsoft.com/office/drawing/2014/main" val="355444286"/>
                    </a:ext>
                  </a:extLst>
                </a:gridCol>
                <a:gridCol w="1636346">
                  <a:extLst>
                    <a:ext uri="{9D8B030D-6E8A-4147-A177-3AD203B41FA5}">
                      <a16:colId xmlns:a16="http://schemas.microsoft.com/office/drawing/2014/main" val="2436851246"/>
                    </a:ext>
                  </a:extLst>
                </a:gridCol>
                <a:gridCol w="1636346">
                  <a:extLst>
                    <a:ext uri="{9D8B030D-6E8A-4147-A177-3AD203B41FA5}">
                      <a16:colId xmlns:a16="http://schemas.microsoft.com/office/drawing/2014/main" val="1502098716"/>
                    </a:ext>
                  </a:extLst>
                </a:gridCol>
                <a:gridCol w="1636346">
                  <a:extLst>
                    <a:ext uri="{9D8B030D-6E8A-4147-A177-3AD203B41FA5}">
                      <a16:colId xmlns:a16="http://schemas.microsoft.com/office/drawing/2014/main" val="2207747843"/>
                    </a:ext>
                  </a:extLst>
                </a:gridCol>
                <a:gridCol w="1636346">
                  <a:extLst>
                    <a:ext uri="{9D8B030D-6E8A-4147-A177-3AD203B41FA5}">
                      <a16:colId xmlns:a16="http://schemas.microsoft.com/office/drawing/2014/main" val="77205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roc_auc_curve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8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2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37377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44A90412-5924-469A-B194-5190A88A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3613"/>
            <a:ext cx="4788991" cy="32519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581F4F-9A80-4125-8D4E-702247C74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809" y="2963613"/>
            <a:ext cx="478899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9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Over Sampling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63A6BA-B2CD-43AB-A8FA-9A4DE858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70261"/>
              </p:ext>
            </p:extLst>
          </p:nvPr>
        </p:nvGraphicFramePr>
        <p:xfrm>
          <a:off x="1195754" y="1525161"/>
          <a:ext cx="98004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415">
                  <a:extLst>
                    <a:ext uri="{9D8B030D-6E8A-4147-A177-3AD203B41FA5}">
                      <a16:colId xmlns:a16="http://schemas.microsoft.com/office/drawing/2014/main" val="1468678658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355444286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2436851246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1502098716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2207747843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77205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OverSampling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roc_auc_curve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8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2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3737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64DCF02-A6A9-4014-B3E9-32BA45EE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9122"/>
            <a:ext cx="4788991" cy="32519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05ED61-1EAC-4012-81A1-5D0C5C411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809" y="3069121"/>
            <a:ext cx="478899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Under Sampling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63A6BA-B2CD-43AB-A8FA-9A4DE858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02482"/>
              </p:ext>
            </p:extLst>
          </p:nvPr>
        </p:nvGraphicFramePr>
        <p:xfrm>
          <a:off x="1195754" y="1525161"/>
          <a:ext cx="98004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416">
                  <a:extLst>
                    <a:ext uri="{9D8B030D-6E8A-4147-A177-3AD203B41FA5}">
                      <a16:colId xmlns:a16="http://schemas.microsoft.com/office/drawing/2014/main" val="1468678658"/>
                    </a:ext>
                  </a:extLst>
                </a:gridCol>
                <a:gridCol w="1633416">
                  <a:extLst>
                    <a:ext uri="{9D8B030D-6E8A-4147-A177-3AD203B41FA5}">
                      <a16:colId xmlns:a16="http://schemas.microsoft.com/office/drawing/2014/main" val="355444286"/>
                    </a:ext>
                  </a:extLst>
                </a:gridCol>
                <a:gridCol w="1633416">
                  <a:extLst>
                    <a:ext uri="{9D8B030D-6E8A-4147-A177-3AD203B41FA5}">
                      <a16:colId xmlns:a16="http://schemas.microsoft.com/office/drawing/2014/main" val="2436851246"/>
                    </a:ext>
                  </a:extLst>
                </a:gridCol>
                <a:gridCol w="1633416">
                  <a:extLst>
                    <a:ext uri="{9D8B030D-6E8A-4147-A177-3AD203B41FA5}">
                      <a16:colId xmlns:a16="http://schemas.microsoft.com/office/drawing/2014/main" val="1502098716"/>
                    </a:ext>
                  </a:extLst>
                </a:gridCol>
                <a:gridCol w="1633416">
                  <a:extLst>
                    <a:ext uri="{9D8B030D-6E8A-4147-A177-3AD203B41FA5}">
                      <a16:colId xmlns:a16="http://schemas.microsoft.com/office/drawing/2014/main" val="2207747843"/>
                    </a:ext>
                  </a:extLst>
                </a:gridCol>
                <a:gridCol w="1633416">
                  <a:extLst>
                    <a:ext uri="{9D8B030D-6E8A-4147-A177-3AD203B41FA5}">
                      <a16:colId xmlns:a16="http://schemas.microsoft.com/office/drawing/2014/main" val="77205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UnderSamping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roc_auc_curve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8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2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3737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D673587-4569-49AE-8DE8-4DF84BC9F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1537"/>
            <a:ext cx="4788991" cy="3251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894E84-486E-4F68-829E-9CA07205F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424" y="3051536"/>
            <a:ext cx="478899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SMOTE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63A6BA-B2CD-43AB-A8FA-9A4DE858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67260"/>
              </p:ext>
            </p:extLst>
          </p:nvPr>
        </p:nvGraphicFramePr>
        <p:xfrm>
          <a:off x="1213338" y="1525161"/>
          <a:ext cx="976532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554">
                  <a:extLst>
                    <a:ext uri="{9D8B030D-6E8A-4147-A177-3AD203B41FA5}">
                      <a16:colId xmlns:a16="http://schemas.microsoft.com/office/drawing/2014/main" val="1468678658"/>
                    </a:ext>
                  </a:extLst>
                </a:gridCol>
                <a:gridCol w="1627554">
                  <a:extLst>
                    <a:ext uri="{9D8B030D-6E8A-4147-A177-3AD203B41FA5}">
                      <a16:colId xmlns:a16="http://schemas.microsoft.com/office/drawing/2014/main" val="355444286"/>
                    </a:ext>
                  </a:extLst>
                </a:gridCol>
                <a:gridCol w="1627554">
                  <a:extLst>
                    <a:ext uri="{9D8B030D-6E8A-4147-A177-3AD203B41FA5}">
                      <a16:colId xmlns:a16="http://schemas.microsoft.com/office/drawing/2014/main" val="2436851246"/>
                    </a:ext>
                  </a:extLst>
                </a:gridCol>
                <a:gridCol w="1627554">
                  <a:extLst>
                    <a:ext uri="{9D8B030D-6E8A-4147-A177-3AD203B41FA5}">
                      <a16:colId xmlns:a16="http://schemas.microsoft.com/office/drawing/2014/main" val="1502098716"/>
                    </a:ext>
                  </a:extLst>
                </a:gridCol>
                <a:gridCol w="1627554">
                  <a:extLst>
                    <a:ext uri="{9D8B030D-6E8A-4147-A177-3AD203B41FA5}">
                      <a16:colId xmlns:a16="http://schemas.microsoft.com/office/drawing/2014/main" val="2207747843"/>
                    </a:ext>
                  </a:extLst>
                </a:gridCol>
                <a:gridCol w="1627554">
                  <a:extLst>
                    <a:ext uri="{9D8B030D-6E8A-4147-A177-3AD203B41FA5}">
                      <a16:colId xmlns:a16="http://schemas.microsoft.com/office/drawing/2014/main" val="77205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roc_auc_curve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8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2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3737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58FCDC7-C32F-400B-894B-7D5FE968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5159"/>
            <a:ext cx="4788991" cy="32519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E129F4-5B3A-4E77-9234-D8CFB8289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424" y="3025159"/>
            <a:ext cx="478899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7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 err="1"/>
              <a:t>Tomek</a:t>
            </a:r>
            <a:r>
              <a:rPr lang="ko-KR" altLang="en-US" b="1" dirty="0"/>
              <a:t> </a:t>
            </a:r>
            <a:r>
              <a:rPr lang="en-US" altLang="ko-KR" b="1" dirty="0"/>
              <a:t>link</a:t>
            </a:r>
            <a:endParaRPr 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63A6BA-B2CD-43AB-A8FA-9A4DE858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31840"/>
              </p:ext>
            </p:extLst>
          </p:nvPr>
        </p:nvGraphicFramePr>
        <p:xfrm>
          <a:off x="1195754" y="1525161"/>
          <a:ext cx="98004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415">
                  <a:extLst>
                    <a:ext uri="{9D8B030D-6E8A-4147-A177-3AD203B41FA5}">
                      <a16:colId xmlns:a16="http://schemas.microsoft.com/office/drawing/2014/main" val="1468678658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355444286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2436851246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1502098716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2207747843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77205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Tomek</a:t>
                      </a:r>
                      <a:r>
                        <a:rPr lang="en-US" dirty="0"/>
                        <a:t>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roc_auc_curve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8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2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3737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56D0B40-776A-4EE2-A264-A2170FF5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5160"/>
            <a:ext cx="4788991" cy="3251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9EA63-C759-4613-9C19-7C641FB9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424" y="3025159"/>
            <a:ext cx="478899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2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One-sided Selection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63A6BA-B2CD-43AB-A8FA-9A4DE858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09242"/>
              </p:ext>
            </p:extLst>
          </p:nvPr>
        </p:nvGraphicFramePr>
        <p:xfrm>
          <a:off x="1230923" y="1525161"/>
          <a:ext cx="97301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692">
                  <a:extLst>
                    <a:ext uri="{9D8B030D-6E8A-4147-A177-3AD203B41FA5}">
                      <a16:colId xmlns:a16="http://schemas.microsoft.com/office/drawing/2014/main" val="1468678658"/>
                    </a:ext>
                  </a:extLst>
                </a:gridCol>
                <a:gridCol w="1621692">
                  <a:extLst>
                    <a:ext uri="{9D8B030D-6E8A-4147-A177-3AD203B41FA5}">
                      <a16:colId xmlns:a16="http://schemas.microsoft.com/office/drawing/2014/main" val="355444286"/>
                    </a:ext>
                  </a:extLst>
                </a:gridCol>
                <a:gridCol w="1621692">
                  <a:extLst>
                    <a:ext uri="{9D8B030D-6E8A-4147-A177-3AD203B41FA5}">
                      <a16:colId xmlns:a16="http://schemas.microsoft.com/office/drawing/2014/main" val="2436851246"/>
                    </a:ext>
                  </a:extLst>
                </a:gridCol>
                <a:gridCol w="1621692">
                  <a:extLst>
                    <a:ext uri="{9D8B030D-6E8A-4147-A177-3AD203B41FA5}">
                      <a16:colId xmlns:a16="http://schemas.microsoft.com/office/drawing/2014/main" val="1502098716"/>
                    </a:ext>
                  </a:extLst>
                </a:gridCol>
                <a:gridCol w="1621692">
                  <a:extLst>
                    <a:ext uri="{9D8B030D-6E8A-4147-A177-3AD203B41FA5}">
                      <a16:colId xmlns:a16="http://schemas.microsoft.com/office/drawing/2014/main" val="2207747843"/>
                    </a:ext>
                  </a:extLst>
                </a:gridCol>
                <a:gridCol w="1621692">
                  <a:extLst>
                    <a:ext uri="{9D8B030D-6E8A-4147-A177-3AD203B41FA5}">
                      <a16:colId xmlns:a16="http://schemas.microsoft.com/office/drawing/2014/main" val="77205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One-sided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roc_auc_curve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8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2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3737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4262D1D-5546-47B9-B8DD-C6CABBF0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9460"/>
            <a:ext cx="4788991" cy="32519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A43D62-548E-45C5-8C43-FBE4196B1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424" y="3139459"/>
            <a:ext cx="478899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7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In scope of Logistic Regression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21E9E6-22B2-47E9-B333-FF70F87CC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86717"/>
              </p:ext>
            </p:extLst>
          </p:nvPr>
        </p:nvGraphicFramePr>
        <p:xfrm>
          <a:off x="914787" y="1448154"/>
          <a:ext cx="10275040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240">
                  <a:extLst>
                    <a:ext uri="{9D8B030D-6E8A-4147-A177-3AD203B41FA5}">
                      <a16:colId xmlns:a16="http://schemas.microsoft.com/office/drawing/2014/main" val="3134266466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3701379537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2946382114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1601926977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1353892564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332330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Sampling method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 – Score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roc_auc_score</a:t>
                      </a:r>
                      <a:endParaRPr lang="en-US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0.9039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0.5468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0.7841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0.6417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0.8892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8659785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10864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90906"/>
                  </a:ext>
                </a:extLst>
              </a:tr>
              <a:tr h="21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0522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Tomek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2177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One-sided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435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94B004-63A8-4CB6-8890-2DA74D512B56}"/>
              </a:ext>
            </a:extLst>
          </p:cNvPr>
          <p:cNvSpPr txBox="1"/>
          <p:nvPr/>
        </p:nvSpPr>
        <p:spPr>
          <a:xfrm>
            <a:off x="2845544" y="4571087"/>
            <a:ext cx="6500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 this case, I concluded that the best method is ‘Under Sampling’ method among them. This is because it got good accuracy score and the highest F-score among them.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CAB839-661F-4049-BC0D-09FF8695FB55}"/>
              </a:ext>
            </a:extLst>
          </p:cNvPr>
          <p:cNvSpPr/>
          <p:nvPr/>
        </p:nvSpPr>
        <p:spPr>
          <a:xfrm>
            <a:off x="10039960" y="4107272"/>
            <a:ext cx="1149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(format = %.5g)</a:t>
            </a:r>
          </a:p>
        </p:txBody>
      </p:sp>
    </p:spTree>
    <p:extLst>
      <p:ext uri="{BB962C8B-B14F-4D97-AF65-F5344CB8AC3E}">
        <p14:creationId xmlns:p14="http://schemas.microsoft.com/office/powerpoint/2010/main" val="24032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504</Words>
  <Application>Microsoft Office PowerPoint</Application>
  <PresentationFormat>와이드스크린</PresentationFormat>
  <Paragraphs>237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Assignment4 Sampling</vt:lpstr>
      <vt:lpstr>Selected Variables</vt:lpstr>
      <vt:lpstr>Original</vt:lpstr>
      <vt:lpstr>Over Sampling</vt:lpstr>
      <vt:lpstr>Under Sampling</vt:lpstr>
      <vt:lpstr>SMOTE </vt:lpstr>
      <vt:lpstr>Tomek link</vt:lpstr>
      <vt:lpstr>One-sided Selection</vt:lpstr>
      <vt:lpstr>In scope of Logistic Regression</vt:lpstr>
      <vt:lpstr>In scope of Support Vector Machine</vt:lpstr>
      <vt:lpstr>Tendency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Assignment3 Vote rate</dc:title>
  <dc:creator>Justin - Juliafashion</dc:creator>
  <cp:lastModifiedBy>Justin - Juliafashion</cp:lastModifiedBy>
  <cp:revision>46</cp:revision>
  <dcterms:created xsi:type="dcterms:W3CDTF">2018-04-03T13:02:36Z</dcterms:created>
  <dcterms:modified xsi:type="dcterms:W3CDTF">2018-04-10T13:41:49Z</dcterms:modified>
</cp:coreProperties>
</file>