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529" autoAdjust="0"/>
  </p:normalViewPr>
  <p:slideViewPr>
    <p:cSldViewPr snapToGrid="0" showGuides="1">
      <p:cViewPr varScale="1">
        <p:scale>
          <a:sx n="82" d="100"/>
          <a:sy n="82" d="100"/>
        </p:scale>
        <p:origin x="672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72CF-7421-4A46-B78E-E5BB1ACE944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B5CCE-F14A-4F41-A1BD-1E3CF0778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2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B5CCE-F14A-4F41-A1BD-1E3CF0778C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8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9EA3B-5496-402D-8D88-D8A4CECF3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B23765-26CE-49A2-96BF-03DA290AF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8857B-D80A-48CB-80BD-157F2093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C70CA-6E00-42F2-8FAD-92D4DD30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E958E-7EFC-483D-AABF-80BAE174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8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BB878-8F9D-4F7E-995B-69812F78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174E12-CEC4-4B0F-BAA4-3155D335B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30BAF-E62F-46C1-8436-878DEF1A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FBBB2-C55E-45D3-878C-05FC221D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2ECCA-72B1-4AAA-B8CD-617AFE53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E56A74-8571-4BBD-B435-3229D74C3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57EDD-ED2B-4038-A772-20E0C3DAB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A71F3-57C7-4B6B-B61D-04BB40CB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2EC6E-9458-4F8F-B736-18ECE8F0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2A840-CDB3-4976-8233-CAA8222D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9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E4ED7-62F5-43C0-AAEE-2F2EE4E8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BCD2E-7BB2-4D85-8AFD-B433D1D9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504B7-B0D9-45C6-9C47-FEB71AC4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89D4B-3FEE-4E27-8870-92520121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65217-9B98-4638-9431-8F23ADA4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2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42F2E-D0B0-4BB8-8B1F-1A5B1A7D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9487C-7237-46E6-B293-65695A0D1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3F7FF-646A-488B-A488-8728BAE9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6746E-A2E4-4D0E-922D-8FFB6F17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0BDC6-9D28-4FC4-A57C-E39CF921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4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498DA-2B03-447F-96FB-8AEC8278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98544-FCA2-4C98-A77F-B0282645B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64813F-4DB2-4FD3-9AEC-E88FE0C00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8A7E1-6D2B-4748-B9A9-4A31C65E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E3EDA-B994-4D64-8F06-B275B14F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5B570-DCDC-4D4E-8EAC-22E435A8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5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83124-6120-41A7-BAD7-83E4F287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397EF1-E507-4D67-B970-797B4F3E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C1833E-4522-4D4F-8FE4-7C7E1ECC9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AAC6C3-69EF-45ED-8461-01AE907AA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3B1FBC-5916-4C54-AA7A-D8F5BCBDD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C9E39D-4783-4426-B881-8FACC27A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3BC01D-D4AD-4967-A25A-998B298D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1B6BED-C4B6-4476-B058-5A143FF1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2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58436-CC53-48D7-84C3-25833597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77BD8E-88FF-460E-9D92-D8662C3F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2FBD85-9B2E-460A-AE05-BE4B5F41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18951-A9FD-4627-BD68-42EE9929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2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58EDD6-B573-461D-8E27-6C73DAE6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8C75D9-FA54-46B2-9494-73094901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5632D-A227-4476-B995-38D97AE3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AAF38-A4CA-47DA-BEB3-AD787930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6EA21-1B76-4372-838C-E0CC3CCC7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07744-6B00-4280-864B-24ABFA02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E0DBE5-D579-4FB7-9E0C-2B7B8A7A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D5862-637F-4310-8BDD-213DA8CB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6D2BE1-EAA8-4DF1-BE81-A80AAE27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644C4-28B3-4D3C-BF7C-834AA107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088A93-C592-471D-8607-1090F7E8C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122F9-393A-462D-9528-0FC696101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F7D551-979B-48E7-81A5-9CB731A0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A514-2FB8-42CF-9290-A564F5233EC9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58A4F1-DD5C-462C-9B1E-3B38A31C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17DDE-EEDD-4171-BB22-F8666664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4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CF0D7A-03EE-42F8-8ECC-33B80451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30D2D2-C6CE-4940-83B4-121E948A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26523-DE4D-4059-AF29-EB138E56F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FA514-2FB8-42CF-9290-A564F5233EC9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F80F8-E797-493F-9E63-FE0F17415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9AA4E-EB8F-492F-B6BA-2DCF2DFC8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F4F31-2D28-4713-AD4B-A996DA0B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CDB25-4E2B-41BD-B053-F1D3797E3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Assignment6</a:t>
            </a:r>
            <a:br>
              <a:rPr lang="en-US" dirty="0"/>
            </a:br>
            <a:r>
              <a:rPr lang="en-US" b="1" dirty="0"/>
              <a:t>Feature Selection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6B1027-55D5-465B-9A50-48B761CF5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12146304</a:t>
            </a:r>
          </a:p>
          <a:p>
            <a:r>
              <a:rPr lang="en-US" dirty="0"/>
              <a:t>Sung-</a:t>
            </a:r>
            <a:r>
              <a:rPr lang="en-US" dirty="0" err="1"/>
              <a:t>je</a:t>
            </a:r>
            <a:r>
              <a:rPr lang="en-US" dirty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150639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7B3606E-A3FD-46B6-BA8A-1DDE1B9424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09455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Feature Selection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𝑪𝒉𝒊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B7B3606E-A3FD-46B6-BA8A-1DDE1B942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094559"/>
              </a:xfrm>
              <a:blipFill>
                <a:blip r:embed="rId3"/>
                <a:stretch>
                  <a:fillRect l="-2377" b="-10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E9AF4-1D99-4C7A-B342-081A0B3B5E25}"/>
                  </a:ext>
                </a:extLst>
              </p:cNvPr>
              <p:cNvSpPr txBox="1"/>
              <p:nvPr/>
            </p:nvSpPr>
            <p:spPr>
              <a:xfrm>
                <a:off x="838199" y="1459684"/>
                <a:ext cx="10428215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When I implemented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𝑪𝒉𝒊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, the results are like below table: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E9AF4-1D99-4C7A-B342-081A0B3B5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59684"/>
                <a:ext cx="10428215" cy="470000"/>
              </a:xfrm>
              <a:prstGeom prst="rect">
                <a:avLst/>
              </a:prstGeom>
              <a:blipFill>
                <a:blip r:embed="rId4"/>
                <a:stretch>
                  <a:fillRect l="-760" t="-7692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10087F3-23D1-40B4-B3A2-41EDC2154CE2}"/>
              </a:ext>
            </a:extLst>
          </p:cNvPr>
          <p:cNvSpPr txBox="1"/>
          <p:nvPr/>
        </p:nvSpPr>
        <p:spPr>
          <a:xfrm>
            <a:off x="1705708" y="4116581"/>
            <a:ext cx="878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 we can see, the performance is the highest when 1000 of features are selected.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74B854-1434-4CCF-B4CA-1A98C9E3904A}"/>
              </a:ext>
            </a:extLst>
          </p:cNvPr>
          <p:cNvSpPr/>
          <p:nvPr/>
        </p:nvSpPr>
        <p:spPr>
          <a:xfrm>
            <a:off x="5779295" y="2634051"/>
            <a:ext cx="957402" cy="26777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60546153-CD34-41DE-82FF-EE0367874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2668396"/>
                  </p:ext>
                </p:extLst>
              </p:nvPr>
            </p:nvGraphicFramePr>
            <p:xfrm>
              <a:off x="660916" y="2205913"/>
              <a:ext cx="8128002" cy="742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3674">
                      <a:extLst>
                        <a:ext uri="{9D8B030D-6E8A-4147-A177-3AD203B41FA5}">
                          <a16:colId xmlns:a16="http://schemas.microsoft.com/office/drawing/2014/main" val="3455953266"/>
                        </a:ext>
                      </a:extLst>
                    </a:gridCol>
                    <a:gridCol w="1688582">
                      <a:extLst>
                        <a:ext uri="{9D8B030D-6E8A-4147-A177-3AD203B41FA5}">
                          <a16:colId xmlns:a16="http://schemas.microsoft.com/office/drawing/2014/main" val="1523699885"/>
                        </a:ext>
                      </a:extLst>
                    </a:gridCol>
                    <a:gridCol w="1688582">
                      <a:extLst>
                        <a:ext uri="{9D8B030D-6E8A-4147-A177-3AD203B41FA5}">
                          <a16:colId xmlns:a16="http://schemas.microsoft.com/office/drawing/2014/main" val="2133787390"/>
                        </a:ext>
                      </a:extLst>
                    </a:gridCol>
                    <a:gridCol w="1688582">
                      <a:extLst>
                        <a:ext uri="{9D8B030D-6E8A-4147-A177-3AD203B41FA5}">
                          <a16:colId xmlns:a16="http://schemas.microsoft.com/office/drawing/2014/main" val="1916673857"/>
                        </a:ext>
                      </a:extLst>
                    </a:gridCol>
                    <a:gridCol w="1688582">
                      <a:extLst>
                        <a:ext uri="{9D8B030D-6E8A-4147-A177-3AD203B41FA5}">
                          <a16:colId xmlns:a16="http://schemas.microsoft.com/office/drawing/2014/main" val="31252774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/>
                            <a:t>Features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 = 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 = 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 = 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 = 2000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40301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𝑪𝒉𝒊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1" dirty="0"/>
                            <a:t>_Score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0.59539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0.63712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0.64387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0.61385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00401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60546153-CD34-41DE-82FF-EE0367874B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2668396"/>
                  </p:ext>
                </p:extLst>
              </p:nvPr>
            </p:nvGraphicFramePr>
            <p:xfrm>
              <a:off x="660916" y="2205913"/>
              <a:ext cx="8128002" cy="742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73674">
                      <a:extLst>
                        <a:ext uri="{9D8B030D-6E8A-4147-A177-3AD203B41FA5}">
                          <a16:colId xmlns:a16="http://schemas.microsoft.com/office/drawing/2014/main" val="3455953266"/>
                        </a:ext>
                      </a:extLst>
                    </a:gridCol>
                    <a:gridCol w="1688582">
                      <a:extLst>
                        <a:ext uri="{9D8B030D-6E8A-4147-A177-3AD203B41FA5}">
                          <a16:colId xmlns:a16="http://schemas.microsoft.com/office/drawing/2014/main" val="1523699885"/>
                        </a:ext>
                      </a:extLst>
                    </a:gridCol>
                    <a:gridCol w="1688582">
                      <a:extLst>
                        <a:ext uri="{9D8B030D-6E8A-4147-A177-3AD203B41FA5}">
                          <a16:colId xmlns:a16="http://schemas.microsoft.com/office/drawing/2014/main" val="2133787390"/>
                        </a:ext>
                      </a:extLst>
                    </a:gridCol>
                    <a:gridCol w="1688582">
                      <a:extLst>
                        <a:ext uri="{9D8B030D-6E8A-4147-A177-3AD203B41FA5}">
                          <a16:colId xmlns:a16="http://schemas.microsoft.com/office/drawing/2014/main" val="1916673857"/>
                        </a:ext>
                      </a:extLst>
                    </a:gridCol>
                    <a:gridCol w="1688582">
                      <a:extLst>
                        <a:ext uri="{9D8B030D-6E8A-4147-A177-3AD203B41FA5}">
                          <a16:colId xmlns:a16="http://schemas.microsoft.com/office/drawing/2014/main" val="31252774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b="1" dirty="0"/>
                            <a:t>Features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 = 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 = 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 = 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 = 2000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4030161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44" t="-106452" r="-493778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0.59539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0.63712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0.64387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0.61385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004019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6505DEAD-B27E-4A2F-9328-49C9138B59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073"/>
          <a:stretch/>
        </p:blipFill>
        <p:spPr>
          <a:xfrm>
            <a:off x="9072363" y="1754774"/>
            <a:ext cx="278271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2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>
            <a:normAutofit/>
          </a:bodyPr>
          <a:lstStyle/>
          <a:p>
            <a:r>
              <a:rPr lang="en-US" b="1" dirty="0"/>
              <a:t>Feature Selection – Information Gain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9E9AF4-1D99-4C7A-B342-081A0B3B5E25}"/>
              </a:ext>
            </a:extLst>
          </p:cNvPr>
          <p:cNvSpPr txBox="1"/>
          <p:nvPr/>
        </p:nvSpPr>
        <p:spPr>
          <a:xfrm>
            <a:off x="838199" y="1459684"/>
            <a:ext cx="1042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I implemented information gain, the results are like below table: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87F3-23D1-40B4-B3A2-41EDC2154CE2}"/>
              </a:ext>
            </a:extLst>
          </p:cNvPr>
          <p:cNvSpPr txBox="1"/>
          <p:nvPr/>
        </p:nvSpPr>
        <p:spPr>
          <a:xfrm>
            <a:off x="1705708" y="4092958"/>
            <a:ext cx="878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 we can see, the performance is the highest when 2000 of features are used. It tends to increase when the number of features increase.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74B854-1434-4CCF-B4CA-1A98C9E3904A}"/>
              </a:ext>
            </a:extLst>
          </p:cNvPr>
          <p:cNvSpPr/>
          <p:nvPr/>
        </p:nvSpPr>
        <p:spPr>
          <a:xfrm>
            <a:off x="7468137" y="2755354"/>
            <a:ext cx="957402" cy="26777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0546153-CD34-41DE-82FF-EE0367874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54443"/>
              </p:ext>
            </p:extLst>
          </p:nvPr>
        </p:nvGraphicFramePr>
        <p:xfrm>
          <a:off x="660916" y="2205913"/>
          <a:ext cx="8128002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3674">
                  <a:extLst>
                    <a:ext uri="{9D8B030D-6E8A-4147-A177-3AD203B41FA5}">
                      <a16:colId xmlns:a16="http://schemas.microsoft.com/office/drawing/2014/main" val="3455953266"/>
                    </a:ext>
                  </a:extLst>
                </a:gridCol>
                <a:gridCol w="1688582">
                  <a:extLst>
                    <a:ext uri="{9D8B030D-6E8A-4147-A177-3AD203B41FA5}">
                      <a16:colId xmlns:a16="http://schemas.microsoft.com/office/drawing/2014/main" val="1523699885"/>
                    </a:ext>
                  </a:extLst>
                </a:gridCol>
                <a:gridCol w="1688582">
                  <a:extLst>
                    <a:ext uri="{9D8B030D-6E8A-4147-A177-3AD203B41FA5}">
                      <a16:colId xmlns:a16="http://schemas.microsoft.com/office/drawing/2014/main" val="2133787390"/>
                    </a:ext>
                  </a:extLst>
                </a:gridCol>
                <a:gridCol w="1688582">
                  <a:extLst>
                    <a:ext uri="{9D8B030D-6E8A-4147-A177-3AD203B41FA5}">
                      <a16:colId xmlns:a16="http://schemas.microsoft.com/office/drawing/2014/main" val="1916673857"/>
                    </a:ext>
                  </a:extLst>
                </a:gridCol>
                <a:gridCol w="1688582">
                  <a:extLst>
                    <a:ext uri="{9D8B030D-6E8A-4147-A177-3AD203B41FA5}">
                      <a16:colId xmlns:a16="http://schemas.microsoft.com/office/drawing/2014/main" val="3125277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 =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 =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 =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03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Information 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0.53280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0.58579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0.60656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04019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C823757-56F7-4F03-B8A4-FDD08E373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301" y="1908454"/>
            <a:ext cx="27717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2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>
            <a:normAutofit/>
          </a:bodyPr>
          <a:lstStyle/>
          <a:p>
            <a:r>
              <a:rPr lang="en-US" b="1" dirty="0"/>
              <a:t>Feature Selection – DFS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9E9AF4-1D99-4C7A-B342-081A0B3B5E25}"/>
              </a:ext>
            </a:extLst>
          </p:cNvPr>
          <p:cNvSpPr txBox="1"/>
          <p:nvPr/>
        </p:nvSpPr>
        <p:spPr>
          <a:xfrm>
            <a:off x="838199" y="1459684"/>
            <a:ext cx="10428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no library for DFS in </a:t>
            </a:r>
            <a:r>
              <a:rPr lang="en-US" sz="2400" dirty="0" err="1"/>
              <a:t>sklearn</a:t>
            </a:r>
            <a:r>
              <a:rPr lang="en-US" sz="2400" dirty="0"/>
              <a:t>, so I made DFS function considering below formulation: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87F3-23D1-40B4-B3A2-41EDC2154CE2}"/>
              </a:ext>
            </a:extLst>
          </p:cNvPr>
          <p:cNvSpPr txBox="1"/>
          <p:nvPr/>
        </p:nvSpPr>
        <p:spPr>
          <a:xfrm>
            <a:off x="1705708" y="4869523"/>
            <a:ext cx="878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 we can see, the performance is the highest when 2000 of features are used. It tends to increase when the number of features increase.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74B854-1434-4CCF-B4CA-1A98C9E3904A}"/>
              </a:ext>
            </a:extLst>
          </p:cNvPr>
          <p:cNvSpPr/>
          <p:nvPr/>
        </p:nvSpPr>
        <p:spPr>
          <a:xfrm>
            <a:off x="7477468" y="4042981"/>
            <a:ext cx="957402" cy="26777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0546153-CD34-41DE-82FF-EE0367874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52198"/>
              </p:ext>
            </p:extLst>
          </p:nvPr>
        </p:nvGraphicFramePr>
        <p:xfrm>
          <a:off x="660916" y="3484209"/>
          <a:ext cx="8128002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3674">
                  <a:extLst>
                    <a:ext uri="{9D8B030D-6E8A-4147-A177-3AD203B41FA5}">
                      <a16:colId xmlns:a16="http://schemas.microsoft.com/office/drawing/2014/main" val="3455953266"/>
                    </a:ext>
                  </a:extLst>
                </a:gridCol>
                <a:gridCol w="1688582">
                  <a:extLst>
                    <a:ext uri="{9D8B030D-6E8A-4147-A177-3AD203B41FA5}">
                      <a16:colId xmlns:a16="http://schemas.microsoft.com/office/drawing/2014/main" val="1523699885"/>
                    </a:ext>
                  </a:extLst>
                </a:gridCol>
                <a:gridCol w="1688582">
                  <a:extLst>
                    <a:ext uri="{9D8B030D-6E8A-4147-A177-3AD203B41FA5}">
                      <a16:colId xmlns:a16="http://schemas.microsoft.com/office/drawing/2014/main" val="2133787390"/>
                    </a:ext>
                  </a:extLst>
                </a:gridCol>
                <a:gridCol w="1688582">
                  <a:extLst>
                    <a:ext uri="{9D8B030D-6E8A-4147-A177-3AD203B41FA5}">
                      <a16:colId xmlns:a16="http://schemas.microsoft.com/office/drawing/2014/main" val="1916673857"/>
                    </a:ext>
                  </a:extLst>
                </a:gridCol>
                <a:gridCol w="1688582">
                  <a:extLst>
                    <a:ext uri="{9D8B030D-6E8A-4147-A177-3AD203B41FA5}">
                      <a16:colId xmlns:a16="http://schemas.microsoft.com/office/drawing/2014/main" val="3125277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 =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 =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 =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03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Information 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0.53537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0.54483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0.54149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0.58818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04019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8127605-50C5-4B9E-A7CC-8DFA26F98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893" y="2218686"/>
            <a:ext cx="3552825" cy="762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7D67F4-3664-4E9E-9C35-C2B608B1A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677" y="3261200"/>
            <a:ext cx="2790825" cy="14382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23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606E-A3FD-46B6-BA8A-1DDE1B94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4559"/>
          </a:xfrm>
        </p:spPr>
        <p:txBody>
          <a:bodyPr>
            <a:normAutofit/>
          </a:bodyPr>
          <a:lstStyle/>
          <a:p>
            <a:r>
              <a:rPr lang="en-US" b="1" dirty="0"/>
              <a:t>Feature Selection – DFS (cont.)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E975BB-257B-4963-957D-3186F79EEF8B}"/>
              </a:ext>
            </a:extLst>
          </p:cNvPr>
          <p:cNvCxnSpPr/>
          <p:nvPr/>
        </p:nvCxnSpPr>
        <p:spPr>
          <a:xfrm>
            <a:off x="838200" y="1291905"/>
            <a:ext cx="10428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D82B918-A449-42B0-9C8B-B52552560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27" y="1459684"/>
            <a:ext cx="3733695" cy="4759843"/>
          </a:xfrm>
          <a:prstGeom prst="rect">
            <a:avLst/>
          </a:prstGeom>
        </p:spPr>
      </p:pic>
      <p:sp>
        <p:nvSpPr>
          <p:cNvPr id="13" name="오른쪽 대괄호 12">
            <a:extLst>
              <a:ext uri="{FF2B5EF4-FFF2-40B4-BE49-F238E27FC236}">
                <a16:creationId xmlns:a16="http://schemas.microsoft.com/office/drawing/2014/main" id="{73DCF608-1E2B-4B90-94EA-6C9AD3A800BE}"/>
              </a:ext>
            </a:extLst>
          </p:cNvPr>
          <p:cNvSpPr/>
          <p:nvPr/>
        </p:nvSpPr>
        <p:spPr>
          <a:xfrm>
            <a:off x="4674637" y="2789853"/>
            <a:ext cx="414912" cy="280851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2C7A17-559B-4259-8B8D-8DC13582BE3B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flipV="1">
            <a:off x="5089549" y="3587620"/>
            <a:ext cx="1691660" cy="60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E3AC66E2-B8DC-4523-AE69-B8573047D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209" y="3206620"/>
            <a:ext cx="3552825" cy="762000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E76D17-9E4D-484E-A665-7221726DCC63}"/>
              </a:ext>
            </a:extLst>
          </p:cNvPr>
          <p:cNvCxnSpPr/>
          <p:nvPr/>
        </p:nvCxnSpPr>
        <p:spPr>
          <a:xfrm>
            <a:off x="3293706" y="6018245"/>
            <a:ext cx="3247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28CC5B1-1DF4-4159-BCB6-B405152D817B}"/>
              </a:ext>
            </a:extLst>
          </p:cNvPr>
          <p:cNvSpPr txBox="1"/>
          <p:nvPr/>
        </p:nvSpPr>
        <p:spPr>
          <a:xfrm>
            <a:off x="6823297" y="5833579"/>
            <a:ext cx="25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fitting to </a:t>
            </a:r>
            <a:r>
              <a:rPr lang="en-US" dirty="0" err="1"/>
              <a:t>SelectKBest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8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206</Words>
  <Application>Microsoft Office PowerPoint</Application>
  <PresentationFormat>와이드스크린</PresentationFormat>
  <Paragraphs>49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Cambria Math</vt:lpstr>
      <vt:lpstr>Office 테마</vt:lpstr>
      <vt:lpstr>Assignment6 Feature Selection</vt:lpstr>
      <vt:lpstr>Feature Selection – 〖Chi〗^2</vt:lpstr>
      <vt:lpstr>Feature Selection – Information Gain</vt:lpstr>
      <vt:lpstr>Feature Selection – DFS</vt:lpstr>
      <vt:lpstr>Feature Selection – DFS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Assignment3 Vote rate</dc:title>
  <dc:creator>Justin - Juliafashion</dc:creator>
  <cp:lastModifiedBy>Justin - Juliafashion</cp:lastModifiedBy>
  <cp:revision>72</cp:revision>
  <dcterms:created xsi:type="dcterms:W3CDTF">2018-04-03T13:02:36Z</dcterms:created>
  <dcterms:modified xsi:type="dcterms:W3CDTF">2018-05-09T07:02:32Z</dcterms:modified>
</cp:coreProperties>
</file>