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pos="7174" userDrawn="1">
          <p15:clr>
            <a:srgbClr val="A4A3A4"/>
          </p15:clr>
        </p15:guide>
        <p15:guide id="4" pos="506" userDrawn="1">
          <p15:clr>
            <a:srgbClr val="A4A3A4"/>
          </p15:clr>
        </p15:guide>
        <p15:guide id="5" orient="horz" pos="255" userDrawn="1">
          <p15:clr>
            <a:srgbClr val="A4A3A4"/>
          </p15:clr>
        </p15:guide>
        <p15:guide id="6" orient="horz" pos="390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21" autoAdjust="0"/>
    <p:restoredTop sz="94660"/>
  </p:normalViewPr>
  <p:slideViewPr>
    <p:cSldViewPr snapToGrid="0">
      <p:cViewPr varScale="1">
        <p:scale>
          <a:sx n="92" d="100"/>
          <a:sy n="92" d="100"/>
        </p:scale>
        <p:origin x="283" y="67"/>
      </p:cViewPr>
      <p:guideLst>
        <p:guide orient="horz" pos="2160"/>
        <p:guide pos="3840"/>
        <p:guide pos="7174"/>
        <p:guide pos="506"/>
        <p:guide orient="horz" pos="255"/>
        <p:guide orient="horz" pos="390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131A6F-462D-47A4-B221-C74EC485EE85}" type="datetimeFigureOut">
              <a:rPr lang="ko-KR" altLang="en-US" smtClean="0"/>
              <a:t>2016-07-27</a:t>
            </a:fld>
            <a:endParaRPr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4A85ECA-C7E4-450F-A367-36DB36F3F0B6}" type="slidenum">
              <a:rPr lang="ko-KR" altLang="en-US" smtClean="0"/>
              <a:t>‹#›</a:t>
            </a:fld>
            <a:endParaRPr lang="ko-KR" altLang="en-US"/>
          </a:p>
        </p:txBody>
      </p:sp>
    </p:spTree>
    <p:extLst>
      <p:ext uri="{BB962C8B-B14F-4D97-AF65-F5344CB8AC3E}">
        <p14:creationId xmlns:p14="http://schemas.microsoft.com/office/powerpoint/2010/main" val="1487662750"/>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p>
        </p:txBody>
      </p:sp>
      <p:sp>
        <p:nvSpPr>
          <p:cNvPr id="3" name="부제목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p>
        </p:txBody>
      </p:sp>
      <p:sp>
        <p:nvSpPr>
          <p:cNvPr id="4" name="날짜 개체 틀 3"/>
          <p:cNvSpPr>
            <a:spLocks noGrp="1"/>
          </p:cNvSpPr>
          <p:nvPr>
            <p:ph type="dt" sz="half" idx="10"/>
          </p:nvPr>
        </p:nvSpPr>
        <p:spPr/>
        <p:txBody>
          <a:bodyPr/>
          <a:lstStyle/>
          <a:p>
            <a:fld id="{A62F16D9-F8F7-4A1B-B020-1F8E99420C02}" type="datetimeFigureOut">
              <a:rPr lang="ko-KR" altLang="en-US" smtClean="0"/>
              <a:t>2016-07-27</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D902BBF0-B462-46E8-9901-A85195707BD0}" type="slidenum">
              <a:rPr lang="ko-KR" altLang="en-US" smtClean="0"/>
              <a:t>‹#›</a:t>
            </a:fld>
            <a:endParaRPr lang="ko-KR" altLang="en-US"/>
          </a:p>
        </p:txBody>
      </p:sp>
    </p:spTree>
    <p:extLst>
      <p:ext uri="{BB962C8B-B14F-4D97-AF65-F5344CB8AC3E}">
        <p14:creationId xmlns:p14="http://schemas.microsoft.com/office/powerpoint/2010/main" val="23443601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A62F16D9-F8F7-4A1B-B020-1F8E99420C02}" type="datetimeFigureOut">
              <a:rPr lang="ko-KR" altLang="en-US" smtClean="0"/>
              <a:t>2016-07-27</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D902BBF0-B462-46E8-9901-A85195707BD0}" type="slidenum">
              <a:rPr lang="ko-KR" altLang="en-US" smtClean="0"/>
              <a:t>‹#›</a:t>
            </a:fld>
            <a:endParaRPr lang="ko-KR" altLang="en-US"/>
          </a:p>
        </p:txBody>
      </p:sp>
    </p:spTree>
    <p:extLst>
      <p:ext uri="{BB962C8B-B14F-4D97-AF65-F5344CB8AC3E}">
        <p14:creationId xmlns:p14="http://schemas.microsoft.com/office/powerpoint/2010/main" val="1463181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838200" y="365125"/>
            <a:ext cx="7734300" cy="5811838"/>
          </a:xfrm>
        </p:spPr>
        <p:txBody>
          <a:bodyPr vert="eaVert"/>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A62F16D9-F8F7-4A1B-B020-1F8E99420C02}" type="datetimeFigureOut">
              <a:rPr lang="ko-KR" altLang="en-US" smtClean="0"/>
              <a:t>2016-07-27</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D902BBF0-B462-46E8-9901-A85195707BD0}" type="slidenum">
              <a:rPr lang="ko-KR" altLang="en-US" smtClean="0"/>
              <a:t>‹#›</a:t>
            </a:fld>
            <a:endParaRPr lang="ko-KR" altLang="en-US"/>
          </a:p>
        </p:txBody>
      </p:sp>
    </p:spTree>
    <p:extLst>
      <p:ext uri="{BB962C8B-B14F-4D97-AF65-F5344CB8AC3E}">
        <p14:creationId xmlns:p14="http://schemas.microsoft.com/office/powerpoint/2010/main" val="27890561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dirty="0"/>
              <a:t>마스터 텍스트 스타일 편집</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p>
            <a:fld id="{A62F16D9-F8F7-4A1B-B020-1F8E99420C02}" type="datetimeFigureOut">
              <a:rPr lang="ko-KR" altLang="en-US" smtClean="0"/>
              <a:t>2016-07-27</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D902BBF0-B462-46E8-9901-A85195707BD0}" type="slidenum">
              <a:rPr lang="ko-KR" altLang="en-US" smtClean="0"/>
              <a:t>‹#›</a:t>
            </a:fld>
            <a:endParaRPr lang="ko-KR" altLang="en-US"/>
          </a:p>
        </p:txBody>
      </p:sp>
    </p:spTree>
    <p:extLst>
      <p:ext uri="{BB962C8B-B14F-4D97-AF65-F5344CB8AC3E}">
        <p14:creationId xmlns:p14="http://schemas.microsoft.com/office/powerpoint/2010/main" val="26821754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p>
        </p:txBody>
      </p:sp>
      <p:sp>
        <p:nvSpPr>
          <p:cNvPr id="3" name="텍스트 개체 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 편집</a:t>
            </a:r>
          </a:p>
        </p:txBody>
      </p:sp>
      <p:sp>
        <p:nvSpPr>
          <p:cNvPr id="4" name="날짜 개체 틀 3"/>
          <p:cNvSpPr>
            <a:spLocks noGrp="1"/>
          </p:cNvSpPr>
          <p:nvPr>
            <p:ph type="dt" sz="half" idx="10"/>
          </p:nvPr>
        </p:nvSpPr>
        <p:spPr/>
        <p:txBody>
          <a:bodyPr/>
          <a:lstStyle/>
          <a:p>
            <a:fld id="{A62F16D9-F8F7-4A1B-B020-1F8E99420C02}" type="datetimeFigureOut">
              <a:rPr lang="ko-KR" altLang="en-US" smtClean="0"/>
              <a:t>2016-07-27</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D902BBF0-B462-46E8-9901-A85195707BD0}" type="slidenum">
              <a:rPr lang="ko-KR" altLang="en-US" smtClean="0"/>
              <a:t>‹#›</a:t>
            </a:fld>
            <a:endParaRPr lang="ko-KR" altLang="en-US"/>
          </a:p>
        </p:txBody>
      </p:sp>
    </p:spTree>
    <p:extLst>
      <p:ext uri="{BB962C8B-B14F-4D97-AF65-F5344CB8AC3E}">
        <p14:creationId xmlns:p14="http://schemas.microsoft.com/office/powerpoint/2010/main" val="22336285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838200" y="1825625"/>
            <a:ext cx="5181600" cy="435133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6172200" y="1825625"/>
            <a:ext cx="5181600" cy="435133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A62F16D9-F8F7-4A1B-B020-1F8E99420C02}" type="datetimeFigureOut">
              <a:rPr lang="ko-KR" altLang="en-US" smtClean="0"/>
              <a:t>2016-07-27</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D902BBF0-B462-46E8-9901-A85195707BD0}" type="slidenum">
              <a:rPr lang="ko-KR" altLang="en-US" smtClean="0"/>
              <a:t>‹#›</a:t>
            </a:fld>
            <a:endParaRPr lang="ko-KR" altLang="en-US"/>
          </a:p>
        </p:txBody>
      </p:sp>
    </p:spTree>
    <p:extLst>
      <p:ext uri="{BB962C8B-B14F-4D97-AF65-F5344CB8AC3E}">
        <p14:creationId xmlns:p14="http://schemas.microsoft.com/office/powerpoint/2010/main" val="35833090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839788" y="365125"/>
            <a:ext cx="10515600" cy="1325563"/>
          </a:xfrm>
        </p:spPr>
        <p:txBody>
          <a:bodyPr/>
          <a:lstStyle/>
          <a:p>
            <a:r>
              <a:rPr lang="ko-KR" altLang="en-US"/>
              <a:t>마스터 제목 스타일 편집</a:t>
            </a:r>
          </a:p>
        </p:txBody>
      </p:sp>
      <p:sp>
        <p:nvSpPr>
          <p:cNvPr id="3" name="텍스트 개체 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 편집</a:t>
            </a:r>
          </a:p>
        </p:txBody>
      </p:sp>
      <p:sp>
        <p:nvSpPr>
          <p:cNvPr id="4" name="내용 개체 틀 3"/>
          <p:cNvSpPr>
            <a:spLocks noGrp="1"/>
          </p:cNvSpPr>
          <p:nvPr>
            <p:ph sz="half" idx="2"/>
          </p:nvPr>
        </p:nvSpPr>
        <p:spPr>
          <a:xfrm>
            <a:off x="839788" y="2505075"/>
            <a:ext cx="5157787" cy="368458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 편집</a:t>
            </a:r>
          </a:p>
        </p:txBody>
      </p:sp>
      <p:sp>
        <p:nvSpPr>
          <p:cNvPr id="6" name="내용 개체 틀 5"/>
          <p:cNvSpPr>
            <a:spLocks noGrp="1"/>
          </p:cNvSpPr>
          <p:nvPr>
            <p:ph sz="quarter" idx="4"/>
          </p:nvPr>
        </p:nvSpPr>
        <p:spPr>
          <a:xfrm>
            <a:off x="6172200" y="2505075"/>
            <a:ext cx="5183188" cy="368458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A62F16D9-F8F7-4A1B-B020-1F8E99420C02}" type="datetimeFigureOut">
              <a:rPr lang="ko-KR" altLang="en-US" smtClean="0"/>
              <a:t>2016-07-27</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D902BBF0-B462-46E8-9901-A85195707BD0}" type="slidenum">
              <a:rPr lang="ko-KR" altLang="en-US" smtClean="0"/>
              <a:t>‹#›</a:t>
            </a:fld>
            <a:endParaRPr lang="ko-KR" altLang="en-US"/>
          </a:p>
        </p:txBody>
      </p:sp>
    </p:spTree>
    <p:extLst>
      <p:ext uri="{BB962C8B-B14F-4D97-AF65-F5344CB8AC3E}">
        <p14:creationId xmlns:p14="http://schemas.microsoft.com/office/powerpoint/2010/main" val="5938238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A62F16D9-F8F7-4A1B-B020-1F8E99420C02}" type="datetimeFigureOut">
              <a:rPr lang="ko-KR" altLang="en-US" smtClean="0"/>
              <a:t>2016-07-27</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D902BBF0-B462-46E8-9901-A85195707BD0}" type="slidenum">
              <a:rPr lang="ko-KR" altLang="en-US" smtClean="0"/>
              <a:t>‹#›</a:t>
            </a:fld>
            <a:endParaRPr lang="ko-KR" altLang="en-US"/>
          </a:p>
        </p:txBody>
      </p:sp>
    </p:spTree>
    <p:extLst>
      <p:ext uri="{BB962C8B-B14F-4D97-AF65-F5344CB8AC3E}">
        <p14:creationId xmlns:p14="http://schemas.microsoft.com/office/powerpoint/2010/main" val="33311110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A62F16D9-F8F7-4A1B-B020-1F8E99420C02}" type="datetimeFigureOut">
              <a:rPr lang="ko-KR" altLang="en-US" smtClean="0"/>
              <a:t>2016-07-27</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D902BBF0-B462-46E8-9901-A85195707BD0}" type="slidenum">
              <a:rPr lang="ko-KR" altLang="en-US" smtClean="0"/>
              <a:t>‹#›</a:t>
            </a:fld>
            <a:endParaRPr lang="ko-KR" altLang="en-US"/>
          </a:p>
        </p:txBody>
      </p:sp>
    </p:spTree>
    <p:extLst>
      <p:ext uri="{BB962C8B-B14F-4D97-AF65-F5344CB8AC3E}">
        <p14:creationId xmlns:p14="http://schemas.microsoft.com/office/powerpoint/2010/main" val="41453716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 편집</a:t>
            </a:r>
          </a:p>
        </p:txBody>
      </p:sp>
      <p:sp>
        <p:nvSpPr>
          <p:cNvPr id="5" name="날짜 개체 틀 4"/>
          <p:cNvSpPr>
            <a:spLocks noGrp="1"/>
          </p:cNvSpPr>
          <p:nvPr>
            <p:ph type="dt" sz="half" idx="10"/>
          </p:nvPr>
        </p:nvSpPr>
        <p:spPr/>
        <p:txBody>
          <a:bodyPr/>
          <a:lstStyle/>
          <a:p>
            <a:fld id="{A62F16D9-F8F7-4A1B-B020-1F8E99420C02}" type="datetimeFigureOut">
              <a:rPr lang="ko-KR" altLang="en-US" smtClean="0"/>
              <a:t>2016-07-27</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D902BBF0-B462-46E8-9901-A85195707BD0}" type="slidenum">
              <a:rPr lang="ko-KR" altLang="en-US" smtClean="0"/>
              <a:t>‹#›</a:t>
            </a:fld>
            <a:endParaRPr lang="ko-KR" altLang="en-US"/>
          </a:p>
        </p:txBody>
      </p:sp>
    </p:spTree>
    <p:extLst>
      <p:ext uri="{BB962C8B-B14F-4D97-AF65-F5344CB8AC3E}">
        <p14:creationId xmlns:p14="http://schemas.microsoft.com/office/powerpoint/2010/main" val="17582629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 편집</a:t>
            </a:r>
          </a:p>
        </p:txBody>
      </p:sp>
      <p:sp>
        <p:nvSpPr>
          <p:cNvPr id="5" name="날짜 개체 틀 4"/>
          <p:cNvSpPr>
            <a:spLocks noGrp="1"/>
          </p:cNvSpPr>
          <p:nvPr>
            <p:ph type="dt" sz="half" idx="10"/>
          </p:nvPr>
        </p:nvSpPr>
        <p:spPr/>
        <p:txBody>
          <a:bodyPr/>
          <a:lstStyle/>
          <a:p>
            <a:fld id="{A62F16D9-F8F7-4A1B-B020-1F8E99420C02}" type="datetimeFigureOut">
              <a:rPr lang="ko-KR" altLang="en-US" smtClean="0"/>
              <a:t>2016-07-27</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D902BBF0-B462-46E8-9901-A85195707BD0}" type="slidenum">
              <a:rPr lang="ko-KR" altLang="en-US" smtClean="0"/>
              <a:t>‹#›</a:t>
            </a:fld>
            <a:endParaRPr lang="ko-KR" altLang="en-US"/>
          </a:p>
        </p:txBody>
      </p:sp>
    </p:spTree>
    <p:extLst>
      <p:ext uri="{BB962C8B-B14F-4D97-AF65-F5344CB8AC3E}">
        <p14:creationId xmlns:p14="http://schemas.microsoft.com/office/powerpoint/2010/main" val="24476475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62F16D9-F8F7-4A1B-B020-1F8E99420C02}" type="datetimeFigureOut">
              <a:rPr lang="ko-KR" altLang="en-US" smtClean="0"/>
              <a:t>2016-07-27</a:t>
            </a:fld>
            <a:endParaRPr lang="ko-KR" altLang="en-US"/>
          </a:p>
        </p:txBody>
      </p:sp>
      <p:sp>
        <p:nvSpPr>
          <p:cNvPr id="5" name="바닥글 개체 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902BBF0-B462-46E8-9901-A85195707BD0}" type="slidenum">
              <a:rPr lang="ko-KR" altLang="en-US" smtClean="0"/>
              <a:t>‹#›</a:t>
            </a:fld>
            <a:endParaRPr lang="ko-KR" altLang="en-US"/>
          </a:p>
        </p:txBody>
      </p:sp>
    </p:spTree>
    <p:extLst>
      <p:ext uri="{BB962C8B-B14F-4D97-AF65-F5344CB8AC3E}">
        <p14:creationId xmlns:p14="http://schemas.microsoft.com/office/powerpoint/2010/main" val="19376930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a:xfrm>
            <a:off x="645459" y="1122363"/>
            <a:ext cx="10865223" cy="2387600"/>
          </a:xfrm>
        </p:spPr>
        <p:txBody>
          <a:bodyPr/>
          <a:lstStyle/>
          <a:p>
            <a:r>
              <a:rPr lang="en-US" altLang="ko-KR" dirty="0">
                <a:latin typeface="DX경필고딕B" panose="02010606000101010101" pitchFamily="2" charset="-127"/>
                <a:ea typeface="DX경필고딕B" panose="02010606000101010101" pitchFamily="2" charset="-127"/>
              </a:rPr>
              <a:t>Aster Analytical Functions by Category</a:t>
            </a:r>
            <a:endParaRPr lang="ko-KR" altLang="en-US" dirty="0">
              <a:latin typeface="DX경필고딕B" panose="02010606000101010101" pitchFamily="2" charset="-127"/>
              <a:ea typeface="DX경필고딕B" panose="02010606000101010101" pitchFamily="2" charset="-127"/>
            </a:endParaRPr>
          </a:p>
        </p:txBody>
      </p:sp>
      <p:sp>
        <p:nvSpPr>
          <p:cNvPr id="3" name="부제목 2"/>
          <p:cNvSpPr>
            <a:spLocks noGrp="1"/>
          </p:cNvSpPr>
          <p:nvPr>
            <p:ph type="subTitle" idx="1"/>
          </p:nvPr>
        </p:nvSpPr>
        <p:spPr/>
        <p:txBody>
          <a:bodyPr/>
          <a:lstStyle/>
          <a:p>
            <a:endParaRPr lang="en-US" altLang="ko-KR" dirty="0"/>
          </a:p>
          <a:p>
            <a:r>
              <a:rPr lang="ko-KR" altLang="en-US" dirty="0"/>
              <a:t>어떤 함수이고</a:t>
            </a:r>
            <a:r>
              <a:rPr lang="en-US" altLang="ko-KR" dirty="0"/>
              <a:t>, </a:t>
            </a:r>
            <a:r>
              <a:rPr lang="ko-KR" altLang="en-US" dirty="0"/>
              <a:t>언제 쓰여야 좋은지</a:t>
            </a:r>
            <a:r>
              <a:rPr lang="en-US" altLang="ko-KR" dirty="0"/>
              <a:t>.</a:t>
            </a:r>
            <a:endParaRPr lang="ko-KR" altLang="en-US" dirty="0"/>
          </a:p>
        </p:txBody>
      </p:sp>
    </p:spTree>
    <p:extLst>
      <p:ext uri="{BB962C8B-B14F-4D97-AF65-F5344CB8AC3E}">
        <p14:creationId xmlns:p14="http://schemas.microsoft.com/office/powerpoint/2010/main" val="40458473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838199" y="365125"/>
            <a:ext cx="11083507" cy="798657"/>
          </a:xfrm>
        </p:spPr>
        <p:txBody>
          <a:bodyPr>
            <a:noAutofit/>
          </a:bodyPr>
          <a:lstStyle/>
          <a:p>
            <a:r>
              <a:rPr lang="en-US" altLang="ko-KR" sz="3600" dirty="0">
                <a:latin typeface="DX경필고딕B" panose="02010606000101010101" pitchFamily="2" charset="-127"/>
                <a:ea typeface="DX경필고딕B" panose="02010606000101010101" pitchFamily="2" charset="-127"/>
              </a:rPr>
              <a:t>Pattern Matching with Teradata Aster </a:t>
            </a:r>
            <a:r>
              <a:rPr lang="en-US" altLang="ko-KR" sz="3600" dirty="0" err="1">
                <a:latin typeface="DX경필고딕B" panose="02010606000101010101" pitchFamily="2" charset="-127"/>
                <a:ea typeface="DX경필고딕B" panose="02010606000101010101" pitchFamily="2" charset="-127"/>
              </a:rPr>
              <a:t>nPath</a:t>
            </a:r>
            <a:endParaRPr lang="ko-KR" altLang="en-US" sz="3600" dirty="0">
              <a:latin typeface="DX경필고딕B" panose="02010606000101010101" pitchFamily="2" charset="-127"/>
              <a:ea typeface="DX경필고딕B" panose="02010606000101010101" pitchFamily="2" charset="-127"/>
            </a:endParaRPr>
          </a:p>
        </p:txBody>
      </p:sp>
      <p:sp>
        <p:nvSpPr>
          <p:cNvPr id="3" name="내용 개체 틀 2"/>
          <p:cNvSpPr>
            <a:spLocks noGrp="1"/>
          </p:cNvSpPr>
          <p:nvPr>
            <p:ph idx="1"/>
          </p:nvPr>
        </p:nvSpPr>
        <p:spPr>
          <a:xfrm>
            <a:off x="803275" y="1346662"/>
            <a:ext cx="10585449" cy="5012575"/>
          </a:xfrm>
        </p:spPr>
        <p:txBody>
          <a:bodyPr numCol="1">
            <a:normAutofit/>
          </a:bodyPr>
          <a:lstStyle/>
          <a:p>
            <a:pPr>
              <a:buFont typeface="Wingdings" panose="05000000000000000000" pitchFamily="2" charset="2"/>
              <a:buChar char="Ø"/>
            </a:pPr>
            <a:r>
              <a:rPr lang="en-US" altLang="ko-KR" sz="1600" b="1" dirty="0" err="1">
                <a:latin typeface="DX경필고딕B" panose="02010606000101010101" pitchFamily="2" charset="-127"/>
                <a:ea typeface="DX경필고딕B" panose="02010606000101010101" pitchFamily="2" charset="-127"/>
              </a:rPr>
              <a:t>nPath</a:t>
            </a:r>
            <a:r>
              <a:rPr lang="en-US" altLang="ko-KR" sz="1600" b="1" dirty="0">
                <a:latin typeface="DX경필고딕B" panose="02010606000101010101" pitchFamily="2" charset="-127"/>
                <a:ea typeface="DX경필고딕B" panose="02010606000101010101" pitchFamily="2" charset="-127"/>
              </a:rPr>
              <a:t>: </a:t>
            </a:r>
            <a:r>
              <a:rPr lang="en-US" altLang="ko-KR" sz="1600" dirty="0">
                <a:latin typeface="DX경필고딕B" panose="02010606000101010101" pitchFamily="2" charset="-127"/>
                <a:ea typeface="DX경필고딕B" panose="02010606000101010101" pitchFamily="2" charset="-127"/>
              </a:rPr>
              <a:t>Row </a:t>
            </a:r>
            <a:r>
              <a:rPr lang="ko-KR" altLang="en-US" sz="1600" dirty="0">
                <a:latin typeface="DX경필고딕B" panose="02010606000101010101" pitchFamily="2" charset="-127"/>
                <a:ea typeface="DX경필고딕B" panose="02010606000101010101" pitchFamily="2" charset="-127"/>
              </a:rPr>
              <a:t>시퀀스의 패턴을 명시해주고</a:t>
            </a:r>
            <a:r>
              <a:rPr lang="en-US" altLang="ko-KR" sz="1600" dirty="0">
                <a:latin typeface="DX경필고딕B" panose="02010606000101010101" pitchFamily="2" charset="-127"/>
                <a:ea typeface="DX경필고딕B" panose="02010606000101010101" pitchFamily="2" charset="-127"/>
              </a:rPr>
              <a:t>, row</a:t>
            </a:r>
            <a:r>
              <a:rPr lang="ko-KR" altLang="en-US" sz="1600" dirty="0">
                <a:latin typeface="DX경필고딕B" panose="02010606000101010101" pitchFamily="2" charset="-127"/>
                <a:ea typeface="DX경필고딕B" panose="02010606000101010101" pitchFamily="2" charset="-127"/>
              </a:rPr>
              <a:t>의 추가적인 상태들을 </a:t>
            </a:r>
            <a:r>
              <a:rPr lang="en-US" altLang="ko-KR" sz="1600" dirty="0">
                <a:latin typeface="DX경필고딕B" panose="02010606000101010101" pitchFamily="2" charset="-127"/>
                <a:ea typeface="DX경필고딕B" panose="02010606000101010101" pitchFamily="2" charset="-127"/>
              </a:rPr>
              <a:t>symbol</a:t>
            </a:r>
            <a:r>
              <a:rPr lang="ko-KR" altLang="en-US" sz="1600" dirty="0">
                <a:latin typeface="DX경필고딕B" panose="02010606000101010101" pitchFamily="2" charset="-127"/>
                <a:ea typeface="DX경필고딕B" panose="02010606000101010101" pitchFamily="2" charset="-127"/>
              </a:rPr>
              <a:t>과 매칭하여 명시하고</a:t>
            </a:r>
            <a:r>
              <a:rPr lang="en-US" altLang="ko-KR" sz="1600" dirty="0">
                <a:latin typeface="DX경필고딕B" panose="02010606000101010101" pitchFamily="2" charset="-127"/>
                <a:ea typeface="DX경필고딕B" panose="02010606000101010101" pitchFamily="2" charset="-127"/>
              </a:rPr>
              <a:t>, row sequence</a:t>
            </a:r>
            <a:r>
              <a:rPr lang="ko-KR" altLang="en-US" sz="1600" dirty="0">
                <a:latin typeface="DX경필고딕B" panose="02010606000101010101" pitchFamily="2" charset="-127"/>
                <a:ea typeface="DX경필고딕B" panose="02010606000101010101" pitchFamily="2" charset="-127"/>
              </a:rPr>
              <a:t>에서 </a:t>
            </a:r>
            <a:r>
              <a:rPr lang="en-US" altLang="ko-KR" sz="1600" dirty="0">
                <a:latin typeface="DX경필고딕B" panose="02010606000101010101" pitchFamily="2" charset="-127"/>
                <a:ea typeface="DX경필고딕B" panose="02010606000101010101" pitchFamily="2" charset="-127"/>
              </a:rPr>
              <a:t>	</a:t>
            </a:r>
            <a:r>
              <a:rPr lang="ko-KR" altLang="en-US" sz="1600" dirty="0">
                <a:latin typeface="DX경필고딕B" panose="02010606000101010101" pitchFamily="2" charset="-127"/>
                <a:ea typeface="DX경필고딕B" panose="02010606000101010101" pitchFamily="2" charset="-127"/>
              </a:rPr>
              <a:t>유용한 정보를 </a:t>
            </a:r>
            <a:r>
              <a:rPr lang="ko-KR" altLang="en-US" sz="1600" dirty="0" err="1">
                <a:latin typeface="DX경필고딕B" panose="02010606000101010101" pitchFamily="2" charset="-127"/>
                <a:ea typeface="DX경필고딕B" panose="02010606000101010101" pitchFamily="2" charset="-127"/>
              </a:rPr>
              <a:t>추출할때</a:t>
            </a:r>
            <a:r>
              <a:rPr lang="ko-KR" altLang="en-US" sz="1600" dirty="0">
                <a:latin typeface="DX경필고딕B" panose="02010606000101010101" pitchFamily="2" charset="-127"/>
                <a:ea typeface="DX경필고딕B" panose="02010606000101010101" pitchFamily="2" charset="-127"/>
              </a:rPr>
              <a:t> 쓰는 패턴매칭함수이다</a:t>
            </a:r>
            <a:r>
              <a:rPr lang="en-US" altLang="ko-KR" sz="1600" dirty="0">
                <a:latin typeface="DX경필고딕B" panose="02010606000101010101" pitchFamily="2" charset="-127"/>
                <a:ea typeface="DX경필고딕B" panose="02010606000101010101" pitchFamily="2" charset="-127"/>
              </a:rPr>
              <a:t>.</a:t>
            </a:r>
            <a:endParaRPr lang="en-US" altLang="ko-KR" sz="1600" dirty="0">
              <a:solidFill>
                <a:schemeClr val="bg1">
                  <a:lumMod val="75000"/>
                </a:schemeClr>
              </a:solidFill>
              <a:latin typeface="DX경필고딕B" panose="02010606000101010101" pitchFamily="2" charset="-127"/>
              <a:ea typeface="DX경필고딕B" panose="02010606000101010101" pitchFamily="2" charset="-127"/>
            </a:endParaRPr>
          </a:p>
        </p:txBody>
      </p:sp>
      <p:sp>
        <p:nvSpPr>
          <p:cNvPr id="4" name="TextBox 3"/>
          <p:cNvSpPr txBox="1"/>
          <p:nvPr/>
        </p:nvSpPr>
        <p:spPr>
          <a:xfrm>
            <a:off x="-400396" y="282633"/>
            <a:ext cx="332508" cy="369332"/>
          </a:xfrm>
          <a:prstGeom prst="rect">
            <a:avLst/>
          </a:prstGeom>
          <a:solidFill>
            <a:srgbClr val="FF0000"/>
          </a:solidFill>
          <a:ln>
            <a:solidFill>
              <a:srgbClr val="FF0000"/>
            </a:solidFill>
          </a:ln>
        </p:spPr>
        <p:txBody>
          <a:bodyPr wrap="square" rtlCol="0">
            <a:spAutoFit/>
          </a:bodyPr>
          <a:lstStyle/>
          <a:p>
            <a:pPr algn="ctr"/>
            <a:r>
              <a:rPr lang="en-US" altLang="ko-KR" b="1" dirty="0">
                <a:ln w="6600">
                  <a:solidFill>
                    <a:schemeClr val="accent2"/>
                  </a:solidFill>
                  <a:prstDash val="solid"/>
                </a:ln>
                <a:solidFill>
                  <a:srgbClr val="FFFFFF"/>
                </a:solidFill>
                <a:effectLst>
                  <a:outerShdw dist="38100" dir="2700000" algn="tl" rotWithShape="0">
                    <a:schemeClr val="accent2"/>
                  </a:outerShdw>
                </a:effectLst>
              </a:rPr>
              <a:t>?</a:t>
            </a:r>
            <a:endParaRPr lang="ko-KR" altLang="en-US" sz="1000" dirty="0">
              <a:solidFill>
                <a:srgbClr val="FF0000"/>
              </a:solidFill>
            </a:endParaRPr>
          </a:p>
        </p:txBody>
      </p:sp>
    </p:spTree>
    <p:extLst>
      <p:ext uri="{BB962C8B-B14F-4D97-AF65-F5344CB8AC3E}">
        <p14:creationId xmlns:p14="http://schemas.microsoft.com/office/powerpoint/2010/main" val="3037496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838199" y="365125"/>
            <a:ext cx="11083507" cy="798657"/>
          </a:xfrm>
        </p:spPr>
        <p:txBody>
          <a:bodyPr>
            <a:noAutofit/>
          </a:bodyPr>
          <a:lstStyle/>
          <a:p>
            <a:r>
              <a:rPr lang="en-US" altLang="ko-KR" sz="3600" dirty="0">
                <a:latin typeface="DX경필고딕B" panose="02010606000101010101" pitchFamily="2" charset="-127"/>
                <a:ea typeface="DX경필고딕B" panose="02010606000101010101" pitchFamily="2" charset="-127"/>
              </a:rPr>
              <a:t>Statistical Analysis</a:t>
            </a:r>
            <a:endParaRPr lang="ko-KR" altLang="en-US" sz="3600" dirty="0">
              <a:latin typeface="DX경필고딕B" panose="02010606000101010101" pitchFamily="2" charset="-127"/>
              <a:ea typeface="DX경필고딕B" panose="02010606000101010101" pitchFamily="2" charset="-127"/>
            </a:endParaRPr>
          </a:p>
        </p:txBody>
      </p:sp>
      <p:sp>
        <p:nvSpPr>
          <p:cNvPr id="3" name="내용 개체 틀 2"/>
          <p:cNvSpPr>
            <a:spLocks noGrp="1"/>
          </p:cNvSpPr>
          <p:nvPr>
            <p:ph idx="1"/>
          </p:nvPr>
        </p:nvSpPr>
        <p:spPr>
          <a:xfrm>
            <a:off x="803275" y="1346662"/>
            <a:ext cx="10585449" cy="5012575"/>
          </a:xfrm>
        </p:spPr>
        <p:txBody>
          <a:bodyPr numCol="1">
            <a:normAutofit/>
          </a:bodyPr>
          <a:lstStyle/>
          <a:p>
            <a:pPr>
              <a:buFont typeface="Wingdings" panose="05000000000000000000" pitchFamily="2" charset="2"/>
              <a:buChar char="Ø"/>
            </a:pPr>
            <a:r>
              <a:rPr lang="en-US" altLang="ko-KR" sz="1600" b="1" dirty="0">
                <a:latin typeface="DX경필고딕B" panose="02010606000101010101" pitchFamily="2" charset="-127"/>
                <a:ea typeface="DX경필고딕B" panose="02010606000101010101" pitchFamily="2" charset="-127"/>
              </a:rPr>
              <a:t>Approximate Distinct Count: </a:t>
            </a:r>
            <a:r>
              <a:rPr lang="ko-KR" altLang="en-US" sz="1600" dirty="0">
                <a:latin typeface="DX경필고딕B" panose="02010606000101010101" pitchFamily="2" charset="-127"/>
                <a:ea typeface="DX경필고딕B" panose="02010606000101010101" pitchFamily="2" charset="-127"/>
              </a:rPr>
              <a:t>테이블을 오직 한번만 스캔하면서 하나 혹은 그 이상의 칼럼에서 전반적으로 구별되는 값</a:t>
            </a:r>
            <a:r>
              <a:rPr lang="en-US" altLang="ko-KR" sz="1600" dirty="0">
                <a:latin typeface="DX경필고딕B" panose="02010606000101010101" pitchFamily="2" charset="-127"/>
                <a:ea typeface="DX경필고딕B" panose="02010606000101010101" pitchFamily="2" charset="-127"/>
              </a:rPr>
              <a:t>	</a:t>
            </a:r>
            <a:r>
              <a:rPr lang="ko-KR" altLang="en-US" sz="1600" dirty="0">
                <a:latin typeface="DX경필고딕B" panose="02010606000101010101" pitchFamily="2" charset="-127"/>
                <a:ea typeface="DX경필고딕B" panose="02010606000101010101" pitchFamily="2" charset="-127"/>
              </a:rPr>
              <a:t>들의 카운트를 대략적으로 계산한다</a:t>
            </a:r>
            <a:r>
              <a:rPr lang="en-US" altLang="ko-KR" sz="1600" dirty="0">
                <a:latin typeface="DX경필고딕B" panose="02010606000101010101" pitchFamily="2" charset="-127"/>
                <a:ea typeface="DX경필고딕B" panose="02010606000101010101" pitchFamily="2" charset="-127"/>
              </a:rPr>
              <a:t>. </a:t>
            </a:r>
            <a:r>
              <a:rPr lang="ko-KR" altLang="en-US" sz="1600" dirty="0">
                <a:latin typeface="DX경필고딕B" panose="02010606000101010101" pitchFamily="2" charset="-127"/>
                <a:ea typeface="DX경필고딕B" panose="02010606000101010101" pitchFamily="2" charset="-127"/>
              </a:rPr>
              <a:t>카운트 되는 모든 </a:t>
            </a:r>
            <a:r>
              <a:rPr lang="en-US" altLang="ko-KR" sz="1600" dirty="0">
                <a:latin typeface="DX경필고딕B" panose="02010606000101010101" pitchFamily="2" charset="-127"/>
                <a:ea typeface="DX경필고딕B" panose="02010606000101010101" pitchFamily="2" charset="-127"/>
              </a:rPr>
              <a:t>children</a:t>
            </a:r>
            <a:r>
              <a:rPr lang="ko-KR" altLang="en-US" sz="1600" dirty="0">
                <a:latin typeface="DX경필고딕B" panose="02010606000101010101" pitchFamily="2" charset="-127"/>
                <a:ea typeface="DX경필고딕B" panose="02010606000101010101" pitchFamily="2" charset="-127"/>
              </a:rPr>
              <a:t>은 특정한 </a:t>
            </a:r>
            <a:r>
              <a:rPr lang="en-US" altLang="ko-KR" sz="1600" dirty="0">
                <a:latin typeface="DX경필고딕B" panose="02010606000101010101" pitchFamily="2" charset="-127"/>
                <a:ea typeface="DX경필고딕B" panose="02010606000101010101" pitchFamily="2" charset="-127"/>
              </a:rPr>
              <a:t>parent</a:t>
            </a:r>
            <a:r>
              <a:rPr lang="ko-KR" altLang="en-US" sz="1600" dirty="0">
                <a:latin typeface="DX경필고딕B" panose="02010606000101010101" pitchFamily="2" charset="-127"/>
                <a:ea typeface="DX경필고딕B" panose="02010606000101010101" pitchFamily="2" charset="-127"/>
              </a:rPr>
              <a:t>가 있다</a:t>
            </a:r>
            <a:r>
              <a:rPr lang="en-US" altLang="ko-KR" sz="1600" dirty="0">
                <a:latin typeface="DX경필고딕B" panose="02010606000101010101" pitchFamily="2" charset="-127"/>
                <a:ea typeface="DX경필고딕B" panose="02010606000101010101" pitchFamily="2" charset="-127"/>
              </a:rPr>
              <a:t>.</a:t>
            </a:r>
            <a:br>
              <a:rPr lang="en-US" altLang="ko-KR" sz="1600" dirty="0">
                <a:latin typeface="DX경필고딕B" panose="02010606000101010101" pitchFamily="2" charset="-127"/>
                <a:ea typeface="DX경필고딕B" panose="02010606000101010101" pitchFamily="2" charset="-127"/>
              </a:rPr>
            </a:br>
            <a:r>
              <a:rPr lang="en-US" altLang="ko-KR" sz="1600" dirty="0">
                <a:latin typeface="DX경필고딕B" panose="02010606000101010101" pitchFamily="2" charset="-127"/>
                <a:ea typeface="DX경필고딕B" panose="02010606000101010101" pitchFamily="2" charset="-127"/>
              </a:rPr>
              <a:t>	</a:t>
            </a:r>
            <a:r>
              <a:rPr lang="en-US" altLang="ko-KR" sz="1600" dirty="0">
                <a:solidFill>
                  <a:schemeClr val="bg1">
                    <a:lumMod val="75000"/>
                  </a:schemeClr>
                </a:solidFill>
                <a:latin typeface="DX경필고딕B" panose="02010606000101010101" pitchFamily="2" charset="-127"/>
                <a:ea typeface="DX경필고딕B" panose="02010606000101010101" pitchFamily="2" charset="-127"/>
              </a:rPr>
              <a:t>(Computes the approximate global distinct count of the values in one or more columns, scanning the 	table only once. Counts all children for a specified parent.)</a:t>
            </a:r>
            <a:br>
              <a:rPr lang="en-US" altLang="ko-KR" sz="1600" dirty="0">
                <a:solidFill>
                  <a:schemeClr val="bg1">
                    <a:lumMod val="75000"/>
                  </a:schemeClr>
                </a:solidFill>
                <a:latin typeface="DX경필고딕B" panose="02010606000101010101" pitchFamily="2" charset="-127"/>
                <a:ea typeface="DX경필고딕B" panose="02010606000101010101" pitchFamily="2" charset="-127"/>
              </a:rPr>
            </a:br>
            <a:r>
              <a:rPr lang="en-US" altLang="ko-KR" sz="1600" dirty="0">
                <a:solidFill>
                  <a:schemeClr val="bg1">
                    <a:lumMod val="75000"/>
                  </a:schemeClr>
                </a:solidFill>
                <a:latin typeface="DX경필고딕B" panose="02010606000101010101" pitchFamily="2" charset="-127"/>
                <a:ea typeface="DX경필고딕B" panose="02010606000101010101" pitchFamily="2" charset="-127"/>
              </a:rPr>
              <a:t>	</a:t>
            </a:r>
            <a:r>
              <a:rPr lang="ko-KR" altLang="en-US" sz="1600" dirty="0">
                <a:latin typeface="DX경필고딕B" panose="02010606000101010101" pitchFamily="2" charset="-127"/>
                <a:ea typeface="DX경필고딕B" panose="02010606000101010101" pitchFamily="2" charset="-127"/>
              </a:rPr>
              <a:t>이 함수는 칼럼이나 칼럼들의 결합이 큰 </a:t>
            </a:r>
            <a:r>
              <a:rPr lang="en-US" altLang="ko-KR" sz="1600" dirty="0">
                <a:latin typeface="DX경필고딕B" panose="02010606000101010101" pitchFamily="2" charset="-127"/>
                <a:ea typeface="DX경필고딕B" panose="02010606000101010101" pitchFamily="2" charset="-127"/>
              </a:rPr>
              <a:t>cardinality*</a:t>
            </a:r>
            <a:r>
              <a:rPr lang="ko-KR" altLang="en-US" sz="1600" dirty="0">
                <a:latin typeface="DX경필고딕B" panose="02010606000101010101" pitchFamily="2" charset="-127"/>
                <a:ea typeface="DX경필고딕B" panose="02010606000101010101" pitchFamily="2" charset="-127"/>
              </a:rPr>
              <a:t>를 가질 때 쓰는걸 추천한다</a:t>
            </a:r>
            <a:r>
              <a:rPr lang="en-US" altLang="ko-KR" sz="1600" dirty="0">
                <a:latin typeface="DX경필고딕B" panose="02010606000101010101" pitchFamily="2" charset="-127"/>
                <a:ea typeface="DX경필고딕B" panose="02010606000101010101" pitchFamily="2" charset="-127"/>
              </a:rPr>
              <a:t>. SQL</a:t>
            </a:r>
            <a:r>
              <a:rPr lang="ko-KR" altLang="en-US" sz="1600" dirty="0">
                <a:latin typeface="DX경필고딕B" panose="02010606000101010101" pitchFamily="2" charset="-127"/>
                <a:ea typeface="DX경필고딕B" panose="02010606000101010101" pitchFamily="2" charset="-127"/>
              </a:rPr>
              <a:t>문의 </a:t>
            </a:r>
            <a:r>
              <a:rPr lang="en-US" altLang="ko-KR" sz="1600" dirty="0">
                <a:latin typeface="DX경필고딕B" panose="02010606000101010101" pitchFamily="2" charset="-127"/>
                <a:ea typeface="DX경필고딕B" panose="02010606000101010101" pitchFamily="2" charset="-127"/>
              </a:rPr>
              <a:t>SELECT DISTINCT	</a:t>
            </a:r>
            <a:r>
              <a:rPr lang="ko-KR" altLang="en-US" sz="1600" dirty="0">
                <a:latin typeface="DX경필고딕B" panose="02010606000101010101" pitchFamily="2" charset="-127"/>
                <a:ea typeface="DX경필고딕B" panose="02010606000101010101" pitchFamily="2" charset="-127"/>
              </a:rPr>
              <a:t>보다 속도가 빠르다</a:t>
            </a:r>
            <a:r>
              <a:rPr lang="en-US" altLang="ko-KR" sz="1600" dirty="0">
                <a:latin typeface="DX경필고딕B" panose="02010606000101010101" pitchFamily="2" charset="-127"/>
                <a:ea typeface="DX경필고딕B" panose="02010606000101010101" pitchFamily="2" charset="-127"/>
              </a:rPr>
              <a:t>. </a:t>
            </a:r>
            <a:r>
              <a:rPr lang="ko-KR" altLang="en-US" sz="1600" dirty="0">
                <a:latin typeface="DX경필고딕B" panose="02010606000101010101" pitchFamily="2" charset="-127"/>
                <a:ea typeface="DX경필고딕B" panose="02010606000101010101" pitchFamily="2" charset="-127"/>
              </a:rPr>
              <a:t>만약에 구별 값의 수가 적다면</a:t>
            </a:r>
            <a:r>
              <a:rPr lang="en-US" altLang="ko-KR" sz="1600" dirty="0">
                <a:latin typeface="DX경필고딕B" panose="02010606000101010101" pitchFamily="2" charset="-127"/>
                <a:ea typeface="DX경필고딕B" panose="02010606000101010101" pitchFamily="2" charset="-127"/>
              </a:rPr>
              <a:t>, SQL</a:t>
            </a:r>
            <a:r>
              <a:rPr lang="ko-KR" altLang="en-US" sz="1600" dirty="0">
                <a:latin typeface="DX경필고딕B" panose="02010606000101010101" pitchFamily="2" charset="-127"/>
                <a:ea typeface="DX경필고딕B" panose="02010606000101010101" pitchFamily="2" charset="-127"/>
              </a:rPr>
              <a:t>문의 </a:t>
            </a:r>
            <a:r>
              <a:rPr lang="en-US" altLang="ko-KR" sz="1600" dirty="0">
                <a:latin typeface="DX경필고딕B" panose="02010606000101010101" pitchFamily="2" charset="-127"/>
                <a:ea typeface="DX경필고딕B" panose="02010606000101010101" pitchFamily="2" charset="-127"/>
              </a:rPr>
              <a:t>SELECT DISTINCT</a:t>
            </a:r>
            <a:r>
              <a:rPr lang="ko-KR" altLang="en-US" sz="1600" dirty="0">
                <a:latin typeface="DX경필고딕B" panose="02010606000101010101" pitchFamily="2" charset="-127"/>
                <a:ea typeface="DX경필고딕B" panose="02010606000101010101" pitchFamily="2" charset="-127"/>
              </a:rPr>
              <a:t>를 쓰는 것이 낫다</a:t>
            </a:r>
            <a:r>
              <a:rPr lang="en-US" altLang="ko-KR" sz="1600" dirty="0">
                <a:latin typeface="DX경필고딕B" panose="02010606000101010101" pitchFamily="2" charset="-127"/>
                <a:ea typeface="DX경필고딕B" panose="02010606000101010101" pitchFamily="2" charset="-127"/>
              </a:rPr>
              <a:t>.</a:t>
            </a:r>
            <a:br>
              <a:rPr lang="en-US" altLang="ko-KR" sz="1600" dirty="0">
                <a:latin typeface="DX경필고딕B" panose="02010606000101010101" pitchFamily="2" charset="-127"/>
                <a:ea typeface="DX경필고딕B" panose="02010606000101010101" pitchFamily="2" charset="-127"/>
              </a:rPr>
            </a:br>
            <a:r>
              <a:rPr lang="en-US" altLang="ko-KR" sz="1600" dirty="0">
                <a:latin typeface="DX경필고딕B" panose="02010606000101010101" pitchFamily="2" charset="-127"/>
                <a:ea typeface="DX경필고딕B" panose="02010606000101010101" pitchFamily="2" charset="-127"/>
              </a:rPr>
              <a:t>	</a:t>
            </a:r>
            <a:r>
              <a:rPr lang="en-US" altLang="ko-KR" sz="1600" dirty="0">
                <a:solidFill>
                  <a:schemeClr val="bg1">
                    <a:lumMod val="75000"/>
                  </a:schemeClr>
                </a:solidFill>
                <a:latin typeface="DX경필고딕B" panose="02010606000101010101" pitchFamily="2" charset="-127"/>
                <a:ea typeface="DX경필고딕B" panose="02010606000101010101" pitchFamily="2" charset="-127"/>
              </a:rPr>
              <a:t>(This function is recommended when the column or combination of columns has large cardinality. The 	function can estimate the number of distinct values much faster than the SQL SELECT DISTINCT 	command can return the precise number of distinct values. When the number of distinct values is small, 	the SQL SELECT DISTINCT command is recommended.)</a:t>
            </a:r>
          </a:p>
          <a:p>
            <a:pPr>
              <a:buFont typeface="Wingdings" panose="05000000000000000000" pitchFamily="2" charset="2"/>
              <a:buChar char="Ø"/>
            </a:pPr>
            <a:r>
              <a:rPr lang="en-US" altLang="ko-KR" sz="1600" b="1" dirty="0">
                <a:latin typeface="DX경필고딕B" panose="02010606000101010101" pitchFamily="2" charset="-127"/>
                <a:ea typeface="DX경필고딕B" panose="02010606000101010101" pitchFamily="2" charset="-127"/>
              </a:rPr>
              <a:t>Approximate Percentile: </a:t>
            </a:r>
            <a:r>
              <a:rPr lang="ko-KR" altLang="en-US" sz="1600" dirty="0">
                <a:latin typeface="DX경필고딕B" panose="02010606000101010101" pitchFamily="2" charset="-127"/>
                <a:ea typeface="DX경필고딕B" panose="02010606000101010101" pitchFamily="2" charset="-127"/>
              </a:rPr>
              <a:t>하나 혹은 그 이상의 칼럼의 대략적인 백분위를 명시된 정확성으로 계산한다</a:t>
            </a:r>
            <a:r>
              <a:rPr lang="en-US" altLang="ko-KR" sz="1600" dirty="0">
                <a:latin typeface="DX경필고딕B" panose="02010606000101010101" pitchFamily="2" charset="-127"/>
                <a:ea typeface="DX경필고딕B" panose="02010606000101010101" pitchFamily="2" charset="-127"/>
              </a:rPr>
              <a:t>.</a:t>
            </a:r>
            <a:r>
              <a:rPr lang="ko-KR" altLang="en-US" sz="1600" dirty="0">
                <a:latin typeface="DX경필고딕B" panose="02010606000101010101" pitchFamily="2" charset="-127"/>
                <a:ea typeface="DX경필고딕B" panose="02010606000101010101" pitchFamily="2" charset="-127"/>
              </a:rPr>
              <a:t> </a:t>
            </a:r>
            <a:br>
              <a:rPr lang="en-US" altLang="ko-KR" sz="1600" dirty="0">
                <a:latin typeface="DX경필고딕B" panose="02010606000101010101" pitchFamily="2" charset="-127"/>
                <a:ea typeface="DX경필고딕B" panose="02010606000101010101" pitchFamily="2" charset="-127"/>
              </a:rPr>
            </a:br>
            <a:r>
              <a:rPr lang="en-US" altLang="ko-KR" sz="1600" dirty="0">
                <a:latin typeface="DX경필고딕B" panose="02010606000101010101" pitchFamily="2" charset="-127"/>
                <a:ea typeface="DX경필고딕B" panose="02010606000101010101" pitchFamily="2" charset="-127"/>
              </a:rPr>
              <a:t>	</a:t>
            </a:r>
            <a:r>
              <a:rPr lang="en-US" altLang="ko-KR" sz="1600" dirty="0">
                <a:solidFill>
                  <a:schemeClr val="bg1">
                    <a:lumMod val="75000"/>
                  </a:schemeClr>
                </a:solidFill>
                <a:latin typeface="DX경필고딕B" panose="02010606000101010101" pitchFamily="2" charset="-127"/>
                <a:ea typeface="DX경필고딕B" panose="02010606000101010101" pitchFamily="2" charset="-127"/>
              </a:rPr>
              <a:t>(Computes approximate percentiles for one or more columns, with specified accuracy.)</a:t>
            </a:r>
          </a:p>
          <a:p>
            <a:pPr>
              <a:buFont typeface="Wingdings" panose="05000000000000000000" pitchFamily="2" charset="2"/>
              <a:buChar char="Ø"/>
            </a:pPr>
            <a:r>
              <a:rPr lang="en-US" altLang="ko-KR" sz="1600" b="1" dirty="0">
                <a:latin typeface="DX경필고딕B" panose="02010606000101010101" pitchFamily="2" charset="-127"/>
                <a:ea typeface="DX경필고딕B" panose="02010606000101010101" pitchFamily="2" charset="-127"/>
              </a:rPr>
              <a:t>CMAVG: </a:t>
            </a:r>
            <a:r>
              <a:rPr lang="en-US" altLang="ko-KR" sz="1600" dirty="0" err="1">
                <a:latin typeface="DX경필고딕B" panose="02010606000101010101" pitchFamily="2" charset="-127"/>
                <a:ea typeface="DX경필고딕B" panose="02010606000101010101" pitchFamily="2" charset="-127"/>
              </a:rPr>
              <a:t>CuMulative</a:t>
            </a:r>
            <a:r>
              <a:rPr lang="en-US" altLang="ko-KR" sz="1600" dirty="0">
                <a:latin typeface="DX경필고딕B" panose="02010606000101010101" pitchFamily="2" charset="-127"/>
                <a:ea typeface="DX경필고딕B" panose="02010606000101010101" pitchFamily="2" charset="-127"/>
              </a:rPr>
              <a:t> </a:t>
            </a:r>
            <a:r>
              <a:rPr lang="en-US" altLang="ko-KR" sz="1600" dirty="0" err="1">
                <a:latin typeface="DX경필고딕B" panose="02010606000101010101" pitchFamily="2" charset="-127"/>
                <a:ea typeface="DX경필고딕B" panose="02010606000101010101" pitchFamily="2" charset="-127"/>
              </a:rPr>
              <a:t>AVeraGe</a:t>
            </a:r>
            <a:r>
              <a:rPr lang="ko-KR" altLang="en-US" sz="1600" dirty="0">
                <a:latin typeface="DX경필고딕B" panose="02010606000101010101" pitchFamily="2" charset="-127"/>
                <a:ea typeface="DX경필고딕B" panose="02010606000101010101" pitchFamily="2" charset="-127"/>
              </a:rPr>
              <a:t>의 </a:t>
            </a:r>
            <a:r>
              <a:rPr lang="ko-KR" altLang="en-US" sz="1600" dirty="0" err="1">
                <a:latin typeface="DX경필고딕B" panose="02010606000101010101" pitchFamily="2" charset="-127"/>
                <a:ea typeface="DX경필고딕B" panose="02010606000101010101" pitchFamily="2" charset="-127"/>
              </a:rPr>
              <a:t>약자인듯</a:t>
            </a:r>
            <a:r>
              <a:rPr lang="en-US" altLang="ko-KR" sz="1600" dirty="0">
                <a:latin typeface="DX경필고딕B" panose="02010606000101010101" pitchFamily="2" charset="-127"/>
                <a:ea typeface="DX경필고딕B" panose="02010606000101010101" pitchFamily="2" charset="-127"/>
              </a:rPr>
              <a:t>. </a:t>
            </a:r>
            <a:r>
              <a:rPr lang="ko-KR" altLang="en-US" sz="1600" dirty="0">
                <a:latin typeface="DX경필고딕B" panose="02010606000101010101" pitchFamily="2" charset="-127"/>
                <a:ea typeface="DX경필고딕B" panose="02010606000101010101" pitchFamily="2" charset="-127"/>
              </a:rPr>
              <a:t>시리즈의 시작부터 값에 대한 누적된 이동 평균을 계산하는 함수</a:t>
            </a:r>
            <a:r>
              <a:rPr lang="en-US" altLang="ko-KR" sz="1600" dirty="0">
                <a:latin typeface="DX경필고딕B" panose="02010606000101010101" pitchFamily="2" charset="-127"/>
                <a:ea typeface="DX경필고딕B" panose="02010606000101010101" pitchFamily="2" charset="-127"/>
              </a:rPr>
              <a:t>. </a:t>
            </a:r>
            <a:r>
              <a:rPr lang="ko-KR" altLang="en-US" sz="1600" dirty="0">
                <a:latin typeface="DX경필고딕B" panose="02010606000101010101" pitchFamily="2" charset="-127"/>
                <a:ea typeface="DX경필고딕B" panose="02010606000101010101" pitchFamily="2" charset="-127"/>
              </a:rPr>
              <a:t>새로운 </a:t>
            </a:r>
            <a:r>
              <a:rPr lang="en-US" altLang="ko-KR" sz="1600" dirty="0">
                <a:latin typeface="DX경필고딕B" panose="02010606000101010101" pitchFamily="2" charset="-127"/>
                <a:ea typeface="DX경필고딕B" panose="02010606000101010101" pitchFamily="2" charset="-127"/>
              </a:rPr>
              <a:t>	</a:t>
            </a:r>
            <a:r>
              <a:rPr lang="ko-KR" altLang="en-US" sz="1600" dirty="0">
                <a:latin typeface="DX경필고딕B" panose="02010606000101010101" pitchFamily="2" charset="-127"/>
                <a:ea typeface="DX경필고딕B" panose="02010606000101010101" pitchFamily="2" charset="-127"/>
              </a:rPr>
              <a:t>데이터가 도착했을 때</a:t>
            </a:r>
            <a:r>
              <a:rPr lang="en-US" altLang="ko-KR" sz="1600" dirty="0">
                <a:latin typeface="DX경필고딕B" panose="02010606000101010101" pitchFamily="2" charset="-127"/>
                <a:ea typeface="DX경필고딕B" panose="02010606000101010101" pitchFamily="2" charset="-127"/>
              </a:rPr>
              <a:t>, </a:t>
            </a:r>
            <a:r>
              <a:rPr lang="ko-KR" altLang="en-US" sz="1600" dirty="0">
                <a:latin typeface="DX경필고딕B" panose="02010606000101010101" pitchFamily="2" charset="-127"/>
                <a:ea typeface="DX경필고딕B" panose="02010606000101010101" pitchFamily="2" charset="-127"/>
              </a:rPr>
              <a:t>그 시간의 그 지점에서 모든 데이터의 평균을 계산하는 것이 목적이다</a:t>
            </a:r>
            <a:r>
              <a:rPr lang="en-US" altLang="ko-KR" sz="1600" dirty="0">
                <a:latin typeface="DX경필고딕B" panose="02010606000101010101" pitchFamily="2" charset="-127"/>
                <a:ea typeface="DX경필고딕B" panose="02010606000101010101" pitchFamily="2" charset="-127"/>
              </a:rPr>
              <a:t>. </a:t>
            </a:r>
            <a:r>
              <a:rPr lang="ko-KR" altLang="en-US" sz="1600" dirty="0">
                <a:latin typeface="DX경필고딕B" panose="02010606000101010101" pitchFamily="2" charset="-127"/>
                <a:ea typeface="DX경필고딕B" panose="02010606000101010101" pitchFamily="2" charset="-127"/>
              </a:rPr>
              <a:t>예를 들어</a:t>
            </a:r>
            <a:r>
              <a:rPr lang="en-US" altLang="ko-KR" sz="1600" dirty="0">
                <a:latin typeface="DX경필고딕B" panose="02010606000101010101" pitchFamily="2" charset="-127"/>
                <a:ea typeface="DX경필고딕B" panose="02010606000101010101" pitchFamily="2" charset="-127"/>
              </a:rPr>
              <a:t>, </a:t>
            </a:r>
            <a:r>
              <a:rPr lang="ko-KR" altLang="en-US" sz="1600" dirty="0">
                <a:latin typeface="DX경필고딕B" panose="02010606000101010101" pitchFamily="2" charset="-127"/>
                <a:ea typeface="DX경필고딕B" panose="02010606000101010101" pitchFamily="2" charset="-127"/>
              </a:rPr>
              <a:t>주식</a:t>
            </a:r>
            <a:r>
              <a:rPr lang="en-US" altLang="ko-KR" sz="1600" dirty="0">
                <a:latin typeface="DX경필고딕B" panose="02010606000101010101" pitchFamily="2" charset="-127"/>
                <a:ea typeface="DX경필고딕B" panose="02010606000101010101" pitchFamily="2" charset="-127"/>
              </a:rPr>
              <a:t>	</a:t>
            </a:r>
            <a:r>
              <a:rPr lang="ko-KR" altLang="en-US" sz="1600" dirty="0">
                <a:latin typeface="DX경필고딕B" panose="02010606000101010101" pitchFamily="2" charset="-127"/>
                <a:ea typeface="DX경필고딕B" panose="02010606000101010101" pitchFamily="2" charset="-127"/>
              </a:rPr>
              <a:t>투자가가 어떤 거래의 주식을 특정 시점부터 현재까지 평균값을 찾고 싶을 때 쓰일 수 있다</a:t>
            </a:r>
            <a:r>
              <a:rPr lang="en-US" altLang="ko-KR" sz="1600" dirty="0">
                <a:latin typeface="DX경필고딕B" panose="02010606000101010101" pitchFamily="2" charset="-127"/>
                <a:ea typeface="DX경필고딕B" panose="02010606000101010101" pitchFamily="2" charset="-127"/>
              </a:rPr>
              <a:t>.</a:t>
            </a:r>
            <a:br>
              <a:rPr lang="en-US" altLang="ko-KR" sz="1600" dirty="0">
                <a:latin typeface="DX경필고딕B" panose="02010606000101010101" pitchFamily="2" charset="-127"/>
                <a:ea typeface="DX경필고딕B" panose="02010606000101010101" pitchFamily="2" charset="-127"/>
              </a:rPr>
            </a:br>
            <a:r>
              <a:rPr lang="en-US" altLang="ko-KR" sz="1600" dirty="0">
                <a:latin typeface="DX경필고딕B" panose="02010606000101010101" pitchFamily="2" charset="-127"/>
                <a:ea typeface="DX경필고딕B" panose="02010606000101010101" pitchFamily="2" charset="-127"/>
              </a:rPr>
              <a:t>	</a:t>
            </a:r>
            <a:r>
              <a:rPr lang="en-US" altLang="ko-KR" sz="1600" dirty="0">
                <a:solidFill>
                  <a:schemeClr val="bg1">
                    <a:lumMod val="75000"/>
                  </a:schemeClr>
                </a:solidFill>
                <a:latin typeface="DX경필고딕B" panose="02010606000101010101" pitchFamily="2" charset="-127"/>
                <a:ea typeface="DX경필고딕B" panose="02010606000101010101" pitchFamily="2" charset="-127"/>
              </a:rPr>
              <a:t>(In a cumulative moving average, the data are added to the data set in an ordered data stream over 	time. The objective is to compute the average of all the data at each point in time when new data 	arrived. For example, an investor may want to find the average price of all of the stock transactions for 	a particular stock over time, up to the current time.)</a:t>
            </a:r>
            <a:br>
              <a:rPr lang="en-US" altLang="ko-KR" sz="1600" dirty="0">
                <a:solidFill>
                  <a:schemeClr val="bg1">
                    <a:lumMod val="75000"/>
                  </a:schemeClr>
                </a:solidFill>
                <a:latin typeface="DX경필고딕B" panose="02010606000101010101" pitchFamily="2" charset="-127"/>
                <a:ea typeface="DX경필고딕B" panose="02010606000101010101" pitchFamily="2" charset="-127"/>
              </a:rPr>
            </a:br>
            <a:endParaRPr lang="en-US" altLang="ko-KR" sz="1600" dirty="0">
              <a:solidFill>
                <a:schemeClr val="bg1">
                  <a:lumMod val="75000"/>
                </a:schemeClr>
              </a:solidFill>
              <a:latin typeface="DX경필고딕B" panose="02010606000101010101" pitchFamily="2" charset="-127"/>
              <a:ea typeface="DX경필고딕B" panose="02010606000101010101" pitchFamily="2" charset="-127"/>
            </a:endParaRPr>
          </a:p>
        </p:txBody>
      </p:sp>
      <p:sp>
        <p:nvSpPr>
          <p:cNvPr id="4" name="TextBox 3"/>
          <p:cNvSpPr txBox="1"/>
          <p:nvPr/>
        </p:nvSpPr>
        <p:spPr>
          <a:xfrm>
            <a:off x="-400396" y="282633"/>
            <a:ext cx="332508" cy="369332"/>
          </a:xfrm>
          <a:prstGeom prst="rect">
            <a:avLst/>
          </a:prstGeom>
          <a:solidFill>
            <a:srgbClr val="FF0000"/>
          </a:solidFill>
          <a:ln>
            <a:solidFill>
              <a:srgbClr val="FF0000"/>
            </a:solidFill>
          </a:ln>
        </p:spPr>
        <p:txBody>
          <a:bodyPr wrap="square" rtlCol="0">
            <a:spAutoFit/>
          </a:bodyPr>
          <a:lstStyle/>
          <a:p>
            <a:pPr algn="ctr"/>
            <a:r>
              <a:rPr lang="en-US" altLang="ko-KR" b="1" dirty="0">
                <a:ln w="6600">
                  <a:solidFill>
                    <a:schemeClr val="accent2"/>
                  </a:solidFill>
                  <a:prstDash val="solid"/>
                </a:ln>
                <a:solidFill>
                  <a:srgbClr val="FFFFFF"/>
                </a:solidFill>
                <a:effectLst>
                  <a:outerShdw dist="38100" dir="2700000" algn="tl" rotWithShape="0">
                    <a:schemeClr val="accent2"/>
                  </a:outerShdw>
                </a:effectLst>
              </a:rPr>
              <a:t>?</a:t>
            </a:r>
            <a:endParaRPr lang="ko-KR" altLang="en-US" sz="1000" dirty="0">
              <a:solidFill>
                <a:srgbClr val="FF0000"/>
              </a:solidFill>
            </a:endParaRPr>
          </a:p>
        </p:txBody>
      </p:sp>
      <p:sp>
        <p:nvSpPr>
          <p:cNvPr id="5" name="TextBox 4"/>
          <p:cNvSpPr txBox="1"/>
          <p:nvPr/>
        </p:nvSpPr>
        <p:spPr>
          <a:xfrm>
            <a:off x="803275" y="6200775"/>
            <a:ext cx="6688049" cy="276999"/>
          </a:xfrm>
          <a:prstGeom prst="rect">
            <a:avLst/>
          </a:prstGeom>
          <a:noFill/>
        </p:spPr>
        <p:txBody>
          <a:bodyPr wrap="square" rtlCol="0">
            <a:spAutoFit/>
          </a:bodyPr>
          <a:lstStyle/>
          <a:p>
            <a:r>
              <a:rPr lang="en-US" altLang="ko-KR" sz="1200" dirty="0"/>
              <a:t>* Cardinality: </a:t>
            </a:r>
            <a:r>
              <a:rPr lang="ko-KR" altLang="en-US" sz="1200" dirty="0"/>
              <a:t>한 </a:t>
            </a:r>
            <a:r>
              <a:rPr lang="ko-KR" altLang="en-US" sz="1200" dirty="0" err="1"/>
              <a:t>릴레이션을</a:t>
            </a:r>
            <a:r>
              <a:rPr lang="ko-KR" altLang="en-US" sz="1200" dirty="0"/>
              <a:t> 구성하는 </a:t>
            </a:r>
            <a:r>
              <a:rPr lang="en-US" altLang="ko-KR" sz="1200" dirty="0"/>
              <a:t>tuple</a:t>
            </a:r>
            <a:r>
              <a:rPr lang="ko-KR" altLang="en-US" sz="1200" dirty="0"/>
              <a:t>의 수</a:t>
            </a:r>
            <a:r>
              <a:rPr lang="en-US" altLang="ko-KR" sz="1200" dirty="0"/>
              <a:t>. </a:t>
            </a:r>
            <a:r>
              <a:rPr lang="ko-KR" altLang="en-US" sz="1200" dirty="0"/>
              <a:t>행을 의미하므로 </a:t>
            </a:r>
            <a:r>
              <a:rPr lang="en-US" altLang="ko-KR" sz="1200" dirty="0" err="1"/>
              <a:t>colum</a:t>
            </a:r>
            <a:r>
              <a:rPr lang="ko-KR" altLang="en-US" sz="1200" dirty="0"/>
              <a:t>을 의미한다</a:t>
            </a:r>
            <a:r>
              <a:rPr lang="en-US" altLang="ko-KR" sz="1200" dirty="0"/>
              <a:t>.</a:t>
            </a:r>
            <a:endParaRPr lang="ko-KR" altLang="en-US" sz="1200" dirty="0"/>
          </a:p>
        </p:txBody>
      </p:sp>
    </p:spTree>
    <p:extLst>
      <p:ext uri="{BB962C8B-B14F-4D97-AF65-F5344CB8AC3E}">
        <p14:creationId xmlns:p14="http://schemas.microsoft.com/office/powerpoint/2010/main" val="12576574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838199" y="365125"/>
            <a:ext cx="11083507" cy="798657"/>
          </a:xfrm>
        </p:spPr>
        <p:txBody>
          <a:bodyPr>
            <a:noAutofit/>
          </a:bodyPr>
          <a:lstStyle/>
          <a:p>
            <a:r>
              <a:rPr lang="en-US" altLang="ko-KR" sz="3600" dirty="0">
                <a:latin typeface="DX경필고딕B" panose="02010606000101010101" pitchFamily="2" charset="-127"/>
                <a:ea typeface="DX경필고딕B" panose="02010606000101010101" pitchFamily="2" charset="-127"/>
              </a:rPr>
              <a:t>Statistical Analysis</a:t>
            </a:r>
            <a:endParaRPr lang="ko-KR" altLang="en-US" sz="3600" dirty="0">
              <a:latin typeface="DX경필고딕B" panose="02010606000101010101" pitchFamily="2" charset="-127"/>
              <a:ea typeface="DX경필고딕B" panose="02010606000101010101" pitchFamily="2" charset="-127"/>
            </a:endParaRPr>
          </a:p>
        </p:txBody>
      </p:sp>
      <p:sp>
        <p:nvSpPr>
          <p:cNvPr id="3" name="내용 개체 틀 2"/>
          <p:cNvSpPr>
            <a:spLocks noGrp="1"/>
          </p:cNvSpPr>
          <p:nvPr>
            <p:ph idx="1"/>
          </p:nvPr>
        </p:nvSpPr>
        <p:spPr>
          <a:xfrm>
            <a:off x="803275" y="1346662"/>
            <a:ext cx="10585449" cy="5012575"/>
          </a:xfrm>
        </p:spPr>
        <p:txBody>
          <a:bodyPr numCol="1">
            <a:normAutofit/>
          </a:bodyPr>
          <a:lstStyle/>
          <a:p>
            <a:pPr>
              <a:buFont typeface="Wingdings" panose="05000000000000000000" pitchFamily="2" charset="2"/>
              <a:buChar char="Ø"/>
            </a:pPr>
            <a:r>
              <a:rPr lang="en-US" altLang="ko-KR" sz="1600" b="1" dirty="0" err="1">
                <a:latin typeface="DX경필고딕B" panose="02010606000101010101" pitchFamily="2" charset="-127"/>
                <a:ea typeface="DX경필고딕B" panose="02010606000101010101" pitchFamily="2" charset="-127"/>
              </a:rPr>
              <a:t>ConfusionMatrix</a:t>
            </a:r>
            <a:r>
              <a:rPr lang="en-US" altLang="ko-KR" sz="1600" b="1" dirty="0">
                <a:latin typeface="DX경필고딕B" panose="02010606000101010101" pitchFamily="2" charset="-127"/>
                <a:ea typeface="DX경필고딕B" panose="02010606000101010101" pitchFamily="2" charset="-127"/>
              </a:rPr>
              <a:t>: </a:t>
            </a:r>
            <a:r>
              <a:rPr lang="ko-KR" altLang="en-US" sz="1600" dirty="0">
                <a:latin typeface="DX경필고딕B" panose="02010606000101010101" pitchFamily="2" charset="-127"/>
                <a:ea typeface="DX경필고딕B" panose="02010606000101010101" pitchFamily="2" charset="-127"/>
              </a:rPr>
              <a:t>지도 학습</a:t>
            </a:r>
            <a:r>
              <a:rPr lang="ko-KR" altLang="en-US" sz="1600" b="1" dirty="0">
                <a:latin typeface="DX경필고딕B" panose="02010606000101010101" pitchFamily="2" charset="-127"/>
                <a:ea typeface="DX경필고딕B" panose="02010606000101010101" pitchFamily="2" charset="-127"/>
              </a:rPr>
              <a:t> </a:t>
            </a:r>
            <a:r>
              <a:rPr lang="ko-KR" altLang="en-US" sz="1600" dirty="0">
                <a:latin typeface="DX경필고딕B" panose="02010606000101010101" pitchFamily="2" charset="-127"/>
                <a:ea typeface="DX경필고딕B" panose="02010606000101010101" pitchFamily="2" charset="-127"/>
              </a:rPr>
              <a:t>알고리즘에 대한 성능을 보여주는 </a:t>
            </a:r>
            <a:r>
              <a:rPr lang="en-US" altLang="ko-KR" sz="1600" dirty="0">
                <a:latin typeface="DX경필고딕B" panose="02010606000101010101" pitchFamily="2" charset="-127"/>
                <a:ea typeface="DX경필고딕B" panose="02010606000101010101" pitchFamily="2" charset="-127"/>
              </a:rPr>
              <a:t>confusion matrix table</a:t>
            </a:r>
            <a:r>
              <a:rPr lang="ko-KR" altLang="en-US" sz="1600" dirty="0">
                <a:latin typeface="DX경필고딕B" panose="02010606000101010101" pitchFamily="2" charset="-127"/>
                <a:ea typeface="DX경필고딕B" panose="02010606000101010101" pitchFamily="2" charset="-127"/>
              </a:rPr>
              <a:t>을 아웃풋하는 함수</a:t>
            </a:r>
            <a:r>
              <a:rPr lang="en-US" altLang="ko-KR" sz="1600" dirty="0">
                <a:latin typeface="DX경필고딕B" panose="02010606000101010101" pitchFamily="2" charset="-127"/>
                <a:ea typeface="DX경필고딕B" panose="02010606000101010101" pitchFamily="2" charset="-127"/>
              </a:rPr>
              <a:t>. Confusion 	matrix</a:t>
            </a:r>
            <a:r>
              <a:rPr lang="ko-KR" altLang="en-US" sz="1600" dirty="0">
                <a:latin typeface="DX경필고딕B" panose="02010606000101010101" pitchFamily="2" charset="-127"/>
                <a:ea typeface="DX경필고딕B" panose="02010606000101010101" pitchFamily="2" charset="-127"/>
              </a:rPr>
              <a:t>의 </a:t>
            </a:r>
            <a:r>
              <a:rPr lang="en-US" altLang="ko-KR" sz="1600" dirty="0">
                <a:latin typeface="DX경필고딕B" panose="02010606000101010101" pitchFamily="2" charset="-127"/>
                <a:ea typeface="DX경필고딕B" panose="02010606000101010101" pitchFamily="2" charset="-127"/>
              </a:rPr>
              <a:t>column</a:t>
            </a:r>
            <a:r>
              <a:rPr lang="ko-KR" altLang="en-US" sz="1600" dirty="0">
                <a:latin typeface="DX경필고딕B" panose="02010606000101010101" pitchFamily="2" charset="-127"/>
                <a:ea typeface="DX경필고딕B" panose="02010606000101010101" pitchFamily="2" charset="-127"/>
              </a:rPr>
              <a:t>은 예측된 클래스를</a:t>
            </a:r>
            <a:r>
              <a:rPr lang="en-US" altLang="ko-KR" sz="1600" dirty="0">
                <a:latin typeface="DX경필고딕B" panose="02010606000101010101" pitchFamily="2" charset="-127"/>
                <a:ea typeface="DX경필고딕B" panose="02010606000101010101" pitchFamily="2" charset="-127"/>
              </a:rPr>
              <a:t>,</a:t>
            </a:r>
            <a:r>
              <a:rPr lang="ko-KR" altLang="en-US" sz="1600" dirty="0">
                <a:latin typeface="DX경필고딕B" panose="02010606000101010101" pitchFamily="2" charset="-127"/>
                <a:ea typeface="DX경필고딕B" panose="02010606000101010101" pitchFamily="2" charset="-127"/>
              </a:rPr>
              <a:t> </a:t>
            </a:r>
            <a:r>
              <a:rPr lang="en-US" altLang="ko-KR" sz="1600" dirty="0">
                <a:latin typeface="DX경필고딕B" panose="02010606000101010101" pitchFamily="2" charset="-127"/>
                <a:ea typeface="DX경필고딕B" panose="02010606000101010101" pitchFamily="2" charset="-127"/>
              </a:rPr>
              <a:t>row</a:t>
            </a:r>
            <a:r>
              <a:rPr lang="ko-KR" altLang="en-US" sz="1600" dirty="0">
                <a:latin typeface="DX경필고딕B" panose="02010606000101010101" pitchFamily="2" charset="-127"/>
                <a:ea typeface="DX경필고딕B" panose="02010606000101010101" pitchFamily="2" charset="-127"/>
              </a:rPr>
              <a:t>는 실제 클래스를 가진다</a:t>
            </a:r>
            <a:r>
              <a:rPr lang="en-US" altLang="ko-KR" sz="1600" dirty="0">
                <a:latin typeface="DX경필고딕B" panose="02010606000101010101" pitchFamily="2" charset="-127"/>
                <a:ea typeface="DX경필고딕B" panose="02010606000101010101" pitchFamily="2" charset="-127"/>
              </a:rPr>
              <a:t>. </a:t>
            </a:r>
            <a:br>
              <a:rPr lang="en-US" altLang="ko-KR" sz="1600" dirty="0">
                <a:latin typeface="DX경필고딕B" panose="02010606000101010101" pitchFamily="2" charset="-127"/>
                <a:ea typeface="DX경필고딕B" panose="02010606000101010101" pitchFamily="2" charset="-127"/>
              </a:rPr>
            </a:br>
            <a:r>
              <a:rPr lang="en-US" altLang="ko-KR" sz="1600" dirty="0">
                <a:latin typeface="DX경필고딕B" panose="02010606000101010101" pitchFamily="2" charset="-127"/>
                <a:ea typeface="DX경필고딕B" panose="02010606000101010101" pitchFamily="2" charset="-127"/>
              </a:rPr>
              <a:t>	</a:t>
            </a:r>
            <a:r>
              <a:rPr lang="en-US" altLang="ko-KR" sz="1600" dirty="0">
                <a:solidFill>
                  <a:schemeClr val="bg1">
                    <a:lumMod val="75000"/>
                  </a:schemeClr>
                </a:solidFill>
                <a:latin typeface="DX경필고딕B" panose="02010606000101010101" pitchFamily="2" charset="-127"/>
                <a:ea typeface="DX경필고딕B" panose="02010606000101010101" pitchFamily="2" charset="-127"/>
              </a:rPr>
              <a:t>(The </a:t>
            </a:r>
            <a:r>
              <a:rPr lang="en-US" altLang="ko-KR" sz="1600" dirty="0" err="1">
                <a:solidFill>
                  <a:schemeClr val="bg1">
                    <a:lumMod val="75000"/>
                  </a:schemeClr>
                </a:solidFill>
                <a:latin typeface="DX경필고딕B" panose="02010606000101010101" pitchFamily="2" charset="-127"/>
                <a:ea typeface="DX경필고딕B" panose="02010606000101010101" pitchFamily="2" charset="-127"/>
              </a:rPr>
              <a:t>ConfusionMatrix</a:t>
            </a:r>
            <a:r>
              <a:rPr lang="en-US" altLang="ko-KR" sz="1600" dirty="0">
                <a:solidFill>
                  <a:schemeClr val="bg1">
                    <a:lumMod val="75000"/>
                  </a:schemeClr>
                </a:solidFill>
                <a:latin typeface="DX경필고딕B" panose="02010606000101010101" pitchFamily="2" charset="-127"/>
                <a:ea typeface="DX경필고딕B" panose="02010606000101010101" pitchFamily="2" charset="-127"/>
              </a:rPr>
              <a:t> function outputs a table, called a confusion matrix, that shows the performance 	of an algorithm. Each column of the confusion matrix represents the instances in a predicted class, 	while each row represents the instances in an actual class.)</a:t>
            </a:r>
          </a:p>
          <a:p>
            <a:pPr>
              <a:buFont typeface="Wingdings" panose="05000000000000000000" pitchFamily="2" charset="2"/>
              <a:buChar char="Ø"/>
            </a:pPr>
            <a:endParaRPr lang="en-US" altLang="ko-KR" sz="1600" dirty="0">
              <a:solidFill>
                <a:schemeClr val="bg1">
                  <a:lumMod val="75000"/>
                </a:schemeClr>
              </a:solidFill>
              <a:latin typeface="DX경필고딕B" panose="02010606000101010101" pitchFamily="2" charset="-127"/>
              <a:ea typeface="DX경필고딕B" panose="02010606000101010101" pitchFamily="2" charset="-127"/>
            </a:endParaRPr>
          </a:p>
          <a:p>
            <a:pPr>
              <a:buFont typeface="Wingdings" panose="05000000000000000000" pitchFamily="2" charset="2"/>
              <a:buChar char="Ø"/>
            </a:pPr>
            <a:r>
              <a:rPr lang="en-US" altLang="ko-KR" sz="1600" b="1" dirty="0" err="1">
                <a:latin typeface="DX경필고딕B" panose="02010606000101010101" pitchFamily="2" charset="-127"/>
                <a:ea typeface="DX경필고딕B" panose="02010606000101010101" pitchFamily="2" charset="-127"/>
              </a:rPr>
              <a:t>ConfusionMatrixPlot</a:t>
            </a:r>
            <a:r>
              <a:rPr lang="en-US" altLang="ko-KR" sz="1600" b="1" dirty="0">
                <a:latin typeface="DX경필고딕B" panose="02010606000101010101" pitchFamily="2" charset="-127"/>
                <a:ea typeface="DX경필고딕B" panose="02010606000101010101" pitchFamily="2" charset="-127"/>
              </a:rPr>
              <a:t>: </a:t>
            </a:r>
            <a:r>
              <a:rPr lang="ko-KR" altLang="en-US" sz="1600" dirty="0">
                <a:latin typeface="DX경필고딕B" panose="02010606000101010101" pitchFamily="2" charset="-127"/>
                <a:ea typeface="DX경필고딕B" panose="02010606000101010101" pitchFamily="2" charset="-127"/>
              </a:rPr>
              <a:t>각 클래스에 대한</a:t>
            </a:r>
            <a:r>
              <a:rPr lang="ko-KR" altLang="en-US" sz="1600" b="1" dirty="0">
                <a:latin typeface="DX경필고딕B" panose="02010606000101010101" pitchFamily="2" charset="-127"/>
                <a:ea typeface="DX경필고딕B" panose="02010606000101010101" pitchFamily="2" charset="-127"/>
              </a:rPr>
              <a:t> </a:t>
            </a:r>
            <a:r>
              <a:rPr lang="ko-KR" altLang="en-US" sz="1600" dirty="0">
                <a:latin typeface="DX경필고딕B" panose="02010606000101010101" pitchFamily="2" charset="-127"/>
                <a:ea typeface="DX경필고딕B" panose="02010606000101010101" pitchFamily="2" charset="-127"/>
              </a:rPr>
              <a:t>정밀도</a:t>
            </a:r>
            <a:r>
              <a:rPr lang="en-US" altLang="ko-KR" sz="1600" dirty="0">
                <a:latin typeface="DX경필고딕B" panose="02010606000101010101" pitchFamily="2" charset="-127"/>
                <a:ea typeface="DX경필고딕B" panose="02010606000101010101" pitchFamily="2" charset="-127"/>
              </a:rPr>
              <a:t>, </a:t>
            </a:r>
            <a:r>
              <a:rPr lang="ko-KR" altLang="en-US" sz="1600" dirty="0">
                <a:latin typeface="DX경필고딕B" panose="02010606000101010101" pitchFamily="2" charset="-127"/>
                <a:ea typeface="DX경필고딕B" panose="02010606000101010101" pitchFamily="2" charset="-127"/>
              </a:rPr>
              <a:t>회수율</a:t>
            </a:r>
            <a:r>
              <a:rPr lang="en-US" altLang="ko-KR" sz="1600" dirty="0">
                <a:latin typeface="DX경필고딕B" panose="02010606000101010101" pitchFamily="2" charset="-127"/>
                <a:ea typeface="DX경필고딕B" panose="02010606000101010101" pitchFamily="2" charset="-127"/>
              </a:rPr>
              <a:t>, </a:t>
            </a:r>
            <a:r>
              <a:rPr lang="ko-KR" altLang="en-US" sz="1600" dirty="0">
                <a:latin typeface="DX경필고딕B" panose="02010606000101010101" pitchFamily="2" charset="-127"/>
                <a:ea typeface="DX경필고딕B" panose="02010606000101010101" pitchFamily="2" charset="-127"/>
              </a:rPr>
              <a:t>허위 </a:t>
            </a:r>
            <a:r>
              <a:rPr lang="ko-KR" altLang="en-US" sz="1600" dirty="0" err="1">
                <a:latin typeface="DX경필고딕B" panose="02010606000101010101" pitchFamily="2" charset="-127"/>
                <a:ea typeface="DX경필고딕B" panose="02010606000101010101" pitchFamily="2" charset="-127"/>
              </a:rPr>
              <a:t>경보율</a:t>
            </a:r>
            <a:r>
              <a:rPr lang="en-US" altLang="ko-KR" sz="1600" dirty="0">
                <a:latin typeface="DX경필고딕B" panose="02010606000101010101" pitchFamily="2" charset="-127"/>
                <a:ea typeface="DX경필고딕B" panose="02010606000101010101" pitchFamily="2" charset="-127"/>
              </a:rPr>
              <a:t>, </a:t>
            </a:r>
            <a:r>
              <a:rPr lang="ko-KR" altLang="en-US" sz="1600" dirty="0" err="1">
                <a:latin typeface="DX경필고딕B" panose="02010606000101010101" pitchFamily="2" charset="-127"/>
                <a:ea typeface="DX경필고딕B" panose="02010606000101010101" pitchFamily="2" charset="-127"/>
              </a:rPr>
              <a:t>유실률</a:t>
            </a:r>
            <a:r>
              <a:rPr lang="en-US" altLang="ko-KR" sz="1600" dirty="0">
                <a:latin typeface="DX경필고딕B" panose="02010606000101010101" pitchFamily="2" charset="-127"/>
                <a:ea typeface="DX경필고딕B" panose="02010606000101010101" pitchFamily="2" charset="-127"/>
              </a:rPr>
              <a:t>, </a:t>
            </a:r>
            <a:r>
              <a:rPr lang="ko-KR" altLang="en-US" sz="1600" dirty="0">
                <a:latin typeface="DX경필고딕B" panose="02010606000101010101" pitchFamily="2" charset="-127"/>
                <a:ea typeface="DX경필고딕B" panose="02010606000101010101" pitchFamily="2" charset="-127"/>
              </a:rPr>
              <a:t>그리고 </a:t>
            </a:r>
            <a:r>
              <a:rPr lang="en-US" altLang="ko-KR" sz="1600" dirty="0" err="1">
                <a:latin typeface="DX경필고딕B" panose="02010606000101010101" pitchFamily="2" charset="-127"/>
                <a:ea typeface="DX경필고딕B" panose="02010606000101010101" pitchFamily="2" charset="-127"/>
              </a:rPr>
              <a:t>fmeasure</a:t>
            </a:r>
            <a:r>
              <a:rPr lang="ko-KR" altLang="en-US" sz="1600" dirty="0">
                <a:latin typeface="DX경필고딕B" panose="02010606000101010101" pitchFamily="2" charset="-127"/>
                <a:ea typeface="DX경필고딕B" panose="02010606000101010101" pitchFamily="2" charset="-127"/>
              </a:rPr>
              <a:t>을 </a:t>
            </a:r>
            <a:r>
              <a:rPr lang="en-US" altLang="ko-KR" sz="1600" dirty="0">
                <a:latin typeface="DX경필고딕B" panose="02010606000101010101" pitchFamily="2" charset="-127"/>
                <a:ea typeface="DX경필고딕B" panose="02010606000101010101" pitchFamily="2" charset="-127"/>
              </a:rPr>
              <a:t>table</a:t>
            </a:r>
            <a:r>
              <a:rPr lang="ko-KR" altLang="en-US" sz="1600" dirty="0">
                <a:latin typeface="DX경필고딕B" panose="02010606000101010101" pitchFamily="2" charset="-127"/>
                <a:ea typeface="DX경필고딕B" panose="02010606000101010101" pitchFamily="2" charset="-127"/>
              </a:rPr>
              <a:t>의 형태로 아웃</a:t>
            </a:r>
            <a:r>
              <a:rPr lang="en-US" altLang="ko-KR" sz="1600" dirty="0">
                <a:latin typeface="DX경필고딕B" panose="02010606000101010101" pitchFamily="2" charset="-127"/>
                <a:ea typeface="DX경필고딕B" panose="02010606000101010101" pitchFamily="2" charset="-127"/>
              </a:rPr>
              <a:t>	</a:t>
            </a:r>
            <a:r>
              <a:rPr lang="ko-KR" altLang="en-US" sz="1600" dirty="0" err="1">
                <a:latin typeface="DX경필고딕B" panose="02010606000101010101" pitchFamily="2" charset="-127"/>
                <a:ea typeface="DX경필고딕B" panose="02010606000101010101" pitchFamily="2" charset="-127"/>
              </a:rPr>
              <a:t>풋</a:t>
            </a:r>
            <a:r>
              <a:rPr lang="ko-KR" altLang="en-US" sz="1600" dirty="0">
                <a:latin typeface="DX경필고딕B" panose="02010606000101010101" pitchFamily="2" charset="-127"/>
                <a:ea typeface="DX경필고딕B" panose="02010606000101010101" pitchFamily="2" charset="-127"/>
              </a:rPr>
              <a:t> 한 것과</a:t>
            </a:r>
            <a:r>
              <a:rPr lang="en-US" altLang="ko-KR" sz="1600" dirty="0">
                <a:latin typeface="DX경필고딕B" panose="02010606000101010101" pitchFamily="2" charset="-127"/>
                <a:ea typeface="DX경필고딕B" panose="02010606000101010101" pitchFamily="2" charset="-127"/>
              </a:rPr>
              <a:t> </a:t>
            </a:r>
            <a:r>
              <a:rPr lang="ko-KR" altLang="en-US" sz="1600" dirty="0">
                <a:latin typeface="DX경필고딕B" panose="02010606000101010101" pitchFamily="2" charset="-127"/>
                <a:ea typeface="DX경필고딕B" panose="02010606000101010101" pitchFamily="2" charset="-127"/>
              </a:rPr>
              <a:t>모든 클래스의 마이크로 평균 값과 일치하는 것을 </a:t>
            </a:r>
            <a:r>
              <a:rPr lang="ko-KR" altLang="en-US" sz="1600" dirty="0" err="1">
                <a:latin typeface="DX경필고딕B" panose="02010606000101010101" pitchFamily="2" charset="-127"/>
                <a:ea typeface="DX경필고딕B" panose="02010606000101010101" pitchFamily="2" charset="-127"/>
              </a:rPr>
              <a:t>플롯한다</a:t>
            </a:r>
            <a:r>
              <a:rPr lang="en-US" altLang="ko-KR" sz="1600" dirty="0">
                <a:latin typeface="DX경필고딕B" panose="02010606000101010101" pitchFamily="2" charset="-127"/>
                <a:ea typeface="DX경필고딕B" panose="02010606000101010101" pitchFamily="2" charset="-127"/>
              </a:rPr>
              <a:t>.</a:t>
            </a:r>
            <a:br>
              <a:rPr lang="en-US" altLang="ko-KR" sz="1600" dirty="0">
                <a:latin typeface="DX경필고딕B" panose="02010606000101010101" pitchFamily="2" charset="-127"/>
                <a:ea typeface="DX경필고딕B" panose="02010606000101010101" pitchFamily="2" charset="-127"/>
              </a:rPr>
            </a:br>
            <a:r>
              <a:rPr lang="en-US" altLang="ko-KR" sz="1600" dirty="0">
                <a:latin typeface="DX경필고딕B" panose="02010606000101010101" pitchFamily="2" charset="-127"/>
                <a:ea typeface="DX경필고딕B" panose="02010606000101010101" pitchFamily="2" charset="-127"/>
              </a:rPr>
              <a:t>	</a:t>
            </a:r>
            <a:r>
              <a:rPr lang="en-US" altLang="ko-KR" sz="1600" dirty="0">
                <a:solidFill>
                  <a:schemeClr val="bg1">
                    <a:lumMod val="75000"/>
                  </a:schemeClr>
                </a:solidFill>
                <a:latin typeface="DX경필고딕B" panose="02010606000101010101" pitchFamily="2" charset="-127"/>
                <a:ea typeface="DX경필고딕B" panose="02010606000101010101" pitchFamily="2" charset="-127"/>
              </a:rPr>
              <a:t>(Plots the output of the </a:t>
            </a:r>
            <a:r>
              <a:rPr lang="en-US" altLang="ko-KR" sz="1600" dirty="0" err="1">
                <a:solidFill>
                  <a:schemeClr val="bg1">
                    <a:lumMod val="75000"/>
                  </a:schemeClr>
                </a:solidFill>
                <a:latin typeface="DX경필고딕B" panose="02010606000101010101" pitchFamily="2" charset="-127"/>
                <a:ea typeface="DX경필고딕B" panose="02010606000101010101" pitchFamily="2" charset="-127"/>
              </a:rPr>
              <a:t>ConfusionMatrix</a:t>
            </a:r>
            <a:r>
              <a:rPr lang="en-US" altLang="ko-KR" sz="1600" dirty="0">
                <a:solidFill>
                  <a:schemeClr val="bg1">
                    <a:lumMod val="75000"/>
                  </a:schemeClr>
                </a:solidFill>
                <a:latin typeface="DX경필고딕B" panose="02010606000101010101" pitchFamily="2" charset="-127"/>
                <a:ea typeface="DX경필고딕B" panose="02010606000101010101" pitchFamily="2" charset="-127"/>
              </a:rPr>
              <a:t> function in the form of a table with precision, recall, false 	alarm rate, miss rate, and </a:t>
            </a:r>
            <a:r>
              <a:rPr lang="en-US" altLang="ko-KR" sz="1600" dirty="0" err="1">
                <a:solidFill>
                  <a:schemeClr val="bg1">
                    <a:lumMod val="75000"/>
                  </a:schemeClr>
                </a:solidFill>
                <a:latin typeface="DX경필고딕B" panose="02010606000101010101" pitchFamily="2" charset="-127"/>
                <a:ea typeface="DX경필고딕B" panose="02010606000101010101" pitchFamily="2" charset="-127"/>
              </a:rPr>
              <a:t>fmeasure</a:t>
            </a:r>
            <a:r>
              <a:rPr lang="en-US" altLang="ko-KR" sz="1600" dirty="0">
                <a:solidFill>
                  <a:schemeClr val="bg1">
                    <a:lumMod val="75000"/>
                  </a:schemeClr>
                </a:solidFill>
                <a:latin typeface="DX경필고딕B" panose="02010606000101010101" pitchFamily="2" charset="-127"/>
                <a:ea typeface="DX경필고딕B" panose="02010606000101010101" pitchFamily="2" charset="-127"/>
              </a:rPr>
              <a:t> for each class, and the corresponding micro-average value for 	all classes.)</a:t>
            </a:r>
          </a:p>
          <a:p>
            <a:pPr>
              <a:buFont typeface="Wingdings" panose="05000000000000000000" pitchFamily="2" charset="2"/>
              <a:buChar char="Ø"/>
            </a:pPr>
            <a:endParaRPr lang="en-US" altLang="ko-KR" sz="1600" dirty="0">
              <a:solidFill>
                <a:schemeClr val="bg1">
                  <a:lumMod val="75000"/>
                </a:schemeClr>
              </a:solidFill>
              <a:latin typeface="DX경필고딕B" panose="02010606000101010101" pitchFamily="2" charset="-127"/>
              <a:ea typeface="DX경필고딕B" panose="02010606000101010101" pitchFamily="2" charset="-127"/>
            </a:endParaRPr>
          </a:p>
          <a:p>
            <a:pPr>
              <a:buFont typeface="Wingdings" panose="05000000000000000000" pitchFamily="2" charset="2"/>
              <a:buChar char="Ø"/>
            </a:pPr>
            <a:r>
              <a:rPr lang="en-US" altLang="ko-KR" sz="1600" b="1" dirty="0">
                <a:latin typeface="DX경필고딕B" panose="02010606000101010101" pitchFamily="2" charset="-127"/>
                <a:ea typeface="DX경필고딕B" panose="02010606000101010101" pitchFamily="2" charset="-127"/>
              </a:rPr>
              <a:t>Correlation: </a:t>
            </a:r>
            <a:r>
              <a:rPr lang="ko-KR" altLang="en-US" sz="1600" dirty="0">
                <a:latin typeface="DX경필고딕B" panose="02010606000101010101" pitchFamily="2" charset="-127"/>
                <a:ea typeface="DX경필고딕B" panose="02010606000101010101" pitchFamily="2" charset="-127"/>
              </a:rPr>
              <a:t>테이블 컬럼들 중 어떤 상의 글로벌 상관계수를 계산한다</a:t>
            </a:r>
            <a:r>
              <a:rPr lang="en-US" altLang="ko-KR" sz="1600" dirty="0">
                <a:latin typeface="DX경필고딕B" panose="02010606000101010101" pitchFamily="2" charset="-127"/>
                <a:ea typeface="DX경필고딕B" panose="02010606000101010101" pitchFamily="2" charset="-127"/>
              </a:rPr>
              <a:t>. </a:t>
            </a:r>
            <a:r>
              <a:rPr lang="ko-KR" altLang="en-US" sz="1600" dirty="0">
                <a:latin typeface="DX경필고딕B" panose="02010606000101010101" pitchFamily="2" charset="-127"/>
                <a:ea typeface="DX경필고딕B" panose="02010606000101010101" pitchFamily="2" charset="-127"/>
              </a:rPr>
              <a:t>상관계수라는 것이 유용한 하나의 값을 이용하여 </a:t>
            </a:r>
            <a:r>
              <a:rPr lang="en-US" altLang="ko-KR" sz="1600" dirty="0">
                <a:latin typeface="DX경필고딕B" panose="02010606000101010101" pitchFamily="2" charset="-127"/>
                <a:ea typeface="DX경필고딕B" panose="02010606000101010101" pitchFamily="2" charset="-127"/>
              </a:rPr>
              <a:t>	</a:t>
            </a:r>
            <a:r>
              <a:rPr lang="ko-KR" altLang="en-US" sz="1600" dirty="0">
                <a:latin typeface="DX경필고딕B" panose="02010606000101010101" pitchFamily="2" charset="-127"/>
                <a:ea typeface="DX경필고딕B" panose="02010606000101010101" pitchFamily="2" charset="-127"/>
              </a:rPr>
              <a:t>다른 값을 예측할 때 쓰일 때 의사결정에 도움을 준다</a:t>
            </a:r>
            <a:r>
              <a:rPr lang="en-US" altLang="ko-KR" sz="1600" dirty="0">
                <a:latin typeface="DX경필고딕B" panose="02010606000101010101" pitchFamily="2" charset="-127"/>
                <a:ea typeface="DX경필고딕B" panose="02010606000101010101" pitchFamily="2" charset="-127"/>
              </a:rPr>
              <a:t>.</a:t>
            </a:r>
            <a:br>
              <a:rPr lang="en-US" altLang="ko-KR" sz="1600" dirty="0">
                <a:latin typeface="DX경필고딕B" panose="02010606000101010101" pitchFamily="2" charset="-127"/>
                <a:ea typeface="DX경필고딕B" panose="02010606000101010101" pitchFamily="2" charset="-127"/>
              </a:rPr>
            </a:br>
            <a:r>
              <a:rPr lang="en-US" altLang="ko-KR" sz="1600" dirty="0">
                <a:latin typeface="DX경필고딕B" panose="02010606000101010101" pitchFamily="2" charset="-127"/>
                <a:ea typeface="DX경필고딕B" panose="02010606000101010101" pitchFamily="2" charset="-127"/>
              </a:rPr>
              <a:t>	</a:t>
            </a:r>
            <a:r>
              <a:rPr lang="en-US" altLang="ko-KR" sz="1600" dirty="0">
                <a:solidFill>
                  <a:schemeClr val="bg1">
                    <a:lumMod val="75000"/>
                  </a:schemeClr>
                </a:solidFill>
                <a:latin typeface="DX경필고딕B" panose="02010606000101010101" pitchFamily="2" charset="-127"/>
                <a:ea typeface="DX경필고딕B" panose="02010606000101010101" pitchFamily="2" charset="-127"/>
              </a:rPr>
              <a:t>(The correlation functions, </a:t>
            </a:r>
            <a:r>
              <a:rPr lang="en-US" altLang="ko-KR" sz="1600" dirty="0" err="1">
                <a:solidFill>
                  <a:schemeClr val="bg1">
                    <a:lumMod val="75000"/>
                  </a:schemeClr>
                </a:solidFill>
                <a:latin typeface="DX경필고딕B" panose="02010606000101010101" pitchFamily="2" charset="-127"/>
                <a:ea typeface="DX경필고딕B" panose="02010606000101010101" pitchFamily="2" charset="-127"/>
              </a:rPr>
              <a:t>Corr_Reduce</a:t>
            </a:r>
            <a:r>
              <a:rPr lang="en-US" altLang="ko-KR" sz="1600" dirty="0">
                <a:solidFill>
                  <a:schemeClr val="bg1">
                    <a:lumMod val="75000"/>
                  </a:schemeClr>
                </a:solidFill>
                <a:latin typeface="DX경필고딕B" panose="02010606000101010101" pitchFamily="2" charset="-127"/>
                <a:ea typeface="DX경필고딕B" panose="02010606000101010101" pitchFamily="2" charset="-127"/>
              </a:rPr>
              <a:t> and </a:t>
            </a:r>
            <a:r>
              <a:rPr lang="en-US" altLang="ko-KR" sz="1600" dirty="0" err="1">
                <a:solidFill>
                  <a:schemeClr val="bg1">
                    <a:lumMod val="75000"/>
                  </a:schemeClr>
                </a:solidFill>
                <a:latin typeface="DX경필고딕B" panose="02010606000101010101" pitchFamily="2" charset="-127"/>
                <a:ea typeface="DX경필고딕B" panose="02010606000101010101" pitchFamily="2" charset="-127"/>
              </a:rPr>
              <a:t>Corr_Map</a:t>
            </a:r>
            <a:r>
              <a:rPr lang="en-US" altLang="ko-KR" sz="1600" dirty="0">
                <a:solidFill>
                  <a:schemeClr val="bg1">
                    <a:lumMod val="75000"/>
                  </a:schemeClr>
                </a:solidFill>
                <a:latin typeface="DX경필고딕B" panose="02010606000101010101" pitchFamily="2" charset="-127"/>
                <a:ea typeface="DX경필고딕B" panose="02010606000101010101" pitchFamily="2" charset="-127"/>
              </a:rPr>
              <a:t>, compute a global correlation between any pair 	of columns (COLUMNPAIRS) from a table. You may run this pair of functions on multiple pairs of 	columns in a single invocation. Measuring correlation allows you to determine if the value of one v	</a:t>
            </a:r>
            <a:r>
              <a:rPr lang="en-US" altLang="ko-KR" sz="1600" dirty="0" err="1">
                <a:solidFill>
                  <a:schemeClr val="bg1">
                    <a:lumMod val="75000"/>
                  </a:schemeClr>
                </a:solidFill>
                <a:latin typeface="DX경필고딕B" panose="02010606000101010101" pitchFamily="2" charset="-127"/>
                <a:ea typeface="DX경필고딕B" panose="02010606000101010101" pitchFamily="2" charset="-127"/>
              </a:rPr>
              <a:t>ariable</a:t>
            </a:r>
            <a:r>
              <a:rPr lang="en-US" altLang="ko-KR" sz="1600" dirty="0">
                <a:solidFill>
                  <a:schemeClr val="bg1">
                    <a:lumMod val="75000"/>
                  </a:schemeClr>
                </a:solidFill>
                <a:latin typeface="DX경필고딕B" panose="02010606000101010101" pitchFamily="2" charset="-127"/>
                <a:ea typeface="DX경필고딕B" panose="02010606000101010101" pitchFamily="2" charset="-127"/>
              </a:rPr>
              <a:t> is useful in predicting the value of another.)</a:t>
            </a:r>
          </a:p>
        </p:txBody>
      </p:sp>
      <p:sp>
        <p:nvSpPr>
          <p:cNvPr id="4" name="TextBox 3"/>
          <p:cNvSpPr txBox="1"/>
          <p:nvPr/>
        </p:nvSpPr>
        <p:spPr>
          <a:xfrm>
            <a:off x="-400396" y="282633"/>
            <a:ext cx="332508" cy="369332"/>
          </a:xfrm>
          <a:prstGeom prst="rect">
            <a:avLst/>
          </a:prstGeom>
          <a:solidFill>
            <a:srgbClr val="FF0000"/>
          </a:solidFill>
          <a:ln>
            <a:solidFill>
              <a:srgbClr val="FF0000"/>
            </a:solidFill>
          </a:ln>
        </p:spPr>
        <p:txBody>
          <a:bodyPr wrap="square" rtlCol="0">
            <a:spAutoFit/>
          </a:bodyPr>
          <a:lstStyle/>
          <a:p>
            <a:pPr algn="ctr"/>
            <a:r>
              <a:rPr lang="en-US" altLang="ko-KR" b="1" dirty="0">
                <a:ln w="6600">
                  <a:solidFill>
                    <a:schemeClr val="accent2"/>
                  </a:solidFill>
                  <a:prstDash val="solid"/>
                </a:ln>
                <a:solidFill>
                  <a:srgbClr val="FFFFFF"/>
                </a:solidFill>
                <a:effectLst>
                  <a:outerShdw dist="38100" dir="2700000" algn="tl" rotWithShape="0">
                    <a:schemeClr val="accent2"/>
                  </a:outerShdw>
                </a:effectLst>
              </a:rPr>
              <a:t>?</a:t>
            </a:r>
            <a:endParaRPr lang="ko-KR" altLang="en-US" sz="1000" dirty="0">
              <a:solidFill>
                <a:srgbClr val="FF0000"/>
              </a:solidFill>
            </a:endParaRPr>
          </a:p>
        </p:txBody>
      </p:sp>
      <p:sp>
        <p:nvSpPr>
          <p:cNvPr id="5" name="TextBox 4"/>
          <p:cNvSpPr txBox="1"/>
          <p:nvPr/>
        </p:nvSpPr>
        <p:spPr>
          <a:xfrm>
            <a:off x="803275" y="6200775"/>
            <a:ext cx="6688049" cy="276999"/>
          </a:xfrm>
          <a:prstGeom prst="rect">
            <a:avLst/>
          </a:prstGeom>
          <a:noFill/>
        </p:spPr>
        <p:txBody>
          <a:bodyPr wrap="square" rtlCol="0">
            <a:spAutoFit/>
          </a:bodyPr>
          <a:lstStyle/>
          <a:p>
            <a:r>
              <a:rPr lang="en-US" altLang="ko-KR" sz="1200" dirty="0"/>
              <a:t>* Cardinality: </a:t>
            </a:r>
            <a:r>
              <a:rPr lang="ko-KR" altLang="en-US" sz="1200" dirty="0"/>
              <a:t>한 </a:t>
            </a:r>
            <a:r>
              <a:rPr lang="ko-KR" altLang="en-US" sz="1200" dirty="0" err="1"/>
              <a:t>릴레이션을</a:t>
            </a:r>
            <a:r>
              <a:rPr lang="ko-KR" altLang="en-US" sz="1200" dirty="0"/>
              <a:t> 구성하는 </a:t>
            </a:r>
            <a:r>
              <a:rPr lang="en-US" altLang="ko-KR" sz="1200" dirty="0"/>
              <a:t>tuple</a:t>
            </a:r>
            <a:r>
              <a:rPr lang="ko-KR" altLang="en-US" sz="1200" dirty="0"/>
              <a:t>의 수</a:t>
            </a:r>
            <a:r>
              <a:rPr lang="en-US" altLang="ko-KR" sz="1200" dirty="0"/>
              <a:t>. </a:t>
            </a:r>
            <a:r>
              <a:rPr lang="ko-KR" altLang="en-US" sz="1200" dirty="0"/>
              <a:t>행을 의미하므로 </a:t>
            </a:r>
            <a:r>
              <a:rPr lang="en-US" altLang="ko-KR" sz="1200" dirty="0" err="1"/>
              <a:t>colum</a:t>
            </a:r>
            <a:r>
              <a:rPr lang="ko-KR" altLang="en-US" sz="1200" dirty="0"/>
              <a:t>을 의미한다</a:t>
            </a:r>
            <a:r>
              <a:rPr lang="en-US" altLang="ko-KR" sz="1200" dirty="0"/>
              <a:t>.</a:t>
            </a:r>
            <a:endParaRPr lang="ko-KR" altLang="en-US" sz="1200" dirty="0"/>
          </a:p>
        </p:txBody>
      </p:sp>
    </p:spTree>
    <p:extLst>
      <p:ext uri="{BB962C8B-B14F-4D97-AF65-F5344CB8AC3E}">
        <p14:creationId xmlns:p14="http://schemas.microsoft.com/office/powerpoint/2010/main" val="103936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838199" y="365125"/>
            <a:ext cx="11083507" cy="798657"/>
          </a:xfrm>
        </p:spPr>
        <p:txBody>
          <a:bodyPr>
            <a:noAutofit/>
          </a:bodyPr>
          <a:lstStyle/>
          <a:p>
            <a:r>
              <a:rPr lang="en-US" altLang="ko-KR" sz="3600" dirty="0">
                <a:latin typeface="DX경필고딕B" panose="02010606000101010101" pitchFamily="2" charset="-127"/>
                <a:ea typeface="DX경필고딕B" panose="02010606000101010101" pitchFamily="2" charset="-127"/>
              </a:rPr>
              <a:t>Statistical Analysis</a:t>
            </a:r>
            <a:endParaRPr lang="ko-KR" altLang="en-US" sz="3600" dirty="0">
              <a:latin typeface="DX경필고딕B" panose="02010606000101010101" pitchFamily="2" charset="-127"/>
              <a:ea typeface="DX경필고딕B" panose="02010606000101010101" pitchFamily="2" charset="-127"/>
            </a:endParaRPr>
          </a:p>
        </p:txBody>
      </p:sp>
      <p:sp>
        <p:nvSpPr>
          <p:cNvPr id="3" name="내용 개체 틀 2"/>
          <p:cNvSpPr>
            <a:spLocks noGrp="1"/>
          </p:cNvSpPr>
          <p:nvPr>
            <p:ph idx="1"/>
          </p:nvPr>
        </p:nvSpPr>
        <p:spPr>
          <a:xfrm>
            <a:off x="803275" y="1346662"/>
            <a:ext cx="10585449" cy="5012575"/>
          </a:xfrm>
        </p:spPr>
        <p:txBody>
          <a:bodyPr numCol="1">
            <a:normAutofit/>
          </a:bodyPr>
          <a:lstStyle/>
          <a:p>
            <a:pPr>
              <a:buFont typeface="Wingdings" panose="05000000000000000000" pitchFamily="2" charset="2"/>
              <a:buChar char="Ø"/>
            </a:pPr>
            <a:r>
              <a:rPr lang="en-US" altLang="ko-KR" sz="1600" b="1" dirty="0" err="1">
                <a:latin typeface="DX경필고딕B" panose="02010606000101010101" pitchFamily="2" charset="-127"/>
                <a:ea typeface="DX경필고딕B" panose="02010606000101010101" pitchFamily="2" charset="-127"/>
              </a:rPr>
              <a:t>CoxPH</a:t>
            </a:r>
            <a:r>
              <a:rPr lang="en-US" altLang="ko-KR" sz="1600" b="1" dirty="0">
                <a:latin typeface="DX경필고딕B" panose="02010606000101010101" pitchFamily="2" charset="-127"/>
                <a:ea typeface="DX경필고딕B" panose="02010606000101010101" pitchFamily="2" charset="-127"/>
              </a:rPr>
              <a:t>: </a:t>
            </a:r>
            <a:r>
              <a:rPr lang="en-US" altLang="ko-KR" sz="1600" dirty="0">
                <a:latin typeface="DX경필고딕B" panose="02010606000101010101" pitchFamily="2" charset="-127"/>
                <a:ea typeface="DX경필고딕B" panose="02010606000101010101" pitchFamily="2" charset="-127"/>
              </a:rPr>
              <a:t>Full name</a:t>
            </a:r>
            <a:r>
              <a:rPr lang="ko-KR" altLang="en-US" sz="1600" dirty="0">
                <a:latin typeface="DX경필고딕B" panose="02010606000101010101" pitchFamily="2" charset="-127"/>
                <a:ea typeface="DX경필고딕B" panose="02010606000101010101" pitchFamily="2" charset="-127"/>
              </a:rPr>
              <a:t>은 </a:t>
            </a:r>
            <a:r>
              <a:rPr lang="en-US" altLang="ko-KR" sz="1600" dirty="0">
                <a:latin typeface="DX경필고딕B" panose="02010606000101010101" pitchFamily="2" charset="-127"/>
                <a:ea typeface="DX경필고딕B" panose="02010606000101010101" pitchFamily="2" charset="-127"/>
              </a:rPr>
              <a:t>Cox Proportional Hazards model(</a:t>
            </a:r>
            <a:r>
              <a:rPr lang="ko-KR" altLang="en-US" sz="1600" dirty="0">
                <a:latin typeface="DX경필고딕B" panose="02010606000101010101" pitchFamily="2" charset="-127"/>
                <a:ea typeface="DX경필고딕B" panose="02010606000101010101" pitchFamily="2" charset="-127"/>
              </a:rPr>
              <a:t>비례 위험 모형</a:t>
            </a:r>
            <a:r>
              <a:rPr lang="en-US" altLang="ko-KR" sz="1600" dirty="0">
                <a:latin typeface="DX경필고딕B" panose="02010606000101010101" pitchFamily="2" charset="-127"/>
                <a:ea typeface="DX경필고딕B" panose="02010606000101010101" pitchFamily="2" charset="-127"/>
              </a:rPr>
              <a:t>)</a:t>
            </a:r>
            <a:r>
              <a:rPr lang="ko-KR" altLang="en-US" sz="1600" dirty="0">
                <a:latin typeface="DX경필고딕B" panose="02010606000101010101" pitchFamily="2" charset="-127"/>
                <a:ea typeface="DX경필고딕B" panose="02010606000101010101" pitchFamily="2" charset="-127"/>
              </a:rPr>
              <a:t>이다</a:t>
            </a:r>
            <a:r>
              <a:rPr lang="en-US" altLang="ko-KR" sz="1600" dirty="0">
                <a:latin typeface="DX경필고딕B" panose="02010606000101010101" pitchFamily="2" charset="-127"/>
                <a:ea typeface="DX경필고딕B" panose="02010606000101010101" pitchFamily="2" charset="-127"/>
              </a:rPr>
              <a:t>. Cox</a:t>
            </a:r>
            <a:r>
              <a:rPr lang="ko-KR" altLang="en-US" sz="1600" dirty="0">
                <a:latin typeface="DX경필고딕B" panose="02010606000101010101" pitchFamily="2" charset="-127"/>
                <a:ea typeface="DX경필고딕B" panose="02010606000101010101" pitchFamily="2" charset="-127"/>
              </a:rPr>
              <a:t>라는 사람이 </a:t>
            </a:r>
            <a:r>
              <a:rPr lang="en-US" altLang="ko-KR" sz="1600" dirty="0">
                <a:latin typeface="DX경필고딕B" panose="02010606000101010101" pitchFamily="2" charset="-127"/>
                <a:ea typeface="DX경필고딕B" panose="02010606000101010101" pitchFamily="2" charset="-127"/>
              </a:rPr>
              <a:t>1972</a:t>
            </a:r>
            <a:r>
              <a:rPr lang="ko-KR" altLang="en-US" sz="1600" dirty="0">
                <a:latin typeface="DX경필고딕B" panose="02010606000101010101" pitchFamily="2" charset="-127"/>
                <a:ea typeface="DX경필고딕B" panose="02010606000101010101" pitchFamily="2" charset="-127"/>
              </a:rPr>
              <a:t>년에 만들었다</a:t>
            </a:r>
            <a:r>
              <a:rPr lang="en-US" altLang="ko-KR" sz="1600" dirty="0">
                <a:latin typeface="DX경필고딕B" panose="02010606000101010101" pitchFamily="2" charset="-127"/>
                <a:ea typeface="DX경필고딕B" panose="02010606000101010101" pitchFamily="2" charset="-127"/>
              </a:rPr>
              <a:t>. </a:t>
            </a:r>
            <a:r>
              <a:rPr lang="ko-KR" altLang="en-US" sz="1600" dirty="0">
                <a:latin typeface="DX경필고딕B" panose="02010606000101010101" pitchFamily="2" charset="-127"/>
                <a:ea typeface="DX경필고딕B" panose="02010606000101010101" pitchFamily="2" charset="-127"/>
              </a:rPr>
              <a:t>통</a:t>
            </a:r>
            <a:r>
              <a:rPr lang="en-US" altLang="ko-KR" sz="1600" dirty="0">
                <a:latin typeface="DX경필고딕B" panose="02010606000101010101" pitchFamily="2" charset="-127"/>
                <a:ea typeface="DX경필고딕B" panose="02010606000101010101" pitchFamily="2" charset="-127"/>
              </a:rPr>
              <a:t>	</a:t>
            </a:r>
            <a:r>
              <a:rPr lang="ko-KR" altLang="en-US" sz="1600" dirty="0" err="1">
                <a:latin typeface="DX경필고딕B" panose="02010606000101010101" pitchFamily="2" charset="-127"/>
                <a:ea typeface="DX경필고딕B" panose="02010606000101010101" pitchFamily="2" charset="-127"/>
              </a:rPr>
              <a:t>계학적</a:t>
            </a:r>
            <a:r>
              <a:rPr lang="ko-KR" altLang="en-US" sz="1600" dirty="0">
                <a:latin typeface="DX경필고딕B" panose="02010606000101010101" pitchFamily="2" charset="-127"/>
                <a:ea typeface="DX경필고딕B" panose="02010606000101010101" pitchFamily="2" charset="-127"/>
              </a:rPr>
              <a:t> 생존 모형이라 생각하면 될듯하다</a:t>
            </a:r>
            <a:r>
              <a:rPr lang="en-US" altLang="ko-KR" sz="1600" dirty="0">
                <a:latin typeface="DX경필고딕B" panose="02010606000101010101" pitchFamily="2" charset="-127"/>
                <a:ea typeface="DX경필고딕B" panose="02010606000101010101" pitchFamily="2" charset="-127"/>
              </a:rPr>
              <a:t>. </a:t>
            </a:r>
            <a:r>
              <a:rPr lang="ko-KR" altLang="en-US" sz="1600" dirty="0">
                <a:latin typeface="DX경필고딕B" panose="02010606000101010101" pitchFamily="2" charset="-127"/>
                <a:ea typeface="DX경필고딕B" panose="02010606000101010101" pitchFamily="2" charset="-127"/>
              </a:rPr>
              <a:t>이 함수는 설명 변수들의 집합을 학습함으로써 계수들을 측정한</a:t>
            </a:r>
            <a:r>
              <a:rPr lang="en-US" altLang="ko-KR" sz="1600" dirty="0">
                <a:latin typeface="DX경필고딕B" panose="02010606000101010101" pitchFamily="2" charset="-127"/>
                <a:ea typeface="DX경필고딕B" panose="02010606000101010101" pitchFamily="2" charset="-127"/>
              </a:rPr>
              <a:t>	</a:t>
            </a:r>
            <a:r>
              <a:rPr lang="ko-KR" altLang="en-US" sz="1600" dirty="0">
                <a:latin typeface="DX경필고딕B" panose="02010606000101010101" pitchFamily="2" charset="-127"/>
                <a:ea typeface="DX경필고딕B" panose="02010606000101010101" pitchFamily="2" charset="-127"/>
              </a:rPr>
              <a:t>다</a:t>
            </a:r>
            <a:r>
              <a:rPr lang="en-US" altLang="ko-KR" sz="1600" dirty="0">
                <a:latin typeface="DX경필고딕B" panose="02010606000101010101" pitchFamily="2" charset="-127"/>
                <a:ea typeface="DX경필고딕B" panose="02010606000101010101" pitchFamily="2" charset="-127"/>
              </a:rPr>
              <a:t>. 	</a:t>
            </a:r>
            <a:r>
              <a:rPr lang="en-US" altLang="ko-KR" sz="1600" dirty="0" err="1">
                <a:latin typeface="DX경필고딕B" panose="02010606000101010101" pitchFamily="2" charset="-127"/>
                <a:ea typeface="DX경필고딕B" panose="02010606000101010101" pitchFamily="2" charset="-127"/>
              </a:rPr>
              <a:t>CoxPH</a:t>
            </a:r>
            <a:r>
              <a:rPr lang="en-US" altLang="ko-KR" sz="1600" dirty="0">
                <a:latin typeface="DX경필고딕B" panose="02010606000101010101" pitchFamily="2" charset="-127"/>
                <a:ea typeface="DX경필고딕B" panose="02010606000101010101" pitchFamily="2" charset="-127"/>
              </a:rPr>
              <a:t> </a:t>
            </a:r>
            <a:r>
              <a:rPr lang="ko-KR" altLang="en-US" sz="1600" dirty="0">
                <a:latin typeface="DX경필고딕B" panose="02010606000101010101" pitchFamily="2" charset="-127"/>
                <a:ea typeface="DX경필고딕B" panose="02010606000101010101" pitchFamily="2" charset="-127"/>
              </a:rPr>
              <a:t>함수의 </a:t>
            </a:r>
            <a:r>
              <a:rPr lang="en-US" altLang="ko-KR" sz="1600" dirty="0" err="1">
                <a:latin typeface="DX경필고딕B" panose="02010606000101010101" pitchFamily="2" charset="-127"/>
                <a:ea typeface="DX경필고딕B" panose="02010606000101010101" pitchFamily="2" charset="-127"/>
              </a:rPr>
              <a:t>outpu</a:t>
            </a:r>
            <a:r>
              <a:rPr lang="ko-KR" altLang="en-US" sz="1600" dirty="0">
                <a:latin typeface="DX경필고딕B" panose="02010606000101010101" pitchFamily="2" charset="-127"/>
                <a:ea typeface="DX경필고딕B" panose="02010606000101010101" pitchFamily="2" charset="-127"/>
              </a:rPr>
              <a:t>은 </a:t>
            </a:r>
            <a:r>
              <a:rPr lang="en-US" altLang="ko-KR" sz="1600" dirty="0" err="1">
                <a:latin typeface="DX경필고딕B" panose="02010606000101010101" pitchFamily="2" charset="-127"/>
                <a:ea typeface="DX경필고딕B" panose="02010606000101010101" pitchFamily="2" charset="-127"/>
              </a:rPr>
              <a:t>CoxPredict</a:t>
            </a:r>
            <a:r>
              <a:rPr lang="en-US" altLang="ko-KR" sz="1600" dirty="0">
                <a:latin typeface="DX경필고딕B" panose="02010606000101010101" pitchFamily="2" charset="-127"/>
                <a:ea typeface="DX경필고딕B" panose="02010606000101010101" pitchFamily="2" charset="-127"/>
              </a:rPr>
              <a:t> </a:t>
            </a:r>
            <a:r>
              <a:rPr lang="ko-KR" altLang="en-US" sz="1600" dirty="0">
                <a:latin typeface="DX경필고딕B" panose="02010606000101010101" pitchFamily="2" charset="-127"/>
                <a:ea typeface="DX경필고딕B" panose="02010606000101010101" pitchFamily="2" charset="-127"/>
              </a:rPr>
              <a:t>함수와 </a:t>
            </a:r>
            <a:r>
              <a:rPr lang="en-US" altLang="ko-KR" sz="1600" dirty="0" err="1">
                <a:latin typeface="DX경필고딕B" panose="02010606000101010101" pitchFamily="2" charset="-127"/>
                <a:ea typeface="DX경필고딕B" panose="02010606000101010101" pitchFamily="2" charset="-127"/>
              </a:rPr>
              <a:t>CoxSurvFit</a:t>
            </a:r>
            <a:r>
              <a:rPr lang="ko-KR" altLang="en-US" sz="1600" dirty="0">
                <a:latin typeface="DX경필고딕B" panose="02010606000101010101" pitchFamily="2" charset="-127"/>
                <a:ea typeface="DX경필고딕B" panose="02010606000101010101" pitchFamily="2" charset="-127"/>
              </a:rPr>
              <a:t>함수의 인풋이 된다</a:t>
            </a:r>
            <a:r>
              <a:rPr lang="en-US" altLang="ko-KR" sz="1600" dirty="0">
                <a:latin typeface="DX경필고딕B" panose="02010606000101010101" pitchFamily="2" charset="-127"/>
                <a:ea typeface="DX경필고딕B" panose="02010606000101010101" pitchFamily="2" charset="-127"/>
              </a:rPr>
              <a:t>. </a:t>
            </a:r>
            <a:r>
              <a:rPr lang="ko-KR" altLang="en-US" sz="1600" dirty="0">
                <a:latin typeface="DX경필고딕B" panose="02010606000101010101" pitchFamily="2" charset="-127"/>
                <a:ea typeface="DX경필고딕B" panose="02010606000101010101" pitchFamily="2" charset="-127"/>
              </a:rPr>
              <a:t>이 함수의 목적은 생존에 대</a:t>
            </a:r>
            <a:r>
              <a:rPr lang="en-US" altLang="ko-KR" sz="1600" dirty="0">
                <a:latin typeface="DX경필고딕B" panose="02010606000101010101" pitchFamily="2" charset="-127"/>
                <a:ea typeface="DX경필고딕B" panose="02010606000101010101" pitchFamily="2" charset="-127"/>
              </a:rPr>
              <a:t>	</a:t>
            </a:r>
            <a:r>
              <a:rPr lang="ko-KR" altLang="en-US" sz="1600" dirty="0">
                <a:latin typeface="DX경필고딕B" panose="02010606000101010101" pitchFamily="2" charset="-127"/>
                <a:ea typeface="DX경필고딕B" panose="02010606000101010101" pitchFamily="2" charset="-127"/>
              </a:rPr>
              <a:t>한 </a:t>
            </a:r>
            <a:r>
              <a:rPr lang="en-US" altLang="ko-KR" sz="1600" dirty="0">
                <a:latin typeface="DX경필고딕B" panose="02010606000101010101" pitchFamily="2" charset="-127"/>
                <a:ea typeface="DX경필고딕B" panose="02010606000101010101" pitchFamily="2" charset="-127"/>
              </a:rPr>
              <a:t>	</a:t>
            </a:r>
            <a:r>
              <a:rPr lang="ko-KR" altLang="en-US" sz="1600" dirty="0">
                <a:latin typeface="DX경필고딕B" panose="02010606000101010101" pitchFamily="2" charset="-127"/>
                <a:ea typeface="DX경필고딕B" panose="02010606000101010101" pitchFamily="2" charset="-127"/>
              </a:rPr>
              <a:t>각각의 설명 변수의 효과들을 동시에 조사하는 것이다</a:t>
            </a:r>
            <a:r>
              <a:rPr lang="en-US" altLang="ko-KR" sz="1600" dirty="0">
                <a:latin typeface="DX경필고딕B" panose="02010606000101010101" pitchFamily="2" charset="-127"/>
                <a:ea typeface="DX경필고딕B" panose="02010606000101010101" pitchFamily="2" charset="-127"/>
              </a:rPr>
              <a:t>. </a:t>
            </a:r>
            <a:r>
              <a:rPr lang="ko-KR" altLang="en-US" sz="1600" dirty="0">
                <a:latin typeface="DX경필고딕B" panose="02010606000101010101" pitchFamily="2" charset="-127"/>
                <a:ea typeface="DX경필고딕B" panose="02010606000101010101" pitchFamily="2" charset="-127"/>
              </a:rPr>
              <a:t>생존 요인을 알아내는 것인가 보다</a:t>
            </a:r>
            <a:r>
              <a:rPr lang="en-US" altLang="ko-KR" sz="1600" dirty="0">
                <a:latin typeface="DX경필고딕B" panose="02010606000101010101" pitchFamily="2" charset="-127"/>
                <a:ea typeface="DX경필고딕B" panose="02010606000101010101" pitchFamily="2" charset="-127"/>
              </a:rPr>
              <a:t>.</a:t>
            </a:r>
            <a:endParaRPr lang="en-US" altLang="ko-KR" sz="1600" b="1" dirty="0">
              <a:latin typeface="DX경필고딕B" panose="02010606000101010101" pitchFamily="2" charset="-127"/>
              <a:ea typeface="DX경필고딕B" panose="02010606000101010101" pitchFamily="2" charset="-127"/>
            </a:endParaRPr>
          </a:p>
          <a:p>
            <a:pPr>
              <a:buFont typeface="Wingdings" panose="05000000000000000000" pitchFamily="2" charset="2"/>
              <a:buChar char="Ø"/>
            </a:pPr>
            <a:r>
              <a:rPr lang="en-US" altLang="ko-KR" sz="1600" b="1" dirty="0" err="1">
                <a:latin typeface="DX경필고딕B" panose="02010606000101010101" pitchFamily="2" charset="-127"/>
                <a:ea typeface="DX경필고딕B" panose="02010606000101010101" pitchFamily="2" charset="-127"/>
              </a:rPr>
              <a:t>CoxPredict</a:t>
            </a:r>
            <a:r>
              <a:rPr lang="en-US" altLang="ko-KR" sz="1600" b="1" dirty="0">
                <a:latin typeface="DX경필고딕B" panose="02010606000101010101" pitchFamily="2" charset="-127"/>
                <a:ea typeface="DX경필고딕B" panose="02010606000101010101" pitchFamily="2" charset="-127"/>
              </a:rPr>
              <a:t>: </a:t>
            </a:r>
            <a:r>
              <a:rPr lang="en-US" altLang="ko-KR" sz="1600" dirty="0" err="1">
                <a:latin typeface="DX경필고딕B" panose="02010606000101010101" pitchFamily="2" charset="-127"/>
                <a:ea typeface="DX경필고딕B" panose="02010606000101010101" pitchFamily="2" charset="-127"/>
              </a:rPr>
              <a:t>CoxPH</a:t>
            </a:r>
            <a:r>
              <a:rPr lang="ko-KR" altLang="en-US" sz="1600" dirty="0">
                <a:latin typeface="DX경필고딕B" panose="02010606000101010101" pitchFamily="2" charset="-127"/>
                <a:ea typeface="DX경필고딕B" panose="02010606000101010101" pitchFamily="2" charset="-127"/>
              </a:rPr>
              <a:t>의 아웃풋을 인풋으로 받은 후에 예측한 특징들과 해당 문헌의 특징들 혹은 </a:t>
            </a:r>
            <a:r>
              <a:rPr lang="en-US" altLang="ko-KR" sz="1600" dirty="0">
                <a:latin typeface="DX경필고딕B" panose="02010606000101010101" pitchFamily="2" charset="-127"/>
                <a:ea typeface="DX경필고딕B" panose="02010606000101010101" pitchFamily="2" charset="-127"/>
              </a:rPr>
              <a:t>unit difference</a:t>
            </a:r>
            <a:r>
              <a:rPr lang="ko-KR" altLang="en-US" sz="1600" dirty="0">
                <a:latin typeface="DX경필고딕B" panose="02010606000101010101" pitchFamily="2" charset="-127"/>
                <a:ea typeface="DX경필고딕B" panose="02010606000101010101" pitchFamily="2" charset="-127"/>
              </a:rPr>
              <a:t>들의 사</a:t>
            </a:r>
            <a:r>
              <a:rPr lang="en-US" altLang="ko-KR" sz="1600" dirty="0">
                <a:latin typeface="DX경필고딕B" panose="02010606000101010101" pitchFamily="2" charset="-127"/>
                <a:ea typeface="DX경필고딕B" panose="02010606000101010101" pitchFamily="2" charset="-127"/>
              </a:rPr>
              <a:t>	</a:t>
            </a:r>
            <a:r>
              <a:rPr lang="ko-KR" altLang="en-US" sz="1600" dirty="0">
                <a:latin typeface="DX경필고딕B" panose="02010606000101010101" pitchFamily="2" charset="-127"/>
                <a:ea typeface="DX경필고딕B" panose="02010606000101010101" pitchFamily="2" charset="-127"/>
              </a:rPr>
              <a:t>이에서 위험률을 아웃풋한다</a:t>
            </a:r>
            <a:r>
              <a:rPr lang="en-US" altLang="ko-KR" sz="1600" dirty="0">
                <a:latin typeface="DX경필고딕B" panose="02010606000101010101" pitchFamily="2" charset="-127"/>
                <a:ea typeface="DX경필고딕B" panose="02010606000101010101" pitchFamily="2" charset="-127"/>
              </a:rPr>
              <a:t>.</a:t>
            </a:r>
            <a:r>
              <a:rPr lang="ko-KR" altLang="en-US" sz="1600" dirty="0">
                <a:latin typeface="DX경필고딕B" panose="02010606000101010101" pitchFamily="2" charset="-127"/>
                <a:ea typeface="DX경필고딕B" panose="02010606000101010101" pitchFamily="2" charset="-127"/>
              </a:rPr>
              <a:t> </a:t>
            </a:r>
            <a:br>
              <a:rPr lang="en-US" altLang="ko-KR" sz="1600" strike="sngStrike" dirty="0">
                <a:latin typeface="DX경필고딕B" panose="02010606000101010101" pitchFamily="2" charset="-127"/>
                <a:ea typeface="DX경필고딕B" panose="02010606000101010101" pitchFamily="2" charset="-127"/>
              </a:rPr>
            </a:br>
            <a:r>
              <a:rPr lang="en-US" altLang="ko-KR" sz="1600" dirty="0">
                <a:latin typeface="DX경필고딕B" panose="02010606000101010101" pitchFamily="2" charset="-127"/>
                <a:ea typeface="DX경필고딕B" panose="02010606000101010101" pitchFamily="2" charset="-127"/>
              </a:rPr>
              <a:t>	</a:t>
            </a:r>
            <a:r>
              <a:rPr lang="en-US" altLang="ko-KR" sz="1600" dirty="0">
                <a:solidFill>
                  <a:schemeClr val="bg1">
                    <a:lumMod val="75000"/>
                  </a:schemeClr>
                </a:solidFill>
                <a:latin typeface="DX경필고딕B" panose="02010606000101010101" pitchFamily="2" charset="-127"/>
                <a:ea typeface="DX경필고딕B" panose="02010606000101010101" pitchFamily="2" charset="-127"/>
              </a:rPr>
              <a:t>(Takes the coefficient table generated by the </a:t>
            </a:r>
            <a:r>
              <a:rPr lang="en-US" altLang="ko-KR" sz="1600" dirty="0" err="1">
                <a:solidFill>
                  <a:schemeClr val="bg1">
                    <a:lumMod val="75000"/>
                  </a:schemeClr>
                </a:solidFill>
                <a:latin typeface="DX경필고딕B" panose="02010606000101010101" pitchFamily="2" charset="-127"/>
                <a:ea typeface="DX경필고딕B" panose="02010606000101010101" pitchFamily="2" charset="-127"/>
              </a:rPr>
              <a:t>CoxPH</a:t>
            </a:r>
            <a:r>
              <a:rPr lang="en-US" altLang="ko-KR" sz="1600" dirty="0">
                <a:solidFill>
                  <a:schemeClr val="bg1">
                    <a:lumMod val="75000"/>
                  </a:schemeClr>
                </a:solidFill>
                <a:latin typeface="DX경필고딕B" panose="02010606000101010101" pitchFamily="2" charset="-127"/>
                <a:ea typeface="DX경필고딕B" panose="02010606000101010101" pitchFamily="2" charset="-127"/>
              </a:rPr>
              <a:t> function and outputs the hazard ratios between 	predict features and either their corresponding reference features or their unit differences.)</a:t>
            </a:r>
          </a:p>
          <a:p>
            <a:pPr>
              <a:buFont typeface="Wingdings" panose="05000000000000000000" pitchFamily="2" charset="2"/>
              <a:buChar char="Ø"/>
            </a:pPr>
            <a:r>
              <a:rPr lang="en-US" altLang="ko-KR" sz="1600" b="1" dirty="0" err="1">
                <a:latin typeface="DX경필고딕B" panose="02010606000101010101" pitchFamily="2" charset="-127"/>
                <a:ea typeface="DX경필고딕B" panose="02010606000101010101" pitchFamily="2" charset="-127"/>
              </a:rPr>
              <a:t>CoxSurvFit</a:t>
            </a:r>
            <a:r>
              <a:rPr lang="en-US" altLang="ko-KR" sz="1600" b="1" dirty="0">
                <a:latin typeface="DX경필고딕B" panose="02010606000101010101" pitchFamily="2" charset="-127"/>
                <a:ea typeface="DX경필고딕B" panose="02010606000101010101" pitchFamily="2" charset="-127"/>
              </a:rPr>
              <a:t>: </a:t>
            </a:r>
            <a:r>
              <a:rPr lang="en-US" altLang="ko-KR" sz="1600" dirty="0" err="1">
                <a:latin typeface="DX경필고딕B" panose="02010606000101010101" pitchFamily="2" charset="-127"/>
                <a:ea typeface="DX경필고딕B" panose="02010606000101010101" pitchFamily="2" charset="-127"/>
              </a:rPr>
              <a:t>CoxPH</a:t>
            </a:r>
            <a:r>
              <a:rPr lang="ko-KR" altLang="en-US" sz="1600" dirty="0">
                <a:latin typeface="DX경필고딕B" panose="02010606000101010101" pitchFamily="2" charset="-127"/>
                <a:ea typeface="DX경필고딕B" panose="02010606000101010101" pitchFamily="2" charset="-127"/>
              </a:rPr>
              <a:t>함수에 의해 발생한 계수와 </a:t>
            </a:r>
            <a:r>
              <a:rPr lang="ko-KR" altLang="en-US" sz="1600" dirty="0" err="1">
                <a:latin typeface="DX경필고딕B" panose="02010606000101010101" pitchFamily="2" charset="-127"/>
                <a:ea typeface="DX경필고딕B" panose="02010606000101010101" pitchFamily="2" charset="-127"/>
              </a:rPr>
              <a:t>선형예측</a:t>
            </a:r>
            <a:r>
              <a:rPr lang="ko-KR" altLang="en-US" sz="1600" dirty="0">
                <a:latin typeface="DX경필고딕B" panose="02010606000101010101" pitchFamily="2" charset="-127"/>
                <a:ea typeface="DX경필고딕B" panose="02010606000101010101" pitchFamily="2" charset="-127"/>
              </a:rPr>
              <a:t> 테이블들을 취하여</a:t>
            </a:r>
            <a:r>
              <a:rPr lang="en-US" altLang="ko-KR" sz="1600" dirty="0">
                <a:latin typeface="DX경필고딕B" panose="02010606000101010101" pitchFamily="2" charset="-127"/>
                <a:ea typeface="DX경필고딕B" panose="02010606000101010101" pitchFamily="2" charset="-127"/>
              </a:rPr>
              <a:t>, </a:t>
            </a:r>
            <a:r>
              <a:rPr lang="ko-KR" altLang="en-US" sz="1600" dirty="0" err="1">
                <a:latin typeface="DX경필고딕B" panose="02010606000101010101" pitchFamily="2" charset="-127"/>
                <a:ea typeface="DX경필고딕B" panose="02010606000101010101" pitchFamily="2" charset="-127"/>
              </a:rPr>
              <a:t>생존확률에</a:t>
            </a:r>
            <a:r>
              <a:rPr lang="ko-KR" altLang="en-US" sz="1600" dirty="0">
                <a:latin typeface="DX경필고딕B" panose="02010606000101010101" pitchFamily="2" charset="-127"/>
                <a:ea typeface="DX경필고딕B" panose="02010606000101010101" pitchFamily="2" charset="-127"/>
              </a:rPr>
              <a:t> 대한 테이블을 출력한다</a:t>
            </a:r>
            <a:r>
              <a:rPr lang="en-US" altLang="ko-KR" sz="1600" dirty="0">
                <a:latin typeface="DX경필고딕B" panose="02010606000101010101" pitchFamily="2" charset="-127"/>
                <a:ea typeface="DX경필고딕B" panose="02010606000101010101" pitchFamily="2" charset="-127"/>
              </a:rPr>
              <a:t>.</a:t>
            </a:r>
            <a:br>
              <a:rPr lang="en-US" altLang="ko-KR" sz="1600" dirty="0">
                <a:latin typeface="DX경필고딕B" panose="02010606000101010101" pitchFamily="2" charset="-127"/>
                <a:ea typeface="DX경필고딕B" panose="02010606000101010101" pitchFamily="2" charset="-127"/>
              </a:rPr>
            </a:br>
            <a:r>
              <a:rPr lang="en-US" altLang="ko-KR" sz="1600" dirty="0">
                <a:latin typeface="DX경필고딕B" panose="02010606000101010101" pitchFamily="2" charset="-127"/>
                <a:ea typeface="DX경필고딕B" panose="02010606000101010101" pitchFamily="2" charset="-127"/>
              </a:rPr>
              <a:t>	</a:t>
            </a:r>
            <a:r>
              <a:rPr lang="en-US" altLang="ko-KR" sz="1600" dirty="0">
                <a:solidFill>
                  <a:schemeClr val="bg1">
                    <a:lumMod val="75000"/>
                  </a:schemeClr>
                </a:solidFill>
                <a:latin typeface="DX경필고딕B" panose="02010606000101010101" pitchFamily="2" charset="-127"/>
                <a:ea typeface="DX경필고딕B" panose="02010606000101010101" pitchFamily="2" charset="-127"/>
              </a:rPr>
              <a:t>(Takes the coefficient and linear prediction tables generated by the </a:t>
            </a:r>
            <a:r>
              <a:rPr lang="en-US" altLang="ko-KR" sz="1600" dirty="0" err="1">
                <a:solidFill>
                  <a:schemeClr val="bg1">
                    <a:lumMod val="75000"/>
                  </a:schemeClr>
                </a:solidFill>
                <a:latin typeface="DX경필고딕B" panose="02010606000101010101" pitchFamily="2" charset="-127"/>
                <a:ea typeface="DX경필고딕B" panose="02010606000101010101" pitchFamily="2" charset="-127"/>
              </a:rPr>
              <a:t>CoxPH</a:t>
            </a:r>
            <a:r>
              <a:rPr lang="en-US" altLang="ko-KR" sz="1600" dirty="0">
                <a:solidFill>
                  <a:schemeClr val="bg1">
                    <a:lumMod val="75000"/>
                  </a:schemeClr>
                </a:solidFill>
                <a:latin typeface="DX경필고딕B" panose="02010606000101010101" pitchFamily="2" charset="-127"/>
                <a:ea typeface="DX경필고딕B" panose="02010606000101010101" pitchFamily="2" charset="-127"/>
              </a:rPr>
              <a:t> function and outputs a table  	of survival probabilities.)</a:t>
            </a:r>
          </a:p>
          <a:p>
            <a:pPr>
              <a:buFont typeface="Wingdings" panose="05000000000000000000" pitchFamily="2" charset="2"/>
              <a:buChar char="Ø"/>
            </a:pPr>
            <a:r>
              <a:rPr lang="en-US" altLang="ko-KR" sz="1600" b="1" dirty="0">
                <a:latin typeface="DX경필고딕B" panose="02010606000101010101" pitchFamily="2" charset="-127"/>
                <a:ea typeface="DX경필고딕B" panose="02010606000101010101" pitchFamily="2" charset="-127"/>
              </a:rPr>
              <a:t>Distribution Matching: </a:t>
            </a:r>
            <a:r>
              <a:rPr lang="ko-KR" altLang="en-US" sz="1600" dirty="0">
                <a:latin typeface="DX경필고딕B" panose="02010606000101010101" pitchFamily="2" charset="-127"/>
                <a:ea typeface="DX경필고딕B" panose="02010606000101010101" pitchFamily="2" charset="-127"/>
              </a:rPr>
              <a:t>데이터의 분산들 중에 최고의 </a:t>
            </a:r>
            <a:r>
              <a:rPr lang="ko-KR" altLang="en-US" sz="1600" dirty="0" err="1">
                <a:latin typeface="DX경필고딕B" panose="02010606000101010101" pitchFamily="2" charset="-127"/>
                <a:ea typeface="DX경필고딕B" panose="02010606000101010101" pitchFamily="2" charset="-127"/>
              </a:rPr>
              <a:t>매칭을</a:t>
            </a:r>
            <a:r>
              <a:rPr lang="ko-KR" altLang="en-US" sz="1600" dirty="0">
                <a:latin typeface="DX경필고딕B" panose="02010606000101010101" pitchFamily="2" charset="-127"/>
                <a:ea typeface="DX경필고딕B" panose="02010606000101010101" pitchFamily="2" charset="-127"/>
              </a:rPr>
              <a:t> 찾기 위해 가설 검증을 사용한다</a:t>
            </a:r>
            <a:r>
              <a:rPr lang="en-US" altLang="ko-KR" sz="1600" dirty="0">
                <a:latin typeface="DX경필고딕B" panose="02010606000101010101" pitchFamily="2" charset="-127"/>
                <a:ea typeface="DX경필고딕B" panose="02010606000101010101" pitchFamily="2" charset="-127"/>
              </a:rPr>
              <a:t>.</a:t>
            </a:r>
            <a:br>
              <a:rPr lang="en-US" altLang="ko-KR" sz="1600" dirty="0">
                <a:latin typeface="DX경필고딕B" panose="02010606000101010101" pitchFamily="2" charset="-127"/>
                <a:ea typeface="DX경필고딕B" panose="02010606000101010101" pitchFamily="2" charset="-127"/>
              </a:rPr>
            </a:br>
            <a:r>
              <a:rPr lang="en-US" altLang="ko-KR" sz="1600" dirty="0">
                <a:latin typeface="DX경필고딕B" panose="02010606000101010101" pitchFamily="2" charset="-127"/>
                <a:ea typeface="DX경필고딕B" panose="02010606000101010101" pitchFamily="2" charset="-127"/>
              </a:rPr>
              <a:t>	</a:t>
            </a:r>
            <a:r>
              <a:rPr lang="en-US" altLang="ko-KR" sz="1600" dirty="0">
                <a:solidFill>
                  <a:schemeClr val="bg1">
                    <a:lumMod val="75000"/>
                  </a:schemeClr>
                </a:solidFill>
                <a:latin typeface="DX경필고딕B" panose="02010606000101010101" pitchFamily="2" charset="-127"/>
                <a:ea typeface="DX경필고딕B" panose="02010606000101010101" pitchFamily="2" charset="-127"/>
              </a:rPr>
              <a:t>(Uses hypothesis testing to find the best matching distribution for data.)</a:t>
            </a:r>
          </a:p>
          <a:p>
            <a:pPr>
              <a:buFont typeface="Wingdings" panose="05000000000000000000" pitchFamily="2" charset="2"/>
              <a:buChar char="Ø"/>
            </a:pPr>
            <a:endParaRPr lang="en-US" altLang="ko-KR" sz="1600" dirty="0">
              <a:solidFill>
                <a:schemeClr val="bg1">
                  <a:lumMod val="75000"/>
                </a:schemeClr>
              </a:solidFill>
              <a:latin typeface="DX경필고딕B" panose="02010606000101010101" pitchFamily="2" charset="-127"/>
              <a:ea typeface="DX경필고딕B" panose="02010606000101010101" pitchFamily="2" charset="-127"/>
            </a:endParaRPr>
          </a:p>
          <a:p>
            <a:pPr>
              <a:buFont typeface="Wingdings" panose="05000000000000000000" pitchFamily="2" charset="2"/>
              <a:buChar char="Ø"/>
            </a:pPr>
            <a:r>
              <a:rPr lang="en-US" altLang="ko-KR" sz="1600" b="1" dirty="0">
                <a:latin typeface="DX경필고딕B" panose="02010606000101010101" pitchFamily="2" charset="-127"/>
                <a:ea typeface="DX경필고딕B" panose="02010606000101010101" pitchFamily="2" charset="-127"/>
              </a:rPr>
              <a:t>Enhanced</a:t>
            </a:r>
            <a:r>
              <a:rPr lang="ko-KR" altLang="en-US" sz="1600" b="1" dirty="0">
                <a:latin typeface="DX경필고딕B" panose="02010606000101010101" pitchFamily="2" charset="-127"/>
                <a:ea typeface="DX경필고딕B" panose="02010606000101010101" pitchFamily="2" charset="-127"/>
              </a:rPr>
              <a:t> </a:t>
            </a:r>
            <a:r>
              <a:rPr lang="en-US" altLang="ko-KR" sz="1600" b="1" dirty="0">
                <a:latin typeface="DX경필고딕B" panose="02010606000101010101" pitchFamily="2" charset="-127"/>
                <a:ea typeface="DX경필고딕B" panose="02010606000101010101" pitchFamily="2" charset="-127"/>
              </a:rPr>
              <a:t>Histogram Function: </a:t>
            </a:r>
            <a:r>
              <a:rPr lang="ko-KR" altLang="en-US" sz="1600" dirty="0">
                <a:latin typeface="DX경필고딕B" panose="02010606000101010101" pitchFamily="2" charset="-127"/>
                <a:ea typeface="DX경필고딕B" panose="02010606000101010101" pitchFamily="2" charset="-127"/>
              </a:rPr>
              <a:t>새로운 능력을 추가하여 </a:t>
            </a:r>
            <a:r>
              <a:rPr lang="en-US" altLang="ko-KR" sz="1600" dirty="0">
                <a:latin typeface="DX경필고딕B" panose="02010606000101010101" pitchFamily="2" charset="-127"/>
                <a:ea typeface="DX경필고딕B" panose="02010606000101010101" pitchFamily="2" charset="-127"/>
              </a:rPr>
              <a:t>Histogram </a:t>
            </a:r>
            <a:r>
              <a:rPr lang="ko-KR" altLang="en-US" sz="1600" dirty="0">
                <a:latin typeface="DX경필고딕B" panose="02010606000101010101" pitchFamily="2" charset="-127"/>
                <a:ea typeface="DX경필고딕B" panose="02010606000101010101" pitchFamily="2" charset="-127"/>
              </a:rPr>
              <a:t>맵 </a:t>
            </a:r>
            <a:r>
              <a:rPr lang="ko-KR" altLang="en-US" sz="1600" dirty="0" err="1">
                <a:latin typeface="DX경필고딕B" panose="02010606000101010101" pitchFamily="2" charset="-127"/>
                <a:ea typeface="DX경필고딕B" panose="02010606000101010101" pitchFamily="2" charset="-127"/>
              </a:rPr>
              <a:t>리듀스를</a:t>
            </a:r>
            <a:r>
              <a:rPr lang="ko-KR" altLang="en-US" sz="1600" dirty="0">
                <a:latin typeface="DX경필고딕B" panose="02010606000101010101" pitchFamily="2" charset="-127"/>
                <a:ea typeface="DX경필고딕B" panose="02010606000101010101" pitchFamily="2" charset="-127"/>
              </a:rPr>
              <a:t> 수행하게 한다</a:t>
            </a:r>
            <a:r>
              <a:rPr lang="en-US" altLang="ko-KR" sz="1600" dirty="0">
                <a:latin typeface="DX경필고딕B" panose="02010606000101010101" pitchFamily="2" charset="-127"/>
                <a:ea typeface="DX경필고딕B" panose="02010606000101010101" pitchFamily="2" charset="-127"/>
              </a:rPr>
              <a:t>.</a:t>
            </a:r>
          </a:p>
        </p:txBody>
      </p:sp>
      <p:sp>
        <p:nvSpPr>
          <p:cNvPr id="4" name="TextBox 3"/>
          <p:cNvSpPr txBox="1"/>
          <p:nvPr/>
        </p:nvSpPr>
        <p:spPr>
          <a:xfrm>
            <a:off x="-400396" y="282633"/>
            <a:ext cx="332508" cy="369332"/>
          </a:xfrm>
          <a:prstGeom prst="rect">
            <a:avLst/>
          </a:prstGeom>
          <a:solidFill>
            <a:srgbClr val="FF0000"/>
          </a:solidFill>
          <a:ln>
            <a:solidFill>
              <a:srgbClr val="FF0000"/>
            </a:solidFill>
          </a:ln>
        </p:spPr>
        <p:txBody>
          <a:bodyPr wrap="square" rtlCol="0">
            <a:spAutoFit/>
          </a:bodyPr>
          <a:lstStyle/>
          <a:p>
            <a:pPr algn="ctr"/>
            <a:r>
              <a:rPr lang="en-US" altLang="ko-KR" b="1" dirty="0">
                <a:ln w="6600">
                  <a:solidFill>
                    <a:schemeClr val="accent2"/>
                  </a:solidFill>
                  <a:prstDash val="solid"/>
                </a:ln>
                <a:solidFill>
                  <a:srgbClr val="FFFFFF"/>
                </a:solidFill>
                <a:effectLst>
                  <a:outerShdw dist="38100" dir="2700000" algn="tl" rotWithShape="0">
                    <a:schemeClr val="accent2"/>
                  </a:outerShdw>
                </a:effectLst>
              </a:rPr>
              <a:t>?</a:t>
            </a:r>
            <a:endParaRPr lang="ko-KR" altLang="en-US" sz="1000" dirty="0">
              <a:solidFill>
                <a:srgbClr val="FF0000"/>
              </a:solidFill>
            </a:endParaRPr>
          </a:p>
        </p:txBody>
      </p:sp>
    </p:spTree>
    <p:extLst>
      <p:ext uri="{BB962C8B-B14F-4D97-AF65-F5344CB8AC3E}">
        <p14:creationId xmlns:p14="http://schemas.microsoft.com/office/powerpoint/2010/main" val="40835002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838199" y="365125"/>
            <a:ext cx="11083507" cy="798657"/>
          </a:xfrm>
        </p:spPr>
        <p:txBody>
          <a:bodyPr>
            <a:noAutofit/>
          </a:bodyPr>
          <a:lstStyle/>
          <a:p>
            <a:r>
              <a:rPr lang="en-US" altLang="ko-KR" sz="3600" dirty="0">
                <a:latin typeface="DX경필고딕B" panose="02010606000101010101" pitchFamily="2" charset="-127"/>
                <a:ea typeface="DX경필고딕B" panose="02010606000101010101" pitchFamily="2" charset="-127"/>
              </a:rPr>
              <a:t>Statistical Analysis</a:t>
            </a:r>
            <a:endParaRPr lang="ko-KR" altLang="en-US" sz="3600" dirty="0">
              <a:latin typeface="DX경필고딕B" panose="02010606000101010101" pitchFamily="2" charset="-127"/>
              <a:ea typeface="DX경필고딕B" panose="02010606000101010101" pitchFamily="2" charset="-127"/>
            </a:endParaRPr>
          </a:p>
        </p:txBody>
      </p:sp>
      <p:sp>
        <p:nvSpPr>
          <p:cNvPr id="3" name="내용 개체 틀 2"/>
          <p:cNvSpPr>
            <a:spLocks noGrp="1"/>
          </p:cNvSpPr>
          <p:nvPr>
            <p:ph idx="1"/>
          </p:nvPr>
        </p:nvSpPr>
        <p:spPr>
          <a:xfrm>
            <a:off x="803275" y="1346662"/>
            <a:ext cx="10585449" cy="5012575"/>
          </a:xfrm>
        </p:spPr>
        <p:txBody>
          <a:bodyPr numCol="1">
            <a:normAutofit/>
          </a:bodyPr>
          <a:lstStyle/>
          <a:p>
            <a:pPr>
              <a:buFont typeface="Wingdings" panose="05000000000000000000" pitchFamily="2" charset="2"/>
              <a:buChar char="Ø"/>
            </a:pPr>
            <a:r>
              <a:rPr lang="en-US" altLang="ko-KR" sz="1600" b="1" dirty="0">
                <a:latin typeface="DX경필고딕B" panose="02010606000101010101" pitchFamily="2" charset="-127"/>
                <a:ea typeface="DX경필고딕B" panose="02010606000101010101" pitchFamily="2" charset="-127"/>
              </a:rPr>
              <a:t>EMAVG: </a:t>
            </a:r>
            <a:r>
              <a:rPr lang="en-US" altLang="ko-KR" sz="1600" dirty="0">
                <a:latin typeface="DX경필고딕B" panose="02010606000101010101" pitchFamily="2" charset="-127"/>
                <a:ea typeface="DX경필고딕B" panose="02010606000101010101" pitchFamily="2" charset="-127"/>
              </a:rPr>
              <a:t>Exponential Moving </a:t>
            </a:r>
            <a:r>
              <a:rPr lang="en-US" altLang="ko-KR" sz="1600" dirty="0" err="1">
                <a:latin typeface="DX경필고딕B" panose="02010606000101010101" pitchFamily="2" charset="-127"/>
                <a:ea typeface="DX경필고딕B" panose="02010606000101010101" pitchFamily="2" charset="-127"/>
              </a:rPr>
              <a:t>AVeRage</a:t>
            </a:r>
            <a:r>
              <a:rPr lang="en-US" altLang="ko-KR" sz="1600" dirty="0">
                <a:latin typeface="DX경필고딕B" panose="02010606000101010101" pitchFamily="2" charset="-127"/>
                <a:ea typeface="DX경필고딕B" panose="02010606000101010101" pitchFamily="2" charset="-127"/>
              </a:rPr>
              <a:t> </a:t>
            </a:r>
            <a:r>
              <a:rPr lang="ko-KR" altLang="en-US" sz="1600" dirty="0">
                <a:latin typeface="DX경필고딕B" panose="02010606000101010101" pitchFamily="2" charset="-127"/>
                <a:ea typeface="DX경필고딕B" panose="02010606000101010101" pitchFamily="2" charset="-127"/>
              </a:rPr>
              <a:t>함수</a:t>
            </a:r>
            <a:r>
              <a:rPr lang="en-US" altLang="ko-KR" sz="1600" dirty="0">
                <a:latin typeface="DX경필고딕B" panose="02010606000101010101" pitchFamily="2" charset="-127"/>
                <a:ea typeface="DX경필고딕B" panose="02010606000101010101" pitchFamily="2" charset="-127"/>
              </a:rPr>
              <a:t>. </a:t>
            </a:r>
            <a:r>
              <a:rPr lang="ko-KR" altLang="en-US" sz="1600" dirty="0">
                <a:latin typeface="DX경필고딕B" panose="02010606000101010101" pitchFamily="2" charset="-127"/>
                <a:ea typeface="DX경필고딕B" panose="02010606000101010101" pitchFamily="2" charset="-127"/>
              </a:rPr>
              <a:t>이전 값의 감쇠 지수를 적용하여 시계열에서의 포인트들의 평균을 계산한</a:t>
            </a:r>
            <a:r>
              <a:rPr lang="en-US" altLang="ko-KR" sz="1600" dirty="0">
                <a:latin typeface="DX경필고딕B" panose="02010606000101010101" pitchFamily="2" charset="-127"/>
                <a:ea typeface="DX경필고딕B" panose="02010606000101010101" pitchFamily="2" charset="-127"/>
              </a:rPr>
              <a:t>	</a:t>
            </a:r>
            <a:r>
              <a:rPr lang="ko-KR" altLang="en-US" sz="1600" dirty="0">
                <a:latin typeface="DX경필고딕B" panose="02010606000101010101" pitchFamily="2" charset="-127"/>
                <a:ea typeface="DX경필고딕B" panose="02010606000101010101" pitchFamily="2" charset="-127"/>
              </a:rPr>
              <a:t>다</a:t>
            </a:r>
            <a:r>
              <a:rPr lang="en-US" altLang="ko-KR" sz="1600" dirty="0">
                <a:latin typeface="DX경필고딕B" panose="02010606000101010101" pitchFamily="2" charset="-127"/>
                <a:ea typeface="DX경필고딕B" panose="02010606000101010101" pitchFamily="2" charset="-127"/>
              </a:rPr>
              <a:t>. </a:t>
            </a:r>
            <a:r>
              <a:rPr lang="ko-KR" altLang="en-US" sz="1600" dirty="0">
                <a:latin typeface="DX경필고딕B" panose="02010606000101010101" pitchFamily="2" charset="-127"/>
                <a:ea typeface="DX경필고딕B" panose="02010606000101010101" pitchFamily="2" charset="-127"/>
              </a:rPr>
              <a:t>이전 값들의 가중치는 비례적으로 감소하지만 전체의 이전 값들은 버리지 않는다</a:t>
            </a:r>
            <a:r>
              <a:rPr lang="en-US" altLang="ko-KR" sz="1600" dirty="0">
                <a:latin typeface="DX경필고딕B" panose="02010606000101010101" pitchFamily="2" charset="-127"/>
                <a:ea typeface="DX경필고딕B" panose="02010606000101010101" pitchFamily="2" charset="-127"/>
              </a:rPr>
              <a:t>.</a:t>
            </a:r>
            <a:br>
              <a:rPr lang="en-US" altLang="ko-KR" sz="1600" dirty="0">
                <a:latin typeface="DX경필고딕B" panose="02010606000101010101" pitchFamily="2" charset="-127"/>
                <a:ea typeface="DX경필고딕B" panose="02010606000101010101" pitchFamily="2" charset="-127"/>
              </a:rPr>
            </a:br>
            <a:r>
              <a:rPr lang="en-US" altLang="ko-KR" sz="1600" dirty="0">
                <a:solidFill>
                  <a:schemeClr val="bg1">
                    <a:lumMod val="75000"/>
                  </a:schemeClr>
                </a:solidFill>
                <a:latin typeface="DX경필고딕B" panose="02010606000101010101" pitchFamily="2" charset="-127"/>
                <a:ea typeface="DX경필고딕B" panose="02010606000101010101" pitchFamily="2" charset="-127"/>
              </a:rPr>
              <a:t>	(The exponential moving average function, EMAVG, computes the average over a number of points in a 	time series but applies a damping (weighting) factor to older values. The weighting for the older values 	decreases exponentially without entirely discarding the older values.)</a:t>
            </a:r>
            <a:endParaRPr lang="en-US" altLang="ko-KR" sz="1600" b="1" dirty="0">
              <a:solidFill>
                <a:schemeClr val="bg1">
                  <a:lumMod val="75000"/>
                </a:schemeClr>
              </a:solidFill>
              <a:latin typeface="DX경필고딕B" panose="02010606000101010101" pitchFamily="2" charset="-127"/>
              <a:ea typeface="DX경필고딕B" panose="02010606000101010101" pitchFamily="2" charset="-127"/>
            </a:endParaRPr>
          </a:p>
          <a:p>
            <a:pPr>
              <a:buFont typeface="Wingdings" panose="05000000000000000000" pitchFamily="2" charset="2"/>
              <a:buChar char="Ø"/>
            </a:pPr>
            <a:r>
              <a:rPr lang="en-US" altLang="ko-KR" sz="1600" b="1" dirty="0" err="1">
                <a:latin typeface="DX경필고딕B" panose="02010606000101010101" pitchFamily="2" charset="-127"/>
                <a:ea typeface="DX경필고딕B" panose="02010606000101010101" pitchFamily="2" charset="-127"/>
              </a:rPr>
              <a:t>Fmeasure</a:t>
            </a:r>
            <a:r>
              <a:rPr lang="en-US" altLang="ko-KR" sz="1600" b="1" dirty="0">
                <a:latin typeface="DX경필고딕B" panose="02010606000101010101" pitchFamily="2" charset="-127"/>
                <a:ea typeface="DX경필고딕B" panose="02010606000101010101" pitchFamily="2" charset="-127"/>
              </a:rPr>
              <a:t>: </a:t>
            </a:r>
            <a:r>
              <a:rPr lang="ko-KR" altLang="en-US" sz="1600" dirty="0">
                <a:latin typeface="DX경필고딕B" panose="02010606000101010101" pitchFamily="2" charset="-127"/>
                <a:ea typeface="DX경필고딕B" panose="02010606000101010101" pitchFamily="2" charset="-127"/>
              </a:rPr>
              <a:t>시험에 대한 정확성을 계산한다</a:t>
            </a:r>
            <a:r>
              <a:rPr lang="en-US" altLang="ko-KR" sz="1600" dirty="0">
                <a:latin typeface="DX경필고딕B" panose="02010606000101010101" pitchFamily="2" charset="-127"/>
                <a:ea typeface="DX경필고딕B" panose="02010606000101010101" pitchFamily="2" charset="-127"/>
              </a:rPr>
              <a:t>.</a:t>
            </a:r>
            <a:br>
              <a:rPr lang="en-US" altLang="ko-KR" sz="1600" dirty="0">
                <a:latin typeface="DX경필고딕B" panose="02010606000101010101" pitchFamily="2" charset="-127"/>
                <a:ea typeface="DX경필고딕B" panose="02010606000101010101" pitchFamily="2" charset="-127"/>
              </a:rPr>
            </a:br>
            <a:r>
              <a:rPr lang="en-US" altLang="ko-KR" sz="1600" dirty="0">
                <a:latin typeface="DX경필고딕B" panose="02010606000101010101" pitchFamily="2" charset="-127"/>
                <a:ea typeface="DX경필고딕B" panose="02010606000101010101" pitchFamily="2" charset="-127"/>
              </a:rPr>
              <a:t>	</a:t>
            </a:r>
            <a:r>
              <a:rPr lang="en-US" altLang="ko-KR" sz="1600" dirty="0">
                <a:solidFill>
                  <a:schemeClr val="bg1">
                    <a:lumMod val="75000"/>
                  </a:schemeClr>
                </a:solidFill>
                <a:latin typeface="DX경필고딕B" panose="02010606000101010101" pitchFamily="2" charset="-127"/>
                <a:ea typeface="DX경필고딕B" panose="02010606000101010101" pitchFamily="2" charset="-127"/>
              </a:rPr>
              <a:t>(Calculates the accuracy of a test.)</a:t>
            </a:r>
          </a:p>
          <a:p>
            <a:pPr>
              <a:buFont typeface="Wingdings" panose="05000000000000000000" pitchFamily="2" charset="2"/>
              <a:buChar char="Ø"/>
            </a:pPr>
            <a:r>
              <a:rPr lang="en-US" altLang="ko-KR" sz="1600" b="1" dirty="0">
                <a:latin typeface="DX경필고딕B" panose="02010606000101010101" pitchFamily="2" charset="-127"/>
                <a:ea typeface="DX경필고딕B" panose="02010606000101010101" pitchFamily="2" charset="-127"/>
              </a:rPr>
              <a:t>GLM: </a:t>
            </a:r>
            <a:r>
              <a:rPr lang="en-US" altLang="ko-KR" sz="1600" dirty="0">
                <a:latin typeface="DX경필고딕B" panose="02010606000101010101" pitchFamily="2" charset="-127"/>
                <a:ea typeface="DX경필고딕B" panose="02010606000101010101" pitchFamily="2" charset="-127"/>
              </a:rPr>
              <a:t>Generalized Linear Model</a:t>
            </a:r>
            <a:r>
              <a:rPr lang="ko-KR" altLang="en-US" sz="1600" dirty="0">
                <a:latin typeface="DX경필고딕B" panose="02010606000101010101" pitchFamily="2" charset="-127"/>
                <a:ea typeface="DX경필고딕B" panose="02010606000101010101" pitchFamily="2" charset="-127"/>
              </a:rPr>
              <a:t>의 약자로 연결 함수에 의해 독립적인 변수들과 연관 있는 </a:t>
            </a:r>
            <a:r>
              <a:rPr lang="en-US" altLang="ko-KR" sz="1600" dirty="0">
                <a:latin typeface="DX경필고딕B" panose="02010606000101010101" pitchFamily="2" charset="-127"/>
                <a:ea typeface="DX경필고딕B" panose="02010606000101010101" pitchFamily="2" charset="-127"/>
              </a:rPr>
              <a:t>1</a:t>
            </a:r>
            <a:r>
              <a:rPr lang="ko-KR" altLang="en-US" sz="1600" dirty="0">
                <a:latin typeface="DX경필고딕B" panose="02010606000101010101" pitchFamily="2" charset="-127"/>
                <a:ea typeface="DX경필고딕B" panose="02010606000101010101" pitchFamily="2" charset="-127"/>
              </a:rPr>
              <a:t>차 방정식을 가능하게 하는 선형</a:t>
            </a:r>
            <a:r>
              <a:rPr lang="en-US" altLang="ko-KR" sz="1600" dirty="0">
                <a:latin typeface="DX경필고딕B" panose="02010606000101010101" pitchFamily="2" charset="-127"/>
                <a:ea typeface="DX경필고딕B" panose="02010606000101010101" pitchFamily="2" charset="-127"/>
              </a:rPr>
              <a:t> </a:t>
            </a:r>
            <a:r>
              <a:rPr lang="ko-KR" altLang="en-US" sz="1600" dirty="0">
                <a:latin typeface="DX경필고딕B" panose="02010606000101010101" pitchFamily="2" charset="-127"/>
                <a:ea typeface="DX경필고딕B" panose="02010606000101010101" pitchFamily="2" charset="-127"/>
              </a:rPr>
              <a:t>회귀 모델에 대한 확장이다</a:t>
            </a:r>
            <a:r>
              <a:rPr lang="en-US" altLang="ko-KR" sz="1600" dirty="0">
                <a:latin typeface="DX경필고딕B" panose="02010606000101010101" pitchFamily="2" charset="-127"/>
                <a:ea typeface="DX경필고딕B" panose="02010606000101010101" pitchFamily="2" charset="-127"/>
              </a:rPr>
              <a:t>. </a:t>
            </a:r>
          </a:p>
        </p:txBody>
      </p:sp>
      <p:sp>
        <p:nvSpPr>
          <p:cNvPr id="4" name="TextBox 3"/>
          <p:cNvSpPr txBox="1"/>
          <p:nvPr/>
        </p:nvSpPr>
        <p:spPr>
          <a:xfrm>
            <a:off x="-400396" y="282633"/>
            <a:ext cx="332508" cy="369332"/>
          </a:xfrm>
          <a:prstGeom prst="rect">
            <a:avLst/>
          </a:prstGeom>
          <a:solidFill>
            <a:srgbClr val="FF0000"/>
          </a:solidFill>
          <a:ln>
            <a:solidFill>
              <a:srgbClr val="FF0000"/>
            </a:solidFill>
          </a:ln>
        </p:spPr>
        <p:txBody>
          <a:bodyPr wrap="square" rtlCol="0">
            <a:spAutoFit/>
          </a:bodyPr>
          <a:lstStyle/>
          <a:p>
            <a:pPr algn="ctr"/>
            <a:r>
              <a:rPr lang="en-US" altLang="ko-KR" b="1" dirty="0">
                <a:ln w="6600">
                  <a:solidFill>
                    <a:schemeClr val="accent2"/>
                  </a:solidFill>
                  <a:prstDash val="solid"/>
                </a:ln>
                <a:solidFill>
                  <a:srgbClr val="FFFFFF"/>
                </a:solidFill>
                <a:effectLst>
                  <a:outerShdw dist="38100" dir="2700000" algn="tl" rotWithShape="0">
                    <a:schemeClr val="accent2"/>
                  </a:outerShdw>
                </a:effectLst>
              </a:rPr>
              <a:t>?</a:t>
            </a:r>
            <a:endParaRPr lang="ko-KR" altLang="en-US" sz="1000" dirty="0">
              <a:solidFill>
                <a:srgbClr val="FF0000"/>
              </a:solidFill>
            </a:endParaRPr>
          </a:p>
        </p:txBody>
      </p:sp>
      <p:sp>
        <p:nvSpPr>
          <p:cNvPr id="5" name="TextBox 4"/>
          <p:cNvSpPr txBox="1"/>
          <p:nvPr/>
        </p:nvSpPr>
        <p:spPr>
          <a:xfrm>
            <a:off x="803275" y="6200775"/>
            <a:ext cx="6688049" cy="276999"/>
          </a:xfrm>
          <a:prstGeom prst="rect">
            <a:avLst/>
          </a:prstGeom>
          <a:noFill/>
        </p:spPr>
        <p:txBody>
          <a:bodyPr wrap="square" rtlCol="0">
            <a:spAutoFit/>
          </a:bodyPr>
          <a:lstStyle/>
          <a:p>
            <a:r>
              <a:rPr lang="en-US" altLang="ko-KR" sz="1200" dirty="0"/>
              <a:t>* Cardinality: </a:t>
            </a:r>
            <a:r>
              <a:rPr lang="ko-KR" altLang="en-US" sz="1200" dirty="0"/>
              <a:t>한 </a:t>
            </a:r>
            <a:r>
              <a:rPr lang="ko-KR" altLang="en-US" sz="1200" dirty="0" err="1"/>
              <a:t>릴레이션을</a:t>
            </a:r>
            <a:r>
              <a:rPr lang="ko-KR" altLang="en-US" sz="1200" dirty="0"/>
              <a:t> 구성하는 </a:t>
            </a:r>
            <a:r>
              <a:rPr lang="en-US" altLang="ko-KR" sz="1200" dirty="0"/>
              <a:t>tuple</a:t>
            </a:r>
            <a:r>
              <a:rPr lang="ko-KR" altLang="en-US" sz="1200" dirty="0"/>
              <a:t>의 수</a:t>
            </a:r>
            <a:r>
              <a:rPr lang="en-US" altLang="ko-KR" sz="1200" dirty="0"/>
              <a:t>. </a:t>
            </a:r>
            <a:r>
              <a:rPr lang="ko-KR" altLang="en-US" sz="1200" dirty="0"/>
              <a:t>행을 의미하므로 </a:t>
            </a:r>
            <a:r>
              <a:rPr lang="en-US" altLang="ko-KR" sz="1200" dirty="0" err="1"/>
              <a:t>colum</a:t>
            </a:r>
            <a:r>
              <a:rPr lang="ko-KR" altLang="en-US" sz="1200" dirty="0"/>
              <a:t>을 의미한다</a:t>
            </a:r>
            <a:r>
              <a:rPr lang="en-US" altLang="ko-KR" sz="1200" dirty="0"/>
              <a:t>.</a:t>
            </a:r>
            <a:endParaRPr lang="ko-KR" altLang="en-US" sz="1200" dirty="0"/>
          </a:p>
        </p:txBody>
      </p:sp>
    </p:spTree>
    <p:extLst>
      <p:ext uri="{BB962C8B-B14F-4D97-AF65-F5344CB8AC3E}">
        <p14:creationId xmlns:p14="http://schemas.microsoft.com/office/powerpoint/2010/main" val="40558121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838200" y="365125"/>
            <a:ext cx="10515600" cy="798657"/>
          </a:xfrm>
        </p:spPr>
        <p:txBody>
          <a:bodyPr/>
          <a:lstStyle/>
          <a:p>
            <a:r>
              <a:rPr lang="en-US" altLang="ko-KR" dirty="0">
                <a:latin typeface="DX경필고딕B" panose="02010606000101010101" pitchFamily="2" charset="-127"/>
                <a:ea typeface="DX경필고딕B" panose="02010606000101010101" pitchFamily="2" charset="-127"/>
              </a:rPr>
              <a:t>Category</a:t>
            </a:r>
            <a:endParaRPr lang="ko-KR" altLang="en-US" dirty="0">
              <a:latin typeface="DX경필고딕B" panose="02010606000101010101" pitchFamily="2" charset="-127"/>
              <a:ea typeface="DX경필고딕B" panose="02010606000101010101" pitchFamily="2" charset="-127"/>
            </a:endParaRPr>
          </a:p>
        </p:txBody>
      </p:sp>
      <p:sp>
        <p:nvSpPr>
          <p:cNvPr id="3" name="내용 개체 틀 2"/>
          <p:cNvSpPr>
            <a:spLocks noGrp="1"/>
          </p:cNvSpPr>
          <p:nvPr>
            <p:ph idx="1"/>
          </p:nvPr>
        </p:nvSpPr>
        <p:spPr>
          <a:xfrm>
            <a:off x="838200" y="1346662"/>
            <a:ext cx="10515600" cy="5012575"/>
          </a:xfrm>
        </p:spPr>
        <p:txBody>
          <a:bodyPr numCol="1">
            <a:normAutofit lnSpcReduction="10000"/>
          </a:bodyPr>
          <a:lstStyle/>
          <a:p>
            <a:pPr marL="457200" indent="-457200">
              <a:buFont typeface="+mj-lt"/>
              <a:buAutoNum type="arabicPeriod"/>
            </a:pPr>
            <a:r>
              <a:rPr lang="en-US" altLang="ko-KR" sz="2000" dirty="0">
                <a:latin typeface="DX경필고딕B" panose="02010606000101010101" pitchFamily="2" charset="-127"/>
                <a:ea typeface="DX경필고딕B" panose="02010606000101010101" pitchFamily="2" charset="-127"/>
              </a:rPr>
              <a:t>Time Series, Path, and Attribution Analysis</a:t>
            </a:r>
          </a:p>
          <a:p>
            <a:pPr marL="457200" indent="-457200">
              <a:buFont typeface="+mj-lt"/>
              <a:buAutoNum type="arabicPeriod"/>
            </a:pPr>
            <a:r>
              <a:rPr lang="en-US" altLang="ko-KR" sz="2000" dirty="0">
                <a:latin typeface="DX경필고딕B" panose="02010606000101010101" pitchFamily="2" charset="-127"/>
                <a:ea typeface="DX경필고딕B" panose="02010606000101010101" pitchFamily="2" charset="-127"/>
              </a:rPr>
              <a:t>Pattern Matching with Teradata Aster </a:t>
            </a:r>
            <a:r>
              <a:rPr lang="en-US" altLang="ko-KR" sz="2000" dirty="0" err="1">
                <a:latin typeface="DX경필고딕B" panose="02010606000101010101" pitchFamily="2" charset="-127"/>
                <a:ea typeface="DX경필고딕B" panose="02010606000101010101" pitchFamily="2" charset="-127"/>
              </a:rPr>
              <a:t>nPath</a:t>
            </a:r>
            <a:endParaRPr lang="en-US" altLang="ko-KR" sz="2000" dirty="0">
              <a:latin typeface="DX경필고딕B" panose="02010606000101010101" pitchFamily="2" charset="-127"/>
              <a:ea typeface="DX경필고딕B" panose="02010606000101010101" pitchFamily="2" charset="-127"/>
            </a:endParaRPr>
          </a:p>
          <a:p>
            <a:pPr marL="457200" indent="-457200">
              <a:buFont typeface="+mj-lt"/>
              <a:buAutoNum type="arabicPeriod"/>
            </a:pPr>
            <a:r>
              <a:rPr lang="en-US" altLang="ko-KR" sz="2000" dirty="0">
                <a:latin typeface="DX경필고딕B" panose="02010606000101010101" pitchFamily="2" charset="-127"/>
                <a:ea typeface="DX경필고딕B" panose="02010606000101010101" pitchFamily="2" charset="-127"/>
              </a:rPr>
              <a:t>Statistical Analysis</a:t>
            </a:r>
          </a:p>
          <a:p>
            <a:pPr marL="457200" indent="-457200">
              <a:buFont typeface="+mj-lt"/>
              <a:buAutoNum type="arabicPeriod"/>
            </a:pPr>
            <a:r>
              <a:rPr lang="en-US" altLang="ko-KR" sz="2000" dirty="0">
                <a:latin typeface="DX경필고딕B" panose="02010606000101010101" pitchFamily="2" charset="-127"/>
                <a:ea typeface="DX경필고딕B" panose="02010606000101010101" pitchFamily="2" charset="-127"/>
              </a:rPr>
              <a:t>Text Analysis</a:t>
            </a:r>
          </a:p>
          <a:p>
            <a:pPr marL="457200" indent="-457200">
              <a:buFont typeface="+mj-lt"/>
              <a:buAutoNum type="arabicPeriod"/>
            </a:pPr>
            <a:r>
              <a:rPr lang="en-US" altLang="ko-KR" sz="2000" dirty="0">
                <a:latin typeface="DX경필고딕B" panose="02010606000101010101" pitchFamily="2" charset="-127"/>
                <a:ea typeface="DX경필고딕B" panose="02010606000101010101" pitchFamily="2" charset="-127"/>
              </a:rPr>
              <a:t>Cluster Analysis</a:t>
            </a:r>
          </a:p>
          <a:p>
            <a:pPr marL="457200" indent="-457200">
              <a:buFont typeface="+mj-lt"/>
              <a:buAutoNum type="arabicPeriod"/>
            </a:pPr>
            <a:r>
              <a:rPr lang="en-US" altLang="ko-KR" sz="2000" dirty="0">
                <a:latin typeface="DX경필고딕B" panose="02010606000101010101" pitchFamily="2" charset="-127"/>
                <a:ea typeface="DX경필고딕B" panose="02010606000101010101" pitchFamily="2" charset="-127"/>
              </a:rPr>
              <a:t>Naïve Bayes</a:t>
            </a:r>
          </a:p>
          <a:p>
            <a:pPr marL="457200" indent="-457200">
              <a:buFont typeface="+mj-lt"/>
              <a:buAutoNum type="arabicPeriod"/>
            </a:pPr>
            <a:r>
              <a:rPr lang="en-US" altLang="ko-KR" sz="2000" dirty="0">
                <a:latin typeface="DX경필고딕B" panose="02010606000101010101" pitchFamily="2" charset="-127"/>
                <a:ea typeface="DX경필고딕B" panose="02010606000101010101" pitchFamily="2" charset="-127"/>
              </a:rPr>
              <a:t>Decision Trees</a:t>
            </a:r>
          </a:p>
          <a:p>
            <a:pPr marL="457200" indent="-457200">
              <a:buFont typeface="+mj-lt"/>
              <a:buAutoNum type="arabicPeriod"/>
            </a:pPr>
            <a:r>
              <a:rPr lang="en-US" altLang="ko-KR" sz="2000" dirty="0">
                <a:latin typeface="DX경필고딕B" panose="02010606000101010101" pitchFamily="2" charset="-127"/>
                <a:ea typeface="DX경필고딕B" panose="02010606000101010101" pitchFamily="2" charset="-127"/>
              </a:rPr>
              <a:t>Association Analysis</a:t>
            </a:r>
          </a:p>
          <a:p>
            <a:pPr marL="457200" indent="-457200">
              <a:buFont typeface="+mj-lt"/>
              <a:buAutoNum type="arabicPeriod"/>
            </a:pPr>
            <a:r>
              <a:rPr lang="en-US" altLang="ko-KR" sz="2000" dirty="0">
                <a:latin typeface="DX경필고딕B" panose="02010606000101010101" pitchFamily="2" charset="-127"/>
                <a:ea typeface="DX경필고딕B" panose="02010606000101010101" pitchFamily="2" charset="-127"/>
              </a:rPr>
              <a:t>Graph Analysis</a:t>
            </a:r>
          </a:p>
          <a:p>
            <a:pPr marL="457200" indent="-457200">
              <a:buFont typeface="+mj-lt"/>
              <a:buAutoNum type="arabicPeriod"/>
            </a:pPr>
            <a:r>
              <a:rPr lang="en-US" altLang="ko-KR" sz="2000" dirty="0">
                <a:latin typeface="DX경필고딕B" panose="02010606000101010101" pitchFamily="2" charset="-127"/>
                <a:ea typeface="DX경필고딕B" panose="02010606000101010101" pitchFamily="2" charset="-127"/>
              </a:rPr>
              <a:t>Data Transformation</a:t>
            </a:r>
          </a:p>
          <a:p>
            <a:pPr marL="457200" indent="-457200">
              <a:buFont typeface="+mj-lt"/>
              <a:buAutoNum type="arabicPeriod"/>
            </a:pPr>
            <a:r>
              <a:rPr lang="en-US" altLang="ko-KR" sz="2000" dirty="0">
                <a:latin typeface="DX경필고딕B" panose="02010606000101010101" pitchFamily="2" charset="-127"/>
                <a:ea typeface="DX경필고딕B" panose="02010606000101010101" pitchFamily="2" charset="-127"/>
              </a:rPr>
              <a:t>Visualization Functions</a:t>
            </a:r>
          </a:p>
          <a:p>
            <a:pPr marL="457200" indent="-457200">
              <a:buFont typeface="+mj-lt"/>
              <a:buAutoNum type="arabicPeriod"/>
            </a:pPr>
            <a:r>
              <a:rPr lang="en-US" altLang="ko-KR" sz="2000" dirty="0">
                <a:latin typeface="DX경필고딕B" panose="02010606000101010101" pitchFamily="2" charset="-127"/>
                <a:ea typeface="DX경필고딕B" panose="02010606000101010101" pitchFamily="2" charset="-127"/>
              </a:rPr>
              <a:t>Beta Functions</a:t>
            </a:r>
          </a:p>
          <a:p>
            <a:pPr marL="457200" indent="-457200">
              <a:buFont typeface="+mj-lt"/>
              <a:buAutoNum type="arabicPeriod"/>
            </a:pPr>
            <a:r>
              <a:rPr lang="en-US" altLang="ko-KR" sz="2000" dirty="0">
                <a:latin typeface="DX경필고딕B" panose="02010606000101010101" pitchFamily="2" charset="-127"/>
                <a:ea typeface="DX경필고딕B" panose="02010606000101010101" pitchFamily="2" charset="-127"/>
              </a:rPr>
              <a:t>Aster Database </a:t>
            </a:r>
            <a:r>
              <a:rPr lang="en-US" altLang="ko-KR" sz="2000" dirty="0" err="1">
                <a:latin typeface="DX경필고딕B" panose="02010606000101010101" pitchFamily="2" charset="-127"/>
                <a:ea typeface="DX경필고딕B" panose="02010606000101010101" pitchFamily="2" charset="-127"/>
              </a:rPr>
              <a:t>Utilites</a:t>
            </a:r>
            <a:endParaRPr lang="en-US" altLang="ko-KR" sz="2000" dirty="0">
              <a:latin typeface="DX경필고딕B" panose="02010606000101010101" pitchFamily="2" charset="-127"/>
              <a:ea typeface="DX경필고딕B" panose="02010606000101010101" pitchFamily="2" charset="-127"/>
            </a:endParaRPr>
          </a:p>
          <a:p>
            <a:pPr marL="342900" indent="-342900">
              <a:buFont typeface="+mj-lt"/>
              <a:buAutoNum type="arabicPeriod"/>
            </a:pPr>
            <a:endParaRPr lang="ko-KR" altLang="en-US" sz="1600" dirty="0">
              <a:latin typeface="DX경필고딕B" panose="02010606000101010101" pitchFamily="2" charset="-127"/>
              <a:ea typeface="DX경필고딕B" panose="02010606000101010101" pitchFamily="2" charset="-127"/>
            </a:endParaRPr>
          </a:p>
        </p:txBody>
      </p:sp>
    </p:spTree>
    <p:extLst>
      <p:ext uri="{BB962C8B-B14F-4D97-AF65-F5344CB8AC3E}">
        <p14:creationId xmlns:p14="http://schemas.microsoft.com/office/powerpoint/2010/main" val="14732392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838199" y="365125"/>
            <a:ext cx="11083507" cy="798657"/>
          </a:xfrm>
        </p:spPr>
        <p:txBody>
          <a:bodyPr>
            <a:noAutofit/>
          </a:bodyPr>
          <a:lstStyle/>
          <a:p>
            <a:r>
              <a:rPr lang="en-US" altLang="ko-KR" sz="3600" dirty="0">
                <a:latin typeface="DX경필고딕B" panose="02010606000101010101" pitchFamily="2" charset="-127"/>
                <a:ea typeface="DX경필고딕B" panose="02010606000101010101" pitchFamily="2" charset="-127"/>
              </a:rPr>
              <a:t>Time Series, Path, and Attribution Analysis</a:t>
            </a:r>
            <a:endParaRPr lang="ko-KR" altLang="en-US" sz="3600" dirty="0">
              <a:latin typeface="DX경필고딕B" panose="02010606000101010101" pitchFamily="2" charset="-127"/>
              <a:ea typeface="DX경필고딕B" panose="02010606000101010101" pitchFamily="2" charset="-127"/>
            </a:endParaRPr>
          </a:p>
        </p:txBody>
      </p:sp>
      <p:sp>
        <p:nvSpPr>
          <p:cNvPr id="3" name="내용 개체 틀 2"/>
          <p:cNvSpPr>
            <a:spLocks noGrp="1"/>
          </p:cNvSpPr>
          <p:nvPr>
            <p:ph idx="1"/>
          </p:nvPr>
        </p:nvSpPr>
        <p:spPr>
          <a:xfrm>
            <a:off x="803275" y="1346662"/>
            <a:ext cx="10585449" cy="5012575"/>
          </a:xfrm>
        </p:spPr>
        <p:txBody>
          <a:bodyPr numCol="1">
            <a:normAutofit/>
          </a:bodyPr>
          <a:lstStyle/>
          <a:p>
            <a:pPr>
              <a:buFont typeface="Wingdings" panose="05000000000000000000" pitchFamily="2" charset="2"/>
              <a:buChar char="Ø"/>
            </a:pPr>
            <a:r>
              <a:rPr lang="en-US" altLang="ko-KR" sz="1600" b="1" dirty="0" err="1">
                <a:latin typeface="DX경필고딕B" panose="02010606000101010101" pitchFamily="2" charset="-127"/>
                <a:ea typeface="DX경필고딕B" panose="02010606000101010101" pitchFamily="2" charset="-127"/>
              </a:rPr>
              <a:t>Arima</a:t>
            </a:r>
            <a:r>
              <a:rPr lang="en-US" altLang="ko-KR" sz="1600" dirty="0">
                <a:latin typeface="DX경필고딕B" panose="02010606000101010101" pitchFamily="2" charset="-127"/>
                <a:ea typeface="DX경필고딕B" panose="02010606000101010101" pitchFamily="2" charset="-127"/>
              </a:rPr>
              <a:t>: ARIMA(</a:t>
            </a:r>
            <a:r>
              <a:rPr lang="en-US" altLang="ko-KR" sz="1600" dirty="0" err="1">
                <a:latin typeface="DX경필고딕B" panose="02010606000101010101" pitchFamily="2" charset="-127"/>
                <a:ea typeface="DX경필고딕B" panose="02010606000101010101" pitchFamily="2" charset="-127"/>
              </a:rPr>
              <a:t>AutoRegressive</a:t>
            </a:r>
            <a:r>
              <a:rPr lang="en-US" altLang="ko-KR" sz="1600" dirty="0">
                <a:latin typeface="DX경필고딕B" panose="02010606000101010101" pitchFamily="2" charset="-127"/>
                <a:ea typeface="DX경필고딕B" panose="02010606000101010101" pitchFamily="2" charset="-127"/>
              </a:rPr>
              <a:t> Integrated Moving Average) </a:t>
            </a:r>
            <a:r>
              <a:rPr lang="ko-KR" altLang="en-US" sz="1600" dirty="0">
                <a:latin typeface="DX경필고딕B" panose="02010606000101010101" pitchFamily="2" charset="-127"/>
                <a:ea typeface="DX경필고딕B" panose="02010606000101010101" pitchFamily="2" charset="-127"/>
              </a:rPr>
              <a:t>모델을 만들어 </a:t>
            </a:r>
            <a:r>
              <a:rPr lang="ko-KR" altLang="en-US" sz="1600" dirty="0">
                <a:solidFill>
                  <a:srgbClr val="FF0000"/>
                </a:solidFill>
                <a:latin typeface="DX경필고딕B" panose="02010606000101010101" pitchFamily="2" charset="-127"/>
                <a:ea typeface="DX경필고딕B" panose="02010606000101010101" pitchFamily="2" charset="-127"/>
              </a:rPr>
              <a:t>매개 변수에 대한 계수를 계산</a:t>
            </a:r>
            <a:r>
              <a:rPr lang="ko-KR" altLang="en-US" sz="1600" dirty="0">
                <a:latin typeface="DX경필고딕B" panose="02010606000101010101" pitchFamily="2" charset="-127"/>
                <a:ea typeface="DX경필고딕B" panose="02010606000101010101" pitchFamily="2" charset="-127"/>
              </a:rPr>
              <a:t>한다</a:t>
            </a:r>
            <a:r>
              <a:rPr lang="en-US" altLang="ko-KR" sz="1600" dirty="0">
                <a:latin typeface="DX경필고딕B" panose="02010606000101010101" pitchFamily="2" charset="-127"/>
                <a:ea typeface="DX경필고딕B" panose="02010606000101010101" pitchFamily="2" charset="-127"/>
              </a:rPr>
              <a:t>. </a:t>
            </a:r>
            <a:br>
              <a:rPr lang="en-US" altLang="ko-KR" sz="1600" dirty="0">
                <a:latin typeface="DX경필고딕B" panose="02010606000101010101" pitchFamily="2" charset="-127"/>
                <a:ea typeface="DX경필고딕B" panose="02010606000101010101" pitchFamily="2" charset="-127"/>
              </a:rPr>
            </a:br>
            <a:r>
              <a:rPr lang="en-US" altLang="ko-KR" sz="1600" dirty="0">
                <a:latin typeface="DX경필고딕B" panose="02010606000101010101" pitchFamily="2" charset="-127"/>
                <a:ea typeface="DX경필고딕B" panose="02010606000101010101" pitchFamily="2" charset="-127"/>
              </a:rPr>
              <a:t>	</a:t>
            </a:r>
            <a:r>
              <a:rPr lang="en-US" altLang="ko-KR" sz="1600" dirty="0">
                <a:solidFill>
                  <a:schemeClr val="bg1">
                    <a:lumMod val="75000"/>
                  </a:schemeClr>
                </a:solidFill>
                <a:latin typeface="DX경필고딕B" panose="02010606000101010101" pitchFamily="2" charset="-127"/>
                <a:ea typeface="DX경필고딕B" panose="02010606000101010101" pitchFamily="2" charset="-127"/>
              </a:rPr>
              <a:t>(Calculates the coefficients for a sequence of parameters, producing an ARIMA model.)</a:t>
            </a:r>
            <a:br>
              <a:rPr lang="en-US" altLang="ko-KR" sz="1600" dirty="0">
                <a:latin typeface="DX경필고딕B" panose="02010606000101010101" pitchFamily="2" charset="-127"/>
                <a:ea typeface="DX경필고딕B" panose="02010606000101010101" pitchFamily="2" charset="-127"/>
              </a:rPr>
            </a:br>
            <a:r>
              <a:rPr lang="en-US" altLang="ko-KR" sz="1600" dirty="0">
                <a:latin typeface="DX경필고딕B" panose="02010606000101010101" pitchFamily="2" charset="-127"/>
                <a:ea typeface="DX경필고딕B" panose="02010606000101010101" pitchFamily="2" charset="-127"/>
              </a:rPr>
              <a:t>	</a:t>
            </a:r>
            <a:r>
              <a:rPr lang="ko-KR" altLang="en-US" sz="1600" dirty="0">
                <a:latin typeface="DX경필고딕B" panose="02010606000101010101" pitchFamily="2" charset="-127"/>
                <a:ea typeface="DX경필고딕B" panose="02010606000101010101" pitchFamily="2" charset="-127"/>
              </a:rPr>
              <a:t>대체로</a:t>
            </a:r>
            <a:r>
              <a:rPr lang="en-US" altLang="ko-KR" sz="1600" dirty="0">
                <a:latin typeface="DX경필고딕B" panose="02010606000101010101" pitchFamily="2" charset="-127"/>
                <a:ea typeface="DX경필고딕B" panose="02010606000101010101" pitchFamily="2" charset="-127"/>
              </a:rPr>
              <a:t>, ARIMA </a:t>
            </a:r>
            <a:r>
              <a:rPr lang="ko-KR" altLang="en-US" sz="1600" dirty="0">
                <a:latin typeface="DX경필고딕B" panose="02010606000101010101" pitchFamily="2" charset="-127"/>
                <a:ea typeface="DX경필고딕B" panose="02010606000101010101" pitchFamily="2" charset="-127"/>
              </a:rPr>
              <a:t>모델과 </a:t>
            </a:r>
            <a:r>
              <a:rPr lang="en-US" altLang="ko-KR" sz="1600" dirty="0">
                <a:latin typeface="DX경필고딕B" panose="02010606000101010101" pitchFamily="2" charset="-127"/>
                <a:ea typeface="DX경필고딕B" panose="02010606000101010101" pitchFamily="2" charset="-127"/>
              </a:rPr>
              <a:t>ARMA(</a:t>
            </a:r>
            <a:r>
              <a:rPr lang="en-US" altLang="ko-KR" sz="1600" dirty="0" err="1">
                <a:latin typeface="DX경필고딕B" panose="02010606000101010101" pitchFamily="2" charset="-127"/>
                <a:ea typeface="DX경필고딕B" panose="02010606000101010101" pitchFamily="2" charset="-127"/>
              </a:rPr>
              <a:t>AutoRegressive</a:t>
            </a:r>
            <a:r>
              <a:rPr lang="en-US" altLang="ko-KR" sz="1600" dirty="0">
                <a:latin typeface="DX경필고딕B" panose="02010606000101010101" pitchFamily="2" charset="-127"/>
                <a:ea typeface="DX경필고딕B" panose="02010606000101010101" pitchFamily="2" charset="-127"/>
              </a:rPr>
              <a:t> Moving Average) </a:t>
            </a:r>
            <a:r>
              <a:rPr lang="ko-KR" altLang="en-US" sz="1600" dirty="0">
                <a:latin typeface="DX경필고딕B" panose="02010606000101010101" pitchFamily="2" charset="-127"/>
                <a:ea typeface="DX경필고딕B" panose="02010606000101010101" pitchFamily="2" charset="-127"/>
              </a:rPr>
              <a:t>모델은 </a:t>
            </a:r>
            <a:r>
              <a:rPr lang="ko-KR" altLang="en-US" sz="1600" dirty="0">
                <a:solidFill>
                  <a:srgbClr val="FF0000"/>
                </a:solidFill>
                <a:latin typeface="DX경필고딕B" panose="02010606000101010101" pitchFamily="2" charset="-127"/>
                <a:ea typeface="DX경필고딕B" panose="02010606000101010101" pitchFamily="2" charset="-127"/>
              </a:rPr>
              <a:t>미래의 데이터 포인트를 예측하기 위</a:t>
            </a:r>
            <a:r>
              <a:rPr lang="en-US" altLang="ko-KR" sz="1600" dirty="0">
                <a:solidFill>
                  <a:srgbClr val="FF0000"/>
                </a:solidFill>
                <a:latin typeface="DX경필고딕B" panose="02010606000101010101" pitchFamily="2" charset="-127"/>
                <a:ea typeface="DX경필고딕B" panose="02010606000101010101" pitchFamily="2" charset="-127"/>
              </a:rPr>
              <a:t>	</a:t>
            </a:r>
            <a:r>
              <a:rPr lang="ko-KR" altLang="en-US" sz="1600" dirty="0">
                <a:solidFill>
                  <a:srgbClr val="FF0000"/>
                </a:solidFill>
                <a:latin typeface="DX경필고딕B" panose="02010606000101010101" pitchFamily="2" charset="-127"/>
                <a:ea typeface="DX경필고딕B" panose="02010606000101010101" pitchFamily="2" charset="-127"/>
              </a:rPr>
              <a:t>한 </a:t>
            </a:r>
            <a:r>
              <a:rPr lang="ko-KR" altLang="en-US" sz="1600" dirty="0" err="1">
                <a:solidFill>
                  <a:srgbClr val="FF0000"/>
                </a:solidFill>
                <a:latin typeface="DX경필고딕B" panose="02010606000101010101" pitchFamily="2" charset="-127"/>
                <a:ea typeface="DX경필고딕B" panose="02010606000101010101" pitchFamily="2" charset="-127"/>
              </a:rPr>
              <a:t>시계열에</a:t>
            </a:r>
            <a:r>
              <a:rPr lang="ko-KR" altLang="en-US" sz="1600" dirty="0">
                <a:solidFill>
                  <a:srgbClr val="FF0000"/>
                </a:solidFill>
                <a:latin typeface="DX경필고딕B" panose="02010606000101010101" pitchFamily="2" charset="-127"/>
                <a:ea typeface="DX경필고딕B" panose="02010606000101010101" pitchFamily="2" charset="-127"/>
              </a:rPr>
              <a:t> 적합</a:t>
            </a:r>
            <a:r>
              <a:rPr lang="ko-KR" altLang="en-US" sz="1600" dirty="0">
                <a:latin typeface="DX경필고딕B" panose="02010606000101010101" pitchFamily="2" charset="-127"/>
                <a:ea typeface="DX경필고딕B" panose="02010606000101010101" pitchFamily="2" charset="-127"/>
              </a:rPr>
              <a:t>하다</a:t>
            </a:r>
            <a:r>
              <a:rPr lang="en-US" altLang="ko-KR" sz="1600" dirty="0">
                <a:latin typeface="DX경필고딕B" panose="02010606000101010101" pitchFamily="2" charset="-127"/>
                <a:ea typeface="DX경필고딕B" panose="02010606000101010101" pitchFamily="2" charset="-127"/>
              </a:rPr>
              <a:t>.</a:t>
            </a:r>
            <a:br>
              <a:rPr lang="en-US" altLang="ko-KR" sz="1600" dirty="0">
                <a:latin typeface="DX경필고딕B" panose="02010606000101010101" pitchFamily="2" charset="-127"/>
                <a:ea typeface="DX경필고딕B" panose="02010606000101010101" pitchFamily="2" charset="-127"/>
              </a:rPr>
            </a:br>
            <a:r>
              <a:rPr lang="en-US" altLang="ko-KR" sz="1600" dirty="0">
                <a:latin typeface="DX경필고딕B" panose="02010606000101010101" pitchFamily="2" charset="-127"/>
                <a:ea typeface="DX경필고딕B" panose="02010606000101010101" pitchFamily="2" charset="-127"/>
              </a:rPr>
              <a:t>	(Typically, these models are fitted to time series data to predict future data points (forecasting).)</a:t>
            </a:r>
          </a:p>
          <a:p>
            <a:pPr>
              <a:buFont typeface="Wingdings" panose="05000000000000000000" pitchFamily="2" charset="2"/>
              <a:buChar char="Ø"/>
            </a:pPr>
            <a:endParaRPr lang="en-US" altLang="ko-KR" sz="1600" dirty="0">
              <a:latin typeface="DX경필고딕B" panose="02010606000101010101" pitchFamily="2" charset="-127"/>
              <a:ea typeface="DX경필고딕B" panose="02010606000101010101" pitchFamily="2" charset="-127"/>
            </a:endParaRPr>
          </a:p>
          <a:p>
            <a:pPr>
              <a:buFont typeface="Wingdings" panose="05000000000000000000" pitchFamily="2" charset="2"/>
              <a:buChar char="Ø"/>
            </a:pPr>
            <a:r>
              <a:rPr lang="en-US" altLang="ko-KR" sz="1600" b="1" dirty="0" err="1">
                <a:latin typeface="DX경필고딕B" panose="02010606000101010101" pitchFamily="2" charset="-127"/>
                <a:ea typeface="DX경필고딕B" panose="02010606000101010101" pitchFamily="2" charset="-127"/>
              </a:rPr>
              <a:t>ArimaPredictor</a:t>
            </a:r>
            <a:r>
              <a:rPr lang="en-US" altLang="ko-KR" sz="1600" dirty="0">
                <a:latin typeface="DX경필고딕B" panose="02010606000101010101" pitchFamily="2" charset="-127"/>
                <a:ea typeface="DX경필고딕B" panose="02010606000101010101" pitchFamily="2" charset="-127"/>
              </a:rPr>
              <a:t>: </a:t>
            </a:r>
            <a:r>
              <a:rPr lang="en-US" altLang="ko-KR" sz="1600" dirty="0" err="1">
                <a:latin typeface="DX경필고딕B" panose="02010606000101010101" pitchFamily="2" charset="-127"/>
                <a:ea typeface="DX경필고딕B" panose="02010606000101010101" pitchFamily="2" charset="-127"/>
              </a:rPr>
              <a:t>Arima</a:t>
            </a:r>
            <a:r>
              <a:rPr lang="en-US" altLang="ko-KR" sz="1600" dirty="0">
                <a:latin typeface="DX경필고딕B" panose="02010606000101010101" pitchFamily="2" charset="-127"/>
                <a:ea typeface="DX경필고딕B" panose="02010606000101010101" pitchFamily="2" charset="-127"/>
              </a:rPr>
              <a:t> </a:t>
            </a:r>
            <a:r>
              <a:rPr lang="ko-KR" altLang="en-US" sz="1600" dirty="0">
                <a:latin typeface="DX경필고딕B" panose="02010606000101010101" pitchFamily="2" charset="-127"/>
                <a:ea typeface="DX경필고딕B" panose="02010606000101010101" pitchFamily="2" charset="-127"/>
              </a:rPr>
              <a:t>함수에 의해 생성된 </a:t>
            </a:r>
            <a:r>
              <a:rPr lang="en-US" altLang="ko-KR" sz="1600" dirty="0">
                <a:latin typeface="DX경필고딕B" panose="02010606000101010101" pitchFamily="2" charset="-127"/>
                <a:ea typeface="DX경필고딕B" panose="02010606000101010101" pitchFamily="2" charset="-127"/>
              </a:rPr>
              <a:t>ARIMA model</a:t>
            </a:r>
            <a:r>
              <a:rPr lang="ko-KR" altLang="en-US" sz="1600" dirty="0">
                <a:latin typeface="DX경필고딕B" panose="02010606000101010101" pitchFamily="2" charset="-127"/>
                <a:ea typeface="DX경필고딕B" panose="02010606000101010101" pitchFamily="2" charset="-127"/>
              </a:rPr>
              <a:t>의 </a:t>
            </a:r>
            <a:r>
              <a:rPr lang="en-US" altLang="ko-KR" sz="1600" dirty="0">
                <a:latin typeface="DX경필고딕B" panose="02010606000101010101" pitchFamily="2" charset="-127"/>
                <a:ea typeface="DX경필고딕B" panose="02010606000101010101" pitchFamily="2" charset="-127"/>
              </a:rPr>
              <a:t>input</a:t>
            </a:r>
            <a:r>
              <a:rPr lang="ko-KR" altLang="en-US" sz="1600" dirty="0">
                <a:latin typeface="DX경필고딕B" panose="02010606000101010101" pitchFamily="2" charset="-127"/>
                <a:ea typeface="DX경필고딕B" panose="02010606000101010101" pitchFamily="2" charset="-127"/>
              </a:rPr>
              <a:t>을 취하고</a:t>
            </a:r>
            <a:r>
              <a:rPr lang="en-US" altLang="ko-KR" sz="1600" dirty="0">
                <a:latin typeface="DX경필고딕B" panose="02010606000101010101" pitchFamily="2" charset="-127"/>
                <a:ea typeface="DX경필고딕B" panose="02010606000101010101" pitchFamily="2" charset="-127"/>
              </a:rPr>
              <a:t>, </a:t>
            </a:r>
            <a:r>
              <a:rPr lang="ko-KR" altLang="en-US" sz="1600" dirty="0" err="1">
                <a:latin typeface="DX경필고딕B" panose="02010606000101010101" pitchFamily="2" charset="-127"/>
                <a:ea typeface="DX경필고딕B" panose="02010606000101010101" pitchFamily="2" charset="-127"/>
              </a:rPr>
              <a:t>모델링된</a:t>
            </a:r>
            <a:r>
              <a:rPr lang="ko-KR" altLang="en-US" sz="1600" dirty="0">
                <a:latin typeface="DX경필고딕B" panose="02010606000101010101" pitchFamily="2" charset="-127"/>
                <a:ea typeface="DX경필고딕B" panose="02010606000101010101" pitchFamily="2" charset="-127"/>
              </a:rPr>
              <a:t> 시퀀스의 구체적인 미래 값</a:t>
            </a:r>
            <a:r>
              <a:rPr lang="en-US" altLang="ko-KR" sz="1600" dirty="0">
                <a:latin typeface="DX경필고딕B" panose="02010606000101010101" pitchFamily="2" charset="-127"/>
                <a:ea typeface="DX경필고딕B" panose="02010606000101010101" pitchFamily="2" charset="-127"/>
              </a:rPr>
              <a:t>(</a:t>
            </a:r>
            <a:r>
              <a:rPr lang="ko-KR" altLang="en-US" sz="1600" dirty="0">
                <a:latin typeface="DX경필고딕B" panose="02010606000101010101" pitchFamily="2" charset="-127"/>
                <a:ea typeface="DX경필고딕B" panose="02010606000101010101" pitchFamily="2" charset="-127"/>
              </a:rPr>
              <a:t>시</a:t>
            </a:r>
            <a:r>
              <a:rPr lang="en-US" altLang="ko-KR" sz="1600" dirty="0">
                <a:latin typeface="DX경필고딕B" panose="02010606000101010101" pitchFamily="2" charset="-127"/>
                <a:ea typeface="DX경필고딕B" panose="02010606000101010101" pitchFamily="2" charset="-127"/>
              </a:rPr>
              <a:t>	</a:t>
            </a:r>
            <a:r>
              <a:rPr lang="ko-KR" altLang="en-US" sz="1600" dirty="0">
                <a:latin typeface="DX경필고딕B" panose="02010606000101010101" pitchFamily="2" charset="-127"/>
                <a:ea typeface="DX경필고딕B" panose="02010606000101010101" pitchFamily="2" charset="-127"/>
              </a:rPr>
              <a:t>간 예측</a:t>
            </a:r>
            <a:r>
              <a:rPr lang="en-US" altLang="ko-KR" sz="1600" dirty="0">
                <a:latin typeface="DX경필고딕B" panose="02010606000101010101" pitchFamily="2" charset="-127"/>
                <a:ea typeface="DX경필고딕B" panose="02010606000101010101" pitchFamily="2" charset="-127"/>
              </a:rPr>
              <a:t>)</a:t>
            </a:r>
            <a:r>
              <a:rPr lang="ko-KR" altLang="en-US" sz="1600" dirty="0">
                <a:latin typeface="DX경필고딕B" panose="02010606000101010101" pitchFamily="2" charset="-127"/>
                <a:ea typeface="DX경필고딕B" panose="02010606000101010101" pitchFamily="2" charset="-127"/>
              </a:rPr>
              <a:t>을 예측한다</a:t>
            </a:r>
            <a:r>
              <a:rPr lang="en-US" altLang="ko-KR" sz="1600" dirty="0">
                <a:latin typeface="DX경필고딕B" panose="02010606000101010101" pitchFamily="2" charset="-127"/>
                <a:ea typeface="DX경필고딕B" panose="02010606000101010101" pitchFamily="2" charset="-127"/>
              </a:rPr>
              <a:t>. </a:t>
            </a:r>
            <a:br>
              <a:rPr lang="en-US" altLang="ko-KR" sz="1600" dirty="0">
                <a:latin typeface="DX경필고딕B" panose="02010606000101010101" pitchFamily="2" charset="-127"/>
                <a:ea typeface="DX경필고딕B" panose="02010606000101010101" pitchFamily="2" charset="-127"/>
              </a:rPr>
            </a:br>
            <a:r>
              <a:rPr lang="en-US" altLang="ko-KR" sz="1600" dirty="0">
                <a:latin typeface="DX경필고딕B" panose="02010606000101010101" pitchFamily="2" charset="-127"/>
                <a:ea typeface="DX경필고딕B" panose="02010606000101010101" pitchFamily="2" charset="-127"/>
              </a:rPr>
              <a:t>	</a:t>
            </a:r>
            <a:r>
              <a:rPr lang="en-US" altLang="ko-KR" sz="1600" dirty="0">
                <a:solidFill>
                  <a:schemeClr val="bg1">
                    <a:lumMod val="75000"/>
                  </a:schemeClr>
                </a:solidFill>
                <a:latin typeface="DX경필고딕B" panose="02010606000101010101" pitchFamily="2" charset="-127"/>
                <a:ea typeface="DX경필고딕B" panose="02010606000101010101" pitchFamily="2" charset="-127"/>
              </a:rPr>
              <a:t>(Takes as input the ARIMA model produced by the </a:t>
            </a:r>
            <a:r>
              <a:rPr lang="en-US" altLang="ko-KR" sz="1600" dirty="0" err="1">
                <a:solidFill>
                  <a:schemeClr val="bg1">
                    <a:lumMod val="75000"/>
                  </a:schemeClr>
                </a:solidFill>
                <a:latin typeface="DX경필고딕B" panose="02010606000101010101" pitchFamily="2" charset="-127"/>
                <a:ea typeface="DX경필고딕B" panose="02010606000101010101" pitchFamily="2" charset="-127"/>
              </a:rPr>
              <a:t>Arima</a:t>
            </a:r>
            <a:r>
              <a:rPr lang="en-US" altLang="ko-KR" sz="1600" dirty="0">
                <a:solidFill>
                  <a:schemeClr val="bg1">
                    <a:lumMod val="75000"/>
                  </a:schemeClr>
                </a:solidFill>
                <a:latin typeface="DX경필고딕B" panose="02010606000101010101" pitchFamily="2" charset="-127"/>
                <a:ea typeface="DX경필고딕B" panose="02010606000101010101" pitchFamily="2" charset="-127"/>
              </a:rPr>
              <a:t> function and predicts a specified number of 	future values (time point forecasts) for the modeled sequence.)	</a:t>
            </a:r>
          </a:p>
          <a:p>
            <a:pPr>
              <a:buFont typeface="Wingdings" panose="05000000000000000000" pitchFamily="2" charset="2"/>
              <a:buChar char="Ø"/>
            </a:pPr>
            <a:endParaRPr lang="en-US" altLang="ko-KR" sz="1600" dirty="0">
              <a:latin typeface="DX경필고딕B" panose="02010606000101010101" pitchFamily="2" charset="-127"/>
              <a:ea typeface="DX경필고딕B" panose="02010606000101010101" pitchFamily="2" charset="-127"/>
            </a:endParaRPr>
          </a:p>
          <a:p>
            <a:pPr>
              <a:buFont typeface="Wingdings" panose="05000000000000000000" pitchFamily="2" charset="2"/>
              <a:buChar char="Ø"/>
            </a:pPr>
            <a:r>
              <a:rPr lang="en-US" altLang="ko-KR" sz="1600" b="1" dirty="0">
                <a:latin typeface="DX경필고딕B" panose="02010606000101010101" pitchFamily="2" charset="-127"/>
                <a:ea typeface="DX경필고딕B" panose="02010606000101010101" pitchFamily="2" charset="-127"/>
              </a:rPr>
              <a:t>Attribution</a:t>
            </a:r>
            <a:r>
              <a:rPr lang="en-US" altLang="ko-KR" sz="1600" dirty="0">
                <a:latin typeface="DX경필고딕B" panose="02010606000101010101" pitchFamily="2" charset="-127"/>
                <a:ea typeface="DX경필고딕B" panose="02010606000101010101" pitchFamily="2" charset="-127"/>
              </a:rPr>
              <a:t>: </a:t>
            </a:r>
            <a:r>
              <a:rPr lang="ko-KR" altLang="en-US" sz="1600" dirty="0" err="1">
                <a:latin typeface="DX경필고딕B" panose="02010606000101010101" pitchFamily="2" charset="-127"/>
                <a:ea typeface="DX경필고딕B" panose="02010606000101010101" pitchFamily="2" charset="-127"/>
              </a:rPr>
              <a:t>분산모델에</a:t>
            </a:r>
            <a:r>
              <a:rPr lang="ko-KR" altLang="en-US" sz="1600" dirty="0">
                <a:latin typeface="DX경필고딕B" panose="02010606000101010101" pitchFamily="2" charset="-127"/>
                <a:ea typeface="DX경필고딕B" panose="02010606000101010101" pitchFamily="2" charset="-127"/>
              </a:rPr>
              <a:t> 대한 넓은 범위에 대한 것을 </a:t>
            </a:r>
            <a:r>
              <a:rPr lang="en-US" altLang="ko-KR" sz="1600" dirty="0" err="1">
                <a:latin typeface="DX경필고딕B" panose="02010606000101010101" pitchFamily="2" charset="-127"/>
                <a:ea typeface="DX경필고딕B" panose="02010606000101010101" pitchFamily="2" charset="-127"/>
              </a:rPr>
              <a:t>attributio</a:t>
            </a:r>
            <a:r>
              <a:rPr lang="ko-KR" altLang="en-US" sz="1600" dirty="0">
                <a:latin typeface="DX경필고딕B" panose="02010606000101010101" pitchFamily="2" charset="-127"/>
                <a:ea typeface="DX경필고딕B" panose="02010606000101010101" pitchFamily="2" charset="-127"/>
              </a:rPr>
              <a:t>한다</a:t>
            </a:r>
            <a:r>
              <a:rPr lang="en-US" altLang="ko-KR" sz="1600" dirty="0">
                <a:latin typeface="DX경필고딕B" panose="02010606000101010101" pitchFamily="2" charset="-127"/>
                <a:ea typeface="DX경필고딕B" panose="02010606000101010101" pitchFamily="2" charset="-127"/>
              </a:rPr>
              <a:t>. </a:t>
            </a:r>
            <a:r>
              <a:rPr lang="ko-KR" altLang="en-US" sz="1600" dirty="0">
                <a:latin typeface="DX경필고딕B" panose="02010606000101010101" pitchFamily="2" charset="-127"/>
                <a:ea typeface="DX경필고딕B" panose="02010606000101010101" pitchFamily="2" charset="-127"/>
              </a:rPr>
              <a:t>주로 웹 페이지 분석에 쓰인다</a:t>
            </a:r>
            <a:r>
              <a:rPr lang="en-US" altLang="ko-KR" sz="1600" dirty="0">
                <a:latin typeface="DX경필고딕B" panose="02010606000101010101" pitchFamily="2" charset="-127"/>
                <a:ea typeface="DX경필고딕B" panose="02010606000101010101" pitchFamily="2" charset="-127"/>
              </a:rPr>
              <a:t>.</a:t>
            </a:r>
            <a:br>
              <a:rPr lang="en-US" altLang="ko-KR" sz="1600" dirty="0">
                <a:latin typeface="DX경필고딕B" panose="02010606000101010101" pitchFamily="2" charset="-127"/>
                <a:ea typeface="DX경필고딕B" panose="02010606000101010101" pitchFamily="2" charset="-127"/>
              </a:rPr>
            </a:br>
            <a:r>
              <a:rPr lang="en-US" altLang="ko-KR" sz="1600" dirty="0">
                <a:latin typeface="DX경필고딕B" panose="02010606000101010101" pitchFamily="2" charset="-127"/>
                <a:ea typeface="DX경필고딕B" panose="02010606000101010101" pitchFamily="2" charset="-127"/>
              </a:rPr>
              <a:t>	</a:t>
            </a:r>
            <a:r>
              <a:rPr lang="en-US" altLang="ko-KR" sz="1600" dirty="0">
                <a:solidFill>
                  <a:schemeClr val="bg1">
                    <a:lumMod val="75000"/>
                  </a:schemeClr>
                </a:solidFill>
                <a:latin typeface="DX경필고딕B" panose="02010606000101010101" pitchFamily="2" charset="-127"/>
                <a:ea typeface="DX경필고딕B" panose="02010606000101010101" pitchFamily="2" charset="-127"/>
              </a:rPr>
              <a:t>(Calculates attributions with a wide range of distribution models. Often used in web-page analysis.)</a:t>
            </a:r>
            <a:br>
              <a:rPr lang="en-US" altLang="ko-KR" sz="1600" dirty="0">
                <a:latin typeface="DX경필고딕B" panose="02010606000101010101" pitchFamily="2" charset="-127"/>
                <a:ea typeface="DX경필고딕B" panose="02010606000101010101" pitchFamily="2" charset="-127"/>
              </a:rPr>
            </a:br>
            <a:r>
              <a:rPr lang="en-US" altLang="ko-KR" sz="1600" dirty="0">
                <a:latin typeface="DX경필고딕B" panose="02010606000101010101" pitchFamily="2" charset="-127"/>
                <a:ea typeface="DX경필고딕B" panose="02010606000101010101" pitchFamily="2" charset="-127"/>
              </a:rPr>
              <a:t>	</a:t>
            </a:r>
            <a:r>
              <a:rPr lang="ko-KR" altLang="en-US" sz="1600" dirty="0">
                <a:latin typeface="DX경필고딕B" panose="02010606000101010101" pitchFamily="2" charset="-127"/>
                <a:ea typeface="DX경필고딕B" panose="02010606000101010101" pitchFamily="2" charset="-127"/>
              </a:rPr>
              <a:t> 예를 들면</a:t>
            </a:r>
            <a:r>
              <a:rPr lang="en-US" altLang="ko-KR" sz="1600" dirty="0">
                <a:latin typeface="DX경필고딕B" panose="02010606000101010101" pitchFamily="2" charset="-127"/>
                <a:ea typeface="DX경필고딕B" panose="02010606000101010101" pitchFamily="2" charset="-127"/>
              </a:rPr>
              <a:t>, </a:t>
            </a:r>
            <a:r>
              <a:rPr lang="ko-KR" altLang="en-US" sz="1600" dirty="0">
                <a:latin typeface="DX경필고딕B" panose="02010606000101010101" pitchFamily="2" charset="-127"/>
                <a:ea typeface="DX경필고딕B" panose="02010606000101010101" pitchFamily="2" charset="-127"/>
              </a:rPr>
              <a:t>물건을 </a:t>
            </a:r>
            <a:r>
              <a:rPr lang="ko-KR" altLang="en-US" sz="1600" dirty="0" err="1">
                <a:latin typeface="DX경필고딕B" panose="02010606000101010101" pitchFamily="2" charset="-127"/>
                <a:ea typeface="DX경필고딕B" panose="02010606000101010101" pitchFamily="2" charset="-127"/>
              </a:rPr>
              <a:t>구매한다던가</a:t>
            </a:r>
            <a:r>
              <a:rPr lang="en-US" altLang="ko-KR" sz="1600" dirty="0">
                <a:latin typeface="DX경필고딕B" panose="02010606000101010101" pitchFamily="2" charset="-127"/>
                <a:ea typeface="DX경필고딕B" panose="02010606000101010101" pitchFamily="2" charset="-127"/>
              </a:rPr>
              <a:t> </a:t>
            </a:r>
            <a:r>
              <a:rPr lang="ko-KR" altLang="en-US" sz="1600" dirty="0">
                <a:latin typeface="DX경필고딕B" panose="02010606000101010101" pitchFamily="2" charset="-127"/>
                <a:ea typeface="DX경필고딕B" panose="02010606000101010101" pitchFamily="2" charset="-127"/>
              </a:rPr>
              <a:t>클릭한 </a:t>
            </a:r>
            <a:r>
              <a:rPr lang="ko-KR" altLang="en-US" sz="1600" dirty="0" err="1">
                <a:latin typeface="DX경필고딕B" panose="02010606000101010101" pitchFamily="2" charset="-127"/>
                <a:ea typeface="DX경필고딕B" panose="02010606000101010101" pitchFamily="2" charset="-127"/>
              </a:rPr>
              <a:t>횟수라던가</a:t>
            </a:r>
            <a:r>
              <a:rPr lang="en-US" altLang="ko-KR" sz="1600" dirty="0">
                <a:latin typeface="DX경필고딕B" panose="02010606000101010101" pitchFamily="2" charset="-127"/>
                <a:ea typeface="DX경필고딕B" panose="02010606000101010101" pitchFamily="2" charset="-127"/>
              </a:rPr>
              <a:t>. </a:t>
            </a:r>
          </a:p>
          <a:p>
            <a:pPr>
              <a:buFont typeface="Wingdings" panose="05000000000000000000" pitchFamily="2" charset="2"/>
              <a:buChar char="Ø"/>
            </a:pPr>
            <a:endParaRPr lang="en-US" altLang="ko-KR" sz="1600" dirty="0">
              <a:latin typeface="DX경필고딕B" panose="02010606000101010101" pitchFamily="2" charset="-127"/>
              <a:ea typeface="DX경필고딕B" panose="02010606000101010101" pitchFamily="2" charset="-127"/>
            </a:endParaRPr>
          </a:p>
          <a:p>
            <a:pPr>
              <a:buFont typeface="Wingdings" panose="05000000000000000000" pitchFamily="2" charset="2"/>
              <a:buChar char="Ø"/>
            </a:pPr>
            <a:r>
              <a:rPr lang="en-US" altLang="ko-KR" sz="1600" b="1" dirty="0">
                <a:latin typeface="DX경필고딕B" panose="02010606000101010101" pitchFamily="2" charset="-127"/>
                <a:ea typeface="DX경필고딕B" panose="02010606000101010101" pitchFamily="2" charset="-127"/>
              </a:rPr>
              <a:t>Burst</a:t>
            </a:r>
            <a:r>
              <a:rPr lang="en-US" altLang="ko-KR" sz="1600" dirty="0">
                <a:latin typeface="DX경필고딕B" panose="02010606000101010101" pitchFamily="2" charset="-127"/>
                <a:ea typeface="DX경필고딕B" panose="02010606000101010101" pitchFamily="2" charset="-127"/>
              </a:rPr>
              <a:t>: </a:t>
            </a:r>
            <a:r>
              <a:rPr lang="ko-KR" altLang="en-US" sz="1600" dirty="0">
                <a:latin typeface="DX경필고딕B" panose="02010606000101010101" pitchFamily="2" charset="-127"/>
                <a:ea typeface="DX경필고딕B" panose="02010606000101010101" pitchFamily="2" charset="-127"/>
              </a:rPr>
              <a:t>일련의</a:t>
            </a:r>
            <a:r>
              <a:rPr lang="en-US" altLang="ko-KR" sz="1600" dirty="0">
                <a:latin typeface="DX경필고딕B" panose="02010606000101010101" pitchFamily="2" charset="-127"/>
                <a:ea typeface="DX경필고딕B" panose="02010606000101010101" pitchFamily="2" charset="-127"/>
              </a:rPr>
              <a:t> </a:t>
            </a:r>
            <a:r>
              <a:rPr lang="ko-KR" altLang="en-US" sz="1600" dirty="0">
                <a:latin typeface="DX경필고딕B" panose="02010606000101010101" pitchFamily="2" charset="-127"/>
                <a:ea typeface="DX경필고딕B" panose="02010606000101010101" pitchFamily="2" charset="-127"/>
              </a:rPr>
              <a:t>짧은 </a:t>
            </a:r>
            <a:r>
              <a:rPr lang="en-US" altLang="ko-KR" sz="1600" dirty="0">
                <a:latin typeface="DX경필고딕B" panose="02010606000101010101" pitchFamily="2" charset="-127"/>
                <a:ea typeface="DX경필고딕B" panose="02010606000101010101" pitchFamily="2" charset="-127"/>
              </a:rPr>
              <a:t>‘</a:t>
            </a:r>
            <a:r>
              <a:rPr lang="ko-KR" altLang="en-US" sz="1600" dirty="0" err="1">
                <a:latin typeface="DX경필고딕B" panose="02010606000101010101" pitchFamily="2" charset="-127"/>
                <a:ea typeface="DX경필고딕B" panose="02010606000101010101" pitchFamily="2" charset="-127"/>
              </a:rPr>
              <a:t>버스트</a:t>
            </a:r>
            <a:r>
              <a:rPr lang="en-US" altLang="ko-KR" sz="1600" dirty="0">
                <a:latin typeface="DX경필고딕B" panose="02010606000101010101" pitchFamily="2" charset="-127"/>
                <a:ea typeface="DX경필고딕B" panose="02010606000101010101" pitchFamily="2" charset="-127"/>
              </a:rPr>
              <a:t>’ </a:t>
            </a:r>
            <a:r>
              <a:rPr lang="ko-KR" altLang="en-US" sz="1600" dirty="0">
                <a:latin typeface="DX경필고딕B" panose="02010606000101010101" pitchFamily="2" charset="-127"/>
                <a:ea typeface="DX경필고딕B" panose="02010606000101010101" pitchFamily="2" charset="-127"/>
              </a:rPr>
              <a:t>간격들에 대한 시간 간격을 </a:t>
            </a:r>
            <a:r>
              <a:rPr lang="ko-KR" altLang="en-US" sz="1600" dirty="0" err="1">
                <a:latin typeface="DX경필고딕B" panose="02010606000101010101" pitchFamily="2" charset="-127"/>
                <a:ea typeface="DX경필고딕B" panose="02010606000101010101" pitchFamily="2" charset="-127"/>
              </a:rPr>
              <a:t>버스트</a:t>
            </a:r>
            <a:r>
              <a:rPr lang="en-US" altLang="ko-KR" sz="1600" dirty="0">
                <a:latin typeface="DX경필고딕B" panose="02010606000101010101" pitchFamily="2" charset="-127"/>
                <a:ea typeface="DX경필고딕B" panose="02010606000101010101" pitchFamily="2" charset="-127"/>
              </a:rPr>
              <a:t>(</a:t>
            </a:r>
            <a:r>
              <a:rPr lang="ko-KR" altLang="en-US" sz="1600" dirty="0" err="1">
                <a:latin typeface="DX경필고딕B" panose="02010606000101010101" pitchFamily="2" charset="-127"/>
                <a:ea typeface="DX경필고딕B" panose="02010606000101010101" pitchFamily="2" charset="-127"/>
              </a:rPr>
              <a:t>스프리츠</a:t>
            </a:r>
            <a:r>
              <a:rPr lang="en-US" altLang="ko-KR" sz="1600" dirty="0">
                <a:latin typeface="DX경필고딕B" panose="02010606000101010101" pitchFamily="2" charset="-127"/>
                <a:ea typeface="DX경필고딕B" panose="02010606000101010101" pitchFamily="2" charset="-127"/>
              </a:rPr>
              <a:t>)</a:t>
            </a:r>
            <a:r>
              <a:rPr lang="ko-KR" altLang="en-US" sz="1600" dirty="0">
                <a:latin typeface="DX경필고딕B" panose="02010606000101010101" pitchFamily="2" charset="-127"/>
                <a:ea typeface="DX경필고딕B" panose="02010606000101010101" pitchFamily="2" charset="-127"/>
              </a:rPr>
              <a:t>하여 독립적으로 분석할 수 있게 한다</a:t>
            </a:r>
            <a:r>
              <a:rPr lang="en-US" altLang="ko-KR" sz="1600" dirty="0">
                <a:latin typeface="DX경필고딕B" panose="02010606000101010101" pitchFamily="2" charset="-127"/>
                <a:ea typeface="DX경필고딕B" panose="02010606000101010101" pitchFamily="2" charset="-127"/>
              </a:rPr>
              <a:t>. </a:t>
            </a:r>
            <a:br>
              <a:rPr lang="en-US" altLang="ko-KR" sz="1600" dirty="0">
                <a:latin typeface="DX경필고딕B" panose="02010606000101010101" pitchFamily="2" charset="-127"/>
                <a:ea typeface="DX경필고딕B" panose="02010606000101010101" pitchFamily="2" charset="-127"/>
              </a:rPr>
            </a:br>
            <a:r>
              <a:rPr lang="en-US" altLang="ko-KR" sz="1600" dirty="0">
                <a:latin typeface="DX경필고딕B" panose="02010606000101010101" pitchFamily="2" charset="-127"/>
                <a:ea typeface="DX경필고딕B" panose="02010606000101010101" pitchFamily="2" charset="-127"/>
              </a:rPr>
              <a:t>	</a:t>
            </a:r>
            <a:r>
              <a:rPr lang="en-US" altLang="ko-KR" sz="1600" dirty="0">
                <a:solidFill>
                  <a:schemeClr val="bg1">
                    <a:lumMod val="75000"/>
                  </a:schemeClr>
                </a:solidFill>
                <a:latin typeface="DX경필고딕B" panose="02010606000101010101" pitchFamily="2" charset="-127"/>
                <a:ea typeface="DX경필고딕B" panose="02010606000101010101" pitchFamily="2" charset="-127"/>
              </a:rPr>
              <a:t>(Bursts (splits) a time interval into a series of shorter ＂burst＂ intervals that can be analyzed 	independently.)</a:t>
            </a:r>
          </a:p>
          <a:p>
            <a:pPr>
              <a:buFont typeface="Wingdings" panose="05000000000000000000" pitchFamily="2" charset="2"/>
              <a:buChar char="Ø"/>
            </a:pPr>
            <a:endParaRPr lang="en-US" altLang="ko-KR" sz="1600" dirty="0">
              <a:latin typeface="DX경필고딕B" panose="02010606000101010101" pitchFamily="2" charset="-127"/>
              <a:ea typeface="DX경필고딕B" panose="02010606000101010101" pitchFamily="2" charset="-127"/>
            </a:endParaRPr>
          </a:p>
          <a:p>
            <a:pPr>
              <a:buFont typeface="Wingdings" panose="05000000000000000000" pitchFamily="2" charset="2"/>
              <a:buChar char="Ø"/>
            </a:pPr>
            <a:endParaRPr lang="ko-KR" altLang="en-US" sz="1600" dirty="0">
              <a:latin typeface="DX경필고딕B" panose="02010606000101010101" pitchFamily="2" charset="-127"/>
              <a:ea typeface="DX경필고딕B" panose="02010606000101010101" pitchFamily="2" charset="-127"/>
            </a:endParaRPr>
          </a:p>
        </p:txBody>
      </p:sp>
    </p:spTree>
    <p:extLst>
      <p:ext uri="{BB962C8B-B14F-4D97-AF65-F5344CB8AC3E}">
        <p14:creationId xmlns:p14="http://schemas.microsoft.com/office/powerpoint/2010/main" val="31271446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838199" y="365125"/>
            <a:ext cx="11083507" cy="798657"/>
          </a:xfrm>
        </p:spPr>
        <p:txBody>
          <a:bodyPr>
            <a:noAutofit/>
          </a:bodyPr>
          <a:lstStyle/>
          <a:p>
            <a:r>
              <a:rPr lang="en-US" altLang="ko-KR" sz="3600" dirty="0">
                <a:latin typeface="DX경필고딕B" panose="02010606000101010101" pitchFamily="2" charset="-127"/>
                <a:ea typeface="DX경필고딕B" panose="02010606000101010101" pitchFamily="2" charset="-127"/>
              </a:rPr>
              <a:t>Time Series, Path, and Attribution Analysis</a:t>
            </a:r>
            <a:endParaRPr lang="ko-KR" altLang="en-US" sz="3600" dirty="0">
              <a:latin typeface="DX경필고딕B" panose="02010606000101010101" pitchFamily="2" charset="-127"/>
              <a:ea typeface="DX경필고딕B" panose="02010606000101010101" pitchFamily="2" charset="-127"/>
            </a:endParaRPr>
          </a:p>
        </p:txBody>
      </p:sp>
      <p:sp>
        <p:nvSpPr>
          <p:cNvPr id="3" name="내용 개체 틀 2"/>
          <p:cNvSpPr>
            <a:spLocks noGrp="1"/>
          </p:cNvSpPr>
          <p:nvPr>
            <p:ph idx="1"/>
          </p:nvPr>
        </p:nvSpPr>
        <p:spPr>
          <a:xfrm>
            <a:off x="803275" y="1346662"/>
            <a:ext cx="10585449" cy="5012575"/>
          </a:xfrm>
        </p:spPr>
        <p:txBody>
          <a:bodyPr numCol="1">
            <a:normAutofit/>
          </a:bodyPr>
          <a:lstStyle/>
          <a:p>
            <a:pPr>
              <a:buFont typeface="Wingdings" panose="05000000000000000000" pitchFamily="2" charset="2"/>
              <a:buChar char="Ø"/>
            </a:pPr>
            <a:r>
              <a:rPr lang="en-US" altLang="ko-KR" sz="1600" b="1" dirty="0" err="1">
                <a:latin typeface="DX경필고딕B" panose="02010606000101010101" pitchFamily="2" charset="-127"/>
                <a:ea typeface="DX경필고딕B" panose="02010606000101010101" pitchFamily="2" charset="-127"/>
              </a:rPr>
              <a:t>ChangePointDetection</a:t>
            </a:r>
            <a:r>
              <a:rPr lang="en-US" altLang="ko-KR" sz="1600" dirty="0">
                <a:latin typeface="DX경필고딕B" panose="02010606000101010101" pitchFamily="2" charset="-127"/>
                <a:ea typeface="DX경필고딕B" panose="02010606000101010101" pitchFamily="2" charset="-127"/>
              </a:rPr>
              <a:t>: </a:t>
            </a:r>
            <a:r>
              <a:rPr lang="ko-KR" altLang="en-US" sz="1600" dirty="0">
                <a:latin typeface="DX경필고딕B" panose="02010606000101010101" pitchFamily="2" charset="-127"/>
                <a:ea typeface="DX경필고딕B" panose="02010606000101010101" pitchFamily="2" charset="-127"/>
              </a:rPr>
              <a:t>과거의 </a:t>
            </a:r>
            <a:r>
              <a:rPr lang="en-US" altLang="ko-KR" sz="1600" dirty="0">
                <a:latin typeface="DX경필고딕B" panose="02010606000101010101" pitchFamily="2" charset="-127"/>
                <a:ea typeface="DX경필고딕B" panose="02010606000101010101" pitchFamily="2" charset="-127"/>
              </a:rPr>
              <a:t>change-point</a:t>
            </a:r>
            <a:r>
              <a:rPr lang="ko-KR" altLang="en-US" sz="1600" dirty="0">
                <a:latin typeface="DX경필고딕B" panose="02010606000101010101" pitchFamily="2" charset="-127"/>
                <a:ea typeface="DX경필고딕B" panose="02010606000101010101" pitchFamily="2" charset="-127"/>
              </a:rPr>
              <a:t>를 탐지한 것을 이용하여</a:t>
            </a:r>
            <a:r>
              <a:rPr lang="en-US" altLang="ko-KR" sz="1600" dirty="0">
                <a:latin typeface="DX경필고딕B" panose="02010606000101010101" pitchFamily="2" charset="-127"/>
                <a:ea typeface="DX경필고딕B" panose="02010606000101010101" pitchFamily="2" charset="-127"/>
              </a:rPr>
              <a:t>, stochastic process* </a:t>
            </a:r>
            <a:r>
              <a:rPr lang="ko-KR" altLang="en-US" sz="1600" dirty="0">
                <a:latin typeface="DX경필고딕B" panose="02010606000101010101" pitchFamily="2" charset="-127"/>
                <a:ea typeface="DX경필고딕B" panose="02010606000101010101" pitchFamily="2" charset="-127"/>
              </a:rPr>
              <a:t>또는 </a:t>
            </a:r>
            <a:r>
              <a:rPr lang="ko-KR" altLang="en-US" sz="1600" dirty="0" err="1">
                <a:latin typeface="DX경필고딕B" panose="02010606000101010101" pitchFamily="2" charset="-127"/>
                <a:ea typeface="DX경필고딕B" panose="02010606000101010101" pitchFamily="2" charset="-127"/>
              </a:rPr>
              <a:t>시계열들에</a:t>
            </a:r>
            <a:r>
              <a:rPr lang="ko-KR" altLang="en-US" sz="1600" dirty="0">
                <a:latin typeface="DX경필고딕B" panose="02010606000101010101" pitchFamily="2" charset="-127"/>
                <a:ea typeface="DX경필고딕B" panose="02010606000101010101" pitchFamily="2" charset="-127"/>
              </a:rPr>
              <a:t> 대한 </a:t>
            </a:r>
            <a:r>
              <a:rPr lang="en-US" altLang="ko-KR" sz="1600" dirty="0">
                <a:latin typeface="DX경필고딕B" panose="02010606000101010101" pitchFamily="2" charset="-127"/>
                <a:ea typeface="DX경필고딕B" panose="02010606000101010101" pitchFamily="2" charset="-127"/>
              </a:rPr>
              <a:t>	change point</a:t>
            </a:r>
            <a:r>
              <a:rPr lang="ko-KR" altLang="en-US" sz="1600" dirty="0">
                <a:latin typeface="DX경필고딕B" panose="02010606000101010101" pitchFamily="2" charset="-127"/>
                <a:ea typeface="DX경필고딕B" panose="02010606000101010101" pitchFamily="2" charset="-127"/>
              </a:rPr>
              <a:t>들을 탐지한다</a:t>
            </a:r>
            <a:r>
              <a:rPr lang="en-US" altLang="ko-KR" sz="1600" dirty="0">
                <a:latin typeface="DX경필고딕B" panose="02010606000101010101" pitchFamily="2" charset="-127"/>
                <a:ea typeface="DX경필고딕B" panose="02010606000101010101" pitchFamily="2" charset="-127"/>
              </a:rPr>
              <a:t>.</a:t>
            </a:r>
            <a:br>
              <a:rPr lang="en-US" altLang="ko-KR" sz="1600" dirty="0">
                <a:latin typeface="DX경필고딕B" panose="02010606000101010101" pitchFamily="2" charset="-127"/>
                <a:ea typeface="DX경필고딕B" panose="02010606000101010101" pitchFamily="2" charset="-127"/>
              </a:rPr>
            </a:br>
            <a:r>
              <a:rPr lang="en-US" altLang="ko-KR" sz="1600" dirty="0">
                <a:latin typeface="DX경필고딕B" panose="02010606000101010101" pitchFamily="2" charset="-127"/>
                <a:ea typeface="DX경필고딕B" panose="02010606000101010101" pitchFamily="2" charset="-127"/>
              </a:rPr>
              <a:t>	</a:t>
            </a:r>
            <a:r>
              <a:rPr lang="en-US" altLang="ko-KR" sz="1600" dirty="0">
                <a:solidFill>
                  <a:schemeClr val="bg1">
                    <a:lumMod val="75000"/>
                  </a:schemeClr>
                </a:solidFill>
                <a:latin typeface="DX경필고딕B" panose="02010606000101010101" pitchFamily="2" charset="-127"/>
                <a:ea typeface="DX경필고딕B" panose="02010606000101010101" pitchFamily="2" charset="-127"/>
              </a:rPr>
              <a:t>(The </a:t>
            </a:r>
            <a:r>
              <a:rPr lang="en-US" altLang="ko-KR" sz="1600" dirty="0" err="1">
                <a:solidFill>
                  <a:schemeClr val="bg1">
                    <a:lumMod val="75000"/>
                  </a:schemeClr>
                </a:solidFill>
                <a:latin typeface="DX경필고딕B" panose="02010606000101010101" pitchFamily="2" charset="-127"/>
                <a:ea typeface="DX경필고딕B" panose="02010606000101010101" pitchFamily="2" charset="-127"/>
              </a:rPr>
              <a:t>ChangePointDetection</a:t>
            </a:r>
            <a:r>
              <a:rPr lang="en-US" altLang="ko-KR" sz="1600" dirty="0">
                <a:solidFill>
                  <a:schemeClr val="bg1">
                    <a:lumMod val="75000"/>
                  </a:schemeClr>
                </a:solidFill>
                <a:latin typeface="DX경필고딕B" panose="02010606000101010101" pitchFamily="2" charset="-127"/>
                <a:ea typeface="DX경필고딕B" panose="02010606000101010101" pitchFamily="2" charset="-127"/>
              </a:rPr>
              <a:t> function detects change points in a stochastic process or time series, 		using retrospective change-point detection.)</a:t>
            </a:r>
            <a:br>
              <a:rPr lang="en-US" altLang="ko-KR" sz="1600" dirty="0">
                <a:solidFill>
                  <a:schemeClr val="bg1">
                    <a:lumMod val="75000"/>
                  </a:schemeClr>
                </a:solidFill>
                <a:latin typeface="DX경필고딕B" panose="02010606000101010101" pitchFamily="2" charset="-127"/>
                <a:ea typeface="DX경필고딕B" panose="02010606000101010101" pitchFamily="2" charset="-127"/>
              </a:rPr>
            </a:br>
            <a:r>
              <a:rPr lang="en-US" altLang="ko-KR" sz="1600" dirty="0">
                <a:latin typeface="DX경필고딕B" panose="02010606000101010101" pitchFamily="2" charset="-127"/>
                <a:ea typeface="DX경필고딕B" panose="02010606000101010101" pitchFamily="2" charset="-127"/>
              </a:rPr>
              <a:t>	Search algorithm</a:t>
            </a:r>
            <a:r>
              <a:rPr lang="ko-KR" altLang="en-US" sz="1600" dirty="0">
                <a:latin typeface="DX경필고딕B" panose="02010606000101010101" pitchFamily="2" charset="-127"/>
                <a:ea typeface="DX경필고딕B" panose="02010606000101010101" pitchFamily="2" charset="-127"/>
              </a:rPr>
              <a:t>으로는 </a:t>
            </a:r>
            <a:r>
              <a:rPr lang="en-US" altLang="ko-KR" sz="1600" dirty="0">
                <a:latin typeface="DX경필고딕B" panose="02010606000101010101" pitchFamily="2" charset="-127"/>
                <a:ea typeface="DX경필고딕B" panose="02010606000101010101" pitchFamily="2" charset="-127"/>
              </a:rPr>
              <a:t>Binary Search</a:t>
            </a:r>
            <a:r>
              <a:rPr lang="ko-KR" altLang="en-US" sz="1600" dirty="0">
                <a:latin typeface="DX경필고딕B" panose="02010606000101010101" pitchFamily="2" charset="-127"/>
                <a:ea typeface="DX경필고딕B" panose="02010606000101010101" pitchFamily="2" charset="-127"/>
              </a:rPr>
              <a:t>를 쓰고</a:t>
            </a:r>
            <a:r>
              <a:rPr lang="en-US" altLang="ko-KR" sz="1600" dirty="0">
                <a:latin typeface="DX경필고딕B" panose="02010606000101010101" pitchFamily="2" charset="-127"/>
                <a:ea typeface="DX경필고딕B" panose="02010606000101010101" pitchFamily="2" charset="-127"/>
              </a:rPr>
              <a:t>, Segmentation algorithm</a:t>
            </a:r>
            <a:r>
              <a:rPr lang="ko-KR" altLang="en-US" sz="1600" dirty="0">
                <a:latin typeface="DX경필고딕B" panose="02010606000101010101" pitchFamily="2" charset="-127"/>
                <a:ea typeface="DX경필고딕B" panose="02010606000101010101" pitchFamily="2" charset="-127"/>
              </a:rPr>
              <a:t>으로는 </a:t>
            </a:r>
            <a:r>
              <a:rPr lang="en-US" altLang="ko-KR" sz="1600" dirty="0">
                <a:latin typeface="DX경필고딕B" panose="02010606000101010101" pitchFamily="2" charset="-127"/>
                <a:ea typeface="DX경필고딕B" panose="02010606000101010101" pitchFamily="2" charset="-127"/>
              </a:rPr>
              <a:t>normal distribution</a:t>
            </a:r>
            <a:r>
              <a:rPr lang="ko-KR" altLang="en-US" sz="1600" dirty="0">
                <a:latin typeface="DX경필고딕B" panose="02010606000101010101" pitchFamily="2" charset="-127"/>
                <a:ea typeface="DX경필고딕B" panose="02010606000101010101" pitchFamily="2" charset="-127"/>
              </a:rPr>
              <a:t>과 </a:t>
            </a:r>
            <a:r>
              <a:rPr lang="en-US" altLang="ko-KR" sz="1600" dirty="0">
                <a:latin typeface="DX경필고딕B" panose="02010606000101010101" pitchFamily="2" charset="-127"/>
                <a:ea typeface="DX경필고딕B" panose="02010606000101010101" pitchFamily="2" charset="-127"/>
              </a:rPr>
              <a:t>	linear regression</a:t>
            </a:r>
            <a:r>
              <a:rPr lang="ko-KR" altLang="en-US" sz="1600" dirty="0">
                <a:latin typeface="DX경필고딕B" panose="02010606000101010101" pitchFamily="2" charset="-127"/>
                <a:ea typeface="DX경필고딕B" panose="02010606000101010101" pitchFamily="2" charset="-127"/>
              </a:rPr>
              <a:t>을 쓴다</a:t>
            </a:r>
            <a:r>
              <a:rPr lang="en-US" altLang="ko-KR" sz="1600" dirty="0">
                <a:latin typeface="DX경필고딕B" panose="02010606000101010101" pitchFamily="2" charset="-127"/>
                <a:ea typeface="DX경필고딕B" panose="02010606000101010101" pitchFamily="2" charset="-127"/>
              </a:rPr>
              <a:t>. </a:t>
            </a:r>
            <a:br>
              <a:rPr lang="en-US" altLang="ko-KR" sz="1600" dirty="0">
                <a:latin typeface="DX경필고딕B" panose="02010606000101010101" pitchFamily="2" charset="-127"/>
                <a:ea typeface="DX경필고딕B" panose="02010606000101010101" pitchFamily="2" charset="-127"/>
              </a:rPr>
            </a:br>
            <a:r>
              <a:rPr lang="en-US" altLang="ko-KR" sz="1600" dirty="0">
                <a:latin typeface="DX경필고딕B" panose="02010606000101010101" pitchFamily="2" charset="-127"/>
                <a:ea typeface="DX경필고딕B" panose="02010606000101010101" pitchFamily="2" charset="-127"/>
              </a:rPr>
              <a:t>	</a:t>
            </a:r>
            <a:r>
              <a:rPr lang="ko-KR" altLang="en-US" sz="1600" dirty="0">
                <a:latin typeface="DX경필고딕B" panose="02010606000101010101" pitchFamily="2" charset="-127"/>
                <a:ea typeface="DX경필고딕B" panose="02010606000101010101" pitchFamily="2" charset="-127"/>
              </a:rPr>
              <a:t>이 함수는 입력 값이 메모리에 저장될 수 있을 때</a:t>
            </a:r>
            <a:r>
              <a:rPr lang="en-US" altLang="ko-KR" sz="1600" dirty="0">
                <a:latin typeface="DX경필고딕B" panose="02010606000101010101" pitchFamily="2" charset="-127"/>
                <a:ea typeface="DX경필고딕B" panose="02010606000101010101" pitchFamily="2" charset="-127"/>
              </a:rPr>
              <a:t>, </a:t>
            </a:r>
            <a:r>
              <a:rPr lang="ko-KR" altLang="en-US" sz="1600" dirty="0">
                <a:latin typeface="DX경필고딕B" panose="02010606000101010101" pitchFamily="2" charset="-127"/>
                <a:ea typeface="DX경필고딕B" panose="02010606000101010101" pitchFamily="2" charset="-127"/>
              </a:rPr>
              <a:t>그리고 어플리케이션이 실시간 반응을 요하지 않을 때 쓰인다</a:t>
            </a:r>
            <a:r>
              <a:rPr lang="en-US" altLang="ko-KR" sz="1600" dirty="0">
                <a:latin typeface="DX경필고딕B" panose="02010606000101010101" pitchFamily="2" charset="-127"/>
                <a:ea typeface="DX경필고딕B" panose="02010606000101010101" pitchFamily="2" charset="-127"/>
              </a:rPr>
              <a:t>.</a:t>
            </a:r>
            <a:br>
              <a:rPr lang="en-US" altLang="ko-KR" sz="1600" dirty="0">
                <a:latin typeface="DX경필고딕B" panose="02010606000101010101" pitchFamily="2" charset="-127"/>
                <a:ea typeface="DX경필고딕B" panose="02010606000101010101" pitchFamily="2" charset="-127"/>
              </a:rPr>
            </a:br>
            <a:r>
              <a:rPr lang="en-US" altLang="ko-KR" sz="1600" dirty="0">
                <a:latin typeface="DX경필고딕B" panose="02010606000101010101" pitchFamily="2" charset="-127"/>
                <a:ea typeface="DX경필고딕B" panose="02010606000101010101" pitchFamily="2" charset="-127"/>
              </a:rPr>
              <a:t>	</a:t>
            </a:r>
            <a:r>
              <a:rPr lang="en-US" altLang="ko-KR" sz="1600" dirty="0">
                <a:solidFill>
                  <a:schemeClr val="bg1">
                    <a:lumMod val="75000"/>
                  </a:schemeClr>
                </a:solidFill>
                <a:latin typeface="DX경필고딕B" panose="02010606000101010101" pitchFamily="2" charset="-127"/>
                <a:ea typeface="DX경필고딕B" panose="02010606000101010101" pitchFamily="2" charset="-127"/>
              </a:rPr>
              <a:t>(Use this function when the input data can be stored in memory and the application does not require a 	real-time response.)</a:t>
            </a:r>
          </a:p>
          <a:p>
            <a:pPr>
              <a:buFont typeface="Wingdings" panose="05000000000000000000" pitchFamily="2" charset="2"/>
              <a:buChar char="Ø"/>
            </a:pPr>
            <a:r>
              <a:rPr lang="en-US" altLang="ko-KR" sz="1600" b="1" dirty="0">
                <a:latin typeface="DX경필고딕B" panose="02010606000101010101" pitchFamily="2" charset="-127"/>
                <a:ea typeface="DX경필고딕B" panose="02010606000101010101" pitchFamily="2" charset="-127"/>
              </a:rPr>
              <a:t>DTW: </a:t>
            </a:r>
            <a:r>
              <a:rPr lang="en-US" altLang="ko-KR" sz="1600" dirty="0">
                <a:latin typeface="DX경필고딕B" panose="02010606000101010101" pitchFamily="2" charset="-127"/>
                <a:ea typeface="DX경필고딕B" panose="02010606000101010101" pitchFamily="2" charset="-127"/>
              </a:rPr>
              <a:t>Dynamic Time Warping</a:t>
            </a:r>
            <a:r>
              <a:rPr lang="ko-KR" altLang="en-US" sz="1600" dirty="0">
                <a:latin typeface="DX경필고딕B" panose="02010606000101010101" pitchFamily="2" charset="-127"/>
                <a:ea typeface="DX경필고딕B" panose="02010606000101010101" pitchFamily="2" charset="-127"/>
              </a:rPr>
              <a:t>의 약자</a:t>
            </a:r>
            <a:r>
              <a:rPr lang="en-US" altLang="ko-KR" sz="1600" dirty="0">
                <a:latin typeface="DX경필고딕B" panose="02010606000101010101" pitchFamily="2" charset="-127"/>
                <a:ea typeface="DX경필고딕B" panose="02010606000101010101" pitchFamily="2" charset="-127"/>
              </a:rPr>
              <a:t>. </a:t>
            </a:r>
            <a:r>
              <a:rPr lang="ko-KR" altLang="en-US" sz="1600" dirty="0">
                <a:latin typeface="DX경필고딕B" panose="02010606000101010101" pitchFamily="2" charset="-127"/>
                <a:ea typeface="DX경필고딕B" panose="02010606000101010101" pitchFamily="2" charset="-127"/>
              </a:rPr>
              <a:t>서로 다른 두 </a:t>
            </a:r>
            <a:r>
              <a:rPr lang="ko-KR" altLang="en-US" sz="1600" dirty="0" err="1">
                <a:latin typeface="DX경필고딕B" panose="02010606000101010101" pitchFamily="2" charset="-127"/>
                <a:ea typeface="DX경필고딕B" panose="02010606000101010101" pitchFamily="2" charset="-127"/>
              </a:rPr>
              <a:t>시계열</a:t>
            </a:r>
            <a:r>
              <a:rPr lang="ko-KR" altLang="en-US" sz="1600" dirty="0">
                <a:latin typeface="DX경필고딕B" panose="02010606000101010101" pitchFamily="2" charset="-127"/>
                <a:ea typeface="DX경필고딕B" panose="02010606000101010101" pitchFamily="2" charset="-127"/>
              </a:rPr>
              <a:t> 사이에서 둘의 유사성을 측정할 때 쓴다</a:t>
            </a:r>
            <a:r>
              <a:rPr lang="en-US" altLang="ko-KR" sz="1600" dirty="0">
                <a:latin typeface="DX경필고딕B" panose="02010606000101010101" pitchFamily="2" charset="-127"/>
                <a:ea typeface="DX경필고딕B" panose="02010606000101010101" pitchFamily="2" charset="-127"/>
              </a:rPr>
              <a:t>. Linearly</a:t>
            </a:r>
            <a:r>
              <a:rPr lang="ko-KR" altLang="en-US" sz="1600" dirty="0">
                <a:latin typeface="DX경필고딕B" panose="02010606000101010101" pitchFamily="2" charset="-127"/>
                <a:ea typeface="DX경필고딕B" panose="02010606000101010101" pitchFamily="2" charset="-127"/>
              </a:rPr>
              <a:t>하게 발</a:t>
            </a:r>
            <a:r>
              <a:rPr lang="en-US" altLang="ko-KR" sz="1600" dirty="0">
                <a:latin typeface="DX경필고딕B" panose="02010606000101010101" pitchFamily="2" charset="-127"/>
                <a:ea typeface="DX경필고딕B" panose="02010606000101010101" pitchFamily="2" charset="-127"/>
              </a:rPr>
              <a:t>	</a:t>
            </a:r>
            <a:r>
              <a:rPr lang="ko-KR" altLang="en-US" sz="1600" dirty="0">
                <a:latin typeface="DX경필고딕B" panose="02010606000101010101" pitchFamily="2" charset="-127"/>
                <a:ea typeface="DX경필고딕B" panose="02010606000101010101" pitchFamily="2" charset="-127"/>
              </a:rPr>
              <a:t>생 된다면 어떤 데이터라도 분석할 수 있다</a:t>
            </a:r>
            <a:r>
              <a:rPr lang="en-US" altLang="ko-KR" sz="1600" dirty="0">
                <a:latin typeface="DX경필고딕B" panose="02010606000101010101" pitchFamily="2" charset="-127"/>
                <a:ea typeface="DX경필고딕B" panose="02010606000101010101" pitchFamily="2" charset="-127"/>
              </a:rPr>
              <a:t>. </a:t>
            </a:r>
            <a:r>
              <a:rPr lang="ko-KR" altLang="en-US" sz="1600" dirty="0">
                <a:latin typeface="DX경필고딕B" panose="02010606000101010101" pitchFamily="2" charset="-127"/>
                <a:ea typeface="DX경필고딕B" panose="02010606000101010101" pitchFamily="2" charset="-127"/>
              </a:rPr>
              <a:t>예를 들면</a:t>
            </a:r>
            <a:r>
              <a:rPr lang="en-US" altLang="ko-KR" sz="1600" dirty="0">
                <a:latin typeface="DX경필고딕B" panose="02010606000101010101" pitchFamily="2" charset="-127"/>
                <a:ea typeface="DX경필고딕B" panose="02010606000101010101" pitchFamily="2" charset="-127"/>
              </a:rPr>
              <a:t>, </a:t>
            </a:r>
            <a:r>
              <a:rPr lang="ko-KR" altLang="en-US" sz="1600" dirty="0">
                <a:latin typeface="DX경필고딕B" panose="02010606000101010101" pitchFamily="2" charset="-127"/>
                <a:ea typeface="DX경필고딕B" panose="02010606000101010101" pitchFamily="2" charset="-127"/>
              </a:rPr>
              <a:t>비디오나 오디오 혹은 사진같은 것 이 있다</a:t>
            </a:r>
            <a:r>
              <a:rPr lang="en-US" altLang="ko-KR" sz="1600" dirty="0">
                <a:latin typeface="DX경필고딕B" panose="02010606000101010101" pitchFamily="2" charset="-127"/>
                <a:ea typeface="DX경필고딕B" panose="02010606000101010101" pitchFamily="2" charset="-127"/>
              </a:rPr>
              <a:t>. </a:t>
            </a:r>
            <a:r>
              <a:rPr lang="ko-KR" altLang="en-US" sz="1600" dirty="0" err="1">
                <a:latin typeface="DX경필고딕B" panose="02010606000101010101" pitchFamily="2" charset="-127"/>
                <a:ea typeface="DX경필고딕B" panose="02010606000101010101" pitchFamily="2" charset="-127"/>
              </a:rPr>
              <a:t>와핑이라</a:t>
            </a:r>
            <a:r>
              <a:rPr lang="en-US" altLang="ko-KR" sz="1600" dirty="0">
                <a:latin typeface="DX경필고딕B" panose="02010606000101010101" pitchFamily="2" charset="-127"/>
                <a:ea typeface="DX경필고딕B" panose="02010606000101010101" pitchFamily="2" charset="-127"/>
              </a:rPr>
              <a:t>	</a:t>
            </a:r>
            <a:r>
              <a:rPr lang="ko-KR" altLang="en-US" sz="1600" dirty="0">
                <a:latin typeface="DX경필고딕B" panose="02010606000101010101" pitchFamily="2" charset="-127"/>
                <a:ea typeface="DX경필고딕B" panose="02010606000101010101" pitchFamily="2" charset="-127"/>
              </a:rPr>
              <a:t>는 것은 화면이나 소리를 길게 늘리거나 줄이는 것을 의미한다</a:t>
            </a:r>
            <a:r>
              <a:rPr lang="en-US" altLang="ko-KR" sz="1600" dirty="0">
                <a:latin typeface="DX경필고딕B" panose="02010606000101010101" pitchFamily="2" charset="-127"/>
                <a:ea typeface="DX경필고딕B" panose="02010606000101010101" pitchFamily="2" charset="-127"/>
              </a:rPr>
              <a:t>.</a:t>
            </a:r>
            <a:br>
              <a:rPr lang="en-US" altLang="ko-KR" sz="1600" dirty="0">
                <a:latin typeface="DX경필고딕B" panose="02010606000101010101" pitchFamily="2" charset="-127"/>
                <a:ea typeface="DX경필고딕B" panose="02010606000101010101" pitchFamily="2" charset="-127"/>
              </a:rPr>
            </a:br>
            <a:r>
              <a:rPr lang="en-US" altLang="ko-KR" sz="1600" dirty="0">
                <a:latin typeface="DX경필고딕B" panose="02010606000101010101" pitchFamily="2" charset="-127"/>
                <a:ea typeface="DX경필고딕B" panose="02010606000101010101" pitchFamily="2" charset="-127"/>
              </a:rPr>
              <a:t>	</a:t>
            </a:r>
            <a:r>
              <a:rPr lang="en-US" altLang="ko-KR" sz="1600" dirty="0">
                <a:solidFill>
                  <a:schemeClr val="bg1">
                    <a:lumMod val="75000"/>
                  </a:schemeClr>
                </a:solidFill>
                <a:latin typeface="DX경필고딕B" panose="02010606000101010101" pitchFamily="2" charset="-127"/>
                <a:ea typeface="DX경필고딕B" panose="02010606000101010101" pitchFamily="2" charset="-127"/>
              </a:rPr>
              <a:t>(which measures the similarity (warping distance) between two time series that vary in time or speed. 	You can use DTW to analyze any data that can be represented linearly—for example, video, audio, and 	graphics.</a:t>
            </a:r>
          </a:p>
          <a:p>
            <a:pPr>
              <a:buFont typeface="Wingdings" panose="05000000000000000000" pitchFamily="2" charset="2"/>
              <a:buChar char="Ø"/>
            </a:pPr>
            <a:r>
              <a:rPr lang="en-US" altLang="ko-KR" sz="1600" b="1" dirty="0">
                <a:latin typeface="DX경필고딕B" panose="02010606000101010101" pitchFamily="2" charset="-127"/>
                <a:ea typeface="DX경필고딕B" panose="02010606000101010101" pitchFamily="2" charset="-127"/>
              </a:rPr>
              <a:t>DWT: </a:t>
            </a:r>
            <a:r>
              <a:rPr lang="en-US" altLang="ko-KR" sz="1600" dirty="0">
                <a:latin typeface="DX경필고딕B" panose="02010606000101010101" pitchFamily="2" charset="-127"/>
                <a:ea typeface="DX경필고딕B" panose="02010606000101010101" pitchFamily="2" charset="-127"/>
              </a:rPr>
              <a:t>DWT</a:t>
            </a:r>
            <a:r>
              <a:rPr lang="ko-KR" altLang="en-US" sz="1600" dirty="0">
                <a:latin typeface="DX경필고딕B" panose="02010606000101010101" pitchFamily="2" charset="-127"/>
                <a:ea typeface="DX경필고딕B" panose="02010606000101010101" pitchFamily="2" charset="-127"/>
              </a:rPr>
              <a:t>는 </a:t>
            </a:r>
            <a:r>
              <a:rPr lang="en-US" altLang="ko-KR" sz="1600" dirty="0">
                <a:latin typeface="DX경필고딕B" panose="02010606000101010101" pitchFamily="2" charset="-127"/>
                <a:ea typeface="DX경필고딕B" panose="02010606000101010101" pitchFamily="2" charset="-127"/>
              </a:rPr>
              <a:t>Discrete Wavelet Transform**</a:t>
            </a:r>
            <a:r>
              <a:rPr lang="ko-KR" altLang="en-US" sz="1600" dirty="0">
                <a:latin typeface="DX경필고딕B" panose="02010606000101010101" pitchFamily="2" charset="-127"/>
                <a:ea typeface="DX경필고딕B" panose="02010606000101010101" pitchFamily="2" charset="-127"/>
              </a:rPr>
              <a:t>의 약자이고</a:t>
            </a:r>
            <a:r>
              <a:rPr lang="en-US" altLang="ko-KR" sz="1600" dirty="0">
                <a:latin typeface="DX경필고딕B" panose="02010606000101010101" pitchFamily="2" charset="-127"/>
                <a:ea typeface="DX경필고딕B" panose="02010606000101010101" pitchFamily="2" charset="-127"/>
              </a:rPr>
              <a:t>, </a:t>
            </a:r>
            <a:r>
              <a:rPr lang="en-US" altLang="ko-KR" sz="1600" dirty="0" err="1">
                <a:latin typeface="DX경필고딕B" panose="02010606000101010101" pitchFamily="2" charset="-127"/>
                <a:ea typeface="DX경필고딕B" panose="02010606000101010101" pitchFamily="2" charset="-127"/>
              </a:rPr>
              <a:t>Mallat’s</a:t>
            </a:r>
            <a:r>
              <a:rPr lang="en-US" altLang="ko-KR" sz="1600" dirty="0">
                <a:latin typeface="DX경필고딕B" panose="02010606000101010101" pitchFamily="2" charset="-127"/>
                <a:ea typeface="DX경필고딕B" panose="02010606000101010101" pitchFamily="2" charset="-127"/>
              </a:rPr>
              <a:t> algorithm(</a:t>
            </a:r>
            <a:r>
              <a:rPr lang="ko-KR" altLang="en-US" sz="1600" dirty="0">
                <a:latin typeface="DX경필고딕B" panose="02010606000101010101" pitchFamily="2" charset="-127"/>
                <a:ea typeface="DX경필고딕B" panose="02010606000101010101" pitchFamily="2" charset="-127"/>
              </a:rPr>
              <a:t>별개의 </a:t>
            </a:r>
            <a:r>
              <a:rPr lang="en-US" altLang="ko-KR" sz="1600" dirty="0">
                <a:latin typeface="DX경필고딕B" panose="02010606000101010101" pitchFamily="2" charset="-127"/>
                <a:ea typeface="DX경필고딕B" panose="02010606000101010101" pitchFamily="2" charset="-127"/>
              </a:rPr>
              <a:t>wavelet transform field</a:t>
            </a:r>
            <a:r>
              <a:rPr lang="ko-KR" altLang="en-US" sz="1600" dirty="0">
                <a:latin typeface="DX경필고딕B" panose="02010606000101010101" pitchFamily="2" charset="-127"/>
                <a:ea typeface="DX경필고딕B" panose="02010606000101010101" pitchFamily="2" charset="-127"/>
              </a:rPr>
              <a:t>에서 </a:t>
            </a:r>
            <a:r>
              <a:rPr lang="en-US" altLang="ko-KR" sz="1600" dirty="0">
                <a:latin typeface="DX경필고딕B" panose="02010606000101010101" pitchFamily="2" charset="-127"/>
                <a:ea typeface="DX경필고딕B" panose="02010606000101010101" pitchFamily="2" charset="-127"/>
              </a:rPr>
              <a:t>	</a:t>
            </a:r>
            <a:r>
              <a:rPr lang="ko-KR" altLang="en-US" sz="1600" dirty="0">
                <a:latin typeface="DX경필고딕B" panose="02010606000101010101" pitchFamily="2" charset="-127"/>
                <a:ea typeface="DX경필고딕B" panose="02010606000101010101" pitchFamily="2" charset="-127"/>
              </a:rPr>
              <a:t>반복적으로 수행하는 알고리즘</a:t>
            </a:r>
            <a:r>
              <a:rPr lang="en-US" altLang="ko-KR" sz="1600" dirty="0">
                <a:latin typeface="DX경필고딕B" panose="02010606000101010101" pitchFamily="2" charset="-127"/>
                <a:ea typeface="DX경필고딕B" panose="02010606000101010101" pitchFamily="2" charset="-127"/>
              </a:rPr>
              <a:t>)</a:t>
            </a:r>
            <a:r>
              <a:rPr lang="ko-KR" altLang="en-US" sz="1600" dirty="0">
                <a:latin typeface="DX경필고딕B" panose="02010606000101010101" pitchFamily="2" charset="-127"/>
                <a:ea typeface="DX경필고딕B" panose="02010606000101010101" pitchFamily="2" charset="-127"/>
              </a:rPr>
              <a:t>을</a:t>
            </a:r>
            <a:r>
              <a:rPr lang="en-US" altLang="ko-KR" sz="1600" dirty="0">
                <a:latin typeface="DX경필고딕B" panose="02010606000101010101" pitchFamily="2" charset="-127"/>
                <a:ea typeface="DX경필고딕B" panose="02010606000101010101" pitchFamily="2" charset="-127"/>
              </a:rPr>
              <a:t> </a:t>
            </a:r>
            <a:r>
              <a:rPr lang="ko-KR" altLang="en-US" sz="1600" dirty="0">
                <a:latin typeface="DX경필고딕B" panose="02010606000101010101" pitchFamily="2" charset="-127"/>
                <a:ea typeface="DX경필고딕B" panose="02010606000101010101" pitchFamily="2" charset="-127"/>
              </a:rPr>
              <a:t>수행하며</a:t>
            </a:r>
            <a:r>
              <a:rPr lang="en-US" altLang="ko-KR" sz="1600" dirty="0">
                <a:latin typeface="DX경필고딕B" panose="02010606000101010101" pitchFamily="2" charset="-127"/>
                <a:ea typeface="DX경필고딕B" panose="02010606000101010101" pitchFamily="2" charset="-127"/>
              </a:rPr>
              <a:t>, </a:t>
            </a:r>
            <a:r>
              <a:rPr lang="ko-KR" altLang="en-US" sz="1600" dirty="0">
                <a:latin typeface="DX경필고딕B" panose="02010606000101010101" pitchFamily="2" charset="-127"/>
                <a:ea typeface="DX경필고딕B" panose="02010606000101010101" pitchFamily="2" charset="-127"/>
              </a:rPr>
              <a:t>동시에 다수의 시퀀스에 </a:t>
            </a:r>
            <a:r>
              <a:rPr lang="en-US" altLang="ko-KR" sz="1600" dirty="0">
                <a:latin typeface="DX경필고딕B" panose="02010606000101010101" pitchFamily="2" charset="-127"/>
                <a:ea typeface="DX경필고딕B" panose="02010606000101010101" pitchFamily="2" charset="-127"/>
              </a:rPr>
              <a:t>wavelet transform</a:t>
            </a:r>
            <a:r>
              <a:rPr lang="ko-KR" altLang="en-US" sz="1600" dirty="0">
                <a:latin typeface="DX경필고딕B" panose="02010606000101010101" pitchFamily="2" charset="-127"/>
                <a:ea typeface="DX경필고딕B" panose="02010606000101010101" pitchFamily="2" charset="-127"/>
              </a:rPr>
              <a:t>을 적용한다</a:t>
            </a:r>
            <a:r>
              <a:rPr lang="en-US" altLang="ko-KR" sz="1600" dirty="0">
                <a:latin typeface="DX경필고딕B" panose="02010606000101010101" pitchFamily="2" charset="-127"/>
                <a:ea typeface="DX경필고딕B" panose="02010606000101010101" pitchFamily="2" charset="-127"/>
              </a:rPr>
              <a:t>. </a:t>
            </a:r>
            <a:r>
              <a:rPr lang="ko-KR" altLang="en-US" sz="1600" dirty="0">
                <a:latin typeface="DX경필고딕B" panose="02010606000101010101" pitchFamily="2" charset="-127"/>
                <a:ea typeface="DX경필고딕B" panose="02010606000101010101" pitchFamily="2" charset="-127"/>
              </a:rPr>
              <a:t>압축과 노</a:t>
            </a:r>
            <a:r>
              <a:rPr lang="en-US" altLang="ko-KR" sz="1600" dirty="0">
                <a:latin typeface="DX경필고딕B" panose="02010606000101010101" pitchFamily="2" charset="-127"/>
                <a:ea typeface="DX경필고딕B" panose="02010606000101010101" pitchFamily="2" charset="-127"/>
              </a:rPr>
              <a:t>	</a:t>
            </a:r>
            <a:r>
              <a:rPr lang="ko-KR" altLang="en-US" sz="1600" dirty="0" err="1">
                <a:latin typeface="DX경필고딕B" panose="02010606000101010101" pitchFamily="2" charset="-127"/>
                <a:ea typeface="DX경필고딕B" panose="02010606000101010101" pitchFamily="2" charset="-127"/>
              </a:rPr>
              <a:t>이즈를</a:t>
            </a:r>
            <a:r>
              <a:rPr lang="ko-KR" altLang="en-US" sz="1600" dirty="0">
                <a:latin typeface="DX경필고딕B" panose="02010606000101010101" pitchFamily="2" charset="-127"/>
                <a:ea typeface="DX경필고딕B" panose="02010606000101010101" pitchFamily="2" charset="-127"/>
              </a:rPr>
              <a:t> 제거하는데 사용된다</a:t>
            </a:r>
            <a:r>
              <a:rPr lang="en-US" altLang="ko-KR" sz="1600" dirty="0">
                <a:latin typeface="DX경필고딕B" panose="02010606000101010101" pitchFamily="2" charset="-127"/>
                <a:ea typeface="DX경필고딕B" panose="02010606000101010101" pitchFamily="2" charset="-127"/>
              </a:rPr>
              <a:t>. </a:t>
            </a:r>
          </a:p>
        </p:txBody>
      </p:sp>
      <p:sp>
        <p:nvSpPr>
          <p:cNvPr id="10" name="TextBox 9"/>
          <p:cNvSpPr txBox="1"/>
          <p:nvPr/>
        </p:nvSpPr>
        <p:spPr>
          <a:xfrm>
            <a:off x="803275" y="6200775"/>
            <a:ext cx="6688049" cy="461665"/>
          </a:xfrm>
          <a:prstGeom prst="rect">
            <a:avLst/>
          </a:prstGeom>
          <a:noFill/>
        </p:spPr>
        <p:txBody>
          <a:bodyPr wrap="square" rtlCol="0">
            <a:spAutoFit/>
          </a:bodyPr>
          <a:lstStyle/>
          <a:p>
            <a:r>
              <a:rPr lang="en-US" altLang="ko-KR" sz="1200" dirty="0"/>
              <a:t>* Stochastic Process: </a:t>
            </a:r>
            <a:r>
              <a:rPr lang="ko-KR" altLang="en-US" sz="1200" dirty="0"/>
              <a:t>무작위 숫자가 시간에 따라 기록된 것</a:t>
            </a:r>
            <a:br>
              <a:rPr lang="en-US" altLang="ko-KR" sz="1200" dirty="0"/>
            </a:br>
            <a:r>
              <a:rPr lang="en-US" altLang="ko-KR" sz="1200" dirty="0"/>
              <a:t>** Discrete Wavelet Transform: </a:t>
            </a:r>
            <a:r>
              <a:rPr lang="ko-KR" altLang="en-US" sz="1200" dirty="0" err="1"/>
              <a:t>이산웨이블릿변환</a:t>
            </a:r>
            <a:r>
              <a:rPr lang="en-US" altLang="ko-KR" sz="1200" dirty="0"/>
              <a:t>. </a:t>
            </a:r>
            <a:r>
              <a:rPr lang="ko-KR" altLang="en-US" sz="1200" dirty="0"/>
              <a:t>영상의 초고해상도 기법이라고</a:t>
            </a:r>
          </a:p>
        </p:txBody>
      </p:sp>
    </p:spTree>
    <p:extLst>
      <p:ext uri="{BB962C8B-B14F-4D97-AF65-F5344CB8AC3E}">
        <p14:creationId xmlns:p14="http://schemas.microsoft.com/office/powerpoint/2010/main" val="33637211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838199" y="365125"/>
            <a:ext cx="11083507" cy="798657"/>
          </a:xfrm>
        </p:spPr>
        <p:txBody>
          <a:bodyPr>
            <a:noAutofit/>
          </a:bodyPr>
          <a:lstStyle/>
          <a:p>
            <a:r>
              <a:rPr lang="en-US" altLang="ko-KR" sz="3600" dirty="0">
                <a:latin typeface="DX경필고딕B" panose="02010606000101010101" pitchFamily="2" charset="-127"/>
                <a:ea typeface="DX경필고딕B" panose="02010606000101010101" pitchFamily="2" charset="-127"/>
              </a:rPr>
              <a:t>Time Series, Path, and Attribution Analysis</a:t>
            </a:r>
            <a:endParaRPr lang="ko-KR" altLang="en-US" sz="3600" dirty="0">
              <a:latin typeface="DX경필고딕B" panose="02010606000101010101" pitchFamily="2" charset="-127"/>
              <a:ea typeface="DX경필고딕B" panose="02010606000101010101" pitchFamily="2" charset="-127"/>
            </a:endParaRPr>
          </a:p>
        </p:txBody>
      </p:sp>
      <p:sp>
        <p:nvSpPr>
          <p:cNvPr id="3" name="내용 개체 틀 2"/>
          <p:cNvSpPr>
            <a:spLocks noGrp="1"/>
          </p:cNvSpPr>
          <p:nvPr>
            <p:ph idx="1"/>
          </p:nvPr>
        </p:nvSpPr>
        <p:spPr>
          <a:xfrm>
            <a:off x="803275" y="1346662"/>
            <a:ext cx="10585449" cy="5012575"/>
          </a:xfrm>
        </p:spPr>
        <p:txBody>
          <a:bodyPr numCol="1">
            <a:normAutofit/>
          </a:bodyPr>
          <a:lstStyle/>
          <a:p>
            <a:pPr>
              <a:buFont typeface="Wingdings" panose="05000000000000000000" pitchFamily="2" charset="2"/>
              <a:buChar char="Ø"/>
            </a:pPr>
            <a:r>
              <a:rPr lang="en-US" altLang="ko-KR" sz="1600" b="1" dirty="0">
                <a:latin typeface="DX경필고딕B" panose="02010606000101010101" pitchFamily="2" charset="-127"/>
                <a:ea typeface="DX경필고딕B" panose="02010606000101010101" pitchFamily="2" charset="-127"/>
              </a:rPr>
              <a:t>DWT2D: </a:t>
            </a:r>
            <a:r>
              <a:rPr lang="en-US" altLang="ko-KR" sz="1600" dirty="0">
                <a:latin typeface="DX경필고딕B" panose="02010606000101010101" pitchFamily="2" charset="-127"/>
                <a:ea typeface="DX경필고딕B" panose="02010606000101010101" pitchFamily="2" charset="-127"/>
              </a:rPr>
              <a:t>DWT</a:t>
            </a:r>
            <a:r>
              <a:rPr lang="ko-KR" altLang="en-US" sz="1600" dirty="0">
                <a:latin typeface="DX경필고딕B" panose="02010606000101010101" pitchFamily="2" charset="-127"/>
                <a:ea typeface="DX경필고딕B" panose="02010606000101010101" pitchFamily="2" charset="-127"/>
              </a:rPr>
              <a:t>는 시계열의 시퀀스를 인풋으로 사용했다면</a:t>
            </a:r>
            <a:r>
              <a:rPr lang="en-US" altLang="ko-KR" sz="1600" dirty="0">
                <a:latin typeface="DX경필고딕B" panose="02010606000101010101" pitchFamily="2" charset="-127"/>
                <a:ea typeface="DX경필고딕B" panose="02010606000101010101" pitchFamily="2" charset="-127"/>
              </a:rPr>
              <a:t>, DWT2D</a:t>
            </a:r>
            <a:r>
              <a:rPr lang="ko-KR" altLang="en-US" sz="1600" dirty="0">
                <a:latin typeface="DX경필고딕B" panose="02010606000101010101" pitchFamily="2" charset="-127"/>
                <a:ea typeface="DX경필고딕B" panose="02010606000101010101" pitchFamily="2" charset="-127"/>
              </a:rPr>
              <a:t>는 이차원의 인풋을 </a:t>
            </a:r>
            <a:r>
              <a:rPr lang="ko-KR" altLang="en-US" sz="1600" dirty="0" err="1">
                <a:latin typeface="DX경필고딕B" panose="02010606000101010101" pitchFamily="2" charset="-127"/>
                <a:ea typeface="DX경필고딕B" panose="02010606000101010101" pitchFamily="2" charset="-127"/>
              </a:rPr>
              <a:t>웨이블릿</a:t>
            </a:r>
            <a:r>
              <a:rPr lang="ko-KR" altLang="en-US" sz="1600" dirty="0">
                <a:latin typeface="DX경필고딕B" panose="02010606000101010101" pitchFamily="2" charset="-127"/>
                <a:ea typeface="DX경필고딕B" panose="02010606000101010101" pitchFamily="2" charset="-127"/>
              </a:rPr>
              <a:t> 변환한다</a:t>
            </a:r>
            <a:r>
              <a:rPr lang="en-US" altLang="ko-KR" sz="1600" dirty="0">
                <a:latin typeface="DX경필고딕B" panose="02010606000101010101" pitchFamily="2" charset="-127"/>
                <a:ea typeface="DX경필고딕B" panose="02010606000101010101" pitchFamily="2" charset="-127"/>
              </a:rPr>
              <a:t>. </a:t>
            </a:r>
            <a:r>
              <a:rPr lang="ko-KR" altLang="en-US" sz="1600" dirty="0">
                <a:latin typeface="DX경필고딕B" panose="02010606000101010101" pitchFamily="2" charset="-127"/>
                <a:ea typeface="DX경필고딕B" panose="02010606000101010101" pitchFamily="2" charset="-127"/>
              </a:rPr>
              <a:t>그와 동시에 </a:t>
            </a:r>
            <a:r>
              <a:rPr lang="en-US" altLang="ko-KR" sz="1600" dirty="0">
                <a:latin typeface="DX경필고딕B" panose="02010606000101010101" pitchFamily="2" charset="-127"/>
                <a:ea typeface="DX경필고딕B" panose="02010606000101010101" pitchFamily="2" charset="-127"/>
              </a:rPr>
              <a:t>	</a:t>
            </a:r>
            <a:r>
              <a:rPr lang="ko-KR" altLang="en-US" sz="1600" dirty="0">
                <a:latin typeface="DX경필고딕B" panose="02010606000101010101" pitchFamily="2" charset="-127"/>
                <a:ea typeface="DX경필고딕B" panose="02010606000101010101" pitchFamily="2" charset="-127"/>
              </a:rPr>
              <a:t>다수의 시퀀스에 변환을 적용한다</a:t>
            </a:r>
            <a:r>
              <a:rPr lang="en-US" altLang="ko-KR" sz="1600" dirty="0">
                <a:latin typeface="DX경필고딕B" panose="02010606000101010101" pitchFamily="2" charset="-127"/>
                <a:ea typeface="DX경필고딕B" panose="02010606000101010101" pitchFamily="2" charset="-127"/>
              </a:rPr>
              <a:t>. </a:t>
            </a:r>
            <a:br>
              <a:rPr lang="en-US" altLang="ko-KR" sz="1600" dirty="0">
                <a:latin typeface="DX경필고딕B" panose="02010606000101010101" pitchFamily="2" charset="-127"/>
                <a:ea typeface="DX경필고딕B" panose="02010606000101010101" pitchFamily="2" charset="-127"/>
              </a:rPr>
            </a:br>
            <a:r>
              <a:rPr lang="en-US" altLang="ko-KR" sz="1600" dirty="0">
                <a:latin typeface="DX경필고딕B" panose="02010606000101010101" pitchFamily="2" charset="-127"/>
                <a:ea typeface="DX경필고딕B" panose="02010606000101010101" pitchFamily="2" charset="-127"/>
              </a:rPr>
              <a:t>	</a:t>
            </a:r>
            <a:r>
              <a:rPr lang="ko-KR" altLang="en-US" sz="1600" dirty="0">
                <a:latin typeface="DX경필고딕B" panose="02010606000101010101" pitchFamily="2" charset="-127"/>
                <a:ea typeface="DX경필고딕B" panose="02010606000101010101" pitchFamily="2" charset="-127"/>
              </a:rPr>
              <a:t>원본 데이터를 메타데이터에 일치하고</a:t>
            </a:r>
            <a:r>
              <a:rPr lang="en-US" altLang="ko-KR" sz="1600" dirty="0">
                <a:latin typeface="DX경필고딕B" panose="02010606000101010101" pitchFamily="2" charset="-127"/>
                <a:ea typeface="DX경필고딕B" panose="02010606000101010101" pitchFamily="2" charset="-127"/>
              </a:rPr>
              <a:t>, </a:t>
            </a:r>
            <a:r>
              <a:rPr lang="ko-KR" altLang="en-US" sz="1600" dirty="0">
                <a:latin typeface="DX경필고딕B" panose="02010606000101010101" pitchFamily="2" charset="-127"/>
                <a:ea typeface="DX경필고딕B" panose="02010606000101010101" pitchFamily="2" charset="-127"/>
              </a:rPr>
              <a:t>행렬의 대략적인 계수를 발생시킬 때 적용한다</a:t>
            </a:r>
            <a:r>
              <a:rPr lang="en-US" altLang="ko-KR" sz="1600" dirty="0">
                <a:latin typeface="DX경필고딕B" panose="02010606000101010101" pitchFamily="2" charset="-127"/>
                <a:ea typeface="DX경필고딕B" panose="02010606000101010101" pitchFamily="2" charset="-127"/>
              </a:rPr>
              <a:t>. </a:t>
            </a:r>
            <a:br>
              <a:rPr lang="en-US" altLang="ko-KR" sz="1600" dirty="0">
                <a:latin typeface="DX경필고딕B" panose="02010606000101010101" pitchFamily="2" charset="-127"/>
                <a:ea typeface="DX경필고딕B" panose="02010606000101010101" pitchFamily="2" charset="-127"/>
              </a:rPr>
            </a:br>
            <a:r>
              <a:rPr lang="en-US" altLang="ko-KR" sz="1600" dirty="0">
                <a:latin typeface="DX경필고딕B" panose="02010606000101010101" pitchFamily="2" charset="-127"/>
                <a:ea typeface="DX경필고딕B" panose="02010606000101010101" pitchFamily="2" charset="-127"/>
              </a:rPr>
              <a:t>	</a:t>
            </a:r>
            <a:r>
              <a:rPr lang="ko-KR" altLang="en-US" sz="1600" dirty="0">
                <a:latin typeface="DX경필고딕B" panose="02010606000101010101" pitchFamily="2" charset="-127"/>
                <a:ea typeface="DX경필고딕B" panose="02010606000101010101" pitchFamily="2" charset="-127"/>
              </a:rPr>
              <a:t>대략적이거나</a:t>
            </a:r>
            <a:r>
              <a:rPr lang="en-US" altLang="ko-KR" sz="1600" dirty="0">
                <a:latin typeface="DX경필고딕B" panose="02010606000101010101" pitchFamily="2" charset="-127"/>
                <a:ea typeface="DX경필고딕B" panose="02010606000101010101" pitchFamily="2" charset="-127"/>
              </a:rPr>
              <a:t>, </a:t>
            </a:r>
            <a:r>
              <a:rPr lang="ko-KR" altLang="en-US" sz="1600" dirty="0" err="1">
                <a:latin typeface="DX경필고딕B" panose="02010606000101010101" pitchFamily="2" charset="-127"/>
                <a:ea typeface="DX경필고딕B" panose="02010606000101010101" pitchFamily="2" charset="-127"/>
              </a:rPr>
              <a:t>필터링된</a:t>
            </a:r>
            <a:r>
              <a:rPr lang="ko-KR" altLang="en-US" sz="1600" dirty="0">
                <a:latin typeface="DX경필고딕B" panose="02010606000101010101" pitchFamily="2" charset="-127"/>
                <a:ea typeface="DX경필고딕B" panose="02010606000101010101" pitchFamily="2" charset="-127"/>
              </a:rPr>
              <a:t> 계수들로부터 재정의된 행렬들과 그것들의 원본과 </a:t>
            </a:r>
            <a:r>
              <a:rPr lang="ko-KR" altLang="en-US" sz="1600" dirty="0" err="1">
                <a:latin typeface="DX경필고딕B" panose="02010606000101010101" pitchFamily="2" charset="-127"/>
                <a:ea typeface="DX경필고딕B" panose="02010606000101010101" pitchFamily="2" charset="-127"/>
              </a:rPr>
              <a:t>비교할때</a:t>
            </a:r>
            <a:r>
              <a:rPr lang="ko-KR" altLang="en-US" sz="1600" dirty="0">
                <a:latin typeface="DX경필고딕B" panose="02010606000101010101" pitchFamily="2" charset="-127"/>
                <a:ea typeface="DX경필고딕B" panose="02010606000101010101" pitchFamily="2" charset="-127"/>
              </a:rPr>
              <a:t> 쓰인다</a:t>
            </a:r>
            <a:r>
              <a:rPr lang="en-US" altLang="ko-KR" sz="1600" dirty="0">
                <a:latin typeface="DX경필고딕B" panose="02010606000101010101" pitchFamily="2" charset="-127"/>
                <a:ea typeface="DX경필고딕B" panose="02010606000101010101" pitchFamily="2" charset="-127"/>
              </a:rPr>
              <a:t>.</a:t>
            </a:r>
            <a:br>
              <a:rPr lang="en-US" altLang="ko-KR" sz="1600" dirty="0">
                <a:latin typeface="DX경필고딕B" panose="02010606000101010101" pitchFamily="2" charset="-127"/>
                <a:ea typeface="DX경필고딕B" panose="02010606000101010101" pitchFamily="2" charset="-127"/>
              </a:rPr>
            </a:br>
            <a:r>
              <a:rPr lang="en-US" altLang="ko-KR" sz="1600" dirty="0">
                <a:latin typeface="DX경필고딕B" panose="02010606000101010101" pitchFamily="2" charset="-127"/>
                <a:ea typeface="DX경필고딕B" panose="02010606000101010101" pitchFamily="2" charset="-127"/>
              </a:rPr>
              <a:t>	</a:t>
            </a:r>
            <a:r>
              <a:rPr lang="ko-KR" altLang="en-US" sz="1600" dirty="0">
                <a:latin typeface="DX경필고딕B" panose="02010606000101010101" pitchFamily="2" charset="-127"/>
                <a:ea typeface="DX경필고딕B" panose="02010606000101010101" pitchFamily="2" charset="-127"/>
              </a:rPr>
              <a:t>마지막으로</a:t>
            </a:r>
            <a:r>
              <a:rPr lang="en-US" altLang="ko-KR" sz="1600" dirty="0">
                <a:latin typeface="DX경필고딕B" panose="02010606000101010101" pitchFamily="2" charset="-127"/>
                <a:ea typeface="DX경필고딕B" panose="02010606000101010101" pitchFamily="2" charset="-127"/>
              </a:rPr>
              <a:t>, </a:t>
            </a:r>
            <a:r>
              <a:rPr lang="ko-KR" altLang="en-US" sz="1600" dirty="0">
                <a:latin typeface="DX경필고딕B" panose="02010606000101010101" pitchFamily="2" charset="-127"/>
                <a:ea typeface="DX경필고딕B" panose="02010606000101010101" pitchFamily="2" charset="-127"/>
              </a:rPr>
              <a:t>필요한 경우 개체에 대한 적절한 방법에 의해 계수를 필터링한다</a:t>
            </a:r>
            <a:r>
              <a:rPr lang="en-US" altLang="ko-KR" sz="1600" dirty="0">
                <a:latin typeface="DX경필고딕B" panose="02010606000101010101" pitchFamily="2" charset="-127"/>
                <a:ea typeface="DX경필고딕B" panose="02010606000101010101" pitchFamily="2" charset="-127"/>
              </a:rPr>
              <a:t>.</a:t>
            </a:r>
            <a:br>
              <a:rPr lang="en-US" altLang="ko-KR" sz="1600" dirty="0">
                <a:latin typeface="DX경필고딕B" panose="02010606000101010101" pitchFamily="2" charset="-127"/>
                <a:ea typeface="DX경필고딕B" panose="02010606000101010101" pitchFamily="2" charset="-127"/>
              </a:rPr>
            </a:br>
            <a:r>
              <a:rPr lang="en-US" altLang="ko-KR" sz="1600" dirty="0">
                <a:latin typeface="DX경필고딕B" panose="02010606000101010101" pitchFamily="2" charset="-127"/>
                <a:ea typeface="DX경필고딕B" panose="02010606000101010101" pitchFamily="2" charset="-127"/>
              </a:rPr>
              <a:t>	</a:t>
            </a:r>
            <a:r>
              <a:rPr lang="en-US" altLang="ko-KR" sz="1600" dirty="0">
                <a:solidFill>
                  <a:schemeClr val="bg1">
                    <a:lumMod val="75000"/>
                  </a:schemeClr>
                </a:solidFill>
                <a:latin typeface="DX경필고딕B" panose="02010606000101010101" pitchFamily="2" charset="-127"/>
                <a:ea typeface="DX경필고딕B" panose="02010606000101010101" pitchFamily="2" charset="-127"/>
              </a:rPr>
              <a:t>(A typical DWT2D use case is:</a:t>
            </a:r>
            <a:br>
              <a:rPr lang="en-US" altLang="ko-KR" sz="1600" dirty="0">
                <a:solidFill>
                  <a:schemeClr val="bg1">
                    <a:lumMod val="75000"/>
                  </a:schemeClr>
                </a:solidFill>
                <a:latin typeface="DX경필고딕B" panose="02010606000101010101" pitchFamily="2" charset="-127"/>
                <a:ea typeface="DX경필고딕B" panose="02010606000101010101" pitchFamily="2" charset="-127"/>
              </a:rPr>
            </a:br>
            <a:r>
              <a:rPr lang="en-US" altLang="ko-KR" sz="1600" dirty="0">
                <a:solidFill>
                  <a:schemeClr val="bg1">
                    <a:lumMod val="75000"/>
                  </a:schemeClr>
                </a:solidFill>
                <a:latin typeface="DX경필고딕B" panose="02010606000101010101" pitchFamily="2" charset="-127"/>
                <a:ea typeface="DX경필고딕B" panose="02010606000101010101" pitchFamily="2" charset="-127"/>
              </a:rPr>
              <a:t>	1 Apply DWT2D to the original data to generate the approximate coefficients of the matrices and the 	corresponding metadata.</a:t>
            </a:r>
            <a:br>
              <a:rPr lang="en-US" altLang="ko-KR" sz="1600" dirty="0">
                <a:solidFill>
                  <a:schemeClr val="bg1">
                    <a:lumMod val="75000"/>
                  </a:schemeClr>
                </a:solidFill>
                <a:latin typeface="DX경필고딕B" panose="02010606000101010101" pitchFamily="2" charset="-127"/>
                <a:ea typeface="DX경필고딕B" panose="02010606000101010101" pitchFamily="2" charset="-127"/>
              </a:rPr>
            </a:br>
            <a:r>
              <a:rPr lang="en-US" altLang="ko-KR" sz="1600" dirty="0">
                <a:solidFill>
                  <a:schemeClr val="bg1">
                    <a:lumMod val="75000"/>
                  </a:schemeClr>
                </a:solidFill>
                <a:latin typeface="DX경필고딕B" panose="02010606000101010101" pitchFamily="2" charset="-127"/>
                <a:ea typeface="DX경필고딕B" panose="02010606000101010101" pitchFamily="2" charset="-127"/>
              </a:rPr>
              <a:t>	2 From the approximate or filtered coefficients, reconstruct the matrices and compare them with their 	original counterparts.</a:t>
            </a:r>
            <a:br>
              <a:rPr lang="en-US" altLang="ko-KR" sz="1600" dirty="0">
                <a:solidFill>
                  <a:schemeClr val="bg1">
                    <a:lumMod val="75000"/>
                  </a:schemeClr>
                </a:solidFill>
                <a:latin typeface="DX경필고딕B" panose="02010606000101010101" pitchFamily="2" charset="-127"/>
                <a:ea typeface="DX경필고딕B" panose="02010606000101010101" pitchFamily="2" charset="-127"/>
              </a:rPr>
            </a:br>
            <a:r>
              <a:rPr lang="en-US" altLang="ko-KR" sz="1600" dirty="0">
                <a:solidFill>
                  <a:schemeClr val="bg1">
                    <a:lumMod val="75000"/>
                  </a:schemeClr>
                </a:solidFill>
                <a:latin typeface="DX경필고딕B" panose="02010606000101010101" pitchFamily="2" charset="-127"/>
                <a:ea typeface="DX경필고딕B" panose="02010606000101010101" pitchFamily="2" charset="-127"/>
              </a:rPr>
              <a:t>	3 If desired, filter the coefficients by methods appropriate for the objects (for example, minimum 	threshold or top n coefficients).</a:t>
            </a:r>
          </a:p>
          <a:p>
            <a:pPr>
              <a:buFont typeface="Wingdings" panose="05000000000000000000" pitchFamily="2" charset="2"/>
              <a:buChar char="Ø"/>
            </a:pPr>
            <a:endParaRPr lang="en-US" altLang="ko-KR" sz="1600" dirty="0">
              <a:latin typeface="DX경필고딕B" panose="02010606000101010101" pitchFamily="2" charset="-127"/>
              <a:ea typeface="DX경필고딕B" panose="02010606000101010101" pitchFamily="2" charset="-127"/>
            </a:endParaRPr>
          </a:p>
          <a:p>
            <a:pPr>
              <a:buFont typeface="Wingdings" panose="05000000000000000000" pitchFamily="2" charset="2"/>
              <a:buChar char="Ø"/>
            </a:pPr>
            <a:r>
              <a:rPr lang="en-US" altLang="ko-KR" sz="1600" b="1" dirty="0" err="1">
                <a:latin typeface="DX경필고딕B" panose="02010606000101010101" pitchFamily="2" charset="-127"/>
                <a:ea typeface="DX경필고딕B" panose="02010606000101010101" pitchFamily="2" charset="-127"/>
              </a:rPr>
              <a:t>FrequentPaths</a:t>
            </a:r>
            <a:r>
              <a:rPr lang="en-US" altLang="ko-KR" sz="1600" b="1" dirty="0">
                <a:latin typeface="DX경필고딕B" panose="02010606000101010101" pitchFamily="2" charset="-127"/>
                <a:ea typeface="DX경필고딕B" panose="02010606000101010101" pitchFamily="2" charset="-127"/>
              </a:rPr>
              <a:t>: </a:t>
            </a:r>
            <a:r>
              <a:rPr lang="ko-KR" altLang="en-US" sz="1600" dirty="0">
                <a:latin typeface="DX경필고딕B" panose="02010606000101010101" pitchFamily="2" charset="-127"/>
                <a:ea typeface="DX경필고딕B" panose="02010606000101010101" pitchFamily="2" charset="-127"/>
              </a:rPr>
              <a:t>연속된 데이터베이스 안에서 빈번하게 이어서 일어나는 결과들의 패턴을 </a:t>
            </a:r>
            <a:r>
              <a:rPr lang="ko-KR" altLang="en-US" sz="1600" dirty="0" err="1">
                <a:latin typeface="DX경필고딕B" panose="02010606000101010101" pitchFamily="2" charset="-127"/>
                <a:ea typeface="DX경필고딕B" panose="02010606000101010101" pitchFamily="2" charset="-127"/>
              </a:rPr>
              <a:t>마이닝하는</a:t>
            </a:r>
            <a:r>
              <a:rPr lang="ko-KR" altLang="en-US" sz="1600" dirty="0">
                <a:latin typeface="DX경필고딕B" panose="02010606000101010101" pitchFamily="2" charset="-127"/>
                <a:ea typeface="DX경필고딕B" panose="02010606000101010101" pitchFamily="2" charset="-127"/>
              </a:rPr>
              <a:t> 함수</a:t>
            </a:r>
            <a:r>
              <a:rPr lang="en-US" altLang="ko-KR" sz="1600" dirty="0">
                <a:latin typeface="DX경필고딕B" panose="02010606000101010101" pitchFamily="2" charset="-127"/>
                <a:ea typeface="DX경필고딕B" panose="02010606000101010101" pitchFamily="2" charset="-127"/>
              </a:rPr>
              <a:t>. </a:t>
            </a:r>
            <a:r>
              <a:rPr lang="ko-KR" altLang="en-US" sz="1600" dirty="0">
                <a:latin typeface="DX경필고딕B" panose="02010606000101010101" pitchFamily="2" charset="-127"/>
                <a:ea typeface="DX경필고딕B" panose="02010606000101010101" pitchFamily="2" charset="-127"/>
              </a:rPr>
              <a:t>넓은 </a:t>
            </a:r>
            <a:r>
              <a:rPr lang="ko-KR" altLang="en-US" sz="1600" dirty="0" err="1">
                <a:latin typeface="DX경필고딕B" panose="02010606000101010101" pitchFamily="2" charset="-127"/>
                <a:ea typeface="DX경필고딕B" panose="02010606000101010101" pitchFamily="2" charset="-127"/>
              </a:rPr>
              <a:t>적용범</a:t>
            </a:r>
            <a:r>
              <a:rPr lang="en-US" altLang="ko-KR" sz="1600" dirty="0">
                <a:latin typeface="DX경필고딕B" panose="02010606000101010101" pitchFamily="2" charset="-127"/>
                <a:ea typeface="DX경필고딕B" panose="02010606000101010101" pitchFamily="2" charset="-127"/>
              </a:rPr>
              <a:t>	</a:t>
            </a:r>
            <a:r>
              <a:rPr lang="ko-KR" altLang="en-US" sz="1600" dirty="0">
                <a:latin typeface="DX경필고딕B" panose="02010606000101010101" pitchFamily="2" charset="-127"/>
                <a:ea typeface="DX경필고딕B" panose="02010606000101010101" pitchFamily="2" charset="-127"/>
              </a:rPr>
              <a:t>위를 갖는다</a:t>
            </a:r>
            <a:r>
              <a:rPr lang="en-US" altLang="ko-KR" sz="1600" dirty="0">
                <a:latin typeface="DX경필고딕B" panose="02010606000101010101" pitchFamily="2" charset="-127"/>
                <a:ea typeface="DX경필고딕B" panose="02010606000101010101" pitchFamily="2" charset="-127"/>
              </a:rPr>
              <a:t>. </a:t>
            </a:r>
            <a:r>
              <a:rPr lang="ko-KR" altLang="en-US" sz="1600" dirty="0">
                <a:latin typeface="DX경필고딕B" panose="02010606000101010101" pitchFamily="2" charset="-127"/>
                <a:ea typeface="DX경필고딕B" panose="02010606000101010101" pitchFamily="2" charset="-127"/>
              </a:rPr>
              <a:t>고객 구매 행동의 분석</a:t>
            </a:r>
            <a:r>
              <a:rPr lang="en-US" altLang="ko-KR" sz="1600" dirty="0">
                <a:latin typeface="DX경필고딕B" panose="02010606000101010101" pitchFamily="2" charset="-127"/>
                <a:ea typeface="DX경필고딕B" panose="02010606000101010101" pitchFamily="2" charset="-127"/>
              </a:rPr>
              <a:t>, </a:t>
            </a:r>
            <a:r>
              <a:rPr lang="ko-KR" altLang="en-US" sz="1600" dirty="0">
                <a:latin typeface="DX경필고딕B" panose="02010606000101010101" pitchFamily="2" charset="-127"/>
                <a:ea typeface="DX경필고딕B" panose="02010606000101010101" pitchFamily="2" charset="-127"/>
              </a:rPr>
              <a:t>웹 접근 패턴</a:t>
            </a:r>
            <a:r>
              <a:rPr lang="en-US" altLang="ko-KR" sz="1600" dirty="0">
                <a:latin typeface="DX경필고딕B" panose="02010606000101010101" pitchFamily="2" charset="-127"/>
                <a:ea typeface="DX경필고딕B" panose="02010606000101010101" pitchFamily="2" charset="-127"/>
              </a:rPr>
              <a:t>, </a:t>
            </a:r>
            <a:r>
              <a:rPr lang="ko-KR" altLang="en-US" sz="1600" dirty="0">
                <a:latin typeface="DX경필고딕B" panose="02010606000101010101" pitchFamily="2" charset="-127"/>
                <a:ea typeface="DX경필고딕B" panose="02010606000101010101" pitchFamily="2" charset="-127"/>
              </a:rPr>
              <a:t>질병 치료</a:t>
            </a:r>
            <a:r>
              <a:rPr lang="en-US" altLang="ko-KR" sz="1600" dirty="0">
                <a:latin typeface="DX경필고딕B" panose="02010606000101010101" pitchFamily="2" charset="-127"/>
                <a:ea typeface="DX경필고딕B" panose="02010606000101010101" pitchFamily="2" charset="-127"/>
              </a:rPr>
              <a:t>, DNA </a:t>
            </a:r>
            <a:r>
              <a:rPr lang="ko-KR" altLang="en-US" sz="1600" dirty="0" err="1">
                <a:latin typeface="DX경필고딕B" panose="02010606000101010101" pitchFamily="2" charset="-127"/>
                <a:ea typeface="DX경필고딕B" panose="02010606000101010101" pitchFamily="2" charset="-127"/>
              </a:rPr>
              <a:t>시퀀스등이</a:t>
            </a:r>
            <a:r>
              <a:rPr lang="ko-KR" altLang="en-US" sz="1600" dirty="0">
                <a:latin typeface="DX경필고딕B" panose="02010606000101010101" pitchFamily="2" charset="-127"/>
                <a:ea typeface="DX경필고딕B" panose="02010606000101010101" pitchFamily="2" charset="-127"/>
              </a:rPr>
              <a:t> 포함된다</a:t>
            </a:r>
            <a:r>
              <a:rPr lang="en-US" altLang="ko-KR" sz="1600" dirty="0">
                <a:latin typeface="DX경필고딕B" panose="02010606000101010101" pitchFamily="2" charset="-127"/>
                <a:ea typeface="DX경필고딕B" panose="02010606000101010101" pitchFamily="2" charset="-127"/>
              </a:rPr>
              <a:t>. </a:t>
            </a:r>
            <a:r>
              <a:rPr lang="ko-KR" altLang="en-US" sz="1600" dirty="0">
                <a:latin typeface="DX경필고딕B" panose="02010606000101010101" pitchFamily="2" charset="-127"/>
                <a:ea typeface="DX경필고딕B" panose="02010606000101010101" pitchFamily="2" charset="-127"/>
              </a:rPr>
              <a:t>상당히 넓다</a:t>
            </a:r>
            <a:br>
              <a:rPr lang="en-US" altLang="ko-KR" sz="1600" dirty="0">
                <a:latin typeface="DX경필고딕B" panose="02010606000101010101" pitchFamily="2" charset="-127"/>
                <a:ea typeface="DX경필고딕B" panose="02010606000101010101" pitchFamily="2" charset="-127"/>
              </a:rPr>
            </a:br>
            <a:r>
              <a:rPr lang="en-US" altLang="ko-KR" sz="1600" dirty="0">
                <a:latin typeface="DX경필고딕B" panose="02010606000101010101" pitchFamily="2" charset="-127"/>
                <a:ea typeface="DX경필고딕B" panose="02010606000101010101" pitchFamily="2" charset="-127"/>
              </a:rPr>
              <a:t>	</a:t>
            </a:r>
            <a:r>
              <a:rPr lang="en-US" altLang="ko-KR" sz="1600" dirty="0">
                <a:solidFill>
                  <a:schemeClr val="bg1">
                    <a:lumMod val="75000"/>
                  </a:schemeClr>
                </a:solidFill>
                <a:latin typeface="DX경필고딕B" panose="02010606000101010101" pitchFamily="2" charset="-127"/>
                <a:ea typeface="DX경필고딕B" panose="02010606000101010101" pitchFamily="2" charset="-127"/>
              </a:rPr>
              <a:t>(</a:t>
            </a:r>
            <a:r>
              <a:rPr lang="en-US" altLang="ko-KR" sz="1600" dirty="0" err="1">
                <a:solidFill>
                  <a:schemeClr val="bg1">
                    <a:lumMod val="75000"/>
                  </a:schemeClr>
                </a:solidFill>
                <a:latin typeface="DX경필고딕B" panose="02010606000101010101" pitchFamily="2" charset="-127"/>
                <a:ea typeface="DX경필고딕B" panose="02010606000101010101" pitchFamily="2" charset="-127"/>
              </a:rPr>
              <a:t>FrequentPaths</a:t>
            </a:r>
            <a:r>
              <a:rPr lang="en-US" altLang="ko-KR" sz="1600" dirty="0">
                <a:solidFill>
                  <a:schemeClr val="bg1">
                    <a:lumMod val="75000"/>
                  </a:schemeClr>
                </a:solidFill>
                <a:latin typeface="DX경필고딕B" panose="02010606000101010101" pitchFamily="2" charset="-127"/>
                <a:ea typeface="DX경필고딕B" panose="02010606000101010101" pitchFamily="2" charset="-127"/>
              </a:rPr>
              <a:t> is a function for mining frequent subsequences as patterns in a sequence database. It 	has broad applications, including the analyses of customer purchase behavior, web</a:t>
            </a:r>
            <a:r>
              <a:rPr lang="ko-KR" altLang="en-US" sz="1600" dirty="0">
                <a:solidFill>
                  <a:schemeClr val="bg1">
                    <a:lumMod val="75000"/>
                  </a:schemeClr>
                </a:solidFill>
                <a:latin typeface="DX경필고딕B" panose="02010606000101010101" pitchFamily="2" charset="-127"/>
                <a:ea typeface="DX경필고딕B" panose="02010606000101010101" pitchFamily="2" charset="-127"/>
              </a:rPr>
              <a:t> </a:t>
            </a:r>
            <a:r>
              <a:rPr lang="en-US" altLang="ko-KR" sz="1600" dirty="0">
                <a:solidFill>
                  <a:schemeClr val="bg1">
                    <a:lumMod val="75000"/>
                  </a:schemeClr>
                </a:solidFill>
                <a:latin typeface="DX경필고딕B" panose="02010606000101010101" pitchFamily="2" charset="-127"/>
                <a:ea typeface="DX경필고딕B" panose="02010606000101010101" pitchFamily="2" charset="-127"/>
              </a:rPr>
              <a:t>access patterns, 	disease treatments, and DNA sequences.)</a:t>
            </a:r>
          </a:p>
        </p:txBody>
      </p:sp>
    </p:spTree>
    <p:extLst>
      <p:ext uri="{BB962C8B-B14F-4D97-AF65-F5344CB8AC3E}">
        <p14:creationId xmlns:p14="http://schemas.microsoft.com/office/powerpoint/2010/main" val="30678166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838199" y="365125"/>
            <a:ext cx="11083507" cy="798657"/>
          </a:xfrm>
        </p:spPr>
        <p:txBody>
          <a:bodyPr>
            <a:noAutofit/>
          </a:bodyPr>
          <a:lstStyle/>
          <a:p>
            <a:r>
              <a:rPr lang="en-US" altLang="ko-KR" sz="3600" dirty="0">
                <a:latin typeface="DX경필고딕B" panose="02010606000101010101" pitchFamily="2" charset="-127"/>
                <a:ea typeface="DX경필고딕B" panose="02010606000101010101" pitchFamily="2" charset="-127"/>
              </a:rPr>
              <a:t>Time Series, Path, and Attribution Analysis</a:t>
            </a:r>
            <a:endParaRPr lang="ko-KR" altLang="en-US" sz="3600" dirty="0">
              <a:latin typeface="DX경필고딕B" panose="02010606000101010101" pitchFamily="2" charset="-127"/>
              <a:ea typeface="DX경필고딕B" panose="02010606000101010101" pitchFamily="2" charset="-127"/>
            </a:endParaRPr>
          </a:p>
        </p:txBody>
      </p:sp>
      <p:sp>
        <p:nvSpPr>
          <p:cNvPr id="3" name="내용 개체 틀 2"/>
          <p:cNvSpPr>
            <a:spLocks noGrp="1"/>
          </p:cNvSpPr>
          <p:nvPr>
            <p:ph idx="1"/>
          </p:nvPr>
        </p:nvSpPr>
        <p:spPr>
          <a:xfrm>
            <a:off x="803275" y="1346662"/>
            <a:ext cx="10585449" cy="5012575"/>
          </a:xfrm>
        </p:spPr>
        <p:txBody>
          <a:bodyPr numCol="2">
            <a:normAutofit/>
          </a:bodyPr>
          <a:lstStyle/>
          <a:p>
            <a:pPr>
              <a:buFont typeface="Wingdings" panose="05000000000000000000" pitchFamily="2" charset="2"/>
              <a:buChar char="Ø"/>
            </a:pPr>
            <a:r>
              <a:rPr lang="en-US" altLang="ko-KR" sz="1600" b="1" dirty="0">
                <a:latin typeface="DX경필고딕B" panose="02010606000101010101" pitchFamily="2" charset="-127"/>
                <a:ea typeface="DX경필고딕B" panose="02010606000101010101" pitchFamily="2" charset="-127"/>
              </a:rPr>
              <a:t>IDWT: </a:t>
            </a:r>
            <a:r>
              <a:rPr lang="en-US" altLang="ko-KR" sz="1600" dirty="0">
                <a:latin typeface="DX경필고딕B" panose="02010606000101010101" pitchFamily="2" charset="-127"/>
                <a:ea typeface="DX경필고딕B" panose="02010606000101010101" pitchFamily="2" charset="-127"/>
              </a:rPr>
              <a:t>inverse of DWT </a:t>
            </a:r>
            <a:r>
              <a:rPr lang="ko-KR" altLang="en-US" sz="1600" dirty="0">
                <a:latin typeface="DX경필고딕B" panose="02010606000101010101" pitchFamily="2" charset="-127"/>
                <a:ea typeface="DX경필고딕B" panose="02010606000101010101" pitchFamily="2" charset="-127"/>
              </a:rPr>
              <a:t>즉</a:t>
            </a:r>
            <a:r>
              <a:rPr lang="en-US" altLang="ko-KR" sz="1600" dirty="0">
                <a:latin typeface="DX경필고딕B" panose="02010606000101010101" pitchFamily="2" charset="-127"/>
                <a:ea typeface="DX경필고딕B" panose="02010606000101010101" pitchFamily="2" charset="-127"/>
              </a:rPr>
              <a:t>, DWT</a:t>
            </a:r>
            <a:r>
              <a:rPr lang="ko-KR" altLang="en-US" sz="1600" dirty="0">
                <a:latin typeface="DX경필고딕B" panose="02010606000101010101" pitchFamily="2" charset="-127"/>
                <a:ea typeface="DX경필고딕B" panose="02010606000101010101" pitchFamily="2" charset="-127"/>
              </a:rPr>
              <a:t>를 </a:t>
            </a:r>
            <a:r>
              <a:rPr lang="ko-KR" altLang="en-US" sz="1600" dirty="0" err="1">
                <a:latin typeface="DX경필고딕B" panose="02010606000101010101" pitchFamily="2" charset="-127"/>
                <a:ea typeface="DX경필고딕B" panose="02010606000101010101" pitchFamily="2" charset="-127"/>
              </a:rPr>
              <a:t>뒤집어놓은것인데</a:t>
            </a:r>
            <a:r>
              <a:rPr lang="en-US" altLang="ko-KR" sz="1600" dirty="0">
                <a:latin typeface="DX경필고딕B" panose="02010606000101010101" pitchFamily="2" charset="-127"/>
                <a:ea typeface="DX경필고딕B" panose="02010606000101010101" pitchFamily="2" charset="-127"/>
              </a:rPr>
              <a:t>. DWT</a:t>
            </a:r>
            <a:r>
              <a:rPr lang="ko-KR" altLang="en-US" sz="1600" dirty="0">
                <a:latin typeface="DX경필고딕B" panose="02010606000101010101" pitchFamily="2" charset="-127"/>
                <a:ea typeface="DX경필고딕B" panose="02010606000101010101" pitchFamily="2" charset="-127"/>
              </a:rPr>
              <a:t>의 과정은 다음과 같다</a:t>
            </a:r>
            <a:r>
              <a:rPr lang="en-US" altLang="ko-KR" sz="1600" dirty="0">
                <a:latin typeface="DX경필고딕B" panose="02010606000101010101" pitchFamily="2" charset="-127"/>
                <a:ea typeface="DX경필고딕B" panose="02010606000101010101" pitchFamily="2" charset="-127"/>
              </a:rPr>
              <a:t>:</a:t>
            </a:r>
            <a:br>
              <a:rPr lang="en-US" altLang="ko-KR" sz="1600" dirty="0">
                <a:latin typeface="DX경필고딕B" panose="02010606000101010101" pitchFamily="2" charset="-127"/>
                <a:ea typeface="DX경필고딕B" panose="02010606000101010101" pitchFamily="2" charset="-127"/>
              </a:rPr>
            </a:br>
            <a:br>
              <a:rPr lang="en-US" altLang="ko-KR" sz="1600" dirty="0">
                <a:latin typeface="DX경필고딕B" panose="02010606000101010101" pitchFamily="2" charset="-127"/>
                <a:ea typeface="DX경필고딕B" panose="02010606000101010101" pitchFamily="2" charset="-127"/>
              </a:rPr>
            </a:br>
            <a:br>
              <a:rPr lang="en-US" altLang="ko-KR" sz="1600" dirty="0">
                <a:latin typeface="DX경필고딕B" panose="02010606000101010101" pitchFamily="2" charset="-127"/>
                <a:ea typeface="DX경필고딕B" panose="02010606000101010101" pitchFamily="2" charset="-127"/>
              </a:rPr>
            </a:br>
            <a:br>
              <a:rPr lang="en-US" altLang="ko-KR" sz="1600" dirty="0">
                <a:latin typeface="DX경필고딕B" panose="02010606000101010101" pitchFamily="2" charset="-127"/>
                <a:ea typeface="DX경필고딕B" panose="02010606000101010101" pitchFamily="2" charset="-127"/>
              </a:rPr>
            </a:br>
            <a:br>
              <a:rPr lang="en-US" altLang="ko-KR" sz="1600" dirty="0">
                <a:latin typeface="DX경필고딕B" panose="02010606000101010101" pitchFamily="2" charset="-127"/>
                <a:ea typeface="DX경필고딕B" panose="02010606000101010101" pitchFamily="2" charset="-127"/>
              </a:rPr>
            </a:br>
            <a:br>
              <a:rPr lang="en-US" altLang="ko-KR" sz="1600" dirty="0">
                <a:latin typeface="DX경필고딕B" panose="02010606000101010101" pitchFamily="2" charset="-127"/>
                <a:ea typeface="DX경필고딕B" panose="02010606000101010101" pitchFamily="2" charset="-127"/>
              </a:rPr>
            </a:br>
            <a:br>
              <a:rPr lang="en-US" altLang="ko-KR" sz="1600" dirty="0">
                <a:latin typeface="DX경필고딕B" panose="02010606000101010101" pitchFamily="2" charset="-127"/>
                <a:ea typeface="DX경필고딕B" panose="02010606000101010101" pitchFamily="2" charset="-127"/>
              </a:rPr>
            </a:br>
            <a:br>
              <a:rPr lang="en-US" altLang="ko-KR" sz="1600" dirty="0">
                <a:latin typeface="DX경필고딕B" panose="02010606000101010101" pitchFamily="2" charset="-127"/>
                <a:ea typeface="DX경필고딕B" panose="02010606000101010101" pitchFamily="2" charset="-127"/>
              </a:rPr>
            </a:br>
            <a:r>
              <a:rPr lang="en-US" altLang="ko-KR" sz="1600" dirty="0">
                <a:latin typeface="DX경필고딕B" panose="02010606000101010101" pitchFamily="2" charset="-127"/>
                <a:ea typeface="DX경필고딕B" panose="02010606000101010101" pitchFamily="2" charset="-127"/>
              </a:rPr>
              <a:t>	</a:t>
            </a:r>
            <a:br>
              <a:rPr lang="en-US" altLang="ko-KR" sz="1600" dirty="0">
                <a:latin typeface="DX경필고딕B" panose="02010606000101010101" pitchFamily="2" charset="-127"/>
                <a:ea typeface="DX경필고딕B" panose="02010606000101010101" pitchFamily="2" charset="-127"/>
              </a:rPr>
            </a:br>
            <a:r>
              <a:rPr lang="en-US" altLang="ko-KR" sz="1600" dirty="0">
                <a:latin typeface="DX경필고딕B" panose="02010606000101010101" pitchFamily="2" charset="-127"/>
                <a:ea typeface="DX경필고딕B" panose="02010606000101010101" pitchFamily="2" charset="-127"/>
              </a:rPr>
              <a:t>	</a:t>
            </a:r>
            <a:r>
              <a:rPr lang="ko-KR" altLang="en-US" sz="1600" dirty="0">
                <a:latin typeface="DX경필고딕B" panose="02010606000101010101" pitchFamily="2" charset="-127"/>
                <a:ea typeface="DX경필고딕B" panose="02010606000101010101" pitchFamily="2" charset="-127"/>
              </a:rPr>
              <a:t>하지만 </a:t>
            </a:r>
            <a:r>
              <a:rPr lang="en-US" altLang="ko-KR" sz="1600" dirty="0">
                <a:latin typeface="DX경필고딕B" panose="02010606000101010101" pitchFamily="2" charset="-127"/>
                <a:ea typeface="DX경필고딕B" panose="02010606000101010101" pitchFamily="2" charset="-127"/>
              </a:rPr>
              <a:t>IDWT</a:t>
            </a:r>
            <a:r>
              <a:rPr lang="ko-KR" altLang="en-US" sz="1600" dirty="0">
                <a:latin typeface="DX경필고딕B" panose="02010606000101010101" pitchFamily="2" charset="-127"/>
                <a:ea typeface="DX경필고딕B" panose="02010606000101010101" pitchFamily="2" charset="-127"/>
              </a:rPr>
              <a:t>의 프로세스는 다음과 같다</a:t>
            </a:r>
            <a:r>
              <a:rPr lang="en-US" altLang="ko-KR" sz="1600" dirty="0">
                <a:latin typeface="DX경필고딕B" panose="02010606000101010101" pitchFamily="2" charset="-127"/>
                <a:ea typeface="DX경필고딕B" panose="02010606000101010101" pitchFamily="2" charset="-127"/>
              </a:rPr>
              <a:t>:</a:t>
            </a:r>
            <a:br>
              <a:rPr lang="en-US" altLang="ko-KR" sz="1600" dirty="0">
                <a:latin typeface="DX경필고딕B" panose="02010606000101010101" pitchFamily="2" charset="-127"/>
                <a:ea typeface="DX경필고딕B" panose="02010606000101010101" pitchFamily="2" charset="-127"/>
              </a:rPr>
            </a:br>
            <a:br>
              <a:rPr lang="en-US" altLang="ko-KR" sz="1600" dirty="0">
                <a:latin typeface="DX경필고딕B" panose="02010606000101010101" pitchFamily="2" charset="-127"/>
                <a:ea typeface="DX경필고딕B" panose="02010606000101010101" pitchFamily="2" charset="-127"/>
              </a:rPr>
            </a:br>
            <a:br>
              <a:rPr lang="en-US" altLang="ko-KR" sz="1600" dirty="0">
                <a:latin typeface="DX경필고딕B" panose="02010606000101010101" pitchFamily="2" charset="-127"/>
                <a:ea typeface="DX경필고딕B" panose="02010606000101010101" pitchFamily="2" charset="-127"/>
              </a:rPr>
            </a:br>
            <a:br>
              <a:rPr lang="en-US" altLang="ko-KR" sz="1600" dirty="0">
                <a:latin typeface="DX경필고딕B" panose="02010606000101010101" pitchFamily="2" charset="-127"/>
                <a:ea typeface="DX경필고딕B" panose="02010606000101010101" pitchFamily="2" charset="-127"/>
              </a:rPr>
            </a:br>
            <a:br>
              <a:rPr lang="en-US" altLang="ko-KR" sz="1600" dirty="0">
                <a:latin typeface="DX경필고딕B" panose="02010606000101010101" pitchFamily="2" charset="-127"/>
                <a:ea typeface="DX경필고딕B" panose="02010606000101010101" pitchFamily="2" charset="-127"/>
              </a:rPr>
            </a:br>
            <a:br>
              <a:rPr lang="en-US" altLang="ko-KR" sz="1600" dirty="0">
                <a:latin typeface="DX경필고딕B" panose="02010606000101010101" pitchFamily="2" charset="-127"/>
                <a:ea typeface="DX경필고딕B" panose="02010606000101010101" pitchFamily="2" charset="-127"/>
              </a:rPr>
            </a:br>
            <a:br>
              <a:rPr lang="en-US" altLang="ko-KR" sz="1600" dirty="0">
                <a:latin typeface="DX경필고딕B" panose="02010606000101010101" pitchFamily="2" charset="-127"/>
                <a:ea typeface="DX경필고딕B" panose="02010606000101010101" pitchFamily="2" charset="-127"/>
              </a:rPr>
            </a:br>
            <a:br>
              <a:rPr lang="en-US" altLang="ko-KR" sz="1600" dirty="0">
                <a:latin typeface="DX경필고딕B" panose="02010606000101010101" pitchFamily="2" charset="-127"/>
                <a:ea typeface="DX경필고딕B" panose="02010606000101010101" pitchFamily="2" charset="-127"/>
              </a:rPr>
            </a:br>
            <a:br>
              <a:rPr lang="en-US" altLang="ko-KR" sz="1600" dirty="0">
                <a:latin typeface="DX경필고딕B" panose="02010606000101010101" pitchFamily="2" charset="-127"/>
                <a:ea typeface="DX경필고딕B" panose="02010606000101010101" pitchFamily="2" charset="-127"/>
              </a:rPr>
            </a:br>
            <a:br>
              <a:rPr lang="en-US" altLang="ko-KR" sz="1600" dirty="0">
                <a:latin typeface="DX경필고딕B" panose="02010606000101010101" pitchFamily="2" charset="-127"/>
                <a:ea typeface="DX경필고딕B" panose="02010606000101010101" pitchFamily="2" charset="-127"/>
              </a:rPr>
            </a:br>
            <a:br>
              <a:rPr lang="en-US" altLang="ko-KR" sz="1600" dirty="0">
                <a:latin typeface="DX경필고딕B" panose="02010606000101010101" pitchFamily="2" charset="-127"/>
                <a:ea typeface="DX경필고딕B" panose="02010606000101010101" pitchFamily="2" charset="-127"/>
              </a:rPr>
            </a:br>
            <a:br>
              <a:rPr lang="en-US" altLang="ko-KR" sz="1600" dirty="0">
                <a:latin typeface="DX경필고딕B" panose="02010606000101010101" pitchFamily="2" charset="-127"/>
                <a:ea typeface="DX경필고딕B" panose="02010606000101010101" pitchFamily="2" charset="-127"/>
              </a:rPr>
            </a:br>
            <a:r>
              <a:rPr lang="en-US" altLang="ko-KR" sz="1600" dirty="0">
                <a:latin typeface="DX경필고딕B" panose="02010606000101010101" pitchFamily="2" charset="-127"/>
                <a:ea typeface="DX경필고딕B" panose="02010606000101010101" pitchFamily="2" charset="-127"/>
              </a:rPr>
              <a:t>DWT</a:t>
            </a:r>
            <a:r>
              <a:rPr lang="ko-KR" altLang="en-US" sz="1600" dirty="0">
                <a:latin typeface="DX경필고딕B" panose="02010606000101010101" pitchFamily="2" charset="-127"/>
                <a:ea typeface="DX경필고딕B" panose="02010606000101010101" pitchFamily="2" charset="-127"/>
              </a:rPr>
              <a:t>는 메타데이터 테이블을 만들었지만</a:t>
            </a:r>
            <a:r>
              <a:rPr lang="en-US" altLang="ko-KR" sz="1600" dirty="0">
                <a:latin typeface="DX경필고딕B" panose="02010606000101010101" pitchFamily="2" charset="-127"/>
                <a:ea typeface="DX경필고딕B" panose="02010606000101010101" pitchFamily="2" charset="-127"/>
              </a:rPr>
              <a:t>, IDWT</a:t>
            </a:r>
            <a:r>
              <a:rPr lang="ko-KR" altLang="en-US" sz="1600" dirty="0">
                <a:latin typeface="DX경필고딕B" panose="02010606000101010101" pitchFamily="2" charset="-127"/>
                <a:ea typeface="DX경필고딕B" panose="02010606000101010101" pitchFamily="2" charset="-127"/>
              </a:rPr>
              <a:t>는 메타데이터 테이블을 이용하여 아웃풋 테이블을 만든다</a:t>
            </a:r>
            <a:r>
              <a:rPr lang="en-US" altLang="ko-KR" sz="1600" dirty="0">
                <a:latin typeface="DX경필고딕B" panose="02010606000101010101" pitchFamily="2" charset="-127"/>
                <a:ea typeface="DX경필고딕B" panose="02010606000101010101" pitchFamily="2" charset="-127"/>
              </a:rPr>
              <a:t>.</a:t>
            </a:r>
            <a:br>
              <a:rPr lang="en-US" altLang="ko-KR" sz="1600" dirty="0">
                <a:latin typeface="DX경필고딕B" panose="02010606000101010101" pitchFamily="2" charset="-127"/>
                <a:ea typeface="DX경필고딕B" panose="02010606000101010101" pitchFamily="2" charset="-127"/>
              </a:rPr>
            </a:br>
            <a:br>
              <a:rPr lang="en-US" altLang="ko-KR" sz="1600" dirty="0">
                <a:latin typeface="DX경필고딕B" panose="02010606000101010101" pitchFamily="2" charset="-127"/>
                <a:ea typeface="DX경필고딕B" panose="02010606000101010101" pitchFamily="2" charset="-127"/>
              </a:rPr>
            </a:br>
            <a:r>
              <a:rPr lang="en-US" altLang="ko-KR" sz="1600" dirty="0">
                <a:latin typeface="DX경필고딕B" panose="02010606000101010101" pitchFamily="2" charset="-127"/>
                <a:ea typeface="DX경필고딕B" panose="02010606000101010101" pitchFamily="2" charset="-127"/>
              </a:rPr>
              <a:t>IDWT</a:t>
            </a:r>
            <a:r>
              <a:rPr lang="ko-KR" altLang="en-US" sz="1600" dirty="0">
                <a:latin typeface="DX경필고딕B" panose="02010606000101010101" pitchFamily="2" charset="-127"/>
                <a:ea typeface="DX경필고딕B" panose="02010606000101010101" pitchFamily="2" charset="-127"/>
              </a:rPr>
              <a:t>는 다음과 같을 때 쓰인다</a:t>
            </a:r>
            <a:r>
              <a:rPr lang="en-US" altLang="ko-KR" sz="1600" dirty="0">
                <a:latin typeface="DX경필고딕B" panose="02010606000101010101" pitchFamily="2" charset="-127"/>
                <a:ea typeface="DX경필고딕B" panose="02010606000101010101" pitchFamily="2" charset="-127"/>
              </a:rPr>
              <a:t>.</a:t>
            </a:r>
            <a:br>
              <a:rPr lang="en-US" altLang="ko-KR" sz="1600" dirty="0">
                <a:latin typeface="DX경필고딕B" panose="02010606000101010101" pitchFamily="2" charset="-127"/>
                <a:ea typeface="DX경필고딕B" panose="02010606000101010101" pitchFamily="2" charset="-127"/>
              </a:rPr>
            </a:br>
            <a:r>
              <a:rPr lang="en-US" altLang="ko-KR" sz="1600" dirty="0">
                <a:latin typeface="DX경필고딕B" panose="02010606000101010101" pitchFamily="2" charset="-127"/>
                <a:ea typeface="DX경필고딕B" panose="02010606000101010101" pitchFamily="2" charset="-127"/>
              </a:rPr>
              <a:t>1. </a:t>
            </a:r>
            <a:r>
              <a:rPr lang="ko-KR" altLang="en-US" sz="1600" dirty="0">
                <a:latin typeface="DX경필고딕B" panose="02010606000101010101" pitchFamily="2" charset="-127"/>
                <a:ea typeface="DX경필고딕B" panose="02010606000101010101" pitchFamily="2" charset="-127"/>
              </a:rPr>
              <a:t>그 계수와 해당 메타데이터를 생성하기 위해 </a:t>
            </a:r>
            <a:r>
              <a:rPr lang="en-US" altLang="ko-KR" sz="1600" dirty="0">
                <a:latin typeface="DX경필고딕B" panose="02010606000101010101" pitchFamily="2" charset="-127"/>
                <a:ea typeface="DX경필고딕B" panose="02010606000101010101" pitchFamily="2" charset="-127"/>
              </a:rPr>
              <a:t>DWT</a:t>
            </a:r>
            <a:r>
              <a:rPr lang="ko-KR" altLang="en-US" sz="1600" dirty="0">
                <a:latin typeface="DX경필고딕B" panose="02010606000101010101" pitchFamily="2" charset="-127"/>
                <a:ea typeface="DX경필고딕B" panose="02010606000101010101" pitchFamily="2" charset="-127"/>
              </a:rPr>
              <a:t>를 적용한다</a:t>
            </a:r>
            <a:r>
              <a:rPr lang="en-US" altLang="ko-KR" sz="1600" dirty="0">
                <a:latin typeface="DX경필고딕B" panose="02010606000101010101" pitchFamily="2" charset="-127"/>
                <a:ea typeface="DX경필고딕B" panose="02010606000101010101" pitchFamily="2" charset="-127"/>
              </a:rPr>
              <a:t>.</a:t>
            </a:r>
            <a:br>
              <a:rPr lang="en-US" altLang="ko-KR" sz="1600" dirty="0">
                <a:latin typeface="DX경필고딕B" panose="02010606000101010101" pitchFamily="2" charset="-127"/>
                <a:ea typeface="DX경필고딕B" panose="02010606000101010101" pitchFamily="2" charset="-127"/>
              </a:rPr>
            </a:br>
            <a:r>
              <a:rPr lang="en-US" altLang="ko-KR" sz="1600" dirty="0">
                <a:latin typeface="DX경필고딕B" panose="02010606000101010101" pitchFamily="2" charset="-127"/>
                <a:ea typeface="DX경필고딕B" panose="02010606000101010101" pitchFamily="2" charset="-127"/>
              </a:rPr>
              <a:t>2. </a:t>
            </a:r>
            <a:r>
              <a:rPr lang="ko-KR" altLang="en-US" sz="1600" dirty="0">
                <a:latin typeface="DX경필고딕B" panose="02010606000101010101" pitchFamily="2" charset="-127"/>
                <a:ea typeface="DX경필고딕B" panose="02010606000101010101" pitchFamily="2" charset="-127"/>
              </a:rPr>
              <a:t>객체들에 대한 적당한 방법들을 통해 계수를 필터링한다</a:t>
            </a:r>
            <a:r>
              <a:rPr lang="en-US" altLang="ko-KR" sz="1600" dirty="0">
                <a:latin typeface="DX경필고딕B" panose="02010606000101010101" pitchFamily="2" charset="-127"/>
                <a:ea typeface="DX경필고딕B" panose="02010606000101010101" pitchFamily="2" charset="-127"/>
              </a:rPr>
              <a:t>.</a:t>
            </a:r>
            <a:br>
              <a:rPr lang="en-US" altLang="ko-KR" sz="1600" dirty="0">
                <a:latin typeface="DX경필고딕B" panose="02010606000101010101" pitchFamily="2" charset="-127"/>
                <a:ea typeface="DX경필고딕B" panose="02010606000101010101" pitchFamily="2" charset="-127"/>
              </a:rPr>
            </a:br>
            <a:r>
              <a:rPr lang="en-US" altLang="ko-KR" sz="1600" dirty="0">
                <a:latin typeface="DX경필고딕B" panose="02010606000101010101" pitchFamily="2" charset="-127"/>
                <a:ea typeface="DX경필고딕B" panose="02010606000101010101" pitchFamily="2" charset="-127"/>
              </a:rPr>
              <a:t>3. </a:t>
            </a:r>
            <a:r>
              <a:rPr lang="ko-KR" altLang="en-US" sz="1600" dirty="0">
                <a:latin typeface="DX경필고딕B" panose="02010606000101010101" pitchFamily="2" charset="-127"/>
                <a:ea typeface="DX경필고딕B" panose="02010606000101010101" pitchFamily="2" charset="-127"/>
              </a:rPr>
              <a:t>시퀀스들을 재정의 하기 위해 </a:t>
            </a:r>
            <a:r>
              <a:rPr lang="ko-KR" altLang="en-US" sz="1600" dirty="0" err="1">
                <a:latin typeface="DX경필고딕B" panose="02010606000101010101" pitchFamily="2" charset="-127"/>
                <a:ea typeface="DX경필고딕B" panose="02010606000101010101" pitchFamily="2" charset="-127"/>
              </a:rPr>
              <a:t>필터링된</a:t>
            </a:r>
            <a:r>
              <a:rPr lang="ko-KR" altLang="en-US" sz="1600" dirty="0">
                <a:latin typeface="DX경필고딕B" panose="02010606000101010101" pitchFamily="2" charset="-127"/>
                <a:ea typeface="DX경필고딕B" panose="02010606000101010101" pitchFamily="2" charset="-127"/>
              </a:rPr>
              <a:t> 계수에 </a:t>
            </a:r>
            <a:r>
              <a:rPr lang="en-US" altLang="ko-KR" sz="1600" dirty="0">
                <a:latin typeface="DX경필고딕B" panose="02010606000101010101" pitchFamily="2" charset="-127"/>
                <a:ea typeface="DX경필고딕B" panose="02010606000101010101" pitchFamily="2" charset="-127"/>
              </a:rPr>
              <a:t>IDWT</a:t>
            </a:r>
            <a:r>
              <a:rPr lang="ko-KR" altLang="en-US" sz="1600" dirty="0">
                <a:latin typeface="DX경필고딕B" panose="02010606000101010101" pitchFamily="2" charset="-127"/>
                <a:ea typeface="DX경필고딕B" panose="02010606000101010101" pitchFamily="2" charset="-127"/>
              </a:rPr>
              <a:t>를 적용한다</a:t>
            </a:r>
            <a:r>
              <a:rPr lang="en-US" altLang="ko-KR" sz="1600" dirty="0">
                <a:latin typeface="DX경필고딕B" panose="02010606000101010101" pitchFamily="2" charset="-127"/>
                <a:ea typeface="DX경필고딕B" panose="02010606000101010101" pitchFamily="2" charset="-127"/>
              </a:rPr>
              <a:t>. </a:t>
            </a:r>
            <a:br>
              <a:rPr lang="en-US" altLang="ko-KR" sz="1600" dirty="0">
                <a:latin typeface="DX경필고딕B" panose="02010606000101010101" pitchFamily="2" charset="-127"/>
                <a:ea typeface="DX경필고딕B" panose="02010606000101010101" pitchFamily="2" charset="-127"/>
              </a:rPr>
            </a:br>
            <a:r>
              <a:rPr lang="en-US" altLang="ko-KR" sz="1600" dirty="0">
                <a:latin typeface="DX경필고딕B" panose="02010606000101010101" pitchFamily="2" charset="-127"/>
                <a:ea typeface="DX경필고딕B" panose="02010606000101010101" pitchFamily="2" charset="-127"/>
              </a:rPr>
              <a:t>4. </a:t>
            </a:r>
            <a:r>
              <a:rPr lang="ko-KR" altLang="en-US" sz="1600" dirty="0">
                <a:latin typeface="DX경필고딕B" panose="02010606000101010101" pitchFamily="2" charset="-127"/>
                <a:ea typeface="DX경필고딕B" panose="02010606000101010101" pitchFamily="2" charset="-127"/>
              </a:rPr>
              <a:t>그들의 원본과 재정의된 시퀀스들을 비교할 때 쓰인다</a:t>
            </a:r>
            <a:r>
              <a:rPr lang="en-US" altLang="ko-KR" sz="1600" dirty="0">
                <a:latin typeface="DX경필고딕B" panose="02010606000101010101" pitchFamily="2" charset="-127"/>
                <a:ea typeface="DX경필고딕B" panose="02010606000101010101" pitchFamily="2" charset="-127"/>
              </a:rPr>
              <a:t>.</a:t>
            </a:r>
            <a:br>
              <a:rPr lang="en-US" altLang="ko-KR" sz="1600" dirty="0">
                <a:latin typeface="DX경필고딕B" panose="02010606000101010101" pitchFamily="2" charset="-127"/>
                <a:ea typeface="DX경필고딕B" panose="02010606000101010101" pitchFamily="2" charset="-127"/>
              </a:rPr>
            </a:br>
            <a:br>
              <a:rPr lang="en-US" altLang="ko-KR" sz="1600" dirty="0">
                <a:latin typeface="DX경필고딕B" panose="02010606000101010101" pitchFamily="2" charset="-127"/>
                <a:ea typeface="DX경필고딕B" panose="02010606000101010101" pitchFamily="2" charset="-127"/>
              </a:rPr>
            </a:br>
            <a:r>
              <a:rPr lang="en-US" altLang="ko-KR" sz="1600" dirty="0">
                <a:solidFill>
                  <a:schemeClr val="bg1">
                    <a:lumMod val="75000"/>
                  </a:schemeClr>
                </a:solidFill>
                <a:latin typeface="DX경필고딕B" panose="02010606000101010101" pitchFamily="2" charset="-127"/>
                <a:ea typeface="DX경필고딕B" panose="02010606000101010101" pitchFamily="2" charset="-127"/>
              </a:rPr>
              <a:t>(1 Apply DWT to sequences to generate their coefficients and corresponding metadata.</a:t>
            </a:r>
            <a:br>
              <a:rPr lang="en-US" altLang="ko-KR" sz="1600" dirty="0">
                <a:solidFill>
                  <a:schemeClr val="bg1">
                    <a:lumMod val="75000"/>
                  </a:schemeClr>
                </a:solidFill>
                <a:latin typeface="DX경필고딕B" panose="02010606000101010101" pitchFamily="2" charset="-127"/>
                <a:ea typeface="DX경필고딕B" panose="02010606000101010101" pitchFamily="2" charset="-127"/>
              </a:rPr>
            </a:br>
            <a:r>
              <a:rPr lang="en-US" altLang="ko-KR" sz="1600" dirty="0">
                <a:solidFill>
                  <a:schemeClr val="bg1">
                    <a:lumMod val="75000"/>
                  </a:schemeClr>
                </a:solidFill>
                <a:latin typeface="DX경필고딕B" panose="02010606000101010101" pitchFamily="2" charset="-127"/>
                <a:ea typeface="DX경필고딕B" panose="02010606000101010101" pitchFamily="2" charset="-127"/>
              </a:rPr>
              <a:t>2 Filter the coefficients by methods appropriate for the objects (for example, minimum threshold or top n coefficients).</a:t>
            </a:r>
            <a:br>
              <a:rPr lang="en-US" altLang="ko-KR" sz="1600" dirty="0">
                <a:solidFill>
                  <a:schemeClr val="bg1">
                    <a:lumMod val="75000"/>
                  </a:schemeClr>
                </a:solidFill>
                <a:latin typeface="DX경필고딕B" panose="02010606000101010101" pitchFamily="2" charset="-127"/>
                <a:ea typeface="DX경필고딕B" panose="02010606000101010101" pitchFamily="2" charset="-127"/>
              </a:rPr>
            </a:br>
            <a:r>
              <a:rPr lang="en-US" altLang="ko-KR" sz="1600" dirty="0">
                <a:solidFill>
                  <a:schemeClr val="bg1">
                    <a:lumMod val="75000"/>
                  </a:schemeClr>
                </a:solidFill>
                <a:latin typeface="DX경필고딕B" panose="02010606000101010101" pitchFamily="2" charset="-127"/>
                <a:ea typeface="DX경필고딕B" panose="02010606000101010101" pitchFamily="2" charset="-127"/>
              </a:rPr>
              <a:t>3 Apply IDWT to the filtered coefficients to reconstruct the sequences.</a:t>
            </a:r>
            <a:br>
              <a:rPr lang="en-US" altLang="ko-KR" sz="1600" dirty="0">
                <a:solidFill>
                  <a:schemeClr val="bg1">
                    <a:lumMod val="75000"/>
                  </a:schemeClr>
                </a:solidFill>
                <a:latin typeface="DX경필고딕B" panose="02010606000101010101" pitchFamily="2" charset="-127"/>
                <a:ea typeface="DX경필고딕B" panose="02010606000101010101" pitchFamily="2" charset="-127"/>
              </a:rPr>
            </a:br>
            <a:r>
              <a:rPr lang="en-US" altLang="ko-KR" sz="1600" dirty="0">
                <a:solidFill>
                  <a:schemeClr val="bg1">
                    <a:lumMod val="75000"/>
                  </a:schemeClr>
                </a:solidFill>
                <a:latin typeface="DX경필고딕B" panose="02010606000101010101" pitchFamily="2" charset="-127"/>
                <a:ea typeface="DX경필고딕B" panose="02010606000101010101" pitchFamily="2" charset="-127"/>
              </a:rPr>
              <a:t>4 Compare the reconstructed sequences to their original counterparts.)</a:t>
            </a:r>
          </a:p>
        </p:txBody>
      </p:sp>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05778" y="1901331"/>
            <a:ext cx="3932411" cy="1413969"/>
          </a:xfrm>
          <a:prstGeom prst="rect">
            <a:avLst/>
          </a:prstGeom>
        </p:spPr>
      </p:pic>
      <p:pic>
        <p:nvPicPr>
          <p:cNvPr id="6" name="그림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05778" y="4190914"/>
            <a:ext cx="3927824" cy="1272312"/>
          </a:xfrm>
          <a:prstGeom prst="rect">
            <a:avLst/>
          </a:prstGeom>
        </p:spPr>
      </p:pic>
    </p:spTree>
    <p:extLst>
      <p:ext uri="{BB962C8B-B14F-4D97-AF65-F5344CB8AC3E}">
        <p14:creationId xmlns:p14="http://schemas.microsoft.com/office/powerpoint/2010/main" val="29514803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838199" y="365125"/>
            <a:ext cx="11083507" cy="798657"/>
          </a:xfrm>
        </p:spPr>
        <p:txBody>
          <a:bodyPr>
            <a:noAutofit/>
          </a:bodyPr>
          <a:lstStyle/>
          <a:p>
            <a:r>
              <a:rPr lang="en-US" altLang="ko-KR" sz="3600" dirty="0">
                <a:latin typeface="DX경필고딕B" panose="02010606000101010101" pitchFamily="2" charset="-127"/>
                <a:ea typeface="DX경필고딕B" panose="02010606000101010101" pitchFamily="2" charset="-127"/>
              </a:rPr>
              <a:t>Time Series, Path, and Attribution Analysis</a:t>
            </a:r>
            <a:endParaRPr lang="ko-KR" altLang="en-US" sz="3600" dirty="0">
              <a:latin typeface="DX경필고딕B" panose="02010606000101010101" pitchFamily="2" charset="-127"/>
              <a:ea typeface="DX경필고딕B" panose="02010606000101010101" pitchFamily="2" charset="-127"/>
            </a:endParaRPr>
          </a:p>
        </p:txBody>
      </p:sp>
      <p:sp>
        <p:nvSpPr>
          <p:cNvPr id="3" name="내용 개체 틀 2"/>
          <p:cNvSpPr>
            <a:spLocks noGrp="1"/>
          </p:cNvSpPr>
          <p:nvPr>
            <p:ph idx="1"/>
          </p:nvPr>
        </p:nvSpPr>
        <p:spPr>
          <a:xfrm>
            <a:off x="803275" y="1346662"/>
            <a:ext cx="10585449" cy="5012575"/>
          </a:xfrm>
        </p:spPr>
        <p:txBody>
          <a:bodyPr numCol="1">
            <a:normAutofit lnSpcReduction="10000"/>
          </a:bodyPr>
          <a:lstStyle/>
          <a:p>
            <a:pPr>
              <a:buFont typeface="Wingdings" panose="05000000000000000000" pitchFamily="2" charset="2"/>
              <a:buChar char="Ø"/>
            </a:pPr>
            <a:r>
              <a:rPr lang="en-US" altLang="ko-KR" sz="1600" b="1" dirty="0">
                <a:latin typeface="DX경필고딕B" panose="02010606000101010101" pitchFamily="2" charset="-127"/>
                <a:ea typeface="DX경필고딕B" panose="02010606000101010101" pitchFamily="2" charset="-127"/>
              </a:rPr>
              <a:t>IDWT2D: </a:t>
            </a:r>
            <a:r>
              <a:rPr lang="en-US" altLang="ko-KR" sz="1600" dirty="0">
                <a:latin typeface="DX경필고딕B" panose="02010606000101010101" pitchFamily="2" charset="-127"/>
                <a:ea typeface="DX경필고딕B" panose="02010606000101010101" pitchFamily="2" charset="-127"/>
              </a:rPr>
              <a:t>DWT2D</a:t>
            </a:r>
            <a:r>
              <a:rPr lang="ko-KR" altLang="en-US" sz="1600" dirty="0">
                <a:latin typeface="DX경필고딕B" panose="02010606000101010101" pitchFamily="2" charset="-127"/>
                <a:ea typeface="DX경필고딕B" panose="02010606000101010101" pitchFamily="2" charset="-127"/>
              </a:rPr>
              <a:t>에 반대 함수이다</a:t>
            </a:r>
            <a:r>
              <a:rPr lang="en-US" altLang="ko-KR" sz="1600" dirty="0">
                <a:latin typeface="DX경필고딕B" panose="02010606000101010101" pitchFamily="2" charset="-127"/>
                <a:ea typeface="DX경필고딕B" panose="02010606000101010101" pitchFamily="2" charset="-127"/>
              </a:rPr>
              <a:t>.</a:t>
            </a:r>
            <a:br>
              <a:rPr lang="en-US" altLang="ko-KR" sz="1600" dirty="0">
                <a:latin typeface="DX경필고딕B" panose="02010606000101010101" pitchFamily="2" charset="-127"/>
                <a:ea typeface="DX경필고딕B" panose="02010606000101010101" pitchFamily="2" charset="-127"/>
              </a:rPr>
            </a:br>
            <a:r>
              <a:rPr lang="en-US" altLang="ko-KR" sz="1600" dirty="0">
                <a:latin typeface="DX경필고딕B" panose="02010606000101010101" pitchFamily="2" charset="-127"/>
                <a:ea typeface="DX경필고딕B" panose="02010606000101010101" pitchFamily="2" charset="-127"/>
              </a:rPr>
              <a:t>	(Inverse function of DWT2D.)</a:t>
            </a:r>
          </a:p>
          <a:p>
            <a:pPr>
              <a:buFont typeface="Wingdings" panose="05000000000000000000" pitchFamily="2" charset="2"/>
              <a:buChar char="Ø"/>
            </a:pPr>
            <a:r>
              <a:rPr lang="en-US" altLang="ko-KR" sz="1600" b="1" dirty="0">
                <a:latin typeface="DX경필고딕B" panose="02010606000101010101" pitchFamily="2" charset="-127"/>
                <a:ea typeface="DX경필고딕B" panose="02010606000101010101" pitchFamily="2" charset="-127"/>
              </a:rPr>
              <a:t>Interpolator: </a:t>
            </a:r>
            <a:r>
              <a:rPr lang="ko-KR" altLang="en-US" sz="1600" dirty="0" err="1">
                <a:latin typeface="DX경필고딕B" panose="02010606000101010101" pitchFamily="2" charset="-127"/>
                <a:ea typeface="DX경필고딕B" panose="02010606000101010101" pitchFamily="2" charset="-127"/>
              </a:rPr>
              <a:t>보간법</a:t>
            </a:r>
            <a:r>
              <a:rPr lang="ko-KR" altLang="en-US" sz="1600" dirty="0">
                <a:latin typeface="DX경필고딕B" panose="02010606000101010101" pitchFamily="2" charset="-127"/>
                <a:ea typeface="DX경필고딕B" panose="02010606000101010101" pitchFamily="2" charset="-127"/>
              </a:rPr>
              <a:t> 혹은 집계를 이용하여</a:t>
            </a:r>
            <a:r>
              <a:rPr lang="en-US" altLang="ko-KR" sz="1600" dirty="0">
                <a:latin typeface="DX경필고딕B" panose="02010606000101010101" pitchFamily="2" charset="-127"/>
                <a:ea typeface="DX경필고딕B" panose="02010606000101010101" pitchFamily="2" charset="-127"/>
              </a:rPr>
              <a:t> </a:t>
            </a:r>
            <a:r>
              <a:rPr lang="ko-KR" altLang="en-US" sz="1600" dirty="0" err="1">
                <a:latin typeface="DX경필고딕B" panose="02010606000101010101" pitchFamily="2" charset="-127"/>
                <a:ea typeface="DX경필고딕B" panose="02010606000101010101" pitchFamily="2" charset="-127"/>
              </a:rPr>
              <a:t>시계열에서</a:t>
            </a:r>
            <a:r>
              <a:rPr lang="ko-KR" altLang="en-US" sz="1600" dirty="0">
                <a:latin typeface="DX경필고딕B" panose="02010606000101010101" pitchFamily="2" charset="-127"/>
                <a:ea typeface="DX경필고딕B" panose="02010606000101010101" pitchFamily="2" charset="-127"/>
              </a:rPr>
              <a:t> 유실된 값을 계산한다</a:t>
            </a:r>
            <a:r>
              <a:rPr lang="en-US" altLang="ko-KR" sz="1600" dirty="0">
                <a:latin typeface="DX경필고딕B" panose="02010606000101010101" pitchFamily="2" charset="-127"/>
                <a:ea typeface="DX경필고딕B" panose="02010606000101010101" pitchFamily="2" charset="-127"/>
              </a:rPr>
              <a:t>. </a:t>
            </a:r>
            <a:r>
              <a:rPr lang="ko-KR" altLang="en-US" sz="1600" dirty="0">
                <a:latin typeface="DX경필고딕B" panose="02010606000101010101" pitchFamily="2" charset="-127"/>
                <a:ea typeface="DX경필고딕B" panose="02010606000101010101" pitchFamily="2" charset="-127"/>
              </a:rPr>
              <a:t>이 유실된 값들은 기존 값들</a:t>
            </a:r>
            <a:r>
              <a:rPr lang="en-US" altLang="ko-KR" sz="1600" dirty="0">
                <a:latin typeface="DX경필고딕B" panose="02010606000101010101" pitchFamily="2" charset="-127"/>
                <a:ea typeface="DX경필고딕B" panose="02010606000101010101" pitchFamily="2" charset="-127"/>
              </a:rPr>
              <a:t>(</a:t>
            </a:r>
            <a:r>
              <a:rPr lang="ko-KR" altLang="en-US" sz="1600" dirty="0">
                <a:latin typeface="DX경필고딕B" panose="02010606000101010101" pitchFamily="2" charset="-127"/>
                <a:ea typeface="DX경필고딕B" panose="02010606000101010101" pitchFamily="2" charset="-127"/>
              </a:rPr>
              <a:t>이미 계산이 </a:t>
            </a:r>
            <a:r>
              <a:rPr lang="en-US" altLang="ko-KR" sz="1600" dirty="0">
                <a:latin typeface="DX경필고딕B" panose="02010606000101010101" pitchFamily="2" charset="-127"/>
                <a:ea typeface="DX경필고딕B" panose="02010606000101010101" pitchFamily="2" charset="-127"/>
              </a:rPr>
              <a:t>	</a:t>
            </a:r>
            <a:r>
              <a:rPr lang="ko-KR" altLang="en-US" sz="1600" dirty="0">
                <a:latin typeface="DX경필고딕B" panose="02010606000101010101" pitchFamily="2" charset="-127"/>
                <a:ea typeface="DX경필고딕B" panose="02010606000101010101" pitchFamily="2" charset="-127"/>
              </a:rPr>
              <a:t>된 값들</a:t>
            </a:r>
            <a:r>
              <a:rPr lang="en-US" altLang="ko-KR" sz="1600" dirty="0">
                <a:latin typeface="DX경필고딕B" panose="02010606000101010101" pitchFamily="2" charset="-127"/>
                <a:ea typeface="DX경필고딕B" panose="02010606000101010101" pitchFamily="2" charset="-127"/>
              </a:rPr>
              <a:t>)</a:t>
            </a:r>
            <a:r>
              <a:rPr lang="ko-KR" altLang="en-US" sz="1600" dirty="0">
                <a:latin typeface="DX경필고딕B" panose="02010606000101010101" pitchFamily="2" charset="-127"/>
                <a:ea typeface="DX경필고딕B" panose="02010606000101010101" pitchFamily="2" charset="-127"/>
              </a:rPr>
              <a:t>사이에서 측정된다</a:t>
            </a:r>
            <a:r>
              <a:rPr lang="en-US" altLang="ko-KR" sz="1600" dirty="0">
                <a:latin typeface="DX경필고딕B" panose="02010606000101010101" pitchFamily="2" charset="-127"/>
                <a:ea typeface="DX경필고딕B" panose="02010606000101010101" pitchFamily="2" charset="-127"/>
              </a:rPr>
              <a:t>. </a:t>
            </a:r>
            <a:r>
              <a:rPr lang="ko-KR" altLang="en-US" sz="1600" dirty="0">
                <a:latin typeface="DX경필고딕B" panose="02010606000101010101" pitchFamily="2" charset="-127"/>
                <a:ea typeface="DX경필고딕B" panose="02010606000101010101" pitchFamily="2" charset="-127"/>
              </a:rPr>
              <a:t>집합은 기존 값을 집계 값을 생성하기 위해 결합한다</a:t>
            </a:r>
            <a:r>
              <a:rPr lang="en-US" altLang="ko-KR" sz="1600" dirty="0">
                <a:latin typeface="DX경필고딕B" panose="02010606000101010101" pitchFamily="2" charset="-127"/>
                <a:ea typeface="DX경필고딕B" panose="02010606000101010101" pitchFamily="2" charset="-127"/>
              </a:rPr>
              <a:t>.</a:t>
            </a:r>
            <a:br>
              <a:rPr lang="en-US" altLang="ko-KR" sz="1600" dirty="0">
                <a:latin typeface="DX경필고딕B" panose="02010606000101010101" pitchFamily="2" charset="-127"/>
                <a:ea typeface="DX경필고딕B" panose="02010606000101010101" pitchFamily="2" charset="-127"/>
              </a:rPr>
            </a:br>
            <a:r>
              <a:rPr lang="en-US" altLang="ko-KR" sz="1600" dirty="0">
                <a:latin typeface="DX경필고딕B" panose="02010606000101010101" pitchFamily="2" charset="-127"/>
                <a:ea typeface="DX경필고딕B" panose="02010606000101010101" pitchFamily="2" charset="-127"/>
              </a:rPr>
              <a:t>	</a:t>
            </a:r>
            <a:r>
              <a:rPr lang="en-US" altLang="ko-KR" sz="1600" dirty="0">
                <a:solidFill>
                  <a:schemeClr val="bg1">
                    <a:lumMod val="75000"/>
                  </a:schemeClr>
                </a:solidFill>
                <a:latin typeface="DX경필고딕B" panose="02010606000101010101" pitchFamily="2" charset="-127"/>
                <a:ea typeface="DX경필고딕B" panose="02010606000101010101" pitchFamily="2" charset="-127"/>
              </a:rPr>
              <a:t>(Calculates missing values in a time series, using either interpolation or aggregation. Interpolation 	estimates missing values between known values. Aggregation combines known values to produce an 	aggregate value.)</a:t>
            </a:r>
          </a:p>
          <a:p>
            <a:pPr>
              <a:buFont typeface="Wingdings" panose="05000000000000000000" pitchFamily="2" charset="2"/>
              <a:buChar char="Ø"/>
            </a:pPr>
            <a:endParaRPr lang="en-US" altLang="ko-KR" sz="1600" dirty="0">
              <a:latin typeface="DX경필고딕B" panose="02010606000101010101" pitchFamily="2" charset="-127"/>
              <a:ea typeface="DX경필고딕B" panose="02010606000101010101" pitchFamily="2" charset="-127"/>
            </a:endParaRPr>
          </a:p>
          <a:p>
            <a:pPr>
              <a:buFont typeface="Wingdings" panose="05000000000000000000" pitchFamily="2" charset="2"/>
              <a:buChar char="Ø"/>
            </a:pPr>
            <a:r>
              <a:rPr lang="en-US" altLang="ko-KR" sz="1600" b="1" dirty="0" err="1">
                <a:latin typeface="DX경필고딕B" panose="02010606000101010101" pitchFamily="2" charset="-127"/>
                <a:ea typeface="DX경필고딕B" panose="02010606000101010101" pitchFamily="2" charset="-127"/>
              </a:rPr>
              <a:t>Path_Analyzer</a:t>
            </a:r>
            <a:r>
              <a:rPr lang="en-US" altLang="ko-KR" sz="1600" b="1" dirty="0">
                <a:latin typeface="DX경필고딕B" panose="02010606000101010101" pitchFamily="2" charset="-127"/>
                <a:ea typeface="DX경필고딕B" panose="02010606000101010101" pitchFamily="2" charset="-127"/>
              </a:rPr>
              <a:t>: </a:t>
            </a:r>
            <a:r>
              <a:rPr lang="en-US" altLang="ko-KR" sz="1600" dirty="0" err="1">
                <a:latin typeface="DX경필고딕B" panose="02010606000101010101" pitchFamily="2" charset="-127"/>
                <a:ea typeface="DX경필고딕B" panose="02010606000101010101" pitchFamily="2" charset="-127"/>
              </a:rPr>
              <a:t>Path_Generator</a:t>
            </a:r>
            <a:r>
              <a:rPr lang="en-US" altLang="ko-KR" sz="1600" dirty="0">
                <a:latin typeface="DX경필고딕B" panose="02010606000101010101" pitchFamily="2" charset="-127"/>
                <a:ea typeface="DX경필고딕B" panose="02010606000101010101" pitchFamily="2" charset="-127"/>
              </a:rPr>
              <a:t>, </a:t>
            </a:r>
            <a:r>
              <a:rPr lang="en-US" altLang="ko-KR" sz="1600" dirty="0" err="1">
                <a:latin typeface="DX경필고딕B" panose="02010606000101010101" pitchFamily="2" charset="-127"/>
                <a:ea typeface="DX경필고딕B" panose="02010606000101010101" pitchFamily="2" charset="-127"/>
              </a:rPr>
              <a:t>Path_Start</a:t>
            </a:r>
            <a:r>
              <a:rPr lang="en-US" altLang="ko-KR" sz="1600" dirty="0">
                <a:latin typeface="DX경필고딕B" panose="02010606000101010101" pitchFamily="2" charset="-127"/>
                <a:ea typeface="DX경필고딕B" panose="02010606000101010101" pitchFamily="2" charset="-127"/>
              </a:rPr>
              <a:t>, </a:t>
            </a:r>
            <a:r>
              <a:rPr lang="ko-KR" altLang="en-US" sz="1600" dirty="0">
                <a:latin typeface="DX경필고딕B" panose="02010606000101010101" pitchFamily="2" charset="-127"/>
                <a:ea typeface="DX경필고딕B" panose="02010606000101010101" pitchFamily="2" charset="-127"/>
              </a:rPr>
              <a:t>그리고 </a:t>
            </a:r>
            <a:r>
              <a:rPr lang="en-US" altLang="ko-KR" sz="1600" dirty="0" err="1">
                <a:latin typeface="DX경필고딕B" panose="02010606000101010101" pitchFamily="2" charset="-127"/>
                <a:ea typeface="DX경필고딕B" panose="02010606000101010101" pitchFamily="2" charset="-127"/>
              </a:rPr>
              <a:t>Path_Summarizer</a:t>
            </a:r>
            <a:r>
              <a:rPr lang="en-US" altLang="ko-KR" sz="1600" dirty="0">
                <a:latin typeface="DX경필고딕B" panose="02010606000101010101" pitchFamily="2" charset="-127"/>
                <a:ea typeface="DX경필고딕B" panose="02010606000101010101" pitchFamily="2" charset="-127"/>
              </a:rPr>
              <a:t> </a:t>
            </a:r>
            <a:r>
              <a:rPr lang="ko-KR" altLang="en-US" sz="1600" dirty="0">
                <a:latin typeface="DX경필고딕B" panose="02010606000101010101" pitchFamily="2" charset="-127"/>
                <a:ea typeface="DX경필고딕B" panose="02010606000101010101" pitchFamily="2" charset="-127"/>
              </a:rPr>
              <a:t>함수들을 배치하여 경로 분석을 자동화한다</a:t>
            </a:r>
            <a:r>
              <a:rPr lang="en-US" altLang="ko-KR" sz="1600" dirty="0">
                <a:latin typeface="DX경필고딕B" panose="02010606000101010101" pitchFamily="2" charset="-127"/>
                <a:ea typeface="DX경필고딕B" panose="02010606000101010101" pitchFamily="2" charset="-127"/>
              </a:rPr>
              <a:t>. </a:t>
            </a:r>
            <a:br>
              <a:rPr lang="en-US" altLang="ko-KR" sz="1600" dirty="0">
                <a:latin typeface="DX경필고딕B" panose="02010606000101010101" pitchFamily="2" charset="-127"/>
                <a:ea typeface="DX경필고딕B" panose="02010606000101010101" pitchFamily="2" charset="-127"/>
              </a:rPr>
            </a:br>
            <a:r>
              <a:rPr lang="en-US" altLang="ko-KR" sz="1600" dirty="0">
                <a:latin typeface="DX경필고딕B" panose="02010606000101010101" pitchFamily="2" charset="-127"/>
                <a:ea typeface="DX경필고딕B" panose="02010606000101010101" pitchFamily="2" charset="-127"/>
              </a:rPr>
              <a:t>	</a:t>
            </a:r>
            <a:r>
              <a:rPr lang="ko-KR" altLang="en-US" sz="1600" dirty="0">
                <a:latin typeface="DX경필고딕B" panose="02010606000101010101" pitchFamily="2" charset="-127"/>
                <a:ea typeface="DX경필고딕B" panose="02010606000101010101" pitchFamily="2" charset="-127"/>
              </a:rPr>
              <a:t>사용자가 웹사이트에서 본 페이지의 연속성에 대한 </a:t>
            </a:r>
            <a:r>
              <a:rPr lang="ko-KR" altLang="en-US" sz="1600" dirty="0" err="1">
                <a:latin typeface="DX경필고딕B" panose="02010606000101010101" pitchFamily="2" charset="-127"/>
                <a:ea typeface="DX경필고딕B" panose="02010606000101010101" pitchFamily="2" charset="-127"/>
              </a:rPr>
              <a:t>클릭스트림</a:t>
            </a:r>
            <a:r>
              <a:rPr lang="ko-KR" altLang="en-US" sz="1600" dirty="0">
                <a:latin typeface="DX경필고딕B" panose="02010606000101010101" pitchFamily="2" charset="-127"/>
                <a:ea typeface="DX경필고딕B" panose="02010606000101010101" pitchFamily="2" charset="-127"/>
              </a:rPr>
              <a:t> 분석을 수행할 때 유용하다</a:t>
            </a:r>
            <a:r>
              <a:rPr lang="en-US" altLang="ko-KR" sz="1600" dirty="0">
                <a:latin typeface="DX경필고딕B" panose="02010606000101010101" pitchFamily="2" charset="-127"/>
                <a:ea typeface="DX경필고딕B" panose="02010606000101010101" pitchFamily="2" charset="-127"/>
              </a:rPr>
              <a:t>.</a:t>
            </a:r>
            <a:br>
              <a:rPr lang="en-US" altLang="ko-KR" sz="1600" dirty="0">
                <a:latin typeface="DX경필고딕B" panose="02010606000101010101" pitchFamily="2" charset="-127"/>
                <a:ea typeface="DX경필고딕B" panose="02010606000101010101" pitchFamily="2" charset="-127"/>
              </a:rPr>
            </a:br>
            <a:r>
              <a:rPr lang="en-US" altLang="ko-KR" sz="1600" dirty="0">
                <a:latin typeface="DX경필고딕B" panose="02010606000101010101" pitchFamily="2" charset="-127"/>
                <a:ea typeface="DX경필고딕B" panose="02010606000101010101" pitchFamily="2" charset="-127"/>
              </a:rPr>
              <a:t>	</a:t>
            </a:r>
            <a:r>
              <a:rPr lang="en-US" altLang="ko-KR" sz="1600" dirty="0">
                <a:solidFill>
                  <a:schemeClr val="bg1">
                    <a:lumMod val="75000"/>
                  </a:schemeClr>
                </a:solidFill>
                <a:latin typeface="DX경필고딕B" panose="02010606000101010101" pitchFamily="2" charset="-127"/>
                <a:ea typeface="DX경필고딕B" panose="02010606000101010101" pitchFamily="2" charset="-127"/>
              </a:rPr>
              <a:t>(Automates path analysis by wrapping the </a:t>
            </a:r>
            <a:r>
              <a:rPr lang="en-US" altLang="ko-KR" sz="1600" dirty="0" err="1">
                <a:solidFill>
                  <a:schemeClr val="bg1">
                    <a:lumMod val="75000"/>
                  </a:schemeClr>
                </a:solidFill>
                <a:latin typeface="DX경필고딕B" panose="02010606000101010101" pitchFamily="2" charset="-127"/>
                <a:ea typeface="DX경필고딕B" panose="02010606000101010101" pitchFamily="2" charset="-127"/>
              </a:rPr>
              <a:t>Path_Generator</a:t>
            </a:r>
            <a:r>
              <a:rPr lang="en-US" altLang="ko-KR" sz="1600" dirty="0">
                <a:solidFill>
                  <a:schemeClr val="bg1">
                    <a:lumMod val="75000"/>
                  </a:schemeClr>
                </a:solidFill>
                <a:latin typeface="DX경필고딕B" panose="02010606000101010101" pitchFamily="2" charset="-127"/>
                <a:ea typeface="DX경필고딕B" panose="02010606000101010101" pitchFamily="2" charset="-127"/>
              </a:rPr>
              <a:t>, </a:t>
            </a:r>
            <a:r>
              <a:rPr lang="en-US" altLang="ko-KR" sz="1600" dirty="0" err="1">
                <a:solidFill>
                  <a:schemeClr val="bg1">
                    <a:lumMod val="75000"/>
                  </a:schemeClr>
                </a:solidFill>
                <a:latin typeface="DX경필고딕B" panose="02010606000101010101" pitchFamily="2" charset="-127"/>
                <a:ea typeface="DX경필고딕B" panose="02010606000101010101" pitchFamily="2" charset="-127"/>
              </a:rPr>
              <a:t>Path_Start</a:t>
            </a:r>
            <a:r>
              <a:rPr lang="en-US" altLang="ko-KR" sz="1600" dirty="0">
                <a:solidFill>
                  <a:schemeClr val="bg1">
                    <a:lumMod val="75000"/>
                  </a:schemeClr>
                </a:solidFill>
                <a:latin typeface="DX경필고딕B" panose="02010606000101010101" pitchFamily="2" charset="-127"/>
                <a:ea typeface="DX경필고딕B" panose="02010606000101010101" pitchFamily="2" charset="-127"/>
              </a:rPr>
              <a:t>, and </a:t>
            </a:r>
            <a:r>
              <a:rPr lang="en-US" altLang="ko-KR" sz="1600" dirty="0" err="1">
                <a:solidFill>
                  <a:schemeClr val="bg1">
                    <a:lumMod val="75000"/>
                  </a:schemeClr>
                </a:solidFill>
                <a:latin typeface="DX경필고딕B" panose="02010606000101010101" pitchFamily="2" charset="-127"/>
                <a:ea typeface="DX경필고딕B" panose="02010606000101010101" pitchFamily="2" charset="-127"/>
              </a:rPr>
              <a:t>Path_Summarizer</a:t>
            </a:r>
            <a:r>
              <a:rPr lang="en-US" altLang="ko-KR" sz="1600" dirty="0">
                <a:solidFill>
                  <a:schemeClr val="bg1">
                    <a:lumMod val="75000"/>
                  </a:schemeClr>
                </a:solidFill>
                <a:latin typeface="DX경필고딕B" panose="02010606000101010101" pitchFamily="2" charset="-127"/>
                <a:ea typeface="DX경필고딕B" panose="02010606000101010101" pitchFamily="2" charset="-127"/>
              </a:rPr>
              <a:t> functions. 	Useful for performing clickstream analysis of common sequences of user </a:t>
            </a:r>
            <a:r>
              <a:rPr lang="en-US" altLang="ko-KR" sz="1600" dirty="0" err="1">
                <a:solidFill>
                  <a:schemeClr val="bg1">
                    <a:lumMod val="75000"/>
                  </a:schemeClr>
                </a:solidFill>
                <a:latin typeface="DX경필고딕B" panose="02010606000101010101" pitchFamily="2" charset="-127"/>
                <a:ea typeface="DX경필고딕B" panose="02010606000101010101" pitchFamily="2" charset="-127"/>
              </a:rPr>
              <a:t>pageviews</a:t>
            </a:r>
            <a:r>
              <a:rPr lang="en-US" altLang="ko-KR" sz="1600" dirty="0">
                <a:solidFill>
                  <a:schemeClr val="bg1">
                    <a:lumMod val="75000"/>
                  </a:schemeClr>
                </a:solidFill>
                <a:latin typeface="DX경필고딕B" panose="02010606000101010101" pitchFamily="2" charset="-127"/>
                <a:ea typeface="DX경필고딕B" panose="02010606000101010101" pitchFamily="2" charset="-127"/>
              </a:rPr>
              <a:t> on websites.)</a:t>
            </a:r>
          </a:p>
          <a:p>
            <a:pPr>
              <a:buFont typeface="Wingdings" panose="05000000000000000000" pitchFamily="2" charset="2"/>
              <a:buChar char="Ø"/>
            </a:pPr>
            <a:endParaRPr lang="en-US" altLang="ko-KR" sz="1600" dirty="0">
              <a:latin typeface="DX경필고딕B" panose="02010606000101010101" pitchFamily="2" charset="-127"/>
              <a:ea typeface="DX경필고딕B" panose="02010606000101010101" pitchFamily="2" charset="-127"/>
            </a:endParaRPr>
          </a:p>
          <a:p>
            <a:pPr>
              <a:buFont typeface="Wingdings" panose="05000000000000000000" pitchFamily="2" charset="2"/>
              <a:buChar char="Ø"/>
            </a:pPr>
            <a:r>
              <a:rPr lang="en-US" altLang="ko-KR" sz="1600" b="1" dirty="0" err="1">
                <a:latin typeface="DX경필고딕B" panose="02010606000101010101" pitchFamily="2" charset="-127"/>
                <a:ea typeface="DX경필고딕B" panose="02010606000101010101" pitchFamily="2" charset="-127"/>
              </a:rPr>
              <a:t>Path_Generator</a:t>
            </a:r>
            <a:r>
              <a:rPr lang="en-US" altLang="ko-KR" sz="1600" b="1" dirty="0">
                <a:latin typeface="DX경필고딕B" panose="02010606000101010101" pitchFamily="2" charset="-127"/>
                <a:ea typeface="DX경필고딕B" panose="02010606000101010101" pitchFamily="2" charset="-127"/>
              </a:rPr>
              <a:t>: </a:t>
            </a:r>
            <a:r>
              <a:rPr lang="en-US" altLang="ko-KR" sz="1600" dirty="0" err="1">
                <a:latin typeface="DX경필고딕B" panose="02010606000101010101" pitchFamily="2" charset="-127"/>
                <a:ea typeface="DX경필고딕B" panose="02010606000101010101" pitchFamily="2" charset="-127"/>
              </a:rPr>
              <a:t>Path_Summarizer</a:t>
            </a:r>
            <a:r>
              <a:rPr lang="ko-KR" altLang="en-US" sz="1600" dirty="0">
                <a:latin typeface="DX경필고딕B" panose="02010606000101010101" pitchFamily="2" charset="-127"/>
                <a:ea typeface="DX경필고딕B" panose="02010606000101010101" pitchFamily="2" charset="-127"/>
              </a:rPr>
              <a:t> 함수에 의한 추가적인 분석을 위해</a:t>
            </a:r>
            <a:r>
              <a:rPr lang="en-US" altLang="ko-KR" sz="1600" dirty="0">
                <a:latin typeface="DX경필고딕B" panose="02010606000101010101" pitchFamily="2" charset="-127"/>
                <a:ea typeface="DX경필고딕B" panose="02010606000101010101" pitchFamily="2" charset="-127"/>
              </a:rPr>
              <a:t>, </a:t>
            </a:r>
            <a:r>
              <a:rPr lang="ko-KR" altLang="en-US" sz="1600" dirty="0" err="1">
                <a:latin typeface="DX경필고딕B" panose="02010606000101010101" pitchFamily="2" charset="-127"/>
                <a:ea typeface="DX경필고딕B" panose="02010606000101010101" pitchFamily="2" charset="-127"/>
              </a:rPr>
              <a:t>웹유저에</a:t>
            </a:r>
            <a:r>
              <a:rPr lang="ko-KR" altLang="en-US" sz="1600" dirty="0">
                <a:latin typeface="DX경필고딕B" panose="02010606000101010101" pitchFamily="2" charset="-127"/>
                <a:ea typeface="DX경필고딕B" panose="02010606000101010101" pitchFamily="2" charset="-127"/>
              </a:rPr>
              <a:t> 의해 발생되는 처음부터 끝까지의 </a:t>
            </a:r>
            <a:r>
              <a:rPr lang="en-US" altLang="ko-KR" sz="1600" dirty="0">
                <a:latin typeface="DX경필고딕B" panose="02010606000101010101" pitchFamily="2" charset="-127"/>
                <a:ea typeface="DX경필고딕B" panose="02010606000101010101" pitchFamily="2" charset="-127"/>
              </a:rPr>
              <a:t>	</a:t>
            </a:r>
            <a:r>
              <a:rPr lang="ko-KR" altLang="en-US" sz="1600" dirty="0">
                <a:latin typeface="DX경필고딕B" panose="02010606000101010101" pitchFamily="2" charset="-127"/>
                <a:ea typeface="DX경필고딕B" panose="02010606000101010101" pitchFamily="2" charset="-127"/>
              </a:rPr>
              <a:t>경로 </a:t>
            </a:r>
            <a:r>
              <a:rPr lang="en-US" altLang="ko-KR" sz="1600" dirty="0">
                <a:latin typeface="DX경필고딕B" panose="02010606000101010101" pitchFamily="2" charset="-127"/>
                <a:ea typeface="DX경필고딕B" panose="02010606000101010101" pitchFamily="2" charset="-127"/>
              </a:rPr>
              <a:t>Set(</a:t>
            </a:r>
            <a:r>
              <a:rPr lang="ko-KR" altLang="en-US" sz="1600" dirty="0">
                <a:latin typeface="DX경필고딕B" panose="02010606000101010101" pitchFamily="2" charset="-127"/>
                <a:ea typeface="DX경필고딕B" panose="02010606000101010101" pitchFamily="2" charset="-127"/>
              </a:rPr>
              <a:t>올바른 형식의 시퀀스와 가능한 모든 서브시퀀스들</a:t>
            </a:r>
            <a:r>
              <a:rPr lang="en-US" altLang="ko-KR" sz="1600" dirty="0">
                <a:latin typeface="DX경필고딕B" panose="02010606000101010101" pitchFamily="2" charset="-127"/>
                <a:ea typeface="DX경필고딕B" panose="02010606000101010101" pitchFamily="2" charset="-127"/>
              </a:rPr>
              <a:t>)</a:t>
            </a:r>
            <a:r>
              <a:rPr lang="ko-KR" altLang="en-US" sz="1600" dirty="0">
                <a:latin typeface="DX경필고딕B" panose="02010606000101010101" pitchFamily="2" charset="-127"/>
                <a:ea typeface="DX경필고딕B" panose="02010606000101010101" pitchFamily="2" charset="-127"/>
              </a:rPr>
              <a:t>을 발생시킨다</a:t>
            </a:r>
            <a:r>
              <a:rPr lang="en-US" altLang="ko-KR" sz="1600" dirty="0">
                <a:latin typeface="DX경필고딕B" panose="02010606000101010101" pitchFamily="2" charset="-127"/>
                <a:ea typeface="DX경필고딕B" panose="02010606000101010101" pitchFamily="2" charset="-127"/>
              </a:rPr>
              <a:t>.</a:t>
            </a:r>
            <a:br>
              <a:rPr lang="en-US" altLang="ko-KR" sz="1600" dirty="0">
                <a:latin typeface="DX경필고딕B" panose="02010606000101010101" pitchFamily="2" charset="-127"/>
                <a:ea typeface="DX경필고딕B" panose="02010606000101010101" pitchFamily="2" charset="-127"/>
              </a:rPr>
            </a:br>
            <a:r>
              <a:rPr lang="en-US" altLang="ko-KR" sz="1600" dirty="0">
                <a:latin typeface="DX경필고딕B" panose="02010606000101010101" pitchFamily="2" charset="-127"/>
                <a:ea typeface="DX경필고딕B" panose="02010606000101010101" pitchFamily="2" charset="-127"/>
              </a:rPr>
              <a:t>	</a:t>
            </a:r>
            <a:r>
              <a:rPr lang="ko-KR" altLang="en-US" sz="1600" dirty="0">
                <a:latin typeface="DX경필고딕B" panose="02010606000101010101" pitchFamily="2" charset="-127"/>
                <a:ea typeface="DX경필고딕B" panose="02010606000101010101" pitchFamily="2" charset="-127"/>
              </a:rPr>
              <a:t>시퀀스의 시작은 </a:t>
            </a:r>
            <a:r>
              <a:rPr lang="en-US" altLang="ko-KR" sz="1600" dirty="0">
                <a:latin typeface="DX경필고딕B" panose="02010606000101010101" pitchFamily="2" charset="-127"/>
                <a:ea typeface="DX경필고딕B" panose="02010606000101010101" pitchFamily="2" charset="-127"/>
              </a:rPr>
              <a:t>carat(‘^’)</a:t>
            </a:r>
            <a:r>
              <a:rPr lang="ko-KR" altLang="en-US" sz="1600" dirty="0">
                <a:latin typeface="DX경필고딕B" panose="02010606000101010101" pitchFamily="2" charset="-127"/>
                <a:ea typeface="DX경필고딕B" panose="02010606000101010101" pitchFamily="2" charset="-127"/>
              </a:rPr>
              <a:t>을 접두사로 붙여 표현하는데</a:t>
            </a:r>
            <a:r>
              <a:rPr lang="en-US" altLang="ko-KR" sz="1600" dirty="0">
                <a:latin typeface="DX경필고딕B" panose="02010606000101010101" pitchFamily="2" charset="-127"/>
                <a:ea typeface="DX경필고딕B" panose="02010606000101010101" pitchFamily="2" charset="-127"/>
              </a:rPr>
              <a:t>, page a, page b, page c </a:t>
            </a:r>
            <a:r>
              <a:rPr lang="ko-KR" altLang="en-US" sz="1600" dirty="0">
                <a:latin typeface="DX경필고딕B" panose="02010606000101010101" pitchFamily="2" charset="-127"/>
                <a:ea typeface="DX경필고딕B" panose="02010606000101010101" pitchFamily="2" charset="-127"/>
              </a:rPr>
              <a:t>순서대로 방문했다면</a:t>
            </a:r>
            <a:r>
              <a:rPr lang="en-US" altLang="ko-KR" sz="1600" dirty="0">
                <a:latin typeface="DX경필고딕B" panose="02010606000101010101" pitchFamily="2" charset="-127"/>
                <a:ea typeface="DX경필고딕B" panose="02010606000101010101" pitchFamily="2" charset="-127"/>
              </a:rPr>
              <a:t> </a:t>
            </a:r>
            <a:br>
              <a:rPr lang="en-US" altLang="ko-KR" sz="1600" dirty="0">
                <a:latin typeface="DX경필고딕B" panose="02010606000101010101" pitchFamily="2" charset="-127"/>
                <a:ea typeface="DX경필고딕B" panose="02010606000101010101" pitchFamily="2" charset="-127"/>
              </a:rPr>
            </a:br>
            <a:r>
              <a:rPr lang="en-US" altLang="ko-KR" sz="1600" dirty="0">
                <a:latin typeface="DX경필고딕B" panose="02010606000101010101" pitchFamily="2" charset="-127"/>
                <a:ea typeface="DX경필고딕B" panose="02010606000101010101" pitchFamily="2" charset="-127"/>
              </a:rPr>
              <a:t>	</a:t>
            </a:r>
            <a:r>
              <a:rPr lang="ko-KR" altLang="en-US" sz="1600" dirty="0">
                <a:latin typeface="DX경필고딕B" panose="02010606000101010101" pitchFamily="2" charset="-127"/>
                <a:ea typeface="DX경필고딕B" panose="02010606000101010101" pitchFamily="2" charset="-127"/>
              </a:rPr>
              <a:t>순서대로 </a:t>
            </a:r>
            <a:r>
              <a:rPr lang="en-US" altLang="ko-KR" sz="1600" dirty="0">
                <a:latin typeface="DX경필고딕B" panose="02010606000101010101" pitchFamily="2" charset="-127"/>
                <a:ea typeface="DX경필고딕B" panose="02010606000101010101" pitchFamily="2" charset="-127"/>
              </a:rPr>
              <a:t>^, a, b, c </a:t>
            </a:r>
            <a:r>
              <a:rPr lang="ko-KR" altLang="en-US" sz="1600" dirty="0">
                <a:latin typeface="DX경필고딕B" panose="02010606000101010101" pitchFamily="2" charset="-127"/>
                <a:ea typeface="DX경필고딕B" panose="02010606000101010101" pitchFamily="2" charset="-127"/>
              </a:rPr>
              <a:t>이렇게 표현한다</a:t>
            </a:r>
            <a:r>
              <a:rPr lang="en-US" altLang="ko-KR" sz="1600" dirty="0">
                <a:latin typeface="DX경필고딕B" panose="02010606000101010101" pitchFamily="2" charset="-127"/>
                <a:ea typeface="DX경필고딕B" panose="02010606000101010101" pitchFamily="2" charset="-127"/>
              </a:rPr>
              <a:t>. </a:t>
            </a:r>
            <a:br>
              <a:rPr lang="en-US" altLang="ko-KR" sz="1600" dirty="0">
                <a:latin typeface="DX경필고딕B" panose="02010606000101010101" pitchFamily="2" charset="-127"/>
                <a:ea typeface="DX경필고딕B" panose="02010606000101010101" pitchFamily="2" charset="-127"/>
              </a:rPr>
            </a:br>
            <a:r>
              <a:rPr lang="en-US" altLang="ko-KR" sz="1600" dirty="0">
                <a:latin typeface="DX경필고딕B" panose="02010606000101010101" pitchFamily="2" charset="-127"/>
                <a:ea typeface="DX경필고딕B" panose="02010606000101010101" pitchFamily="2" charset="-127"/>
              </a:rPr>
              <a:t>	</a:t>
            </a:r>
            <a:r>
              <a:rPr lang="ko-KR" altLang="en-US" sz="1600" dirty="0">
                <a:latin typeface="DX경필고딕B" panose="02010606000101010101" pitchFamily="2" charset="-127"/>
                <a:ea typeface="DX경필고딕B" panose="02010606000101010101" pitchFamily="2" charset="-127"/>
              </a:rPr>
              <a:t>서브시퀀스는 페이지 방문 순서에 대한 스텝에 대한 가능한 하나의 </a:t>
            </a:r>
            <a:r>
              <a:rPr lang="ko-KR" altLang="en-US" sz="1600" dirty="0" err="1">
                <a:latin typeface="DX경필고딕B" panose="02010606000101010101" pitchFamily="2" charset="-127"/>
                <a:ea typeface="DX경필고딕B" panose="02010606000101010101" pitchFamily="2" charset="-127"/>
              </a:rPr>
              <a:t>서브셋이다</a:t>
            </a:r>
            <a:r>
              <a:rPr lang="en-US" altLang="ko-KR" sz="1600" dirty="0">
                <a:latin typeface="DX경필고딕B" panose="02010606000101010101" pitchFamily="2" charset="-127"/>
                <a:ea typeface="DX경필고딕B" panose="02010606000101010101" pitchFamily="2" charset="-127"/>
              </a:rPr>
              <a:t>. Path a, b, c</a:t>
            </a:r>
            <a:r>
              <a:rPr lang="ko-KR" altLang="en-US" sz="1600" dirty="0">
                <a:latin typeface="DX경필고딕B" panose="02010606000101010101" pitchFamily="2" charset="-127"/>
                <a:ea typeface="DX경필고딕B" panose="02010606000101010101" pitchFamily="2" charset="-127"/>
              </a:rPr>
              <a:t>는 세 개의 </a:t>
            </a:r>
            <a:r>
              <a:rPr lang="ko-KR" altLang="en-US" sz="1600" dirty="0" err="1">
                <a:latin typeface="DX경필고딕B" panose="02010606000101010101" pitchFamily="2" charset="-127"/>
                <a:ea typeface="DX경필고딕B" panose="02010606000101010101" pitchFamily="2" charset="-127"/>
              </a:rPr>
              <a:t>서브시</a:t>
            </a:r>
            <a:r>
              <a:rPr lang="en-US" altLang="ko-KR" sz="1600" dirty="0">
                <a:latin typeface="DX경필고딕B" panose="02010606000101010101" pitchFamily="2" charset="-127"/>
                <a:ea typeface="DX경필고딕B" panose="02010606000101010101" pitchFamily="2" charset="-127"/>
              </a:rPr>
              <a:t>	</a:t>
            </a:r>
            <a:r>
              <a:rPr lang="ko-KR" altLang="en-US" sz="1600" dirty="0" err="1">
                <a:latin typeface="DX경필고딕B" panose="02010606000101010101" pitchFamily="2" charset="-127"/>
                <a:ea typeface="DX경필고딕B" panose="02010606000101010101" pitchFamily="2" charset="-127"/>
              </a:rPr>
              <a:t>퀀스를</a:t>
            </a:r>
            <a:r>
              <a:rPr lang="ko-KR" altLang="en-US" sz="1600" dirty="0">
                <a:latin typeface="DX경필고딕B" panose="02010606000101010101" pitchFamily="2" charset="-127"/>
                <a:ea typeface="DX경필고딕B" panose="02010606000101010101" pitchFamily="2" charset="-127"/>
              </a:rPr>
              <a:t> 발생시키는데 </a:t>
            </a:r>
            <a:r>
              <a:rPr lang="en-US" altLang="ko-KR" sz="1600" dirty="0">
                <a:latin typeface="DX경필고딕B" panose="02010606000101010101" pitchFamily="2" charset="-127"/>
                <a:ea typeface="DX경필고딕B" panose="02010606000101010101" pitchFamily="2" charset="-127"/>
              </a:rPr>
              <a:t>^, a; ^, a, b; </a:t>
            </a:r>
            <a:r>
              <a:rPr lang="ko-KR" altLang="en-US" sz="1600" dirty="0">
                <a:latin typeface="DX경필고딕B" panose="02010606000101010101" pitchFamily="2" charset="-127"/>
                <a:ea typeface="DX경필고딕B" panose="02010606000101010101" pitchFamily="2" charset="-127"/>
              </a:rPr>
              <a:t>그리고 </a:t>
            </a:r>
            <a:r>
              <a:rPr lang="en-US" altLang="ko-KR" sz="1600" dirty="0">
                <a:latin typeface="DX경필고딕B" panose="02010606000101010101" pitchFamily="2" charset="-127"/>
                <a:ea typeface="DX경필고딕B" panose="02010606000101010101" pitchFamily="2" charset="-127"/>
              </a:rPr>
              <a:t>^, a, b, c </a:t>
            </a:r>
            <a:r>
              <a:rPr lang="ko-KR" altLang="en-US" sz="1600" dirty="0">
                <a:latin typeface="DX경필고딕B" panose="02010606000101010101" pitchFamily="2" charset="-127"/>
                <a:ea typeface="DX경필고딕B" panose="02010606000101010101" pitchFamily="2" charset="-127"/>
              </a:rPr>
              <a:t>이런 </a:t>
            </a:r>
            <a:r>
              <a:rPr lang="ko-KR" altLang="en-US" sz="1600" dirty="0" err="1">
                <a:latin typeface="DX경필고딕B" panose="02010606000101010101" pitchFamily="2" charset="-127"/>
                <a:ea typeface="DX경필고딕B" panose="02010606000101010101" pitchFamily="2" charset="-127"/>
              </a:rPr>
              <a:t>서브셋이</a:t>
            </a:r>
            <a:r>
              <a:rPr lang="ko-KR" altLang="en-US" sz="1600" dirty="0">
                <a:latin typeface="DX경필고딕B" panose="02010606000101010101" pitchFamily="2" charset="-127"/>
                <a:ea typeface="DX경필고딕B" panose="02010606000101010101" pitchFamily="2" charset="-127"/>
              </a:rPr>
              <a:t> 생긴다</a:t>
            </a:r>
            <a:r>
              <a:rPr lang="en-US" altLang="ko-KR" sz="1600" dirty="0">
                <a:latin typeface="DX경필고딕B" panose="02010606000101010101" pitchFamily="2" charset="-127"/>
                <a:ea typeface="DX경필고딕B" panose="02010606000101010101" pitchFamily="2" charset="-127"/>
              </a:rPr>
              <a:t>.</a:t>
            </a:r>
            <a:br>
              <a:rPr lang="en-US" altLang="ko-KR" sz="1600" dirty="0">
                <a:latin typeface="DX경필고딕B" panose="02010606000101010101" pitchFamily="2" charset="-127"/>
                <a:ea typeface="DX경필고딕B" panose="02010606000101010101" pitchFamily="2" charset="-127"/>
              </a:rPr>
            </a:br>
            <a:r>
              <a:rPr lang="en-US" altLang="ko-KR" sz="1600" dirty="0">
                <a:latin typeface="DX경필고딕B" panose="02010606000101010101" pitchFamily="2" charset="-127"/>
                <a:ea typeface="DX경필고딕B" panose="02010606000101010101" pitchFamily="2" charset="-127"/>
              </a:rPr>
              <a:t>	</a:t>
            </a:r>
            <a:endParaRPr lang="en-US" altLang="ko-KR" sz="1600" b="1" dirty="0">
              <a:latin typeface="DX경필고딕B" panose="02010606000101010101" pitchFamily="2" charset="-127"/>
              <a:ea typeface="DX경필고딕B" panose="02010606000101010101" pitchFamily="2" charset="-127"/>
            </a:endParaRPr>
          </a:p>
        </p:txBody>
      </p:sp>
    </p:spTree>
    <p:extLst>
      <p:ext uri="{BB962C8B-B14F-4D97-AF65-F5344CB8AC3E}">
        <p14:creationId xmlns:p14="http://schemas.microsoft.com/office/powerpoint/2010/main" val="16573800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838199" y="365125"/>
            <a:ext cx="11083507" cy="798657"/>
          </a:xfrm>
        </p:spPr>
        <p:txBody>
          <a:bodyPr>
            <a:noAutofit/>
          </a:bodyPr>
          <a:lstStyle/>
          <a:p>
            <a:r>
              <a:rPr lang="en-US" altLang="ko-KR" sz="3600" dirty="0">
                <a:latin typeface="DX경필고딕B" panose="02010606000101010101" pitchFamily="2" charset="-127"/>
                <a:ea typeface="DX경필고딕B" panose="02010606000101010101" pitchFamily="2" charset="-127"/>
              </a:rPr>
              <a:t>Time Series, Path, and Attribution Analysis</a:t>
            </a:r>
            <a:endParaRPr lang="ko-KR" altLang="en-US" sz="3600" dirty="0">
              <a:latin typeface="DX경필고딕B" panose="02010606000101010101" pitchFamily="2" charset="-127"/>
              <a:ea typeface="DX경필고딕B" panose="02010606000101010101" pitchFamily="2" charset="-127"/>
            </a:endParaRPr>
          </a:p>
        </p:txBody>
      </p:sp>
      <p:sp>
        <p:nvSpPr>
          <p:cNvPr id="3" name="내용 개체 틀 2"/>
          <p:cNvSpPr>
            <a:spLocks noGrp="1"/>
          </p:cNvSpPr>
          <p:nvPr>
            <p:ph idx="1"/>
          </p:nvPr>
        </p:nvSpPr>
        <p:spPr>
          <a:xfrm>
            <a:off x="803275" y="1346662"/>
            <a:ext cx="10585449" cy="5012575"/>
          </a:xfrm>
        </p:spPr>
        <p:txBody>
          <a:bodyPr numCol="1">
            <a:normAutofit/>
          </a:bodyPr>
          <a:lstStyle/>
          <a:p>
            <a:pPr>
              <a:buFont typeface="Wingdings" panose="05000000000000000000" pitchFamily="2" charset="2"/>
              <a:buChar char="Ø"/>
            </a:pPr>
            <a:r>
              <a:rPr lang="en-US" altLang="ko-KR" sz="1600" b="1" dirty="0" err="1">
                <a:latin typeface="DX경필고딕B" panose="02010606000101010101" pitchFamily="2" charset="-127"/>
                <a:ea typeface="DX경필고딕B" panose="02010606000101010101" pitchFamily="2" charset="-127"/>
              </a:rPr>
              <a:t>Path_Start</a:t>
            </a:r>
            <a:r>
              <a:rPr lang="en-US" altLang="ko-KR" sz="1600" b="1" dirty="0">
                <a:latin typeface="DX경필고딕B" panose="02010606000101010101" pitchFamily="2" charset="-127"/>
                <a:ea typeface="DX경필고딕B" panose="02010606000101010101" pitchFamily="2" charset="-127"/>
              </a:rPr>
              <a:t>: </a:t>
            </a:r>
            <a:r>
              <a:rPr lang="ko-KR" altLang="en-US" sz="1600" dirty="0">
                <a:latin typeface="DX경필고딕B" panose="02010606000101010101" pitchFamily="2" charset="-127"/>
                <a:ea typeface="DX경필고딕B" panose="02010606000101010101" pitchFamily="2" charset="-127"/>
              </a:rPr>
              <a:t>특정 부모에 대한 모든 자식을 생성하고 그 수를 합계한다</a:t>
            </a:r>
            <a:r>
              <a:rPr lang="en-US" altLang="ko-KR" sz="1600" dirty="0">
                <a:latin typeface="DX경필고딕B" panose="02010606000101010101" pitchFamily="2" charset="-127"/>
                <a:ea typeface="DX경필고딕B" panose="02010606000101010101" pitchFamily="2" charset="-127"/>
              </a:rPr>
              <a:t>. </a:t>
            </a:r>
            <a:r>
              <a:rPr lang="en-US" altLang="ko-KR" sz="1600" dirty="0" err="1">
                <a:latin typeface="DX경필고딕B" panose="02010606000101010101" pitchFamily="2" charset="-127"/>
                <a:ea typeface="DX경필고딕B" panose="02010606000101010101" pitchFamily="2" charset="-127"/>
              </a:rPr>
              <a:t>Path_Summarizer</a:t>
            </a:r>
            <a:r>
              <a:rPr lang="en-US" altLang="ko-KR" sz="1600" dirty="0">
                <a:latin typeface="DX경필고딕B" panose="02010606000101010101" pitchFamily="2" charset="-127"/>
                <a:ea typeface="DX경필고딕B" panose="02010606000101010101" pitchFamily="2" charset="-127"/>
              </a:rPr>
              <a:t> </a:t>
            </a:r>
            <a:r>
              <a:rPr lang="ko-KR" altLang="en-US" sz="1600" dirty="0">
                <a:latin typeface="DX경필고딕B" panose="02010606000101010101" pitchFamily="2" charset="-127"/>
                <a:ea typeface="DX경필고딕B" panose="02010606000101010101" pitchFamily="2" charset="-127"/>
              </a:rPr>
              <a:t>함수에 대한 아웃풋은 이 함</a:t>
            </a:r>
            <a:r>
              <a:rPr lang="en-US" altLang="ko-KR" sz="1600" dirty="0">
                <a:latin typeface="DX경필고딕B" panose="02010606000101010101" pitchFamily="2" charset="-127"/>
                <a:ea typeface="DX경필고딕B" panose="02010606000101010101" pitchFamily="2" charset="-127"/>
              </a:rPr>
              <a:t>	</a:t>
            </a:r>
            <a:r>
              <a:rPr lang="ko-KR" altLang="en-US" sz="1600" dirty="0">
                <a:latin typeface="DX경필고딕B" panose="02010606000101010101" pitchFamily="2" charset="-127"/>
                <a:ea typeface="DX경필고딕B" panose="02010606000101010101" pitchFamily="2" charset="-127"/>
              </a:rPr>
              <a:t>수의 인풋이 된다</a:t>
            </a:r>
            <a:r>
              <a:rPr lang="en-US" altLang="ko-KR" sz="1600" dirty="0">
                <a:latin typeface="DX경필고딕B" panose="02010606000101010101" pitchFamily="2" charset="-127"/>
                <a:ea typeface="DX경필고딕B" panose="02010606000101010101" pitchFamily="2" charset="-127"/>
              </a:rPr>
              <a:t>. </a:t>
            </a:r>
            <a:br>
              <a:rPr lang="en-US" altLang="ko-KR" sz="1600" dirty="0">
                <a:latin typeface="DX경필고딕B" panose="02010606000101010101" pitchFamily="2" charset="-127"/>
                <a:ea typeface="DX경필고딕B" panose="02010606000101010101" pitchFamily="2" charset="-127"/>
              </a:rPr>
            </a:br>
            <a:r>
              <a:rPr lang="en-US" altLang="ko-KR" sz="1600" dirty="0">
                <a:latin typeface="DX경필고딕B" panose="02010606000101010101" pitchFamily="2" charset="-127"/>
                <a:ea typeface="DX경필고딕B" panose="02010606000101010101" pitchFamily="2" charset="-127"/>
              </a:rPr>
              <a:t>	</a:t>
            </a:r>
            <a:r>
              <a:rPr lang="en-US" altLang="ko-KR" sz="1600" dirty="0">
                <a:solidFill>
                  <a:schemeClr val="bg1">
                    <a:lumMod val="75000"/>
                  </a:schemeClr>
                </a:solidFill>
                <a:latin typeface="DX경필고딕B" panose="02010606000101010101" pitchFamily="2" charset="-127"/>
                <a:ea typeface="DX경필고딕B" panose="02010606000101010101" pitchFamily="2" charset="-127"/>
              </a:rPr>
              <a:t>(The output of Path Summarizer function is the input to this function. This function generates all the 	children for a particular parent and sums up their count. The input data has to be partitioned by the 	parent column.)</a:t>
            </a:r>
          </a:p>
          <a:p>
            <a:pPr>
              <a:buFont typeface="Wingdings" panose="05000000000000000000" pitchFamily="2" charset="2"/>
              <a:buChar char="Ø"/>
            </a:pPr>
            <a:r>
              <a:rPr lang="en-US" altLang="ko-KR" sz="1600" b="1" dirty="0" err="1">
                <a:latin typeface="DX경필고딕B" panose="02010606000101010101" pitchFamily="2" charset="-127"/>
                <a:ea typeface="DX경필고딕B" panose="02010606000101010101" pitchFamily="2" charset="-127"/>
              </a:rPr>
              <a:t>Path_Summarizer</a:t>
            </a:r>
            <a:r>
              <a:rPr lang="en-US" altLang="ko-KR" sz="1600" b="1" dirty="0">
                <a:latin typeface="DX경필고딕B" panose="02010606000101010101" pitchFamily="2" charset="-127"/>
                <a:ea typeface="DX경필고딕B" panose="02010606000101010101" pitchFamily="2" charset="-127"/>
              </a:rPr>
              <a:t>: </a:t>
            </a:r>
            <a:r>
              <a:rPr lang="en-US" altLang="ko-KR" sz="1600" dirty="0" err="1">
                <a:latin typeface="DX경필고딕B" panose="02010606000101010101" pitchFamily="2" charset="-127"/>
                <a:ea typeface="DX경필고딕B" panose="02010606000101010101" pitchFamily="2" charset="-127"/>
              </a:rPr>
              <a:t>Path_Generator</a:t>
            </a:r>
            <a:r>
              <a:rPr lang="ko-KR" altLang="en-US" sz="1600" dirty="0">
                <a:latin typeface="DX경필고딕B" panose="02010606000101010101" pitchFamily="2" charset="-127"/>
                <a:ea typeface="DX경필고딕B" panose="02010606000101010101" pitchFamily="2" charset="-127"/>
              </a:rPr>
              <a:t>의 아웃풋을 취하여 </a:t>
            </a:r>
            <a:r>
              <a:rPr lang="ko-KR" altLang="en-US" sz="1600" i="1" dirty="0">
                <a:latin typeface="DX경필고딕B" panose="02010606000101010101" pitchFamily="2" charset="-127"/>
                <a:ea typeface="DX경필고딕B" panose="02010606000101010101" pitchFamily="2" charset="-127"/>
              </a:rPr>
              <a:t>노드</a:t>
            </a:r>
            <a:r>
              <a:rPr lang="ko-KR" altLang="en-US" sz="1600" dirty="0">
                <a:latin typeface="DX경필고딕B" panose="02010606000101010101" pitchFamily="2" charset="-127"/>
                <a:ea typeface="DX경필고딕B" panose="02010606000101010101" pitchFamily="2" charset="-127"/>
              </a:rPr>
              <a:t>들의 수를 합계한다</a:t>
            </a:r>
            <a:r>
              <a:rPr lang="en-US" altLang="ko-KR" sz="1600" dirty="0">
                <a:latin typeface="DX경필고딕B" panose="02010606000101010101" pitchFamily="2" charset="-127"/>
                <a:ea typeface="DX경필고딕B" panose="02010606000101010101" pitchFamily="2" charset="-127"/>
              </a:rPr>
              <a:t>. </a:t>
            </a:r>
            <a:r>
              <a:rPr lang="ko-KR" altLang="en-US" sz="1600" i="1" dirty="0">
                <a:latin typeface="DX경필고딕B" panose="02010606000101010101" pitchFamily="2" charset="-127"/>
                <a:ea typeface="DX경필고딕B" panose="02010606000101010101" pitchFamily="2" charset="-127"/>
              </a:rPr>
              <a:t>노드</a:t>
            </a:r>
            <a:r>
              <a:rPr lang="ko-KR" altLang="en-US" sz="1600" dirty="0">
                <a:latin typeface="DX경필고딕B" panose="02010606000101010101" pitchFamily="2" charset="-127"/>
                <a:ea typeface="DX경필고딕B" panose="02010606000101010101" pitchFamily="2" charset="-127"/>
              </a:rPr>
              <a:t>는 분명한 </a:t>
            </a:r>
            <a:r>
              <a:rPr lang="ko-KR" altLang="en-US" sz="1600" dirty="0" err="1">
                <a:latin typeface="DX경필고딕B" panose="02010606000101010101" pitchFamily="2" charset="-127"/>
                <a:ea typeface="DX경필고딕B" panose="02010606000101010101" pitchFamily="2" charset="-127"/>
              </a:rPr>
              <a:t>서브시퀀스</a:t>
            </a:r>
            <a:r>
              <a:rPr lang="ko-KR" altLang="en-US" sz="1600" dirty="0">
                <a:latin typeface="DX경필고딕B" panose="02010606000101010101" pitchFamily="2" charset="-127"/>
                <a:ea typeface="DX경필고딕B" panose="02010606000101010101" pitchFamily="2" charset="-127"/>
              </a:rPr>
              <a:t> 혹은 </a:t>
            </a:r>
            <a:r>
              <a:rPr lang="en-US" altLang="ko-KR" sz="1600" dirty="0">
                <a:latin typeface="DX경필고딕B" panose="02010606000101010101" pitchFamily="2" charset="-127"/>
                <a:ea typeface="DX경필고딕B" panose="02010606000101010101" pitchFamily="2" charset="-127"/>
              </a:rPr>
              <a:t>exit 	</a:t>
            </a:r>
            <a:r>
              <a:rPr lang="ko-KR" altLang="en-US" sz="1600" dirty="0">
                <a:latin typeface="DX경필고딕B" panose="02010606000101010101" pitchFamily="2" charset="-127"/>
                <a:ea typeface="DX경필고딕B" panose="02010606000101010101" pitchFamily="2" charset="-127"/>
              </a:rPr>
              <a:t>서브시퀀스가 될 수 있다</a:t>
            </a:r>
            <a:r>
              <a:rPr lang="en-US" altLang="ko-KR" sz="1600" dirty="0">
                <a:latin typeface="DX경필고딕B" panose="02010606000101010101" pitchFamily="2" charset="-127"/>
                <a:ea typeface="DX경필고딕B" panose="02010606000101010101" pitchFamily="2" charset="-127"/>
              </a:rPr>
              <a:t>. Exit </a:t>
            </a:r>
            <a:r>
              <a:rPr lang="ko-KR" altLang="en-US" sz="1600" dirty="0">
                <a:latin typeface="DX경필고딕B" panose="02010606000101010101" pitchFamily="2" charset="-127"/>
                <a:ea typeface="DX경필고딕B" panose="02010606000101010101" pitchFamily="2" charset="-127"/>
              </a:rPr>
              <a:t>서브시퀀스는 시퀀스와 서브시퀀스가 같은 것을 의미한다</a:t>
            </a:r>
            <a:r>
              <a:rPr lang="en-US" altLang="ko-KR" sz="1600" dirty="0">
                <a:latin typeface="DX경필고딕B" panose="02010606000101010101" pitchFamily="2" charset="-127"/>
                <a:ea typeface="DX경필고딕B" panose="02010606000101010101" pitchFamily="2" charset="-127"/>
              </a:rPr>
              <a:t>. Exit </a:t>
            </a:r>
            <a:r>
              <a:rPr lang="ko-KR" altLang="en-US" sz="1600" dirty="0">
                <a:latin typeface="DX경필고딕B" panose="02010606000101010101" pitchFamily="2" charset="-127"/>
                <a:ea typeface="DX경필고딕B" panose="02010606000101010101" pitchFamily="2" charset="-127"/>
              </a:rPr>
              <a:t>서브시퀀스는 달</a:t>
            </a:r>
            <a:r>
              <a:rPr lang="en-US" altLang="ko-KR" sz="1600" dirty="0">
                <a:latin typeface="DX경필고딕B" panose="02010606000101010101" pitchFamily="2" charset="-127"/>
                <a:ea typeface="DX경필고딕B" panose="02010606000101010101" pitchFamily="2" charset="-127"/>
              </a:rPr>
              <a:t>	</a:t>
            </a:r>
            <a:r>
              <a:rPr lang="ko-KR" altLang="en-US" sz="1600" dirty="0" err="1">
                <a:latin typeface="DX경필고딕B" panose="02010606000101010101" pitchFamily="2" charset="-127"/>
                <a:ea typeface="DX경필고딕B" panose="02010606000101010101" pitchFamily="2" charset="-127"/>
              </a:rPr>
              <a:t>러표시</a:t>
            </a:r>
            <a:r>
              <a:rPr lang="ko-KR" altLang="en-US" sz="1600" dirty="0">
                <a:latin typeface="DX경필고딕B" panose="02010606000101010101" pitchFamily="2" charset="-127"/>
                <a:ea typeface="DX경필고딕B" panose="02010606000101010101" pitchFamily="2" charset="-127"/>
              </a:rPr>
              <a:t> </a:t>
            </a:r>
            <a:r>
              <a:rPr lang="en-US" altLang="ko-KR" sz="1600" dirty="0">
                <a:latin typeface="DX경필고딕B" panose="02010606000101010101" pitchFamily="2" charset="-127"/>
                <a:ea typeface="DX경필고딕B" panose="02010606000101010101" pitchFamily="2" charset="-127"/>
              </a:rPr>
              <a:t>(‘$’)</a:t>
            </a:r>
            <a:r>
              <a:rPr lang="ko-KR" altLang="en-US" sz="1600" dirty="0">
                <a:latin typeface="DX경필고딕B" panose="02010606000101010101" pitchFamily="2" charset="-127"/>
                <a:ea typeface="DX경필고딕B" panose="02010606000101010101" pitchFamily="2" charset="-127"/>
              </a:rPr>
              <a:t>가 시퀀스의 끝에 붙어 표시된다</a:t>
            </a:r>
            <a:r>
              <a:rPr lang="en-US" altLang="ko-KR" sz="1600" dirty="0">
                <a:latin typeface="DX경필고딕B" panose="02010606000101010101" pitchFamily="2" charset="-127"/>
                <a:ea typeface="DX경필고딕B" panose="02010606000101010101" pitchFamily="2" charset="-127"/>
              </a:rPr>
              <a:t>.</a:t>
            </a:r>
          </a:p>
          <a:p>
            <a:pPr>
              <a:buFont typeface="Wingdings" panose="05000000000000000000" pitchFamily="2" charset="2"/>
              <a:buChar char="Ø"/>
            </a:pPr>
            <a:r>
              <a:rPr lang="en-US" altLang="ko-KR" sz="1600" b="1" dirty="0" err="1">
                <a:latin typeface="DX경필고딕B" panose="02010606000101010101" pitchFamily="2" charset="-127"/>
                <a:ea typeface="DX경필고딕B" panose="02010606000101010101" pitchFamily="2" charset="-127"/>
              </a:rPr>
              <a:t>RtChangePointDetection</a:t>
            </a:r>
            <a:r>
              <a:rPr lang="en-US" altLang="ko-KR" sz="1600" b="1" dirty="0">
                <a:latin typeface="DX경필고딕B" panose="02010606000101010101" pitchFamily="2" charset="-127"/>
                <a:ea typeface="DX경필고딕B" panose="02010606000101010101" pitchFamily="2" charset="-127"/>
              </a:rPr>
              <a:t>: </a:t>
            </a:r>
            <a:r>
              <a:rPr lang="en-US" altLang="ko-KR" sz="1600" dirty="0" err="1">
                <a:latin typeface="DX경필고딕B" panose="02010606000101010101" pitchFamily="2" charset="-127"/>
                <a:ea typeface="DX경필고딕B" panose="02010606000101010101" pitchFamily="2" charset="-127"/>
              </a:rPr>
              <a:t>ChangePointDetection</a:t>
            </a:r>
            <a:r>
              <a:rPr lang="ko-KR" altLang="en-US" sz="1600" dirty="0">
                <a:latin typeface="DX경필고딕B" panose="02010606000101010101" pitchFamily="2" charset="-127"/>
                <a:ea typeface="DX경필고딕B" panose="02010606000101010101" pitchFamily="2" charset="-127"/>
              </a:rPr>
              <a:t> 함수는 실시간을 요하지 않을 때 쓰인다고 했다</a:t>
            </a:r>
            <a:r>
              <a:rPr lang="en-US" altLang="ko-KR" sz="1600" dirty="0">
                <a:latin typeface="DX경필고딕B" panose="02010606000101010101" pitchFamily="2" charset="-127"/>
                <a:ea typeface="DX경필고딕B" panose="02010606000101010101" pitchFamily="2" charset="-127"/>
              </a:rPr>
              <a:t>. </a:t>
            </a:r>
            <a:r>
              <a:rPr lang="ko-KR" altLang="en-US" sz="1600" dirty="0" err="1">
                <a:latin typeface="DX경필고딕B" panose="02010606000101010101" pitchFamily="2" charset="-127"/>
                <a:ea typeface="DX경필고딕B" panose="02010606000101010101" pitchFamily="2" charset="-127"/>
              </a:rPr>
              <a:t>앞에붙은</a:t>
            </a:r>
            <a:r>
              <a:rPr lang="ko-KR" altLang="en-US" sz="1600" dirty="0">
                <a:latin typeface="DX경필고딕B" panose="02010606000101010101" pitchFamily="2" charset="-127"/>
                <a:ea typeface="DX경필고딕B" panose="02010606000101010101" pitchFamily="2" charset="-127"/>
              </a:rPr>
              <a:t> </a:t>
            </a:r>
            <a:r>
              <a:rPr lang="en-US" altLang="ko-KR" sz="1600" dirty="0" err="1">
                <a:latin typeface="DX경필고딕B" panose="02010606000101010101" pitchFamily="2" charset="-127"/>
                <a:ea typeface="DX경필고딕B" panose="02010606000101010101" pitchFamily="2" charset="-127"/>
              </a:rPr>
              <a:t>Rt</a:t>
            </a:r>
            <a:r>
              <a:rPr lang="ko-KR" altLang="en-US" sz="1600" dirty="0">
                <a:latin typeface="DX경필고딕B" panose="02010606000101010101" pitchFamily="2" charset="-127"/>
                <a:ea typeface="DX경필고딕B" panose="02010606000101010101" pitchFamily="2" charset="-127"/>
              </a:rPr>
              <a:t>는 </a:t>
            </a:r>
            <a:r>
              <a:rPr lang="en-US" altLang="ko-KR" sz="1600" dirty="0">
                <a:latin typeface="DX경필고딕B" panose="02010606000101010101" pitchFamily="2" charset="-127"/>
                <a:ea typeface="DX경필고딕B" panose="02010606000101010101" pitchFamily="2" charset="-127"/>
              </a:rPr>
              <a:t>	Real-time</a:t>
            </a:r>
            <a:r>
              <a:rPr lang="ko-KR" altLang="en-US" sz="1600" dirty="0">
                <a:latin typeface="DX경필고딕B" panose="02010606000101010101" pitchFamily="2" charset="-127"/>
                <a:ea typeface="DX경필고딕B" panose="02010606000101010101" pitchFamily="2" charset="-127"/>
              </a:rPr>
              <a:t>을</a:t>
            </a:r>
            <a:r>
              <a:rPr lang="en-US" altLang="ko-KR" sz="1600" dirty="0">
                <a:latin typeface="DX경필고딕B" panose="02010606000101010101" pitchFamily="2" charset="-127"/>
                <a:ea typeface="DX경필고딕B" panose="02010606000101010101" pitchFamily="2" charset="-127"/>
              </a:rPr>
              <a:t> </a:t>
            </a:r>
            <a:r>
              <a:rPr lang="ko-KR" altLang="en-US" sz="1600" dirty="0">
                <a:latin typeface="DX경필고딕B" panose="02010606000101010101" pitchFamily="2" charset="-127"/>
                <a:ea typeface="DX경필고딕B" panose="02010606000101010101" pitchFamily="2" charset="-127"/>
              </a:rPr>
              <a:t>의미하며 실시간으로 </a:t>
            </a:r>
            <a:r>
              <a:rPr lang="en-US" altLang="ko-KR" sz="1600" dirty="0">
                <a:latin typeface="DX경필고딕B" panose="02010606000101010101" pitchFamily="2" charset="-127"/>
                <a:ea typeface="DX경필고딕B" panose="02010606000101010101" pitchFamily="2" charset="-127"/>
              </a:rPr>
              <a:t>CPD</a:t>
            </a:r>
            <a:r>
              <a:rPr lang="ko-KR" altLang="en-US" sz="1600" dirty="0">
                <a:latin typeface="DX경필고딕B" panose="02010606000101010101" pitchFamily="2" charset="-127"/>
                <a:ea typeface="DX경필고딕B" panose="02010606000101010101" pitchFamily="2" charset="-127"/>
              </a:rPr>
              <a:t>함수를 쓸 때 쓰인다</a:t>
            </a:r>
            <a:r>
              <a:rPr lang="en-US" altLang="ko-KR" sz="1600" dirty="0">
                <a:latin typeface="DX경필고딕B" panose="02010606000101010101" pitchFamily="2" charset="-127"/>
                <a:ea typeface="DX경필고딕B" panose="02010606000101010101" pitchFamily="2" charset="-127"/>
              </a:rPr>
              <a:t>. </a:t>
            </a:r>
            <a:br>
              <a:rPr lang="en-US" altLang="ko-KR" sz="1600" dirty="0">
                <a:latin typeface="DX경필고딕B" panose="02010606000101010101" pitchFamily="2" charset="-127"/>
                <a:ea typeface="DX경필고딕B" panose="02010606000101010101" pitchFamily="2" charset="-127"/>
              </a:rPr>
            </a:br>
            <a:r>
              <a:rPr lang="en-US" altLang="ko-KR" sz="1600" dirty="0">
                <a:latin typeface="DX경필고딕B" panose="02010606000101010101" pitchFamily="2" charset="-127"/>
                <a:ea typeface="DX경필고딕B" panose="02010606000101010101" pitchFamily="2" charset="-127"/>
              </a:rPr>
              <a:t>	</a:t>
            </a:r>
            <a:r>
              <a:rPr lang="en-US" altLang="ko-KR" sz="1600" dirty="0">
                <a:solidFill>
                  <a:schemeClr val="bg1">
                    <a:lumMod val="75000"/>
                  </a:schemeClr>
                </a:solidFill>
                <a:latin typeface="DX경필고딕B" panose="02010606000101010101" pitchFamily="2" charset="-127"/>
                <a:ea typeface="DX경필고딕B" panose="02010606000101010101" pitchFamily="2" charset="-127"/>
              </a:rPr>
              <a:t>(The </a:t>
            </a:r>
            <a:r>
              <a:rPr lang="en-US" altLang="ko-KR" sz="1600" dirty="0" err="1">
                <a:solidFill>
                  <a:schemeClr val="bg1">
                    <a:lumMod val="75000"/>
                  </a:schemeClr>
                </a:solidFill>
                <a:latin typeface="DX경필고딕B" panose="02010606000101010101" pitchFamily="2" charset="-127"/>
                <a:ea typeface="DX경필고딕B" panose="02010606000101010101" pitchFamily="2" charset="-127"/>
              </a:rPr>
              <a:t>RtChangePointDetection</a:t>
            </a:r>
            <a:r>
              <a:rPr lang="en-US" altLang="ko-KR" sz="1600" dirty="0">
                <a:solidFill>
                  <a:schemeClr val="bg1">
                    <a:lumMod val="75000"/>
                  </a:schemeClr>
                </a:solidFill>
                <a:latin typeface="DX경필고딕B" panose="02010606000101010101" pitchFamily="2" charset="-127"/>
                <a:ea typeface="DX경필고딕B" panose="02010606000101010101" pitchFamily="2" charset="-127"/>
              </a:rPr>
              <a:t> function detects change points in a stochastic process or time series, 	using real-time change-point detection.)</a:t>
            </a:r>
            <a:br>
              <a:rPr lang="en-US" altLang="ko-KR" sz="1600" dirty="0">
                <a:latin typeface="DX경필고딕B" panose="02010606000101010101" pitchFamily="2" charset="-127"/>
                <a:ea typeface="DX경필고딕B" panose="02010606000101010101" pitchFamily="2" charset="-127"/>
              </a:rPr>
            </a:br>
            <a:r>
              <a:rPr lang="en-US" altLang="ko-KR" sz="1600" dirty="0">
                <a:latin typeface="DX경필고딕B" panose="02010606000101010101" pitchFamily="2" charset="-127"/>
                <a:ea typeface="DX경필고딕B" panose="02010606000101010101" pitchFamily="2" charset="-127"/>
              </a:rPr>
              <a:t>	CPD </a:t>
            </a:r>
            <a:r>
              <a:rPr lang="ko-KR" altLang="en-US" sz="1600" dirty="0">
                <a:latin typeface="DX경필고딕B" panose="02010606000101010101" pitchFamily="2" charset="-127"/>
                <a:ea typeface="DX경필고딕B" panose="02010606000101010101" pitchFamily="2" charset="-127"/>
              </a:rPr>
              <a:t>함수와 달리 쓰이는 알고리즘은 약간 다르다</a:t>
            </a:r>
            <a:r>
              <a:rPr lang="en-US" altLang="ko-KR" sz="1600" dirty="0">
                <a:latin typeface="DX경필고딕B" panose="02010606000101010101" pitchFamily="2" charset="-127"/>
                <a:ea typeface="DX경필고딕B" panose="02010606000101010101" pitchFamily="2" charset="-127"/>
              </a:rPr>
              <a:t>. Search algorithm</a:t>
            </a:r>
            <a:r>
              <a:rPr lang="ko-KR" altLang="en-US" sz="1600" dirty="0">
                <a:latin typeface="DX경필고딕B" panose="02010606000101010101" pitchFamily="2" charset="-127"/>
                <a:ea typeface="DX경필고딕B" panose="02010606000101010101" pitchFamily="2" charset="-127"/>
              </a:rPr>
              <a:t>으로는 </a:t>
            </a:r>
            <a:r>
              <a:rPr lang="en-US" altLang="ko-KR" sz="1600" dirty="0">
                <a:latin typeface="DX경필고딕B" panose="02010606000101010101" pitchFamily="2" charset="-127"/>
                <a:ea typeface="DX경필고딕B" panose="02010606000101010101" pitchFamily="2" charset="-127"/>
              </a:rPr>
              <a:t>sliding window</a:t>
            </a:r>
            <a:r>
              <a:rPr lang="ko-KR" altLang="en-US" sz="1600" dirty="0">
                <a:latin typeface="DX경필고딕B" panose="02010606000101010101" pitchFamily="2" charset="-127"/>
                <a:ea typeface="DX경필고딕B" panose="02010606000101010101" pitchFamily="2" charset="-127"/>
              </a:rPr>
              <a:t>를 쓰며</a:t>
            </a:r>
            <a:r>
              <a:rPr lang="en-US" altLang="ko-KR" sz="1600" dirty="0">
                <a:latin typeface="DX경필고딕B" panose="02010606000101010101" pitchFamily="2" charset="-127"/>
                <a:ea typeface="DX경필고딕B" panose="02010606000101010101" pitchFamily="2" charset="-127"/>
              </a:rPr>
              <a:t>, 	Segmentation algorithm</a:t>
            </a:r>
            <a:r>
              <a:rPr lang="ko-KR" altLang="en-US" sz="1600" dirty="0">
                <a:latin typeface="DX경필고딕B" panose="02010606000101010101" pitchFamily="2" charset="-127"/>
                <a:ea typeface="DX경필고딕B" panose="02010606000101010101" pitchFamily="2" charset="-127"/>
              </a:rPr>
              <a:t>으로는 </a:t>
            </a:r>
            <a:r>
              <a:rPr lang="en-US" altLang="ko-KR" sz="1600" dirty="0">
                <a:latin typeface="DX경필고딕B" panose="02010606000101010101" pitchFamily="2" charset="-127"/>
                <a:ea typeface="DX경필고딕B" panose="02010606000101010101" pitchFamily="2" charset="-127"/>
              </a:rPr>
              <a:t>normal distribution</a:t>
            </a:r>
            <a:r>
              <a:rPr lang="ko-KR" altLang="en-US" sz="1600" dirty="0">
                <a:latin typeface="DX경필고딕B" panose="02010606000101010101" pitchFamily="2" charset="-127"/>
                <a:ea typeface="DX경필고딕B" panose="02010606000101010101" pitchFamily="2" charset="-127"/>
              </a:rPr>
              <a:t>을 쓴다</a:t>
            </a:r>
            <a:r>
              <a:rPr lang="en-US" altLang="ko-KR" sz="1600" dirty="0">
                <a:latin typeface="DX경필고딕B" panose="02010606000101010101" pitchFamily="2" charset="-127"/>
                <a:ea typeface="DX경필고딕B" panose="02010606000101010101" pitchFamily="2" charset="-127"/>
              </a:rPr>
              <a:t>. </a:t>
            </a:r>
            <a:r>
              <a:rPr lang="ko-KR" altLang="en-US" sz="1600" dirty="0">
                <a:latin typeface="DX경필고딕B" panose="02010606000101010101" pitchFamily="2" charset="-127"/>
                <a:ea typeface="DX경필고딕B" panose="02010606000101010101" pitchFamily="2" charset="-127"/>
              </a:rPr>
              <a:t>앞에서 말했듯이</a:t>
            </a:r>
            <a:r>
              <a:rPr lang="en-US" altLang="ko-KR" sz="1600" dirty="0">
                <a:latin typeface="DX경필고딕B" panose="02010606000101010101" pitchFamily="2" charset="-127"/>
                <a:ea typeface="DX경필고딕B" panose="02010606000101010101" pitchFamily="2" charset="-127"/>
              </a:rPr>
              <a:t>, </a:t>
            </a:r>
            <a:r>
              <a:rPr lang="ko-KR" altLang="en-US" sz="1600" dirty="0">
                <a:latin typeface="DX경필고딕B" panose="02010606000101010101" pitchFamily="2" charset="-127"/>
                <a:ea typeface="DX경필고딕B" panose="02010606000101010101" pitchFamily="2" charset="-127"/>
              </a:rPr>
              <a:t>그냥 </a:t>
            </a:r>
            <a:r>
              <a:rPr lang="en-US" altLang="ko-KR" sz="1600" dirty="0">
                <a:latin typeface="DX경필고딕B" panose="02010606000101010101" pitchFamily="2" charset="-127"/>
                <a:ea typeface="DX경필고딕B" panose="02010606000101010101" pitchFamily="2" charset="-127"/>
              </a:rPr>
              <a:t>CPD</a:t>
            </a:r>
            <a:r>
              <a:rPr lang="ko-KR" altLang="en-US" sz="1600" dirty="0">
                <a:latin typeface="DX경필고딕B" panose="02010606000101010101" pitchFamily="2" charset="-127"/>
                <a:ea typeface="DX경필고딕B" panose="02010606000101010101" pitchFamily="2" charset="-127"/>
              </a:rPr>
              <a:t>와 달리 메모리에 인</a:t>
            </a:r>
            <a:r>
              <a:rPr lang="en-US" altLang="ko-KR" sz="1600" dirty="0">
                <a:latin typeface="DX경필고딕B" panose="02010606000101010101" pitchFamily="2" charset="-127"/>
                <a:ea typeface="DX경필고딕B" panose="02010606000101010101" pitchFamily="2" charset="-127"/>
              </a:rPr>
              <a:t>	</a:t>
            </a:r>
            <a:r>
              <a:rPr lang="ko-KR" altLang="en-US" sz="1600" dirty="0" err="1">
                <a:latin typeface="DX경필고딕B" panose="02010606000101010101" pitchFamily="2" charset="-127"/>
                <a:ea typeface="DX경필고딕B" panose="02010606000101010101" pitchFamily="2" charset="-127"/>
              </a:rPr>
              <a:t>풋데이터가</a:t>
            </a:r>
            <a:r>
              <a:rPr lang="ko-KR" altLang="en-US" sz="1600" dirty="0">
                <a:latin typeface="DX경필고딕B" panose="02010606000101010101" pitchFamily="2" charset="-127"/>
                <a:ea typeface="DX경필고딕B" panose="02010606000101010101" pitchFamily="2" charset="-127"/>
              </a:rPr>
              <a:t> 저장될 수 없을 때</a:t>
            </a:r>
            <a:r>
              <a:rPr lang="en-US" altLang="ko-KR" sz="1600" dirty="0">
                <a:latin typeface="DX경필고딕B" panose="02010606000101010101" pitchFamily="2" charset="-127"/>
                <a:ea typeface="DX경필고딕B" panose="02010606000101010101" pitchFamily="2" charset="-127"/>
              </a:rPr>
              <a:t> </a:t>
            </a:r>
            <a:r>
              <a:rPr lang="ko-KR" altLang="en-US" sz="1600" dirty="0">
                <a:latin typeface="DX경필고딕B" panose="02010606000101010101" pitchFamily="2" charset="-127"/>
                <a:ea typeface="DX경필고딕B" panose="02010606000101010101" pitchFamily="2" charset="-127"/>
              </a:rPr>
              <a:t>그리고 어플리케이션이 실시간으로 </a:t>
            </a:r>
            <a:r>
              <a:rPr lang="ko-KR" altLang="en-US" sz="1600" dirty="0" err="1">
                <a:latin typeface="DX경필고딕B" panose="02010606000101010101" pitchFamily="2" charset="-127"/>
                <a:ea typeface="DX경필고딕B" panose="02010606000101010101" pitchFamily="2" charset="-127"/>
              </a:rPr>
              <a:t>요구할때</a:t>
            </a:r>
            <a:r>
              <a:rPr lang="ko-KR" altLang="en-US" sz="1600" dirty="0">
                <a:latin typeface="DX경필고딕B" panose="02010606000101010101" pitchFamily="2" charset="-127"/>
                <a:ea typeface="DX경필고딕B" panose="02010606000101010101" pitchFamily="2" charset="-127"/>
              </a:rPr>
              <a:t> 사용된다</a:t>
            </a:r>
            <a:r>
              <a:rPr lang="en-US" altLang="ko-KR" sz="1600" dirty="0">
                <a:latin typeface="DX경필고딕B" panose="02010606000101010101" pitchFamily="2" charset="-127"/>
                <a:ea typeface="DX경필고딕B" panose="02010606000101010101" pitchFamily="2" charset="-127"/>
              </a:rPr>
              <a:t>.</a:t>
            </a:r>
          </a:p>
          <a:p>
            <a:pPr>
              <a:buFont typeface="Wingdings" panose="05000000000000000000" pitchFamily="2" charset="2"/>
              <a:buChar char="Ø"/>
            </a:pPr>
            <a:r>
              <a:rPr lang="en-US" altLang="ko-KR" sz="1600" b="1" dirty="0">
                <a:latin typeface="DX경필고딕B" panose="02010606000101010101" pitchFamily="2" charset="-127"/>
                <a:ea typeface="DX경필고딕B" panose="02010606000101010101" pitchFamily="2" charset="-127"/>
              </a:rPr>
              <a:t>SAX: </a:t>
            </a:r>
            <a:r>
              <a:rPr lang="ko-KR" altLang="en-US" sz="1600" dirty="0">
                <a:latin typeface="DX경필고딕B" panose="02010606000101010101" pitchFamily="2" charset="-127"/>
                <a:ea typeface="DX경필고딕B" panose="02010606000101010101" pitchFamily="2" charset="-127"/>
              </a:rPr>
              <a:t>원본 </a:t>
            </a:r>
            <a:r>
              <a:rPr lang="ko-KR" altLang="en-US" sz="1600" dirty="0" err="1">
                <a:latin typeface="DX경필고딕B" panose="02010606000101010101" pitchFamily="2" charset="-127"/>
                <a:ea typeface="DX경필고딕B" panose="02010606000101010101" pitchFamily="2" charset="-127"/>
              </a:rPr>
              <a:t>시계열</a:t>
            </a:r>
            <a:r>
              <a:rPr lang="ko-KR" altLang="en-US" sz="1600" dirty="0">
                <a:latin typeface="DX경필고딕B" panose="02010606000101010101" pitchFamily="2" charset="-127"/>
                <a:ea typeface="DX경필고딕B" panose="02010606000101010101" pitchFamily="2" charset="-127"/>
              </a:rPr>
              <a:t> 데이터를 상징적인 문자열로 변환시킨다</a:t>
            </a:r>
            <a:r>
              <a:rPr lang="en-US" altLang="ko-KR" sz="1600" dirty="0">
                <a:latin typeface="DX경필고딕B" panose="02010606000101010101" pitchFamily="2" charset="-127"/>
                <a:ea typeface="DX경필고딕B" panose="02010606000101010101" pitchFamily="2" charset="-127"/>
              </a:rPr>
              <a:t>. </a:t>
            </a:r>
            <a:r>
              <a:rPr lang="ko-KR" altLang="en-US" sz="1600" dirty="0">
                <a:latin typeface="DX경필고딕B" panose="02010606000101010101" pitchFamily="2" charset="-127"/>
                <a:ea typeface="DX경필고딕B" panose="02010606000101010101" pitchFamily="2" charset="-127"/>
              </a:rPr>
              <a:t>변환이 성공하면 다른 조작 형태에서도 적합한 데이터가 된</a:t>
            </a:r>
            <a:r>
              <a:rPr lang="en-US" altLang="ko-KR" sz="1600" dirty="0">
                <a:latin typeface="DX경필고딕B" panose="02010606000101010101" pitchFamily="2" charset="-127"/>
                <a:ea typeface="DX경필고딕B" panose="02010606000101010101" pitchFamily="2" charset="-127"/>
              </a:rPr>
              <a:t>	</a:t>
            </a:r>
            <a:r>
              <a:rPr lang="ko-KR" altLang="en-US" sz="1600" dirty="0">
                <a:latin typeface="DX경필고딕B" panose="02010606000101010101" pitchFamily="2" charset="-127"/>
                <a:ea typeface="DX경필고딕B" panose="02010606000101010101" pitchFamily="2" charset="-127"/>
              </a:rPr>
              <a:t>다</a:t>
            </a:r>
            <a:r>
              <a:rPr lang="en-US" altLang="ko-KR" sz="1600" dirty="0">
                <a:latin typeface="DX경필고딕B" panose="02010606000101010101" pitchFamily="2" charset="-127"/>
                <a:ea typeface="DX경필고딕B" panose="02010606000101010101" pitchFamily="2" charset="-127"/>
              </a:rPr>
              <a:t>. </a:t>
            </a:r>
            <a:r>
              <a:rPr lang="ko-KR" altLang="en-US" sz="1600" dirty="0">
                <a:latin typeface="DX경필고딕B" panose="02010606000101010101" pitchFamily="2" charset="-127"/>
                <a:ea typeface="DX경필고딕B" panose="02010606000101010101" pitchFamily="2" charset="-127"/>
              </a:rPr>
              <a:t>왜냐하면 데이터의 소형화 패턴을 식별하고 비교할 수 </a:t>
            </a:r>
            <a:r>
              <a:rPr lang="ko-KR" altLang="en-US" sz="1600" dirty="0" err="1">
                <a:latin typeface="DX경필고딕B" panose="02010606000101010101" pitchFamily="2" charset="-127"/>
                <a:ea typeface="DX경필고딕B" panose="02010606000101010101" pitchFamily="2" charset="-127"/>
              </a:rPr>
              <a:t>있는데에</a:t>
            </a:r>
            <a:r>
              <a:rPr lang="ko-KR" altLang="en-US" sz="1600" dirty="0">
                <a:latin typeface="DX경필고딕B" panose="02010606000101010101" pitchFamily="2" charset="-127"/>
                <a:ea typeface="DX경필고딕B" panose="02010606000101010101" pitchFamily="2" charset="-127"/>
              </a:rPr>
              <a:t> 상대적으로 용이하기 때문이다</a:t>
            </a:r>
            <a:r>
              <a:rPr lang="en-US" altLang="ko-KR" sz="1600" dirty="0">
                <a:latin typeface="DX경필고딕B" panose="02010606000101010101" pitchFamily="2" charset="-127"/>
                <a:ea typeface="DX경필고딕B" panose="02010606000101010101" pitchFamily="2" charset="-127"/>
              </a:rPr>
              <a:t>.</a:t>
            </a:r>
          </a:p>
          <a:p>
            <a:pPr>
              <a:buFont typeface="Wingdings" panose="05000000000000000000" pitchFamily="2" charset="2"/>
              <a:buChar char="Ø"/>
            </a:pPr>
            <a:r>
              <a:rPr lang="en-US" altLang="ko-KR" sz="1600" b="1" dirty="0">
                <a:latin typeface="DX경필고딕B" panose="02010606000101010101" pitchFamily="2" charset="-127"/>
                <a:ea typeface="DX경필고딕B" panose="02010606000101010101" pitchFamily="2" charset="-127"/>
              </a:rPr>
              <a:t>SAX2: </a:t>
            </a:r>
            <a:r>
              <a:rPr lang="en-US" altLang="ko-KR" sz="1600" dirty="0">
                <a:latin typeface="DX경필고딕B" panose="02010606000101010101" pitchFamily="2" charset="-127"/>
                <a:ea typeface="DX경필고딕B" panose="02010606000101010101" pitchFamily="2" charset="-127"/>
              </a:rPr>
              <a:t>SAX </a:t>
            </a:r>
            <a:r>
              <a:rPr lang="ko-KR" altLang="en-US" sz="1600" dirty="0">
                <a:latin typeface="DX경필고딕B" panose="02010606000101010101" pitchFamily="2" charset="-127"/>
                <a:ea typeface="DX경필고딕B" panose="02010606000101010101" pitchFamily="2" charset="-127"/>
              </a:rPr>
              <a:t>함수와 비슷하지만</a:t>
            </a:r>
            <a:r>
              <a:rPr lang="en-US" altLang="ko-KR" sz="1600" dirty="0">
                <a:latin typeface="DX경필고딕B" panose="02010606000101010101" pitchFamily="2" charset="-127"/>
                <a:ea typeface="DX경필고딕B" panose="02010606000101010101" pitchFamily="2" charset="-127"/>
              </a:rPr>
              <a:t>, </a:t>
            </a:r>
            <a:r>
              <a:rPr lang="ko-KR" altLang="en-US" sz="1600" dirty="0">
                <a:latin typeface="DX경필고딕B" panose="02010606000101010101" pitchFamily="2" charset="-127"/>
                <a:ea typeface="DX경필고딕B" panose="02010606000101010101" pitchFamily="2" charset="-127"/>
              </a:rPr>
              <a:t>인풋과 아웃풋의 포맷이 </a:t>
            </a:r>
            <a:r>
              <a:rPr lang="en-US" altLang="ko-KR" sz="1600" dirty="0" err="1">
                <a:latin typeface="DX경필고딕B" panose="02010606000101010101" pitchFamily="2" charset="-127"/>
                <a:ea typeface="DX경필고딕B" panose="02010606000101010101" pitchFamily="2" charset="-127"/>
              </a:rPr>
              <a:t>Shapelets</a:t>
            </a:r>
            <a:r>
              <a:rPr lang="en-US" altLang="ko-KR" sz="1600" dirty="0">
                <a:latin typeface="DX경필고딕B" panose="02010606000101010101" pitchFamily="2" charset="-127"/>
                <a:ea typeface="DX경필고딕B" panose="02010606000101010101" pitchFamily="2" charset="-127"/>
              </a:rPr>
              <a:t> </a:t>
            </a:r>
            <a:r>
              <a:rPr lang="ko-KR" altLang="en-US" sz="1600" dirty="0">
                <a:latin typeface="DX경필고딕B" panose="02010606000101010101" pitchFamily="2" charset="-127"/>
                <a:ea typeface="DX경필고딕B" panose="02010606000101010101" pitchFamily="2" charset="-127"/>
              </a:rPr>
              <a:t>함수에 데이터를 공급하는 것을 허락하는 것을 제외 </a:t>
            </a:r>
            <a:r>
              <a:rPr lang="en-US" altLang="ko-KR" sz="1600" dirty="0">
                <a:latin typeface="DX경필고딕B" panose="02010606000101010101" pitchFamily="2" charset="-127"/>
                <a:ea typeface="DX경필고딕B" panose="02010606000101010101" pitchFamily="2" charset="-127"/>
              </a:rPr>
              <a:t>	</a:t>
            </a:r>
            <a:r>
              <a:rPr lang="ko-KR" altLang="en-US" sz="1600" dirty="0">
                <a:latin typeface="DX경필고딕B" panose="02010606000101010101" pitchFamily="2" charset="-127"/>
                <a:ea typeface="DX경필고딕B" panose="02010606000101010101" pitchFamily="2" charset="-127"/>
              </a:rPr>
              <a:t>한다</a:t>
            </a:r>
            <a:r>
              <a:rPr lang="en-US" altLang="ko-KR" sz="1600" dirty="0">
                <a:latin typeface="DX경필고딕B" panose="02010606000101010101" pitchFamily="2" charset="-127"/>
                <a:ea typeface="DX경필고딕B" panose="02010606000101010101" pitchFamily="2" charset="-127"/>
              </a:rPr>
              <a:t>.</a:t>
            </a:r>
            <a:endParaRPr lang="en-US" altLang="ko-KR" sz="1600" b="1" dirty="0">
              <a:latin typeface="DX경필고딕B" panose="02010606000101010101" pitchFamily="2" charset="-127"/>
              <a:ea typeface="DX경필고딕B" panose="02010606000101010101" pitchFamily="2" charset="-127"/>
            </a:endParaRPr>
          </a:p>
          <a:p>
            <a:pPr>
              <a:buFont typeface="Wingdings" panose="05000000000000000000" pitchFamily="2" charset="2"/>
              <a:buChar char="Ø"/>
            </a:pPr>
            <a:endParaRPr lang="en-US" altLang="ko-KR" sz="1600" b="1" dirty="0">
              <a:latin typeface="DX경필고딕B" panose="02010606000101010101" pitchFamily="2" charset="-127"/>
              <a:ea typeface="DX경필고딕B" panose="02010606000101010101" pitchFamily="2" charset="-127"/>
            </a:endParaRPr>
          </a:p>
        </p:txBody>
      </p:sp>
      <p:sp>
        <p:nvSpPr>
          <p:cNvPr id="4" name="TextBox 3"/>
          <p:cNvSpPr txBox="1"/>
          <p:nvPr/>
        </p:nvSpPr>
        <p:spPr>
          <a:xfrm>
            <a:off x="731521" y="4971011"/>
            <a:ext cx="332508" cy="369332"/>
          </a:xfrm>
          <a:prstGeom prst="rect">
            <a:avLst/>
          </a:prstGeom>
          <a:solidFill>
            <a:srgbClr val="FF0000"/>
          </a:solidFill>
          <a:ln>
            <a:solidFill>
              <a:srgbClr val="FF0000"/>
            </a:solidFill>
          </a:ln>
        </p:spPr>
        <p:txBody>
          <a:bodyPr wrap="square" rtlCol="0">
            <a:spAutoFit/>
          </a:bodyPr>
          <a:lstStyle/>
          <a:p>
            <a:pPr algn="ctr"/>
            <a:r>
              <a:rPr lang="en-US" altLang="ko-KR" b="1" dirty="0">
                <a:ln w="6600">
                  <a:solidFill>
                    <a:schemeClr val="accent2"/>
                  </a:solidFill>
                  <a:prstDash val="solid"/>
                </a:ln>
                <a:solidFill>
                  <a:srgbClr val="FFFFFF"/>
                </a:solidFill>
                <a:effectLst>
                  <a:outerShdw dist="38100" dir="2700000" algn="tl" rotWithShape="0">
                    <a:schemeClr val="accent2"/>
                  </a:outerShdw>
                </a:effectLst>
              </a:rPr>
              <a:t>?</a:t>
            </a:r>
            <a:endParaRPr lang="ko-KR" altLang="en-US" sz="1000" dirty="0">
              <a:solidFill>
                <a:srgbClr val="FF0000"/>
              </a:solidFill>
            </a:endParaRPr>
          </a:p>
        </p:txBody>
      </p:sp>
    </p:spTree>
    <p:extLst>
      <p:ext uri="{BB962C8B-B14F-4D97-AF65-F5344CB8AC3E}">
        <p14:creationId xmlns:p14="http://schemas.microsoft.com/office/powerpoint/2010/main" val="13200325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838199" y="365125"/>
            <a:ext cx="11083507" cy="798657"/>
          </a:xfrm>
        </p:spPr>
        <p:txBody>
          <a:bodyPr>
            <a:noAutofit/>
          </a:bodyPr>
          <a:lstStyle/>
          <a:p>
            <a:r>
              <a:rPr lang="en-US" altLang="ko-KR" sz="3600" dirty="0">
                <a:latin typeface="DX경필고딕B" panose="02010606000101010101" pitchFamily="2" charset="-127"/>
                <a:ea typeface="DX경필고딕B" panose="02010606000101010101" pitchFamily="2" charset="-127"/>
              </a:rPr>
              <a:t>Time Series, Path, and Attribution Analysis</a:t>
            </a:r>
            <a:endParaRPr lang="ko-KR" altLang="en-US" sz="3600" dirty="0">
              <a:latin typeface="DX경필고딕B" panose="02010606000101010101" pitchFamily="2" charset="-127"/>
              <a:ea typeface="DX경필고딕B" panose="02010606000101010101" pitchFamily="2" charset="-127"/>
            </a:endParaRPr>
          </a:p>
        </p:txBody>
      </p:sp>
      <p:sp>
        <p:nvSpPr>
          <p:cNvPr id="3" name="내용 개체 틀 2"/>
          <p:cNvSpPr>
            <a:spLocks noGrp="1"/>
          </p:cNvSpPr>
          <p:nvPr>
            <p:ph idx="1"/>
          </p:nvPr>
        </p:nvSpPr>
        <p:spPr>
          <a:xfrm>
            <a:off x="803275" y="1346662"/>
            <a:ext cx="10585449" cy="5012575"/>
          </a:xfrm>
        </p:spPr>
        <p:txBody>
          <a:bodyPr numCol="1">
            <a:normAutofit/>
          </a:bodyPr>
          <a:lstStyle/>
          <a:p>
            <a:pPr>
              <a:buFont typeface="Wingdings" panose="05000000000000000000" pitchFamily="2" charset="2"/>
              <a:buChar char="Ø"/>
            </a:pPr>
            <a:r>
              <a:rPr lang="en-US" altLang="ko-KR" sz="1600" b="1" dirty="0" err="1">
                <a:latin typeface="DX경필고딕B" panose="02010606000101010101" pitchFamily="2" charset="-127"/>
                <a:ea typeface="DX경필고딕B" panose="02010606000101010101" pitchFamily="2" charset="-127"/>
              </a:rPr>
              <a:t>SeriesSplitter</a:t>
            </a:r>
            <a:r>
              <a:rPr lang="en-US" altLang="ko-KR" sz="1600" b="1" dirty="0">
                <a:latin typeface="DX경필고딕B" panose="02010606000101010101" pitchFamily="2" charset="-127"/>
                <a:ea typeface="DX경필고딕B" panose="02010606000101010101" pitchFamily="2" charset="-127"/>
              </a:rPr>
              <a:t>: </a:t>
            </a:r>
            <a:r>
              <a:rPr lang="ko-KR" altLang="en-US" sz="1600" dirty="0">
                <a:latin typeface="DX경필고딕B" panose="02010606000101010101" pitchFamily="2" charset="-127"/>
                <a:ea typeface="DX경필고딕B" panose="02010606000101010101" pitchFamily="2" charset="-127"/>
              </a:rPr>
              <a:t>분할식별자를 포함하는 추가적인 컬럼을 만들어 서브파티션에 파티션을 분할하는 함수</a:t>
            </a:r>
            <a:r>
              <a:rPr lang="en-US" altLang="ko-KR" sz="1600" dirty="0">
                <a:latin typeface="DX경필고딕B" panose="02010606000101010101" pitchFamily="2" charset="-127"/>
                <a:ea typeface="DX경필고딕B" panose="02010606000101010101" pitchFamily="2" charset="-127"/>
              </a:rPr>
              <a:t>. </a:t>
            </a:r>
            <a:r>
              <a:rPr lang="ko-KR" altLang="en-US" sz="1600" dirty="0">
                <a:latin typeface="DX경필고딕B" panose="02010606000101010101" pitchFamily="2" charset="-127"/>
                <a:ea typeface="DX경필고딕B" panose="02010606000101010101" pitchFamily="2" charset="-127"/>
              </a:rPr>
              <a:t>옵션으로 이 함</a:t>
            </a:r>
            <a:r>
              <a:rPr lang="en-US" altLang="ko-KR" sz="1600" dirty="0">
                <a:latin typeface="DX경필고딕B" panose="02010606000101010101" pitchFamily="2" charset="-127"/>
                <a:ea typeface="DX경필고딕B" panose="02010606000101010101" pitchFamily="2" charset="-127"/>
              </a:rPr>
              <a:t>	</a:t>
            </a:r>
            <a:r>
              <a:rPr lang="ko-KR" altLang="en-US" sz="1600" dirty="0">
                <a:latin typeface="DX경필고딕B" panose="02010606000101010101" pitchFamily="2" charset="-127"/>
                <a:ea typeface="DX경필고딕B" panose="02010606000101010101" pitchFamily="2" charset="-127"/>
              </a:rPr>
              <a:t>수는 특정한 수의 </a:t>
            </a:r>
            <a:r>
              <a:rPr lang="en-US" altLang="ko-KR" sz="1600" dirty="0">
                <a:latin typeface="DX경필고딕B" panose="02010606000101010101" pitchFamily="2" charset="-127"/>
                <a:ea typeface="DX경필고딕B" panose="02010606000101010101" pitchFamily="2" charset="-127"/>
              </a:rPr>
              <a:t>boundary row</a:t>
            </a:r>
            <a:r>
              <a:rPr lang="ko-KR" altLang="en-US" sz="1600" dirty="0">
                <a:latin typeface="DX경필고딕B" panose="02010606000101010101" pitchFamily="2" charset="-127"/>
                <a:ea typeface="DX경필고딕B" panose="02010606000101010101" pitchFamily="2" charset="-127"/>
              </a:rPr>
              <a:t>를 각 </a:t>
            </a:r>
            <a:r>
              <a:rPr lang="ko-KR" altLang="en-US" sz="1600" dirty="0" err="1">
                <a:latin typeface="DX경필고딕B" panose="02010606000101010101" pitchFamily="2" charset="-127"/>
                <a:ea typeface="DX경필고딕B" panose="02010606000101010101" pitchFamily="2" charset="-127"/>
              </a:rPr>
              <a:t>스플릿에</a:t>
            </a:r>
            <a:r>
              <a:rPr lang="ko-KR" altLang="en-US" sz="1600" dirty="0">
                <a:latin typeface="DX경필고딕B" panose="02010606000101010101" pitchFamily="2" charset="-127"/>
                <a:ea typeface="DX경필고딕B" panose="02010606000101010101" pitchFamily="2" charset="-127"/>
              </a:rPr>
              <a:t> 복사할 수 있다</a:t>
            </a:r>
            <a:r>
              <a:rPr lang="en-US" altLang="ko-KR" sz="1600" dirty="0">
                <a:latin typeface="DX경필고딕B" panose="02010606000101010101" pitchFamily="2" charset="-127"/>
                <a:ea typeface="DX경필고딕B" panose="02010606000101010101" pitchFamily="2" charset="-127"/>
              </a:rPr>
              <a:t>.</a:t>
            </a:r>
            <a:br>
              <a:rPr lang="en-US" altLang="ko-KR" sz="1600" dirty="0">
                <a:latin typeface="DX경필고딕B" panose="02010606000101010101" pitchFamily="2" charset="-127"/>
                <a:ea typeface="DX경필고딕B" panose="02010606000101010101" pitchFamily="2" charset="-127"/>
              </a:rPr>
            </a:br>
            <a:r>
              <a:rPr lang="en-US" altLang="ko-KR" sz="1600" dirty="0">
                <a:latin typeface="DX경필고딕B" panose="02010606000101010101" pitchFamily="2" charset="-127"/>
                <a:ea typeface="DX경필고딕B" panose="02010606000101010101" pitchFamily="2" charset="-127"/>
              </a:rPr>
              <a:t>	</a:t>
            </a:r>
            <a:r>
              <a:rPr lang="en-US" altLang="ko-KR" sz="1600" dirty="0">
                <a:solidFill>
                  <a:schemeClr val="bg1">
                    <a:lumMod val="75000"/>
                  </a:schemeClr>
                </a:solidFill>
                <a:latin typeface="DX경필고딕B" panose="02010606000101010101" pitchFamily="2" charset="-127"/>
                <a:ea typeface="DX경필고딕B" panose="02010606000101010101" pitchFamily="2" charset="-127"/>
              </a:rPr>
              <a:t>(Splits a partition into </a:t>
            </a:r>
            <a:r>
              <a:rPr lang="en-US" altLang="ko-KR" sz="1600" dirty="0" err="1">
                <a:solidFill>
                  <a:schemeClr val="bg1">
                    <a:lumMod val="75000"/>
                  </a:schemeClr>
                </a:solidFill>
                <a:latin typeface="DX경필고딕B" panose="02010606000101010101" pitchFamily="2" charset="-127"/>
                <a:ea typeface="DX경필고딕B" panose="02010606000101010101" pitchFamily="2" charset="-127"/>
              </a:rPr>
              <a:t>subpartitions</a:t>
            </a:r>
            <a:r>
              <a:rPr lang="en-US" altLang="ko-KR" sz="1600" dirty="0">
                <a:solidFill>
                  <a:schemeClr val="bg1">
                    <a:lumMod val="75000"/>
                  </a:schemeClr>
                </a:solidFill>
                <a:latin typeface="DX경필고딕B" panose="02010606000101010101" pitchFamily="2" charset="-127"/>
                <a:ea typeface="DX경필고딕B" panose="02010606000101010101" pitchFamily="2" charset="-127"/>
              </a:rPr>
              <a:t> (called splits) by creating an additional column that contains the 	split identifier. Optionally, the function also copies a specified number of boundary rows to each split.)</a:t>
            </a:r>
            <a:br>
              <a:rPr lang="en-US" altLang="ko-KR" sz="1600" dirty="0">
                <a:solidFill>
                  <a:schemeClr val="bg1">
                    <a:lumMod val="75000"/>
                  </a:schemeClr>
                </a:solidFill>
                <a:latin typeface="DX경필고딕B" panose="02010606000101010101" pitchFamily="2" charset="-127"/>
                <a:ea typeface="DX경필고딕B" panose="02010606000101010101" pitchFamily="2" charset="-127"/>
              </a:rPr>
            </a:br>
            <a:r>
              <a:rPr lang="en-US" altLang="ko-KR" sz="1600" dirty="0">
                <a:solidFill>
                  <a:schemeClr val="bg1">
                    <a:lumMod val="75000"/>
                  </a:schemeClr>
                </a:solidFill>
                <a:latin typeface="DX경필고딕B" panose="02010606000101010101" pitchFamily="2" charset="-127"/>
                <a:ea typeface="DX경필고딕B" panose="02010606000101010101" pitchFamily="2" charset="-127"/>
              </a:rPr>
              <a:t>	</a:t>
            </a:r>
            <a:r>
              <a:rPr lang="ko-KR" altLang="en-US" sz="1600" dirty="0">
                <a:latin typeface="DX경필고딕B" panose="02010606000101010101" pitchFamily="2" charset="-127"/>
                <a:ea typeface="DX경필고딕B" panose="02010606000101010101" pitchFamily="2" charset="-127"/>
              </a:rPr>
              <a:t>이 녀석은 시계열의 조작을 위한 파티션의 균형을 위해 쓰인다</a:t>
            </a:r>
            <a:r>
              <a:rPr lang="en-US" altLang="ko-KR" sz="1600" dirty="0">
                <a:latin typeface="DX경필고딕B" panose="02010606000101010101" pitchFamily="2" charset="-127"/>
                <a:ea typeface="DX경필고딕B" panose="02010606000101010101" pitchFamily="2" charset="-127"/>
              </a:rPr>
              <a:t>. </a:t>
            </a:r>
            <a:r>
              <a:rPr lang="en-US" altLang="ko-KR" sz="1600" dirty="0" err="1">
                <a:latin typeface="DX경필고딕B" panose="02010606000101010101" pitchFamily="2" charset="-127"/>
                <a:ea typeface="DX경필고딕B" panose="02010606000101010101" pitchFamily="2" charset="-127"/>
              </a:rPr>
              <a:t>vWorker</a:t>
            </a:r>
            <a:r>
              <a:rPr lang="ko-KR" altLang="en-US" sz="1600" dirty="0">
                <a:latin typeface="DX경필고딕B" panose="02010606000101010101" pitchFamily="2" charset="-127"/>
                <a:ea typeface="DX경필고딕B" panose="02010606000101010101" pitchFamily="2" charset="-127"/>
              </a:rPr>
              <a:t>에 대한 심각한 파티션 불균형은 결국 </a:t>
            </a:r>
            <a:r>
              <a:rPr lang="en-US" altLang="ko-KR" sz="1600" dirty="0">
                <a:latin typeface="DX경필고딕B" panose="02010606000101010101" pitchFamily="2" charset="-127"/>
                <a:ea typeface="DX경필고딕B" panose="02010606000101010101" pitchFamily="2" charset="-127"/>
              </a:rPr>
              <a:t>	load </a:t>
            </a:r>
            <a:r>
              <a:rPr lang="ko-KR" altLang="en-US" sz="1600" dirty="0">
                <a:latin typeface="DX경필고딕B" panose="02010606000101010101" pitchFamily="2" charset="-127"/>
                <a:ea typeface="DX경필고딕B" panose="02010606000101010101" pitchFamily="2" charset="-127"/>
              </a:rPr>
              <a:t>불균형을 야기할 수 있다</a:t>
            </a:r>
            <a:r>
              <a:rPr lang="en-US" altLang="ko-KR" sz="1600" dirty="0">
                <a:latin typeface="DX경필고딕B" panose="02010606000101010101" pitchFamily="2" charset="-127"/>
                <a:ea typeface="DX경필고딕B" panose="02010606000101010101" pitchFamily="2" charset="-127"/>
              </a:rPr>
              <a:t>. </a:t>
            </a:r>
            <a:r>
              <a:rPr lang="ko-KR" altLang="en-US" sz="1600" dirty="0">
                <a:latin typeface="DX경필고딕B" panose="02010606000101010101" pitchFamily="2" charset="-127"/>
                <a:ea typeface="DX경필고딕B" panose="02010606000101010101" pitchFamily="2" charset="-127"/>
              </a:rPr>
              <a:t>그걸 방지하기 위함</a:t>
            </a:r>
            <a:r>
              <a:rPr lang="en-US" altLang="ko-KR" sz="1600" dirty="0">
                <a:latin typeface="DX경필고딕B" panose="02010606000101010101" pitchFamily="2" charset="-127"/>
                <a:ea typeface="DX경필고딕B" panose="02010606000101010101" pitchFamily="2" charset="-127"/>
              </a:rPr>
              <a:t>.</a:t>
            </a:r>
          </a:p>
          <a:p>
            <a:pPr>
              <a:buFont typeface="Wingdings" panose="05000000000000000000" pitchFamily="2" charset="2"/>
              <a:buChar char="Ø"/>
            </a:pPr>
            <a:r>
              <a:rPr lang="en-US" altLang="ko-KR" sz="1600" b="1" dirty="0" err="1">
                <a:latin typeface="DX경필고딕B" panose="02010606000101010101" pitchFamily="2" charset="-127"/>
                <a:ea typeface="DX경필고딕B" panose="02010606000101010101" pitchFamily="2" charset="-127"/>
              </a:rPr>
              <a:t>Sessionize</a:t>
            </a:r>
            <a:r>
              <a:rPr lang="en-US" altLang="ko-KR" sz="1600" b="1" dirty="0">
                <a:latin typeface="DX경필고딕B" panose="02010606000101010101" pitchFamily="2" charset="-127"/>
                <a:ea typeface="DX경필고딕B" panose="02010606000101010101" pitchFamily="2" charset="-127"/>
              </a:rPr>
              <a:t>: </a:t>
            </a:r>
            <a:r>
              <a:rPr lang="ko-KR" altLang="en-US" sz="1600" dirty="0">
                <a:latin typeface="DX경필고딕B" panose="02010606000101010101" pitchFamily="2" charset="-127"/>
                <a:ea typeface="DX경필고딕B" panose="02010606000101010101" pitchFamily="2" charset="-127"/>
              </a:rPr>
              <a:t>각각의 클릭스트림에 대한 클릭을 고유한 세션 </a:t>
            </a:r>
            <a:r>
              <a:rPr lang="ko-KR" altLang="en-US" sz="1600" dirty="0" err="1">
                <a:latin typeface="DX경필고딕B" panose="02010606000101010101" pitchFamily="2" charset="-127"/>
                <a:ea typeface="DX경필고딕B" panose="02010606000101010101" pitchFamily="2" charset="-127"/>
              </a:rPr>
              <a:t>식별자에</a:t>
            </a:r>
            <a:r>
              <a:rPr lang="ko-KR" altLang="en-US" sz="1600" dirty="0">
                <a:latin typeface="DX경필고딕B" panose="02010606000101010101" pitchFamily="2" charset="-127"/>
                <a:ea typeface="DX경필고딕B" panose="02010606000101010101" pitchFamily="2" charset="-127"/>
              </a:rPr>
              <a:t> 매핑한다</a:t>
            </a:r>
            <a:r>
              <a:rPr lang="en-US" altLang="ko-KR" sz="1600" dirty="0">
                <a:latin typeface="DX경필고딕B" panose="02010606000101010101" pitchFamily="2" charset="-127"/>
                <a:ea typeface="DX경필고딕B" panose="02010606000101010101" pitchFamily="2" charset="-127"/>
              </a:rPr>
              <a:t>. </a:t>
            </a:r>
            <a:r>
              <a:rPr lang="ko-KR" altLang="en-US" sz="1600" dirty="0">
                <a:latin typeface="DX경필고딕B" panose="02010606000101010101" pitchFamily="2" charset="-127"/>
                <a:ea typeface="DX경필고딕B" panose="02010606000101010101" pitchFamily="2" charset="-127"/>
              </a:rPr>
              <a:t>사용자의 </a:t>
            </a:r>
            <a:r>
              <a:rPr lang="en-US" altLang="ko-KR" sz="1600" dirty="0">
                <a:latin typeface="DX경필고딕B" panose="02010606000101010101" pitchFamily="2" charset="-127"/>
                <a:ea typeface="DX경필고딕B" panose="02010606000101010101" pitchFamily="2" charset="-127"/>
              </a:rPr>
              <a:t>n</a:t>
            </a:r>
            <a:r>
              <a:rPr lang="ko-KR" altLang="en-US" sz="1600" dirty="0" err="1">
                <a:latin typeface="DX경필고딕B" panose="02010606000101010101" pitchFamily="2" charset="-127"/>
                <a:ea typeface="DX경필고딕B" panose="02010606000101010101" pitchFamily="2" charset="-127"/>
              </a:rPr>
              <a:t>초동안</a:t>
            </a:r>
            <a:r>
              <a:rPr lang="ko-KR" altLang="en-US" sz="1600" dirty="0">
                <a:latin typeface="DX경필고딕B" panose="02010606000101010101" pitchFamily="2" charset="-127"/>
                <a:ea typeface="DX경필고딕B" panose="02010606000101010101" pitchFamily="2" charset="-127"/>
              </a:rPr>
              <a:t> 일련의 클릭이 없을 </a:t>
            </a:r>
            <a:r>
              <a:rPr lang="en-US" altLang="ko-KR" sz="1600" dirty="0">
                <a:latin typeface="DX경필고딕B" panose="02010606000101010101" pitchFamily="2" charset="-127"/>
                <a:ea typeface="DX경필고딕B" panose="02010606000101010101" pitchFamily="2" charset="-127"/>
              </a:rPr>
              <a:t>	</a:t>
            </a:r>
            <a:r>
              <a:rPr lang="ko-KR" altLang="en-US" sz="1600" dirty="0">
                <a:latin typeface="DX경필고딕B" panose="02010606000101010101" pitchFamily="2" charset="-127"/>
                <a:ea typeface="DX경필고딕B" panose="02010606000101010101" pitchFamily="2" charset="-127"/>
              </a:rPr>
              <a:t>때 하는 것으로 정의</a:t>
            </a:r>
            <a:r>
              <a:rPr lang="en-US" altLang="ko-KR" sz="1600" dirty="0">
                <a:latin typeface="DX경필고딕B" panose="02010606000101010101" pitchFamily="2" charset="-127"/>
                <a:ea typeface="DX경필고딕B" panose="02010606000101010101" pitchFamily="2" charset="-127"/>
              </a:rPr>
              <a:t>.</a:t>
            </a:r>
            <a:br>
              <a:rPr lang="en-US" altLang="ko-KR" sz="1600" dirty="0">
                <a:latin typeface="DX경필고딕B" panose="02010606000101010101" pitchFamily="2" charset="-127"/>
                <a:ea typeface="DX경필고딕B" panose="02010606000101010101" pitchFamily="2" charset="-127"/>
              </a:rPr>
            </a:br>
            <a:r>
              <a:rPr lang="en-US" altLang="ko-KR" sz="1600" dirty="0">
                <a:latin typeface="DX경필고딕B" panose="02010606000101010101" pitchFamily="2" charset="-127"/>
                <a:ea typeface="DX경필고딕B" panose="02010606000101010101" pitchFamily="2" charset="-127"/>
              </a:rPr>
              <a:t>	</a:t>
            </a:r>
            <a:r>
              <a:rPr lang="en-US" altLang="ko-KR" sz="1600" dirty="0">
                <a:solidFill>
                  <a:schemeClr val="bg1">
                    <a:lumMod val="75000"/>
                  </a:schemeClr>
                </a:solidFill>
                <a:latin typeface="DX경필고딕B" panose="02010606000101010101" pitchFamily="2" charset="-127"/>
                <a:ea typeface="DX경필고딕B" panose="02010606000101010101" pitchFamily="2" charset="-127"/>
              </a:rPr>
              <a:t>(</a:t>
            </a:r>
            <a:r>
              <a:rPr lang="en-US" altLang="ko-KR" sz="1600" dirty="0" err="1">
                <a:solidFill>
                  <a:schemeClr val="bg1">
                    <a:lumMod val="75000"/>
                  </a:schemeClr>
                </a:solidFill>
                <a:latin typeface="DX경필고딕B" panose="02010606000101010101" pitchFamily="2" charset="-127"/>
                <a:ea typeface="DX경필고딕B" panose="02010606000101010101" pitchFamily="2" charset="-127"/>
              </a:rPr>
              <a:t>Sessionization</a:t>
            </a:r>
            <a:r>
              <a:rPr lang="en-US" altLang="ko-KR" sz="1600" dirty="0">
                <a:solidFill>
                  <a:schemeClr val="bg1">
                    <a:lumMod val="75000"/>
                  </a:schemeClr>
                </a:solidFill>
                <a:latin typeface="DX경필고딕B" panose="02010606000101010101" pitchFamily="2" charset="-127"/>
                <a:ea typeface="DX경필고딕B" panose="02010606000101010101" pitchFamily="2" charset="-127"/>
              </a:rPr>
              <a:t> is the process of mapping each click in a clickstream to a unique session identifier. We 	define a session as a sequence of clicks by a particular user where no more than n seconds pass 	between successive clicks.)</a:t>
            </a:r>
            <a:br>
              <a:rPr lang="en-US" altLang="ko-KR" sz="1600" dirty="0">
                <a:solidFill>
                  <a:schemeClr val="bg1">
                    <a:lumMod val="75000"/>
                  </a:schemeClr>
                </a:solidFill>
                <a:latin typeface="DX경필고딕B" panose="02010606000101010101" pitchFamily="2" charset="-127"/>
                <a:ea typeface="DX경필고딕B" panose="02010606000101010101" pitchFamily="2" charset="-127"/>
              </a:rPr>
            </a:br>
            <a:r>
              <a:rPr lang="en-US" altLang="ko-KR" sz="1600" dirty="0">
                <a:solidFill>
                  <a:schemeClr val="bg1">
                    <a:lumMod val="75000"/>
                  </a:schemeClr>
                </a:solidFill>
                <a:latin typeface="DX경필고딕B" panose="02010606000101010101" pitchFamily="2" charset="-127"/>
                <a:ea typeface="DX경필고딕B" panose="02010606000101010101" pitchFamily="2" charset="-127"/>
              </a:rPr>
              <a:t>	</a:t>
            </a:r>
            <a:r>
              <a:rPr lang="en-US" altLang="ko-KR" sz="1600" dirty="0" err="1">
                <a:latin typeface="DX경필고딕B" panose="02010606000101010101" pitchFamily="2" charset="-127"/>
                <a:ea typeface="DX경필고딕B" panose="02010606000101010101" pitchFamily="2" charset="-127"/>
              </a:rPr>
              <a:t>Sessionization</a:t>
            </a:r>
            <a:r>
              <a:rPr lang="ko-KR" altLang="en-US" sz="1600" dirty="0">
                <a:latin typeface="DX경필고딕B" panose="02010606000101010101" pitchFamily="2" charset="-127"/>
                <a:ea typeface="DX경필고딕B" panose="02010606000101010101" pitchFamily="2" charset="-127"/>
              </a:rPr>
              <a:t>은 </a:t>
            </a:r>
            <a:r>
              <a:rPr lang="en-US" altLang="ko-KR" sz="1600" dirty="0">
                <a:latin typeface="DX경필고딕B" panose="02010606000101010101" pitchFamily="2" charset="-127"/>
                <a:ea typeface="DX경필고딕B" panose="02010606000101010101" pitchFamily="2" charset="-127"/>
              </a:rPr>
              <a:t>SQL-MR </a:t>
            </a:r>
            <a:r>
              <a:rPr lang="ko-KR" altLang="en-US" sz="1600" dirty="0">
                <a:latin typeface="DX경필고딕B" panose="02010606000101010101" pitchFamily="2" charset="-127"/>
                <a:ea typeface="DX경필고딕B" panose="02010606000101010101" pitchFamily="2" charset="-127"/>
              </a:rPr>
              <a:t>함수에 의해 쉽게 실행되어질 수 있다</a:t>
            </a:r>
            <a:r>
              <a:rPr lang="en-US" altLang="ko-KR" sz="1600" dirty="0">
                <a:latin typeface="DX경필고딕B" panose="02010606000101010101" pitchFamily="2" charset="-127"/>
                <a:ea typeface="DX경필고딕B" panose="02010606000101010101" pitchFamily="2" charset="-127"/>
              </a:rPr>
              <a:t>. </a:t>
            </a:r>
          </a:p>
          <a:p>
            <a:pPr>
              <a:buFont typeface="Wingdings" panose="05000000000000000000" pitchFamily="2" charset="2"/>
              <a:buChar char="Ø"/>
            </a:pPr>
            <a:r>
              <a:rPr lang="en-US" altLang="ko-KR" sz="1600" b="1" dirty="0" err="1">
                <a:latin typeface="DX경필고딕B" panose="02010606000101010101" pitchFamily="2" charset="-127"/>
                <a:ea typeface="DX경필고딕B" panose="02010606000101010101" pitchFamily="2" charset="-127"/>
              </a:rPr>
              <a:t>Shapelets</a:t>
            </a:r>
            <a:r>
              <a:rPr lang="en-US" altLang="ko-KR" sz="1600" b="1" dirty="0">
                <a:latin typeface="DX경필고딕B" panose="02010606000101010101" pitchFamily="2" charset="-127"/>
                <a:ea typeface="DX경필고딕B" panose="02010606000101010101" pitchFamily="2" charset="-127"/>
              </a:rPr>
              <a:t>: </a:t>
            </a:r>
            <a:r>
              <a:rPr lang="ko-KR" altLang="en-US" sz="1600" dirty="0" err="1">
                <a:latin typeface="DX경필고딕B" panose="02010606000101010101" pitchFamily="2" charset="-127"/>
                <a:ea typeface="DX경필고딕B" panose="02010606000101010101" pitchFamily="2" charset="-127"/>
              </a:rPr>
              <a:t>시계열로</a:t>
            </a:r>
            <a:r>
              <a:rPr lang="ko-KR" altLang="en-US" sz="1600" dirty="0">
                <a:latin typeface="DX경필고딕B" panose="02010606000101010101" pitchFamily="2" charset="-127"/>
                <a:ea typeface="DX경필고딕B" panose="02010606000101010101" pitchFamily="2" charset="-127"/>
              </a:rPr>
              <a:t> 정렬된 시퀀스 중에서 구별되는 특징을 탐지하고</a:t>
            </a:r>
            <a:r>
              <a:rPr lang="en-US" altLang="ko-KR" sz="1600" dirty="0">
                <a:latin typeface="DX경필고딕B" panose="02010606000101010101" pitchFamily="2" charset="-127"/>
                <a:ea typeface="DX경필고딕B" panose="02010606000101010101" pitchFamily="2" charset="-127"/>
              </a:rPr>
              <a:t>, </a:t>
            </a:r>
            <a:r>
              <a:rPr lang="ko-KR" altLang="en-US" sz="1600" dirty="0">
                <a:latin typeface="DX경필고딕B" panose="02010606000101010101" pitchFamily="2" charset="-127"/>
                <a:ea typeface="DX경필고딕B" panose="02010606000101010101" pitchFamily="2" charset="-127"/>
              </a:rPr>
              <a:t>새로운 데이터로 분류하는데 사용한다</a:t>
            </a:r>
            <a:r>
              <a:rPr lang="en-US" altLang="ko-KR" sz="1600" dirty="0">
                <a:latin typeface="DX경필고딕B" panose="02010606000101010101" pitchFamily="2" charset="-127"/>
                <a:ea typeface="DX경필고딕B" panose="02010606000101010101" pitchFamily="2" charset="-127"/>
              </a:rPr>
              <a:t>. </a:t>
            </a:r>
            <a:r>
              <a:rPr lang="ko-KR" altLang="en-US" sz="1600" dirty="0">
                <a:latin typeface="DX경필고딕B" panose="02010606000101010101" pitchFamily="2" charset="-127"/>
                <a:ea typeface="DX경필고딕B" panose="02010606000101010101" pitchFamily="2" charset="-127"/>
              </a:rPr>
              <a:t>이 함수</a:t>
            </a:r>
            <a:r>
              <a:rPr lang="en-US" altLang="ko-KR" sz="1600" dirty="0">
                <a:latin typeface="DX경필고딕B" panose="02010606000101010101" pitchFamily="2" charset="-127"/>
                <a:ea typeface="DX경필고딕B" panose="02010606000101010101" pitchFamily="2" charset="-127"/>
              </a:rPr>
              <a:t>	</a:t>
            </a:r>
            <a:r>
              <a:rPr lang="ko-KR" altLang="en-US" sz="1600" dirty="0">
                <a:latin typeface="DX경필고딕B" panose="02010606000101010101" pitchFamily="2" charset="-127"/>
                <a:ea typeface="DX경필고딕B" panose="02010606000101010101" pitchFamily="2" charset="-127"/>
              </a:rPr>
              <a:t>는 </a:t>
            </a:r>
            <a:r>
              <a:rPr lang="en-US" altLang="ko-KR" sz="1600" dirty="0">
                <a:latin typeface="DX경필고딕B" panose="02010606000101010101" pitchFamily="2" charset="-127"/>
                <a:ea typeface="DX경필고딕B" panose="02010606000101010101" pitchFamily="2" charset="-127"/>
              </a:rPr>
              <a:t>‘</a:t>
            </a:r>
            <a:r>
              <a:rPr lang="en-US" altLang="ko-KR" sz="1600" dirty="0" err="1">
                <a:latin typeface="DX경필고딕B" panose="02010606000101010101" pitchFamily="2" charset="-127"/>
                <a:ea typeface="DX경필고딕B" panose="02010606000101010101" pitchFamily="2" charset="-127"/>
              </a:rPr>
              <a:t>ShapeletMasker</a:t>
            </a:r>
            <a:r>
              <a:rPr lang="en-US" altLang="ko-KR" sz="1600" dirty="0">
                <a:latin typeface="DX경필고딕B" panose="02010606000101010101" pitchFamily="2" charset="-127"/>
                <a:ea typeface="DX경필고딕B" panose="02010606000101010101" pitchFamily="2" charset="-127"/>
              </a:rPr>
              <a:t>, </a:t>
            </a:r>
            <a:r>
              <a:rPr lang="en-US" altLang="ko-KR" sz="1600" dirty="0" err="1">
                <a:latin typeface="DX경필고딕B" panose="02010606000101010101" pitchFamily="2" charset="-127"/>
                <a:ea typeface="DX경필고딕B" panose="02010606000101010101" pitchFamily="2" charset="-127"/>
              </a:rPr>
              <a:t>ShapeletFrequencyFinder</a:t>
            </a:r>
            <a:r>
              <a:rPr lang="en-US" altLang="ko-KR" sz="1600" dirty="0">
                <a:latin typeface="DX경필고딕B" panose="02010606000101010101" pitchFamily="2" charset="-127"/>
                <a:ea typeface="DX경필고딕B" panose="02010606000101010101" pitchFamily="2" charset="-127"/>
              </a:rPr>
              <a:t>, </a:t>
            </a:r>
            <a:r>
              <a:rPr lang="en-US" altLang="ko-KR" sz="1600" dirty="0" err="1">
                <a:latin typeface="DX경필고딕B" panose="02010606000101010101" pitchFamily="2" charset="-127"/>
                <a:ea typeface="DX경필고딕B" panose="02010606000101010101" pitchFamily="2" charset="-127"/>
              </a:rPr>
              <a:t>ShapeletStrengthFinder</a:t>
            </a:r>
            <a:r>
              <a:rPr lang="en-US" altLang="ko-KR" sz="1600" dirty="0">
                <a:latin typeface="DX경필고딕B" panose="02010606000101010101" pitchFamily="2" charset="-127"/>
                <a:ea typeface="DX경필고딕B" panose="02010606000101010101" pitchFamily="2" charset="-127"/>
              </a:rPr>
              <a:t>, </a:t>
            </a:r>
            <a:r>
              <a:rPr lang="ko-KR" altLang="en-US" sz="1600" dirty="0">
                <a:latin typeface="DX경필고딕B" panose="02010606000101010101" pitchFamily="2" charset="-127"/>
                <a:ea typeface="DX경필고딕B" panose="02010606000101010101" pitchFamily="2" charset="-127"/>
              </a:rPr>
              <a:t>그리고 </a:t>
            </a:r>
            <a:r>
              <a:rPr lang="en-US" altLang="ko-KR" sz="1600" dirty="0" err="1">
                <a:latin typeface="DX경필고딕B" panose="02010606000101010101" pitchFamily="2" charset="-127"/>
                <a:ea typeface="DX경필고딕B" panose="02010606000101010101" pitchFamily="2" charset="-127"/>
              </a:rPr>
              <a:t>ShapeleFinder</a:t>
            </a:r>
            <a:r>
              <a:rPr lang="en-US" altLang="ko-KR" sz="1600" dirty="0">
                <a:latin typeface="DX경필고딕B" panose="02010606000101010101" pitchFamily="2" charset="-127"/>
                <a:ea typeface="DX경필고딕B" panose="02010606000101010101" pitchFamily="2" charset="-127"/>
              </a:rPr>
              <a:t> 4</a:t>
            </a:r>
            <a:r>
              <a:rPr lang="ko-KR" altLang="en-US" sz="1600" dirty="0">
                <a:latin typeface="DX경필고딕B" panose="02010606000101010101" pitchFamily="2" charset="-127"/>
                <a:ea typeface="DX경필고딕B" panose="02010606000101010101" pitchFamily="2" charset="-127"/>
              </a:rPr>
              <a:t>가지로 </a:t>
            </a:r>
            <a:r>
              <a:rPr lang="en-US" altLang="ko-KR" sz="1600" dirty="0">
                <a:latin typeface="DX경필고딕B" panose="02010606000101010101" pitchFamily="2" charset="-127"/>
                <a:ea typeface="DX경필고딕B" panose="02010606000101010101" pitchFamily="2" charset="-127"/>
              </a:rPr>
              <a:t>	</a:t>
            </a:r>
            <a:r>
              <a:rPr lang="ko-KR" altLang="en-US" sz="1600" dirty="0">
                <a:latin typeface="DX경필고딕B" panose="02010606000101010101" pitchFamily="2" charset="-127"/>
                <a:ea typeface="DX경필고딕B" panose="02010606000101010101" pitchFamily="2" charset="-127"/>
              </a:rPr>
              <a:t>구성된다</a:t>
            </a:r>
            <a:r>
              <a:rPr lang="en-US" altLang="ko-KR" sz="1600" dirty="0">
                <a:latin typeface="DX경필고딕B" panose="02010606000101010101" pitchFamily="2" charset="-127"/>
                <a:ea typeface="DX경필고딕B" panose="02010606000101010101" pitchFamily="2" charset="-127"/>
              </a:rPr>
              <a:t>.</a:t>
            </a:r>
            <a:br>
              <a:rPr lang="en-US" altLang="ko-KR" sz="1600" dirty="0">
                <a:latin typeface="DX경필고딕B" panose="02010606000101010101" pitchFamily="2" charset="-127"/>
                <a:ea typeface="DX경필고딕B" panose="02010606000101010101" pitchFamily="2" charset="-127"/>
              </a:rPr>
            </a:br>
            <a:r>
              <a:rPr lang="en-US" altLang="ko-KR" sz="1600" dirty="0">
                <a:latin typeface="DX경필고딕B" panose="02010606000101010101" pitchFamily="2" charset="-127"/>
                <a:ea typeface="DX경필고딕B" panose="02010606000101010101" pitchFamily="2" charset="-127"/>
              </a:rPr>
              <a:t>	</a:t>
            </a:r>
            <a:r>
              <a:rPr lang="en-US" altLang="ko-KR" sz="1600" dirty="0">
                <a:solidFill>
                  <a:schemeClr val="bg1">
                    <a:lumMod val="75000"/>
                  </a:schemeClr>
                </a:solidFill>
                <a:latin typeface="DX경필고딕B" panose="02010606000101010101" pitchFamily="2" charset="-127"/>
                <a:ea typeface="DX경필고딕B" panose="02010606000101010101" pitchFamily="2" charset="-127"/>
              </a:rPr>
              <a:t>(Detects distinguishing features among ordered sequences (time series) and uses them to classify new 	data. </a:t>
            </a:r>
            <a:r>
              <a:rPr lang="en-US" altLang="ko-KR" sz="1600" dirty="0" err="1">
                <a:solidFill>
                  <a:schemeClr val="bg1">
                    <a:lumMod val="75000"/>
                  </a:schemeClr>
                </a:solidFill>
                <a:latin typeface="DX경필고딕B" panose="02010606000101010101" pitchFamily="2" charset="-127"/>
                <a:ea typeface="DX경필고딕B" panose="02010606000101010101" pitchFamily="2" charset="-127"/>
              </a:rPr>
              <a:t>Shapelets</a:t>
            </a:r>
            <a:r>
              <a:rPr lang="en-US" altLang="ko-KR" sz="1600" dirty="0">
                <a:solidFill>
                  <a:schemeClr val="bg1">
                    <a:lumMod val="75000"/>
                  </a:schemeClr>
                </a:solidFill>
                <a:latin typeface="DX경필고딕B" panose="02010606000101010101" pitchFamily="2" charset="-127"/>
                <a:ea typeface="DX경필고딕B" panose="02010606000101010101" pitchFamily="2" charset="-127"/>
              </a:rPr>
              <a:t> is composed of the functions </a:t>
            </a:r>
            <a:r>
              <a:rPr lang="en-US" altLang="ko-KR" sz="1600" dirty="0" err="1">
                <a:solidFill>
                  <a:schemeClr val="bg1">
                    <a:lumMod val="75000"/>
                  </a:schemeClr>
                </a:solidFill>
                <a:latin typeface="DX경필고딕B" panose="02010606000101010101" pitchFamily="2" charset="-127"/>
                <a:ea typeface="DX경필고딕B" panose="02010606000101010101" pitchFamily="2" charset="-127"/>
              </a:rPr>
              <a:t>ShapeletMasker</a:t>
            </a:r>
            <a:r>
              <a:rPr lang="en-US" altLang="ko-KR" sz="1600" dirty="0">
                <a:solidFill>
                  <a:schemeClr val="bg1">
                    <a:lumMod val="75000"/>
                  </a:schemeClr>
                </a:solidFill>
                <a:latin typeface="DX경필고딕B" panose="02010606000101010101" pitchFamily="2" charset="-127"/>
                <a:ea typeface="DX경필고딕B" panose="02010606000101010101" pitchFamily="2" charset="-127"/>
              </a:rPr>
              <a:t>, </a:t>
            </a:r>
            <a:r>
              <a:rPr lang="en-US" altLang="ko-KR" sz="1600" dirty="0" err="1">
                <a:solidFill>
                  <a:schemeClr val="bg1">
                    <a:lumMod val="75000"/>
                  </a:schemeClr>
                </a:solidFill>
                <a:latin typeface="DX경필고딕B" panose="02010606000101010101" pitchFamily="2" charset="-127"/>
                <a:ea typeface="DX경필고딕B" panose="02010606000101010101" pitchFamily="2" charset="-127"/>
              </a:rPr>
              <a:t>ShapeletFrequencyFinder</a:t>
            </a:r>
            <a:r>
              <a:rPr lang="en-US" altLang="ko-KR" sz="1600" dirty="0">
                <a:solidFill>
                  <a:schemeClr val="bg1">
                    <a:lumMod val="75000"/>
                  </a:schemeClr>
                </a:solidFill>
                <a:latin typeface="DX경필고딕B" panose="02010606000101010101" pitchFamily="2" charset="-127"/>
                <a:ea typeface="DX경필고딕B" panose="02010606000101010101" pitchFamily="2" charset="-127"/>
              </a:rPr>
              <a:t>, 	</a:t>
            </a:r>
            <a:r>
              <a:rPr lang="en-US" altLang="ko-KR" sz="1600" dirty="0" err="1">
                <a:solidFill>
                  <a:schemeClr val="bg1">
                    <a:lumMod val="75000"/>
                  </a:schemeClr>
                </a:solidFill>
                <a:latin typeface="DX경필고딕B" panose="02010606000101010101" pitchFamily="2" charset="-127"/>
                <a:ea typeface="DX경필고딕B" panose="02010606000101010101" pitchFamily="2" charset="-127"/>
              </a:rPr>
              <a:t>ShapeletStrengthFinder</a:t>
            </a:r>
            <a:r>
              <a:rPr lang="en-US" altLang="ko-KR" sz="1600" dirty="0">
                <a:solidFill>
                  <a:schemeClr val="bg1">
                    <a:lumMod val="75000"/>
                  </a:schemeClr>
                </a:solidFill>
                <a:latin typeface="DX경필고딕B" panose="02010606000101010101" pitchFamily="2" charset="-127"/>
                <a:ea typeface="DX경필고딕B" panose="02010606000101010101" pitchFamily="2" charset="-127"/>
              </a:rPr>
              <a:t>, and </a:t>
            </a:r>
            <a:r>
              <a:rPr lang="en-US" altLang="ko-KR" sz="1600" dirty="0" err="1">
                <a:solidFill>
                  <a:schemeClr val="bg1">
                    <a:lumMod val="75000"/>
                  </a:schemeClr>
                </a:solidFill>
                <a:latin typeface="DX경필고딕B" panose="02010606000101010101" pitchFamily="2" charset="-127"/>
                <a:ea typeface="DX경필고딕B" panose="02010606000101010101" pitchFamily="2" charset="-127"/>
              </a:rPr>
              <a:t>ShapeletFinder</a:t>
            </a:r>
            <a:r>
              <a:rPr lang="en-US" altLang="ko-KR" sz="1600" dirty="0">
                <a:solidFill>
                  <a:schemeClr val="bg1">
                    <a:lumMod val="75000"/>
                  </a:schemeClr>
                </a:solidFill>
                <a:latin typeface="DX경필고딕B" panose="02010606000101010101" pitchFamily="2" charset="-127"/>
                <a:ea typeface="DX경필고딕B" panose="02010606000101010101" pitchFamily="2" charset="-127"/>
              </a:rPr>
              <a:t>.)</a:t>
            </a:r>
          </a:p>
        </p:txBody>
      </p:sp>
      <p:sp>
        <p:nvSpPr>
          <p:cNvPr id="4" name="TextBox 3"/>
          <p:cNvSpPr txBox="1"/>
          <p:nvPr/>
        </p:nvSpPr>
        <p:spPr>
          <a:xfrm>
            <a:off x="-425335" y="299258"/>
            <a:ext cx="332508" cy="369332"/>
          </a:xfrm>
          <a:prstGeom prst="rect">
            <a:avLst/>
          </a:prstGeom>
          <a:solidFill>
            <a:srgbClr val="FF0000"/>
          </a:solidFill>
          <a:ln>
            <a:solidFill>
              <a:srgbClr val="FF0000"/>
            </a:solidFill>
          </a:ln>
        </p:spPr>
        <p:txBody>
          <a:bodyPr wrap="square" rtlCol="0">
            <a:spAutoFit/>
          </a:bodyPr>
          <a:lstStyle/>
          <a:p>
            <a:pPr algn="ctr"/>
            <a:r>
              <a:rPr lang="en-US" altLang="ko-KR" b="1" dirty="0">
                <a:ln w="6600">
                  <a:solidFill>
                    <a:schemeClr val="accent2"/>
                  </a:solidFill>
                  <a:prstDash val="solid"/>
                </a:ln>
                <a:solidFill>
                  <a:srgbClr val="FFFFFF"/>
                </a:solidFill>
                <a:effectLst>
                  <a:outerShdw dist="38100" dir="2700000" algn="tl" rotWithShape="0">
                    <a:schemeClr val="accent2"/>
                  </a:outerShdw>
                </a:effectLst>
              </a:rPr>
              <a:t>?</a:t>
            </a:r>
            <a:endParaRPr lang="ko-KR" altLang="en-US" sz="1000" dirty="0">
              <a:solidFill>
                <a:srgbClr val="FF0000"/>
              </a:solidFill>
            </a:endParaRPr>
          </a:p>
        </p:txBody>
      </p:sp>
    </p:spTree>
    <p:extLst>
      <p:ext uri="{BB962C8B-B14F-4D97-AF65-F5344CB8AC3E}">
        <p14:creationId xmlns:p14="http://schemas.microsoft.com/office/powerpoint/2010/main" val="634959700"/>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사용자 지정 1">
      <a:majorFont>
        <a:latin typeface="맑은 고딕"/>
        <a:ea typeface="DX경필고딕B"/>
        <a:cs typeface=""/>
      </a:majorFont>
      <a:minorFont>
        <a:latin typeface="맑은 고딕"/>
        <a:ea typeface="DX경필고딕B"/>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1405</TotalTime>
  <Words>381</Words>
  <Application>Microsoft Office PowerPoint</Application>
  <PresentationFormat>와이드스크린</PresentationFormat>
  <Paragraphs>86</Paragraphs>
  <Slides>14</Slides>
  <Notes>0</Notes>
  <HiddenSlides>0</HiddenSlides>
  <MMClips>0</MMClips>
  <ScaleCrop>false</ScaleCrop>
  <HeadingPairs>
    <vt:vector size="6" baseType="variant">
      <vt:variant>
        <vt:lpstr>사용한 글꼴</vt:lpstr>
      </vt:variant>
      <vt:variant>
        <vt:i4>4</vt:i4>
      </vt:variant>
      <vt:variant>
        <vt:lpstr>테마</vt:lpstr>
      </vt:variant>
      <vt:variant>
        <vt:i4>1</vt:i4>
      </vt:variant>
      <vt:variant>
        <vt:lpstr>슬라이드 제목</vt:lpstr>
      </vt:variant>
      <vt:variant>
        <vt:i4>14</vt:i4>
      </vt:variant>
    </vt:vector>
  </HeadingPairs>
  <TitlesOfParts>
    <vt:vector size="19" baseType="lpstr">
      <vt:lpstr>DX경필고딕B</vt:lpstr>
      <vt:lpstr>맑은 고딕</vt:lpstr>
      <vt:lpstr>Arial</vt:lpstr>
      <vt:lpstr>Wingdings</vt:lpstr>
      <vt:lpstr>Office 테마</vt:lpstr>
      <vt:lpstr>Aster Analytical Functions by Category</vt:lpstr>
      <vt:lpstr>Category</vt:lpstr>
      <vt:lpstr>Time Series, Path, and Attribution Analysis</vt:lpstr>
      <vt:lpstr>Time Series, Path, and Attribution Analysis</vt:lpstr>
      <vt:lpstr>Time Series, Path, and Attribution Analysis</vt:lpstr>
      <vt:lpstr>Time Series, Path, and Attribution Analysis</vt:lpstr>
      <vt:lpstr>Time Series, Path, and Attribution Analysis</vt:lpstr>
      <vt:lpstr>Time Series, Path, and Attribution Analysis</vt:lpstr>
      <vt:lpstr>Time Series, Path, and Attribution Analysis</vt:lpstr>
      <vt:lpstr>Pattern Matching with Teradata Aster nPath</vt:lpstr>
      <vt:lpstr>Statistical Analysis</vt:lpstr>
      <vt:lpstr>Statistical Analysis</vt:lpstr>
      <vt:lpstr>Statistical Analysis</vt:lpstr>
      <vt:lpstr>Statistical Analysis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Aster Analytical Functions by Category</dc:title>
  <dc:creator>김성제</dc:creator>
  <cp:lastModifiedBy>김성제</cp:lastModifiedBy>
  <cp:revision>61</cp:revision>
  <dcterms:created xsi:type="dcterms:W3CDTF">2016-07-25T00:48:12Z</dcterms:created>
  <dcterms:modified xsi:type="dcterms:W3CDTF">2016-07-27T00:50:53Z</dcterms:modified>
</cp:coreProperties>
</file>