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288" y="6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1ADA-8F3C-4C40-8B45-D3C6E348AE99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520-8E74-4E2C-A9BA-B93FB1BA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3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1ADA-8F3C-4C40-8B45-D3C6E348AE99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520-8E74-4E2C-A9BA-B93FB1BA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1ADA-8F3C-4C40-8B45-D3C6E348AE99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520-8E74-4E2C-A9BA-B93FB1BA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27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1ADA-8F3C-4C40-8B45-D3C6E348AE99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520-8E74-4E2C-A9BA-B93FB1BA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7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1ADA-8F3C-4C40-8B45-D3C6E348AE99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520-8E74-4E2C-A9BA-B93FB1BA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5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1ADA-8F3C-4C40-8B45-D3C6E348AE99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520-8E74-4E2C-A9BA-B93FB1BA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6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1ADA-8F3C-4C40-8B45-D3C6E348AE99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520-8E74-4E2C-A9BA-B93FB1BA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2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1ADA-8F3C-4C40-8B45-D3C6E348AE99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520-8E74-4E2C-A9BA-B93FB1BA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7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1ADA-8F3C-4C40-8B45-D3C6E348AE99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520-8E74-4E2C-A9BA-B93FB1BA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1ADA-8F3C-4C40-8B45-D3C6E348AE99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520-8E74-4E2C-A9BA-B93FB1BA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8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1ADA-8F3C-4C40-8B45-D3C6E348AE99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7B520-8E74-4E2C-A9BA-B93FB1BA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7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1ADA-8F3C-4C40-8B45-D3C6E348AE99}" type="datetimeFigureOut">
              <a:rPr lang="ko-KR" altLang="en-US" smtClean="0"/>
              <a:t>2016-09-01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7B520-8E74-4E2C-A9BA-B93FB1BA1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4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23352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자기소개서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ko-KR" altLang="en-US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김성제</a:t>
            </a:r>
          </a:p>
        </p:txBody>
      </p:sp>
    </p:spTree>
    <p:extLst>
      <p:ext uri="{BB962C8B-B14F-4D97-AF65-F5344CB8AC3E}">
        <p14:creationId xmlns:p14="http://schemas.microsoft.com/office/powerpoint/2010/main" val="95326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1. </a:t>
            </a:r>
            <a:r>
              <a:rPr lang="ko-KR" altLang="en-US" sz="28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인생전략체계도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120834" y="1317565"/>
            <a:ext cx="679107" cy="59851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미션</a:t>
            </a:r>
            <a:endParaRPr lang="en-US" altLang="ko-KR" dirty="0">
              <a:solidFill>
                <a:schemeClr val="bg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20833" y="2148838"/>
            <a:ext cx="679107" cy="59851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가치</a:t>
            </a:r>
            <a:endParaRPr lang="en-US" altLang="ko-KR" dirty="0">
              <a:solidFill>
                <a:schemeClr val="bg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0833" y="2980111"/>
            <a:ext cx="679107" cy="59851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비젼</a:t>
            </a:r>
            <a:endParaRPr lang="en-US" altLang="ko-KR" dirty="0">
              <a:solidFill>
                <a:schemeClr val="bg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10295" y="1317565"/>
            <a:ext cx="9103822" cy="598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강이 보이는 고층건물에서 살겠다</a:t>
            </a: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내가 하고 싶은 취미를 마음껏 할 수 있는 능력을 갖추자</a:t>
            </a: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10295" y="2148837"/>
            <a:ext cx="9103822" cy="598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실패에서 멈추지 말자</a:t>
            </a: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일단 해보자</a:t>
            </a: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두려움에 맞서자</a:t>
            </a: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뚜렷해지자</a:t>
            </a: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10295" y="2980110"/>
            <a:ext cx="9103822" cy="598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2016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년 </a:t>
            </a: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학년 </a:t>
            </a: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학기 평점 </a:t>
            </a: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4.0 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↑</a:t>
            </a:r>
            <a:endParaRPr lang="en-US" altLang="ko-KR" sz="1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2017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년에 교환학생 프로그램 참여</a:t>
            </a: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졸업시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평점 </a:t>
            </a: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3.65 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↑</a:t>
            </a:r>
            <a:endParaRPr lang="en-US" altLang="ko-KR" sz="1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2020</a:t>
            </a:r>
            <a:r>
              <a:rPr lang="ko-KR" altLang="en-US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년까지 데이터 분석 회사 취업</a:t>
            </a:r>
            <a:r>
              <a:rPr lang="en-US" altLang="ko-KR" sz="1600" dirty="0">
                <a:solidFill>
                  <a:schemeClr val="tx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25286"/>
              </p:ext>
            </p:extLst>
          </p:nvPr>
        </p:nvGraphicFramePr>
        <p:xfrm>
          <a:off x="2010294" y="5749505"/>
          <a:ext cx="9103822" cy="630237"/>
        </p:xfrm>
        <a:graphic>
          <a:graphicData uri="http://schemas.openxmlformats.org/drawingml/2006/table">
            <a:tbl>
              <a:tblPr firstRow="1" bandRow="1"/>
              <a:tblGrid>
                <a:gridCol w="455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8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Data Mining </a:t>
                      </a:r>
                      <a:r>
                        <a:rPr lang="ko-KR" altLang="en-US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관련 통계 분석 기법 </a:t>
                      </a:r>
                      <a:r>
                        <a:rPr lang="en-US" altLang="ko-KR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Knowledge </a:t>
                      </a:r>
                      <a:r>
                        <a:rPr lang="ko-KR" altLang="en-US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확보</a:t>
                      </a:r>
                    </a:p>
                  </a:txBody>
                  <a:tcPr marL="91438" marR="91438" marT="45737" marB="45737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가는각진제목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데이터 분석 위한 </a:t>
                      </a:r>
                      <a:r>
                        <a:rPr lang="en-US" altLang="ko-KR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Python</a:t>
                      </a:r>
                      <a:r>
                        <a:rPr lang="ko-KR" altLang="en-US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과 </a:t>
                      </a:r>
                      <a:r>
                        <a:rPr lang="en-US" altLang="ko-KR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R</a:t>
                      </a:r>
                      <a:r>
                        <a:rPr lang="ko-KR" altLang="en-US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의 병행 학습</a:t>
                      </a:r>
                    </a:p>
                  </a:txBody>
                  <a:tcPr marL="91438" marR="91438" marT="45737" marB="45737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56282"/>
              </p:ext>
            </p:extLst>
          </p:nvPr>
        </p:nvGraphicFramePr>
        <p:xfrm>
          <a:off x="2010294" y="4906542"/>
          <a:ext cx="9103822" cy="630238"/>
        </p:xfrm>
        <a:graphic>
          <a:graphicData uri="http://schemas.openxmlformats.org/drawingml/2006/table">
            <a:tbl>
              <a:tblPr firstRow="1" bandRow="1"/>
              <a:tblGrid>
                <a:gridCol w="303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3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3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프로젝트 시 창의적인 설계 후 돌입</a:t>
                      </a:r>
                    </a:p>
                  </a:txBody>
                  <a:tcPr marT="45737" marB="45737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프레젠테이션 역량 강화</a:t>
                      </a:r>
                      <a:endParaRPr lang="en-US" altLang="ko-KR" sz="1400" b="0" i="0" baseline="0" dirty="0">
                        <a:solidFill>
                          <a:schemeClr val="tx1"/>
                        </a:solidFill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T="45737" marB="45737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제 </a:t>
                      </a:r>
                      <a:r>
                        <a:rPr lang="en-US" altLang="ko-KR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2 </a:t>
                      </a:r>
                      <a:r>
                        <a:rPr lang="ko-KR" altLang="en-US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외국어 역량 강화</a:t>
                      </a:r>
                    </a:p>
                  </a:txBody>
                  <a:tcPr marT="45737" marB="45737" anchor="ctr" anchorCtr="1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00692"/>
              </p:ext>
            </p:extLst>
          </p:nvPr>
        </p:nvGraphicFramePr>
        <p:xfrm>
          <a:off x="2010295" y="4055885"/>
          <a:ext cx="9103822" cy="630238"/>
        </p:xfrm>
        <a:graphic>
          <a:graphicData uri="http://schemas.openxmlformats.org/drawingml/2006/table">
            <a:tbl>
              <a:tblPr firstRow="1" bandRow="1"/>
              <a:tblGrid>
                <a:gridCol w="455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성적 장학금 기회</a:t>
                      </a:r>
                    </a:p>
                  </a:txBody>
                  <a:tcPr marL="91436" marR="91436" marT="45737" marB="45737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가는각진제목체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0" i="0" baseline="0" dirty="0">
                          <a:solidFill>
                            <a:schemeClr val="tx1"/>
                          </a:solidFill>
                          <a:latin typeface="가는각진제목체" pitchFamily="18" charset="-127"/>
                          <a:ea typeface="가는각진제목체" pitchFamily="18" charset="-127"/>
                        </a:rPr>
                        <a:t>자신의 가치 증가</a:t>
                      </a:r>
                    </a:p>
                  </a:txBody>
                  <a:tcPr marL="91436" marR="91436" marT="45737" marB="45737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위쪽 화살표 62"/>
          <p:cNvSpPr/>
          <p:nvPr/>
        </p:nvSpPr>
        <p:spPr>
          <a:xfrm>
            <a:off x="3642072" y="3752673"/>
            <a:ext cx="5072063" cy="26035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0" kern="0">
              <a:solidFill>
                <a:sysClr val="window" lastClr="FFFFFF"/>
              </a:solidFill>
              <a:latin typeface="+mn-ea"/>
              <a:ea typeface="+mn-ea"/>
            </a:endParaRPr>
          </a:p>
        </p:txBody>
      </p:sp>
      <p:sp>
        <p:nvSpPr>
          <p:cNvPr id="64" name="위쪽 화살표 63"/>
          <p:cNvSpPr/>
          <p:nvPr/>
        </p:nvSpPr>
        <p:spPr>
          <a:xfrm>
            <a:off x="4388198" y="5568530"/>
            <a:ext cx="3600450" cy="155575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0" kern="0">
              <a:solidFill>
                <a:sysClr val="window" lastClr="FFFFFF"/>
              </a:solidFill>
              <a:latin typeface="+mn-ea"/>
              <a:ea typeface="+mn-ea"/>
            </a:endParaRPr>
          </a:p>
        </p:txBody>
      </p:sp>
      <p:sp>
        <p:nvSpPr>
          <p:cNvPr id="65" name="위쪽 화살표 64"/>
          <p:cNvSpPr/>
          <p:nvPr/>
        </p:nvSpPr>
        <p:spPr>
          <a:xfrm>
            <a:off x="4388198" y="4733505"/>
            <a:ext cx="3600450" cy="155575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0" kern="0">
              <a:solidFill>
                <a:sysClr val="window" lastClr="FFFFFF"/>
              </a:solidFill>
              <a:latin typeface="+mn-ea"/>
              <a:ea typeface="+mn-ea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120832" y="4062501"/>
            <a:ext cx="679107" cy="59851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kern="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재무</a:t>
            </a:r>
            <a:endParaRPr lang="en-US" altLang="ko-KR" sz="1600" kern="0" dirty="0">
              <a:solidFill>
                <a:schemeClr val="bg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algn="ctr">
              <a:defRPr/>
            </a:pPr>
            <a:r>
              <a:rPr lang="en-US" altLang="ko-KR" sz="1600" kern="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sz="1600" kern="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수입</a:t>
            </a:r>
            <a:r>
              <a:rPr lang="en-US" altLang="ko-KR" sz="1600" kern="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sz="1600" kern="0" dirty="0">
              <a:solidFill>
                <a:schemeClr val="bg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20832" y="4917113"/>
            <a:ext cx="679107" cy="59851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kern="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내부</a:t>
            </a:r>
            <a:endParaRPr lang="en-US" altLang="ko-KR" sz="1600" kern="0" dirty="0">
              <a:solidFill>
                <a:schemeClr val="bg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pPr algn="ctr">
              <a:defRPr/>
            </a:pPr>
            <a:r>
              <a:rPr lang="en-US" altLang="ko-KR" sz="1600" kern="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(</a:t>
            </a:r>
            <a:r>
              <a:rPr lang="ko-KR" altLang="en-US" sz="1600" kern="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역량</a:t>
            </a:r>
            <a:r>
              <a:rPr lang="en-US" altLang="ko-KR" sz="1600" kern="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)</a:t>
            </a:r>
            <a:endParaRPr lang="ko-KR" altLang="en-US" sz="1600" kern="0" dirty="0">
              <a:solidFill>
                <a:schemeClr val="bg1"/>
              </a:solidFill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120832" y="5749505"/>
            <a:ext cx="679107" cy="59851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kern="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학습 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408562" y="1021404"/>
            <a:ext cx="39796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1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02254"/>
              </p:ext>
            </p:extLst>
          </p:nvPr>
        </p:nvGraphicFramePr>
        <p:xfrm>
          <a:off x="1509915" y="1267474"/>
          <a:ext cx="9172170" cy="4842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7390">
                  <a:extLst>
                    <a:ext uri="{9D8B030D-6E8A-4147-A177-3AD203B41FA5}">
                      <a16:colId xmlns:a16="http://schemas.microsoft.com/office/drawing/2014/main" val="731784929"/>
                    </a:ext>
                  </a:extLst>
                </a:gridCol>
                <a:gridCol w="3057390">
                  <a:extLst>
                    <a:ext uri="{9D8B030D-6E8A-4147-A177-3AD203B41FA5}">
                      <a16:colId xmlns:a16="http://schemas.microsoft.com/office/drawing/2014/main" val="2570000294"/>
                    </a:ext>
                  </a:extLst>
                </a:gridCol>
                <a:gridCol w="3057390">
                  <a:extLst>
                    <a:ext uri="{9D8B030D-6E8A-4147-A177-3AD203B41FA5}">
                      <a16:colId xmlns:a16="http://schemas.microsoft.com/office/drawing/2014/main" val="2142837090"/>
                    </a:ext>
                  </a:extLst>
                </a:gridCol>
              </a:tblGrid>
              <a:tr h="1614128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다른 과목보다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Data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관련해서 아는 지식과 경험이 많다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약속을 잘 지킨다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항상 더 나아지려고 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동기부여가 확실하면 집중한다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프로그래밍에 약하다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주변 사람들을 많이 의식한다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공부에 투자하는 시간이 적다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마음이 불안정 할 때 선택을 잘 못한다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30658"/>
                  </a:ext>
                </a:extLst>
              </a:tr>
              <a:tr h="161412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다가오는 학기에서 듣고 싶은 강의를 듣는다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공모전 참가 기회가 많다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년 반 이라는 시간이 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선배나 교수님에게 조언을 구할 수 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Data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경험이 듣고 싶은 강의에 도움이 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A+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라는 동기부여로 수강에</a:t>
                      </a:r>
                      <a:br>
                        <a:rPr lang="en-US" altLang="ko-KR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</a:b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집중할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공모전 참가로 프로그래밍의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취약부분을 개선 할 수 있다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선택에 기로에서 조언을 통해 현명한 판단을 내릴 수 있다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16889"/>
                  </a:ext>
                </a:extLst>
              </a:tr>
              <a:tr h="161412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빠르게 변화 하는 트렌드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어려운 교과목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넓은 범위</a:t>
                      </a:r>
                    </a:p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확실한 동기부여로 위협에 크게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신경쓰지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않을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가는각진제목체" panose="02030600000101010101" pitchFamily="18" charset="-127"/>
                        <a:ea typeface="가는각진제목체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빠르게 변화하는 트렌드 속에서 마음이 불안정해지지 않도록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 한다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주변 사람들을 의식하여 그릇된 선택을 하지 않도록 한다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가는각진제목체" panose="02030600000101010101" pitchFamily="18" charset="-127"/>
                          <a:ea typeface="가는각진제목체" panose="02030600000101010101" pitchFamily="18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6007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7521"/>
            <a:ext cx="10515600" cy="73215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2. SWOT </a:t>
            </a:r>
            <a:r>
              <a:rPr lang="ko-KR" altLang="en-US" sz="28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분석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7046770" y="3919713"/>
            <a:ext cx="1159364" cy="1159364"/>
            <a:chOff x="5040283" y="2549929"/>
            <a:chExt cx="2111433" cy="2111433"/>
          </a:xfrm>
        </p:grpSpPr>
        <p:sp>
          <p:nvSpPr>
            <p:cNvPr id="10" name="타원 9"/>
            <p:cNvSpPr/>
            <p:nvPr/>
          </p:nvSpPr>
          <p:spPr>
            <a:xfrm>
              <a:off x="5040283" y="2549929"/>
              <a:ext cx="2111433" cy="21114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cxnSp>
          <p:nvCxnSpPr>
            <p:cNvPr id="19" name="직선 연결선 18"/>
            <p:cNvCxnSpPr>
              <a:stCxn id="10" idx="2"/>
              <a:endCxn id="10" idx="6"/>
            </p:cNvCxnSpPr>
            <p:nvPr/>
          </p:nvCxnSpPr>
          <p:spPr>
            <a:xfrm>
              <a:off x="5040283" y="3605646"/>
              <a:ext cx="21114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0" idx="0"/>
              <a:endCxn id="10" idx="4"/>
            </p:cNvCxnSpPr>
            <p:nvPr/>
          </p:nvCxnSpPr>
          <p:spPr>
            <a:xfrm>
              <a:off x="6096000" y="2549929"/>
              <a:ext cx="0" cy="21114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7080020" y="4110644"/>
            <a:ext cx="571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SO</a:t>
            </a:r>
            <a:endParaRPr lang="ko-KR" altLang="en-US" sz="20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57911" y="4095255"/>
            <a:ext cx="648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WO</a:t>
            </a:r>
            <a:endParaRPr lang="ko-KR" altLang="en-US" sz="20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46770" y="4543080"/>
            <a:ext cx="638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ST</a:t>
            </a:r>
            <a:endParaRPr lang="ko-KR" altLang="en-US" sz="20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22843" y="4543080"/>
            <a:ext cx="71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WT</a:t>
            </a:r>
            <a:endParaRPr lang="ko-KR" altLang="en-US" sz="20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6529" y="2509781"/>
            <a:ext cx="423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S</a:t>
            </a:r>
            <a:endParaRPr lang="ko-KR" altLang="en-US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58136" y="2509781"/>
            <a:ext cx="423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W</a:t>
            </a:r>
            <a:endParaRPr lang="ko-KR" altLang="en-US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9971" y="4126033"/>
            <a:ext cx="423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O</a:t>
            </a:r>
            <a:endParaRPr lang="ko-KR" altLang="en-US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9970" y="5735130"/>
            <a:ext cx="4239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T</a:t>
            </a:r>
            <a:endParaRPr lang="ko-KR" altLang="en-US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1509915" y="1267473"/>
            <a:ext cx="3054004" cy="1600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92320" y="1594885"/>
            <a:ext cx="137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내부 환경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65318" y="2298777"/>
            <a:ext cx="137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외부 환경</a:t>
            </a:r>
          </a:p>
        </p:txBody>
      </p:sp>
      <p:cxnSp>
        <p:nvCxnSpPr>
          <p:cNvPr id="26" name="직선 연결선 25"/>
          <p:cNvCxnSpPr/>
          <p:nvPr/>
        </p:nvCxnSpPr>
        <p:spPr>
          <a:xfrm>
            <a:off x="408562" y="1021404"/>
            <a:ext cx="39796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84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962602" y="1595082"/>
            <a:ext cx="4733608" cy="4076144"/>
            <a:chOff x="3962602" y="960612"/>
            <a:chExt cx="4733608" cy="5345084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6329160" y="960612"/>
              <a:ext cx="0" cy="5345084"/>
            </a:xfrm>
            <a:prstGeom prst="line">
              <a:avLst/>
            </a:prstGeom>
            <a:ln w="28575">
              <a:solidFill>
                <a:schemeClr val="bg1">
                  <a:lumMod val="65000"/>
                  <a:alpha val="3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696210" y="960612"/>
              <a:ext cx="0" cy="5345084"/>
            </a:xfrm>
            <a:prstGeom prst="line">
              <a:avLst/>
            </a:prstGeom>
            <a:ln w="28575">
              <a:solidFill>
                <a:schemeClr val="bg1">
                  <a:lumMod val="65000"/>
                  <a:alpha val="3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962602" y="960612"/>
              <a:ext cx="0" cy="5345084"/>
            </a:xfrm>
            <a:prstGeom prst="line">
              <a:avLst/>
            </a:prstGeom>
            <a:ln w="28575">
              <a:solidFill>
                <a:schemeClr val="bg1">
                  <a:lumMod val="65000"/>
                  <a:alpha val="3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7521"/>
            <a:ext cx="10515600" cy="73215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3. Rolling Plan</a:t>
            </a:r>
            <a:endParaRPr lang="ko-KR" altLang="en-US" sz="28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 rot="10800000">
            <a:off x="1389813" y="2283003"/>
            <a:ext cx="2377440" cy="390699"/>
            <a:chOff x="-61651" y="4675909"/>
            <a:chExt cx="2377440" cy="390699"/>
          </a:xfrm>
        </p:grpSpPr>
        <p:cxnSp>
          <p:nvCxnSpPr>
            <p:cNvPr id="55" name="직선 연결선 54"/>
            <p:cNvCxnSpPr>
              <a:stCxn id="53" idx="6"/>
              <a:endCxn id="56" idx="2"/>
            </p:cNvCxnSpPr>
            <p:nvPr/>
          </p:nvCxnSpPr>
          <p:spPr>
            <a:xfrm rot="10800000" flipH="1">
              <a:off x="-61651" y="4871259"/>
              <a:ext cx="1986741" cy="1548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1925090" y="4675909"/>
              <a:ext cx="390699" cy="39069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2010295" y="4761114"/>
              <a:ext cx="220287" cy="22028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78333" y="1807663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2016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9193" y="2810857"/>
            <a:ext cx="1678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통계의 활용</a:t>
            </a:r>
            <a:endParaRPr lang="en-US" altLang="ko-KR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Data Mining </a:t>
            </a:r>
            <a:endParaRPr lang="ko-KR" altLang="en-US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41314" y="2933967"/>
            <a:ext cx="804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→  </a:t>
            </a:r>
            <a:r>
              <a:rPr lang="en-US" altLang="ko-KR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A+</a:t>
            </a:r>
            <a:endParaRPr lang="ko-KR" altLang="en-US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2019" y="3561969"/>
            <a:ext cx="2329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IELTS - 6.5</a:t>
            </a:r>
          </a:p>
          <a:p>
            <a:endParaRPr lang="en-US" altLang="ko-KR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 rot="10800000">
            <a:off x="3767253" y="2267523"/>
            <a:ext cx="2377440" cy="390699"/>
            <a:chOff x="-61651" y="4675909"/>
            <a:chExt cx="2377440" cy="390699"/>
          </a:xfrm>
        </p:grpSpPr>
        <p:cxnSp>
          <p:nvCxnSpPr>
            <p:cNvPr id="52" name="직선 연결선 51"/>
            <p:cNvCxnSpPr>
              <a:stCxn id="44" idx="6"/>
              <a:endCxn id="53" idx="2"/>
            </p:cNvCxnSpPr>
            <p:nvPr/>
          </p:nvCxnSpPr>
          <p:spPr>
            <a:xfrm rot="10800000" flipH="1" flipV="1">
              <a:off x="-61651" y="4853595"/>
              <a:ext cx="1986741" cy="17664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1925090" y="4675909"/>
              <a:ext cx="390699" cy="390699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010295" y="4761114"/>
              <a:ext cx="220287" cy="22028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55773" y="1803634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2017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2147" y="2814067"/>
            <a:ext cx="22335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해외 교환학생 프로그램 참여</a:t>
            </a:r>
            <a:endParaRPr lang="en-US" altLang="ko-KR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endParaRPr lang="en-US" altLang="ko-KR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ko-KR" altLang="en-US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해외 여행</a:t>
            </a:r>
            <a:endParaRPr lang="en-US" altLang="ko-KR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endParaRPr lang="en-US" altLang="ko-KR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en-US" altLang="ko-KR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IT </a:t>
            </a:r>
            <a:r>
              <a:rPr lang="ko-KR" altLang="en-US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관련 세미나</a:t>
            </a:r>
            <a:r>
              <a:rPr lang="en-US" altLang="ko-KR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</a:t>
            </a:r>
            <a:r>
              <a:rPr lang="ko-KR" altLang="en-US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및 강연 참석 후 내용 및 </a:t>
            </a:r>
            <a:r>
              <a:rPr lang="ko-KR" altLang="en-US" sz="160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느낀점</a:t>
            </a:r>
            <a:br>
              <a:rPr lang="en-US" altLang="ko-KR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</a:br>
            <a:r>
              <a:rPr lang="ko-KR" altLang="en-US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정리 노트 작성</a:t>
            </a:r>
            <a:endParaRPr lang="en-US" altLang="ko-KR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 rot="10800000">
            <a:off x="6144693" y="2285187"/>
            <a:ext cx="2377440" cy="390699"/>
            <a:chOff x="-61651" y="4675909"/>
            <a:chExt cx="2377440" cy="390699"/>
          </a:xfrm>
        </p:grpSpPr>
        <p:cxnSp>
          <p:nvCxnSpPr>
            <p:cNvPr id="43" name="직선 연결선 42"/>
            <p:cNvCxnSpPr>
              <a:stCxn id="41" idx="6"/>
              <a:endCxn id="44" idx="2"/>
            </p:cNvCxnSpPr>
            <p:nvPr/>
          </p:nvCxnSpPr>
          <p:spPr>
            <a:xfrm rot="10800000" flipH="1">
              <a:off x="-61651" y="4871259"/>
              <a:ext cx="1986741" cy="923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1925090" y="4675909"/>
              <a:ext cx="390699" cy="39069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2010295" y="4761114"/>
              <a:ext cx="220287" cy="22028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733213" y="1821298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2018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37395" y="2814067"/>
            <a:ext cx="24575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정보처리기사 자격증 취득</a:t>
            </a:r>
            <a:endParaRPr lang="en-US" altLang="ko-KR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endParaRPr lang="en-US" altLang="ko-KR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ko-KR" altLang="en-US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프로젝트 타임라인 작성</a:t>
            </a:r>
            <a:endParaRPr lang="en-US" altLang="ko-KR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endParaRPr lang="en-US" altLang="ko-KR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ko-KR" altLang="en-US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성공적인 </a:t>
            </a:r>
            <a:r>
              <a:rPr lang="ko-KR" altLang="en-US" sz="1600" dirty="0" err="1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캡스톤</a:t>
            </a:r>
            <a:r>
              <a:rPr lang="ko-KR" altLang="en-US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 디자인</a:t>
            </a:r>
            <a:endParaRPr lang="en-US" altLang="ko-KR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endParaRPr lang="en-US" altLang="ko-KR" sz="1600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ko-KR" altLang="en-US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평점 </a:t>
            </a:r>
            <a:r>
              <a:rPr lang="en-US" altLang="ko-KR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3.65 </a:t>
            </a:r>
            <a:r>
              <a:rPr lang="ko-KR" altLang="en-US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↑</a:t>
            </a:r>
          </a:p>
        </p:txBody>
      </p:sp>
      <p:grpSp>
        <p:nvGrpSpPr>
          <p:cNvPr id="36" name="그룹 35"/>
          <p:cNvGrpSpPr/>
          <p:nvPr/>
        </p:nvGrpSpPr>
        <p:grpSpPr>
          <a:xfrm rot="10800000">
            <a:off x="8522133" y="2275949"/>
            <a:ext cx="2593571" cy="390699"/>
            <a:chOff x="-277782" y="4675909"/>
            <a:chExt cx="2593571" cy="390699"/>
          </a:xfrm>
        </p:grpSpPr>
        <p:cxnSp>
          <p:nvCxnSpPr>
            <p:cNvPr id="40" name="직선 연결선 39"/>
            <p:cNvCxnSpPr>
              <a:endCxn id="41" idx="2"/>
            </p:cNvCxnSpPr>
            <p:nvPr/>
          </p:nvCxnSpPr>
          <p:spPr>
            <a:xfrm rot="10800000" flipH="1">
              <a:off x="-277782" y="4871259"/>
              <a:ext cx="2202872" cy="68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1925090" y="4675909"/>
              <a:ext cx="390699" cy="39069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2010295" y="4761114"/>
              <a:ext cx="220287" cy="220287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가는각진제목체" panose="02030600000101010101" pitchFamily="18" charset="-127"/>
                <a:ea typeface="가는각진제목체" panose="02030600000101010101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911145" y="1812060"/>
            <a:ext cx="177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2019 ~ 2020</a:t>
            </a:r>
            <a:endParaRPr lang="ko-KR" altLang="en-US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57135" y="2814067"/>
            <a:ext cx="2535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데이터 분석 회사 취업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408562" y="1021404"/>
            <a:ext cx="39796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0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DX경필고딕B"/>
        <a:cs typeface=""/>
      </a:majorFont>
      <a:minorFont>
        <a:latin typeface="맑은 고딕"/>
        <a:ea typeface="DX경필고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311</Words>
  <Application>Microsoft Office PowerPoint</Application>
  <PresentationFormat>와이드스크린</PresentationFormat>
  <Paragraphs>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DX경필고딕B</vt:lpstr>
      <vt:lpstr>가는각진제목체</vt:lpstr>
      <vt:lpstr>맑은 고딕</vt:lpstr>
      <vt:lpstr>Arial</vt:lpstr>
      <vt:lpstr>Office 테마</vt:lpstr>
      <vt:lpstr>자기소개서</vt:lpstr>
      <vt:lpstr>1. 인생전략체계도</vt:lpstr>
      <vt:lpstr>2. SWOT 분석</vt:lpstr>
      <vt:lpstr>3. Rolling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자기소개서</dc:title>
  <dc:creator>Seong-je Kim</dc:creator>
  <cp:lastModifiedBy>Seong-je Kim</cp:lastModifiedBy>
  <cp:revision>21</cp:revision>
  <dcterms:created xsi:type="dcterms:W3CDTF">2016-08-25T01:06:06Z</dcterms:created>
  <dcterms:modified xsi:type="dcterms:W3CDTF">2016-09-01T08:08:09Z</dcterms:modified>
</cp:coreProperties>
</file>