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457" r:id="rId2"/>
    <p:sldId id="1355" r:id="rId3"/>
    <p:sldId id="1352" r:id="rId4"/>
    <p:sldId id="1386" r:id="rId5"/>
    <p:sldId id="1391" r:id="rId6"/>
    <p:sldId id="1387" r:id="rId7"/>
    <p:sldId id="1388" r:id="rId8"/>
    <p:sldId id="1392" r:id="rId9"/>
    <p:sldId id="1393" r:id="rId10"/>
    <p:sldId id="1353" r:id="rId11"/>
    <p:sldId id="1408" r:id="rId12"/>
    <p:sldId id="1389" r:id="rId13"/>
    <p:sldId id="1390" r:id="rId14"/>
    <p:sldId id="1227" r:id="rId15"/>
    <p:sldId id="1297" r:id="rId16"/>
    <p:sldId id="1339" r:id="rId17"/>
    <p:sldId id="1331" r:id="rId18"/>
    <p:sldId id="1298" r:id="rId19"/>
    <p:sldId id="1340" r:id="rId20"/>
    <p:sldId id="1342" r:id="rId21"/>
    <p:sldId id="1343" r:id="rId22"/>
    <p:sldId id="1344" r:id="rId23"/>
    <p:sldId id="1372" r:id="rId24"/>
    <p:sldId id="1411" r:id="rId25"/>
    <p:sldId id="1345" r:id="rId26"/>
    <p:sldId id="1346" r:id="rId27"/>
    <p:sldId id="1356" r:id="rId28"/>
    <p:sldId id="1360" r:id="rId29"/>
    <p:sldId id="1357" r:id="rId30"/>
    <p:sldId id="1358" r:id="rId31"/>
    <p:sldId id="1361" r:id="rId32"/>
    <p:sldId id="1362" r:id="rId33"/>
    <p:sldId id="1394" r:id="rId34"/>
    <p:sldId id="1396" r:id="rId35"/>
    <p:sldId id="1395" r:id="rId36"/>
    <p:sldId id="1409" r:id="rId37"/>
    <p:sldId id="1397" r:id="rId38"/>
    <p:sldId id="1398" r:id="rId39"/>
    <p:sldId id="1399" r:id="rId40"/>
    <p:sldId id="1400" r:id="rId41"/>
    <p:sldId id="1402" r:id="rId42"/>
    <p:sldId id="1403" r:id="rId43"/>
    <p:sldId id="1404" r:id="rId44"/>
    <p:sldId id="1405" r:id="rId45"/>
    <p:sldId id="1406" r:id="rId46"/>
    <p:sldId id="1407" r:id="rId47"/>
    <p:sldId id="1412" r:id="rId48"/>
    <p:sldId id="1413" r:id="rId49"/>
    <p:sldId id="1414" r:id="rId50"/>
    <p:sldId id="1415" r:id="rId51"/>
    <p:sldId id="1351" r:id="rId52"/>
    <p:sldId id="1335" r:id="rId53"/>
    <p:sldId id="1376" r:id="rId54"/>
    <p:sldId id="1377" r:id="rId55"/>
    <p:sldId id="1379" r:id="rId56"/>
    <p:sldId id="1373" r:id="rId57"/>
    <p:sldId id="1380" r:id="rId58"/>
    <p:sldId id="1385" r:id="rId59"/>
    <p:sldId id="1374" r:id="rId60"/>
    <p:sldId id="1381" r:id="rId61"/>
    <p:sldId id="1410" r:id="rId62"/>
    <p:sldId id="1383" r:id="rId63"/>
    <p:sldId id="1382" r:id="rId64"/>
    <p:sldId id="1384" r:id="rId65"/>
  </p:sldIdLst>
  <p:sldSz cx="9906000" cy="6858000" type="A4"/>
  <p:notesSz cx="6754813" cy="98663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1pPr>
    <a:lvl2pPr marL="457200"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2pPr>
    <a:lvl3pPr marL="914400"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4269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orient="horz" pos="1525">
          <p15:clr>
            <a:srgbClr val="A4A3A4"/>
          </p15:clr>
        </p15:guide>
        <p15:guide id="7" orient="horz" pos="2115">
          <p15:clr>
            <a:srgbClr val="A4A3A4"/>
          </p15:clr>
        </p15:guide>
        <p15:guide id="8" pos="6114">
          <p15:clr>
            <a:srgbClr val="A4A3A4"/>
          </p15:clr>
        </p15:guide>
        <p15:guide id="9" pos="172">
          <p15:clr>
            <a:srgbClr val="A4A3A4"/>
          </p15:clr>
        </p15:guide>
        <p15:guide id="10" pos="353">
          <p15:clr>
            <a:srgbClr val="A4A3A4"/>
          </p15:clr>
        </p15:guide>
        <p15:guide id="11" pos="4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FFFFCC"/>
    <a:srgbClr val="FFFF66"/>
    <a:srgbClr val="FFFF99"/>
    <a:srgbClr val="DAE5FE"/>
    <a:srgbClr val="B1C9FD"/>
    <a:srgbClr val="FFCC99"/>
    <a:srgbClr val="00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8559" autoAdjust="0"/>
  </p:normalViewPr>
  <p:slideViewPr>
    <p:cSldViewPr>
      <p:cViewPr varScale="1">
        <p:scale>
          <a:sx n="62" d="100"/>
          <a:sy n="62" d="100"/>
        </p:scale>
        <p:origin x="77" y="710"/>
      </p:cViewPr>
      <p:guideLst>
        <p:guide orient="horz" pos="754"/>
        <p:guide orient="horz" pos="935"/>
        <p:guide orient="horz" pos="4156"/>
        <p:guide orient="horz" pos="4269"/>
        <p:guide orient="horz" pos="618"/>
        <p:guide orient="horz" pos="1525"/>
        <p:guide orient="horz" pos="2115"/>
        <p:guide pos="6114"/>
        <p:guide pos="172"/>
        <p:guide pos="353"/>
        <p:guide pos="4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57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57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57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6" tIns="45723" rIns="91446" bIns="45723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57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6" tIns="45723" rIns="91446" bIns="457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B583E1C-A7A5-4AF0-A6E3-D7BABBC294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08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8" tIns="45879" rIns="91758" bIns="45879" numCol="1" anchor="t" anchorCtr="0" compatLnSpc="1">
            <a:prstTxWarp prst="textNoShape">
              <a:avLst/>
            </a:prstTxWarp>
          </a:bodyPr>
          <a:lstStyle>
            <a:lvl1pPr algn="l" defTabSz="917575" eaLnBrk="1" hangingPunct="1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52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8" tIns="45879" rIns="91758" bIns="45879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768350"/>
            <a:ext cx="5305425" cy="3675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75188"/>
            <a:ext cx="4891087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8" tIns="45879" rIns="91758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8788"/>
            <a:ext cx="29527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8" tIns="45879" rIns="91758" bIns="45879" numCol="1" anchor="b" anchorCtr="0" compatLnSpc="1">
            <a:prstTxWarp prst="textNoShape">
              <a:avLst/>
            </a:prstTxWarp>
          </a:bodyPr>
          <a:lstStyle>
            <a:lvl1pPr algn="l" defTabSz="917575" eaLnBrk="1" hangingPunct="1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48788"/>
            <a:ext cx="29527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8" tIns="45879" rIns="91758" bIns="45879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spcBef>
                <a:spcPct val="0"/>
              </a:spcBef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64EDF2B-14C0-4820-BFA7-DD549A1585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978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4EDF2B-14C0-4820-BFA7-DD549A158561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8" y="303213"/>
            <a:ext cx="6589712" cy="4562475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5210175"/>
            <a:ext cx="5897563" cy="3633788"/>
          </a:xfrm>
          <a:noFill/>
          <a:ln/>
        </p:spPr>
        <p:txBody>
          <a:bodyPr lIns="90941" tIns="45471" rIns="90941" bIns="45471"/>
          <a:lstStyle/>
          <a:p>
            <a:endParaRPr lang="ko-KR" altLang="en-US">
              <a:latin typeface="Optima" pitchFamily="34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dirty="0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dirty="0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Optima" pitchFamily="34" charset="0"/>
                <a:ea typeface="Arial Unicode MS" pitchFamily="50" charset="-127"/>
                <a:cs typeface="Arial Unicode MS" pitchFamily="50" charset="-127"/>
              </a:rPr>
              <a:t>SAP TechEd ‘06</a:t>
            </a:r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>
              <a:latin typeface="Optima" pitchFamily="34" charset="0"/>
              <a:ea typeface="굴림" charset="-127"/>
            </a:endParaRPr>
          </a:p>
        </p:txBody>
      </p:sp>
      <p:sp>
        <p:nvSpPr>
          <p:cNvPr id="29701" name="Header Placeholder 3"/>
          <p:cNvSpPr txBox="1">
            <a:spLocks noGrp="1"/>
          </p:cNvSpPr>
          <p:nvPr/>
        </p:nvSpPr>
        <p:spPr bwMode="auto">
          <a:xfrm>
            <a:off x="0" y="0"/>
            <a:ext cx="6754813" cy="550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ko-KR">
              <a:solidFill>
                <a:srgbClr val="333333"/>
              </a:solidFill>
            </a:endParaRPr>
          </a:p>
          <a:p>
            <a:r>
              <a:rPr lang="en-US" altLang="ko-KR">
                <a:solidFill>
                  <a:srgbClr val="333333"/>
                </a:solidFill>
              </a:rPr>
              <a:t>PMSOA – BPM Roadmap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6178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905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908050"/>
            <a:ext cx="4381500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273050" y="188913"/>
            <a:ext cx="9505950" cy="647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ko-KR" altLang="en-US" sz="1600" b="0">
              <a:latin typeface="Times New Roman" pitchFamily="18" charset="0"/>
              <a:ea typeface="가는각진제목체" pitchFamily="18" charset="-127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927475" y="6596063"/>
            <a:ext cx="20637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latinLnBrk="0" hangingPunct="0">
              <a:defRPr/>
            </a:pPr>
            <a:fld id="{3B4DF05E-62FD-4AF9-92A4-233FD56D6E82}" type="slidenum">
              <a:rPr kumimoji="0" lang="en-US" altLang="ko-KR" sz="1200">
                <a:latin typeface="휴먼모음T" pitchFamily="18" charset="-127"/>
                <a:ea typeface="휴먼모음T" pitchFamily="18" charset="-127"/>
              </a:rPr>
              <a:pPr eaLnBrk="0" latinLnBrk="0" hangingPunct="0">
                <a:defRPr/>
              </a:pPr>
              <a:t>‹#›</a:t>
            </a:fld>
            <a:endParaRPr kumimoji="0" lang="en-US" altLang="ko-KR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53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H="1">
            <a:off x="0" y="6597649"/>
            <a:ext cx="9828000" cy="7981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55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08050"/>
            <a:ext cx="89154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 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500" b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e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5.png"/><Relationship Id="rId3" Type="http://schemas.openxmlformats.org/officeDocument/2006/relationships/notesSlide" Target="../notesSlides/notesSlide57.xml"/><Relationship Id="rId21" Type="http://schemas.openxmlformats.org/officeDocument/2006/relationships/image" Target="../media/image44.emf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png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68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3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2.jpeg"/><Relationship Id="rId28" Type="http://schemas.openxmlformats.org/officeDocument/2006/relationships/image" Target="../media/image67.png"/><Relationship Id="rId10" Type="http://schemas.openxmlformats.org/officeDocument/2006/relationships/image" Target="../media/image51.png"/><Relationship Id="rId19" Type="http://schemas.openxmlformats.org/officeDocument/2006/relationships/image" Target="../media/image60.jpe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wmf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42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9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jpe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41.png"/><Relationship Id="rId7" Type="http://schemas.openxmlformats.org/officeDocument/2006/relationships/image" Target="../media/image96.png"/><Relationship Id="rId12" Type="http://schemas.openxmlformats.org/officeDocument/2006/relationships/image" Target="../media/image10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jpeg"/><Relationship Id="rId5" Type="http://schemas.openxmlformats.org/officeDocument/2006/relationships/image" Target="../media/image43.png"/><Relationship Id="rId10" Type="http://schemas.openxmlformats.org/officeDocument/2006/relationships/image" Target="../media/image99.jpeg"/><Relationship Id="rId4" Type="http://schemas.openxmlformats.org/officeDocument/2006/relationships/image" Target="../media/image42.png"/><Relationship Id="rId9" Type="http://schemas.openxmlformats.org/officeDocument/2006/relationships/image" Target="../media/image9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"/>
          <p:cNvSpPr>
            <a:spLocks noChangeArrowheads="1"/>
          </p:cNvSpPr>
          <p:nvPr/>
        </p:nvSpPr>
        <p:spPr bwMode="auto">
          <a:xfrm>
            <a:off x="169797" y="946116"/>
            <a:ext cx="9505950" cy="2125116"/>
          </a:xfrm>
          <a:prstGeom prst="rect">
            <a:avLst/>
          </a:prstGeom>
          <a:solidFill>
            <a:schemeClr val="accent2"/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ko-KR" altLang="en-US" sz="1600" b="0">
              <a:latin typeface="Times New Roman" pitchFamily="18" charset="0"/>
              <a:ea typeface="가는각진제목체" pitchFamily="18" charset="-127"/>
            </a:endParaRPr>
          </a:p>
        </p:txBody>
      </p:sp>
      <p:sp>
        <p:nvSpPr>
          <p:cNvPr id="3075" name="Text Box 16"/>
          <p:cNvSpPr txBox="1">
            <a:spLocks noChangeArrowheads="1"/>
          </p:cNvSpPr>
          <p:nvPr/>
        </p:nvSpPr>
        <p:spPr bwMode="gray">
          <a:xfrm>
            <a:off x="242823" y="1189914"/>
            <a:ext cx="9347328" cy="634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  <a:spcBef>
                <a:spcPct val="35000"/>
              </a:spcBef>
            </a:pPr>
            <a:r>
              <a:rPr kumimoji="0" lang="en-US" altLang="ko-KR" sz="3200" b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DW / BI </a:t>
            </a:r>
            <a:r>
              <a:rPr kumimoji="0" lang="ko-KR" altLang="en-US" sz="3200" b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소개</a:t>
            </a:r>
          </a:p>
        </p:txBody>
      </p:sp>
      <p:sp>
        <p:nvSpPr>
          <p:cNvPr id="3082" name="Line 18"/>
          <p:cNvSpPr>
            <a:spLocks noChangeShapeType="1"/>
          </p:cNvSpPr>
          <p:nvPr/>
        </p:nvSpPr>
        <p:spPr bwMode="auto">
          <a:xfrm flipV="1">
            <a:off x="0" y="6597649"/>
            <a:ext cx="8624888" cy="798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기업과 의사결정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기업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?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74727" y="1927204"/>
            <a:ext cx="6754904" cy="4203758"/>
            <a:chOff x="3169192" y="1927204"/>
            <a:chExt cx="2645938" cy="3651300"/>
          </a:xfrm>
        </p:grpSpPr>
        <p:sp>
          <p:nvSpPr>
            <p:cNvPr id="18" name="AutoShape 2"/>
            <p:cNvSpPr>
              <a:spLocks noChangeArrowheads="1"/>
            </p:cNvSpPr>
            <p:nvPr/>
          </p:nvSpPr>
          <p:spPr bwMode="auto">
            <a:xfrm>
              <a:off x="3382941" y="2808279"/>
              <a:ext cx="2226028" cy="2294253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0" kern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4052015" y="2328883"/>
              <a:ext cx="879028" cy="951944"/>
              <a:chOff x="2400" y="1968"/>
              <a:chExt cx="960" cy="960"/>
            </a:xfrm>
          </p:grpSpPr>
          <p:sp>
            <p:nvSpPr>
              <p:cNvPr id="37" name="Oval 7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blackWhite">
              <a:xfrm>
                <a:off x="2400" y="1968"/>
                <a:ext cx="960" cy="9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000" b="0" kern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blackWhite">
              <a:xfrm>
                <a:off x="2440" y="2008"/>
                <a:ext cx="880" cy="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810" tIns="0" rIns="3810" bIns="0" anchor="ctr"/>
              <a:lstStyle/>
              <a:p>
                <a:pPr algn="ctr" defTabSz="895350" fontAlgn="auto" latinLnBrk="0">
                  <a:spcBef>
                    <a:spcPts val="0"/>
                  </a:spcBef>
                  <a:spcAft>
                    <a:spcPts val="0"/>
                  </a:spcAft>
                  <a:buSzPct val="120000"/>
                  <a:defRPr/>
                </a:pPr>
                <a:r>
                  <a:rPr kumimoji="0" lang="en-US" altLang="ko-KR" sz="1800" b="0" kern="0" dirty="0">
                    <a:solidFill>
                      <a:sysClr val="windowText" lastClr="0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Process</a:t>
                </a:r>
                <a:endParaRPr kumimoji="0" lang="en-US" altLang="ko-KR" sz="1600" b="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3169192" y="4626560"/>
              <a:ext cx="879028" cy="951944"/>
              <a:chOff x="2400" y="1968"/>
              <a:chExt cx="960" cy="960"/>
            </a:xfrm>
          </p:grpSpPr>
          <p:sp>
            <p:nvSpPr>
              <p:cNvPr id="35" name="Oval 10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blackWhite">
              <a:xfrm>
                <a:off x="2400" y="1968"/>
                <a:ext cx="960" cy="9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b="0" kern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36" name="Rectangle 11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blackWhite">
              <a:xfrm>
                <a:off x="2440" y="2008"/>
                <a:ext cx="880" cy="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810" tIns="0" rIns="3810" bIns="0" anchor="ctr"/>
              <a:lstStyle/>
              <a:p>
                <a:pPr algn="ctr" defTabSz="895350" fontAlgn="auto" latinLnBrk="0">
                  <a:spcBef>
                    <a:spcPts val="0"/>
                  </a:spcBef>
                  <a:spcAft>
                    <a:spcPts val="0"/>
                  </a:spcAft>
                  <a:buSzPct val="120000"/>
                  <a:defRPr/>
                </a:pPr>
                <a:r>
                  <a:rPr kumimoji="0" lang="ko-KR" altLang="en-US" sz="2000" b="0" kern="0" dirty="0">
                    <a:solidFill>
                      <a:sysClr val="windowText" lastClr="0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조직</a:t>
                </a:r>
                <a:endParaRPr kumimoji="0" lang="en-US" altLang="ko-KR" sz="2000" b="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21" name="Group 12"/>
            <p:cNvGrpSpPr>
              <a:grpSpLocks/>
            </p:cNvGrpSpPr>
            <p:nvPr/>
          </p:nvGrpSpPr>
          <p:grpSpPr bwMode="auto">
            <a:xfrm>
              <a:off x="4936101" y="4626560"/>
              <a:ext cx="879029" cy="951944"/>
              <a:chOff x="2400" y="1968"/>
              <a:chExt cx="960" cy="960"/>
            </a:xfrm>
          </p:grpSpPr>
          <p:sp>
            <p:nvSpPr>
              <p:cNvPr id="33" name="Oval 1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blackWhite">
              <a:xfrm>
                <a:off x="2400" y="1968"/>
                <a:ext cx="960" cy="96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400" b="0" kern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34" name="Rectangle 14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blackWhite">
              <a:xfrm>
                <a:off x="2440" y="2008"/>
                <a:ext cx="880" cy="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810" tIns="0" rIns="3810" bIns="0" anchor="ctr"/>
              <a:lstStyle/>
              <a:p>
                <a:pPr algn="ctr" defTabSz="895350" fontAlgn="auto" latinLnBrk="0">
                  <a:spcBef>
                    <a:spcPts val="0"/>
                  </a:spcBef>
                  <a:spcAft>
                    <a:spcPts val="0"/>
                  </a:spcAft>
                  <a:buSzPct val="120000"/>
                  <a:defRPr/>
                </a:pPr>
                <a:r>
                  <a:rPr kumimoji="0" lang="en-US" altLang="ko-KR" sz="1600" b="0" kern="0" dirty="0">
                    <a:solidFill>
                      <a:sysClr val="windowText" lastClr="0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Data</a:t>
                </a:r>
              </a:p>
            </p:txBody>
          </p:sp>
        </p:grp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 flipH="1">
              <a:off x="4034308" y="4102649"/>
              <a:ext cx="916971" cy="21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895350">
                <a:buSzPct val="120000"/>
              </a:pPr>
              <a:r>
                <a:rPr lang="ko-KR" altLang="en-US" sz="1600">
                  <a:latin typeface="가는각진제목체" pitchFamily="18" charset="-127"/>
                  <a:ea typeface="가는각진제목체" pitchFamily="18" charset="-127"/>
                </a:rPr>
                <a:t>기업 운영</a:t>
              </a:r>
              <a:endParaRPr lang="en-US" altLang="ko-KR" sz="16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" name="TextBox 85"/>
            <p:cNvSpPr txBox="1">
              <a:spLocks noChangeArrowheads="1"/>
            </p:cNvSpPr>
            <p:nvPr/>
          </p:nvSpPr>
          <p:spPr bwMode="auto">
            <a:xfrm>
              <a:off x="3169192" y="2087601"/>
              <a:ext cx="1031751" cy="294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600" b="0" dirty="0">
                  <a:latin typeface="가는각진제목체" pitchFamily="18" charset="-127"/>
                  <a:ea typeface="가는각진제목체" pitchFamily="18" charset="-127"/>
                </a:rPr>
                <a:t>ERP,CRM </a:t>
              </a:r>
              <a:r>
                <a:rPr lang="ko-KR" altLang="en-US" sz="1600" b="0" dirty="0">
                  <a:latin typeface="가는각진제목체" pitchFamily="18" charset="-127"/>
                  <a:ea typeface="가는각진제목체" pitchFamily="18" charset="-127"/>
                </a:rPr>
                <a:t>등의 운영시스템</a:t>
              </a:r>
              <a:endParaRPr lang="en-US" altLang="ko-KR" sz="16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0" name="TextBox 85"/>
            <p:cNvSpPr txBox="1">
              <a:spLocks noChangeArrowheads="1"/>
            </p:cNvSpPr>
            <p:nvPr/>
          </p:nvSpPr>
          <p:spPr bwMode="auto">
            <a:xfrm>
              <a:off x="3899452" y="1927204"/>
              <a:ext cx="1155648" cy="320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atin typeface="가는각진제목체" pitchFamily="18" charset="-127"/>
                  <a:ea typeface="가는각진제목체" pitchFamily="18" charset="-127"/>
                </a:rPr>
                <a:t>운영 환경</a:t>
              </a:r>
              <a:endParaRPr lang="en-US" altLang="ko-KR" sz="18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279337" y="887094"/>
            <a:ext cx="9201276" cy="898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일련의 프로세스를 통하여 서비스 또는 제품의 가치를 향상 시켜 고객의 요구 사항을 충족함으로써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기업의 가치 또는 이익의 증가를 목적으로 하는 유기적인 조직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2808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기업과 의사결정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– Vision, Mission, KPI &amp; IT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3" name="AutoShape 52"/>
          <p:cNvSpPr>
            <a:spLocks noChangeArrowheads="1"/>
          </p:cNvSpPr>
          <p:nvPr/>
        </p:nvSpPr>
        <p:spPr bwMode="auto">
          <a:xfrm>
            <a:off x="4679931" y="2135025"/>
            <a:ext cx="255588" cy="1764000"/>
          </a:xfrm>
          <a:prstGeom prst="downArrow">
            <a:avLst>
              <a:gd name="adj1" fmla="val 45343"/>
              <a:gd name="adj2" fmla="val 70823"/>
            </a:avLst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auto">
          <a:xfrm rot="12259305">
            <a:off x="3501352" y="1801159"/>
            <a:ext cx="216000" cy="2520000"/>
          </a:xfrm>
          <a:prstGeom prst="downArrow">
            <a:avLst>
              <a:gd name="adj1" fmla="val 50315"/>
              <a:gd name="adj2" fmla="val 62129"/>
            </a:avLst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5" name="Rectangle 55"/>
          <p:cNvSpPr>
            <a:spLocks noChangeArrowheads="1"/>
          </p:cNvSpPr>
          <p:nvPr/>
        </p:nvSpPr>
        <p:spPr bwMode="auto">
          <a:xfrm>
            <a:off x="847411" y="5033068"/>
            <a:ext cx="3113087" cy="430887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6" name="Rectangle 57"/>
          <p:cNvSpPr>
            <a:spLocks noChangeArrowheads="1"/>
          </p:cNvSpPr>
          <p:nvPr/>
        </p:nvSpPr>
        <p:spPr bwMode="auto">
          <a:xfrm rot="-2762858">
            <a:off x="3262792" y="4098368"/>
            <a:ext cx="1125538" cy="746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auto">
          <a:xfrm>
            <a:off x="3931078" y="4995947"/>
            <a:ext cx="5137150" cy="13223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rIns="182880" bIns="91440" anchor="b"/>
          <a:lstStyle/>
          <a:p>
            <a:pPr marL="0" marR="0" lvl="0" indent="0" algn="r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9" name="Oval 59"/>
          <p:cNvSpPr>
            <a:spLocks noChangeArrowheads="1"/>
          </p:cNvSpPr>
          <p:nvPr/>
        </p:nvSpPr>
        <p:spPr bwMode="auto">
          <a:xfrm>
            <a:off x="7708596" y="1276862"/>
            <a:ext cx="1503362" cy="81095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프로세스 개선 및 실행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0" name="Rectangle 60"/>
          <p:cNvSpPr>
            <a:spLocks noChangeArrowheads="1"/>
          </p:cNvSpPr>
          <p:nvPr/>
        </p:nvSpPr>
        <p:spPr bwMode="auto">
          <a:xfrm>
            <a:off x="7779020" y="394101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bIns="6400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업무 영향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1" name="Rectangle 61"/>
          <p:cNvSpPr>
            <a:spLocks noChangeArrowheads="1"/>
          </p:cNvSpPr>
          <p:nvPr/>
        </p:nvSpPr>
        <p:spPr bwMode="auto">
          <a:xfrm>
            <a:off x="5880579" y="2655967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평가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kumimoji="0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모티터링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분석 지표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6027586" y="5612215"/>
            <a:ext cx="10172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ko-KR" altLang="en-US" sz="1400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정보 제공</a:t>
            </a:r>
            <a:endParaRPr kumimoji="0" lang="en-US" sz="14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4151018" y="5190634"/>
            <a:ext cx="1660525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정보 항목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(EDW </a:t>
            </a:r>
            <a:r>
              <a:rPr lang="ko-KR" altLang="en-US" sz="1400" b="1" kern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설계 기반</a:t>
            </a:r>
            <a:r>
              <a:rPr lang="en-US" altLang="ko-KR" sz="1400" b="1" kern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7167268" y="5190634"/>
            <a:ext cx="1660525" cy="812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정보 원천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4087725" y="1483532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bIns="64008" anchor="ctr"/>
          <a:lstStyle/>
          <a:p>
            <a:pPr algn="ctr">
              <a:spcBef>
                <a:spcPct val="50000"/>
              </a:spcBef>
            </a:pPr>
            <a:r>
              <a:rPr lang="ko-KR" altLang="en-US" sz="1600" b="1" kern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업무 개선 기회</a:t>
            </a:r>
            <a:endParaRPr lang="en-US" sz="1600" b="1" kern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5" name="Text Box 67"/>
          <p:cNvSpPr txBox="1">
            <a:spLocks noChangeArrowheads="1"/>
          </p:cNvSpPr>
          <p:nvPr/>
        </p:nvSpPr>
        <p:spPr bwMode="auto">
          <a:xfrm rot="-3240000">
            <a:off x="5427392" y="3477454"/>
            <a:ext cx="108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ko-KR" altLang="en-US" sz="1400" i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지표에 의한 분석 및 측정</a:t>
            </a:r>
            <a:endParaRPr kumimoji="0" lang="en-US" sz="14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6" name="Text Box 70"/>
          <p:cNvSpPr txBox="1">
            <a:spLocks noChangeArrowheads="1"/>
          </p:cNvSpPr>
          <p:nvPr/>
        </p:nvSpPr>
        <p:spPr bwMode="auto">
          <a:xfrm>
            <a:off x="5725105" y="1284124"/>
            <a:ext cx="15954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ko-KR" altLang="en-US" sz="1200" i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프로세스 개선 요구</a:t>
            </a:r>
            <a:endParaRPr kumimoji="0" lang="en-US" sz="12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7" name="Text Box 71"/>
          <p:cNvSpPr txBox="1">
            <a:spLocks noChangeArrowheads="1"/>
          </p:cNvSpPr>
          <p:nvPr/>
        </p:nvSpPr>
        <p:spPr bwMode="auto">
          <a:xfrm>
            <a:off x="1110792" y="2219489"/>
            <a:ext cx="10420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ko-KR" altLang="en-US" sz="1400" i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직접 유도</a:t>
            </a:r>
            <a:endParaRPr kumimoji="0" lang="en-US" sz="14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1110792" y="3406582"/>
            <a:ext cx="10160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직접 유도</a:t>
            </a:r>
            <a:endParaRPr kumimoji="0" lang="en-US" sz="14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9" name="Text Box 73"/>
          <p:cNvSpPr txBox="1">
            <a:spLocks noChangeArrowheads="1"/>
          </p:cNvSpPr>
          <p:nvPr/>
        </p:nvSpPr>
        <p:spPr bwMode="auto">
          <a:xfrm rot="17659305">
            <a:off x="2700031" y="2757514"/>
            <a:ext cx="14620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개선 기회 포착</a:t>
            </a:r>
            <a:endParaRPr kumimoji="0" lang="en-US" sz="14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0" name="Rectangle 75"/>
          <p:cNvSpPr>
            <a:spLocks noChangeArrowheads="1"/>
          </p:cNvSpPr>
          <p:nvPr/>
        </p:nvSpPr>
        <p:spPr bwMode="auto">
          <a:xfrm>
            <a:off x="1556458" y="2732538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bIns="6400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noProof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장기목표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" name="Rectangle 76"/>
          <p:cNvSpPr>
            <a:spLocks noChangeArrowheads="1"/>
          </p:cNvSpPr>
          <p:nvPr/>
        </p:nvSpPr>
        <p:spPr bwMode="auto">
          <a:xfrm>
            <a:off x="1556458" y="391963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bIns="6400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단기목표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2" name="AutoShape 77"/>
          <p:cNvSpPr>
            <a:spLocks noChangeArrowheads="1"/>
          </p:cNvSpPr>
          <p:nvPr/>
        </p:nvSpPr>
        <p:spPr bwMode="auto">
          <a:xfrm>
            <a:off x="2042903" y="2149792"/>
            <a:ext cx="366960" cy="518398"/>
          </a:xfrm>
          <a:prstGeom prst="downArrow">
            <a:avLst>
              <a:gd name="adj1" fmla="val 50000"/>
              <a:gd name="adj2" fmla="val 50155"/>
            </a:avLst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3" name="AutoShape 78"/>
          <p:cNvSpPr>
            <a:spLocks noChangeArrowheads="1"/>
          </p:cNvSpPr>
          <p:nvPr/>
        </p:nvSpPr>
        <p:spPr bwMode="auto">
          <a:xfrm>
            <a:off x="2042903" y="3336886"/>
            <a:ext cx="366960" cy="518398"/>
          </a:xfrm>
          <a:prstGeom prst="downArrow">
            <a:avLst>
              <a:gd name="adj1" fmla="val 50000"/>
              <a:gd name="adj2" fmla="val 50155"/>
            </a:avLst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4" name="AutoShape 79"/>
          <p:cNvSpPr>
            <a:spLocks noChangeArrowheads="1"/>
          </p:cNvSpPr>
          <p:nvPr/>
        </p:nvSpPr>
        <p:spPr bwMode="auto">
          <a:xfrm rot="-5400000">
            <a:off x="6433910" y="714018"/>
            <a:ext cx="324000" cy="1944000"/>
          </a:xfrm>
          <a:prstGeom prst="downArrow">
            <a:avLst>
              <a:gd name="adj1" fmla="val 42861"/>
              <a:gd name="adj2" fmla="val 55280"/>
            </a:avLst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5" name="Rectangle 82"/>
          <p:cNvSpPr>
            <a:spLocks noChangeArrowheads="1"/>
          </p:cNvSpPr>
          <p:nvPr/>
        </p:nvSpPr>
        <p:spPr bwMode="auto">
          <a:xfrm>
            <a:off x="4087725" y="392040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bIns="6400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noProof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문제 분석</a:t>
            </a:r>
            <a:endParaRPr lang="en-US" altLang="ko-KR" sz="1400" b="1" kern="0" noProof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6" name="AutoShape 83"/>
          <p:cNvSpPr>
            <a:spLocks noChangeArrowheads="1"/>
          </p:cNvSpPr>
          <p:nvPr/>
        </p:nvSpPr>
        <p:spPr bwMode="auto">
          <a:xfrm rot="5400000">
            <a:off x="6360426" y="4936325"/>
            <a:ext cx="255587" cy="1224000"/>
          </a:xfrm>
          <a:prstGeom prst="downArrow">
            <a:avLst>
              <a:gd name="adj1" fmla="val 47833"/>
              <a:gd name="adj2" fmla="val 60890"/>
            </a:avLst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7" name="Rectangle 74"/>
          <p:cNvSpPr>
            <a:spLocks noChangeArrowheads="1"/>
          </p:cNvSpPr>
          <p:nvPr/>
        </p:nvSpPr>
        <p:spPr bwMode="auto">
          <a:xfrm>
            <a:off x="1556458" y="1545444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bIns="6400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Vision</a:t>
            </a:r>
          </a:p>
        </p:txBody>
      </p:sp>
      <p:sp>
        <p:nvSpPr>
          <p:cNvPr id="58" name="Text Box 70"/>
          <p:cNvSpPr txBox="1">
            <a:spLocks noChangeArrowheads="1"/>
          </p:cNvSpPr>
          <p:nvPr/>
        </p:nvSpPr>
        <p:spPr bwMode="auto">
          <a:xfrm>
            <a:off x="4808102" y="2219489"/>
            <a:ext cx="615553" cy="149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ko-KR" altLang="en-US" sz="1400" i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분석을 통한 재정의</a:t>
            </a:r>
            <a:endParaRPr kumimoji="0" lang="en-US" sz="14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9" name="AutoShape 83"/>
          <p:cNvSpPr>
            <a:spLocks noChangeArrowheads="1"/>
          </p:cNvSpPr>
          <p:nvPr/>
        </p:nvSpPr>
        <p:spPr bwMode="auto">
          <a:xfrm rot="-8640000">
            <a:off x="5605832" y="3180922"/>
            <a:ext cx="255587" cy="756000"/>
          </a:xfrm>
          <a:prstGeom prst="downArrow">
            <a:avLst>
              <a:gd name="adj1" fmla="val 47833"/>
              <a:gd name="adj2" fmla="val 60890"/>
            </a:avLst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0" name="AutoShape 83"/>
          <p:cNvSpPr>
            <a:spLocks noChangeArrowheads="1"/>
          </p:cNvSpPr>
          <p:nvPr/>
        </p:nvSpPr>
        <p:spPr bwMode="auto">
          <a:xfrm rot="-2460000">
            <a:off x="7447986" y="3165882"/>
            <a:ext cx="255587" cy="720000"/>
          </a:xfrm>
          <a:prstGeom prst="downArrow">
            <a:avLst>
              <a:gd name="adj1" fmla="val 47833"/>
              <a:gd name="adj2" fmla="val 60890"/>
            </a:avLst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1" name="Text Box 67"/>
          <p:cNvSpPr txBox="1">
            <a:spLocks noChangeArrowheads="1"/>
          </p:cNvSpPr>
          <p:nvPr/>
        </p:nvSpPr>
        <p:spPr bwMode="auto">
          <a:xfrm rot="2940000">
            <a:off x="7266730" y="3086533"/>
            <a:ext cx="108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ko-KR" altLang="en-US" sz="1400" i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모니터링 및 결과 평가</a:t>
            </a:r>
            <a:endParaRPr kumimoji="0" lang="en-US" sz="14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2" name="AutoShape 52"/>
          <p:cNvSpPr>
            <a:spLocks noChangeArrowheads="1"/>
          </p:cNvSpPr>
          <p:nvPr/>
        </p:nvSpPr>
        <p:spPr bwMode="auto">
          <a:xfrm>
            <a:off x="8350070" y="2179665"/>
            <a:ext cx="255588" cy="1764000"/>
          </a:xfrm>
          <a:prstGeom prst="downArrow">
            <a:avLst>
              <a:gd name="adj1" fmla="val 45343"/>
              <a:gd name="adj2" fmla="val 70823"/>
            </a:avLst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8478241" y="2236419"/>
            <a:ext cx="615553" cy="149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ko-KR" altLang="en-US" sz="1400" i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분석을 통한 재정의</a:t>
            </a:r>
            <a:endParaRPr kumimoji="0" lang="en-US" sz="14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4" name="AutoShape 83"/>
          <p:cNvSpPr>
            <a:spLocks noChangeArrowheads="1"/>
          </p:cNvSpPr>
          <p:nvPr/>
        </p:nvSpPr>
        <p:spPr bwMode="auto">
          <a:xfrm rot="2580000">
            <a:off x="7467698" y="1952975"/>
            <a:ext cx="255587" cy="756000"/>
          </a:xfrm>
          <a:prstGeom prst="downArrow">
            <a:avLst>
              <a:gd name="adj1" fmla="val 47833"/>
              <a:gd name="adj2" fmla="val 60890"/>
            </a:avLst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5" name="Text Box 67"/>
          <p:cNvSpPr txBox="1">
            <a:spLocks noChangeArrowheads="1"/>
          </p:cNvSpPr>
          <p:nvPr/>
        </p:nvSpPr>
        <p:spPr bwMode="auto">
          <a:xfrm rot="18843753">
            <a:off x="6795398" y="1846560"/>
            <a:ext cx="108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0" lang="ko-KR" altLang="en-US" sz="1400" i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모니터링</a:t>
            </a:r>
            <a:r>
              <a:rPr kumimoji="0" lang="en-US" altLang="ko-KR" sz="1400" i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0" lang="ko-KR" altLang="en-US" sz="1400" i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결과 평가 지표</a:t>
            </a:r>
            <a:endParaRPr kumimoji="0" lang="en-US" sz="1400" i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89343" y="1519612"/>
            <a:ext cx="432000" cy="29400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kern="0">
                <a:solidFill>
                  <a:schemeClr val="tx1">
                    <a:lumMod val="50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업무 관점</a:t>
            </a:r>
            <a:endParaRPr lang="en-US" sz="1600" b="1" kern="0" dirty="0" err="1">
              <a:solidFill>
                <a:schemeClr val="tx1">
                  <a:lumMod val="50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9343" y="4710544"/>
            <a:ext cx="432000" cy="1882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square" lIns="0" tIns="0" rIns="0" bIns="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kern="0" dirty="0">
                <a:solidFill>
                  <a:schemeClr val="tx1">
                    <a:lumMod val="50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데이터 관점</a:t>
            </a:r>
            <a:endParaRPr lang="en-US" sz="1600" b="1" kern="0" dirty="0" err="1">
              <a:solidFill>
                <a:schemeClr val="tx1">
                  <a:lumMod val="50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AutoShape 83"/>
          <p:cNvSpPr>
            <a:spLocks noChangeArrowheads="1"/>
          </p:cNvSpPr>
          <p:nvPr/>
        </p:nvSpPr>
        <p:spPr bwMode="auto">
          <a:xfrm>
            <a:off x="4807725" y="4466617"/>
            <a:ext cx="255587" cy="648000"/>
          </a:xfrm>
          <a:prstGeom prst="downArrow">
            <a:avLst>
              <a:gd name="adj1" fmla="val 47833"/>
              <a:gd name="adj2" fmla="val 60890"/>
            </a:avLst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32411" y="4492767"/>
            <a:ext cx="948167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</a:pPr>
            <a:r>
              <a:rPr lang="ko-KR" altLang="en-US" sz="140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정보항목필요</a:t>
            </a:r>
            <a:endParaRPr lang="en-US" sz="1400" dirty="0" err="1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4318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기업과 의사결정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- Process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279337" y="887094"/>
            <a:ext cx="9201276" cy="898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제품 또는 서비스의 가치를 증가 시키는 일련의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Task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또는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Sub-Process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등을 집합으로 원자재 또는 중간 제품 등의 입력과 처리 및 가치가 증가된 상품 또는 서비스의 출력으로 구성되며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비용을 동반함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1" name="Rectangle 154"/>
          <p:cNvSpPr>
            <a:spLocks noChangeArrowheads="1"/>
          </p:cNvSpPr>
          <p:nvPr/>
        </p:nvSpPr>
        <p:spPr bwMode="auto">
          <a:xfrm>
            <a:off x="133284" y="2060848"/>
            <a:ext cx="4491099" cy="2954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제품 또는 상품의 가치를 증가 시키기 위해 일련의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Task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로 구성된 과정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68178" y="2493504"/>
            <a:ext cx="962781" cy="4792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Process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26" name="직선 화살표 연결선 25"/>
          <p:cNvCxnSpPr>
            <a:stCxn id="24" idx="3"/>
            <a:endCxn id="30" idx="1"/>
          </p:cNvCxnSpPr>
          <p:nvPr/>
        </p:nvCxnSpPr>
        <p:spPr bwMode="auto">
          <a:xfrm>
            <a:off x="1730959" y="2733146"/>
            <a:ext cx="84930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직사각형 29"/>
          <p:cNvSpPr/>
          <p:nvPr/>
        </p:nvSpPr>
        <p:spPr bwMode="auto">
          <a:xfrm>
            <a:off x="2580262" y="2493504"/>
            <a:ext cx="962781" cy="4792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Process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1" name="직선 화살표 연결선 40"/>
          <p:cNvCxnSpPr>
            <a:endCxn id="24" idx="1"/>
          </p:cNvCxnSpPr>
          <p:nvPr/>
        </p:nvCxnSpPr>
        <p:spPr bwMode="auto">
          <a:xfrm>
            <a:off x="265825" y="2730639"/>
            <a:ext cx="502353" cy="2507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화살표 연결선 49"/>
          <p:cNvCxnSpPr>
            <a:stCxn id="30" idx="3"/>
          </p:cNvCxnSpPr>
          <p:nvPr/>
        </p:nvCxnSpPr>
        <p:spPr bwMode="auto">
          <a:xfrm>
            <a:off x="3543043" y="2733146"/>
            <a:ext cx="521484" cy="702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41405" y="2718795"/>
            <a:ext cx="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입력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99834" y="2697324"/>
            <a:ext cx="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출력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40913" y="2714510"/>
            <a:ext cx="680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입력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902695" y="3259878"/>
            <a:ext cx="693747" cy="25559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비용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60" name="직선 화살표 연결선 59"/>
          <p:cNvCxnSpPr>
            <a:stCxn id="58" idx="0"/>
            <a:endCxn id="24" idx="2"/>
          </p:cNvCxnSpPr>
          <p:nvPr/>
        </p:nvCxnSpPr>
        <p:spPr bwMode="auto">
          <a:xfrm flipV="1">
            <a:off x="1249569" y="2972787"/>
            <a:ext cx="0" cy="28709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직사각형 60"/>
          <p:cNvSpPr/>
          <p:nvPr/>
        </p:nvSpPr>
        <p:spPr bwMode="auto">
          <a:xfrm>
            <a:off x="2721093" y="3282948"/>
            <a:ext cx="693747" cy="25559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비용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62" name="직선 화살표 연결선 61"/>
          <p:cNvCxnSpPr>
            <a:stCxn id="61" idx="0"/>
            <a:endCxn id="30" idx="2"/>
          </p:cNvCxnSpPr>
          <p:nvPr/>
        </p:nvCxnSpPr>
        <p:spPr bwMode="auto">
          <a:xfrm flipH="1" flipV="1">
            <a:off x="3061653" y="2972787"/>
            <a:ext cx="6314" cy="31016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154"/>
          <p:cNvSpPr>
            <a:spLocks noChangeArrowheads="1"/>
          </p:cNvSpPr>
          <p:nvPr/>
        </p:nvSpPr>
        <p:spPr bwMode="auto">
          <a:xfrm>
            <a:off x="143917" y="3719699"/>
            <a:ext cx="4491099" cy="2936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buFontTx/>
              <a:buChar char="-"/>
            </a:pP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입력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.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출력물이 제품인 경우 원자재 또는 중간 자재가 됨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.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서비스인 경우 인력 또는 재화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  <a:buFontTx/>
              <a:buChar char="-"/>
            </a:pP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Process</a:t>
            </a: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. </a:t>
            </a:r>
            <a:r>
              <a:rPr kumimoji="0"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입력물에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대해 가치를 증가시키는 과정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.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기업 자산이 활용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비용이 동반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.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제품의 가공 또는 조립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       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대출 및 회수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  <a:buFontTx/>
              <a:buChar char="-"/>
            </a:pP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출력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.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가치가 증가된 제품 또는 서비스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.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완제품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      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금융 상품 또는 금융 서비스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4843461" y="1580472"/>
            <a:ext cx="42052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b="0" dirty="0">
                <a:ea typeface="맑은 고딕" pitchFamily="50" charset="-127"/>
              </a:rPr>
              <a:t>Process </a:t>
            </a:r>
            <a:r>
              <a:rPr lang="ko-KR" altLang="en-US" sz="1200" b="0" dirty="0">
                <a:ea typeface="맑은 고딕" pitchFamily="50" charset="-127"/>
              </a:rPr>
              <a:t>구성</a:t>
            </a:r>
          </a:p>
        </p:txBody>
      </p:sp>
      <p:sp>
        <p:nvSpPr>
          <p:cNvPr id="67" name="Rectangle 154"/>
          <p:cNvSpPr>
            <a:spLocks noChangeArrowheads="1"/>
          </p:cNvSpPr>
          <p:nvPr/>
        </p:nvSpPr>
        <p:spPr bwMode="auto">
          <a:xfrm>
            <a:off x="4843461" y="2040101"/>
            <a:ext cx="4491099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기업이 수행하는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Process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의 모임을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Process Group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이라고 하며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Process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는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Sub-Process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로 구성되며 최종으로는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Activities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로 이루어 짐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4989513" y="3575052"/>
            <a:ext cx="1387494" cy="4381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가는각진제목체" pitchFamily="18" charset="-127"/>
                <a:sym typeface="Wingdings" pitchFamily="2" charset="2"/>
              </a:rPr>
              <a:t>프로세스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989513" y="4305312"/>
            <a:ext cx="1387494" cy="4381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가는각진제목체" pitchFamily="18" charset="-127"/>
                <a:sym typeface="Wingdings" pitchFamily="2" charset="2"/>
              </a:rPr>
              <a:t>서브프로세스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4989513" y="5035572"/>
            <a:ext cx="1387494" cy="4381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 err="1">
                <a:latin typeface="Times New Roman" pitchFamily="18" charset="0"/>
                <a:ea typeface="가는각진제목체" pitchFamily="18" charset="-127"/>
              </a:rPr>
              <a:t>타스크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989513" y="5765832"/>
            <a:ext cx="1387494" cy="4381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가는각진제목체" pitchFamily="18" charset="-127"/>
                <a:sym typeface="Wingdings" pitchFamily="2" charset="2"/>
              </a:rPr>
              <a:t>Activities</a:t>
            </a: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ea typeface="가는각진제목체" pitchFamily="18" charset="-127"/>
              </a:rPr>
              <a:t>(Process Step)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989513" y="2844792"/>
            <a:ext cx="1387494" cy="4381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가는각진제목체" pitchFamily="18" charset="-127"/>
                <a:sym typeface="Wingdings" pitchFamily="2" charset="2"/>
              </a:rPr>
              <a:t>프로세스 그룹</a:t>
            </a:r>
          </a:p>
        </p:txBody>
      </p:sp>
      <p:cxnSp>
        <p:nvCxnSpPr>
          <p:cNvPr id="73" name="직선 화살표 연결선 72"/>
          <p:cNvCxnSpPr>
            <a:stCxn id="72" idx="2"/>
            <a:endCxn id="68" idx="0"/>
          </p:cNvCxnSpPr>
          <p:nvPr/>
        </p:nvCxnSpPr>
        <p:spPr bwMode="auto">
          <a:xfrm rot="5400000">
            <a:off x="5537208" y="3429000"/>
            <a:ext cx="292104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직선 화살표 연결선 73"/>
          <p:cNvCxnSpPr>
            <a:stCxn id="68" idx="2"/>
            <a:endCxn id="69" idx="0"/>
          </p:cNvCxnSpPr>
          <p:nvPr/>
        </p:nvCxnSpPr>
        <p:spPr bwMode="auto">
          <a:xfrm rot="5400000">
            <a:off x="5537208" y="4159260"/>
            <a:ext cx="292104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직선 화살표 연결선 74"/>
          <p:cNvCxnSpPr>
            <a:stCxn id="69" idx="2"/>
            <a:endCxn id="70" idx="0"/>
          </p:cNvCxnSpPr>
          <p:nvPr/>
        </p:nvCxnSpPr>
        <p:spPr bwMode="auto">
          <a:xfrm rot="5400000">
            <a:off x="5537208" y="4889520"/>
            <a:ext cx="292104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직선 화살표 연결선 75"/>
          <p:cNvCxnSpPr>
            <a:stCxn id="70" idx="2"/>
            <a:endCxn id="71" idx="0"/>
          </p:cNvCxnSpPr>
          <p:nvPr/>
        </p:nvCxnSpPr>
        <p:spPr bwMode="auto">
          <a:xfrm rot="5400000">
            <a:off x="5537208" y="5619780"/>
            <a:ext cx="292104" cy="158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6491331" y="2854020"/>
            <a:ext cx="341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Order-To-Cache</a:t>
            </a:r>
          </a:p>
          <a:p>
            <a:pPr algn="l"/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제품의 주문 및 대금 회수까지의 프로세스의 모임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91332" y="3543153"/>
            <a:ext cx="341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Sales Process</a:t>
            </a:r>
          </a:p>
          <a:p>
            <a:pPr algn="l"/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단위 업무가 완료되는 과정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91332" y="4323757"/>
            <a:ext cx="341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Order Process</a:t>
            </a:r>
          </a:p>
          <a:p>
            <a:pPr algn="l"/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단위 업무가 완료되는 과정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491330" y="5721895"/>
            <a:ext cx="341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Order Entry</a:t>
            </a:r>
          </a:p>
          <a:p>
            <a:pPr algn="l"/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타스크를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수행하기 위한 일련의 상세 활동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91332" y="5035938"/>
            <a:ext cx="341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Sales-Order Creation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또는 승인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/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단위 업무를 수행하기 위한 일련의 작업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337" y="1556791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DW/BI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Value Chain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2322" y="1559938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DW/BI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Process Circle</a:t>
            </a:r>
          </a:p>
        </p:txBody>
      </p:sp>
    </p:spTree>
    <p:extLst>
      <p:ext uri="{BB962C8B-B14F-4D97-AF65-F5344CB8AC3E}">
        <p14:creationId xmlns:p14="http://schemas.microsoft.com/office/powerpoint/2010/main" val="34259613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기업과 의사결정 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- Process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비용 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279337" y="887094"/>
            <a:ext cx="9201276" cy="898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원자재 및 재화의 가치를 증가 시키는 프로세스를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Value-Chain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이라고도 하며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 과정에 동반된 비용을 측정하고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각 프로세스의 효율성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적시성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등을 평가하는 것이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Process Performance Management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라고 함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1" name="Rectangle 154"/>
          <p:cNvSpPr>
            <a:spLocks noChangeArrowheads="1"/>
          </p:cNvSpPr>
          <p:nvPr/>
        </p:nvSpPr>
        <p:spPr bwMode="auto">
          <a:xfrm>
            <a:off x="133284" y="2060848"/>
            <a:ext cx="4491099" cy="2708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  <a:t> SCOR Model</a:t>
            </a: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  <a:t>Process </a:t>
            </a: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계층</a:t>
            </a: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23" y="2406636"/>
            <a:ext cx="4089456" cy="408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9052" y="2004993"/>
            <a:ext cx="4418073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Rectangle 154"/>
          <p:cNvSpPr>
            <a:spLocks noChangeArrowheads="1"/>
          </p:cNvSpPr>
          <p:nvPr/>
        </p:nvSpPr>
        <p:spPr bwMode="auto">
          <a:xfrm>
            <a:off x="5062539" y="4524390"/>
            <a:ext cx="4491099" cy="1722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주요 평가 관점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  <a:buFontTx/>
              <a:buChar char="-"/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신뢰성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프로세스의 요구 사항을 완벽하게 처리 했는지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…</a:t>
            </a:r>
          </a:p>
          <a:p>
            <a:pPr algn="l">
              <a:lnSpc>
                <a:spcPct val="110000"/>
              </a:lnSpc>
              <a:buFontTx/>
              <a:buChar char="-"/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책임성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프로세스의 요구 조건을 충족 시켜 주었는가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  <a:buFontTx/>
              <a:buChar char="-"/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유연성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비용 절감 및 효율적인 처리를 위한 </a:t>
            </a:r>
            <a:r>
              <a:rPr kumimoji="0"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유성성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평가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  <a:buFontTx/>
              <a:buChar char="-"/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비용  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관련된 비용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  <a:buFontTx/>
              <a:buChar char="-"/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자산  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사용하는 자산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337" y="1556791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Process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예시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2322" y="1559938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Process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별 비용 예시</a:t>
            </a:r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251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기업과 의사결정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확장과 복잡성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  60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년대 말 컴퓨터가 처음 발명된 이후로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Business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를 지원하기 위해서 데이터의 저장 및 출력과 주문 입력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전표 입력 및 입출금 등의 단순 반복적인 업무의 처리를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4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계정계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운영계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OLPT)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시작으로 다양한 업무에 적용하였으며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업무 처리과정에서 누적된 데이터 기반으로 보고서를 작성하거나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분석하여 의사결정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(OLAP, BI, Data Warehouse)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을 하거나 지원하는 영역으로 발전하였음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Rectangle 79"/>
          <p:cNvSpPr>
            <a:spLocks noChangeArrowheads="1"/>
          </p:cNvSpPr>
          <p:nvPr/>
        </p:nvSpPr>
        <p:spPr bwMode="auto">
          <a:xfrm>
            <a:off x="446215" y="1656644"/>
            <a:ext cx="42052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dirty="0">
                <a:ea typeface="맑은 고딕" pitchFamily="50" charset="-127"/>
              </a:rPr>
              <a:t>구멍가계</a:t>
            </a:r>
            <a:r>
              <a:rPr lang="en-US" altLang="ko-KR" sz="1200" dirty="0">
                <a:ea typeface="맑은 고딕" pitchFamily="50" charset="-127"/>
              </a:rPr>
              <a:t>(</a:t>
            </a:r>
            <a:r>
              <a:rPr lang="ko-KR" altLang="en-US" sz="1200" dirty="0" err="1">
                <a:ea typeface="맑은 고딕" pitchFamily="50" charset="-127"/>
              </a:rPr>
              <a:t>마트</a:t>
            </a:r>
            <a:r>
              <a:rPr lang="en-US" altLang="ko-KR" sz="1200" dirty="0">
                <a:ea typeface="맑은 고딕" pitchFamily="50" charset="-127"/>
              </a:rPr>
              <a:t>)</a:t>
            </a:r>
            <a:endParaRPr lang="ko-KR" altLang="en-US" sz="1200" dirty="0">
              <a:ea typeface="맑은 고딕" pitchFamily="50" charset="-127"/>
            </a:endParaRPr>
          </a:p>
        </p:txBody>
      </p:sp>
      <p:sp>
        <p:nvSpPr>
          <p:cNvPr id="7" name="Line 118"/>
          <p:cNvSpPr>
            <a:spLocks noChangeShapeType="1"/>
          </p:cNvSpPr>
          <p:nvPr/>
        </p:nvSpPr>
        <p:spPr bwMode="auto">
          <a:xfrm>
            <a:off x="350518" y="2017007"/>
            <a:ext cx="420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54"/>
          <p:cNvSpPr>
            <a:spLocks noChangeArrowheads="1"/>
          </p:cNvSpPr>
          <p:nvPr/>
        </p:nvSpPr>
        <p:spPr bwMode="auto">
          <a:xfrm>
            <a:off x="369374" y="2073481"/>
            <a:ext cx="4307848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업 종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유통업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주요고객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동네의 주민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주요프로세스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상품 구매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판매 및 재고 관리와 손익 분석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성공요인 </a:t>
            </a:r>
            <a: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저비용 상품 구매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주민과의 관계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적절한 재고 관리 및 판매 상품의 효과적인 선택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...</a:t>
            </a: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" name="Rectangle 79"/>
          <p:cNvSpPr>
            <a:spLocks noChangeArrowheads="1"/>
          </p:cNvSpPr>
          <p:nvPr/>
        </p:nvSpPr>
        <p:spPr bwMode="auto">
          <a:xfrm>
            <a:off x="422086" y="3958314"/>
            <a:ext cx="42052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dirty="0">
                <a:ea typeface="맑은 고딕" pitchFamily="50" charset="-127"/>
              </a:rPr>
              <a:t>점포가 하나 인 경우</a:t>
            </a:r>
          </a:p>
        </p:txBody>
      </p:sp>
      <p:sp>
        <p:nvSpPr>
          <p:cNvPr id="11" name="Line 118"/>
          <p:cNvSpPr>
            <a:spLocks noChangeShapeType="1"/>
          </p:cNvSpPr>
          <p:nvPr/>
        </p:nvSpPr>
        <p:spPr bwMode="auto">
          <a:xfrm>
            <a:off x="326389" y="4318677"/>
            <a:ext cx="420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54"/>
          <p:cNvSpPr>
            <a:spLocks noChangeArrowheads="1"/>
          </p:cNvSpPr>
          <p:nvPr/>
        </p:nvSpPr>
        <p:spPr bwMode="auto">
          <a:xfrm>
            <a:off x="369374" y="4365104"/>
            <a:ext cx="4307848" cy="17173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업무 형태</a:t>
            </a: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주인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and/or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판매 직원이 제품의 구매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판매 및 재고 관리를 관리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  <a:t>IT </a:t>
            </a: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적용</a:t>
            </a: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판매 제품 종류가 많아지고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재고가 증가함에 따라 판매 관리를 위한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IT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도입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-&gt; POS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또는 판매 관리 시스템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단골 및 고객의 관리는 주인의 기억 속에 있음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구매처에 대한 관리 및 평가도 주인의 기억 속에 있음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" name="Rectangle 79"/>
          <p:cNvSpPr>
            <a:spLocks noChangeArrowheads="1"/>
          </p:cNvSpPr>
          <p:nvPr/>
        </p:nvSpPr>
        <p:spPr bwMode="auto">
          <a:xfrm>
            <a:off x="5282626" y="1656644"/>
            <a:ext cx="42052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dirty="0">
                <a:ea typeface="맑은 고딕" pitchFamily="50" charset="-127"/>
              </a:rPr>
              <a:t>지점 개설에 따른 점포 확장</a:t>
            </a:r>
          </a:p>
        </p:txBody>
      </p:sp>
      <p:sp>
        <p:nvSpPr>
          <p:cNvPr id="15" name="Line 118"/>
          <p:cNvSpPr>
            <a:spLocks noChangeShapeType="1"/>
          </p:cNvSpPr>
          <p:nvPr/>
        </p:nvSpPr>
        <p:spPr bwMode="auto">
          <a:xfrm>
            <a:off x="5186929" y="2017007"/>
            <a:ext cx="420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154"/>
          <p:cNvSpPr>
            <a:spLocks noChangeArrowheads="1"/>
          </p:cNvSpPr>
          <p:nvPr/>
        </p:nvSpPr>
        <p:spPr bwMode="auto">
          <a:xfrm>
            <a:off x="5229914" y="2073481"/>
            <a:ext cx="4163831" cy="17173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업무 형태</a:t>
            </a: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주인과 약간 명의 직원이 제품의 구매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판매 및 재고 관리를 관리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  <a:t>IT </a:t>
            </a: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적용</a:t>
            </a: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구매 단가를 낮추기 위해 통합 구매의 필요성 대두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구매 및 업체 관리 시스템 도입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통합 재고 관리의 필요성 대두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-&gt;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재고 관리 시스템 도입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  -&gt;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판매 및 구매 관리 시스템과의 연계 필요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-&gt; EAI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도입 또는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Interface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프로그램 개발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시스템의 복잡성 증가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Rectangle 79"/>
          <p:cNvSpPr>
            <a:spLocks noChangeArrowheads="1"/>
          </p:cNvSpPr>
          <p:nvPr/>
        </p:nvSpPr>
        <p:spPr bwMode="auto">
          <a:xfrm>
            <a:off x="5257740" y="3958314"/>
            <a:ext cx="42052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dirty="0">
                <a:ea typeface="맑은 고딕" pitchFamily="50" charset="-127"/>
              </a:rPr>
              <a:t>경쟁이 심화되는 단계</a:t>
            </a:r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auto">
          <a:xfrm>
            <a:off x="5162043" y="4318677"/>
            <a:ext cx="420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Rectangle 154"/>
          <p:cNvSpPr>
            <a:spLocks noChangeArrowheads="1"/>
          </p:cNvSpPr>
          <p:nvPr/>
        </p:nvSpPr>
        <p:spPr bwMode="auto">
          <a:xfrm>
            <a:off x="5205028" y="4365104"/>
            <a:ext cx="4307848" cy="17173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업무 형태</a:t>
            </a: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주인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and/or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판매 직원이 제품의 구매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판매 및 재고 관리를 관리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dirty="0">
                <a:latin typeface="가는각진제목체" pitchFamily="18" charset="-127"/>
                <a:ea typeface="가는각진제목체" pitchFamily="18" charset="-127"/>
              </a:rPr>
              <a:t>IT </a:t>
            </a: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적용</a:t>
            </a: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판매 제품 종류가 많아지고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재고가 증가함에 따라 판매 관리를 위한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IT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도입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-&gt; POS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또는 판매 관리 시스템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단골 및 고객의 관리는 주인의 기억 속에 있음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구매처에 대한 관리 및 평가도 주인의 기억 속에 있음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1" name="아래쪽 화살표 20"/>
          <p:cNvSpPr/>
          <p:nvPr/>
        </p:nvSpPr>
        <p:spPr bwMode="auto">
          <a:xfrm>
            <a:off x="6684809" y="3790873"/>
            <a:ext cx="1159748" cy="269201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2" name="아래쪽 화살표 21"/>
          <p:cNvSpPr/>
          <p:nvPr/>
        </p:nvSpPr>
        <p:spPr bwMode="auto">
          <a:xfrm>
            <a:off x="1849155" y="3522136"/>
            <a:ext cx="1159748" cy="269201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아래쪽 화살표 22"/>
          <p:cNvSpPr/>
          <p:nvPr/>
        </p:nvSpPr>
        <p:spPr bwMode="auto">
          <a:xfrm rot="14536325">
            <a:off x="4268924" y="4003894"/>
            <a:ext cx="1159748" cy="269201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기업과 의사결정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운영과 의사결정 차이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  운영환경은 활동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또는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업무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은행의 입출금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고객의 주문 처리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출고 등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..)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에 필요한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최소한의 정보를 가지고 반복적으로 수행을 지원하는 것으로 활동과 활동 또는 업무와 업무의 연관관계가</a:t>
            </a:r>
            <a:r>
              <a:rPr kumimoji="0" lang="ko-KR" altLang="en-US" sz="1400" b="0" i="0" u="none" strike="noStrike" kern="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적으며</a:t>
            </a:r>
            <a:r>
              <a:rPr kumimoji="0" lang="en-US" altLang="ko-KR" sz="1400" b="0" i="0" u="none" strike="noStrike" kern="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i="0" u="none" strike="noStrike" kern="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의사결정 환경은 활동 또는 업무의 중요한 사안</a:t>
            </a:r>
            <a:r>
              <a:rPr kumimoji="0" lang="en-US" altLang="ko-KR" sz="1400" b="0" i="0" u="none" strike="noStrike" kern="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400" b="0" i="0" u="none" strike="noStrike" kern="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400" b="0" i="0" u="none" strike="noStrike" kern="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재고의 효율적 관리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점포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개설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에 대하여 과거의 경험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 </a:t>
            </a:r>
            <a:r>
              <a:rPr kumimoji="0" lang="en-US" altLang="ko-KR" sz="1400" kern="0" noProof="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Where</a:t>
            </a:r>
            <a:r>
              <a:rPr kumimoji="0" lang="en-US" altLang="ko-KR" sz="1400" b="0" kern="0" noProof="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? )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과 외부 정보 등을 이용하여 최적의 선택을 지원하는 것임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3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69204"/>
              </p:ext>
            </p:extLst>
          </p:nvPr>
        </p:nvGraphicFramePr>
        <p:xfrm>
          <a:off x="738188" y="1664803"/>
          <a:ext cx="8177212" cy="4720239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986">
                <a:tc rowSpan="4"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운영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(Transaction)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환경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의사 결정 환경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운영을 위해 매일 매일 발생되는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Biz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분석 기반 없는 의사 결정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의사결정을 위한 분석 기반의 정보를 생성하고 활용하는 활동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분석 기반의 의사 결정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구매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생산 및 판매와 배송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자원 계획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자금 계획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마케팅 계획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62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Business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운영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의사결정 지향의 분석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73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BC5000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양사육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우유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털과 고기를 위한 양 사육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가축의 확대와 축소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정착과 이동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483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15C Venice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직물과 향료의 구매와 판매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가격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고급업자 및 생산 라인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483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19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세기 철도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상품과 사람의 이동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Track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위치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노동의 소스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62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20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세기 은행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수신과 여신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이자율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목표 고객 및 산업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Portfolio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분석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9162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20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세기의 소매업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소비재 상품의 구매와 판매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재고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운송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재고의 보유량 결정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구매량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결정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판매 추이 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AutoShape 170"/>
          <p:cNvSpPr>
            <a:spLocks noChangeArrowheads="1"/>
          </p:cNvSpPr>
          <p:nvPr/>
        </p:nvSpPr>
        <p:spPr bwMode="auto">
          <a:xfrm>
            <a:off x="2085975" y="3010114"/>
            <a:ext cx="3370263" cy="395288"/>
          </a:xfrm>
          <a:prstGeom prst="downArrow">
            <a:avLst>
              <a:gd name="adj1" fmla="val 50806"/>
              <a:gd name="adj2" fmla="val 59440"/>
            </a:avLst>
          </a:prstGeom>
          <a:gradFill rotWithShape="0">
            <a:gsLst>
              <a:gs pos="0">
                <a:srgbClr val="FFFF99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0" rIns="180000" anchor="ctr"/>
          <a:lstStyle/>
          <a:p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5" name="AutoShape 171"/>
          <p:cNvSpPr>
            <a:spLocks noChangeArrowheads="1"/>
          </p:cNvSpPr>
          <p:nvPr/>
        </p:nvSpPr>
        <p:spPr bwMode="auto">
          <a:xfrm>
            <a:off x="5468938" y="3013289"/>
            <a:ext cx="3398837" cy="395288"/>
          </a:xfrm>
          <a:prstGeom prst="downArrow">
            <a:avLst>
              <a:gd name="adj1" fmla="val 50806"/>
              <a:gd name="adj2" fmla="val 59440"/>
            </a:avLst>
          </a:prstGeom>
          <a:gradFill rotWithShape="0">
            <a:gsLst>
              <a:gs pos="0">
                <a:srgbClr val="FFFF99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0" rIns="180000" anchor="ctr"/>
          <a:lstStyle/>
          <a:p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6" name="AutoShape 172"/>
          <p:cNvSpPr>
            <a:spLocks noChangeArrowheads="1"/>
          </p:cNvSpPr>
          <p:nvPr/>
        </p:nvSpPr>
        <p:spPr bwMode="auto">
          <a:xfrm>
            <a:off x="164468" y="3392996"/>
            <a:ext cx="540060" cy="3024336"/>
          </a:xfrm>
          <a:prstGeom prst="downArrow">
            <a:avLst>
              <a:gd name="adj1" fmla="val 45222"/>
              <a:gd name="adj2" fmla="val 103467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0" rIns="180000" anchor="ctr"/>
          <a:lstStyle/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복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잡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도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12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가는각진제목체" pitchFamily="18" charset="-127"/>
              <a:ea typeface="가는각진제목체" pitchFamily="18" charset="-127"/>
            </a:endParaRPr>
          </a:p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증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가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9636125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1.3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의사결정 지원 정보기술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(1/2) – IT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의 도입과 의사 결정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  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 초기 업무 처리를 위해 도입된 시스템에 데이터가 축척 됨에 따라 이를 이용하여 경영에 필요한 모든 활동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결과 및 원인 분석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대안 열거 및 의사 결정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…)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IT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를 이용하여 처리하고자 하는 시도가 있었으며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IT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지원 한계에 맞추어 발전하였음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963906" y="1710078"/>
            <a:ext cx="1654175" cy="517525"/>
          </a:xfrm>
          <a:prstGeom prst="homePlate">
            <a:avLst>
              <a:gd name="adj" fmla="val 25926"/>
            </a:avLst>
          </a:prstGeom>
          <a:solidFill>
            <a:srgbClr val="288FC8"/>
          </a:solidFill>
          <a:ln w="6350">
            <a:solidFill>
              <a:srgbClr val="006699"/>
            </a:solidFill>
            <a:miter lim="800000"/>
            <a:headEnd/>
            <a:tailEnd/>
          </a:ln>
          <a:effectLst/>
        </p:spPr>
        <p:txBody>
          <a:bodyPr wrap="none"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MIS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42582" y="2372292"/>
            <a:ext cx="1654175" cy="120988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ko-KR" altLang="en-US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경영에 필요한 모든 정보 및 활동 </a:t>
            </a:r>
            <a:r>
              <a:rPr lang="en-US" altLang="ko-KR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의사 결정 등</a:t>
            </a:r>
            <a:r>
              <a:rPr lang="en-US" altLang="ko-KR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en-US" altLang="ko-KR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IT</a:t>
            </a:r>
            <a:r>
              <a:rPr lang="ko-KR" altLang="en-US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를 적용 시도</a:t>
            </a:r>
            <a:endParaRPr lang="en-US" altLang="ko-KR" sz="1200" b="0" kern="0" dirty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kern="0" noProof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인공지능을 이용한 </a:t>
            </a:r>
            <a:r>
              <a:rPr kumimoji="0" lang="en-US" sz="1200" kern="0" noProof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IT</a:t>
            </a:r>
            <a:r>
              <a:rPr kumimoji="0" lang="ko-KR" altLang="en-US" sz="1200" kern="0" noProof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기반  의사결정 시도</a:t>
            </a:r>
            <a:endParaRPr kumimoji="0" lang="en-US" altLang="ko-KR" sz="1200" kern="0" noProof="0" dirty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71089" y="1710078"/>
            <a:ext cx="1654175" cy="519113"/>
          </a:xfrm>
          <a:prstGeom prst="homePlate">
            <a:avLst>
              <a:gd name="adj" fmla="val 25846"/>
            </a:avLst>
          </a:prstGeom>
          <a:solidFill>
            <a:srgbClr val="83C2E5"/>
          </a:solidFill>
          <a:ln w="6350">
            <a:solidFill>
              <a:srgbClr val="006699"/>
            </a:solidFill>
            <a:miter lim="800000"/>
            <a:headEnd/>
            <a:tailEnd/>
          </a:ln>
          <a:effectLst/>
        </p:spPr>
        <p:txBody>
          <a:bodyPr wrap="none"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DSS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749765" y="2357778"/>
            <a:ext cx="1654175" cy="147881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IT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에 저장된 데이터를 바탕으로 의사결정을</a:t>
            </a:r>
            <a:r>
              <a:rPr kumimoji="0" lang="ko-KR" alt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지원하는 시스템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</a:t>
            </a: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ko-KR" altLang="en-US" sz="1200" b="0" kern="0" noProof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제한된 추론 기능 제공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의사결정</a:t>
            </a:r>
            <a:r>
              <a:rPr kumimoji="0" lang="ko-KR" alt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대안 제시 시도</a:t>
            </a:r>
            <a:endParaRPr kumimoji="0" lang="en-US" altLang="ko-KR" sz="1200" b="0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의사 결정과 운영의 분리 시작</a:t>
            </a:r>
            <a:endParaRPr kumimoji="0" lang="en-US" altLang="ko-KR" sz="1200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578272" y="1710078"/>
            <a:ext cx="1654175" cy="517525"/>
          </a:xfrm>
          <a:prstGeom prst="homePlate">
            <a:avLst>
              <a:gd name="adj" fmla="val 25926"/>
            </a:avLst>
          </a:prstGeom>
          <a:solidFill>
            <a:srgbClr val="D6EBF6"/>
          </a:solidFill>
          <a:ln w="6350">
            <a:solidFill>
              <a:srgbClr val="006699"/>
            </a:solidFill>
            <a:miter lim="800000"/>
            <a:headEnd/>
            <a:tailEnd/>
          </a:ln>
          <a:effectLst/>
        </p:spPr>
        <p:txBody>
          <a:bodyPr wrap="none"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EIS &amp; OLAP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578272" y="2357778"/>
            <a:ext cx="1654175" cy="147881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경영진에게 의사결정 에 필요한 정보를 제공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</a:t>
            </a: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ko-KR" altLang="en-US" sz="1200" b="0" kern="0" noProof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직관적인 문제점 인지</a:t>
            </a:r>
            <a:endParaRPr lang="en-US" altLang="ko-KR" sz="1200" b="0" kern="0" noProof="0" dirty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ko-KR" altLang="en-US" sz="1200" b="0" kern="0" noProof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분석을 위한 다양한 정보 </a:t>
            </a:r>
            <a:r>
              <a:rPr lang="ko-KR" altLang="en-US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및 기능 제공</a:t>
            </a:r>
            <a:endParaRPr kumimoji="0" lang="en-US" altLang="ko-KR" sz="1200" b="0" kern="0" dirty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의사 결정과 운영의 분리 가속화</a:t>
            </a:r>
            <a:endParaRPr kumimoji="0" lang="en-US" altLang="ko-KR" sz="1200" kern="0" dirty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EUC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의 정착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469822" y="1547742"/>
            <a:ext cx="387348" cy="3861478"/>
            <a:chOff x="2194" y="1434"/>
            <a:chExt cx="180" cy="1878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284" y="1434"/>
              <a:ext cx="0" cy="1795"/>
            </a:xfrm>
            <a:prstGeom prst="line">
              <a:avLst/>
            </a:prstGeom>
            <a:noFill/>
            <a:ln w="6350">
              <a:solidFill>
                <a:srgbClr val="006699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194" y="3103"/>
              <a:ext cx="180" cy="209"/>
            </a:xfrm>
            <a:prstGeom prst="triangle">
              <a:avLst>
                <a:gd name="adj" fmla="val 50000"/>
              </a:avLst>
            </a:prstGeom>
            <a:solidFill>
              <a:srgbClr val="006699"/>
            </a:solidFill>
            <a:ln w="6350">
              <a:solidFill>
                <a:srgbClr val="006699"/>
              </a:solidFill>
              <a:miter lim="800000"/>
              <a:headEnd/>
              <a:tailEnd/>
            </a:ln>
            <a:effectLst/>
          </p:spPr>
          <p:txBody>
            <a:bodyPr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304301" y="1547742"/>
            <a:ext cx="387348" cy="3861478"/>
            <a:chOff x="3533" y="1434"/>
            <a:chExt cx="180" cy="1878"/>
          </a:xfrm>
        </p:grpSpPr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623" y="1434"/>
              <a:ext cx="0" cy="1795"/>
            </a:xfrm>
            <a:prstGeom prst="line">
              <a:avLst/>
            </a:prstGeom>
            <a:noFill/>
            <a:ln w="6350">
              <a:solidFill>
                <a:srgbClr val="006699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3533" y="3103"/>
              <a:ext cx="180" cy="209"/>
            </a:xfrm>
            <a:prstGeom prst="triangle">
              <a:avLst>
                <a:gd name="adj" fmla="val 50000"/>
              </a:avLst>
            </a:prstGeom>
            <a:solidFill>
              <a:srgbClr val="006699"/>
            </a:solidFill>
            <a:ln w="6350">
              <a:solidFill>
                <a:srgbClr val="006699"/>
              </a:solidFill>
              <a:miter lim="800000"/>
              <a:headEnd/>
              <a:tailEnd/>
            </a:ln>
            <a:effectLst/>
          </p:spPr>
          <p:txBody>
            <a:bodyPr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084190" y="1547742"/>
            <a:ext cx="387348" cy="3861478"/>
            <a:chOff x="4872" y="1434"/>
            <a:chExt cx="180" cy="1878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962" y="1434"/>
              <a:ext cx="0" cy="1795"/>
            </a:xfrm>
            <a:prstGeom prst="line">
              <a:avLst/>
            </a:prstGeom>
            <a:noFill/>
            <a:ln w="6350">
              <a:solidFill>
                <a:srgbClr val="006699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872" y="3103"/>
              <a:ext cx="180" cy="209"/>
            </a:xfrm>
            <a:prstGeom prst="triangle">
              <a:avLst>
                <a:gd name="adj" fmla="val 50000"/>
              </a:avLst>
            </a:prstGeom>
            <a:solidFill>
              <a:srgbClr val="006699"/>
            </a:solidFill>
            <a:ln w="6350">
              <a:solidFill>
                <a:srgbClr val="006699"/>
              </a:solidFill>
              <a:miter lim="800000"/>
              <a:headEnd/>
              <a:tailEnd/>
            </a:ln>
            <a:effectLst/>
          </p:spPr>
          <p:txBody>
            <a:bodyPr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1154898" y="1710872"/>
            <a:ext cx="1656000" cy="517525"/>
          </a:xfrm>
          <a:prstGeom prst="homePlate">
            <a:avLst>
              <a:gd name="adj" fmla="val 24911"/>
            </a:avLst>
          </a:prstGeom>
          <a:solidFill>
            <a:srgbClr val="006699"/>
          </a:solidFill>
          <a:ln w="6350">
            <a:solidFill>
              <a:srgbClr val="006699"/>
            </a:solidFill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t>TPS &amp; Data </a:t>
            </a:r>
            <a:r>
              <a:rPr lang="ko-KR" altLang="en-US" sz="1400" kern="0" dirty="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t>관리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662639" y="1547742"/>
            <a:ext cx="387348" cy="3861478"/>
            <a:chOff x="2194" y="1434"/>
            <a:chExt cx="180" cy="1878"/>
          </a:xfrm>
        </p:grpSpPr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2284" y="1434"/>
              <a:ext cx="0" cy="1795"/>
            </a:xfrm>
            <a:prstGeom prst="line">
              <a:avLst/>
            </a:prstGeom>
            <a:noFill/>
            <a:ln w="6350">
              <a:solidFill>
                <a:srgbClr val="006699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AutoShape 13"/>
            <p:cNvSpPr>
              <a:spLocks noChangeArrowheads="1"/>
            </p:cNvSpPr>
            <p:nvPr/>
          </p:nvSpPr>
          <p:spPr bwMode="auto">
            <a:xfrm>
              <a:off x="2194" y="3103"/>
              <a:ext cx="180" cy="209"/>
            </a:xfrm>
            <a:prstGeom prst="triangle">
              <a:avLst>
                <a:gd name="adj" fmla="val 50000"/>
              </a:avLst>
            </a:prstGeom>
            <a:solidFill>
              <a:srgbClr val="006699"/>
            </a:solidFill>
            <a:ln w="6350">
              <a:solidFill>
                <a:srgbClr val="006699"/>
              </a:solidFill>
              <a:miter lim="800000"/>
              <a:headEnd/>
              <a:tailEnd/>
            </a:ln>
            <a:effectLst/>
          </p:spPr>
          <p:txBody>
            <a:bodyPr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135399" y="2365038"/>
            <a:ext cx="1654175" cy="120027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en-US" altLang="ko-KR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Data </a:t>
            </a:r>
            <a:r>
              <a:rPr lang="ko-KR" altLang="en-US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관리</a:t>
            </a:r>
            <a:endParaRPr lang="en-US" altLang="ko-KR" sz="1200" b="0" kern="0" dirty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단순 업무 처리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(Transaction)</a:t>
            </a: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ko-KR" altLang="en-US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관리된 데이터를 기반으로 통계 정보 제공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endParaRPr lang="en-US" sz="1200" b="0" kern="0" noProof="0" dirty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133574" y="4232359"/>
            <a:ext cx="1654175" cy="7609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ko-KR" altLang="en-US" sz="1200" b="0" kern="0" noProof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의사결정에 필요한 제한적인 정보 제공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2942582" y="4203331"/>
            <a:ext cx="1654175" cy="7609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ko-KR" altLang="en-US" sz="1200" b="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의사결정을 위해 필요한 외부의 상황 경험 및 추론 등의 기능 제공 한계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049881" y="4212581"/>
            <a:ext cx="1654175" cy="7609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749765" y="4217845"/>
            <a:ext cx="1654175" cy="7609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ko-KR" altLang="en-US" sz="1200" b="0" kern="0" noProof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추론 기능과 외부 환경을 고려한 대안 제시의 한계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578272" y="4203331"/>
            <a:ext cx="1654175" cy="76097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lang="ko-KR" altLang="en-US" sz="1200" b="0" kern="0" noProof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결과 중심의 재무 정보 기반</a:t>
            </a:r>
            <a:endParaRPr lang="en-US" altLang="ko-KR" sz="1200" b="0" kern="0" noProof="0" dirty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006699"/>
              </a:buClr>
              <a:buSzTx/>
              <a:buFontTx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전략과 연계된 지표 부족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77963" y="2372292"/>
            <a:ext cx="460823" cy="11028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가는각진제목체" pitchFamily="18" charset="-127"/>
                <a:ea typeface="가는각진제목체" pitchFamily="18" charset="-127"/>
              </a:rPr>
              <a:t>특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징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77963" y="4082258"/>
            <a:ext cx="460823" cy="11028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가는각진제목체" pitchFamily="18" charset="-127"/>
                <a:ea typeface="가는각진제목체" pitchFamily="18" charset="-127"/>
              </a:rPr>
              <a:t>제약점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2306" y="5600522"/>
            <a:ext cx="7908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TPS(Transaction Process System)</a:t>
            </a:r>
          </a:p>
          <a:p>
            <a:pPr algn="l">
              <a:buFontTx/>
              <a:buChar char="-"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MIS(Management Information System)</a:t>
            </a:r>
          </a:p>
          <a:p>
            <a:pPr algn="l">
              <a:buFontTx/>
              <a:buChar char="-"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DSS(Decision Support System)</a:t>
            </a:r>
          </a:p>
          <a:p>
            <a:pPr algn="l">
              <a:buFontTx/>
              <a:buChar char="-"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200" b="0" dirty="0" err="1">
                <a:latin typeface="가는각진제목체" pitchFamily="18" charset="-127"/>
                <a:ea typeface="가는각진제목체" pitchFamily="18" charset="-127"/>
              </a:rPr>
              <a:t>EiS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(Executive Information System)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8553426" y="1732093"/>
            <a:ext cx="688946" cy="2835257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Performance &amp; Risk Management 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959489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1.3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의사결정 지원 정보기술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(2/4)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시스템 환경 차이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정보 기술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초기 컴퓨터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가 업무에 적용되어 데이터가 축척됨으로써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이를 기반으로한 최적의 의사결정을 위한 정보의 분석 요구가 증가되었으며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분석 및 </a:t>
            </a:r>
            <a:r>
              <a:rPr kumimoji="0" lang="ko-KR" altLang="en-US" sz="14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레포팅을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효율적으로 지원하기 위해 어플리케이션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보고서 관리 시스템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보고서 추출 프로그램 자동화 시스템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도입 및 개발을 하였음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그러나 어플리케이션으로 는 운영환경과 의사결정을 위한 데이터의 관리 및 처리 패턴이 서로 상이 하여 그 한계가 있었음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7" name="Group 56"/>
          <p:cNvGraphicFramePr>
            <a:graphicFrameLocks noGrp="1"/>
          </p:cNvGraphicFramePr>
          <p:nvPr/>
        </p:nvGraphicFramePr>
        <p:xfrm>
          <a:off x="776536" y="1952836"/>
          <a:ext cx="8475662" cy="4393876"/>
        </p:xfrm>
        <a:graphic>
          <a:graphicData uri="http://schemas.openxmlformats.org/drawingml/2006/table">
            <a:tbl>
              <a:tblPr/>
              <a:tblGrid>
                <a:gridCol w="128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운영 시스템환경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의사결정지원 시스템환경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보관자료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상세 및 업무 운영에 필요한 자료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최소한의 이력을 갖는 현재 자료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집계자료 및 상세 자료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과거자료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변경주기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Biz Event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및 업무 처리에 따라 변경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일정시점에 고정적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시계열성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자료통합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업무간의 자료 연결이 최소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업무간의 자료 연결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데이터모델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처리 성능 향상을 위한 모델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조회성능 향상을 위한 모델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자료접근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수시로 변경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삽입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삭제 발생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Read Only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보관기간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60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일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~ 1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년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2 ~ 7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년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자료일관성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보고서 추출 시점에 따라 상이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보고서 추출 시점과 무관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8139509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1.3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의사결정 지원 정보기술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(3/4)– Architecture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의 변화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S/W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H/W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발전과 더블어 단순 업무 처리에서 </a:t>
            </a:r>
            <a:r>
              <a:rPr kumimoji="0" lang="ko-KR" altLang="en-US" sz="14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부터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의사 결정을 위한 정보 제공을 거쳐 다양한 통계 기법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(Mining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등을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을 이용한 예측 및 시뮬레이션을 지원하는 단계로 발전하였음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23900" y="2281064"/>
            <a:ext cx="1152128" cy="11521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의서결정을 위한 정보의 활용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223900" y="3652422"/>
            <a:ext cx="1152128" cy="154817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데이터 및 정보의 관리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23900" y="5419824"/>
            <a:ext cx="1152128" cy="86409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데이터의 생성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1554076" y="5671852"/>
            <a:ext cx="3326916" cy="61206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단위 별 업무 시스템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인사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영업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회계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..)</a:t>
            </a:r>
          </a:p>
        </p:txBody>
      </p:sp>
      <p:sp>
        <p:nvSpPr>
          <p:cNvPr id="42" name="순서도: 자기 디스크 41"/>
          <p:cNvSpPr/>
          <p:nvPr/>
        </p:nvSpPr>
        <p:spPr bwMode="auto">
          <a:xfrm>
            <a:off x="1544582" y="4149080"/>
            <a:ext cx="1512168" cy="918964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4582" y="448347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단일저장소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운영과 분석 </a:t>
            </a:r>
            <a:r>
              <a:rPr lang="ko-KR" altLang="en-US" sz="1200" dirty="0" err="1">
                <a:latin typeface="가는각진제목체" pitchFamily="18" charset="-127"/>
                <a:ea typeface="가는각진제목체" pitchFamily="18" charset="-127"/>
              </a:rPr>
              <a:t>미분류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4" name="순서도: 문서 43"/>
          <p:cNvSpPr/>
          <p:nvPr/>
        </p:nvSpPr>
        <p:spPr bwMode="auto">
          <a:xfrm>
            <a:off x="1577380" y="2281064"/>
            <a:ext cx="1512168" cy="792088"/>
          </a:xfrm>
          <a:prstGeom prst="flowChartDocumen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IT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부서에서 제공하는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Report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3386226" y="1500814"/>
            <a:ext cx="1800000" cy="517525"/>
          </a:xfrm>
          <a:prstGeom prst="homePlate">
            <a:avLst>
              <a:gd name="adj" fmla="val 25926"/>
            </a:avLst>
          </a:prstGeom>
          <a:solidFill>
            <a:srgbClr val="288FC8"/>
          </a:solidFill>
          <a:ln w="6350">
            <a:solidFill>
              <a:srgbClr val="006699"/>
            </a:solidFill>
            <a:miter lim="800000"/>
            <a:headEnd/>
            <a:tailEnd/>
          </a:ln>
          <a:effectLst/>
        </p:spPr>
        <p:txBody>
          <a:bodyPr wrap="none"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t>경영 지원을 </a:t>
            </a:r>
            <a:endParaRPr kumimoji="0" lang="en-US" altLang="ko-KR" sz="1400" kern="0" dirty="0">
              <a:solidFill>
                <a:srgbClr val="FFFFFF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t>위한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분석 시도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5294424" y="1520788"/>
            <a:ext cx="1800000" cy="517525"/>
          </a:xfrm>
          <a:prstGeom prst="homePlate">
            <a:avLst>
              <a:gd name="adj" fmla="val 25926"/>
            </a:avLst>
          </a:prstGeom>
          <a:solidFill>
            <a:srgbClr val="D6EBF6"/>
          </a:solidFill>
          <a:ln w="6350">
            <a:solidFill>
              <a:srgbClr val="006699"/>
            </a:solidFill>
            <a:miter lim="800000"/>
            <a:headEnd/>
            <a:tailEnd/>
          </a:ln>
          <a:effectLst/>
        </p:spPr>
        <p:txBody>
          <a:bodyPr wrap="none"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정보화 시기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8" name="AutoShape 10"/>
          <p:cNvSpPr>
            <a:spLocks noChangeArrowheads="1"/>
          </p:cNvSpPr>
          <p:nvPr/>
        </p:nvSpPr>
        <p:spPr bwMode="auto">
          <a:xfrm>
            <a:off x="1488318" y="1501608"/>
            <a:ext cx="1800000" cy="517525"/>
          </a:xfrm>
          <a:prstGeom prst="homePlate">
            <a:avLst>
              <a:gd name="adj" fmla="val 24911"/>
            </a:avLst>
          </a:prstGeom>
          <a:solidFill>
            <a:srgbClr val="006699"/>
          </a:solidFill>
          <a:ln w="6350">
            <a:solidFill>
              <a:srgbClr val="006699"/>
            </a:solidFill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단순 관리 시기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9" name="순서도: 문서 48"/>
          <p:cNvSpPr/>
          <p:nvPr/>
        </p:nvSpPr>
        <p:spPr bwMode="auto">
          <a:xfrm>
            <a:off x="3428380" y="2264172"/>
            <a:ext cx="1512168" cy="792088"/>
          </a:xfrm>
          <a:prstGeom prst="flowChartDocumen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경영과 의사결정을 위한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Reporting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0" name="순서도: 자기 디스크 49"/>
          <p:cNvSpPr/>
          <p:nvPr/>
        </p:nvSpPr>
        <p:spPr bwMode="auto">
          <a:xfrm>
            <a:off x="3430476" y="3392996"/>
            <a:ext cx="1512168" cy="540060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30476" y="35899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가는각진제목체" pitchFamily="18" charset="-127"/>
                <a:ea typeface="가는각진제목체" pitchFamily="18" charset="-127"/>
              </a:rPr>
              <a:t>목적별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 저장소</a:t>
            </a:r>
          </a:p>
        </p:txBody>
      </p:sp>
      <p:sp>
        <p:nvSpPr>
          <p:cNvPr id="52" name="순서도: 대체 처리 51"/>
          <p:cNvSpPr/>
          <p:nvPr/>
        </p:nvSpPr>
        <p:spPr bwMode="auto">
          <a:xfrm>
            <a:off x="3608400" y="4405300"/>
            <a:ext cx="1152128" cy="612068"/>
          </a:xfrm>
          <a:prstGeom prst="flowChartAlternateProcess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목적 별 데이터 가공</a:t>
            </a:r>
          </a:p>
        </p:txBody>
      </p:sp>
      <p:cxnSp>
        <p:nvCxnSpPr>
          <p:cNvPr id="54" name="직선 화살표 연결선 53"/>
          <p:cNvCxnSpPr>
            <a:stCxn id="43" idx="3"/>
            <a:endCxn id="52" idx="1"/>
          </p:cNvCxnSpPr>
          <p:nvPr/>
        </p:nvCxnSpPr>
        <p:spPr bwMode="auto">
          <a:xfrm flipV="1">
            <a:off x="3056750" y="4711334"/>
            <a:ext cx="551650" cy="297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>
            <a:stCxn id="52" idx="0"/>
            <a:endCxn id="50" idx="3"/>
          </p:cNvCxnSpPr>
          <p:nvPr/>
        </p:nvCxnSpPr>
        <p:spPr bwMode="auto">
          <a:xfrm rot="5400000" flipH="1" flipV="1">
            <a:off x="3949390" y="4168130"/>
            <a:ext cx="472244" cy="2096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위쪽/아래쪽 화살표 57"/>
          <p:cNvSpPr/>
          <p:nvPr/>
        </p:nvSpPr>
        <p:spPr bwMode="auto">
          <a:xfrm>
            <a:off x="2096232" y="5095788"/>
            <a:ext cx="360040" cy="540060"/>
          </a:xfrm>
          <a:prstGeom prst="up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9" name="위쪽 화살표 58"/>
          <p:cNvSpPr/>
          <p:nvPr/>
        </p:nvSpPr>
        <p:spPr bwMode="auto">
          <a:xfrm>
            <a:off x="2060228" y="3200276"/>
            <a:ext cx="468052" cy="828092"/>
          </a:xfrm>
          <a:prstGeom prst="up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0" name="순서도: 자기 디스크 59"/>
          <p:cNvSpPr/>
          <p:nvPr/>
        </p:nvSpPr>
        <p:spPr bwMode="auto">
          <a:xfrm>
            <a:off x="5442508" y="3310384"/>
            <a:ext cx="1512168" cy="792088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42508" y="35727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분석 정보 저장소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200" dirty="0" err="1">
                <a:latin typeface="가는각진제목체" pitchFamily="18" charset="-127"/>
                <a:ea typeface="가는각진제목체" pitchFamily="18" charset="-127"/>
              </a:rPr>
              <a:t>정보계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, DW,DM)</a:t>
            </a:r>
            <a:endParaRPr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2" name="순서도: 자기 디스크 61"/>
          <p:cNvSpPr/>
          <p:nvPr/>
        </p:nvSpPr>
        <p:spPr bwMode="auto">
          <a:xfrm>
            <a:off x="5442508" y="4401108"/>
            <a:ext cx="1512168" cy="738944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2508" y="47078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운영 데이터 저장소</a:t>
            </a:r>
          </a:p>
        </p:txBody>
      </p:sp>
      <p:sp>
        <p:nvSpPr>
          <p:cNvPr id="65" name="위쪽 화살표 64"/>
          <p:cNvSpPr/>
          <p:nvPr/>
        </p:nvSpPr>
        <p:spPr bwMode="auto">
          <a:xfrm>
            <a:off x="5675548" y="4138476"/>
            <a:ext cx="1044116" cy="252028"/>
          </a:xfrm>
          <a:prstGeom prst="up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6" name="순서도: 화면 표시 65"/>
          <p:cNvSpPr/>
          <p:nvPr/>
        </p:nvSpPr>
        <p:spPr bwMode="auto">
          <a:xfrm>
            <a:off x="5419204" y="2272680"/>
            <a:ext cx="1540396" cy="540060"/>
          </a:xfrm>
          <a:prstGeom prst="flowChartDisplay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OLAP/EIS</a:t>
            </a:r>
            <a:endParaRPr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auto">
          <a:xfrm>
            <a:off x="7238516" y="1518692"/>
            <a:ext cx="2214984" cy="517525"/>
          </a:xfrm>
          <a:prstGeom prst="homePlate">
            <a:avLst>
              <a:gd name="adj" fmla="val 25926"/>
            </a:avLst>
          </a:prstGeom>
          <a:solidFill>
            <a:srgbClr val="D6EBF6"/>
          </a:solidFill>
          <a:ln w="6350">
            <a:solidFill>
              <a:srgbClr val="006699"/>
            </a:solidFill>
            <a:miter lim="800000"/>
            <a:headEnd/>
            <a:tailEnd/>
          </a:ln>
          <a:effectLst/>
        </p:spPr>
        <p:txBody>
          <a:bodyPr wrap="none"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rPr>
              <a:t>정보의 체계적 활용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위쪽/아래쪽 화살표 67"/>
          <p:cNvSpPr/>
          <p:nvPr/>
        </p:nvSpPr>
        <p:spPr bwMode="auto">
          <a:xfrm>
            <a:off x="6018572" y="2802136"/>
            <a:ext cx="360040" cy="504056"/>
          </a:xfrm>
          <a:prstGeom prst="up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9" name="순서도: 자기 디스크 68"/>
          <p:cNvSpPr/>
          <p:nvPr/>
        </p:nvSpPr>
        <p:spPr bwMode="auto">
          <a:xfrm>
            <a:off x="7558236" y="3310384"/>
            <a:ext cx="1512168" cy="792088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58236" y="35727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분석 정보 저장소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200" dirty="0" err="1">
                <a:latin typeface="가는각진제목체" pitchFamily="18" charset="-127"/>
                <a:ea typeface="가는각진제목체" pitchFamily="18" charset="-127"/>
              </a:rPr>
              <a:t>정보계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, DW,DM)</a:t>
            </a:r>
            <a:endParaRPr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1" name="순서도: 자기 디스크 70"/>
          <p:cNvSpPr/>
          <p:nvPr/>
        </p:nvSpPr>
        <p:spPr bwMode="auto">
          <a:xfrm>
            <a:off x="7558236" y="4401108"/>
            <a:ext cx="1512168" cy="738944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ts val="12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58236" y="470788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운영 데이터 저장소</a:t>
            </a:r>
          </a:p>
        </p:txBody>
      </p:sp>
      <p:sp>
        <p:nvSpPr>
          <p:cNvPr id="73" name="위쪽 화살표 72"/>
          <p:cNvSpPr/>
          <p:nvPr/>
        </p:nvSpPr>
        <p:spPr bwMode="auto">
          <a:xfrm>
            <a:off x="7791276" y="4138476"/>
            <a:ext cx="1044116" cy="252028"/>
          </a:xfrm>
          <a:prstGeom prst="up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960320" y="2276872"/>
            <a:ext cx="684076" cy="61206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OLAP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724912" y="2276872"/>
            <a:ext cx="684076" cy="61206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통계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마이닝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7193756" y="2276872"/>
            <a:ext cx="684076" cy="61206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Dashboard / BSC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78" name="직선 화살표 연결선 77"/>
          <p:cNvCxnSpPr>
            <a:stCxn id="69" idx="1"/>
            <a:endCxn id="75" idx="2"/>
          </p:cNvCxnSpPr>
          <p:nvPr/>
        </p:nvCxnSpPr>
        <p:spPr bwMode="auto">
          <a:xfrm rot="5400000" flipH="1" flipV="1">
            <a:off x="8479913" y="2723347"/>
            <a:ext cx="421444" cy="75263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79" name="직선 화살표 연결선 78"/>
          <p:cNvCxnSpPr>
            <a:stCxn id="69" idx="1"/>
            <a:endCxn id="74" idx="2"/>
          </p:cNvCxnSpPr>
          <p:nvPr/>
        </p:nvCxnSpPr>
        <p:spPr bwMode="auto">
          <a:xfrm rot="16200000" flipV="1">
            <a:off x="8097617" y="3093681"/>
            <a:ext cx="421444" cy="11962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69" idx="1"/>
            <a:endCxn id="76" idx="2"/>
          </p:cNvCxnSpPr>
          <p:nvPr/>
        </p:nvCxnSpPr>
        <p:spPr bwMode="auto">
          <a:xfrm rot="16200000" flipV="1">
            <a:off x="7714335" y="2710399"/>
            <a:ext cx="421444" cy="778526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85" name="직사각형 84"/>
          <p:cNvSpPr/>
          <p:nvPr/>
        </p:nvSpPr>
        <p:spPr bwMode="auto">
          <a:xfrm>
            <a:off x="5493060" y="5661248"/>
            <a:ext cx="3600400" cy="61206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통합 운영 시스템 또는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ERP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등의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Package</a:t>
            </a: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(OLTP)</a:t>
            </a:r>
          </a:p>
        </p:txBody>
      </p:sp>
      <p:sp>
        <p:nvSpPr>
          <p:cNvPr id="86" name="위쪽/아래쪽 화살표 85"/>
          <p:cNvSpPr/>
          <p:nvPr/>
        </p:nvSpPr>
        <p:spPr bwMode="auto">
          <a:xfrm>
            <a:off x="6033120" y="5121188"/>
            <a:ext cx="360040" cy="540060"/>
          </a:xfrm>
          <a:prstGeom prst="up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7" name="위쪽/아래쪽 화살표 86"/>
          <p:cNvSpPr/>
          <p:nvPr/>
        </p:nvSpPr>
        <p:spPr bwMode="auto">
          <a:xfrm>
            <a:off x="8193360" y="5121188"/>
            <a:ext cx="360040" cy="540060"/>
          </a:xfrm>
          <a:prstGeom prst="up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241032" y="2132856"/>
            <a:ext cx="1872208" cy="2052228"/>
          </a:xfrm>
          <a:prstGeom prst="rect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41032" y="2924944"/>
            <a:ext cx="46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149244" y="2185752"/>
            <a:ext cx="768784" cy="775196"/>
          </a:xfrm>
          <a:prstGeom prst="rect">
            <a:avLst/>
          </a:prstGeom>
          <a:solidFill>
            <a:srgbClr val="FFFFCC">
              <a:alpha val="45882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7909520" y="2185752"/>
            <a:ext cx="768784" cy="808980"/>
          </a:xfrm>
          <a:prstGeom prst="rect">
            <a:avLst/>
          </a:prstGeom>
          <a:solidFill>
            <a:srgbClr val="FFFF99">
              <a:alpha val="45882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8682620" y="2185752"/>
            <a:ext cx="768784" cy="808980"/>
          </a:xfrm>
          <a:prstGeom prst="rect">
            <a:avLst/>
          </a:prstGeom>
          <a:solidFill>
            <a:srgbClr val="FFFF66">
              <a:alpha val="45882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14356" y="1974044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EPM/CPM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97316" y="1974044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32192" y="1976140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BA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4664968" y="1736812"/>
            <a:ext cx="2304256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989004" y="3797548"/>
            <a:ext cx="1584176" cy="1512168"/>
          </a:xfrm>
          <a:prstGeom prst="rect">
            <a:avLst/>
          </a:prstGeom>
          <a:solidFill>
            <a:srgbClr val="FFFF66">
              <a:alpha val="5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9636125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1.3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의사결정 지원 정보기술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(4/4)–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주요 용어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초기에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IT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중심의 시스템 전개에 따라 관련 솔루션 및 용어가 정의 되었으며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정보 사용자 관점의 활용 측면이 강조되어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와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BA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솔루션이 분리 발전 되었음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순서도: 자기 디스크 36"/>
          <p:cNvSpPr/>
          <p:nvPr/>
        </p:nvSpPr>
        <p:spPr bwMode="auto">
          <a:xfrm>
            <a:off x="1559744" y="5260268"/>
            <a:ext cx="1116124" cy="684076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운영 데이터</a:t>
            </a:r>
          </a:p>
        </p:txBody>
      </p:sp>
      <p:sp>
        <p:nvSpPr>
          <p:cNvPr id="38" name="순서도: 자기 디스크 37"/>
          <p:cNvSpPr/>
          <p:nvPr/>
        </p:nvSpPr>
        <p:spPr bwMode="auto">
          <a:xfrm>
            <a:off x="2819884" y="4377060"/>
            <a:ext cx="1116124" cy="684076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정보계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0" name="Shape 39"/>
          <p:cNvCxnSpPr>
            <a:stCxn id="37" idx="4"/>
            <a:endCxn id="38" idx="3"/>
          </p:cNvCxnSpPr>
          <p:nvPr/>
        </p:nvCxnSpPr>
        <p:spPr bwMode="auto">
          <a:xfrm flipV="1">
            <a:off x="2675868" y="5061136"/>
            <a:ext cx="702078" cy="541170"/>
          </a:xfrm>
          <a:prstGeom prst="bentConnector2">
            <a:avLst/>
          </a:prstGeom>
          <a:noFill/>
          <a:ln w="28575" cap="flat" cmpd="tri" algn="ctr">
            <a:solidFill>
              <a:schemeClr val="tx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467956" y="5025256"/>
            <a:ext cx="1701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 분석 및 </a:t>
            </a:r>
            <a:r>
              <a:rPr lang="ko-KR" altLang="en-US" sz="1200" dirty="0" err="1">
                <a:latin typeface="가는각진제목체" pitchFamily="18" charset="-127"/>
                <a:ea typeface="가는각진제목체" pitchFamily="18" charset="-127"/>
              </a:rPr>
              <a:t>레포트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 처리를 위한 분리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H-DB -&gt; R-DB</a:t>
            </a:r>
          </a:p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단순 데이터 변환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202568" y="3890640"/>
            <a:ext cx="1152128" cy="21602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데이터 관리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정보기술관점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75072" y="1497484"/>
            <a:ext cx="1152128" cy="21602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데이터 활용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사용자 관점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242880" y="3884228"/>
            <a:ext cx="1124632" cy="1175432"/>
            <a:chOff x="4849180" y="3985828"/>
            <a:chExt cx="1124632" cy="1175432"/>
          </a:xfrm>
        </p:grpSpPr>
        <p:sp>
          <p:nvSpPr>
            <p:cNvPr id="47" name="순서도: 자기 디스크 46"/>
            <p:cNvSpPr/>
            <p:nvPr/>
          </p:nvSpPr>
          <p:spPr bwMode="auto">
            <a:xfrm>
              <a:off x="4849180" y="4477184"/>
              <a:ext cx="1116124" cy="684076"/>
            </a:xfrm>
            <a:prstGeom prst="flowChartMagneticDisk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1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DW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8" name="순서도: 자기 디스크 47"/>
            <p:cNvSpPr/>
            <p:nvPr/>
          </p:nvSpPr>
          <p:spPr bwMode="auto">
            <a:xfrm>
              <a:off x="4857688" y="3985828"/>
              <a:ext cx="1116124" cy="684076"/>
            </a:xfrm>
            <a:prstGeom prst="flowChartMagneticDisk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1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DM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cxnSp>
        <p:nvCxnSpPr>
          <p:cNvPr id="50" name="Shape 49"/>
          <p:cNvCxnSpPr>
            <a:stCxn id="38" idx="4"/>
          </p:cNvCxnSpPr>
          <p:nvPr/>
        </p:nvCxnSpPr>
        <p:spPr bwMode="auto">
          <a:xfrm flipV="1">
            <a:off x="3936008" y="4717622"/>
            <a:ext cx="1306872" cy="1476"/>
          </a:xfrm>
          <a:prstGeom prst="bentConnector3">
            <a:avLst>
              <a:gd name="adj1" fmla="val 50000"/>
            </a:avLst>
          </a:prstGeom>
          <a:noFill/>
          <a:ln w="28575" cap="flat" cmpd="tri" algn="ctr">
            <a:solidFill>
              <a:schemeClr val="tx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944888" y="3581524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Meta Data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관리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EUC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지원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전사 통합 모델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다차원 모델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ETL</a:t>
            </a:r>
            <a:endParaRPr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711576" y="2454796"/>
            <a:ext cx="720080" cy="50405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OLAP/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비정형</a:t>
            </a: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5445156" y="2454796"/>
            <a:ext cx="720080" cy="50405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분석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Apps</a:t>
            </a: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6185644" y="2454796"/>
            <a:ext cx="720080" cy="50405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EIS/</a:t>
            </a:r>
            <a:b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정형</a:t>
            </a:r>
          </a:p>
        </p:txBody>
      </p:sp>
      <p:cxnSp>
        <p:nvCxnSpPr>
          <p:cNvPr id="59" name="직선 화살표 연결선 58"/>
          <p:cNvCxnSpPr>
            <a:endCxn id="55" idx="2"/>
          </p:cNvCxnSpPr>
          <p:nvPr/>
        </p:nvCxnSpPr>
        <p:spPr bwMode="auto">
          <a:xfrm rot="16200000" flipV="1">
            <a:off x="4946095" y="3084373"/>
            <a:ext cx="988876" cy="73783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직선 화살표 연결선 58"/>
          <p:cNvCxnSpPr>
            <a:endCxn id="56" idx="2"/>
          </p:cNvCxnSpPr>
          <p:nvPr/>
        </p:nvCxnSpPr>
        <p:spPr bwMode="auto">
          <a:xfrm rot="16200000" flipV="1">
            <a:off x="5312885" y="3451163"/>
            <a:ext cx="988876" cy="425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직선 화살표 연결선 58"/>
          <p:cNvCxnSpPr>
            <a:endCxn id="57" idx="2"/>
          </p:cNvCxnSpPr>
          <p:nvPr/>
        </p:nvCxnSpPr>
        <p:spPr bwMode="auto">
          <a:xfrm rot="5400000" flipH="1" flipV="1">
            <a:off x="5683129" y="3085173"/>
            <a:ext cx="988876" cy="73623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241032" y="4985680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EDW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0300" y="176024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3" name="오른쪽 화살표 72"/>
          <p:cNvSpPr/>
          <p:nvPr/>
        </p:nvSpPr>
        <p:spPr bwMode="auto">
          <a:xfrm>
            <a:off x="1604628" y="6131396"/>
            <a:ext cx="7884876" cy="46805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TIME FRAME</a:t>
            </a:r>
            <a:endParaRPr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7748488" y="3795328"/>
            <a:ext cx="1584176" cy="1946436"/>
          </a:xfrm>
          <a:prstGeom prst="rect">
            <a:avLst/>
          </a:prstGeom>
          <a:solidFill>
            <a:srgbClr val="FFFF66">
              <a:alpha val="5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8036520" y="3903340"/>
            <a:ext cx="1124632" cy="1175432"/>
            <a:chOff x="4849180" y="3985828"/>
            <a:chExt cx="1124632" cy="1175432"/>
          </a:xfrm>
        </p:grpSpPr>
        <p:sp>
          <p:nvSpPr>
            <p:cNvPr id="78" name="순서도: 자기 디스크 77"/>
            <p:cNvSpPr/>
            <p:nvPr/>
          </p:nvSpPr>
          <p:spPr bwMode="auto">
            <a:xfrm>
              <a:off x="4849180" y="4477184"/>
              <a:ext cx="1116124" cy="684076"/>
            </a:xfrm>
            <a:prstGeom prst="flowChartMagneticDisk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1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DW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9" name="순서도: 자기 디스크 78"/>
            <p:cNvSpPr/>
            <p:nvPr/>
          </p:nvSpPr>
          <p:spPr bwMode="auto">
            <a:xfrm>
              <a:off x="4857688" y="3985828"/>
              <a:ext cx="1116124" cy="684076"/>
            </a:xfrm>
            <a:prstGeom prst="flowChartMagneticDisk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1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DM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cxnSp>
        <p:nvCxnSpPr>
          <p:cNvPr id="80" name="Shape 49"/>
          <p:cNvCxnSpPr>
            <a:stCxn id="69" idx="3"/>
            <a:endCxn id="76" idx="1"/>
          </p:cNvCxnSpPr>
          <p:nvPr/>
        </p:nvCxnSpPr>
        <p:spPr bwMode="auto">
          <a:xfrm>
            <a:off x="6573180" y="4553632"/>
            <a:ext cx="1175308" cy="214914"/>
          </a:xfrm>
          <a:prstGeom prst="bentConnector3">
            <a:avLst>
              <a:gd name="adj1" fmla="val 50000"/>
            </a:avLst>
          </a:prstGeom>
          <a:noFill/>
          <a:ln w="28575" cap="flat" cmpd="tri" algn="ctr">
            <a:solidFill>
              <a:schemeClr val="tx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6509680" y="3664136"/>
            <a:ext cx="1575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데이터 품질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Data Steward</a:t>
            </a:r>
          </a:p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데이터 통제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통합 </a:t>
            </a:r>
            <a:r>
              <a:rPr lang="ko-KR" altLang="en-US" sz="1200" dirty="0" err="1"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 데이터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48116" y="5104296"/>
            <a:ext cx="14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Data Governance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52196" y="1688108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375872" y="2022748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OLAP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375872" y="2500418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정형   </a:t>
            </a: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레포트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7375872" y="2978088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비정형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235776" y="1688108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BA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8176468" y="2022748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마이닝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통계</a:t>
            </a: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8176468" y="2500418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예측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8176468" y="2978088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시뮬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레이션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8972748" y="2022748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전락관리</a:t>
            </a: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8972748" y="2500418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KPI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관리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8972748" y="2978088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Dashboard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866956" y="1688108"/>
            <a:ext cx="848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CPM</a:t>
            </a:r>
            <a:endParaRPr lang="ko-KR" altLang="en-US" sz="1600" dirty="0">
              <a:solidFill>
                <a:srgbClr val="FF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98" name="직선 화살표 연결선 58"/>
          <p:cNvCxnSpPr>
            <a:stCxn id="76" idx="0"/>
          </p:cNvCxnSpPr>
          <p:nvPr/>
        </p:nvCxnSpPr>
        <p:spPr bwMode="auto">
          <a:xfrm rot="5400000" flipH="1" flipV="1">
            <a:off x="8712336" y="3174876"/>
            <a:ext cx="448692" cy="79221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1388604" y="1518816"/>
            <a:ext cx="3204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분석 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Apps :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Mining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등 통계 기반으로 과거 데이터를 분석하여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Knowledge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를 도출하는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Apps</a:t>
            </a:r>
          </a:p>
          <a:p>
            <a:pPr algn="l"/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Mining …)</a:t>
            </a:r>
          </a:p>
          <a:p>
            <a:pPr algn="l"/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Online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정형 화면 기반의 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Online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제공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/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BAM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: Business Activity Monitoring</a:t>
            </a:r>
          </a:p>
        </p:txBody>
      </p:sp>
      <p:cxnSp>
        <p:nvCxnSpPr>
          <p:cNvPr id="102" name="직선 화살표 연결선 58"/>
          <p:cNvCxnSpPr>
            <a:stCxn id="76" idx="0"/>
          </p:cNvCxnSpPr>
          <p:nvPr/>
        </p:nvCxnSpPr>
        <p:spPr bwMode="auto">
          <a:xfrm rot="16200000" flipV="1">
            <a:off x="8314196" y="3568948"/>
            <a:ext cx="448692" cy="406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직선 화살표 연결선 58"/>
          <p:cNvCxnSpPr>
            <a:stCxn id="76" idx="0"/>
          </p:cNvCxnSpPr>
          <p:nvPr/>
        </p:nvCxnSpPr>
        <p:spPr bwMode="auto">
          <a:xfrm rot="16200000" flipV="1">
            <a:off x="7913898" y="3168650"/>
            <a:ext cx="448692" cy="80466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직사각형 108"/>
          <p:cNvSpPr/>
          <p:nvPr/>
        </p:nvSpPr>
        <p:spPr bwMode="auto">
          <a:xfrm>
            <a:off x="5133020" y="5633752"/>
            <a:ext cx="1080120" cy="3600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BAM</a:t>
            </a:r>
            <a:endParaRPr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11" name="직선 화살표 연결선 110"/>
          <p:cNvCxnSpPr>
            <a:stCxn id="37" idx="3"/>
            <a:endCxn id="109" idx="1"/>
          </p:cNvCxnSpPr>
          <p:nvPr/>
        </p:nvCxnSpPr>
        <p:spPr bwMode="auto">
          <a:xfrm rot="5400000" flipH="1" flipV="1">
            <a:off x="3560127" y="4371451"/>
            <a:ext cx="130572" cy="3015214"/>
          </a:xfrm>
          <a:prstGeom prst="bentConnector4">
            <a:avLst>
              <a:gd name="adj1" fmla="val -175076"/>
              <a:gd name="adj2" fmla="val 59254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모서리가 둥근 직사각형 111"/>
          <p:cNvSpPr/>
          <p:nvPr/>
        </p:nvSpPr>
        <p:spPr bwMode="auto">
          <a:xfrm>
            <a:off x="1549636" y="2543696"/>
            <a:ext cx="1044116" cy="50405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정형보고서</a:t>
            </a: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2712368" y="2530996"/>
            <a:ext cx="734876" cy="50405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정형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보고서</a:t>
            </a:r>
          </a:p>
        </p:txBody>
      </p:sp>
      <p:sp>
        <p:nvSpPr>
          <p:cNvPr id="115" name="위쪽 화살표 114"/>
          <p:cNvSpPr/>
          <p:nvPr/>
        </p:nvSpPr>
        <p:spPr bwMode="auto">
          <a:xfrm>
            <a:off x="1985752" y="3032956"/>
            <a:ext cx="288032" cy="2232248"/>
          </a:xfrm>
          <a:prstGeom prst="up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4" name="폭발 1 113"/>
          <p:cNvSpPr/>
          <p:nvPr/>
        </p:nvSpPr>
        <p:spPr bwMode="auto">
          <a:xfrm>
            <a:off x="1532620" y="3429000"/>
            <a:ext cx="1260140" cy="1152128"/>
          </a:xfrm>
          <a:prstGeom prst="irregularSeal1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rPr>
              <a:t>Off Line</a:t>
            </a:r>
            <a:endParaRPr lang="ko-KR" altLang="en-US" sz="1200" dirty="0">
              <a:solidFill>
                <a:schemeClr val="bg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6" name="위쪽 화살표 115"/>
          <p:cNvSpPr/>
          <p:nvPr/>
        </p:nvSpPr>
        <p:spPr bwMode="auto">
          <a:xfrm>
            <a:off x="3224808" y="3068960"/>
            <a:ext cx="254124" cy="1260140"/>
          </a:xfrm>
          <a:prstGeom prst="upArrow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8" name="폭발 1 117"/>
          <p:cNvSpPr/>
          <p:nvPr/>
        </p:nvSpPr>
        <p:spPr bwMode="auto">
          <a:xfrm>
            <a:off x="2591532" y="3212976"/>
            <a:ext cx="1548172" cy="914400"/>
          </a:xfrm>
          <a:prstGeom prst="irregularSeal1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Online</a:t>
            </a:r>
            <a:endParaRPr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3483372" y="2539504"/>
            <a:ext cx="720080" cy="50405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EUC(BISS)</a:t>
            </a:r>
          </a:p>
        </p:txBody>
      </p:sp>
      <p:sp>
        <p:nvSpPr>
          <p:cNvPr id="124" name="직사각형 123"/>
          <p:cNvSpPr/>
          <p:nvPr/>
        </p:nvSpPr>
        <p:spPr bwMode="auto">
          <a:xfrm>
            <a:off x="6357156" y="5625244"/>
            <a:ext cx="1080120" cy="3600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 PPM</a:t>
            </a:r>
            <a:endParaRPr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25" name="Shape 49"/>
          <p:cNvCxnSpPr>
            <a:stCxn id="75" idx="2"/>
            <a:endCxn id="124" idx="3"/>
          </p:cNvCxnSpPr>
          <p:nvPr/>
        </p:nvCxnSpPr>
        <p:spPr bwMode="auto">
          <a:xfrm rot="5400000">
            <a:off x="7958450" y="5167897"/>
            <a:ext cx="116193" cy="1158540"/>
          </a:xfrm>
          <a:prstGeom prst="bentConnector2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180975"/>
            <a:ext cx="5603875" cy="447675"/>
          </a:xfrm>
          <a:noFill/>
        </p:spPr>
        <p:txBody>
          <a:bodyPr lIns="180000"/>
          <a:lstStyle/>
          <a:p>
            <a:r>
              <a:rPr lang="ko-KR" altLang="en-US" sz="3100" b="1">
                <a:latin typeface="HY견고딕" pitchFamily="18" charset="-127"/>
                <a:ea typeface="HY견고딕" pitchFamily="18" charset="-127"/>
              </a:rPr>
              <a:t>목차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8544" y="800708"/>
            <a:ext cx="804868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82600" indent="-482600" algn="l">
              <a:lnSpc>
                <a:spcPct val="140000"/>
              </a:lnSpc>
            </a:pP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1.   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개요</a:t>
            </a:r>
          </a:p>
          <a:p>
            <a:pPr marL="482600" indent="-482600" algn="l">
              <a:lnSpc>
                <a:spcPct val="140000"/>
              </a:lnSpc>
            </a:pP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     </a:t>
            </a:r>
            <a:endParaRPr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marL="482600" indent="-482600" algn="l">
              <a:lnSpc>
                <a:spcPct val="140000"/>
              </a:lnSpc>
              <a:buAutoNum type="arabicPeriod" startAt="2"/>
            </a:pP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DW </a:t>
            </a:r>
          </a:p>
          <a:p>
            <a:pPr marL="482600" indent="-482600" algn="l">
              <a:lnSpc>
                <a:spcPct val="140000"/>
              </a:lnSpc>
            </a:pP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     </a:t>
            </a:r>
            <a:endParaRPr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marL="482600" indent="-482600" algn="l">
              <a:lnSpc>
                <a:spcPct val="140000"/>
              </a:lnSpc>
              <a:buFont typeface="+mj-lt"/>
              <a:buAutoNum type="arabicPeriod" startAt="3"/>
            </a:pPr>
            <a:r>
              <a:rPr lang="ko-KR" altLang="en-US" sz="2000" dirty="0">
                <a:latin typeface="가는각진제목체" pitchFamily="18" charset="-127"/>
                <a:ea typeface="가는각진제목체" pitchFamily="18" charset="-127"/>
              </a:rPr>
              <a:t>적용</a:t>
            </a:r>
            <a:r>
              <a:rPr lang="en-US" altLang="ko-KR" sz="2000" dirty="0">
                <a:latin typeface="가는각진제목체" pitchFamily="18" charset="-127"/>
                <a:ea typeface="가는각진제목체" pitchFamily="18" charset="-127"/>
              </a:rPr>
              <a:t> </a:t>
            </a:r>
          </a:p>
          <a:p>
            <a:pPr marL="482600" indent="-482600" algn="l">
              <a:lnSpc>
                <a:spcPct val="140000"/>
              </a:lnSpc>
            </a:pP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3769644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8142293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1.4 End User Computing(EUC)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DW (1/6)– EUC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정의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보고서의 작성 및 요구가 증가 됨에 따라 보고서의 개발 및 유지 보수가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IT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큰 비용을 차지하고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개발에 따른 보고서의 제공 지연을 해소하기 위해 사용자가 직접 보고서를 생성 및 관리하는 시도가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RDBMS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출현으로 시도되었으나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이를 지원하는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IT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제약사항과 개발 방법론의 한계가 있어 초반에 활성화 되지는 안았음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.(</a:t>
            </a:r>
            <a:r>
              <a:rPr kumimoji="0" lang="en-US" altLang="ko-KR" sz="16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BISS(*)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와 동일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560512" y="1646217"/>
            <a:ext cx="8643937" cy="9361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정의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ko-KR" altLang="en-US" sz="14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정보 사용자가 필요한 정보를 </a:t>
            </a:r>
            <a:r>
              <a:rPr lang="en-US" altLang="ko-KR" sz="14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IT </a:t>
            </a:r>
            <a:r>
              <a:rPr lang="ko-KR" altLang="en-US" sz="14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부서의 도움 없이 직접 접근하여 가공 및 분석하는 활동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ko-KR" sz="14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r>
              <a:rPr lang="ko-KR" altLang="en-US" sz="14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의 기반 환경 제공</a:t>
            </a:r>
            <a:endParaRPr lang="ko-KR" altLang="en-US" sz="1400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0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312660"/>
              </p:ext>
            </p:extLst>
          </p:nvPr>
        </p:nvGraphicFramePr>
        <p:xfrm>
          <a:off x="746449" y="2876437"/>
          <a:ext cx="461962" cy="50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36" name="클립" r:id="rId4" imgW="461880" imgH="353880" progId="">
                  <p:embed/>
                </p:oleObj>
              </mc:Choice>
              <mc:Fallback>
                <p:oleObj name="클립" r:id="rId4" imgW="461880" imgH="353880" progId="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9" y="2876437"/>
                        <a:ext cx="461962" cy="509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223754"/>
              </p:ext>
            </p:extLst>
          </p:nvPr>
        </p:nvGraphicFramePr>
        <p:xfrm>
          <a:off x="663899" y="4132150"/>
          <a:ext cx="461962" cy="50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37" name="클립" r:id="rId6" imgW="461880" imgH="353880" progId="">
                  <p:embed/>
                </p:oleObj>
              </mc:Choice>
              <mc:Fallback>
                <p:oleObj name="클립" r:id="rId6" imgW="461880" imgH="353880" progId="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9" y="4132150"/>
                        <a:ext cx="461962" cy="50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57649"/>
              </p:ext>
            </p:extLst>
          </p:nvPr>
        </p:nvGraphicFramePr>
        <p:xfrm>
          <a:off x="581349" y="5384687"/>
          <a:ext cx="577850" cy="51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38" name="클립" r:id="rId7" imgW="461880" imgH="353880" progId="">
                  <p:embed/>
                </p:oleObj>
              </mc:Choice>
              <mc:Fallback>
                <p:oleObj name="클립" r:id="rId7" imgW="461880" imgH="353880" progId="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9" y="5384687"/>
                        <a:ext cx="577850" cy="512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Line 9"/>
          <p:cNvSpPr>
            <a:spLocks noChangeShapeType="1"/>
          </p:cNvSpPr>
          <p:nvPr/>
        </p:nvSpPr>
        <p:spPr bwMode="auto">
          <a:xfrm>
            <a:off x="1159199" y="3286012"/>
            <a:ext cx="990600" cy="924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1" name="Line 10"/>
          <p:cNvSpPr>
            <a:spLocks noChangeShapeType="1"/>
          </p:cNvSpPr>
          <p:nvPr/>
        </p:nvSpPr>
        <p:spPr bwMode="auto">
          <a:xfrm>
            <a:off x="1324299" y="4430600"/>
            <a:ext cx="825500" cy="1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1726666" y="2708311"/>
            <a:ext cx="11689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lnSpc>
                <a:spcPct val="100000"/>
              </a:lnSpc>
              <a:spcBef>
                <a:spcPct val="50000"/>
              </a:spcBef>
              <a:buSzTx/>
            </a:pP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자료 수집을 </a:t>
            </a:r>
            <a:b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위해 전화 문의</a:t>
            </a:r>
            <a:r>
              <a:rPr kumimoji="1" lang="en-US" altLang="ko-KR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br>
              <a:rPr kumimoji="1" lang="en-US" altLang="ko-KR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자료 요청 </a:t>
            </a:r>
            <a:b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횟수가 잦음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83349" y="4340112"/>
            <a:ext cx="762000" cy="562041"/>
            <a:chOff x="1452" y="1464"/>
            <a:chExt cx="324" cy="264"/>
          </a:xfrm>
        </p:grpSpPr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1535" y="1673"/>
              <a:ext cx="27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557" y="1673"/>
              <a:ext cx="21" cy="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6" name="Rectangle 15"/>
            <p:cNvSpPr>
              <a:spLocks noChangeArrowheads="1"/>
            </p:cNvSpPr>
            <p:nvPr/>
          </p:nvSpPr>
          <p:spPr bwMode="auto">
            <a:xfrm>
              <a:off x="1573" y="1673"/>
              <a:ext cx="27" cy="27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7" name="Rectangle 16"/>
            <p:cNvSpPr>
              <a:spLocks noChangeArrowheads="1"/>
            </p:cNvSpPr>
            <p:nvPr/>
          </p:nvSpPr>
          <p:spPr bwMode="auto">
            <a:xfrm>
              <a:off x="1595" y="1673"/>
              <a:ext cx="22" cy="27"/>
            </a:xfrm>
            <a:prstGeom prst="rect">
              <a:avLst/>
            </a:prstGeom>
            <a:solidFill>
              <a:srgbClr val="FF845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8" name="Rectangle 17"/>
            <p:cNvSpPr>
              <a:spLocks noChangeArrowheads="1"/>
            </p:cNvSpPr>
            <p:nvPr/>
          </p:nvSpPr>
          <p:spPr bwMode="auto">
            <a:xfrm>
              <a:off x="1611" y="1673"/>
              <a:ext cx="22" cy="27"/>
            </a:xfrm>
            <a:prstGeom prst="rect">
              <a:avLst/>
            </a:prstGeom>
            <a:solidFill>
              <a:srgbClr val="FF652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9" name="Rectangle 18"/>
            <p:cNvSpPr>
              <a:spLocks noChangeArrowheads="1"/>
            </p:cNvSpPr>
            <p:nvPr/>
          </p:nvSpPr>
          <p:spPr bwMode="auto">
            <a:xfrm>
              <a:off x="1633" y="1673"/>
              <a:ext cx="22" cy="27"/>
            </a:xfrm>
            <a:prstGeom prst="rect">
              <a:avLst/>
            </a:prstGeom>
            <a:solidFill>
              <a:srgbClr val="472D0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0" name="Rectangle 19"/>
            <p:cNvSpPr>
              <a:spLocks noChangeArrowheads="1"/>
            </p:cNvSpPr>
            <p:nvPr/>
          </p:nvSpPr>
          <p:spPr bwMode="auto">
            <a:xfrm>
              <a:off x="1650" y="1673"/>
              <a:ext cx="27" cy="27"/>
            </a:xfrm>
            <a:prstGeom prst="rect">
              <a:avLst/>
            </a:prstGeom>
            <a:solidFill>
              <a:srgbClr val="6B44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1" name="Rectangle 20"/>
            <p:cNvSpPr>
              <a:spLocks noChangeArrowheads="1"/>
            </p:cNvSpPr>
            <p:nvPr/>
          </p:nvSpPr>
          <p:spPr bwMode="auto">
            <a:xfrm>
              <a:off x="1671" y="1673"/>
              <a:ext cx="17" cy="27"/>
            </a:xfrm>
            <a:prstGeom prst="rect">
              <a:avLst/>
            </a:prstGeom>
            <a:solidFill>
              <a:srgbClr val="6B441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2" name="Freeform 21"/>
            <p:cNvSpPr>
              <a:spLocks/>
            </p:cNvSpPr>
            <p:nvPr/>
          </p:nvSpPr>
          <p:spPr bwMode="auto">
            <a:xfrm>
              <a:off x="1452" y="1592"/>
              <a:ext cx="324" cy="34"/>
            </a:xfrm>
            <a:custGeom>
              <a:avLst/>
              <a:gdLst>
                <a:gd name="T0" fmla="*/ 38 w 324"/>
                <a:gd name="T1" fmla="*/ 0 h 34"/>
                <a:gd name="T2" fmla="*/ 290 w 324"/>
                <a:gd name="T3" fmla="*/ 0 h 34"/>
                <a:gd name="T4" fmla="*/ 323 w 324"/>
                <a:gd name="T5" fmla="*/ 33 h 34"/>
                <a:gd name="T6" fmla="*/ 0 w 324"/>
                <a:gd name="T7" fmla="*/ 33 h 34"/>
                <a:gd name="T8" fmla="*/ 38 w 32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4"/>
                <a:gd name="T16" fmla="*/ 0 h 34"/>
                <a:gd name="T17" fmla="*/ 324 w 32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4" h="34">
                  <a:moveTo>
                    <a:pt x="38" y="0"/>
                  </a:moveTo>
                  <a:lnTo>
                    <a:pt x="290" y="0"/>
                  </a:lnTo>
                  <a:lnTo>
                    <a:pt x="323" y="33"/>
                  </a:lnTo>
                  <a:lnTo>
                    <a:pt x="0" y="33"/>
                  </a:lnTo>
                  <a:lnTo>
                    <a:pt x="38" y="0"/>
                  </a:lnTo>
                </a:path>
              </a:pathLst>
            </a:custGeom>
            <a:solidFill>
              <a:srgbClr val="6B4414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" name="Freeform 22"/>
            <p:cNvSpPr>
              <a:spLocks/>
            </p:cNvSpPr>
            <p:nvPr/>
          </p:nvSpPr>
          <p:spPr bwMode="auto">
            <a:xfrm>
              <a:off x="1452" y="1625"/>
              <a:ext cx="324" cy="103"/>
            </a:xfrm>
            <a:custGeom>
              <a:avLst/>
              <a:gdLst>
                <a:gd name="T0" fmla="*/ 0 w 324"/>
                <a:gd name="T1" fmla="*/ 0 h 103"/>
                <a:gd name="T2" fmla="*/ 0 w 324"/>
                <a:gd name="T3" fmla="*/ 16 h 103"/>
                <a:gd name="T4" fmla="*/ 5 w 324"/>
                <a:gd name="T5" fmla="*/ 16 h 103"/>
                <a:gd name="T6" fmla="*/ 5 w 324"/>
                <a:gd name="T7" fmla="*/ 102 h 103"/>
                <a:gd name="T8" fmla="*/ 323 w 324"/>
                <a:gd name="T9" fmla="*/ 102 h 103"/>
                <a:gd name="T10" fmla="*/ 323 w 324"/>
                <a:gd name="T11" fmla="*/ 16 h 103"/>
                <a:gd name="T12" fmla="*/ 323 w 324"/>
                <a:gd name="T13" fmla="*/ 0 h 103"/>
                <a:gd name="T14" fmla="*/ 0 w 324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4"/>
                <a:gd name="T25" fmla="*/ 0 h 103"/>
                <a:gd name="T26" fmla="*/ 324 w 324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4" h="103">
                  <a:moveTo>
                    <a:pt x="0" y="0"/>
                  </a:moveTo>
                  <a:lnTo>
                    <a:pt x="0" y="16"/>
                  </a:lnTo>
                  <a:lnTo>
                    <a:pt x="5" y="16"/>
                  </a:lnTo>
                  <a:lnTo>
                    <a:pt x="5" y="102"/>
                  </a:lnTo>
                  <a:lnTo>
                    <a:pt x="323" y="102"/>
                  </a:lnTo>
                  <a:lnTo>
                    <a:pt x="323" y="16"/>
                  </a:lnTo>
                  <a:lnTo>
                    <a:pt x="323" y="0"/>
                  </a:lnTo>
                  <a:lnTo>
                    <a:pt x="0" y="0"/>
                  </a:lnTo>
                </a:path>
              </a:pathLst>
            </a:custGeom>
            <a:solidFill>
              <a:srgbClr val="472D0D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4" name="Freeform 23"/>
            <p:cNvSpPr>
              <a:spLocks/>
            </p:cNvSpPr>
            <p:nvPr/>
          </p:nvSpPr>
          <p:spPr bwMode="auto">
            <a:xfrm>
              <a:off x="1595" y="1512"/>
              <a:ext cx="44" cy="56"/>
            </a:xfrm>
            <a:custGeom>
              <a:avLst/>
              <a:gdLst>
                <a:gd name="T0" fmla="*/ 11 w 44"/>
                <a:gd name="T1" fmla="*/ 0 h 56"/>
                <a:gd name="T2" fmla="*/ 0 w 44"/>
                <a:gd name="T3" fmla="*/ 6 h 56"/>
                <a:gd name="T4" fmla="*/ 16 w 44"/>
                <a:gd name="T5" fmla="*/ 55 h 56"/>
                <a:gd name="T6" fmla="*/ 22 w 44"/>
                <a:gd name="T7" fmla="*/ 55 h 56"/>
                <a:gd name="T8" fmla="*/ 43 w 44"/>
                <a:gd name="T9" fmla="*/ 10 h 56"/>
                <a:gd name="T10" fmla="*/ 27 w 44"/>
                <a:gd name="T11" fmla="*/ 0 h 56"/>
                <a:gd name="T12" fmla="*/ 11 w 44"/>
                <a:gd name="T13" fmla="*/ 0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"/>
                <a:gd name="T22" fmla="*/ 0 h 56"/>
                <a:gd name="T23" fmla="*/ 44 w 44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" h="56">
                  <a:moveTo>
                    <a:pt x="11" y="0"/>
                  </a:moveTo>
                  <a:lnTo>
                    <a:pt x="0" y="6"/>
                  </a:lnTo>
                  <a:lnTo>
                    <a:pt x="16" y="55"/>
                  </a:lnTo>
                  <a:lnTo>
                    <a:pt x="22" y="55"/>
                  </a:lnTo>
                  <a:lnTo>
                    <a:pt x="43" y="10"/>
                  </a:lnTo>
                  <a:lnTo>
                    <a:pt x="27" y="0"/>
                  </a:lnTo>
                  <a:lnTo>
                    <a:pt x="11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5" name="Freeform 24"/>
            <p:cNvSpPr>
              <a:spLocks/>
            </p:cNvSpPr>
            <p:nvPr/>
          </p:nvSpPr>
          <p:spPr bwMode="auto">
            <a:xfrm>
              <a:off x="1605" y="1512"/>
              <a:ext cx="23" cy="56"/>
            </a:xfrm>
            <a:custGeom>
              <a:avLst/>
              <a:gdLst>
                <a:gd name="T0" fmla="*/ 5 w 23"/>
                <a:gd name="T1" fmla="*/ 0 h 56"/>
                <a:gd name="T2" fmla="*/ 11 w 23"/>
                <a:gd name="T3" fmla="*/ 10 h 56"/>
                <a:gd name="T4" fmla="*/ 11 w 23"/>
                <a:gd name="T5" fmla="*/ 17 h 56"/>
                <a:gd name="T6" fmla="*/ 22 w 23"/>
                <a:gd name="T7" fmla="*/ 55 h 56"/>
                <a:gd name="T8" fmla="*/ 0 w 23"/>
                <a:gd name="T9" fmla="*/ 55 h 56"/>
                <a:gd name="T10" fmla="*/ 5 w 23"/>
                <a:gd name="T11" fmla="*/ 17 h 56"/>
                <a:gd name="T12" fmla="*/ 5 w 23"/>
                <a:gd name="T13" fmla="*/ 10 h 56"/>
                <a:gd name="T14" fmla="*/ 5 w 2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56"/>
                <a:gd name="T26" fmla="*/ 23 w 2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56">
                  <a:moveTo>
                    <a:pt x="5" y="0"/>
                  </a:moveTo>
                  <a:lnTo>
                    <a:pt x="11" y="10"/>
                  </a:lnTo>
                  <a:lnTo>
                    <a:pt x="11" y="17"/>
                  </a:lnTo>
                  <a:lnTo>
                    <a:pt x="22" y="55"/>
                  </a:lnTo>
                  <a:lnTo>
                    <a:pt x="0" y="55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auto">
            <a:xfrm>
              <a:off x="1600" y="1475"/>
              <a:ext cx="34" cy="49"/>
            </a:xfrm>
            <a:custGeom>
              <a:avLst/>
              <a:gdLst>
                <a:gd name="T0" fmla="*/ 5 w 34"/>
                <a:gd name="T1" fmla="*/ 0 h 49"/>
                <a:gd name="T2" fmla="*/ 5 w 34"/>
                <a:gd name="T3" fmla="*/ 15 h 49"/>
                <a:gd name="T4" fmla="*/ 0 w 34"/>
                <a:gd name="T5" fmla="*/ 21 h 49"/>
                <a:gd name="T6" fmla="*/ 5 w 34"/>
                <a:gd name="T7" fmla="*/ 37 h 49"/>
                <a:gd name="T8" fmla="*/ 11 w 34"/>
                <a:gd name="T9" fmla="*/ 48 h 49"/>
                <a:gd name="T10" fmla="*/ 28 w 34"/>
                <a:gd name="T11" fmla="*/ 37 h 49"/>
                <a:gd name="T12" fmla="*/ 28 w 34"/>
                <a:gd name="T13" fmla="*/ 26 h 49"/>
                <a:gd name="T14" fmla="*/ 33 w 34"/>
                <a:gd name="T15" fmla="*/ 21 h 49"/>
                <a:gd name="T16" fmla="*/ 33 w 34"/>
                <a:gd name="T17" fmla="*/ 0 h 49"/>
                <a:gd name="T18" fmla="*/ 5 w 34"/>
                <a:gd name="T19" fmla="*/ 0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9"/>
                <a:gd name="T32" fmla="*/ 34 w 34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9">
                  <a:moveTo>
                    <a:pt x="5" y="0"/>
                  </a:moveTo>
                  <a:lnTo>
                    <a:pt x="5" y="15"/>
                  </a:lnTo>
                  <a:lnTo>
                    <a:pt x="0" y="21"/>
                  </a:lnTo>
                  <a:lnTo>
                    <a:pt x="5" y="37"/>
                  </a:lnTo>
                  <a:lnTo>
                    <a:pt x="11" y="48"/>
                  </a:lnTo>
                  <a:lnTo>
                    <a:pt x="28" y="37"/>
                  </a:lnTo>
                  <a:lnTo>
                    <a:pt x="28" y="26"/>
                  </a:lnTo>
                  <a:lnTo>
                    <a:pt x="33" y="21"/>
                  </a:lnTo>
                  <a:lnTo>
                    <a:pt x="33" y="0"/>
                  </a:lnTo>
                  <a:lnTo>
                    <a:pt x="5" y="0"/>
                  </a:lnTo>
                </a:path>
              </a:pathLst>
            </a:custGeom>
            <a:solidFill>
              <a:srgbClr val="FF8455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7" name="Freeform 26"/>
            <p:cNvSpPr>
              <a:spLocks/>
            </p:cNvSpPr>
            <p:nvPr/>
          </p:nvSpPr>
          <p:spPr bwMode="auto">
            <a:xfrm>
              <a:off x="1595" y="1475"/>
              <a:ext cx="17" cy="49"/>
            </a:xfrm>
            <a:custGeom>
              <a:avLst/>
              <a:gdLst>
                <a:gd name="T0" fmla="*/ 16 w 17"/>
                <a:gd name="T1" fmla="*/ 5 h 49"/>
                <a:gd name="T2" fmla="*/ 11 w 17"/>
                <a:gd name="T3" fmla="*/ 15 h 49"/>
                <a:gd name="T4" fmla="*/ 16 w 17"/>
                <a:gd name="T5" fmla="*/ 15 h 49"/>
                <a:gd name="T6" fmla="*/ 16 w 17"/>
                <a:gd name="T7" fmla="*/ 26 h 49"/>
                <a:gd name="T8" fmla="*/ 16 w 17"/>
                <a:gd name="T9" fmla="*/ 15 h 49"/>
                <a:gd name="T10" fmla="*/ 11 w 17"/>
                <a:gd name="T11" fmla="*/ 15 h 49"/>
                <a:gd name="T12" fmla="*/ 11 w 17"/>
                <a:gd name="T13" fmla="*/ 21 h 49"/>
                <a:gd name="T14" fmla="*/ 11 w 17"/>
                <a:gd name="T15" fmla="*/ 32 h 49"/>
                <a:gd name="T16" fmla="*/ 11 w 17"/>
                <a:gd name="T17" fmla="*/ 37 h 49"/>
                <a:gd name="T18" fmla="*/ 16 w 17"/>
                <a:gd name="T19" fmla="*/ 37 h 49"/>
                <a:gd name="T20" fmla="*/ 16 w 17"/>
                <a:gd name="T21" fmla="*/ 48 h 49"/>
                <a:gd name="T22" fmla="*/ 5 w 17"/>
                <a:gd name="T23" fmla="*/ 37 h 49"/>
                <a:gd name="T24" fmla="*/ 5 w 17"/>
                <a:gd name="T25" fmla="*/ 26 h 49"/>
                <a:gd name="T26" fmla="*/ 0 w 17"/>
                <a:gd name="T27" fmla="*/ 21 h 49"/>
                <a:gd name="T28" fmla="*/ 0 w 17"/>
                <a:gd name="T29" fmla="*/ 15 h 49"/>
                <a:gd name="T30" fmla="*/ 5 w 17"/>
                <a:gd name="T31" fmla="*/ 0 h 49"/>
                <a:gd name="T32" fmla="*/ 16 w 17"/>
                <a:gd name="T33" fmla="*/ 0 h 49"/>
                <a:gd name="T34" fmla="*/ 16 w 17"/>
                <a:gd name="T35" fmla="*/ 5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"/>
                <a:gd name="T55" fmla="*/ 0 h 49"/>
                <a:gd name="T56" fmla="*/ 17 w 17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" h="49">
                  <a:moveTo>
                    <a:pt x="16" y="5"/>
                  </a:moveTo>
                  <a:lnTo>
                    <a:pt x="11" y="15"/>
                  </a:lnTo>
                  <a:lnTo>
                    <a:pt x="16" y="15"/>
                  </a:lnTo>
                  <a:lnTo>
                    <a:pt x="16" y="26"/>
                  </a:lnTo>
                  <a:lnTo>
                    <a:pt x="16" y="15"/>
                  </a:lnTo>
                  <a:lnTo>
                    <a:pt x="11" y="15"/>
                  </a:lnTo>
                  <a:lnTo>
                    <a:pt x="11" y="21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48"/>
                  </a:lnTo>
                  <a:lnTo>
                    <a:pt x="5" y="37"/>
                  </a:lnTo>
                  <a:lnTo>
                    <a:pt x="5" y="26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5" y="0"/>
                  </a:lnTo>
                  <a:lnTo>
                    <a:pt x="16" y="0"/>
                  </a:lnTo>
                  <a:lnTo>
                    <a:pt x="16" y="5"/>
                  </a:lnTo>
                </a:path>
              </a:pathLst>
            </a:custGeom>
            <a:solidFill>
              <a:srgbClr val="FF652A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8" name="Freeform 27"/>
            <p:cNvSpPr>
              <a:spLocks/>
            </p:cNvSpPr>
            <p:nvPr/>
          </p:nvSpPr>
          <p:spPr bwMode="auto">
            <a:xfrm>
              <a:off x="1595" y="1464"/>
              <a:ext cx="39" cy="28"/>
            </a:xfrm>
            <a:custGeom>
              <a:avLst/>
              <a:gdLst>
                <a:gd name="T0" fmla="*/ 33 w 39"/>
                <a:gd name="T1" fmla="*/ 0 h 28"/>
                <a:gd name="T2" fmla="*/ 38 w 39"/>
                <a:gd name="T3" fmla="*/ 10 h 28"/>
                <a:gd name="T4" fmla="*/ 38 w 39"/>
                <a:gd name="T5" fmla="*/ 27 h 28"/>
                <a:gd name="T6" fmla="*/ 33 w 39"/>
                <a:gd name="T7" fmla="*/ 27 h 28"/>
                <a:gd name="T8" fmla="*/ 33 w 39"/>
                <a:gd name="T9" fmla="*/ 16 h 28"/>
                <a:gd name="T10" fmla="*/ 27 w 39"/>
                <a:gd name="T11" fmla="*/ 16 h 28"/>
                <a:gd name="T12" fmla="*/ 22 w 39"/>
                <a:gd name="T13" fmla="*/ 16 h 28"/>
                <a:gd name="T14" fmla="*/ 11 w 39"/>
                <a:gd name="T15" fmla="*/ 16 h 28"/>
                <a:gd name="T16" fmla="*/ 11 w 39"/>
                <a:gd name="T17" fmla="*/ 27 h 28"/>
                <a:gd name="T18" fmla="*/ 5 w 39"/>
                <a:gd name="T19" fmla="*/ 27 h 28"/>
                <a:gd name="T20" fmla="*/ 0 w 39"/>
                <a:gd name="T21" fmla="*/ 27 h 28"/>
                <a:gd name="T22" fmla="*/ 0 w 39"/>
                <a:gd name="T23" fmla="*/ 21 h 28"/>
                <a:gd name="T24" fmla="*/ 0 w 39"/>
                <a:gd name="T25" fmla="*/ 10 h 28"/>
                <a:gd name="T26" fmla="*/ 0 w 39"/>
                <a:gd name="T27" fmla="*/ 5 h 28"/>
                <a:gd name="T28" fmla="*/ 11 w 39"/>
                <a:gd name="T29" fmla="*/ 0 h 28"/>
                <a:gd name="T30" fmla="*/ 16 w 39"/>
                <a:gd name="T31" fmla="*/ 0 h 28"/>
                <a:gd name="T32" fmla="*/ 33 w 39"/>
                <a:gd name="T33" fmla="*/ 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28"/>
                <a:gd name="T53" fmla="*/ 39 w 39"/>
                <a:gd name="T54" fmla="*/ 28 h 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28">
                  <a:moveTo>
                    <a:pt x="33" y="0"/>
                  </a:moveTo>
                  <a:lnTo>
                    <a:pt x="38" y="10"/>
                  </a:lnTo>
                  <a:lnTo>
                    <a:pt x="38" y="27"/>
                  </a:lnTo>
                  <a:lnTo>
                    <a:pt x="33" y="27"/>
                  </a:lnTo>
                  <a:lnTo>
                    <a:pt x="33" y="16"/>
                  </a:lnTo>
                  <a:lnTo>
                    <a:pt x="27" y="16"/>
                  </a:lnTo>
                  <a:lnTo>
                    <a:pt x="22" y="16"/>
                  </a:lnTo>
                  <a:lnTo>
                    <a:pt x="11" y="16"/>
                  </a:lnTo>
                  <a:lnTo>
                    <a:pt x="11" y="27"/>
                  </a:lnTo>
                  <a:lnTo>
                    <a:pt x="5" y="2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9" name="Freeform 28"/>
            <p:cNvSpPr>
              <a:spLocks/>
            </p:cNvSpPr>
            <p:nvPr/>
          </p:nvSpPr>
          <p:spPr bwMode="auto">
            <a:xfrm>
              <a:off x="1578" y="1512"/>
              <a:ext cx="78" cy="81"/>
            </a:xfrm>
            <a:custGeom>
              <a:avLst/>
              <a:gdLst>
                <a:gd name="T0" fmla="*/ 22 w 78"/>
                <a:gd name="T1" fmla="*/ 0 h 81"/>
                <a:gd name="T2" fmla="*/ 17 w 78"/>
                <a:gd name="T3" fmla="*/ 0 h 81"/>
                <a:gd name="T4" fmla="*/ 0 w 78"/>
                <a:gd name="T5" fmla="*/ 53 h 81"/>
                <a:gd name="T6" fmla="*/ 11 w 78"/>
                <a:gd name="T7" fmla="*/ 80 h 81"/>
                <a:gd name="T8" fmla="*/ 66 w 78"/>
                <a:gd name="T9" fmla="*/ 80 h 81"/>
                <a:gd name="T10" fmla="*/ 72 w 78"/>
                <a:gd name="T11" fmla="*/ 53 h 81"/>
                <a:gd name="T12" fmla="*/ 77 w 78"/>
                <a:gd name="T13" fmla="*/ 10 h 81"/>
                <a:gd name="T14" fmla="*/ 50 w 78"/>
                <a:gd name="T15" fmla="*/ 0 h 81"/>
                <a:gd name="T16" fmla="*/ 39 w 78"/>
                <a:gd name="T17" fmla="*/ 47 h 81"/>
                <a:gd name="T18" fmla="*/ 17 w 78"/>
                <a:gd name="T19" fmla="*/ 0 h 81"/>
                <a:gd name="T20" fmla="*/ 22 w 78"/>
                <a:gd name="T21" fmla="*/ 0 h 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8"/>
                <a:gd name="T34" fmla="*/ 0 h 81"/>
                <a:gd name="T35" fmla="*/ 78 w 78"/>
                <a:gd name="T36" fmla="*/ 81 h 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8" h="81">
                  <a:moveTo>
                    <a:pt x="22" y="0"/>
                  </a:moveTo>
                  <a:lnTo>
                    <a:pt x="17" y="0"/>
                  </a:lnTo>
                  <a:lnTo>
                    <a:pt x="0" y="53"/>
                  </a:lnTo>
                  <a:lnTo>
                    <a:pt x="11" y="80"/>
                  </a:lnTo>
                  <a:lnTo>
                    <a:pt x="66" y="80"/>
                  </a:lnTo>
                  <a:lnTo>
                    <a:pt x="72" y="53"/>
                  </a:lnTo>
                  <a:lnTo>
                    <a:pt x="77" y="10"/>
                  </a:lnTo>
                  <a:lnTo>
                    <a:pt x="50" y="0"/>
                  </a:lnTo>
                  <a:lnTo>
                    <a:pt x="39" y="47"/>
                  </a:lnTo>
                  <a:lnTo>
                    <a:pt x="17" y="0"/>
                  </a:lnTo>
                  <a:lnTo>
                    <a:pt x="22" y="0"/>
                  </a:lnTo>
                </a:path>
              </a:pathLst>
            </a:custGeom>
            <a:solidFill>
              <a:srgbClr val="40404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0" name="Line 29"/>
            <p:cNvSpPr>
              <a:spLocks noChangeShapeType="1"/>
            </p:cNvSpPr>
            <p:nvPr/>
          </p:nvSpPr>
          <p:spPr bwMode="auto">
            <a:xfrm flipH="1">
              <a:off x="1607" y="1525"/>
              <a:ext cx="4" cy="4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1" name="Line 30"/>
            <p:cNvSpPr>
              <a:spLocks noChangeShapeType="1"/>
            </p:cNvSpPr>
            <p:nvPr/>
          </p:nvSpPr>
          <p:spPr bwMode="auto">
            <a:xfrm>
              <a:off x="1613" y="1525"/>
              <a:ext cx="9" cy="4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2" name="Freeform 31"/>
            <p:cNvSpPr>
              <a:spLocks/>
            </p:cNvSpPr>
            <p:nvPr/>
          </p:nvSpPr>
          <p:spPr bwMode="auto">
            <a:xfrm>
              <a:off x="1573" y="1599"/>
              <a:ext cx="83" cy="22"/>
            </a:xfrm>
            <a:custGeom>
              <a:avLst/>
              <a:gdLst>
                <a:gd name="T0" fmla="*/ 71 w 83"/>
                <a:gd name="T1" fmla="*/ 0 h 22"/>
                <a:gd name="T2" fmla="*/ 82 w 83"/>
                <a:gd name="T3" fmla="*/ 21 h 22"/>
                <a:gd name="T4" fmla="*/ 11 w 83"/>
                <a:gd name="T5" fmla="*/ 21 h 22"/>
                <a:gd name="T6" fmla="*/ 0 w 83"/>
                <a:gd name="T7" fmla="*/ 0 h 22"/>
                <a:gd name="T8" fmla="*/ 71 w 8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22"/>
                <a:gd name="T17" fmla="*/ 83 w 83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22">
                  <a:moveTo>
                    <a:pt x="71" y="0"/>
                  </a:moveTo>
                  <a:lnTo>
                    <a:pt x="82" y="21"/>
                  </a:lnTo>
                  <a:lnTo>
                    <a:pt x="11" y="21"/>
                  </a:lnTo>
                  <a:lnTo>
                    <a:pt x="0" y="0"/>
                  </a:lnTo>
                  <a:lnTo>
                    <a:pt x="71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auto">
            <a:xfrm>
              <a:off x="1622" y="1523"/>
              <a:ext cx="56" cy="81"/>
            </a:xfrm>
            <a:custGeom>
              <a:avLst/>
              <a:gdLst>
                <a:gd name="T0" fmla="*/ 33 w 56"/>
                <a:gd name="T1" fmla="*/ 0 h 81"/>
                <a:gd name="T2" fmla="*/ 44 w 56"/>
                <a:gd name="T3" fmla="*/ 37 h 81"/>
                <a:gd name="T4" fmla="*/ 55 w 56"/>
                <a:gd name="T5" fmla="*/ 74 h 81"/>
                <a:gd name="T6" fmla="*/ 50 w 56"/>
                <a:gd name="T7" fmla="*/ 80 h 81"/>
                <a:gd name="T8" fmla="*/ 0 w 56"/>
                <a:gd name="T9" fmla="*/ 80 h 81"/>
                <a:gd name="T10" fmla="*/ 33 w 56"/>
                <a:gd name="T11" fmla="*/ 64 h 81"/>
                <a:gd name="T12" fmla="*/ 28 w 56"/>
                <a:gd name="T13" fmla="*/ 42 h 81"/>
                <a:gd name="T14" fmla="*/ 17 w 56"/>
                <a:gd name="T15" fmla="*/ 15 h 81"/>
                <a:gd name="T16" fmla="*/ 33 w 56"/>
                <a:gd name="T17" fmla="*/ 0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1"/>
                <a:gd name="T29" fmla="*/ 56 w 56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1">
                  <a:moveTo>
                    <a:pt x="33" y="0"/>
                  </a:moveTo>
                  <a:lnTo>
                    <a:pt x="44" y="37"/>
                  </a:lnTo>
                  <a:lnTo>
                    <a:pt x="55" y="74"/>
                  </a:lnTo>
                  <a:lnTo>
                    <a:pt x="50" y="80"/>
                  </a:lnTo>
                  <a:lnTo>
                    <a:pt x="0" y="80"/>
                  </a:lnTo>
                  <a:lnTo>
                    <a:pt x="33" y="64"/>
                  </a:lnTo>
                  <a:lnTo>
                    <a:pt x="28" y="42"/>
                  </a:lnTo>
                  <a:lnTo>
                    <a:pt x="17" y="15"/>
                  </a:lnTo>
                  <a:lnTo>
                    <a:pt x="33" y="0"/>
                  </a:lnTo>
                </a:path>
              </a:pathLst>
            </a:custGeom>
            <a:solidFill>
              <a:srgbClr val="40404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auto">
            <a:xfrm>
              <a:off x="1557" y="1512"/>
              <a:ext cx="44" cy="98"/>
            </a:xfrm>
            <a:custGeom>
              <a:avLst/>
              <a:gdLst>
                <a:gd name="T0" fmla="*/ 43 w 44"/>
                <a:gd name="T1" fmla="*/ 0 h 98"/>
                <a:gd name="T2" fmla="*/ 16 w 44"/>
                <a:gd name="T3" fmla="*/ 10 h 98"/>
                <a:gd name="T4" fmla="*/ 0 w 44"/>
                <a:gd name="T5" fmla="*/ 81 h 98"/>
                <a:gd name="T6" fmla="*/ 33 w 44"/>
                <a:gd name="T7" fmla="*/ 97 h 98"/>
                <a:gd name="T8" fmla="*/ 38 w 44"/>
                <a:gd name="T9" fmla="*/ 81 h 98"/>
                <a:gd name="T10" fmla="*/ 38 w 44"/>
                <a:gd name="T11" fmla="*/ 75 h 98"/>
                <a:gd name="T12" fmla="*/ 16 w 44"/>
                <a:gd name="T13" fmla="*/ 64 h 98"/>
                <a:gd name="T14" fmla="*/ 22 w 44"/>
                <a:gd name="T15" fmla="*/ 54 h 98"/>
                <a:gd name="T16" fmla="*/ 38 w 44"/>
                <a:gd name="T17" fmla="*/ 0 h 98"/>
                <a:gd name="T18" fmla="*/ 43 w 44"/>
                <a:gd name="T19" fmla="*/ 0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8"/>
                <a:gd name="T32" fmla="*/ 44 w 44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8">
                  <a:moveTo>
                    <a:pt x="43" y="0"/>
                  </a:moveTo>
                  <a:lnTo>
                    <a:pt x="16" y="10"/>
                  </a:lnTo>
                  <a:lnTo>
                    <a:pt x="0" y="81"/>
                  </a:lnTo>
                  <a:lnTo>
                    <a:pt x="33" y="97"/>
                  </a:lnTo>
                  <a:lnTo>
                    <a:pt x="38" y="81"/>
                  </a:lnTo>
                  <a:lnTo>
                    <a:pt x="38" y="75"/>
                  </a:lnTo>
                  <a:lnTo>
                    <a:pt x="16" y="64"/>
                  </a:lnTo>
                  <a:lnTo>
                    <a:pt x="22" y="54"/>
                  </a:lnTo>
                  <a:lnTo>
                    <a:pt x="38" y="0"/>
                  </a:lnTo>
                  <a:lnTo>
                    <a:pt x="43" y="0"/>
                  </a:lnTo>
                </a:path>
              </a:pathLst>
            </a:custGeom>
            <a:solidFill>
              <a:srgbClr val="40404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auto">
            <a:xfrm>
              <a:off x="1595" y="1577"/>
              <a:ext cx="28" cy="27"/>
            </a:xfrm>
            <a:custGeom>
              <a:avLst/>
              <a:gdLst>
                <a:gd name="T0" fmla="*/ 0 w 28"/>
                <a:gd name="T1" fmla="*/ 15 h 27"/>
                <a:gd name="T2" fmla="*/ 0 w 28"/>
                <a:gd name="T3" fmla="*/ 10 h 27"/>
                <a:gd name="T4" fmla="*/ 10 w 28"/>
                <a:gd name="T5" fmla="*/ 0 h 27"/>
                <a:gd name="T6" fmla="*/ 27 w 28"/>
                <a:gd name="T7" fmla="*/ 10 h 27"/>
                <a:gd name="T8" fmla="*/ 27 w 28"/>
                <a:gd name="T9" fmla="*/ 26 h 27"/>
                <a:gd name="T10" fmla="*/ 17 w 28"/>
                <a:gd name="T11" fmla="*/ 15 h 27"/>
                <a:gd name="T12" fmla="*/ 10 w 28"/>
                <a:gd name="T13" fmla="*/ 10 h 27"/>
                <a:gd name="T14" fmla="*/ 0 w 28"/>
                <a:gd name="T15" fmla="*/ 15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7"/>
                <a:gd name="T26" fmla="*/ 28 w 28"/>
                <a:gd name="T27" fmla="*/ 27 h 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7">
                  <a:moveTo>
                    <a:pt x="0" y="1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27" y="10"/>
                  </a:lnTo>
                  <a:lnTo>
                    <a:pt x="27" y="26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0" y="15"/>
                  </a:lnTo>
                </a:path>
              </a:pathLst>
            </a:custGeom>
            <a:solidFill>
              <a:srgbClr val="FF8455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auto">
            <a:xfrm>
              <a:off x="1589" y="1592"/>
              <a:ext cx="34" cy="18"/>
            </a:xfrm>
            <a:custGeom>
              <a:avLst/>
              <a:gdLst>
                <a:gd name="T0" fmla="*/ 5 w 34"/>
                <a:gd name="T1" fmla="*/ 0 h 18"/>
                <a:gd name="T2" fmla="*/ 22 w 34"/>
                <a:gd name="T3" fmla="*/ 0 h 18"/>
                <a:gd name="T4" fmla="*/ 33 w 34"/>
                <a:gd name="T5" fmla="*/ 10 h 18"/>
                <a:gd name="T6" fmla="*/ 22 w 34"/>
                <a:gd name="T7" fmla="*/ 17 h 18"/>
                <a:gd name="T8" fmla="*/ 17 w 34"/>
                <a:gd name="T9" fmla="*/ 17 h 18"/>
                <a:gd name="T10" fmla="*/ 11 w 34"/>
                <a:gd name="T11" fmla="*/ 17 h 18"/>
                <a:gd name="T12" fmla="*/ 0 w 34"/>
                <a:gd name="T13" fmla="*/ 17 h 18"/>
                <a:gd name="T14" fmla="*/ 5 w 34"/>
                <a:gd name="T15" fmla="*/ 0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18"/>
                <a:gd name="T26" fmla="*/ 34 w 34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18">
                  <a:moveTo>
                    <a:pt x="5" y="0"/>
                  </a:moveTo>
                  <a:lnTo>
                    <a:pt x="22" y="0"/>
                  </a:lnTo>
                  <a:lnTo>
                    <a:pt x="33" y="10"/>
                  </a:lnTo>
                  <a:lnTo>
                    <a:pt x="22" y="17"/>
                  </a:lnTo>
                  <a:lnTo>
                    <a:pt x="17" y="17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5" y="0"/>
                  </a:lnTo>
                </a:path>
              </a:pathLst>
            </a:custGeom>
            <a:solidFill>
              <a:srgbClr val="FF8455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auto">
            <a:xfrm>
              <a:off x="1595" y="1588"/>
              <a:ext cx="17" cy="15"/>
            </a:xfrm>
            <a:custGeom>
              <a:avLst/>
              <a:gdLst>
                <a:gd name="T0" fmla="*/ 0 w 17"/>
                <a:gd name="T1" fmla="*/ 14 h 15"/>
                <a:gd name="T2" fmla="*/ 11 w 17"/>
                <a:gd name="T3" fmla="*/ 0 h 15"/>
                <a:gd name="T4" fmla="*/ 16 w 17"/>
                <a:gd name="T5" fmla="*/ 14 h 15"/>
                <a:gd name="T6" fmla="*/ 0 w 17"/>
                <a:gd name="T7" fmla="*/ 14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5"/>
                <a:gd name="T14" fmla="*/ 17 w 17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5">
                  <a:moveTo>
                    <a:pt x="0" y="14"/>
                  </a:moveTo>
                  <a:lnTo>
                    <a:pt x="11" y="0"/>
                  </a:lnTo>
                  <a:lnTo>
                    <a:pt x="16" y="14"/>
                  </a:lnTo>
                  <a:lnTo>
                    <a:pt x="0" y="14"/>
                  </a:lnTo>
                </a:path>
              </a:pathLst>
            </a:custGeom>
            <a:solidFill>
              <a:srgbClr val="FF652A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auto">
            <a:xfrm>
              <a:off x="1622" y="1588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0 w 17"/>
                <a:gd name="T3" fmla="*/ 15 h 16"/>
                <a:gd name="T4" fmla="*/ 16 w 17"/>
                <a:gd name="T5" fmla="*/ 15 h 16"/>
                <a:gd name="T6" fmla="*/ 16 w 17"/>
                <a:gd name="T7" fmla="*/ 0 h 16"/>
                <a:gd name="T8" fmla="*/ 0 w 17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6"/>
                <a:gd name="T17" fmla="*/ 17 w 1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6">
                  <a:moveTo>
                    <a:pt x="0" y="0"/>
                  </a:moveTo>
                  <a:lnTo>
                    <a:pt x="0" y="15"/>
                  </a:lnTo>
                  <a:lnTo>
                    <a:pt x="16" y="15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40404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auto">
            <a:xfrm>
              <a:off x="1633" y="1588"/>
              <a:ext cx="33" cy="15"/>
            </a:xfrm>
            <a:custGeom>
              <a:avLst/>
              <a:gdLst>
                <a:gd name="T0" fmla="*/ 27 w 33"/>
                <a:gd name="T1" fmla="*/ 0 h 15"/>
                <a:gd name="T2" fmla="*/ 0 w 33"/>
                <a:gd name="T3" fmla="*/ 0 h 15"/>
                <a:gd name="T4" fmla="*/ 0 w 33"/>
                <a:gd name="T5" fmla="*/ 14 h 15"/>
                <a:gd name="T6" fmla="*/ 32 w 33"/>
                <a:gd name="T7" fmla="*/ 14 h 15"/>
                <a:gd name="T8" fmla="*/ 27 w 33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5"/>
                <a:gd name="T17" fmla="*/ 33 w 33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5">
                  <a:moveTo>
                    <a:pt x="2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32" y="14"/>
                  </a:lnTo>
                  <a:lnTo>
                    <a:pt x="27" y="0"/>
                  </a:lnTo>
                </a:path>
              </a:pathLst>
            </a:custGeom>
            <a:solidFill>
              <a:srgbClr val="40404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auto">
            <a:xfrm>
              <a:off x="1452" y="1625"/>
              <a:ext cx="324" cy="17"/>
            </a:xfrm>
            <a:custGeom>
              <a:avLst/>
              <a:gdLst>
                <a:gd name="T0" fmla="*/ 0 w 324"/>
                <a:gd name="T1" fmla="*/ 0 h 17"/>
                <a:gd name="T2" fmla="*/ 0 w 324"/>
                <a:gd name="T3" fmla="*/ 16 h 17"/>
                <a:gd name="T4" fmla="*/ 323 w 324"/>
                <a:gd name="T5" fmla="*/ 16 h 17"/>
                <a:gd name="T6" fmla="*/ 323 w 324"/>
                <a:gd name="T7" fmla="*/ 0 h 17"/>
                <a:gd name="T8" fmla="*/ 0 w 32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4"/>
                <a:gd name="T16" fmla="*/ 0 h 17"/>
                <a:gd name="T17" fmla="*/ 324 w 32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4" h="17">
                  <a:moveTo>
                    <a:pt x="0" y="0"/>
                  </a:moveTo>
                  <a:lnTo>
                    <a:pt x="0" y="16"/>
                  </a:lnTo>
                  <a:lnTo>
                    <a:pt x="323" y="16"/>
                  </a:lnTo>
                  <a:lnTo>
                    <a:pt x="323" y="0"/>
                  </a:lnTo>
                  <a:lnTo>
                    <a:pt x="0" y="0"/>
                  </a:lnTo>
                </a:path>
              </a:pathLst>
            </a:custGeom>
            <a:solidFill>
              <a:srgbClr val="6B4414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sp>
        <p:nvSpPr>
          <p:cNvPr id="141" name="Line 40"/>
          <p:cNvSpPr>
            <a:spLocks noChangeShapeType="1"/>
          </p:cNvSpPr>
          <p:nvPr/>
        </p:nvSpPr>
        <p:spPr bwMode="auto">
          <a:xfrm flipV="1">
            <a:off x="1324299" y="4654437"/>
            <a:ext cx="825500" cy="89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2" name="Line 41"/>
          <p:cNvSpPr>
            <a:spLocks noChangeShapeType="1"/>
          </p:cNvSpPr>
          <p:nvPr/>
        </p:nvSpPr>
        <p:spPr bwMode="auto">
          <a:xfrm>
            <a:off x="3057849" y="4560775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405523" y="2876437"/>
            <a:ext cx="841366" cy="699841"/>
            <a:chOff x="3015" y="672"/>
            <a:chExt cx="708" cy="719"/>
          </a:xfrm>
        </p:grpSpPr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3028" y="681"/>
              <a:ext cx="695" cy="710"/>
              <a:chOff x="1894" y="3052"/>
              <a:chExt cx="644" cy="710"/>
            </a:xfrm>
          </p:grpSpPr>
          <p:sp>
            <p:nvSpPr>
              <p:cNvPr id="146" name="Rectangle 44"/>
              <p:cNvSpPr>
                <a:spLocks noChangeArrowheads="1"/>
              </p:cNvSpPr>
              <p:nvPr/>
            </p:nvSpPr>
            <p:spPr bwMode="auto">
              <a:xfrm>
                <a:off x="1903" y="3060"/>
                <a:ext cx="635" cy="7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 b="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1894" y="3052"/>
                <a:ext cx="627" cy="6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 b="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145" name="Rectangle 46"/>
            <p:cNvSpPr>
              <a:spLocks noChangeArrowheads="1"/>
            </p:cNvSpPr>
            <p:nvPr/>
          </p:nvSpPr>
          <p:spPr bwMode="auto">
            <a:xfrm>
              <a:off x="3015" y="672"/>
              <a:ext cx="704" cy="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1" lang="en-US" altLang="ko-KR" sz="1200" b="0">
                  <a:solidFill>
                    <a:schemeClr val="tx2"/>
                  </a:solidFill>
                  <a:latin typeface="가는각진제목체" pitchFamily="18" charset="-127"/>
                  <a:ea typeface="가는각진제목체" pitchFamily="18" charset="-127"/>
                </a:rPr>
                <a:t>Report 1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716270" y="3187587"/>
            <a:ext cx="841767" cy="698293"/>
            <a:chOff x="3015" y="672"/>
            <a:chExt cx="708" cy="719"/>
          </a:xfrm>
        </p:grpSpPr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3028" y="681"/>
              <a:ext cx="695" cy="710"/>
              <a:chOff x="1894" y="3052"/>
              <a:chExt cx="644" cy="710"/>
            </a:xfrm>
          </p:grpSpPr>
          <p:sp>
            <p:nvSpPr>
              <p:cNvPr id="151" name="Rectangle 49"/>
              <p:cNvSpPr>
                <a:spLocks noChangeArrowheads="1"/>
              </p:cNvSpPr>
              <p:nvPr/>
            </p:nvSpPr>
            <p:spPr bwMode="auto">
              <a:xfrm>
                <a:off x="1903" y="3060"/>
                <a:ext cx="635" cy="7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 b="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52" name="Rectangle 50"/>
              <p:cNvSpPr>
                <a:spLocks noChangeArrowheads="1"/>
              </p:cNvSpPr>
              <p:nvPr/>
            </p:nvSpPr>
            <p:spPr bwMode="auto">
              <a:xfrm>
                <a:off x="1894" y="3052"/>
                <a:ext cx="627" cy="6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 b="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150" name="Rectangle 51"/>
            <p:cNvSpPr>
              <a:spLocks noChangeArrowheads="1"/>
            </p:cNvSpPr>
            <p:nvPr/>
          </p:nvSpPr>
          <p:spPr bwMode="auto">
            <a:xfrm>
              <a:off x="3015" y="672"/>
              <a:ext cx="704" cy="2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kumimoji="1" lang="en-US" altLang="ko-KR" sz="1200" b="0">
                  <a:solidFill>
                    <a:schemeClr val="tx2"/>
                  </a:solidFill>
                  <a:latin typeface="가는각진제목체" pitchFamily="18" charset="-127"/>
                  <a:ea typeface="가는각진제목체" pitchFamily="18" charset="-127"/>
                </a:rPr>
                <a:t>Report 2</a:t>
              </a:r>
            </a:p>
          </p:txBody>
        </p:sp>
      </p:grpSp>
      <p:sp>
        <p:nvSpPr>
          <p:cNvPr id="153" name="Text Box 52"/>
          <p:cNvSpPr txBox="1">
            <a:spLocks noChangeArrowheads="1"/>
          </p:cNvSpPr>
          <p:nvPr/>
        </p:nvSpPr>
        <p:spPr bwMode="auto">
          <a:xfrm>
            <a:off x="2727649" y="4132150"/>
            <a:ext cx="14859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서면 문서 제공 </a:t>
            </a:r>
          </a:p>
        </p:txBody>
      </p:sp>
      <p:graphicFrame>
        <p:nvGraphicFramePr>
          <p:cNvPr id="154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141305"/>
              </p:ext>
            </p:extLst>
          </p:nvPr>
        </p:nvGraphicFramePr>
        <p:xfrm>
          <a:off x="2232349" y="4340112"/>
          <a:ext cx="660400" cy="50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39" name="클립" r:id="rId8" imgW="461880" imgH="353880" progId="">
                  <p:embed/>
                </p:oleObj>
              </mc:Choice>
              <mc:Fallback>
                <p:oleObj name="클립" r:id="rId8" imgW="461880" imgH="353880" progId="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349" y="4340112"/>
                        <a:ext cx="660400" cy="509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Line 54"/>
          <p:cNvSpPr>
            <a:spLocks noChangeShapeType="1"/>
          </p:cNvSpPr>
          <p:nvPr/>
        </p:nvSpPr>
        <p:spPr bwMode="auto">
          <a:xfrm flipH="1">
            <a:off x="2975299" y="4749687"/>
            <a:ext cx="908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56" name="Rectangle 55"/>
          <p:cNvSpPr>
            <a:spLocks noChangeArrowheads="1"/>
          </p:cNvSpPr>
          <p:nvPr/>
        </p:nvSpPr>
        <p:spPr bwMode="auto">
          <a:xfrm>
            <a:off x="1725063" y="5143536"/>
            <a:ext cx="11705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lnSpc>
                <a:spcPct val="100000"/>
              </a:lnSpc>
              <a:spcBef>
                <a:spcPct val="50000"/>
              </a:spcBef>
              <a:buSzTx/>
            </a:pPr>
            <a: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자료 가공을 인한</a:t>
            </a:r>
            <a:b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반복 작업으로 </a:t>
            </a:r>
            <a:b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업무 </a:t>
            </a:r>
            <a:r>
              <a:rPr kumimoji="1" lang="en-US" altLang="ko-KR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Load</a:t>
            </a:r>
          </a:p>
        </p:txBody>
      </p:sp>
      <p:graphicFrame>
        <p:nvGraphicFramePr>
          <p:cNvPr id="157" name="Object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64685"/>
              </p:ext>
            </p:extLst>
          </p:nvPr>
        </p:nvGraphicFramePr>
        <p:xfrm>
          <a:off x="7162300" y="2891537"/>
          <a:ext cx="866775" cy="64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40" name="클립" r:id="rId9" imgW="461880" imgH="353880" progId="">
                  <p:embed/>
                </p:oleObj>
              </mc:Choice>
              <mc:Fallback>
                <p:oleObj name="클립" r:id="rId9" imgW="461880" imgH="353880" progId="">
                  <p:embed/>
                  <p:pic>
                    <p:nvPicPr>
                      <p:cNvPr id="0" name="Object 5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300" y="2891537"/>
                        <a:ext cx="866775" cy="64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" name="Text Box 57"/>
          <p:cNvSpPr txBox="1">
            <a:spLocks noChangeArrowheads="1"/>
          </p:cNvSpPr>
          <p:nvPr/>
        </p:nvSpPr>
        <p:spPr bwMode="auto">
          <a:xfrm>
            <a:off x="5238477" y="2711337"/>
            <a:ext cx="1648747" cy="12003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1">
              <a:lnSpc>
                <a:spcPct val="100000"/>
              </a:lnSpc>
              <a:spcBef>
                <a:spcPct val="0"/>
              </a:spcBef>
              <a:buSzTx/>
            </a:pP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연구</a:t>
            </a:r>
            <a:r>
              <a:rPr kumimoji="1" lang="en-US" altLang="ko-KR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프로젝트 실적</a:t>
            </a:r>
            <a:endParaRPr kumimoji="1" lang="en-US" altLang="ko-KR" sz="1200" b="0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 latin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ko-KR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연구원별</a:t>
            </a:r>
            <a:endParaRPr kumimoji="1" lang="en-US" altLang="ko-KR" sz="1200" b="0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 latin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ko-KR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프로젝트 유형별</a:t>
            </a:r>
            <a:endParaRPr kumimoji="1" lang="en-US" altLang="ko-KR" sz="1200" b="0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 latinLnBrk="1">
              <a:lnSpc>
                <a:spcPct val="100000"/>
              </a:lnSpc>
              <a:spcBef>
                <a:spcPct val="0"/>
              </a:spcBef>
              <a:buSzTx/>
            </a:pPr>
            <a:r>
              <a:rPr kumimoji="1" lang="en-US" altLang="ko-KR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프로젝트 성과</a:t>
            </a:r>
            <a:endParaRPr kumimoji="1" lang="en-US" altLang="ko-KR" sz="1200" b="0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 latinLnBrk="1">
              <a:lnSpc>
                <a:spcPct val="100000"/>
              </a:lnSpc>
              <a:spcBef>
                <a:spcPct val="0"/>
              </a:spcBef>
              <a:buSzTx/>
            </a:pP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예산 집행 내역</a:t>
            </a:r>
            <a:endParaRPr kumimoji="1" lang="en-US" altLang="ko-KR" sz="1200" b="0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 latinLnBrk="1">
              <a:lnSpc>
                <a:spcPct val="100000"/>
              </a:lnSpc>
              <a:spcBef>
                <a:spcPct val="0"/>
              </a:spcBef>
              <a:buSzTx/>
            </a:pP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인원 현황</a:t>
            </a:r>
            <a:endParaRPr kumimoji="1" lang="en-US" altLang="ko-KR" sz="1200" b="0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59" name="AutoShape 58"/>
          <p:cNvSpPr>
            <a:spLocks noChangeArrowheads="1"/>
          </p:cNvSpPr>
          <p:nvPr/>
        </p:nvSpPr>
        <p:spPr bwMode="auto">
          <a:xfrm flipV="1">
            <a:off x="5454974" y="4329000"/>
            <a:ext cx="3981450" cy="133620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5E5E76">
                  <a:alpha val="64998"/>
                </a:srgbClr>
              </a:gs>
              <a:gs pos="100000">
                <a:srgbClr val="CCCCFF">
                  <a:alpha val="54999"/>
                </a:srgb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60" name="AutoShape 59"/>
          <p:cNvSpPr>
            <a:spLocks noChangeArrowheads="1"/>
          </p:cNvSpPr>
          <p:nvPr/>
        </p:nvSpPr>
        <p:spPr bwMode="auto">
          <a:xfrm>
            <a:off x="6316986" y="4195650"/>
            <a:ext cx="2205038" cy="580620"/>
          </a:xfrm>
          <a:prstGeom prst="can">
            <a:avLst>
              <a:gd name="adj" fmla="val 25000"/>
            </a:avLst>
          </a:prstGeom>
          <a:solidFill>
            <a:srgbClr val="B2B2B2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전사 통합 정보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5400999" y="5432312"/>
            <a:ext cx="4035425" cy="388629"/>
            <a:chOff x="3181" y="2494"/>
            <a:chExt cx="2293" cy="235"/>
          </a:xfrm>
        </p:grpSpPr>
        <p:sp>
          <p:nvSpPr>
            <p:cNvPr id="162" name="AutoShape 61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3750" y="2495"/>
              <a:ext cx="551" cy="234"/>
            </a:xfrm>
            <a:prstGeom prst="chevron">
              <a:avLst>
                <a:gd name="adj" fmla="val 22130"/>
              </a:avLst>
            </a:prstGeom>
            <a:solidFill>
              <a:srgbClr val="8EB4DA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ko-KR" altLang="en-US" sz="1200" b="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Arial" charset="0"/>
                </a:rPr>
                <a:t>출하</a:t>
              </a:r>
            </a:p>
          </p:txBody>
        </p:sp>
        <p:sp>
          <p:nvSpPr>
            <p:cNvPr id="163" name="AutoShape 62"/>
            <p:cNvSpPr>
              <a:spLocks noChangeArrowheads="1"/>
            </p:cNvSpPr>
            <p:nvPr/>
          </p:nvSpPr>
          <p:spPr bwMode="gray">
            <a:xfrm>
              <a:off x="4910" y="2495"/>
              <a:ext cx="564" cy="234"/>
            </a:xfrm>
            <a:prstGeom prst="chevron">
              <a:avLst>
                <a:gd name="adj" fmla="val 22652"/>
              </a:avLst>
            </a:prstGeom>
            <a:solidFill>
              <a:srgbClr val="8EB4DA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ko-KR" altLang="en-US" sz="1200" b="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Arial" charset="0"/>
                </a:rPr>
                <a:t>매출확정</a:t>
              </a:r>
            </a:p>
          </p:txBody>
        </p:sp>
        <p:sp>
          <p:nvSpPr>
            <p:cNvPr id="164" name="AutoShape 63">
              <a:hlinkClick r:id="" action="ppaction://noaction"/>
            </p:cNvPr>
            <p:cNvSpPr>
              <a:spLocks noChangeArrowheads="1"/>
            </p:cNvSpPr>
            <p:nvPr/>
          </p:nvSpPr>
          <p:spPr bwMode="gray">
            <a:xfrm>
              <a:off x="3181" y="2495"/>
              <a:ext cx="528" cy="234"/>
            </a:xfrm>
            <a:prstGeom prst="chevron">
              <a:avLst>
                <a:gd name="adj" fmla="val 21206"/>
              </a:avLst>
            </a:prstGeom>
            <a:solidFill>
              <a:srgbClr val="8EB4DA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ko-KR" altLang="en-US" sz="1200" b="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Arial" charset="0"/>
                </a:rPr>
                <a:t>판매계획</a:t>
              </a:r>
              <a:endParaRPr lang="ko-KR" altLang="de-DE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Arial" charset="0"/>
              </a:endParaRPr>
            </a:p>
          </p:txBody>
        </p:sp>
        <p:sp>
          <p:nvSpPr>
            <p:cNvPr id="165" name="AutoShape 64"/>
            <p:cNvSpPr>
              <a:spLocks noChangeArrowheads="1"/>
            </p:cNvSpPr>
            <p:nvPr/>
          </p:nvSpPr>
          <p:spPr bwMode="gray">
            <a:xfrm>
              <a:off x="4328" y="2494"/>
              <a:ext cx="564" cy="234"/>
            </a:xfrm>
            <a:prstGeom prst="chevron">
              <a:avLst>
                <a:gd name="adj" fmla="val 22652"/>
              </a:avLst>
            </a:prstGeom>
            <a:solidFill>
              <a:srgbClr val="8EB4DA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ko-KR" altLang="en-US" sz="1200" b="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Arial" charset="0"/>
                </a:rPr>
                <a:t>출고</a:t>
              </a:r>
            </a:p>
          </p:txBody>
        </p:sp>
      </p:grpSp>
      <p:sp>
        <p:nvSpPr>
          <p:cNvPr id="166" name="Rectangle 66"/>
          <p:cNvSpPr>
            <a:spLocks noChangeArrowheads="1"/>
          </p:cNvSpPr>
          <p:nvPr/>
        </p:nvSpPr>
        <p:spPr bwMode="gray">
          <a:xfrm>
            <a:off x="5400999" y="5875225"/>
            <a:ext cx="4122737" cy="257021"/>
          </a:xfrm>
          <a:prstGeom prst="rect">
            <a:avLst/>
          </a:prstGeom>
          <a:solidFill>
            <a:srgbClr val="1562AD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ko-KR" altLang="en-US" sz="1200" b="0" dirty="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  <a:cs typeface="Arial" charset="0"/>
              </a:rPr>
              <a:t>운영 지원 시스템</a:t>
            </a:r>
          </a:p>
        </p:txBody>
      </p:sp>
      <p:sp>
        <p:nvSpPr>
          <p:cNvPr id="167" name="Line 67"/>
          <p:cNvSpPr>
            <a:spLocks noChangeShapeType="1"/>
          </p:cNvSpPr>
          <p:nvPr/>
        </p:nvSpPr>
        <p:spPr bwMode="auto">
          <a:xfrm flipV="1">
            <a:off x="7374261" y="3638437"/>
            <a:ext cx="0" cy="374694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68" name="Rectangle 68"/>
          <p:cNvSpPr>
            <a:spLocks noChangeArrowheads="1"/>
          </p:cNvSpPr>
          <p:nvPr/>
        </p:nvSpPr>
        <p:spPr bwMode="auto">
          <a:xfrm>
            <a:off x="224161" y="2465275"/>
            <a:ext cx="4608513" cy="369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1" lang="ko-KR" altLang="en-US" sz="1200" b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69" name="Rectangle 69"/>
          <p:cNvSpPr>
            <a:spLocks noChangeArrowheads="1"/>
          </p:cNvSpPr>
          <p:nvPr/>
        </p:nvSpPr>
        <p:spPr bwMode="auto">
          <a:xfrm>
            <a:off x="4972374" y="2452575"/>
            <a:ext cx="4652962" cy="3714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atin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1" lang="ko-KR" altLang="en-US" sz="1200" b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atin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kumimoji="1" lang="ko-KR" altLang="en-US" sz="1200" b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470663" y="3454287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lnSpc>
                <a:spcPct val="100000"/>
              </a:lnSpc>
              <a:spcBef>
                <a:spcPct val="0"/>
              </a:spcBef>
              <a:buSzTx/>
            </a:pPr>
            <a:r>
              <a:rPr kumimoji="1" lang="ko-KR" altLang="en-US" sz="1200" b="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 인사 정보</a:t>
            </a:r>
          </a:p>
        </p:txBody>
      </p:sp>
      <p:sp>
        <p:nvSpPr>
          <p:cNvPr id="173" name="Rectangle 45"/>
          <p:cNvSpPr>
            <a:spLocks noChangeArrowheads="1"/>
          </p:cNvSpPr>
          <p:nvPr/>
        </p:nvSpPr>
        <p:spPr bwMode="auto">
          <a:xfrm>
            <a:off x="473067" y="4660787"/>
            <a:ext cx="8002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lnSpc>
                <a:spcPct val="100000"/>
              </a:lnSpc>
              <a:spcBef>
                <a:spcPct val="0"/>
              </a:spcBef>
              <a:buSzTx/>
            </a:pPr>
            <a: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연구 실적</a:t>
            </a:r>
          </a:p>
        </p:txBody>
      </p:sp>
      <p:sp>
        <p:nvSpPr>
          <p:cNvPr id="174" name="Rectangle 46"/>
          <p:cNvSpPr>
            <a:spLocks noChangeArrowheads="1"/>
          </p:cNvSpPr>
          <p:nvPr/>
        </p:nvSpPr>
        <p:spPr bwMode="auto">
          <a:xfrm>
            <a:off x="470663" y="5905387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lnSpc>
                <a:spcPct val="100000"/>
              </a:lnSpc>
              <a:spcBef>
                <a:spcPct val="0"/>
              </a:spcBef>
              <a:buSzTx/>
            </a:pPr>
            <a: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 예산 집행 </a:t>
            </a:r>
          </a:p>
        </p:txBody>
      </p:sp>
      <p:sp>
        <p:nvSpPr>
          <p:cNvPr id="175" name="Text Box 58"/>
          <p:cNvSpPr txBox="1">
            <a:spLocks noChangeArrowheads="1"/>
          </p:cNvSpPr>
          <p:nvPr/>
        </p:nvSpPr>
        <p:spPr bwMode="auto">
          <a:xfrm>
            <a:off x="6669345" y="4816362"/>
            <a:ext cx="129394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1" lang="ko-KR" altLang="en-US" sz="1200" b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정기적인 자료 추출</a:t>
            </a:r>
            <a:endParaRPr kumimoji="1" lang="en-US" altLang="ko-KR" sz="1200" b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65105" y="6286975"/>
            <a:ext cx="8576327" cy="236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2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(*) </a:t>
            </a:r>
            <a:r>
              <a:rPr kumimoji="0" lang="en-US" altLang="ko-KR" sz="12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BISS (Business Intelligence Self Service</a:t>
            </a:r>
            <a:r>
              <a:rPr kumimoji="0" lang="en-US" altLang="ko-KR" sz="12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 : EUC</a:t>
            </a:r>
            <a:r>
              <a:rPr kumimoji="0" lang="ko-KR" altLang="en-US" sz="12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와 동일한 개념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8823586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1.4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End User Computing(EUC)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DW (2/6)– DW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이전의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EUC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 초기의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EUC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환경은 극히 일부 부서 또는 특정업무를 상대로 어플리케이션의 개발 및 도입 위주로 진행되었으며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RDBMS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도입으로 범용적인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EUC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도입이 시도 되었으나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기술적 한계가 있어 성공하지는 못했음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73" name="Group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02136"/>
              </p:ext>
            </p:extLst>
          </p:nvPr>
        </p:nvGraphicFramePr>
        <p:xfrm>
          <a:off x="524508" y="1520788"/>
          <a:ext cx="8924925" cy="4953003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초기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EUC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환경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Center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시기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Client/Server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환경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시기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1970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년대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~ 1980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년 초반 대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80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초반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~ 80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년말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90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년 초반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~ 90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년 중반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정보기반기술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Mainframe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기반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File/H-DB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에 자료 저장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Program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언어 사용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Mainframe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가반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PC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출현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R-DB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상용화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SQL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언어 사용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(4GL)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Client/Server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 출현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분산 처리 기술 활용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R-DB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활용 대중화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MRP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등의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Package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도입 시작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288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IT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부서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보고서의 작성 및 제공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보고서 작성 및 제공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목적별 데이터 생성 및 제공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원시 형태의 정보 접근 도구 지원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복잡한 운영 시스템 관리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보고서 작성의 어려움 가중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사용자 정보 접근 도구 지원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측면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필요 정보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IT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부서에 요청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Sheet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형태의 보고서 분석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SQL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언어를 사용하여 정보 접근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Spread sheet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류의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PC S/W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다양한 정보 접근 도구 활용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SQL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기본 지식 불필요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강력한 분석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S/W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와 연계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(Excel..)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특징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D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사용자의 자료 접근이 불가능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일부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Vendor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에 의존적인 도구 출현</a:t>
                      </a:r>
                    </a:p>
                  </a:txBody>
                  <a:tcPr marL="114300" marR="1143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PC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출현 및 사용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사용자를 위한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IT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기술 태동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PC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성능 향상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강력한 분석 도구의 활용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많은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Vendor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출현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Vendor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간의 표준화 시도</a:t>
                      </a:r>
                    </a:p>
                  </a:txBody>
                  <a:tcPr marL="114300" marR="1143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995493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1.4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End User Computing(EUC)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DW (3/6)– DW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출현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최적의 의사결정을 위해서는 대량의 정보 분석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기업 내부 기억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데이터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및 외부의 정보가 필요하며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이는 운영 시스템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(OLTP)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데이터 처리와는 다른 패턴을 가지고 있어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다른 구조의 데이터 저장 영역이 필요하였음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 요구를 충족 시키기 위해 데이터 웨어하우스가 출현하였음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6" name="Group 75"/>
          <p:cNvGraphicFramePr>
            <a:graphicFrameLocks noGrp="1"/>
          </p:cNvGraphicFramePr>
          <p:nvPr/>
        </p:nvGraphicFramePr>
        <p:xfrm>
          <a:off x="704528" y="1628800"/>
          <a:ext cx="2371725" cy="1426464"/>
        </p:xfrm>
        <a:graphic>
          <a:graphicData uri="http://schemas.openxmlformats.org/drawingml/2006/table">
            <a:tbl>
              <a:tblPr/>
              <a:tblGrid>
                <a:gridCol w="2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정보소스로서의 한계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3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업무처리를 위한 시스템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복잡한 자료 구조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업무간의 정보 연결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보고서 개발이 필요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대용량 자료 저장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74"/>
          <p:cNvGraphicFramePr>
            <a:graphicFrameLocks noGrp="1"/>
          </p:cNvGraphicFramePr>
          <p:nvPr/>
        </p:nvGraphicFramePr>
        <p:xfrm>
          <a:off x="688975" y="4694024"/>
          <a:ext cx="2371725" cy="1609344"/>
        </p:xfrm>
        <a:graphic>
          <a:graphicData uri="http://schemas.openxmlformats.org/drawingml/2006/table">
            <a:tbl>
              <a:tblPr/>
              <a:tblGrid>
                <a:gridCol w="2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Extended ERP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대두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3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분석 어플리케이션을 위한 정보 저장소가 필요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CRM(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고객관리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SCM(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공급망관리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SEM(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전략적기업관리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 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73"/>
          <p:cNvGraphicFramePr>
            <a:graphicFrameLocks noGrp="1"/>
          </p:cNvGraphicFramePr>
          <p:nvPr/>
        </p:nvGraphicFramePr>
        <p:xfrm>
          <a:off x="688975" y="3290674"/>
          <a:ext cx="2371725" cy="1078357"/>
        </p:xfrm>
        <a:graphic>
          <a:graphicData uri="http://schemas.openxmlformats.org/drawingml/2006/table">
            <a:tbl>
              <a:tblPr/>
              <a:tblGrid>
                <a:gridCol w="2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기타 시스템과의 통합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ERP : 38 %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Non ERP : 30 %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기업외부데이터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: 32%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4024313" y="3095625"/>
            <a:ext cx="2028825" cy="1139825"/>
          </a:xfrm>
          <a:prstGeom prst="rect">
            <a:avLst/>
          </a:prstGeom>
          <a:gradFill rotWithShape="0">
            <a:gsLst>
              <a:gs pos="0">
                <a:srgbClr val="FFFFCC">
                  <a:gamma/>
                  <a:shade val="75686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7568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80000" rIns="180000" anchor="ctr"/>
          <a:lstStyle/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통합된 데이터 저장소 필요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6964363" y="1673895"/>
            <a:ext cx="2109787" cy="3843337"/>
            <a:chOff x="4275" y="855"/>
            <a:chExt cx="1329" cy="2421"/>
          </a:xfrm>
        </p:grpSpPr>
        <p:pic>
          <p:nvPicPr>
            <p:cNvPr id="11" name="Picture 69" descr="j0163021"/>
            <p:cNvPicPr>
              <a:picLocks noChangeAspect="1" noChangeArrowheads="1" noCrop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75" y="855"/>
              <a:ext cx="1329" cy="1791"/>
            </a:xfrm>
            <a:prstGeom prst="rect">
              <a:avLst/>
            </a:prstGeom>
            <a:noFill/>
          </p:spPr>
        </p:pic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4442" y="2755"/>
              <a:ext cx="1121" cy="52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0" rIns="180000" anchor="ctr"/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ko-KR" altLang="en-US" sz="12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가는각진제목체" pitchFamily="18" charset="-127"/>
                  <a:ea typeface="가는각진제목체" pitchFamily="18" charset="-127"/>
                </a:rPr>
                <a:t>데이터 웨어하우스</a:t>
              </a:r>
            </a:p>
          </p:txBody>
        </p:sp>
      </p:grpSp>
      <p:pic>
        <p:nvPicPr>
          <p:cNvPr id="13" name="Picture 71" descr="AG00343_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3413" y="1701800"/>
            <a:ext cx="736600" cy="4010025"/>
          </a:xfrm>
          <a:prstGeom prst="rect">
            <a:avLst/>
          </a:prstGeom>
          <a:noFill/>
        </p:spPr>
      </p:pic>
      <p:pic>
        <p:nvPicPr>
          <p:cNvPr id="14" name="Picture 72" descr="AG00343_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0613" y="1766888"/>
            <a:ext cx="736600" cy="40100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887481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1.4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End User Computing(EUC)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DW (4/6)–DW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의 특징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04800" y="960438"/>
            <a:ext cx="8193088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주제 중심 별 관리</a:t>
            </a:r>
            <a:endParaRPr lang="en-US" altLang="ko-KR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고객</a:t>
            </a:r>
            <a:r>
              <a:rPr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손익 및 재고 등</a:t>
            </a:r>
            <a:r>
              <a:rPr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상세 및 요약정보</a:t>
            </a:r>
            <a:endParaRPr lang="en-US" altLang="ko-KR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관리자 및 사용자 요건 중심의 요약</a:t>
            </a:r>
            <a:endParaRPr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상세 분석 지원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과거이력 및 과거 특정시기의 정보</a:t>
            </a:r>
            <a:endParaRPr lang="en-US" altLang="ko-KR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최소 </a:t>
            </a:r>
            <a:r>
              <a:rPr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3</a:t>
            </a:r>
            <a:r>
              <a:rPr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년 이상의 과거 데이터</a:t>
            </a:r>
            <a:endParaRPr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법적 규제 등의 데이터 등</a:t>
            </a:r>
            <a:r>
              <a:rPr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…</a:t>
            </a:r>
            <a:endParaRPr lang="ko-KR" altLang="en-US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단위처리 </a:t>
            </a:r>
            <a:r>
              <a:rPr lang="ko-KR" altLang="en-US" sz="2000" b="0" dirty="0" err="1">
                <a:latin typeface="가는각진제목체" pitchFamily="18" charset="-127"/>
                <a:ea typeface="가는각진제목체" pitchFamily="18" charset="-127"/>
              </a:rPr>
              <a:t>자료량이</a:t>
            </a: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 많음</a:t>
            </a:r>
            <a:endParaRPr lang="en-US" altLang="ko-KR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대량의 데이터 적재 및 조회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2000" dirty="0" err="1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lang="ko-KR" altLang="en-US" sz="20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데이터 </a:t>
            </a: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관리가 필수</a:t>
            </a:r>
            <a:endParaRPr lang="en-US" altLang="ko-KR" sz="2000" b="0" dirty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사용자</a:t>
            </a:r>
            <a:r>
              <a:rPr lang="en-US" altLang="ko-KR" sz="20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개발자 및 운영 </a:t>
            </a:r>
            <a:r>
              <a:rPr lang="ko-KR" altLang="en-US" sz="2000" b="0" dirty="0" err="1"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 데이터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b="0" dirty="0">
                <a:latin typeface="가는각진제목체" pitchFamily="18" charset="-127"/>
                <a:ea typeface="가는각진제목체" pitchFamily="18" charset="-127"/>
              </a:rPr>
              <a:t>Single Of Truth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매출액에 대해서는 상세 및 요약 수준에서도 동일한 값 제공</a:t>
            </a:r>
          </a:p>
        </p:txBody>
      </p:sp>
    </p:spTree>
    <p:extLst>
      <p:ext uri="{BB962C8B-B14F-4D97-AF65-F5344CB8AC3E}">
        <p14:creationId xmlns:p14="http://schemas.microsoft.com/office/powerpoint/2010/main" val="13603567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887481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1.4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End User Computing(EUC)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DW (4/6)–DW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의 특징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Metadata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는 데이터의 데이터로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에서는 필수적으로 관리가 되며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, Big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Data</a:t>
            </a:r>
            <a:r>
              <a:rPr kumimoji="0" lang="ko-KR" altLang="en-US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를 포함한 </a:t>
            </a:r>
            <a:r>
              <a:rPr kumimoji="0" lang="en-US" altLang="ko-KR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Logical DW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에는 그 중요성이 더욱 강조됨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7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94371"/>
              </p:ext>
            </p:extLst>
          </p:nvPr>
        </p:nvGraphicFramePr>
        <p:xfrm>
          <a:off x="200025" y="3800475"/>
          <a:ext cx="4608513" cy="2706373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대상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표준화 방안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tima" pitchFamily="34" charset="0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생성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Task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비즈니스 </a:t>
                      </a: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Metadata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사용자 관점에서의 데이터에 대한 정보 제공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유형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: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정의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출력 방법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, Domain Value,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논리적 속성 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데이터 표준화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전사 데이터 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Architecture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정의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Technical Metadata</a:t>
                      </a:r>
                      <a:endParaRPr kumimoji="0" lang="ko-KR" altLang="en-US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tima" pitchFamily="34" charset="0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IT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관점의 데이터에 대한 정보 제공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tima" pitchFamily="34" charset="0"/>
                        <a:ea typeface="맑은 고딕" pitchFamily="50" charset="-127"/>
                        <a:cs typeface="Arial Unicode MS" pitchFamily="50" charset="-127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대상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: DB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물리적 속성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변환 절차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저장 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Table, Code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값 등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... </a:t>
                      </a:r>
                      <a:endParaRPr kumimoji="0" lang="ko-KR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tima" pitchFamily="34" charset="0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EDW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설계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, ETL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설계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Operation Meta Data</a:t>
                      </a:r>
                      <a:endParaRPr kumimoji="0" lang="ko-KR" altLang="en-US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tima" pitchFamily="34" charset="0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데이터 활용 및 관리에 대한 정보 제공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대상</a:t>
                      </a: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: </a:t>
                      </a:r>
                      <a:r>
                        <a:rPr kumimoji="0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데이터 조회 건수</a:t>
                      </a: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변경 및 생성 일시</a:t>
                      </a: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, Loading </a:t>
                      </a:r>
                      <a:r>
                        <a:rPr kumimoji="0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정보 등</a:t>
                      </a: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...</a:t>
                      </a:r>
                      <a:endParaRPr kumimoji="0" lang="ko-KR" altLang="en-US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tima" pitchFamily="34" charset="0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질의 실행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데이터 적재 등의 </a:t>
                      </a: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DW </a:t>
                      </a: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tima" pitchFamily="34" charset="0"/>
                          <a:ea typeface="맑은 고딕" pitchFamily="50" charset="-127"/>
                          <a:cs typeface="Arial Unicode MS" pitchFamily="50" charset="-127"/>
                        </a:rPr>
                        <a:t>활용 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200025" y="2008850"/>
            <a:ext cx="47529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4625" indent="-174625" algn="l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조직 내에 관리하고 있는 데이터 또는 정보에 대한 데이터에 대한 정의 및 관리</a:t>
            </a:r>
          </a:p>
          <a:p>
            <a:pPr marL="174625" indent="-174625" algn="l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 항목에 대한 일관된 정의 제공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(Data Dictionary)</a:t>
            </a:r>
          </a:p>
          <a:p>
            <a:pPr marL="174625" indent="-174625" algn="l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데이터의 생성 및 변경과 관리에 대한 정보 제공</a:t>
            </a:r>
          </a:p>
          <a:p>
            <a:pPr marL="174625" indent="-174625" algn="l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변경 이력 및 </a:t>
            </a:r>
            <a:r>
              <a:rPr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추적성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제공</a:t>
            </a:r>
          </a:p>
        </p:txBody>
      </p:sp>
      <p:grpSp>
        <p:nvGrpSpPr>
          <p:cNvPr id="11" name="Group 477"/>
          <p:cNvGrpSpPr>
            <a:grpSpLocks/>
          </p:cNvGrpSpPr>
          <p:nvPr/>
        </p:nvGrpSpPr>
        <p:grpSpPr bwMode="auto">
          <a:xfrm>
            <a:off x="5097463" y="2205038"/>
            <a:ext cx="1943100" cy="2520950"/>
            <a:chOff x="135" y="1182"/>
            <a:chExt cx="1982" cy="2103"/>
          </a:xfrm>
        </p:grpSpPr>
        <p:sp>
          <p:nvSpPr>
            <p:cNvPr id="12" name="Rectangle 170"/>
            <p:cNvSpPr>
              <a:spLocks noChangeArrowheads="1"/>
            </p:cNvSpPr>
            <p:nvPr/>
          </p:nvSpPr>
          <p:spPr bwMode="gray">
            <a:xfrm>
              <a:off x="1507" y="1191"/>
              <a:ext cx="607" cy="14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13" name="Rectangle 171"/>
            <p:cNvSpPr>
              <a:spLocks noChangeArrowheads="1"/>
            </p:cNvSpPr>
            <p:nvPr/>
          </p:nvSpPr>
          <p:spPr bwMode="gray">
            <a:xfrm>
              <a:off x="581" y="1760"/>
              <a:ext cx="1531" cy="196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14" name="Rectangle 172"/>
            <p:cNvSpPr>
              <a:spLocks noChangeArrowheads="1"/>
            </p:cNvSpPr>
            <p:nvPr/>
          </p:nvSpPr>
          <p:spPr bwMode="gray">
            <a:xfrm>
              <a:off x="587" y="2246"/>
              <a:ext cx="1193" cy="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flat">
              <a:bevelT/>
            </a:sp3d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0" lang="en-US" altLang="ko-KR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Business Transformation</a:t>
              </a:r>
            </a:p>
          </p:txBody>
        </p:sp>
        <p:sp>
          <p:nvSpPr>
            <p:cNvPr id="15" name="Rectangle 173"/>
            <p:cNvSpPr>
              <a:spLocks noChangeArrowheads="1"/>
            </p:cNvSpPr>
            <p:nvPr/>
          </p:nvSpPr>
          <p:spPr bwMode="gray">
            <a:xfrm>
              <a:off x="581" y="2510"/>
              <a:ext cx="1199" cy="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flat">
              <a:bevelT/>
            </a:sp3d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0" lang="en-US" altLang="ko-KR" sz="500" b="0" dirty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Data Consolidation &amp; Integration</a:t>
              </a:r>
            </a:p>
          </p:txBody>
        </p:sp>
        <p:sp>
          <p:nvSpPr>
            <p:cNvPr id="16" name="Rectangle 174"/>
            <p:cNvSpPr>
              <a:spLocks noChangeArrowheads="1"/>
            </p:cNvSpPr>
            <p:nvPr/>
          </p:nvSpPr>
          <p:spPr bwMode="gray">
            <a:xfrm>
              <a:off x="581" y="2885"/>
              <a:ext cx="1531" cy="16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17" name="Rectangle 175"/>
            <p:cNvSpPr>
              <a:spLocks noChangeArrowheads="1"/>
            </p:cNvSpPr>
            <p:nvPr/>
          </p:nvSpPr>
          <p:spPr bwMode="gray">
            <a:xfrm>
              <a:off x="581" y="3139"/>
              <a:ext cx="1530" cy="120"/>
            </a:xfrm>
            <a:prstGeom prst="rect">
              <a:avLst/>
            </a:prstGeom>
            <a:solidFill>
              <a:srgbClr val="04357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flat">
              <a:bevelT/>
            </a:sp3d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0" lang="en-US" altLang="ko-KR" sz="600" b="0" dirty="0">
                  <a:solidFill>
                    <a:schemeClr val="bg1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SAP ECC &amp; Non SAP Source</a:t>
              </a:r>
            </a:p>
          </p:txBody>
        </p:sp>
        <p:sp>
          <p:nvSpPr>
            <p:cNvPr id="18" name="AutoShape 176"/>
            <p:cNvSpPr>
              <a:spLocks noChangeArrowheads="1"/>
            </p:cNvSpPr>
            <p:nvPr/>
          </p:nvSpPr>
          <p:spPr bwMode="auto">
            <a:xfrm>
              <a:off x="674" y="2916"/>
              <a:ext cx="200" cy="92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19" name="AutoShape 177"/>
            <p:cNvSpPr>
              <a:spLocks noChangeArrowheads="1"/>
            </p:cNvSpPr>
            <p:nvPr/>
          </p:nvSpPr>
          <p:spPr bwMode="auto">
            <a:xfrm>
              <a:off x="919" y="2916"/>
              <a:ext cx="201" cy="92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20" name="AutoShape 178"/>
            <p:cNvSpPr>
              <a:spLocks noChangeArrowheads="1"/>
            </p:cNvSpPr>
            <p:nvPr/>
          </p:nvSpPr>
          <p:spPr bwMode="auto">
            <a:xfrm>
              <a:off x="1848" y="2916"/>
              <a:ext cx="201" cy="92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21" name="Rectangle 179"/>
            <p:cNvSpPr>
              <a:spLocks noChangeArrowheads="1"/>
            </p:cNvSpPr>
            <p:nvPr/>
          </p:nvSpPr>
          <p:spPr bwMode="gray">
            <a:xfrm>
              <a:off x="580" y="2792"/>
              <a:ext cx="1532" cy="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flat">
              <a:bevelT/>
            </a:sp3d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0" lang="en-US" altLang="ko-KR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Data Cleansing</a:t>
              </a:r>
            </a:p>
          </p:txBody>
        </p:sp>
        <p:sp>
          <p:nvSpPr>
            <p:cNvPr id="22" name="Rectangle 180"/>
            <p:cNvSpPr>
              <a:spLocks noChangeArrowheads="1"/>
            </p:cNvSpPr>
            <p:nvPr/>
          </p:nvSpPr>
          <p:spPr bwMode="gray">
            <a:xfrm>
              <a:off x="587" y="2604"/>
              <a:ext cx="1197" cy="181"/>
            </a:xfrm>
            <a:prstGeom prst="rect">
              <a:avLst/>
            </a:prstGeom>
            <a:solidFill>
              <a:srgbClr val="8B9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23" name="Rectangle 181"/>
            <p:cNvSpPr>
              <a:spLocks noChangeArrowheads="1"/>
            </p:cNvSpPr>
            <p:nvPr/>
          </p:nvSpPr>
          <p:spPr bwMode="gray">
            <a:xfrm>
              <a:off x="600" y="2352"/>
              <a:ext cx="1186" cy="157"/>
            </a:xfrm>
            <a:prstGeom prst="rect">
              <a:avLst/>
            </a:prstGeom>
            <a:solidFill>
              <a:srgbClr val="6699FF"/>
            </a:solidFill>
            <a:ln w="12700" algn="ctr">
              <a:noFill/>
              <a:miter lim="800000"/>
              <a:headEnd/>
              <a:tailEnd/>
            </a:ln>
            <a:scene3d>
              <a:camera prst="orthographicFront"/>
              <a:lightRig rig="brightRoom" dir="t"/>
            </a:scene3d>
            <a:sp3d prstMaterial="flat">
              <a:bevelB w="165100" prst="coolSlant"/>
            </a:sp3d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24" name="Rectangle 182"/>
            <p:cNvSpPr>
              <a:spLocks noChangeArrowheads="1"/>
            </p:cNvSpPr>
            <p:nvPr/>
          </p:nvSpPr>
          <p:spPr bwMode="gray">
            <a:xfrm>
              <a:off x="1791" y="2235"/>
              <a:ext cx="326" cy="560"/>
            </a:xfrm>
            <a:prstGeom prst="rect">
              <a:avLst/>
            </a:prstGeom>
            <a:solidFill>
              <a:srgbClr val="6699FF"/>
            </a:solidFill>
            <a:ln w="12700" algn="ctr">
              <a:noFill/>
              <a:miter lim="800000"/>
              <a:headEnd/>
              <a:tailEnd/>
            </a:ln>
            <a:scene3d>
              <a:camera prst="orthographicFront"/>
              <a:lightRig rig="brightRoom" dir="t"/>
            </a:scene3d>
            <a:sp3d prstMaterial="flat">
              <a:bevelB w="165100" prst="coolSlant"/>
            </a:sp3d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25" name="AutoShape 183"/>
            <p:cNvSpPr>
              <a:spLocks noChangeArrowheads="1"/>
            </p:cNvSpPr>
            <p:nvPr/>
          </p:nvSpPr>
          <p:spPr bwMode="auto">
            <a:xfrm>
              <a:off x="793" y="2386"/>
              <a:ext cx="200" cy="91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26" name="Rectangle 184"/>
            <p:cNvSpPr>
              <a:spLocks noChangeArrowheads="1"/>
            </p:cNvSpPr>
            <p:nvPr/>
          </p:nvSpPr>
          <p:spPr bwMode="gray">
            <a:xfrm>
              <a:off x="581" y="2054"/>
              <a:ext cx="1532" cy="183"/>
            </a:xfrm>
            <a:prstGeom prst="rect">
              <a:avLst/>
            </a:prstGeom>
            <a:solidFill>
              <a:srgbClr val="0066FF"/>
            </a:solidFill>
            <a:ln w="12700" algn="ctr">
              <a:noFill/>
              <a:miter lim="800000"/>
              <a:headEnd/>
              <a:tailEnd/>
            </a:ln>
            <a:scene3d>
              <a:camera prst="orthographicFront"/>
              <a:lightRig rig="brightRoom" dir="t"/>
            </a:scene3d>
            <a:sp3d prstMaterial="flat"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27" name="AutoShape 185"/>
            <p:cNvSpPr>
              <a:spLocks noChangeArrowheads="1"/>
            </p:cNvSpPr>
            <p:nvPr/>
          </p:nvSpPr>
          <p:spPr bwMode="auto">
            <a:xfrm>
              <a:off x="1164" y="2916"/>
              <a:ext cx="201" cy="92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28" name="AutoShape 186"/>
            <p:cNvSpPr>
              <a:spLocks noChangeArrowheads="1"/>
            </p:cNvSpPr>
            <p:nvPr/>
          </p:nvSpPr>
          <p:spPr bwMode="auto">
            <a:xfrm>
              <a:off x="1410" y="2916"/>
              <a:ext cx="200" cy="92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29" name="AutoShape 187"/>
            <p:cNvSpPr>
              <a:spLocks noChangeArrowheads="1"/>
            </p:cNvSpPr>
            <p:nvPr/>
          </p:nvSpPr>
          <p:spPr bwMode="auto">
            <a:xfrm>
              <a:off x="1296" y="2386"/>
              <a:ext cx="201" cy="91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30" name="AutoShape 188"/>
            <p:cNvSpPr>
              <a:spLocks noChangeArrowheads="1"/>
            </p:cNvSpPr>
            <p:nvPr/>
          </p:nvSpPr>
          <p:spPr bwMode="auto">
            <a:xfrm>
              <a:off x="1848" y="2386"/>
              <a:ext cx="201" cy="91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pic>
          <p:nvPicPr>
            <p:cNvPr id="31" name="Picture 189" descr="Unbenannt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1774"/>
              <a:ext cx="16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0" descr="Unbenannt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" y="1774"/>
              <a:ext cx="16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91" descr="Unbenannt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" y="1774"/>
              <a:ext cx="16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AutoShape 192"/>
            <p:cNvSpPr>
              <a:spLocks noChangeArrowheads="1"/>
            </p:cNvSpPr>
            <p:nvPr/>
          </p:nvSpPr>
          <p:spPr bwMode="auto">
            <a:xfrm>
              <a:off x="675" y="2649"/>
              <a:ext cx="201" cy="92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35" name="AutoShape 193"/>
            <p:cNvSpPr>
              <a:spLocks noChangeArrowheads="1"/>
            </p:cNvSpPr>
            <p:nvPr/>
          </p:nvSpPr>
          <p:spPr bwMode="auto">
            <a:xfrm>
              <a:off x="920" y="2649"/>
              <a:ext cx="201" cy="92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36" name="AutoShape 194"/>
            <p:cNvSpPr>
              <a:spLocks noChangeArrowheads="1"/>
            </p:cNvSpPr>
            <p:nvPr/>
          </p:nvSpPr>
          <p:spPr bwMode="auto">
            <a:xfrm>
              <a:off x="1166" y="2649"/>
              <a:ext cx="201" cy="92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37" name="AutoShape 195"/>
            <p:cNvSpPr>
              <a:spLocks noChangeArrowheads="1"/>
            </p:cNvSpPr>
            <p:nvPr/>
          </p:nvSpPr>
          <p:spPr bwMode="auto">
            <a:xfrm>
              <a:off x="1411" y="2649"/>
              <a:ext cx="200" cy="92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38" name="AutoShape 196"/>
            <p:cNvSpPr>
              <a:spLocks noChangeArrowheads="1"/>
            </p:cNvSpPr>
            <p:nvPr/>
          </p:nvSpPr>
          <p:spPr bwMode="auto">
            <a:xfrm>
              <a:off x="985" y="2080"/>
              <a:ext cx="201" cy="91"/>
            </a:xfrm>
            <a:prstGeom prst="can">
              <a:avLst>
                <a:gd name="adj" fmla="val 25000"/>
              </a:avLst>
            </a:prstGeom>
            <a:solidFill>
              <a:srgbClr val="99FFCC"/>
            </a:solidFill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39" name="Rectangle 197"/>
            <p:cNvSpPr>
              <a:spLocks noChangeArrowheads="1"/>
            </p:cNvSpPr>
            <p:nvPr/>
          </p:nvSpPr>
          <p:spPr bwMode="gray">
            <a:xfrm>
              <a:off x="581" y="1565"/>
              <a:ext cx="1531" cy="19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40" name="Rectangle 198"/>
            <p:cNvSpPr>
              <a:spLocks noChangeArrowheads="1"/>
            </p:cNvSpPr>
            <p:nvPr/>
          </p:nvSpPr>
          <p:spPr bwMode="gray">
            <a:xfrm>
              <a:off x="589" y="1941"/>
              <a:ext cx="1528" cy="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flat">
              <a:bevelT/>
            </a:sp3d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0" lang="en-US" altLang="ko-KR" sz="600" b="0" dirty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Multi-Dimensional transformation</a:t>
              </a:r>
            </a:p>
          </p:txBody>
        </p:sp>
        <p:pic>
          <p:nvPicPr>
            <p:cNvPr id="41" name="Picture 203" descr="Unbenannt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" y="1774"/>
              <a:ext cx="16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04" descr="Unbenannt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" y="1774"/>
              <a:ext cx="16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AutoShape 209"/>
            <p:cNvCxnSpPr>
              <a:cxnSpLocks noChangeShapeType="1"/>
            </p:cNvCxnSpPr>
            <p:nvPr/>
          </p:nvCxnSpPr>
          <p:spPr bwMode="auto">
            <a:xfrm rot="5400000" flipH="1" flipV="1">
              <a:off x="687" y="2828"/>
              <a:ext cx="175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10"/>
            <p:cNvCxnSpPr>
              <a:cxnSpLocks noChangeShapeType="1"/>
            </p:cNvCxnSpPr>
            <p:nvPr/>
          </p:nvCxnSpPr>
          <p:spPr bwMode="auto">
            <a:xfrm rot="5400000" flipH="1" flipV="1">
              <a:off x="932" y="2828"/>
              <a:ext cx="175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211"/>
            <p:cNvCxnSpPr>
              <a:cxnSpLocks noChangeShapeType="1"/>
            </p:cNvCxnSpPr>
            <p:nvPr/>
          </p:nvCxnSpPr>
          <p:spPr bwMode="auto">
            <a:xfrm rot="5400000" flipH="1" flipV="1">
              <a:off x="1178" y="2828"/>
              <a:ext cx="175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212"/>
            <p:cNvCxnSpPr>
              <a:cxnSpLocks noChangeShapeType="1"/>
            </p:cNvCxnSpPr>
            <p:nvPr/>
          </p:nvCxnSpPr>
          <p:spPr bwMode="auto">
            <a:xfrm rot="5400000" flipH="1" flipV="1">
              <a:off x="1423" y="2828"/>
              <a:ext cx="175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213"/>
            <p:cNvCxnSpPr>
              <a:cxnSpLocks noChangeShapeType="1"/>
            </p:cNvCxnSpPr>
            <p:nvPr/>
          </p:nvCxnSpPr>
          <p:spPr bwMode="auto">
            <a:xfrm rot="16200000" flipV="1">
              <a:off x="1730" y="2697"/>
              <a:ext cx="438" cy="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214"/>
            <p:cNvCxnSpPr>
              <a:cxnSpLocks noChangeShapeType="1"/>
            </p:cNvCxnSpPr>
            <p:nvPr/>
          </p:nvCxnSpPr>
          <p:spPr bwMode="auto">
            <a:xfrm rot="5400000" flipH="1" flipV="1">
              <a:off x="748" y="2505"/>
              <a:ext cx="171" cy="11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215"/>
            <p:cNvCxnSpPr>
              <a:cxnSpLocks noChangeShapeType="1"/>
            </p:cNvCxnSpPr>
            <p:nvPr/>
          </p:nvCxnSpPr>
          <p:spPr bwMode="auto">
            <a:xfrm rot="16200000" flipV="1">
              <a:off x="871" y="2500"/>
              <a:ext cx="171" cy="12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16"/>
            <p:cNvCxnSpPr>
              <a:cxnSpLocks noChangeShapeType="1"/>
            </p:cNvCxnSpPr>
            <p:nvPr/>
          </p:nvCxnSpPr>
          <p:spPr bwMode="auto">
            <a:xfrm rot="5400000" flipH="1" flipV="1">
              <a:off x="1246" y="2498"/>
              <a:ext cx="171" cy="13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217"/>
            <p:cNvCxnSpPr>
              <a:cxnSpLocks noChangeShapeType="1"/>
            </p:cNvCxnSpPr>
            <p:nvPr/>
          </p:nvCxnSpPr>
          <p:spPr bwMode="auto">
            <a:xfrm rot="16200000" flipV="1">
              <a:off x="1368" y="2507"/>
              <a:ext cx="171" cy="11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218"/>
            <p:cNvCxnSpPr>
              <a:cxnSpLocks noChangeShapeType="1"/>
            </p:cNvCxnSpPr>
            <p:nvPr/>
          </p:nvCxnSpPr>
          <p:spPr bwMode="auto">
            <a:xfrm rot="5400000" flipH="1" flipV="1">
              <a:off x="882" y="2182"/>
              <a:ext cx="215" cy="193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19"/>
            <p:cNvCxnSpPr>
              <a:cxnSpLocks noChangeShapeType="1"/>
            </p:cNvCxnSpPr>
            <p:nvPr/>
          </p:nvCxnSpPr>
          <p:spPr bwMode="auto">
            <a:xfrm rot="16200000" flipV="1">
              <a:off x="1410" y="1847"/>
              <a:ext cx="215" cy="863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5" name="Picture 220" descr="Unbenannt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1774"/>
              <a:ext cx="16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AutoShape 221"/>
            <p:cNvCxnSpPr>
              <a:cxnSpLocks noChangeShapeType="1"/>
            </p:cNvCxnSpPr>
            <p:nvPr/>
          </p:nvCxnSpPr>
          <p:spPr bwMode="auto">
            <a:xfrm rot="5400000" flipH="1" flipV="1">
              <a:off x="1172" y="2074"/>
              <a:ext cx="475" cy="239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222"/>
            <p:cNvCxnSpPr>
              <a:cxnSpLocks noChangeShapeType="1"/>
            </p:cNvCxnSpPr>
            <p:nvPr/>
          </p:nvCxnSpPr>
          <p:spPr bwMode="auto">
            <a:xfrm rot="16200000" flipV="1">
              <a:off x="766" y="1912"/>
              <a:ext cx="168" cy="259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223"/>
            <p:cNvCxnSpPr>
              <a:cxnSpLocks noChangeShapeType="1"/>
            </p:cNvCxnSpPr>
            <p:nvPr/>
          </p:nvCxnSpPr>
          <p:spPr bwMode="auto">
            <a:xfrm rot="16200000" flipV="1">
              <a:off x="850" y="1996"/>
              <a:ext cx="168" cy="9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224"/>
            <p:cNvCxnSpPr>
              <a:cxnSpLocks noChangeShapeType="1"/>
            </p:cNvCxnSpPr>
            <p:nvPr/>
          </p:nvCxnSpPr>
          <p:spPr bwMode="auto">
            <a:xfrm rot="5400000" flipH="1" flipV="1">
              <a:off x="934" y="2003"/>
              <a:ext cx="168" cy="7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225"/>
            <p:cNvCxnSpPr>
              <a:cxnSpLocks noChangeShapeType="1"/>
            </p:cNvCxnSpPr>
            <p:nvPr/>
          </p:nvCxnSpPr>
          <p:spPr bwMode="auto">
            <a:xfrm rot="5400000" flipH="1" flipV="1">
              <a:off x="1114" y="1856"/>
              <a:ext cx="191" cy="24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Rectangle 233"/>
            <p:cNvSpPr>
              <a:spLocks noChangeArrowheads="1"/>
            </p:cNvSpPr>
            <p:nvPr/>
          </p:nvSpPr>
          <p:spPr bwMode="auto">
            <a:xfrm>
              <a:off x="135" y="2367"/>
              <a:ext cx="453" cy="4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63525" indent="-263525" algn="ctr" latinLnBrk="0">
                <a:lnSpc>
                  <a:spcPct val="120000"/>
                </a:lnSpc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None/>
                <a:defRPr/>
              </a:pPr>
              <a:r>
                <a:rPr lang="en-US" altLang="ko-KR" sz="600" b="0" dirty="0">
                  <a:solidFill>
                    <a:srgbClr val="0000FF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Enterprise</a:t>
              </a:r>
            </a:p>
            <a:p>
              <a:pPr marL="263525" indent="-263525" algn="ctr" latinLnBrk="0">
                <a:lnSpc>
                  <a:spcPct val="120000"/>
                </a:lnSpc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None/>
                <a:defRPr/>
              </a:pPr>
              <a:r>
                <a:rPr lang="en-US" altLang="ko-KR" sz="600" b="0" dirty="0">
                  <a:solidFill>
                    <a:srgbClr val="0000FF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Data</a:t>
              </a:r>
            </a:p>
            <a:p>
              <a:pPr marL="263525" indent="-263525" algn="ctr" latinLnBrk="0">
                <a:lnSpc>
                  <a:spcPct val="120000"/>
                </a:lnSpc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None/>
                <a:defRPr/>
              </a:pPr>
              <a:r>
                <a:rPr lang="en-US" altLang="ko-KR" sz="600" b="0" dirty="0">
                  <a:solidFill>
                    <a:srgbClr val="0000FF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Warehouse</a:t>
              </a:r>
            </a:p>
          </p:txBody>
        </p:sp>
        <p:sp>
          <p:nvSpPr>
            <p:cNvPr id="62" name="Rectangle 234"/>
            <p:cNvSpPr>
              <a:spLocks noChangeArrowheads="1"/>
            </p:cNvSpPr>
            <p:nvPr/>
          </p:nvSpPr>
          <p:spPr bwMode="auto">
            <a:xfrm>
              <a:off x="135" y="1598"/>
              <a:ext cx="453" cy="7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63525" indent="-263525" algn="ctr" latinLnBrk="0">
                <a:lnSpc>
                  <a:spcPct val="120000"/>
                </a:lnSpc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None/>
                <a:defRPr/>
              </a:pPr>
              <a:r>
                <a:rPr lang="en-US" altLang="ko-KR" sz="600" b="0" dirty="0">
                  <a:solidFill>
                    <a:srgbClr val="0000FF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Data </a:t>
              </a:r>
            </a:p>
            <a:p>
              <a:pPr marL="263525" indent="-263525" algn="ctr" latinLnBrk="0">
                <a:lnSpc>
                  <a:spcPct val="120000"/>
                </a:lnSpc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None/>
                <a:defRPr/>
              </a:pPr>
              <a:r>
                <a:rPr lang="en-US" altLang="ko-KR" sz="600" b="0" dirty="0">
                  <a:solidFill>
                    <a:srgbClr val="0000FF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Delivery</a:t>
              </a:r>
            </a:p>
          </p:txBody>
        </p:sp>
        <p:cxnSp>
          <p:nvCxnSpPr>
            <p:cNvPr id="63" name="AutoShape 235"/>
            <p:cNvCxnSpPr>
              <a:cxnSpLocks noChangeShapeType="1"/>
            </p:cNvCxnSpPr>
            <p:nvPr/>
          </p:nvCxnSpPr>
          <p:spPr bwMode="auto">
            <a:xfrm rot="16200000" flipV="1">
              <a:off x="1599" y="2192"/>
              <a:ext cx="475" cy="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Rectangle 236"/>
            <p:cNvSpPr>
              <a:spLocks noChangeArrowheads="1"/>
            </p:cNvSpPr>
            <p:nvPr/>
          </p:nvSpPr>
          <p:spPr bwMode="gray">
            <a:xfrm>
              <a:off x="580" y="3048"/>
              <a:ext cx="1532" cy="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flat">
              <a:bevelT/>
            </a:sp3d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0" lang="en-US" altLang="ko-KR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Extraction</a:t>
              </a:r>
            </a:p>
          </p:txBody>
        </p:sp>
        <p:sp>
          <p:nvSpPr>
            <p:cNvPr id="65" name="Rectangle 237"/>
            <p:cNvSpPr>
              <a:spLocks noChangeArrowheads="1"/>
            </p:cNvSpPr>
            <p:nvPr/>
          </p:nvSpPr>
          <p:spPr bwMode="gray">
            <a:xfrm>
              <a:off x="593" y="1329"/>
              <a:ext cx="1514" cy="1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66" name="Rectangle 238"/>
            <p:cNvSpPr>
              <a:spLocks noChangeArrowheads="1"/>
            </p:cNvSpPr>
            <p:nvPr/>
          </p:nvSpPr>
          <p:spPr bwMode="gray">
            <a:xfrm>
              <a:off x="587" y="1461"/>
              <a:ext cx="1528" cy="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flat">
              <a:bevelT/>
            </a:sp3d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0" lang="en-US" altLang="ko-KR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KPI Logic &amp; Analytic Path formation</a:t>
              </a:r>
            </a:p>
          </p:txBody>
        </p:sp>
        <p:cxnSp>
          <p:nvCxnSpPr>
            <p:cNvPr id="67" name="AutoShape 241"/>
            <p:cNvCxnSpPr>
              <a:cxnSpLocks noChangeShapeType="1"/>
            </p:cNvCxnSpPr>
            <p:nvPr/>
          </p:nvCxnSpPr>
          <p:spPr bwMode="auto">
            <a:xfrm rot="5400000" flipH="1">
              <a:off x="934" y="1440"/>
              <a:ext cx="137" cy="156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42"/>
            <p:cNvCxnSpPr>
              <a:cxnSpLocks noChangeShapeType="1"/>
            </p:cNvCxnSpPr>
            <p:nvPr/>
          </p:nvCxnSpPr>
          <p:spPr bwMode="auto">
            <a:xfrm rot="-5400000">
              <a:off x="1039" y="1485"/>
              <a:ext cx="143" cy="6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43"/>
            <p:cNvCxnSpPr>
              <a:cxnSpLocks noChangeShapeType="1"/>
            </p:cNvCxnSpPr>
            <p:nvPr/>
          </p:nvCxnSpPr>
          <p:spPr bwMode="auto">
            <a:xfrm rot="-5400000">
              <a:off x="1174" y="1350"/>
              <a:ext cx="143" cy="329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244"/>
            <p:cNvCxnSpPr>
              <a:cxnSpLocks noChangeShapeType="1"/>
            </p:cNvCxnSpPr>
            <p:nvPr/>
          </p:nvCxnSpPr>
          <p:spPr bwMode="auto">
            <a:xfrm rot="5400000" flipH="1">
              <a:off x="1678" y="1444"/>
              <a:ext cx="135" cy="133"/>
            </a:xfrm>
            <a:prstGeom prst="curvedConnector3">
              <a:avLst>
                <a:gd name="adj1" fmla="val 50218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45"/>
            <p:cNvCxnSpPr>
              <a:cxnSpLocks noChangeShapeType="1"/>
            </p:cNvCxnSpPr>
            <p:nvPr/>
          </p:nvCxnSpPr>
          <p:spPr bwMode="auto">
            <a:xfrm rot="-5400000">
              <a:off x="1812" y="1443"/>
              <a:ext cx="135" cy="136"/>
            </a:xfrm>
            <a:prstGeom prst="curvedConnector3">
              <a:avLst>
                <a:gd name="adj1" fmla="val 50218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Rectangle 246"/>
            <p:cNvSpPr>
              <a:spLocks noChangeArrowheads="1"/>
            </p:cNvSpPr>
            <p:nvPr/>
          </p:nvSpPr>
          <p:spPr bwMode="gray">
            <a:xfrm>
              <a:off x="587" y="1190"/>
              <a:ext cx="923" cy="14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en-US" altLang="ko-KR" sz="600" b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pic>
          <p:nvPicPr>
            <p:cNvPr id="73" name="Picture 24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1209"/>
              <a:ext cx="153" cy="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4" name="AutoShape 248"/>
            <p:cNvCxnSpPr>
              <a:cxnSpLocks noChangeShapeType="1"/>
            </p:cNvCxnSpPr>
            <p:nvPr/>
          </p:nvCxnSpPr>
          <p:spPr bwMode="auto">
            <a:xfrm rot="-5400000">
              <a:off x="913" y="1266"/>
              <a:ext cx="40" cy="12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49"/>
            <p:cNvCxnSpPr>
              <a:cxnSpLocks noChangeShapeType="1"/>
            </p:cNvCxnSpPr>
            <p:nvPr/>
          </p:nvCxnSpPr>
          <p:spPr bwMode="auto">
            <a:xfrm rot="5400000" flipH="1">
              <a:off x="1047" y="1253"/>
              <a:ext cx="40" cy="14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250"/>
            <p:cNvCxnSpPr>
              <a:cxnSpLocks noChangeShapeType="1"/>
            </p:cNvCxnSpPr>
            <p:nvPr/>
          </p:nvCxnSpPr>
          <p:spPr bwMode="auto">
            <a:xfrm rot="5400000" flipH="1">
              <a:off x="1452" y="1122"/>
              <a:ext cx="39" cy="412"/>
            </a:xfrm>
            <a:prstGeom prst="curvedConnector3">
              <a:avLst>
                <a:gd name="adj1" fmla="val 49255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7" name="Picture 25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" y="1209"/>
              <a:ext cx="153" cy="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 252"/>
            <p:cNvSpPr>
              <a:spLocks noChangeArrowheads="1"/>
            </p:cNvSpPr>
            <p:nvPr/>
          </p:nvSpPr>
          <p:spPr bwMode="auto">
            <a:xfrm>
              <a:off x="135" y="1182"/>
              <a:ext cx="453" cy="4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algn="ctr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63525" indent="-263525" algn="ctr" latinLnBrk="0">
                <a:lnSpc>
                  <a:spcPct val="120000"/>
                </a:lnSpc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None/>
                <a:defRPr/>
              </a:pPr>
              <a:r>
                <a:rPr lang="en-US" altLang="ko-KR" sz="600" b="0" dirty="0">
                  <a:solidFill>
                    <a:srgbClr val="FFFFFF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Presentation </a:t>
              </a:r>
            </a:p>
            <a:p>
              <a:pPr marL="263525" indent="-263525" algn="ctr" latinLnBrk="0">
                <a:lnSpc>
                  <a:spcPct val="120000"/>
                </a:lnSpc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None/>
                <a:defRPr/>
              </a:pPr>
              <a:r>
                <a:rPr lang="en-US" altLang="ko-KR" sz="600" b="0" dirty="0">
                  <a:solidFill>
                    <a:srgbClr val="FFFFFF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&amp; Analysis</a:t>
              </a:r>
            </a:p>
          </p:txBody>
        </p:sp>
        <p:pic>
          <p:nvPicPr>
            <p:cNvPr id="79" name="Picture 253" descr="quer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1347"/>
              <a:ext cx="1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254" descr="quer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" y="1347"/>
              <a:ext cx="10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255" descr="quer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47"/>
              <a:ext cx="1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256" descr="quer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" y="1347"/>
              <a:ext cx="1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257" descr="quer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" y="1347"/>
              <a:ext cx="1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258" descr="queryvi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" y="1217"/>
              <a:ext cx="9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259" descr="queryvi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" y="1216"/>
              <a:ext cx="9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6" name="AutoShape 260"/>
            <p:cNvCxnSpPr>
              <a:cxnSpLocks noChangeShapeType="1"/>
            </p:cNvCxnSpPr>
            <p:nvPr/>
          </p:nvCxnSpPr>
          <p:spPr bwMode="auto">
            <a:xfrm rot="-5400000">
              <a:off x="1519" y="1191"/>
              <a:ext cx="47" cy="266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261"/>
            <p:cNvCxnSpPr>
              <a:cxnSpLocks noChangeShapeType="1"/>
            </p:cNvCxnSpPr>
            <p:nvPr/>
          </p:nvCxnSpPr>
          <p:spPr bwMode="auto">
            <a:xfrm rot="-5400000">
              <a:off x="1927" y="1321"/>
              <a:ext cx="48" cy="4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 Box 271"/>
            <p:cNvSpPr txBox="1">
              <a:spLocks noChangeArrowheads="1"/>
            </p:cNvSpPr>
            <p:nvPr/>
          </p:nvSpPr>
          <p:spPr bwMode="auto">
            <a:xfrm>
              <a:off x="1755" y="1443"/>
              <a:ext cx="10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263525" indent="-263525" eaLnBrk="0" hangingPunct="0">
                <a:defRPr kumimoji="1" b="1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Optima" pitchFamily="2" charset="2"/>
                  <a:ea typeface="가는각진제목체" pitchFamily="18" charset="-127"/>
                </a:defRPr>
              </a:lvl9pPr>
            </a:lstStyle>
            <a:p>
              <a:pPr algn="ctr" eaLnBrk="1" latinLnBrk="0" hangingPunct="1">
                <a:lnSpc>
                  <a:spcPct val="120000"/>
                </a:lnSpc>
                <a:spcBef>
                  <a:spcPct val="50000"/>
                </a:spcBef>
                <a:buClr>
                  <a:srgbClr val="0000CC"/>
                </a:buClr>
                <a:buFont typeface="Wingdings" pitchFamily="2" charset="2"/>
                <a:buNone/>
              </a:pPr>
              <a:r>
                <a:rPr lang="ko-KR" altLang="en-US" sz="600" b="0" i="1">
                  <a:solidFill>
                    <a:srgbClr val="FFFFFF"/>
                  </a:solidFill>
                  <a:latin typeface="가는각진제목체" pitchFamily="18" charset="-127"/>
                  <a:sym typeface="Wingdings" pitchFamily="2" charset="2"/>
                </a:rPr>
                <a:t>⑦</a:t>
              </a:r>
            </a:p>
          </p:txBody>
        </p:sp>
        <p:sp>
          <p:nvSpPr>
            <p:cNvPr id="89" name="Rectangle 232"/>
            <p:cNvSpPr>
              <a:spLocks noChangeArrowheads="1"/>
            </p:cNvSpPr>
            <p:nvPr/>
          </p:nvSpPr>
          <p:spPr bwMode="auto">
            <a:xfrm>
              <a:off x="135" y="2814"/>
              <a:ext cx="453" cy="4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263525" indent="-263525" algn="ctr" latinLnBrk="0">
                <a:lnSpc>
                  <a:spcPct val="120000"/>
                </a:lnSpc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None/>
                <a:defRPr/>
              </a:pPr>
              <a:r>
                <a:rPr lang="en-US" altLang="ko-KR" sz="600" b="0" dirty="0">
                  <a:solidFill>
                    <a:srgbClr val="0000FF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Data </a:t>
              </a:r>
            </a:p>
            <a:p>
              <a:pPr marL="263525" indent="-263525" algn="ctr" latinLnBrk="0">
                <a:lnSpc>
                  <a:spcPct val="120000"/>
                </a:lnSpc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None/>
                <a:defRPr/>
              </a:pPr>
              <a:r>
                <a:rPr lang="en-US" altLang="ko-KR" sz="600" b="0" dirty="0">
                  <a:solidFill>
                    <a:srgbClr val="0000FF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Acquisition</a:t>
              </a:r>
            </a:p>
          </p:txBody>
        </p:sp>
        <p:grpSp>
          <p:nvGrpSpPr>
            <p:cNvPr id="90" name="그룹 186"/>
            <p:cNvGrpSpPr/>
            <p:nvPr/>
          </p:nvGrpSpPr>
          <p:grpSpPr>
            <a:xfrm>
              <a:off x="999" y="1574"/>
              <a:ext cx="156" cy="173"/>
              <a:chOff x="4171398" y="5207389"/>
              <a:chExt cx="270584" cy="27689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1" name="AutoShape 200"/>
              <p:cNvSpPr>
                <a:spLocks noChangeArrowheads="1"/>
              </p:cNvSpPr>
              <p:nvPr/>
            </p:nvSpPr>
            <p:spPr bwMode="auto">
              <a:xfrm>
                <a:off x="4188833" y="5214950"/>
                <a:ext cx="253149" cy="20205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endParaRPr>
              </a:p>
            </p:txBody>
          </p:sp>
          <p:sp>
            <p:nvSpPr>
              <p:cNvPr id="102" name="AutoShape 201"/>
              <p:cNvSpPr>
                <a:spLocks noChangeArrowheads="1"/>
              </p:cNvSpPr>
              <p:nvPr/>
            </p:nvSpPr>
            <p:spPr bwMode="auto">
              <a:xfrm>
                <a:off x="4314275" y="5207389"/>
                <a:ext cx="114850" cy="276890"/>
              </a:xfrm>
              <a:prstGeom prst="can">
                <a:avLst>
                  <a:gd name="adj" fmla="val 25002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ko-KR" altLang="en-US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endParaRPr>
              </a:p>
            </p:txBody>
          </p:sp>
          <p:sp>
            <p:nvSpPr>
              <p:cNvPr id="103" name="AutoShape 202"/>
              <p:cNvSpPr>
                <a:spLocks noChangeArrowheads="1"/>
              </p:cNvSpPr>
              <p:nvPr/>
            </p:nvSpPr>
            <p:spPr bwMode="auto">
              <a:xfrm>
                <a:off x="4171398" y="5335589"/>
                <a:ext cx="114850" cy="102079"/>
              </a:xfrm>
              <a:prstGeom prst="cube">
                <a:avLst>
                  <a:gd name="adj" fmla="val 25000"/>
                </a:avLst>
              </a:prstGeom>
              <a:solidFill>
                <a:srgbClr val="969696"/>
              </a:soli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91" name="그룹 187"/>
            <p:cNvGrpSpPr/>
            <p:nvPr/>
          </p:nvGrpSpPr>
          <p:grpSpPr>
            <a:xfrm>
              <a:off x="1739" y="1574"/>
              <a:ext cx="156" cy="173"/>
              <a:chOff x="4171398" y="5207389"/>
              <a:chExt cx="270584" cy="27689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8" name="AutoShape 200"/>
              <p:cNvSpPr>
                <a:spLocks noChangeArrowheads="1"/>
              </p:cNvSpPr>
              <p:nvPr/>
            </p:nvSpPr>
            <p:spPr bwMode="auto">
              <a:xfrm>
                <a:off x="4188833" y="5214950"/>
                <a:ext cx="253149" cy="20205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endParaRPr>
              </a:p>
            </p:txBody>
          </p:sp>
          <p:sp>
            <p:nvSpPr>
              <p:cNvPr id="99" name="AutoShape 201"/>
              <p:cNvSpPr>
                <a:spLocks noChangeArrowheads="1"/>
              </p:cNvSpPr>
              <p:nvPr/>
            </p:nvSpPr>
            <p:spPr bwMode="auto">
              <a:xfrm>
                <a:off x="4314275" y="5207389"/>
                <a:ext cx="114850" cy="276890"/>
              </a:xfrm>
              <a:prstGeom prst="can">
                <a:avLst>
                  <a:gd name="adj" fmla="val 25002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ko-KR" altLang="en-US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endParaRPr>
              </a:p>
            </p:txBody>
          </p:sp>
          <p:sp>
            <p:nvSpPr>
              <p:cNvPr id="100" name="AutoShape 202"/>
              <p:cNvSpPr>
                <a:spLocks noChangeArrowheads="1"/>
              </p:cNvSpPr>
              <p:nvPr/>
            </p:nvSpPr>
            <p:spPr bwMode="auto">
              <a:xfrm>
                <a:off x="4171398" y="5335589"/>
                <a:ext cx="114850" cy="102079"/>
              </a:xfrm>
              <a:prstGeom prst="cube">
                <a:avLst>
                  <a:gd name="adj" fmla="val 25000"/>
                </a:avLst>
              </a:prstGeom>
              <a:solidFill>
                <a:srgbClr val="969696"/>
              </a:soli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600" b="0">
                  <a:solidFill>
                    <a:srgbClr val="000000"/>
                  </a:solidFill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endParaRPr>
              </a:p>
            </p:txBody>
          </p:sp>
        </p:grpSp>
        <p:cxnSp>
          <p:nvCxnSpPr>
            <p:cNvPr id="92" name="AutoShape 226"/>
            <p:cNvCxnSpPr>
              <a:cxnSpLocks noChangeShapeType="1"/>
            </p:cNvCxnSpPr>
            <p:nvPr/>
          </p:nvCxnSpPr>
          <p:spPr bwMode="auto">
            <a:xfrm rot="-5400000">
              <a:off x="932" y="1627"/>
              <a:ext cx="61" cy="232"/>
            </a:xfrm>
            <a:prstGeom prst="curvedConnector3">
              <a:avLst>
                <a:gd name="adj1" fmla="val 50000"/>
              </a:avLst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227"/>
            <p:cNvCxnSpPr>
              <a:cxnSpLocks noChangeShapeType="1"/>
            </p:cNvCxnSpPr>
            <p:nvPr/>
          </p:nvCxnSpPr>
          <p:spPr bwMode="auto">
            <a:xfrm rot="-5400000">
              <a:off x="1016" y="1711"/>
              <a:ext cx="61" cy="64"/>
            </a:xfrm>
            <a:prstGeom prst="curvedConnector3">
              <a:avLst>
                <a:gd name="adj1" fmla="val 50000"/>
              </a:avLst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228"/>
            <p:cNvCxnSpPr>
              <a:cxnSpLocks noChangeShapeType="1"/>
            </p:cNvCxnSpPr>
            <p:nvPr/>
          </p:nvCxnSpPr>
          <p:spPr bwMode="auto">
            <a:xfrm rot="5400000" flipH="1">
              <a:off x="1100" y="1691"/>
              <a:ext cx="61" cy="104"/>
            </a:xfrm>
            <a:prstGeom prst="curvedConnector3">
              <a:avLst>
                <a:gd name="adj1" fmla="val 50000"/>
              </a:avLst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229"/>
            <p:cNvCxnSpPr>
              <a:cxnSpLocks noChangeShapeType="1"/>
            </p:cNvCxnSpPr>
            <p:nvPr/>
          </p:nvCxnSpPr>
          <p:spPr bwMode="auto">
            <a:xfrm rot="5400000" flipH="1">
              <a:off x="1184" y="1607"/>
              <a:ext cx="61" cy="274"/>
            </a:xfrm>
            <a:prstGeom prst="curvedConnector3">
              <a:avLst>
                <a:gd name="adj1" fmla="val 50000"/>
              </a:avLst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230"/>
            <p:cNvCxnSpPr>
              <a:cxnSpLocks noChangeShapeType="1"/>
            </p:cNvCxnSpPr>
            <p:nvPr/>
          </p:nvCxnSpPr>
          <p:spPr bwMode="auto">
            <a:xfrm rot="5400000" flipH="1">
              <a:off x="1852" y="1662"/>
              <a:ext cx="69" cy="156"/>
            </a:xfrm>
            <a:prstGeom prst="curvedConnector3">
              <a:avLst>
                <a:gd name="adj1" fmla="val 50426"/>
              </a:avLst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231"/>
            <p:cNvCxnSpPr>
              <a:cxnSpLocks noChangeShapeType="1"/>
            </p:cNvCxnSpPr>
            <p:nvPr/>
          </p:nvCxnSpPr>
          <p:spPr bwMode="auto">
            <a:xfrm rot="-5400000">
              <a:off x="1698" y="1663"/>
              <a:ext cx="69" cy="153"/>
            </a:xfrm>
            <a:prstGeom prst="curvedConnector3">
              <a:avLst>
                <a:gd name="adj1" fmla="val 50426"/>
              </a:avLst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AutoShape 201"/>
          <p:cNvSpPr>
            <a:spLocks/>
          </p:cNvSpPr>
          <p:nvPr/>
        </p:nvSpPr>
        <p:spPr bwMode="auto">
          <a:xfrm>
            <a:off x="7113588" y="2205038"/>
            <a:ext cx="71437" cy="647700"/>
          </a:xfrm>
          <a:prstGeom prst="rightBrace">
            <a:avLst>
              <a:gd name="adj1" fmla="val 7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5" name="AutoShape 202"/>
          <p:cNvSpPr>
            <a:spLocks/>
          </p:cNvSpPr>
          <p:nvPr/>
        </p:nvSpPr>
        <p:spPr bwMode="auto">
          <a:xfrm>
            <a:off x="7113588" y="2924175"/>
            <a:ext cx="71437" cy="1728788"/>
          </a:xfrm>
          <a:prstGeom prst="rightBrace">
            <a:avLst>
              <a:gd name="adj1" fmla="val 2016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6" name="순서도: 자기 디스크 148"/>
          <p:cNvSpPr>
            <a:spLocks noChangeArrowheads="1"/>
          </p:cNvSpPr>
          <p:nvPr/>
        </p:nvSpPr>
        <p:spPr bwMode="auto">
          <a:xfrm>
            <a:off x="7688263" y="2814991"/>
            <a:ext cx="1297185" cy="1039414"/>
          </a:xfrm>
          <a:prstGeom prst="flowChartMagneticDisk">
            <a:avLst/>
          </a:prstGeom>
          <a:solidFill>
            <a:srgbClr val="FF99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latinLnBrk="0"/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통합</a:t>
            </a:r>
          </a:p>
          <a:p>
            <a:pPr algn="ctr" latinLnBrk="0"/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Metadata</a:t>
            </a:r>
          </a:p>
          <a:p>
            <a:pPr algn="ctr" latinLnBrk="0"/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Repository</a:t>
            </a:r>
          </a:p>
        </p:txBody>
      </p:sp>
      <p:sp>
        <p:nvSpPr>
          <p:cNvPr id="107" name="Rectangle 204"/>
          <p:cNvSpPr>
            <a:spLocks noChangeArrowheads="1"/>
          </p:cNvSpPr>
          <p:nvPr/>
        </p:nvSpPr>
        <p:spPr bwMode="auto">
          <a:xfrm>
            <a:off x="7122673" y="2228850"/>
            <a:ext cx="878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비즈니스</a:t>
            </a:r>
          </a:p>
          <a:p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Metadata</a:t>
            </a:r>
          </a:p>
        </p:txBody>
      </p:sp>
      <p:sp>
        <p:nvSpPr>
          <p:cNvPr id="108" name="Rectangle 205"/>
          <p:cNvSpPr>
            <a:spLocks noChangeArrowheads="1"/>
          </p:cNvSpPr>
          <p:nvPr/>
        </p:nvSpPr>
        <p:spPr bwMode="auto">
          <a:xfrm>
            <a:off x="7124893" y="4029075"/>
            <a:ext cx="9124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Technical</a:t>
            </a:r>
          </a:p>
          <a:p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Metadata</a:t>
            </a:r>
          </a:p>
        </p:txBody>
      </p:sp>
      <p:cxnSp>
        <p:nvCxnSpPr>
          <p:cNvPr id="109" name="AutoShape 206"/>
          <p:cNvCxnSpPr>
            <a:cxnSpLocks noChangeShapeType="1"/>
            <a:stCxn id="107" idx="3"/>
            <a:endCxn id="106" idx="1"/>
          </p:cNvCxnSpPr>
          <p:nvPr/>
        </p:nvCxnSpPr>
        <p:spPr bwMode="auto">
          <a:xfrm>
            <a:off x="8001439" y="2459683"/>
            <a:ext cx="335417" cy="35530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207"/>
          <p:cNvCxnSpPr>
            <a:cxnSpLocks noChangeShapeType="1"/>
            <a:stCxn id="108" idx="3"/>
            <a:endCxn id="106" idx="3"/>
          </p:cNvCxnSpPr>
          <p:nvPr/>
        </p:nvCxnSpPr>
        <p:spPr bwMode="auto">
          <a:xfrm flipV="1">
            <a:off x="8037322" y="3854405"/>
            <a:ext cx="299534" cy="40550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210"/>
          <p:cNvSpPr>
            <a:spLocks noChangeArrowheads="1"/>
          </p:cNvSpPr>
          <p:nvPr/>
        </p:nvSpPr>
        <p:spPr bwMode="auto">
          <a:xfrm>
            <a:off x="5024438" y="5219700"/>
            <a:ext cx="47529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4625" indent="-174625" algn="l">
              <a:spcBef>
                <a:spcPct val="50000"/>
              </a:spcBef>
              <a:buFontTx/>
              <a:buChar char="•"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 변경 시 쉽게 변경의 영향을 파악 추적할 수 있음</a:t>
            </a:r>
          </a:p>
          <a:p>
            <a:pPr marL="174625" indent="-174625" algn="l">
              <a:spcBef>
                <a:spcPct val="50000"/>
              </a:spcBef>
              <a:buFontTx/>
              <a:buChar char="•"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통합 메타 데이터에 기반한 시스템 구축으로 시스템과 메타데이터의 </a:t>
            </a:r>
            <a:r>
              <a:rPr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일치성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확보</a:t>
            </a:r>
          </a:p>
          <a:p>
            <a:pPr marL="174625" indent="-174625" algn="l">
              <a:spcBef>
                <a:spcPct val="50000"/>
              </a:spcBef>
              <a:buFontTx/>
              <a:buChar char="•"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통합 메타데이터를 통하여 전사 사용자가 동일한 데이터에 동일한 접근</a:t>
            </a:r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6" name="Rectangle 213"/>
          <p:cNvSpPr>
            <a:spLocks noChangeArrowheads="1"/>
          </p:cNvSpPr>
          <p:nvPr/>
        </p:nvSpPr>
        <p:spPr bwMode="auto">
          <a:xfrm>
            <a:off x="8834657" y="2447925"/>
            <a:ext cx="1071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Operational</a:t>
            </a:r>
          </a:p>
          <a:p>
            <a:pPr algn="ctr"/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Metadata</a:t>
            </a:r>
          </a:p>
        </p:txBody>
      </p:sp>
      <p:cxnSp>
        <p:nvCxnSpPr>
          <p:cNvPr id="117" name="AutoShape 214"/>
          <p:cNvCxnSpPr>
            <a:cxnSpLocks noChangeShapeType="1"/>
            <a:stCxn id="116" idx="2"/>
            <a:endCxn id="106" idx="4"/>
          </p:cNvCxnSpPr>
          <p:nvPr/>
        </p:nvCxnSpPr>
        <p:spPr bwMode="auto">
          <a:xfrm rot="5400000">
            <a:off x="8965280" y="2929758"/>
            <a:ext cx="425108" cy="38477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Box 117"/>
          <p:cNvSpPr txBox="1"/>
          <p:nvPr/>
        </p:nvSpPr>
        <p:spPr>
          <a:xfrm>
            <a:off x="279337" y="1556791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600" b="0" dirty="0" err="1"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 데이터 관리 목적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62322" y="1559938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메타데이터 통합 관리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85568" y="3347110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600" b="0" dirty="0" err="1"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 데이터 유형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7" name="Rectangle 48"/>
          <p:cNvSpPr>
            <a:spLocks noChangeArrowheads="1"/>
          </p:cNvSpPr>
          <p:nvPr/>
        </p:nvSpPr>
        <p:spPr bwMode="auto">
          <a:xfrm>
            <a:off x="5411499" y="7722555"/>
            <a:ext cx="30241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298" tIns="42648" rIns="85298" bIns="42648">
            <a:spAutoFit/>
          </a:bodyPr>
          <a:lstStyle/>
          <a:p>
            <a:pPr defTabSz="854075"/>
            <a:r>
              <a:rPr lang="ko-KR" altLang="en-US" sz="1300" dirty="0">
                <a:solidFill>
                  <a:schemeClr val="hlink"/>
                </a:solidFill>
                <a:latin typeface="가는각진제목체" pitchFamily="18" charset="-127"/>
                <a:ea typeface="가는각진제목체" pitchFamily="18" charset="-127"/>
              </a:rPr>
              <a:t>메타데이터 통합 관리 장점</a:t>
            </a:r>
            <a:endParaRPr lang="en-US" altLang="ko-KR" sz="1300" dirty="0">
              <a:solidFill>
                <a:schemeClr val="hlink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076102" y="4835131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메타데이터 통합 관리 장점</a:t>
            </a:r>
          </a:p>
        </p:txBody>
      </p:sp>
    </p:spTree>
    <p:extLst>
      <p:ext uri="{BB962C8B-B14F-4D97-AF65-F5344CB8AC3E}">
        <p14:creationId xmlns:p14="http://schemas.microsoft.com/office/powerpoint/2010/main" val="47405952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8427542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1.4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End User Computing(EUC)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DW (5/6)– DW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발전과정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초기 데이터 </a:t>
            </a:r>
            <a:r>
              <a:rPr kumimoji="0" lang="ko-KR" altLang="en-US" sz="1400" b="0" kern="0" noProof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웨어하우스는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금융 및 소매업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국내는 은행권이 최초로 구축함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등의 대량의 운영 업무 처리로 인해 발생된 데이터에 대한 리포트 및 분석 요구를 충족 시키기 위해 </a:t>
            </a:r>
            <a:r>
              <a:rPr kumimoji="0" lang="ko-KR" altLang="en-US" sz="1400" kern="0" noProof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정보계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의 명명으로 시작되었으며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1990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년 도 중반 데이터 </a:t>
            </a:r>
            <a:r>
              <a:rPr kumimoji="0" lang="ko-KR" altLang="en-US" sz="1400" b="0" kern="0" noProof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웨어하우스의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정의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구성 요소 및 방법론 등의 정의되었음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43081"/>
              </p:ext>
            </p:extLst>
          </p:nvPr>
        </p:nvGraphicFramePr>
        <p:xfrm>
          <a:off x="139527" y="1677119"/>
          <a:ext cx="2647950" cy="4714687"/>
        </p:xfrm>
        <a:graphic>
          <a:graphicData uri="http://schemas.openxmlformats.org/drawingml/2006/table">
            <a:tbl>
              <a:tblPr/>
              <a:tblGrid>
                <a:gridCol w="264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5463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원시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DW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224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Platform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과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DBMS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중심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여러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OLTP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로부터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관계형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DB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로 변환 저장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관계형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DB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로부터 보고서 생성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운영환경과 정보지원환경의 분리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예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: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정보계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시스템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4115"/>
              </p:ext>
            </p:extLst>
          </p:nvPr>
        </p:nvGraphicFramePr>
        <p:xfrm>
          <a:off x="3168477" y="1677119"/>
          <a:ext cx="2647950" cy="4714687"/>
        </p:xfrm>
        <a:graphic>
          <a:graphicData uri="http://schemas.openxmlformats.org/drawingml/2006/table">
            <a:tbl>
              <a:tblPr/>
              <a:tblGrid>
                <a:gridCol w="264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5463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세대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DW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224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Metadata, ETL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등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정의 확립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ETT(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추출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변환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및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OLAP Tools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중심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조회 및 분석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Tools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을 이용한 현황 분석 및 문제점 파악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OLAP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중심</a:t>
                      </a:r>
                    </a:p>
                    <a:p>
                      <a:pPr marL="177800" marR="0" lvl="1" indent="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ROLAP</a:t>
                      </a:r>
                    </a:p>
                    <a:p>
                      <a:pPr marL="177800" marR="0" lvl="1" indent="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MOLAP</a:t>
                      </a:r>
                    </a:p>
                    <a:p>
                      <a:pPr marL="177800" marR="0" lvl="1" indent="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DOLAP</a:t>
                      </a:r>
                    </a:p>
                    <a:p>
                      <a:pPr marL="177800" marR="0" lvl="1" indent="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HOLAP</a:t>
                      </a:r>
                    </a:p>
                    <a:p>
                      <a:pPr marL="177800" marR="0" lvl="1" indent="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…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Data Mart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중심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EDW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기반 조성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EUC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를 위한 기반 마련</a:t>
                      </a:r>
                    </a:p>
                  </a:txBody>
                  <a:tcPr marL="180000" marR="180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45711"/>
              </p:ext>
            </p:extLst>
          </p:nvPr>
        </p:nvGraphicFramePr>
        <p:xfrm>
          <a:off x="6178377" y="1677119"/>
          <a:ext cx="2647950" cy="4714687"/>
        </p:xfrm>
        <a:graphic>
          <a:graphicData uri="http://schemas.openxmlformats.org/drawingml/2006/table">
            <a:tbl>
              <a:tblPr/>
              <a:tblGrid>
                <a:gridCol w="264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5463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2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세대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DW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224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기업내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정보 흐름의 중심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다양한 분석 도구를 이용한 의사 결정 지원 및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OLTP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와의 연동 </a:t>
                      </a:r>
                    </a:p>
                    <a:p>
                      <a:pPr marL="355600" marR="0" lvl="1" indent="-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고객관리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(CRM)</a:t>
                      </a:r>
                    </a:p>
                    <a:p>
                      <a:pPr marL="355600" marR="0" lvl="1" indent="-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공급망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관리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(SCM)</a:t>
                      </a:r>
                    </a:p>
                    <a:p>
                      <a:pPr marL="355600" marR="0" lvl="1" indent="-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데이터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마이닝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355600" marR="0" lvl="1" indent="-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전략적 기업 관리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(SEM)</a:t>
                      </a:r>
                    </a:p>
                    <a:p>
                      <a:pPr marL="355600" marR="0" lvl="1" indent="-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지식 관리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경영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신기술과의 접목</a:t>
                      </a:r>
                    </a:p>
                    <a:p>
                      <a:pPr marL="355600" marR="0" lvl="1" indent="-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Web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기반 기술</a:t>
                      </a:r>
                    </a:p>
                    <a:p>
                      <a:pPr marL="355600" marR="0" lvl="1" indent="-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e-Commerce</a:t>
                      </a:r>
                    </a:p>
                    <a:p>
                      <a:pPr marL="355600" marR="0" lvl="1" indent="-17780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WAP…</a:t>
                      </a: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정보의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공급망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형성</a:t>
                      </a:r>
                    </a:p>
                    <a:p>
                      <a:pPr marL="273050" marR="0" lvl="1" indent="-9525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전사 모델의 체계적 관리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AutoShape 101"/>
          <p:cNvSpPr>
            <a:spLocks noChangeArrowheads="1"/>
          </p:cNvSpPr>
          <p:nvPr/>
        </p:nvSpPr>
        <p:spPr bwMode="auto">
          <a:xfrm>
            <a:off x="2787477" y="1913916"/>
            <a:ext cx="381000" cy="424815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DEDAE"/>
              </a:gs>
              <a:gs pos="100000">
                <a:srgbClr val="9DEDAE">
                  <a:gamma/>
                  <a:shade val="60784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0" rIns="180000" anchor="ctr"/>
          <a:lstStyle/>
          <a:p>
            <a:endParaRPr lang="ko-KR" alt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1" name="AutoShape 102"/>
          <p:cNvSpPr>
            <a:spLocks noChangeArrowheads="1"/>
          </p:cNvSpPr>
          <p:nvPr/>
        </p:nvSpPr>
        <p:spPr bwMode="auto">
          <a:xfrm>
            <a:off x="5816427" y="1837716"/>
            <a:ext cx="361950" cy="424815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DEDAE"/>
              </a:gs>
              <a:gs pos="100000">
                <a:srgbClr val="9DEDAE">
                  <a:gamma/>
                  <a:shade val="60784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0" rIns="180000" anchor="ctr"/>
          <a:lstStyle/>
          <a:p>
            <a:endParaRPr lang="ko-KR" alt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폭발 1 1"/>
          <p:cNvSpPr/>
          <p:nvPr/>
        </p:nvSpPr>
        <p:spPr bwMode="auto">
          <a:xfrm>
            <a:off x="8935796" y="2924944"/>
            <a:ext cx="956556" cy="2304256"/>
          </a:xfrm>
          <a:prstGeom prst="irregularSeal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8719629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1.4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End User Computing(EUC)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DW (6/6)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데이터 </a:t>
            </a:r>
            <a:r>
              <a:rPr kumimoji="0" lang="ko-KR" altLang="en-US" sz="1400" b="0" kern="0" noProof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웨어하우스의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도입과 사용자 도구의 발전으로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사용자가 쉽게 정보에 접근하여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조회 및 분석 할 수 있는 환경을 마련되어 기업의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EUC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환경 구축의 기반 환경을 제공함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" name="그룹 565"/>
          <p:cNvGrpSpPr/>
          <p:nvPr/>
        </p:nvGrpSpPr>
        <p:grpSpPr>
          <a:xfrm>
            <a:off x="488504" y="1628800"/>
            <a:ext cx="8856984" cy="4572508"/>
            <a:chOff x="998079" y="1816286"/>
            <a:chExt cx="7583487" cy="3498850"/>
          </a:xfrm>
        </p:grpSpPr>
        <p:sp>
          <p:nvSpPr>
            <p:cNvPr id="73" name="Rectangle 194"/>
            <p:cNvSpPr>
              <a:spLocks noChangeArrowheads="1"/>
            </p:cNvSpPr>
            <p:nvPr/>
          </p:nvSpPr>
          <p:spPr bwMode="auto">
            <a:xfrm>
              <a:off x="998079" y="1816286"/>
              <a:ext cx="7583487" cy="1568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74" name="Rectangle 195"/>
            <p:cNvSpPr>
              <a:spLocks noChangeArrowheads="1"/>
            </p:cNvSpPr>
            <p:nvPr/>
          </p:nvSpPr>
          <p:spPr bwMode="auto">
            <a:xfrm>
              <a:off x="999666" y="1827398"/>
              <a:ext cx="336550" cy="1558925"/>
            </a:xfrm>
            <a:prstGeom prst="rect">
              <a:avLst/>
            </a:prstGeom>
            <a:gradFill rotWithShape="0">
              <a:gsLst>
                <a:gs pos="0">
                  <a:srgbClr val="00CC99"/>
                </a:gs>
                <a:gs pos="50000">
                  <a:schemeClr val="bg1"/>
                </a:gs>
                <a:gs pos="100000">
                  <a:srgbClr val="00CC99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vert="eaVert" wrap="none" lIns="92075" tIns="46038" rIns="92075" bIns="46038" anchor="ctr"/>
            <a:lstStyle/>
            <a:p>
              <a:pPr eaLnBrk="0" latinLnBrk="0" hangingPunct="0"/>
              <a:r>
                <a:rPr kumimoji="0" lang="en-US" altLang="ko-KR" sz="1200">
                  <a:latin typeface="+mn-ea"/>
                  <a:ea typeface="+mn-ea"/>
                </a:rPr>
                <a:t>EUC </a:t>
              </a:r>
              <a:r>
                <a:rPr kumimoji="0" lang="ko-KR" altLang="en-US" sz="1200" dirty="0">
                  <a:latin typeface="+mn-ea"/>
                  <a:ea typeface="+mn-ea"/>
                </a:rPr>
                <a:t>이전</a:t>
              </a:r>
            </a:p>
          </p:txBody>
        </p:sp>
        <p:grpSp>
          <p:nvGrpSpPr>
            <p:cNvPr id="3" name="Group 196"/>
            <p:cNvGrpSpPr>
              <a:grpSpLocks/>
            </p:cNvGrpSpPr>
            <p:nvPr/>
          </p:nvGrpSpPr>
          <p:grpSpPr bwMode="auto">
            <a:xfrm>
              <a:off x="1625141" y="1886136"/>
              <a:ext cx="6263570" cy="1532903"/>
              <a:chOff x="514" y="1042"/>
              <a:chExt cx="2120" cy="1201"/>
            </a:xfrm>
          </p:grpSpPr>
          <p:sp>
            <p:nvSpPr>
              <p:cNvPr id="76" name="Text Box 197"/>
              <p:cNvSpPr txBox="1">
                <a:spLocks noChangeArrowheads="1"/>
              </p:cNvSpPr>
              <p:nvPr/>
            </p:nvSpPr>
            <p:spPr bwMode="auto">
              <a:xfrm>
                <a:off x="514" y="1786"/>
                <a:ext cx="872" cy="36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anchor="ctr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ko-KR" altLang="en-US" sz="1200" b="1">
                    <a:solidFill>
                      <a:srgbClr val="000066"/>
                    </a:solidFill>
                    <a:latin typeface="+mn-ea"/>
                    <a:ea typeface="+mn-ea"/>
                  </a:rPr>
                  <a:t>사용자의 보고서 요청 및 의사 결정 지원 정보 요청</a:t>
                </a:r>
                <a:endParaRPr kumimoji="0" lang="ko-KR" altLang="en-US" sz="1200" b="1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" name="Group 198"/>
              <p:cNvGrpSpPr>
                <a:grpSpLocks/>
              </p:cNvGrpSpPr>
              <p:nvPr/>
            </p:nvGrpSpPr>
            <p:grpSpPr bwMode="auto">
              <a:xfrm>
                <a:off x="566" y="1121"/>
                <a:ext cx="602" cy="821"/>
                <a:chOff x="384" y="1344"/>
                <a:chExt cx="1492" cy="2490"/>
              </a:xfrm>
            </p:grpSpPr>
            <p:graphicFrame>
              <p:nvGraphicFramePr>
                <p:cNvPr id="235" name="Object 199"/>
                <p:cNvGraphicFramePr>
                  <a:graphicFrameLocks noChangeAspect="1"/>
                </p:cNvGraphicFramePr>
                <p:nvPr/>
              </p:nvGraphicFramePr>
              <p:xfrm>
                <a:off x="384" y="1344"/>
                <a:ext cx="1440" cy="20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4314" name="클립" r:id="rId4" imgW="4171680" imgH="3561840" progId="">
                        <p:embed/>
                      </p:oleObj>
                    </mc:Choice>
                    <mc:Fallback>
                      <p:oleObj name="클립" r:id="rId4" imgW="4171680" imgH="3561840" progId="">
                        <p:embed/>
                        <p:pic>
                          <p:nvPicPr>
                            <p:cNvPr id="0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" y="1344"/>
                              <a:ext cx="1440" cy="206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6" name="Object 200"/>
                <p:cNvGraphicFramePr>
                  <a:graphicFrameLocks noChangeAspect="1"/>
                </p:cNvGraphicFramePr>
                <p:nvPr/>
              </p:nvGraphicFramePr>
              <p:xfrm>
                <a:off x="1034" y="1948"/>
                <a:ext cx="279" cy="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4315" name="차트" r:id="rId6" imgW="6096000" imgH="4067085" progId="MSGraph.Chart.8">
                        <p:embed followColorScheme="full"/>
                      </p:oleObj>
                    </mc:Choice>
                    <mc:Fallback>
                      <p:oleObj name="차트" r:id="rId6" imgW="6096000" imgH="4067085" progId="MSGraph.Chart.8">
                        <p:embed followColorScheme="full"/>
                        <p:pic>
                          <p:nvPicPr>
                            <p:cNvPr id="0" name="Picture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4" y="1948"/>
                              <a:ext cx="279" cy="3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7" name="Object 201"/>
                <p:cNvGraphicFramePr>
                  <a:graphicFrameLocks noChangeAspect="1"/>
                </p:cNvGraphicFramePr>
                <p:nvPr/>
              </p:nvGraphicFramePr>
              <p:xfrm>
                <a:off x="1499" y="1998"/>
                <a:ext cx="325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4316" name="차트" r:id="rId8" imgW="6038985" imgH="4019640" progId="MSGraph.Chart.8">
                        <p:embed followColorScheme="full"/>
                      </p:oleObj>
                    </mc:Choice>
                    <mc:Fallback>
                      <p:oleObj name="차트" r:id="rId8" imgW="6038985" imgH="4019640" progId="MSGraph.Chart.8">
                        <p:embed followColorScheme="full"/>
                        <p:pic>
                          <p:nvPicPr>
                            <p:cNvPr id="0" name="Picture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99" y="1998"/>
                              <a:ext cx="325" cy="3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8" name="Object 202"/>
                <p:cNvGraphicFramePr>
                  <a:graphicFrameLocks noChangeAspect="1"/>
                </p:cNvGraphicFramePr>
                <p:nvPr/>
              </p:nvGraphicFramePr>
              <p:xfrm>
                <a:off x="430" y="2049"/>
                <a:ext cx="233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4317" name="차트" r:id="rId10" imgW="6096000" imgH="4067085" progId="MSGraph.Chart.8">
                        <p:embed followColorScheme="full"/>
                      </p:oleObj>
                    </mc:Choice>
                    <mc:Fallback>
                      <p:oleObj name="차트" r:id="rId10" imgW="6096000" imgH="4067085" progId="MSGraph.Chart.8">
                        <p:embed followColorScheme="full"/>
                        <p:pic>
                          <p:nvPicPr>
                            <p:cNvPr id="0" name="Picture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0" y="2049"/>
                              <a:ext cx="233" cy="2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9" name="Object 203"/>
                <p:cNvGraphicFramePr>
                  <a:graphicFrameLocks noChangeAspect="1"/>
                </p:cNvGraphicFramePr>
                <p:nvPr/>
              </p:nvGraphicFramePr>
              <p:xfrm>
                <a:off x="802" y="1394"/>
                <a:ext cx="279" cy="3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4318" name="차트" r:id="rId12" imgW="6096000" imgH="4067085" progId="MSGraph.Chart.8">
                        <p:embed followColorScheme="full"/>
                      </p:oleObj>
                    </mc:Choice>
                    <mc:Fallback>
                      <p:oleObj name="차트" r:id="rId12" imgW="6096000" imgH="4067085" progId="MSGraph.Chart.8">
                        <p:embed followColorScheme="full"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2" y="1394"/>
                              <a:ext cx="279" cy="3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0" name="Text Box 204"/>
                <p:cNvSpPr txBox="1">
                  <a:spLocks noChangeArrowheads="1"/>
                </p:cNvSpPr>
                <p:nvPr/>
              </p:nvSpPr>
              <p:spPr bwMode="auto">
                <a:xfrm rot="20174410">
                  <a:off x="887" y="2703"/>
                  <a:ext cx="694" cy="6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kumimoji="0" lang="en-US" altLang="ko-KR" sz="1200" b="1">
                      <a:solidFill>
                        <a:schemeClr val="bg2"/>
                      </a:solidFill>
                      <a:latin typeface="+mn-ea"/>
                      <a:ea typeface="+mn-ea"/>
                    </a:rPr>
                    <a:t>Report 1</a:t>
                  </a:r>
                </a:p>
              </p:txBody>
            </p:sp>
            <p:sp>
              <p:nvSpPr>
                <p:cNvPr id="241" name="Text Box 205"/>
                <p:cNvSpPr txBox="1">
                  <a:spLocks noChangeArrowheads="1"/>
                </p:cNvSpPr>
                <p:nvPr/>
              </p:nvSpPr>
              <p:spPr bwMode="auto">
                <a:xfrm rot="1278662">
                  <a:off x="523" y="2544"/>
                  <a:ext cx="419" cy="109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kumimoji="0" lang="en-US" altLang="ko-KR" sz="1200" b="1">
                      <a:solidFill>
                        <a:schemeClr val="bg2"/>
                      </a:solidFill>
                      <a:latin typeface="+mn-ea"/>
                      <a:ea typeface="+mn-ea"/>
                    </a:rPr>
                    <a:t>Bericht</a:t>
                  </a:r>
                </a:p>
              </p:txBody>
            </p:sp>
            <p:sp>
              <p:nvSpPr>
                <p:cNvPr id="242" name="Text Box 206"/>
                <p:cNvSpPr txBox="1">
                  <a:spLocks noChangeArrowheads="1"/>
                </p:cNvSpPr>
                <p:nvPr/>
              </p:nvSpPr>
              <p:spPr bwMode="auto">
                <a:xfrm rot="2441353">
                  <a:off x="1271" y="2702"/>
                  <a:ext cx="605" cy="65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kumimoji="0" lang="en-US" altLang="ko-KR" sz="1200" b="1">
                      <a:solidFill>
                        <a:schemeClr val="bg2"/>
                      </a:solidFill>
                      <a:latin typeface="+mn-ea"/>
                      <a:ea typeface="+mn-ea"/>
                    </a:rPr>
                    <a:t>Umsatz</a:t>
                  </a:r>
                </a:p>
              </p:txBody>
            </p:sp>
            <p:sp>
              <p:nvSpPr>
                <p:cNvPr id="243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1036" y="2737"/>
                  <a:ext cx="463" cy="109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kumimoji="0" lang="en-US" altLang="ko-KR" sz="1200" b="1">
                      <a:solidFill>
                        <a:schemeClr val="bg2"/>
                      </a:solidFill>
                      <a:latin typeface="+mn-ea"/>
                      <a:ea typeface="+mn-ea"/>
                    </a:rPr>
                    <a:t>Report 2</a:t>
                  </a:r>
                </a:p>
              </p:txBody>
            </p:sp>
          </p:grpSp>
          <p:grpSp>
            <p:nvGrpSpPr>
              <p:cNvPr id="5" name="Group 208"/>
              <p:cNvGrpSpPr>
                <a:grpSpLocks/>
              </p:cNvGrpSpPr>
              <p:nvPr/>
            </p:nvGrpSpPr>
            <p:grpSpPr bwMode="auto">
              <a:xfrm>
                <a:off x="1185" y="1243"/>
                <a:ext cx="252" cy="425"/>
                <a:chOff x="1920" y="1728"/>
                <a:chExt cx="624" cy="1296"/>
              </a:xfrm>
            </p:grpSpPr>
            <p:sp>
              <p:nvSpPr>
                <p:cNvPr id="232" name="AutoShape 209"/>
                <p:cNvSpPr>
                  <a:spLocks noChangeArrowheads="1"/>
                </p:cNvSpPr>
                <p:nvPr/>
              </p:nvSpPr>
              <p:spPr bwMode="auto">
                <a:xfrm rot="-1674209">
                  <a:off x="2016" y="1728"/>
                  <a:ext cx="384" cy="19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233" name="AutoShape 210"/>
                <p:cNvSpPr>
                  <a:spLocks noChangeArrowheads="1"/>
                </p:cNvSpPr>
                <p:nvPr/>
              </p:nvSpPr>
              <p:spPr bwMode="auto">
                <a:xfrm>
                  <a:off x="2160" y="2256"/>
                  <a:ext cx="384" cy="19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234" name="AutoShape 211"/>
                <p:cNvSpPr>
                  <a:spLocks noChangeArrowheads="1"/>
                </p:cNvSpPr>
                <p:nvPr/>
              </p:nvSpPr>
              <p:spPr bwMode="auto">
                <a:xfrm rot="2205002">
                  <a:off x="1920" y="2832"/>
                  <a:ext cx="384" cy="19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79" name="Text Box 212"/>
              <p:cNvSpPr txBox="1">
                <a:spLocks noChangeArrowheads="1"/>
              </p:cNvSpPr>
              <p:nvPr/>
            </p:nvSpPr>
            <p:spPr bwMode="auto">
              <a:xfrm>
                <a:off x="1470" y="1809"/>
                <a:ext cx="328" cy="434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ko-KR" altLang="en-US" sz="1200" b="1">
                    <a:solidFill>
                      <a:srgbClr val="000066"/>
                    </a:solidFill>
                    <a:latin typeface="+mn-ea"/>
                    <a:ea typeface="+mn-ea"/>
                  </a:rPr>
                  <a:t>자료 소싱 및 </a:t>
                </a:r>
              </a:p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ko-KR" altLang="en-US" sz="1200" b="1">
                    <a:solidFill>
                      <a:srgbClr val="000066"/>
                    </a:solidFill>
                    <a:latin typeface="+mn-ea"/>
                    <a:ea typeface="+mn-ea"/>
                  </a:rPr>
                  <a:t>관련 프로그램</a:t>
                </a:r>
              </a:p>
            </p:txBody>
          </p:sp>
          <p:grpSp>
            <p:nvGrpSpPr>
              <p:cNvPr id="6" name="Group 213"/>
              <p:cNvGrpSpPr>
                <a:grpSpLocks/>
              </p:cNvGrpSpPr>
              <p:nvPr/>
            </p:nvGrpSpPr>
            <p:grpSpPr bwMode="auto">
              <a:xfrm>
                <a:off x="1400" y="1042"/>
                <a:ext cx="486" cy="885"/>
                <a:chOff x="2448" y="1104"/>
                <a:chExt cx="1200" cy="2688"/>
              </a:xfrm>
            </p:grpSpPr>
            <p:graphicFrame>
              <p:nvGraphicFramePr>
                <p:cNvPr id="229" name="Object 214"/>
                <p:cNvGraphicFramePr>
                  <a:graphicFrameLocks noChangeAspect="1"/>
                </p:cNvGraphicFramePr>
                <p:nvPr/>
              </p:nvGraphicFramePr>
              <p:xfrm>
                <a:off x="2448" y="1104"/>
                <a:ext cx="912" cy="7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4319" name="클립" r:id="rId14" imgW="3216960" imgH="3951360" progId="">
                        <p:embed/>
                      </p:oleObj>
                    </mc:Choice>
                    <mc:Fallback>
                      <p:oleObj name="클립" r:id="rId14" imgW="3216960" imgH="3951360" progId="">
                        <p:embed/>
                        <p:pic>
                          <p:nvPicPr>
                            <p:cNvPr id="0" name="Picture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8" y="1104"/>
                              <a:ext cx="912" cy="7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0" name="Object 215"/>
                <p:cNvGraphicFramePr>
                  <a:graphicFrameLocks noChangeAspect="1"/>
                </p:cNvGraphicFramePr>
                <p:nvPr/>
              </p:nvGraphicFramePr>
              <p:xfrm>
                <a:off x="2736" y="2016"/>
                <a:ext cx="912" cy="7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4320" name="클립" r:id="rId16" imgW="3216960" imgH="3951360" progId="">
                        <p:embed/>
                      </p:oleObj>
                    </mc:Choice>
                    <mc:Fallback>
                      <p:oleObj name="클립" r:id="rId16" imgW="3216960" imgH="3951360" progId="">
                        <p:embed/>
                        <p:pic>
                          <p:nvPicPr>
                            <p:cNvPr id="0" name="Picture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36" y="2016"/>
                              <a:ext cx="912" cy="7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1" name="Object 216"/>
                <p:cNvGraphicFramePr>
                  <a:graphicFrameLocks noChangeAspect="1"/>
                </p:cNvGraphicFramePr>
                <p:nvPr/>
              </p:nvGraphicFramePr>
              <p:xfrm>
                <a:off x="2448" y="3024"/>
                <a:ext cx="912" cy="7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4321" name="클립" r:id="rId17" imgW="3216960" imgH="3951360" progId="">
                        <p:embed/>
                      </p:oleObj>
                    </mc:Choice>
                    <mc:Fallback>
                      <p:oleObj name="클립" r:id="rId17" imgW="3216960" imgH="3951360" progId="">
                        <p:embed/>
                        <p:pic>
                          <p:nvPicPr>
                            <p:cNvPr id="0" name="Picture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8" y="3024"/>
                              <a:ext cx="912" cy="7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" name="Group 217"/>
              <p:cNvGrpSpPr>
                <a:grpSpLocks/>
              </p:cNvGrpSpPr>
              <p:nvPr/>
            </p:nvGrpSpPr>
            <p:grpSpPr bwMode="auto">
              <a:xfrm>
                <a:off x="1806" y="1045"/>
                <a:ext cx="828" cy="872"/>
                <a:chOff x="3456" y="1107"/>
                <a:chExt cx="2048" cy="2641"/>
              </a:xfrm>
            </p:grpSpPr>
            <p:grpSp>
              <p:nvGrpSpPr>
                <p:cNvPr id="8" name="Group 218"/>
                <p:cNvGrpSpPr>
                  <a:grpSpLocks/>
                </p:cNvGrpSpPr>
                <p:nvPr/>
              </p:nvGrpSpPr>
              <p:grpSpPr bwMode="auto">
                <a:xfrm>
                  <a:off x="4271" y="1107"/>
                  <a:ext cx="1233" cy="2641"/>
                  <a:chOff x="240" y="1104"/>
                  <a:chExt cx="1440" cy="2928"/>
                </a:xfrm>
              </p:grpSpPr>
              <p:sp>
                <p:nvSpPr>
                  <p:cNvPr id="87" name="Freeform 219"/>
                  <p:cNvSpPr>
                    <a:spLocks/>
                  </p:cNvSpPr>
                  <p:nvPr/>
                </p:nvSpPr>
                <p:spPr bwMode="auto">
                  <a:xfrm>
                    <a:off x="253" y="1916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88" name="Freeform 220"/>
                  <p:cNvSpPr>
                    <a:spLocks/>
                  </p:cNvSpPr>
                  <p:nvPr/>
                </p:nvSpPr>
                <p:spPr bwMode="auto">
                  <a:xfrm>
                    <a:off x="240" y="1887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1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89" name="Freeform 221"/>
                  <p:cNvSpPr>
                    <a:spLocks/>
                  </p:cNvSpPr>
                  <p:nvPr/>
                </p:nvSpPr>
                <p:spPr bwMode="auto">
                  <a:xfrm>
                    <a:off x="253" y="2699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0" name="Freeform 222"/>
                  <p:cNvSpPr>
                    <a:spLocks/>
                  </p:cNvSpPr>
                  <p:nvPr/>
                </p:nvSpPr>
                <p:spPr bwMode="auto">
                  <a:xfrm>
                    <a:off x="240" y="2670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1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1" name="Freeform 223"/>
                  <p:cNvSpPr>
                    <a:spLocks/>
                  </p:cNvSpPr>
                  <p:nvPr/>
                </p:nvSpPr>
                <p:spPr bwMode="auto">
                  <a:xfrm>
                    <a:off x="331" y="2392"/>
                    <a:ext cx="62" cy="198"/>
                  </a:xfrm>
                  <a:custGeom>
                    <a:avLst/>
                    <a:gdLst/>
                    <a:ahLst/>
                    <a:cxnLst>
                      <a:cxn ang="0">
                        <a:pos x="125" y="3"/>
                      </a:cxn>
                      <a:cxn ang="0">
                        <a:pos x="124" y="9"/>
                      </a:cxn>
                      <a:cxn ang="0">
                        <a:pos x="120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4" y="24"/>
                      </a:cxn>
                      <a:cxn ang="0">
                        <a:pos x="97" y="28"/>
                      </a:cxn>
                      <a:cxn ang="0">
                        <a:pos x="89" y="30"/>
                      </a:cxn>
                      <a:cxn ang="0">
                        <a:pos x="80" y="31"/>
                      </a:cxn>
                      <a:cxn ang="0">
                        <a:pos x="71" y="33"/>
                      </a:cxn>
                      <a:cxn ang="0">
                        <a:pos x="59" y="33"/>
                      </a:cxn>
                      <a:cxn ang="0">
                        <a:pos x="50" y="31"/>
                      </a:cxn>
                      <a:cxn ang="0">
                        <a:pos x="41" y="31"/>
                      </a:cxn>
                      <a:cxn ang="0">
                        <a:pos x="33" y="30"/>
                      </a:cxn>
                      <a:cxn ang="0">
                        <a:pos x="24" y="26"/>
                      </a:cxn>
                      <a:cxn ang="0">
                        <a:pos x="17" y="23"/>
                      </a:cxn>
                      <a:cxn ang="0">
                        <a:pos x="12" y="19"/>
                      </a:cxn>
                      <a:cxn ang="0">
                        <a:pos x="7" y="16"/>
                      </a:cxn>
                      <a:cxn ang="0">
                        <a:pos x="3" y="12"/>
                      </a:cxn>
                      <a:cxn ang="0">
                        <a:pos x="1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1" y="152"/>
                      </a:cxn>
                      <a:cxn ang="0">
                        <a:pos x="3" y="157"/>
                      </a:cxn>
                      <a:cxn ang="0">
                        <a:pos x="7" y="161"/>
                      </a:cxn>
                      <a:cxn ang="0">
                        <a:pos x="12" y="164"/>
                      </a:cxn>
                      <a:cxn ang="0">
                        <a:pos x="17" y="168"/>
                      </a:cxn>
                      <a:cxn ang="0">
                        <a:pos x="24" y="171"/>
                      </a:cxn>
                      <a:cxn ang="0">
                        <a:pos x="33" y="173"/>
                      </a:cxn>
                      <a:cxn ang="0">
                        <a:pos x="41" y="175"/>
                      </a:cxn>
                      <a:cxn ang="0">
                        <a:pos x="50" y="176"/>
                      </a:cxn>
                      <a:cxn ang="0">
                        <a:pos x="59" y="176"/>
                      </a:cxn>
                      <a:cxn ang="0">
                        <a:pos x="71" y="176"/>
                      </a:cxn>
                      <a:cxn ang="0">
                        <a:pos x="80" y="176"/>
                      </a:cxn>
                      <a:cxn ang="0">
                        <a:pos x="89" y="175"/>
                      </a:cxn>
                      <a:cxn ang="0">
                        <a:pos x="97" y="171"/>
                      </a:cxn>
                      <a:cxn ang="0">
                        <a:pos x="104" y="169"/>
                      </a:cxn>
                      <a:cxn ang="0">
                        <a:pos x="110" y="166"/>
                      </a:cxn>
                      <a:cxn ang="0">
                        <a:pos x="117" y="162"/>
                      </a:cxn>
                      <a:cxn ang="0">
                        <a:pos x="120" y="157"/>
                      </a:cxn>
                      <a:cxn ang="0">
                        <a:pos x="124" y="154"/>
                      </a:cxn>
                      <a:cxn ang="0">
                        <a:pos x="125" y="148"/>
                      </a:cxn>
                      <a:cxn ang="0">
                        <a:pos x="125" y="0"/>
                      </a:cxn>
                    </a:cxnLst>
                    <a:rect l="0" t="0" r="r" b="b"/>
                    <a:pathLst>
                      <a:path w="126" h="177">
                        <a:moveTo>
                          <a:pt x="125" y="0"/>
                        </a:moveTo>
                        <a:lnTo>
                          <a:pt x="125" y="2"/>
                        </a:lnTo>
                        <a:lnTo>
                          <a:pt x="125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0"/>
                        </a:lnTo>
                        <a:lnTo>
                          <a:pt x="122" y="12"/>
                        </a:lnTo>
                        <a:lnTo>
                          <a:pt x="120" y="12"/>
                        </a:lnTo>
                        <a:lnTo>
                          <a:pt x="118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5" y="19"/>
                        </a:lnTo>
                        <a:lnTo>
                          <a:pt x="113" y="19"/>
                        </a:lnTo>
                        <a:lnTo>
                          <a:pt x="110" y="21"/>
                        </a:lnTo>
                        <a:lnTo>
                          <a:pt x="108" y="23"/>
                        </a:lnTo>
                        <a:lnTo>
                          <a:pt x="106" y="23"/>
                        </a:lnTo>
                        <a:lnTo>
                          <a:pt x="104" y="24"/>
                        </a:lnTo>
                        <a:lnTo>
                          <a:pt x="103" y="26"/>
                        </a:lnTo>
                        <a:lnTo>
                          <a:pt x="99" y="26"/>
                        </a:lnTo>
                        <a:lnTo>
                          <a:pt x="97" y="28"/>
                        </a:lnTo>
                        <a:lnTo>
                          <a:pt x="96" y="28"/>
                        </a:lnTo>
                        <a:lnTo>
                          <a:pt x="92" y="30"/>
                        </a:lnTo>
                        <a:lnTo>
                          <a:pt x="89" y="30"/>
                        </a:lnTo>
                        <a:lnTo>
                          <a:pt x="87" y="30"/>
                        </a:lnTo>
                        <a:lnTo>
                          <a:pt x="83" y="31"/>
                        </a:lnTo>
                        <a:lnTo>
                          <a:pt x="80" y="31"/>
                        </a:lnTo>
                        <a:lnTo>
                          <a:pt x="78" y="31"/>
                        </a:lnTo>
                        <a:lnTo>
                          <a:pt x="75" y="31"/>
                        </a:lnTo>
                        <a:lnTo>
                          <a:pt x="71" y="33"/>
                        </a:lnTo>
                        <a:lnTo>
                          <a:pt x="69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5" y="33"/>
                        </a:lnTo>
                        <a:lnTo>
                          <a:pt x="52" y="33"/>
                        </a:lnTo>
                        <a:lnTo>
                          <a:pt x="50" y="31"/>
                        </a:lnTo>
                        <a:lnTo>
                          <a:pt x="47" y="31"/>
                        </a:lnTo>
                        <a:lnTo>
                          <a:pt x="43" y="31"/>
                        </a:lnTo>
                        <a:lnTo>
                          <a:pt x="41" y="31"/>
                        </a:lnTo>
                        <a:lnTo>
                          <a:pt x="38" y="30"/>
                        </a:lnTo>
                        <a:lnTo>
                          <a:pt x="34" y="30"/>
                        </a:lnTo>
                        <a:lnTo>
                          <a:pt x="33" y="30"/>
                        </a:lnTo>
                        <a:lnTo>
                          <a:pt x="29" y="28"/>
                        </a:lnTo>
                        <a:lnTo>
                          <a:pt x="27" y="28"/>
                        </a:lnTo>
                        <a:lnTo>
                          <a:pt x="24" y="26"/>
                        </a:lnTo>
                        <a:lnTo>
                          <a:pt x="22" y="26"/>
                        </a:lnTo>
                        <a:lnTo>
                          <a:pt x="20" y="24"/>
                        </a:lnTo>
                        <a:lnTo>
                          <a:pt x="17" y="23"/>
                        </a:lnTo>
                        <a:lnTo>
                          <a:pt x="15" y="23"/>
                        </a:lnTo>
                        <a:lnTo>
                          <a:pt x="13" y="21"/>
                        </a:lnTo>
                        <a:lnTo>
                          <a:pt x="12" y="19"/>
                        </a:lnTo>
                        <a:lnTo>
                          <a:pt x="10" y="19"/>
                        </a:lnTo>
                        <a:lnTo>
                          <a:pt x="8" y="17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1" y="10"/>
                        </a:lnTo>
                        <a:lnTo>
                          <a:pt x="1" y="9"/>
                        </a:lnTo>
                        <a:lnTo>
                          <a:pt x="1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8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1" y="154"/>
                        </a:lnTo>
                        <a:lnTo>
                          <a:pt x="1" y="155"/>
                        </a:lnTo>
                        <a:lnTo>
                          <a:pt x="3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8" y="162"/>
                        </a:lnTo>
                        <a:lnTo>
                          <a:pt x="10" y="164"/>
                        </a:lnTo>
                        <a:lnTo>
                          <a:pt x="12" y="164"/>
                        </a:lnTo>
                        <a:lnTo>
                          <a:pt x="13" y="166"/>
                        </a:lnTo>
                        <a:lnTo>
                          <a:pt x="15" y="166"/>
                        </a:lnTo>
                        <a:lnTo>
                          <a:pt x="17" y="168"/>
                        </a:lnTo>
                        <a:lnTo>
                          <a:pt x="20" y="169"/>
                        </a:lnTo>
                        <a:lnTo>
                          <a:pt x="22" y="169"/>
                        </a:lnTo>
                        <a:lnTo>
                          <a:pt x="24" y="171"/>
                        </a:lnTo>
                        <a:lnTo>
                          <a:pt x="27" y="171"/>
                        </a:lnTo>
                        <a:lnTo>
                          <a:pt x="29" y="173"/>
                        </a:lnTo>
                        <a:lnTo>
                          <a:pt x="33" y="173"/>
                        </a:lnTo>
                        <a:lnTo>
                          <a:pt x="34" y="175"/>
                        </a:lnTo>
                        <a:lnTo>
                          <a:pt x="38" y="175"/>
                        </a:lnTo>
                        <a:lnTo>
                          <a:pt x="41" y="175"/>
                        </a:lnTo>
                        <a:lnTo>
                          <a:pt x="43" y="176"/>
                        </a:lnTo>
                        <a:lnTo>
                          <a:pt x="47" y="176"/>
                        </a:lnTo>
                        <a:lnTo>
                          <a:pt x="50" y="176"/>
                        </a:lnTo>
                        <a:lnTo>
                          <a:pt x="52" y="176"/>
                        </a:lnTo>
                        <a:lnTo>
                          <a:pt x="55" y="176"/>
                        </a:lnTo>
                        <a:lnTo>
                          <a:pt x="59" y="176"/>
                        </a:lnTo>
                        <a:lnTo>
                          <a:pt x="66" y="176"/>
                        </a:lnTo>
                        <a:lnTo>
                          <a:pt x="69" y="176"/>
                        </a:lnTo>
                        <a:lnTo>
                          <a:pt x="71" y="176"/>
                        </a:lnTo>
                        <a:lnTo>
                          <a:pt x="75" y="176"/>
                        </a:lnTo>
                        <a:lnTo>
                          <a:pt x="78" y="176"/>
                        </a:lnTo>
                        <a:lnTo>
                          <a:pt x="80" y="176"/>
                        </a:lnTo>
                        <a:lnTo>
                          <a:pt x="83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2" y="173"/>
                        </a:lnTo>
                        <a:lnTo>
                          <a:pt x="96" y="173"/>
                        </a:lnTo>
                        <a:lnTo>
                          <a:pt x="97" y="171"/>
                        </a:lnTo>
                        <a:lnTo>
                          <a:pt x="99" y="171"/>
                        </a:lnTo>
                        <a:lnTo>
                          <a:pt x="103" y="169"/>
                        </a:lnTo>
                        <a:lnTo>
                          <a:pt x="104" y="169"/>
                        </a:lnTo>
                        <a:lnTo>
                          <a:pt x="106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3" y="164"/>
                        </a:lnTo>
                        <a:lnTo>
                          <a:pt x="115" y="164"/>
                        </a:lnTo>
                        <a:lnTo>
                          <a:pt x="117" y="162"/>
                        </a:lnTo>
                        <a:lnTo>
                          <a:pt x="117" y="161"/>
                        </a:lnTo>
                        <a:lnTo>
                          <a:pt x="118" y="159"/>
                        </a:lnTo>
                        <a:lnTo>
                          <a:pt x="120" y="157"/>
                        </a:lnTo>
                        <a:lnTo>
                          <a:pt x="122" y="157"/>
                        </a:lnTo>
                        <a:lnTo>
                          <a:pt x="122" y="155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5" y="148"/>
                        </a:lnTo>
                        <a:lnTo>
                          <a:pt x="125" y="147"/>
                        </a:lnTo>
                        <a:lnTo>
                          <a:pt x="125" y="145"/>
                        </a:lnTo>
                        <a:lnTo>
                          <a:pt x="125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2" name="Freeform 224"/>
                  <p:cNvSpPr>
                    <a:spLocks/>
                  </p:cNvSpPr>
                  <p:nvPr/>
                </p:nvSpPr>
                <p:spPr bwMode="auto">
                  <a:xfrm>
                    <a:off x="331" y="2356"/>
                    <a:ext cx="62" cy="74"/>
                  </a:xfrm>
                  <a:custGeom>
                    <a:avLst/>
                    <a:gdLst/>
                    <a:ahLst/>
                    <a:cxnLst>
                      <a:cxn ang="0">
                        <a:pos x="69" y="0"/>
                      </a:cxn>
                      <a:cxn ang="0">
                        <a:pos x="78" y="2"/>
                      </a:cxn>
                      <a:cxn ang="0">
                        <a:pos x="87" y="2"/>
                      </a:cxn>
                      <a:cxn ang="0">
                        <a:pos x="96" y="6"/>
                      </a:cxn>
                      <a:cxn ang="0">
                        <a:pos x="103" y="7"/>
                      </a:cxn>
                      <a:cxn ang="0">
                        <a:pos x="108" y="11"/>
                      </a:cxn>
                      <a:cxn ang="0">
                        <a:pos x="115" y="14"/>
                      </a:cxn>
                      <a:cxn ang="0">
                        <a:pos x="118" y="18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5" y="32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8" y="46"/>
                      </a:cxn>
                      <a:cxn ang="0">
                        <a:pos x="115" y="51"/>
                      </a:cxn>
                      <a:cxn ang="0">
                        <a:pos x="108" y="55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7" y="62"/>
                      </a:cxn>
                      <a:cxn ang="0">
                        <a:pos x="78" y="63"/>
                      </a:cxn>
                      <a:cxn ang="0">
                        <a:pos x="69" y="65"/>
                      </a:cxn>
                      <a:cxn ang="0">
                        <a:pos x="55" y="65"/>
                      </a:cxn>
                      <a:cxn ang="0">
                        <a:pos x="47" y="63"/>
                      </a:cxn>
                      <a:cxn ang="0">
                        <a:pos x="38" y="62"/>
                      </a:cxn>
                      <a:cxn ang="0">
                        <a:pos x="29" y="60"/>
                      </a:cxn>
                      <a:cxn ang="0">
                        <a:pos x="22" y="58"/>
                      </a:cxn>
                      <a:cxn ang="0">
                        <a:pos x="15" y="55"/>
                      </a:cxn>
                      <a:cxn ang="0">
                        <a:pos x="10" y="51"/>
                      </a:cxn>
                      <a:cxn ang="0">
                        <a:pos x="7" y="46"/>
                      </a:cxn>
                      <a:cxn ang="0">
                        <a:pos x="1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1" y="23"/>
                      </a:cxn>
                      <a:cxn ang="0">
                        <a:pos x="7" y="18"/>
                      </a:cxn>
                      <a:cxn ang="0">
                        <a:pos x="10" y="14"/>
                      </a:cxn>
                      <a:cxn ang="0">
                        <a:pos x="15" y="11"/>
                      </a:cxn>
                      <a:cxn ang="0">
                        <a:pos x="22" y="7"/>
                      </a:cxn>
                      <a:cxn ang="0">
                        <a:pos x="29" y="6"/>
                      </a:cxn>
                      <a:cxn ang="0">
                        <a:pos x="38" y="2"/>
                      </a:cxn>
                      <a:cxn ang="0">
                        <a:pos x="47" y="2"/>
                      </a:cxn>
                      <a:cxn ang="0">
                        <a:pos x="55" y="0"/>
                      </a:cxn>
                    </a:cxnLst>
                    <a:rect l="0" t="0" r="r" b="b"/>
                    <a:pathLst>
                      <a:path w="126" h="66">
                        <a:moveTo>
                          <a:pt x="62" y="0"/>
                        </a:moveTo>
                        <a:lnTo>
                          <a:pt x="66" y="0"/>
                        </a:lnTo>
                        <a:lnTo>
                          <a:pt x="69" y="0"/>
                        </a:lnTo>
                        <a:lnTo>
                          <a:pt x="71" y="0"/>
                        </a:lnTo>
                        <a:lnTo>
                          <a:pt x="75" y="0"/>
                        </a:lnTo>
                        <a:lnTo>
                          <a:pt x="78" y="2"/>
                        </a:lnTo>
                        <a:lnTo>
                          <a:pt x="80" y="2"/>
                        </a:lnTo>
                        <a:lnTo>
                          <a:pt x="83" y="2"/>
                        </a:lnTo>
                        <a:lnTo>
                          <a:pt x="87" y="2"/>
                        </a:lnTo>
                        <a:lnTo>
                          <a:pt x="89" y="4"/>
                        </a:lnTo>
                        <a:lnTo>
                          <a:pt x="92" y="4"/>
                        </a:lnTo>
                        <a:lnTo>
                          <a:pt x="96" y="6"/>
                        </a:lnTo>
                        <a:lnTo>
                          <a:pt x="97" y="6"/>
                        </a:lnTo>
                        <a:lnTo>
                          <a:pt x="99" y="7"/>
                        </a:lnTo>
                        <a:lnTo>
                          <a:pt x="103" y="7"/>
                        </a:lnTo>
                        <a:lnTo>
                          <a:pt x="104" y="9"/>
                        </a:lnTo>
                        <a:lnTo>
                          <a:pt x="106" y="9"/>
                        </a:lnTo>
                        <a:lnTo>
                          <a:pt x="108" y="11"/>
                        </a:lnTo>
                        <a:lnTo>
                          <a:pt x="110" y="13"/>
                        </a:lnTo>
                        <a:lnTo>
                          <a:pt x="113" y="13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8" y="18"/>
                        </a:lnTo>
                        <a:lnTo>
                          <a:pt x="120" y="20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5"/>
                        </a:lnTo>
                        <a:lnTo>
                          <a:pt x="124" y="27"/>
                        </a:lnTo>
                        <a:lnTo>
                          <a:pt x="124" y="28"/>
                        </a:lnTo>
                        <a:lnTo>
                          <a:pt x="125" y="28"/>
                        </a:lnTo>
                        <a:lnTo>
                          <a:pt x="125" y="30"/>
                        </a:lnTo>
                        <a:lnTo>
                          <a:pt x="125" y="32"/>
                        </a:lnTo>
                        <a:lnTo>
                          <a:pt x="125" y="34"/>
                        </a:lnTo>
                        <a:lnTo>
                          <a:pt x="125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1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0" y="44"/>
                        </a:lnTo>
                        <a:lnTo>
                          <a:pt x="118" y="46"/>
                        </a:lnTo>
                        <a:lnTo>
                          <a:pt x="117" y="48"/>
                        </a:lnTo>
                        <a:lnTo>
                          <a:pt x="117" y="49"/>
                        </a:lnTo>
                        <a:lnTo>
                          <a:pt x="115" y="51"/>
                        </a:lnTo>
                        <a:lnTo>
                          <a:pt x="113" y="51"/>
                        </a:lnTo>
                        <a:lnTo>
                          <a:pt x="110" y="53"/>
                        </a:lnTo>
                        <a:lnTo>
                          <a:pt x="108" y="55"/>
                        </a:lnTo>
                        <a:lnTo>
                          <a:pt x="106" y="55"/>
                        </a:lnTo>
                        <a:lnTo>
                          <a:pt x="104" y="56"/>
                        </a:lnTo>
                        <a:lnTo>
                          <a:pt x="103" y="58"/>
                        </a:lnTo>
                        <a:lnTo>
                          <a:pt x="99" y="58"/>
                        </a:lnTo>
                        <a:lnTo>
                          <a:pt x="97" y="60"/>
                        </a:lnTo>
                        <a:lnTo>
                          <a:pt x="96" y="60"/>
                        </a:lnTo>
                        <a:lnTo>
                          <a:pt x="92" y="62"/>
                        </a:lnTo>
                        <a:lnTo>
                          <a:pt x="89" y="62"/>
                        </a:lnTo>
                        <a:lnTo>
                          <a:pt x="87" y="62"/>
                        </a:lnTo>
                        <a:lnTo>
                          <a:pt x="83" y="63"/>
                        </a:lnTo>
                        <a:lnTo>
                          <a:pt x="80" y="63"/>
                        </a:lnTo>
                        <a:lnTo>
                          <a:pt x="78" y="63"/>
                        </a:lnTo>
                        <a:lnTo>
                          <a:pt x="75" y="63"/>
                        </a:lnTo>
                        <a:lnTo>
                          <a:pt x="71" y="65"/>
                        </a:lnTo>
                        <a:lnTo>
                          <a:pt x="69" y="65"/>
                        </a:lnTo>
                        <a:lnTo>
                          <a:pt x="66" y="65"/>
                        </a:lnTo>
                        <a:lnTo>
                          <a:pt x="59" y="65"/>
                        </a:lnTo>
                        <a:lnTo>
                          <a:pt x="55" y="65"/>
                        </a:lnTo>
                        <a:lnTo>
                          <a:pt x="52" y="65"/>
                        </a:lnTo>
                        <a:lnTo>
                          <a:pt x="50" y="63"/>
                        </a:lnTo>
                        <a:lnTo>
                          <a:pt x="47" y="63"/>
                        </a:lnTo>
                        <a:lnTo>
                          <a:pt x="43" y="63"/>
                        </a:lnTo>
                        <a:lnTo>
                          <a:pt x="41" y="63"/>
                        </a:lnTo>
                        <a:lnTo>
                          <a:pt x="38" y="62"/>
                        </a:lnTo>
                        <a:lnTo>
                          <a:pt x="34" y="62"/>
                        </a:lnTo>
                        <a:lnTo>
                          <a:pt x="33" y="62"/>
                        </a:lnTo>
                        <a:lnTo>
                          <a:pt x="29" y="60"/>
                        </a:lnTo>
                        <a:lnTo>
                          <a:pt x="27" y="60"/>
                        </a:lnTo>
                        <a:lnTo>
                          <a:pt x="24" y="58"/>
                        </a:lnTo>
                        <a:lnTo>
                          <a:pt x="22" y="58"/>
                        </a:lnTo>
                        <a:lnTo>
                          <a:pt x="20" y="56"/>
                        </a:lnTo>
                        <a:lnTo>
                          <a:pt x="17" y="55"/>
                        </a:lnTo>
                        <a:lnTo>
                          <a:pt x="15" y="55"/>
                        </a:lnTo>
                        <a:lnTo>
                          <a:pt x="13" y="53"/>
                        </a:lnTo>
                        <a:lnTo>
                          <a:pt x="12" y="51"/>
                        </a:lnTo>
                        <a:lnTo>
                          <a:pt x="10" y="51"/>
                        </a:lnTo>
                        <a:lnTo>
                          <a:pt x="8" y="49"/>
                        </a:lnTo>
                        <a:lnTo>
                          <a:pt x="7" y="48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3" y="44"/>
                        </a:lnTo>
                        <a:lnTo>
                          <a:pt x="1" y="42"/>
                        </a:lnTo>
                        <a:lnTo>
                          <a:pt x="1" y="41"/>
                        </a:lnTo>
                        <a:lnTo>
                          <a:pt x="1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4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1" y="27"/>
                        </a:lnTo>
                        <a:lnTo>
                          <a:pt x="1" y="25"/>
                        </a:lnTo>
                        <a:lnTo>
                          <a:pt x="1" y="23"/>
                        </a:lnTo>
                        <a:lnTo>
                          <a:pt x="3" y="21"/>
                        </a:lnTo>
                        <a:lnTo>
                          <a:pt x="5" y="20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8" y="16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3" y="13"/>
                        </a:lnTo>
                        <a:lnTo>
                          <a:pt x="15" y="11"/>
                        </a:lnTo>
                        <a:lnTo>
                          <a:pt x="17" y="9"/>
                        </a:lnTo>
                        <a:lnTo>
                          <a:pt x="20" y="9"/>
                        </a:lnTo>
                        <a:lnTo>
                          <a:pt x="22" y="7"/>
                        </a:lnTo>
                        <a:lnTo>
                          <a:pt x="24" y="7"/>
                        </a:lnTo>
                        <a:lnTo>
                          <a:pt x="27" y="6"/>
                        </a:lnTo>
                        <a:lnTo>
                          <a:pt x="29" y="6"/>
                        </a:lnTo>
                        <a:lnTo>
                          <a:pt x="33" y="4"/>
                        </a:lnTo>
                        <a:lnTo>
                          <a:pt x="34" y="4"/>
                        </a:lnTo>
                        <a:lnTo>
                          <a:pt x="38" y="2"/>
                        </a:lnTo>
                        <a:lnTo>
                          <a:pt x="41" y="2"/>
                        </a:lnTo>
                        <a:lnTo>
                          <a:pt x="43" y="2"/>
                        </a:lnTo>
                        <a:lnTo>
                          <a:pt x="47" y="2"/>
                        </a:lnTo>
                        <a:lnTo>
                          <a:pt x="50" y="0"/>
                        </a:lnTo>
                        <a:lnTo>
                          <a:pt x="52" y="0"/>
                        </a:lnTo>
                        <a:lnTo>
                          <a:pt x="55" y="0"/>
                        </a:lnTo>
                        <a:lnTo>
                          <a:pt x="59" y="0"/>
                        </a:lnTo>
                        <a:lnTo>
                          <a:pt x="62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3" name="Freeform 225"/>
                  <p:cNvSpPr>
                    <a:spLocks/>
                  </p:cNvSpPr>
                  <p:nvPr/>
                </p:nvSpPr>
                <p:spPr bwMode="auto">
                  <a:xfrm>
                    <a:off x="400" y="1922"/>
                    <a:ext cx="63" cy="199"/>
                  </a:xfrm>
                  <a:custGeom>
                    <a:avLst/>
                    <a:gdLst/>
                    <a:ahLst/>
                    <a:cxnLst>
                      <a:cxn ang="0">
                        <a:pos x="126" y="4"/>
                      </a:cxn>
                      <a:cxn ang="0">
                        <a:pos x="124" y="9"/>
                      </a:cxn>
                      <a:cxn ang="0">
                        <a:pos x="121" y="13"/>
                      </a:cxn>
                      <a:cxn ang="0">
                        <a:pos x="117" y="18"/>
                      </a:cxn>
                      <a:cxn ang="0">
                        <a:pos x="110" y="21"/>
                      </a:cxn>
                      <a:cxn ang="0">
                        <a:pos x="105" y="25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1" y="32"/>
                      </a:cxn>
                      <a:cxn ang="0">
                        <a:pos x="72" y="34"/>
                      </a:cxn>
                      <a:cxn ang="0">
                        <a:pos x="60" y="34"/>
                      </a:cxn>
                      <a:cxn ang="0">
                        <a:pos x="51" y="32"/>
                      </a:cxn>
                      <a:cxn ang="0">
                        <a:pos x="42" y="32"/>
                      </a:cxn>
                      <a:cxn ang="0">
                        <a:pos x="34" y="30"/>
                      </a:cxn>
                      <a:cxn ang="0">
                        <a:pos x="25" y="27"/>
                      </a:cxn>
                      <a:cxn ang="0">
                        <a:pos x="18" y="23"/>
                      </a:cxn>
                      <a:cxn ang="0">
                        <a:pos x="13" y="20"/>
                      </a:cxn>
                      <a:cxn ang="0">
                        <a:pos x="7" y="16"/>
                      </a:cxn>
                      <a:cxn ang="0">
                        <a:pos x="4" y="13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8"/>
                      </a:cxn>
                      <a:cxn ang="0">
                        <a:pos x="7" y="161"/>
                      </a:cxn>
                      <a:cxn ang="0">
                        <a:pos x="13" y="165"/>
                      </a:cxn>
                      <a:cxn ang="0">
                        <a:pos x="18" y="168"/>
                      </a:cxn>
                      <a:cxn ang="0">
                        <a:pos x="25" y="172"/>
                      </a:cxn>
                      <a:cxn ang="0">
                        <a:pos x="34" y="173"/>
                      </a:cxn>
                      <a:cxn ang="0">
                        <a:pos x="42" y="175"/>
                      </a:cxn>
                      <a:cxn ang="0">
                        <a:pos x="51" y="177"/>
                      </a:cxn>
                      <a:cxn ang="0">
                        <a:pos x="60" y="177"/>
                      </a:cxn>
                      <a:cxn ang="0">
                        <a:pos x="72" y="177"/>
                      </a:cxn>
                      <a:cxn ang="0">
                        <a:pos x="81" y="177"/>
                      </a:cxn>
                      <a:cxn ang="0">
                        <a:pos x="89" y="175"/>
                      </a:cxn>
                      <a:cxn ang="0">
                        <a:pos x="98" y="172"/>
                      </a:cxn>
                      <a:cxn ang="0">
                        <a:pos x="105" y="170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1" y="158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8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4"/>
                        </a:lnTo>
                        <a:lnTo>
                          <a:pt x="124" y="6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3" y="11"/>
                        </a:lnTo>
                        <a:lnTo>
                          <a:pt x="123" y="13"/>
                        </a:lnTo>
                        <a:lnTo>
                          <a:pt x="121" y="13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6" y="20"/>
                        </a:lnTo>
                        <a:lnTo>
                          <a:pt x="114" y="20"/>
                        </a:lnTo>
                        <a:lnTo>
                          <a:pt x="110" y="21"/>
                        </a:lnTo>
                        <a:lnTo>
                          <a:pt x="109" y="23"/>
                        </a:lnTo>
                        <a:lnTo>
                          <a:pt x="107" y="23"/>
                        </a:lnTo>
                        <a:lnTo>
                          <a:pt x="105" y="25"/>
                        </a:lnTo>
                        <a:lnTo>
                          <a:pt x="103" y="27"/>
                        </a:lnTo>
                        <a:lnTo>
                          <a:pt x="100" y="27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30"/>
                        </a:lnTo>
                        <a:lnTo>
                          <a:pt x="89" y="30"/>
                        </a:lnTo>
                        <a:lnTo>
                          <a:pt x="88" y="30"/>
                        </a:lnTo>
                        <a:lnTo>
                          <a:pt x="84" y="32"/>
                        </a:lnTo>
                        <a:lnTo>
                          <a:pt x="81" y="32"/>
                        </a:lnTo>
                        <a:lnTo>
                          <a:pt x="79" y="32"/>
                        </a:lnTo>
                        <a:lnTo>
                          <a:pt x="75" y="32"/>
                        </a:lnTo>
                        <a:lnTo>
                          <a:pt x="72" y="34"/>
                        </a:lnTo>
                        <a:lnTo>
                          <a:pt x="70" y="34"/>
                        </a:lnTo>
                        <a:lnTo>
                          <a:pt x="67" y="34"/>
                        </a:lnTo>
                        <a:lnTo>
                          <a:pt x="60" y="34"/>
                        </a:lnTo>
                        <a:lnTo>
                          <a:pt x="56" y="34"/>
                        </a:lnTo>
                        <a:lnTo>
                          <a:pt x="53" y="34"/>
                        </a:lnTo>
                        <a:lnTo>
                          <a:pt x="51" y="32"/>
                        </a:lnTo>
                        <a:lnTo>
                          <a:pt x="47" y="32"/>
                        </a:lnTo>
                        <a:lnTo>
                          <a:pt x="44" y="32"/>
                        </a:lnTo>
                        <a:lnTo>
                          <a:pt x="42" y="32"/>
                        </a:lnTo>
                        <a:lnTo>
                          <a:pt x="39" y="30"/>
                        </a:lnTo>
                        <a:lnTo>
                          <a:pt x="35" y="30"/>
                        </a:lnTo>
                        <a:lnTo>
                          <a:pt x="34" y="30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7"/>
                        </a:lnTo>
                        <a:lnTo>
                          <a:pt x="23" y="27"/>
                        </a:lnTo>
                        <a:lnTo>
                          <a:pt x="21" y="25"/>
                        </a:lnTo>
                        <a:lnTo>
                          <a:pt x="18" y="23"/>
                        </a:lnTo>
                        <a:lnTo>
                          <a:pt x="16" y="23"/>
                        </a:lnTo>
                        <a:lnTo>
                          <a:pt x="14" y="21"/>
                        </a:lnTo>
                        <a:lnTo>
                          <a:pt x="13" y="20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6" y="13"/>
                        </a:lnTo>
                        <a:lnTo>
                          <a:pt x="4" y="13"/>
                        </a:ln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1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4" y="158"/>
                        </a:lnTo>
                        <a:lnTo>
                          <a:pt x="6" y="158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3"/>
                        </a:lnTo>
                        <a:lnTo>
                          <a:pt x="11" y="165"/>
                        </a:lnTo>
                        <a:lnTo>
                          <a:pt x="13" y="165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70"/>
                        </a:lnTo>
                        <a:lnTo>
                          <a:pt x="23" y="170"/>
                        </a:lnTo>
                        <a:lnTo>
                          <a:pt x="25" y="172"/>
                        </a:lnTo>
                        <a:lnTo>
                          <a:pt x="28" y="172"/>
                        </a:lnTo>
                        <a:lnTo>
                          <a:pt x="30" y="173"/>
                        </a:lnTo>
                        <a:lnTo>
                          <a:pt x="34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7"/>
                        </a:lnTo>
                        <a:lnTo>
                          <a:pt x="47" y="177"/>
                        </a:lnTo>
                        <a:lnTo>
                          <a:pt x="51" y="177"/>
                        </a:lnTo>
                        <a:lnTo>
                          <a:pt x="53" y="177"/>
                        </a:lnTo>
                        <a:lnTo>
                          <a:pt x="56" y="177"/>
                        </a:lnTo>
                        <a:lnTo>
                          <a:pt x="60" y="177"/>
                        </a:lnTo>
                        <a:lnTo>
                          <a:pt x="67" y="177"/>
                        </a:lnTo>
                        <a:lnTo>
                          <a:pt x="70" y="177"/>
                        </a:lnTo>
                        <a:lnTo>
                          <a:pt x="72" y="177"/>
                        </a:lnTo>
                        <a:lnTo>
                          <a:pt x="75" y="177"/>
                        </a:lnTo>
                        <a:lnTo>
                          <a:pt x="79" y="177"/>
                        </a:lnTo>
                        <a:lnTo>
                          <a:pt x="81" y="177"/>
                        </a:lnTo>
                        <a:lnTo>
                          <a:pt x="84" y="175"/>
                        </a:lnTo>
                        <a:lnTo>
                          <a:pt x="88" y="175"/>
                        </a:lnTo>
                        <a:lnTo>
                          <a:pt x="89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2"/>
                        </a:lnTo>
                        <a:lnTo>
                          <a:pt x="100" y="172"/>
                        </a:lnTo>
                        <a:lnTo>
                          <a:pt x="103" y="170"/>
                        </a:lnTo>
                        <a:lnTo>
                          <a:pt x="105" y="170"/>
                        </a:lnTo>
                        <a:lnTo>
                          <a:pt x="107" y="168"/>
                        </a:lnTo>
                        <a:lnTo>
                          <a:pt x="109" y="166"/>
                        </a:lnTo>
                        <a:lnTo>
                          <a:pt x="110" y="166"/>
                        </a:lnTo>
                        <a:lnTo>
                          <a:pt x="114" y="165"/>
                        </a:lnTo>
                        <a:lnTo>
                          <a:pt x="116" y="165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8"/>
                        </a:lnTo>
                        <a:lnTo>
                          <a:pt x="123" y="158"/>
                        </a:lnTo>
                        <a:lnTo>
                          <a:pt x="123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1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4" name="Freeform 226"/>
                  <p:cNvSpPr>
                    <a:spLocks/>
                  </p:cNvSpPr>
                  <p:nvPr/>
                </p:nvSpPr>
                <p:spPr bwMode="auto">
                  <a:xfrm>
                    <a:off x="400" y="1887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8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9" y="10"/>
                      </a:cxn>
                      <a:cxn ang="0">
                        <a:pos x="116" y="14"/>
                      </a:cxn>
                      <a:cxn ang="0">
                        <a:pos x="119" y="17"/>
                      </a:cxn>
                      <a:cxn ang="0">
                        <a:pos x="123" y="23"/>
                      </a:cxn>
                      <a:cxn ang="0">
                        <a:pos x="124" y="28"/>
                      </a:cxn>
                      <a:cxn ang="0">
                        <a:pos x="126" y="31"/>
                      </a:cxn>
                      <a:cxn ang="0">
                        <a:pos x="124" y="37"/>
                      </a:cxn>
                      <a:cxn ang="0">
                        <a:pos x="123" y="42"/>
                      </a:cxn>
                      <a:cxn ang="0">
                        <a:pos x="119" y="45"/>
                      </a:cxn>
                      <a:cxn ang="0">
                        <a:pos x="116" y="51"/>
                      </a:cxn>
                      <a:cxn ang="0">
                        <a:pos x="109" y="54"/>
                      </a:cxn>
                      <a:cxn ang="0">
                        <a:pos x="103" y="58"/>
                      </a:cxn>
                      <a:cxn ang="0">
                        <a:pos x="96" y="59"/>
                      </a:cxn>
                      <a:cxn ang="0">
                        <a:pos x="88" y="61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9" y="61"/>
                      </a:cxn>
                      <a:cxn ang="0">
                        <a:pos x="30" y="59"/>
                      </a:cxn>
                      <a:cxn ang="0">
                        <a:pos x="23" y="58"/>
                      </a:cxn>
                      <a:cxn ang="0">
                        <a:pos x="16" y="54"/>
                      </a:cxn>
                      <a:cxn ang="0">
                        <a:pos x="11" y="51"/>
                      </a:cxn>
                      <a:cxn ang="0">
                        <a:pos x="7" y="45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1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7"/>
                      </a:cxn>
                      <a:cxn ang="0">
                        <a:pos x="11" y="14"/>
                      </a:cxn>
                      <a:cxn ang="0">
                        <a:pos x="16" y="10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8" y="2"/>
                        </a:lnTo>
                        <a:lnTo>
                          <a:pt x="89" y="3"/>
                        </a:lnTo>
                        <a:lnTo>
                          <a:pt x="93" y="3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9" y="10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6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9" y="17"/>
                        </a:lnTo>
                        <a:lnTo>
                          <a:pt x="121" y="19"/>
                        </a:lnTo>
                        <a:lnTo>
                          <a:pt x="123" y="21"/>
                        </a:lnTo>
                        <a:lnTo>
                          <a:pt x="123" y="23"/>
                        </a:lnTo>
                        <a:lnTo>
                          <a:pt x="124" y="24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1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8"/>
                        </a:lnTo>
                        <a:lnTo>
                          <a:pt x="124" y="40"/>
                        </a:lnTo>
                        <a:lnTo>
                          <a:pt x="123" y="42"/>
                        </a:lnTo>
                        <a:lnTo>
                          <a:pt x="123" y="44"/>
                        </a:lnTo>
                        <a:lnTo>
                          <a:pt x="121" y="44"/>
                        </a:lnTo>
                        <a:lnTo>
                          <a:pt x="119" y="45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6" y="51"/>
                        </a:lnTo>
                        <a:lnTo>
                          <a:pt x="114" y="51"/>
                        </a:lnTo>
                        <a:lnTo>
                          <a:pt x="110" y="52"/>
                        </a:lnTo>
                        <a:lnTo>
                          <a:pt x="109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59"/>
                        </a:lnTo>
                        <a:lnTo>
                          <a:pt x="96" y="59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8" y="61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7" y="65"/>
                        </a:lnTo>
                        <a:lnTo>
                          <a:pt x="60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4" y="61"/>
                        </a:lnTo>
                        <a:lnTo>
                          <a:pt x="30" y="59"/>
                        </a:lnTo>
                        <a:lnTo>
                          <a:pt x="28" y="59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2"/>
                        </a:lnTo>
                        <a:lnTo>
                          <a:pt x="13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5"/>
                        </a:lnTo>
                        <a:lnTo>
                          <a:pt x="6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8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4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6" y="19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6" y="10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4" y="3"/>
                        </a:lnTo>
                        <a:lnTo>
                          <a:pt x="35" y="3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5" name="Freeform 227"/>
                  <p:cNvSpPr>
                    <a:spLocks/>
                  </p:cNvSpPr>
                  <p:nvPr/>
                </p:nvSpPr>
                <p:spPr bwMode="auto">
                  <a:xfrm>
                    <a:off x="400" y="2861"/>
                    <a:ext cx="63" cy="200"/>
                  </a:xfrm>
                  <a:custGeom>
                    <a:avLst/>
                    <a:gdLst/>
                    <a:ahLst/>
                    <a:cxnLst>
                      <a:cxn ang="0">
                        <a:pos x="126" y="4"/>
                      </a:cxn>
                      <a:cxn ang="0">
                        <a:pos x="124" y="9"/>
                      </a:cxn>
                      <a:cxn ang="0">
                        <a:pos x="121" y="13"/>
                      </a:cxn>
                      <a:cxn ang="0">
                        <a:pos x="117" y="18"/>
                      </a:cxn>
                      <a:cxn ang="0">
                        <a:pos x="110" y="21"/>
                      </a:cxn>
                      <a:cxn ang="0">
                        <a:pos x="105" y="25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1" y="32"/>
                      </a:cxn>
                      <a:cxn ang="0">
                        <a:pos x="72" y="34"/>
                      </a:cxn>
                      <a:cxn ang="0">
                        <a:pos x="60" y="34"/>
                      </a:cxn>
                      <a:cxn ang="0">
                        <a:pos x="51" y="32"/>
                      </a:cxn>
                      <a:cxn ang="0">
                        <a:pos x="42" y="32"/>
                      </a:cxn>
                      <a:cxn ang="0">
                        <a:pos x="34" y="30"/>
                      </a:cxn>
                      <a:cxn ang="0">
                        <a:pos x="25" y="27"/>
                      </a:cxn>
                      <a:cxn ang="0">
                        <a:pos x="18" y="23"/>
                      </a:cxn>
                      <a:cxn ang="0">
                        <a:pos x="13" y="20"/>
                      </a:cxn>
                      <a:cxn ang="0">
                        <a:pos x="7" y="16"/>
                      </a:cxn>
                      <a:cxn ang="0">
                        <a:pos x="4" y="13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8"/>
                      </a:cxn>
                      <a:cxn ang="0">
                        <a:pos x="7" y="161"/>
                      </a:cxn>
                      <a:cxn ang="0">
                        <a:pos x="13" y="165"/>
                      </a:cxn>
                      <a:cxn ang="0">
                        <a:pos x="18" y="168"/>
                      </a:cxn>
                      <a:cxn ang="0">
                        <a:pos x="25" y="172"/>
                      </a:cxn>
                      <a:cxn ang="0">
                        <a:pos x="34" y="173"/>
                      </a:cxn>
                      <a:cxn ang="0">
                        <a:pos x="42" y="175"/>
                      </a:cxn>
                      <a:cxn ang="0">
                        <a:pos x="51" y="177"/>
                      </a:cxn>
                      <a:cxn ang="0">
                        <a:pos x="60" y="177"/>
                      </a:cxn>
                      <a:cxn ang="0">
                        <a:pos x="72" y="177"/>
                      </a:cxn>
                      <a:cxn ang="0">
                        <a:pos x="81" y="177"/>
                      </a:cxn>
                      <a:cxn ang="0">
                        <a:pos x="89" y="175"/>
                      </a:cxn>
                      <a:cxn ang="0">
                        <a:pos x="98" y="172"/>
                      </a:cxn>
                      <a:cxn ang="0">
                        <a:pos x="105" y="170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1" y="158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8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4"/>
                        </a:lnTo>
                        <a:lnTo>
                          <a:pt x="124" y="6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3" y="11"/>
                        </a:lnTo>
                        <a:lnTo>
                          <a:pt x="123" y="13"/>
                        </a:lnTo>
                        <a:lnTo>
                          <a:pt x="121" y="13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6" y="20"/>
                        </a:lnTo>
                        <a:lnTo>
                          <a:pt x="114" y="20"/>
                        </a:lnTo>
                        <a:lnTo>
                          <a:pt x="110" y="21"/>
                        </a:lnTo>
                        <a:lnTo>
                          <a:pt x="109" y="23"/>
                        </a:lnTo>
                        <a:lnTo>
                          <a:pt x="107" y="23"/>
                        </a:lnTo>
                        <a:lnTo>
                          <a:pt x="105" y="25"/>
                        </a:lnTo>
                        <a:lnTo>
                          <a:pt x="103" y="27"/>
                        </a:lnTo>
                        <a:lnTo>
                          <a:pt x="100" y="27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30"/>
                        </a:lnTo>
                        <a:lnTo>
                          <a:pt x="89" y="30"/>
                        </a:lnTo>
                        <a:lnTo>
                          <a:pt x="88" y="30"/>
                        </a:lnTo>
                        <a:lnTo>
                          <a:pt x="84" y="32"/>
                        </a:lnTo>
                        <a:lnTo>
                          <a:pt x="81" y="32"/>
                        </a:lnTo>
                        <a:lnTo>
                          <a:pt x="79" y="32"/>
                        </a:lnTo>
                        <a:lnTo>
                          <a:pt x="75" y="32"/>
                        </a:lnTo>
                        <a:lnTo>
                          <a:pt x="72" y="34"/>
                        </a:lnTo>
                        <a:lnTo>
                          <a:pt x="70" y="34"/>
                        </a:lnTo>
                        <a:lnTo>
                          <a:pt x="67" y="34"/>
                        </a:lnTo>
                        <a:lnTo>
                          <a:pt x="60" y="34"/>
                        </a:lnTo>
                        <a:lnTo>
                          <a:pt x="56" y="34"/>
                        </a:lnTo>
                        <a:lnTo>
                          <a:pt x="53" y="34"/>
                        </a:lnTo>
                        <a:lnTo>
                          <a:pt x="51" y="32"/>
                        </a:lnTo>
                        <a:lnTo>
                          <a:pt x="47" y="32"/>
                        </a:lnTo>
                        <a:lnTo>
                          <a:pt x="44" y="32"/>
                        </a:lnTo>
                        <a:lnTo>
                          <a:pt x="42" y="32"/>
                        </a:lnTo>
                        <a:lnTo>
                          <a:pt x="39" y="30"/>
                        </a:lnTo>
                        <a:lnTo>
                          <a:pt x="35" y="30"/>
                        </a:lnTo>
                        <a:lnTo>
                          <a:pt x="34" y="30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7"/>
                        </a:lnTo>
                        <a:lnTo>
                          <a:pt x="23" y="27"/>
                        </a:lnTo>
                        <a:lnTo>
                          <a:pt x="21" y="25"/>
                        </a:lnTo>
                        <a:lnTo>
                          <a:pt x="18" y="23"/>
                        </a:lnTo>
                        <a:lnTo>
                          <a:pt x="16" y="23"/>
                        </a:lnTo>
                        <a:lnTo>
                          <a:pt x="14" y="21"/>
                        </a:lnTo>
                        <a:lnTo>
                          <a:pt x="13" y="20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6" y="13"/>
                        </a:lnTo>
                        <a:lnTo>
                          <a:pt x="4" y="13"/>
                        </a:ln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1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4" y="158"/>
                        </a:lnTo>
                        <a:lnTo>
                          <a:pt x="6" y="158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3"/>
                        </a:lnTo>
                        <a:lnTo>
                          <a:pt x="11" y="165"/>
                        </a:lnTo>
                        <a:lnTo>
                          <a:pt x="13" y="165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70"/>
                        </a:lnTo>
                        <a:lnTo>
                          <a:pt x="23" y="170"/>
                        </a:lnTo>
                        <a:lnTo>
                          <a:pt x="25" y="172"/>
                        </a:lnTo>
                        <a:lnTo>
                          <a:pt x="28" y="172"/>
                        </a:lnTo>
                        <a:lnTo>
                          <a:pt x="30" y="173"/>
                        </a:lnTo>
                        <a:lnTo>
                          <a:pt x="34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7"/>
                        </a:lnTo>
                        <a:lnTo>
                          <a:pt x="47" y="177"/>
                        </a:lnTo>
                        <a:lnTo>
                          <a:pt x="51" y="177"/>
                        </a:lnTo>
                        <a:lnTo>
                          <a:pt x="53" y="177"/>
                        </a:lnTo>
                        <a:lnTo>
                          <a:pt x="56" y="177"/>
                        </a:lnTo>
                        <a:lnTo>
                          <a:pt x="60" y="177"/>
                        </a:lnTo>
                        <a:lnTo>
                          <a:pt x="67" y="177"/>
                        </a:lnTo>
                        <a:lnTo>
                          <a:pt x="70" y="177"/>
                        </a:lnTo>
                        <a:lnTo>
                          <a:pt x="72" y="177"/>
                        </a:lnTo>
                        <a:lnTo>
                          <a:pt x="75" y="177"/>
                        </a:lnTo>
                        <a:lnTo>
                          <a:pt x="79" y="177"/>
                        </a:lnTo>
                        <a:lnTo>
                          <a:pt x="81" y="177"/>
                        </a:lnTo>
                        <a:lnTo>
                          <a:pt x="84" y="175"/>
                        </a:lnTo>
                        <a:lnTo>
                          <a:pt x="88" y="175"/>
                        </a:lnTo>
                        <a:lnTo>
                          <a:pt x="89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2"/>
                        </a:lnTo>
                        <a:lnTo>
                          <a:pt x="100" y="172"/>
                        </a:lnTo>
                        <a:lnTo>
                          <a:pt x="103" y="170"/>
                        </a:lnTo>
                        <a:lnTo>
                          <a:pt x="105" y="170"/>
                        </a:lnTo>
                        <a:lnTo>
                          <a:pt x="107" y="168"/>
                        </a:lnTo>
                        <a:lnTo>
                          <a:pt x="109" y="166"/>
                        </a:lnTo>
                        <a:lnTo>
                          <a:pt x="110" y="166"/>
                        </a:lnTo>
                        <a:lnTo>
                          <a:pt x="114" y="165"/>
                        </a:lnTo>
                        <a:lnTo>
                          <a:pt x="116" y="165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8"/>
                        </a:lnTo>
                        <a:lnTo>
                          <a:pt x="123" y="158"/>
                        </a:lnTo>
                        <a:lnTo>
                          <a:pt x="123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1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6" name="Freeform 228"/>
                  <p:cNvSpPr>
                    <a:spLocks/>
                  </p:cNvSpPr>
                  <p:nvPr/>
                </p:nvSpPr>
                <p:spPr bwMode="auto">
                  <a:xfrm>
                    <a:off x="400" y="2827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8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9" y="10"/>
                      </a:cxn>
                      <a:cxn ang="0">
                        <a:pos x="116" y="14"/>
                      </a:cxn>
                      <a:cxn ang="0">
                        <a:pos x="119" y="17"/>
                      </a:cxn>
                      <a:cxn ang="0">
                        <a:pos x="123" y="23"/>
                      </a:cxn>
                      <a:cxn ang="0">
                        <a:pos x="124" y="28"/>
                      </a:cxn>
                      <a:cxn ang="0">
                        <a:pos x="126" y="31"/>
                      </a:cxn>
                      <a:cxn ang="0">
                        <a:pos x="124" y="37"/>
                      </a:cxn>
                      <a:cxn ang="0">
                        <a:pos x="123" y="42"/>
                      </a:cxn>
                      <a:cxn ang="0">
                        <a:pos x="119" y="45"/>
                      </a:cxn>
                      <a:cxn ang="0">
                        <a:pos x="116" y="51"/>
                      </a:cxn>
                      <a:cxn ang="0">
                        <a:pos x="109" y="54"/>
                      </a:cxn>
                      <a:cxn ang="0">
                        <a:pos x="103" y="58"/>
                      </a:cxn>
                      <a:cxn ang="0">
                        <a:pos x="96" y="59"/>
                      </a:cxn>
                      <a:cxn ang="0">
                        <a:pos x="88" y="61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9" y="61"/>
                      </a:cxn>
                      <a:cxn ang="0">
                        <a:pos x="30" y="59"/>
                      </a:cxn>
                      <a:cxn ang="0">
                        <a:pos x="23" y="58"/>
                      </a:cxn>
                      <a:cxn ang="0">
                        <a:pos x="16" y="54"/>
                      </a:cxn>
                      <a:cxn ang="0">
                        <a:pos x="11" y="51"/>
                      </a:cxn>
                      <a:cxn ang="0">
                        <a:pos x="7" y="45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1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7"/>
                      </a:cxn>
                      <a:cxn ang="0">
                        <a:pos x="11" y="14"/>
                      </a:cxn>
                      <a:cxn ang="0">
                        <a:pos x="16" y="10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8" y="2"/>
                        </a:lnTo>
                        <a:lnTo>
                          <a:pt x="89" y="3"/>
                        </a:lnTo>
                        <a:lnTo>
                          <a:pt x="93" y="3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9" y="10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6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9" y="17"/>
                        </a:lnTo>
                        <a:lnTo>
                          <a:pt x="121" y="19"/>
                        </a:lnTo>
                        <a:lnTo>
                          <a:pt x="123" y="21"/>
                        </a:lnTo>
                        <a:lnTo>
                          <a:pt x="123" y="23"/>
                        </a:lnTo>
                        <a:lnTo>
                          <a:pt x="124" y="24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1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8"/>
                        </a:lnTo>
                        <a:lnTo>
                          <a:pt x="124" y="40"/>
                        </a:lnTo>
                        <a:lnTo>
                          <a:pt x="123" y="42"/>
                        </a:lnTo>
                        <a:lnTo>
                          <a:pt x="123" y="44"/>
                        </a:lnTo>
                        <a:lnTo>
                          <a:pt x="121" y="44"/>
                        </a:lnTo>
                        <a:lnTo>
                          <a:pt x="119" y="45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6" y="51"/>
                        </a:lnTo>
                        <a:lnTo>
                          <a:pt x="114" y="51"/>
                        </a:lnTo>
                        <a:lnTo>
                          <a:pt x="110" y="52"/>
                        </a:lnTo>
                        <a:lnTo>
                          <a:pt x="109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59"/>
                        </a:lnTo>
                        <a:lnTo>
                          <a:pt x="96" y="59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8" y="61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7" y="65"/>
                        </a:lnTo>
                        <a:lnTo>
                          <a:pt x="60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4" y="61"/>
                        </a:lnTo>
                        <a:lnTo>
                          <a:pt x="30" y="59"/>
                        </a:lnTo>
                        <a:lnTo>
                          <a:pt x="28" y="59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2"/>
                        </a:lnTo>
                        <a:lnTo>
                          <a:pt x="13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5"/>
                        </a:lnTo>
                        <a:lnTo>
                          <a:pt x="6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8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4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6" y="19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6" y="10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4" y="3"/>
                        </a:lnTo>
                        <a:lnTo>
                          <a:pt x="35" y="3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7" name="Freeform 229"/>
                  <p:cNvSpPr>
                    <a:spLocks/>
                  </p:cNvSpPr>
                  <p:nvPr/>
                </p:nvSpPr>
                <p:spPr bwMode="auto">
                  <a:xfrm>
                    <a:off x="393" y="3326"/>
                    <a:ext cx="104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09"/>
                      </a:cxn>
                      <a:cxn ang="0">
                        <a:pos x="0" y="20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0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09"/>
                        </a:lnTo>
                        <a:lnTo>
                          <a:pt x="0" y="20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8" name="Freeform 230"/>
                  <p:cNvSpPr>
                    <a:spLocks/>
                  </p:cNvSpPr>
                  <p:nvPr/>
                </p:nvSpPr>
                <p:spPr bwMode="auto">
                  <a:xfrm>
                    <a:off x="379" y="3296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99" name="Freeform 231"/>
                  <p:cNvSpPr>
                    <a:spLocks/>
                  </p:cNvSpPr>
                  <p:nvPr/>
                </p:nvSpPr>
                <p:spPr bwMode="auto">
                  <a:xfrm>
                    <a:off x="470" y="2549"/>
                    <a:ext cx="63" cy="198"/>
                  </a:xfrm>
                  <a:custGeom>
                    <a:avLst/>
                    <a:gdLst/>
                    <a:ahLst/>
                    <a:cxnLst>
                      <a:cxn ang="0">
                        <a:pos x="126" y="3"/>
                      </a:cxn>
                      <a:cxn ang="0">
                        <a:pos x="124" y="8"/>
                      </a:cxn>
                      <a:cxn ang="0">
                        <a:pos x="121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89" y="29"/>
                      </a:cxn>
                      <a:cxn ang="0">
                        <a:pos x="80" y="31"/>
                      </a:cxn>
                      <a:cxn ang="0">
                        <a:pos x="72" y="33"/>
                      </a:cxn>
                      <a:cxn ang="0">
                        <a:pos x="59" y="33"/>
                      </a:cxn>
                      <a:cxn ang="0">
                        <a:pos x="51" y="31"/>
                      </a:cxn>
                      <a:cxn ang="0">
                        <a:pos x="42" y="31"/>
                      </a:cxn>
                      <a:cxn ang="0">
                        <a:pos x="33" y="29"/>
                      </a:cxn>
                      <a:cxn ang="0">
                        <a:pos x="25" y="26"/>
                      </a:cxn>
                      <a:cxn ang="0">
                        <a:pos x="18" y="22"/>
                      </a:cxn>
                      <a:cxn ang="0">
                        <a:pos x="12" y="19"/>
                      </a:cxn>
                      <a:cxn ang="0">
                        <a:pos x="7" y="15"/>
                      </a:cxn>
                      <a:cxn ang="0">
                        <a:pos x="4" y="12"/>
                      </a:cxn>
                      <a:cxn ang="0">
                        <a:pos x="2" y="7"/>
                      </a:cxn>
                      <a:cxn ang="0">
                        <a:pos x="0" y="1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7"/>
                      </a:cxn>
                      <a:cxn ang="0">
                        <a:pos x="7" y="161"/>
                      </a:cxn>
                      <a:cxn ang="0">
                        <a:pos x="12" y="164"/>
                      </a:cxn>
                      <a:cxn ang="0">
                        <a:pos x="18" y="168"/>
                      </a:cxn>
                      <a:cxn ang="0">
                        <a:pos x="25" y="171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1" y="176"/>
                      </a:cxn>
                      <a:cxn ang="0">
                        <a:pos x="59" y="176"/>
                      </a:cxn>
                      <a:cxn ang="0">
                        <a:pos x="72" y="176"/>
                      </a:cxn>
                      <a:cxn ang="0">
                        <a:pos x="80" y="176"/>
                      </a:cxn>
                      <a:cxn ang="0">
                        <a:pos x="89" y="175"/>
                      </a:cxn>
                      <a:cxn ang="0">
                        <a:pos x="98" y="171"/>
                      </a:cxn>
                      <a:cxn ang="0">
                        <a:pos x="105" y="169"/>
                      </a:cxn>
                      <a:cxn ang="0">
                        <a:pos x="110" y="166"/>
                      </a:cxn>
                      <a:cxn ang="0">
                        <a:pos x="117" y="162"/>
                      </a:cxn>
                      <a:cxn ang="0">
                        <a:pos x="121" y="157"/>
                      </a:cxn>
                      <a:cxn ang="0">
                        <a:pos x="124" y="154"/>
                      </a:cxn>
                      <a:cxn ang="0">
                        <a:pos x="126" y="148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7">
                        <a:moveTo>
                          <a:pt x="126" y="0"/>
                        </a:moveTo>
                        <a:lnTo>
                          <a:pt x="126" y="1"/>
                        </a:lnTo>
                        <a:lnTo>
                          <a:pt x="126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8"/>
                        </a:lnTo>
                        <a:lnTo>
                          <a:pt x="122" y="10"/>
                        </a:lnTo>
                        <a:lnTo>
                          <a:pt x="122" y="12"/>
                        </a:lnTo>
                        <a:lnTo>
                          <a:pt x="121" y="12"/>
                        </a:lnTo>
                        <a:lnTo>
                          <a:pt x="119" y="14"/>
                        </a:lnTo>
                        <a:lnTo>
                          <a:pt x="117" y="15"/>
                        </a:lnTo>
                        <a:lnTo>
                          <a:pt x="117" y="17"/>
                        </a:lnTo>
                        <a:lnTo>
                          <a:pt x="115" y="19"/>
                        </a:lnTo>
                        <a:lnTo>
                          <a:pt x="114" y="19"/>
                        </a:lnTo>
                        <a:lnTo>
                          <a:pt x="110" y="21"/>
                        </a:lnTo>
                        <a:lnTo>
                          <a:pt x="108" y="22"/>
                        </a:lnTo>
                        <a:lnTo>
                          <a:pt x="107" y="22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100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29"/>
                        </a:lnTo>
                        <a:lnTo>
                          <a:pt x="89" y="29"/>
                        </a:lnTo>
                        <a:lnTo>
                          <a:pt x="87" y="29"/>
                        </a:lnTo>
                        <a:lnTo>
                          <a:pt x="84" y="31"/>
                        </a:lnTo>
                        <a:lnTo>
                          <a:pt x="80" y="31"/>
                        </a:lnTo>
                        <a:lnTo>
                          <a:pt x="79" y="31"/>
                        </a:lnTo>
                        <a:lnTo>
                          <a:pt x="75" y="31"/>
                        </a:lnTo>
                        <a:lnTo>
                          <a:pt x="72" y="33"/>
                        </a:lnTo>
                        <a:lnTo>
                          <a:pt x="70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6" y="33"/>
                        </a:lnTo>
                        <a:lnTo>
                          <a:pt x="53" y="33"/>
                        </a:lnTo>
                        <a:lnTo>
                          <a:pt x="51" y="31"/>
                        </a:lnTo>
                        <a:lnTo>
                          <a:pt x="47" y="31"/>
                        </a:lnTo>
                        <a:lnTo>
                          <a:pt x="44" y="31"/>
                        </a:lnTo>
                        <a:lnTo>
                          <a:pt x="42" y="31"/>
                        </a:lnTo>
                        <a:lnTo>
                          <a:pt x="39" y="29"/>
                        </a:lnTo>
                        <a:lnTo>
                          <a:pt x="35" y="29"/>
                        </a:lnTo>
                        <a:lnTo>
                          <a:pt x="33" y="29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6"/>
                        </a:lnTo>
                        <a:lnTo>
                          <a:pt x="23" y="26"/>
                        </a:lnTo>
                        <a:lnTo>
                          <a:pt x="21" y="24"/>
                        </a:lnTo>
                        <a:lnTo>
                          <a:pt x="18" y="22"/>
                        </a:lnTo>
                        <a:lnTo>
                          <a:pt x="16" y="22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1" y="19"/>
                        </a:lnTo>
                        <a:lnTo>
                          <a:pt x="9" y="17"/>
                        </a:lnTo>
                        <a:lnTo>
                          <a:pt x="7" y="15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4" y="12"/>
                        </a:lnTo>
                        <a:lnTo>
                          <a:pt x="2" y="10"/>
                        </a:lnTo>
                        <a:lnTo>
                          <a:pt x="2" y="8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8"/>
                        </a:lnTo>
                        <a:lnTo>
                          <a:pt x="0" y="150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5"/>
                        </a:lnTo>
                        <a:lnTo>
                          <a:pt x="4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2"/>
                        </a:lnTo>
                        <a:lnTo>
                          <a:pt x="11" y="164"/>
                        </a:lnTo>
                        <a:lnTo>
                          <a:pt x="12" y="164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69"/>
                        </a:lnTo>
                        <a:lnTo>
                          <a:pt x="23" y="169"/>
                        </a:lnTo>
                        <a:lnTo>
                          <a:pt x="25" y="171"/>
                        </a:lnTo>
                        <a:lnTo>
                          <a:pt x="28" y="171"/>
                        </a:lnTo>
                        <a:lnTo>
                          <a:pt x="30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6"/>
                        </a:lnTo>
                        <a:lnTo>
                          <a:pt x="47" y="176"/>
                        </a:lnTo>
                        <a:lnTo>
                          <a:pt x="51" y="176"/>
                        </a:lnTo>
                        <a:lnTo>
                          <a:pt x="53" y="176"/>
                        </a:lnTo>
                        <a:lnTo>
                          <a:pt x="56" y="176"/>
                        </a:lnTo>
                        <a:lnTo>
                          <a:pt x="59" y="176"/>
                        </a:lnTo>
                        <a:lnTo>
                          <a:pt x="66" y="176"/>
                        </a:lnTo>
                        <a:lnTo>
                          <a:pt x="70" y="176"/>
                        </a:lnTo>
                        <a:lnTo>
                          <a:pt x="72" y="176"/>
                        </a:lnTo>
                        <a:lnTo>
                          <a:pt x="75" y="176"/>
                        </a:lnTo>
                        <a:lnTo>
                          <a:pt x="79" y="176"/>
                        </a:lnTo>
                        <a:lnTo>
                          <a:pt x="80" y="176"/>
                        </a:lnTo>
                        <a:lnTo>
                          <a:pt x="84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100" y="171"/>
                        </a:lnTo>
                        <a:lnTo>
                          <a:pt x="103" y="169"/>
                        </a:lnTo>
                        <a:lnTo>
                          <a:pt x="105" y="169"/>
                        </a:lnTo>
                        <a:lnTo>
                          <a:pt x="107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4" y="164"/>
                        </a:lnTo>
                        <a:lnTo>
                          <a:pt x="115" y="164"/>
                        </a:lnTo>
                        <a:lnTo>
                          <a:pt x="117" y="162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7"/>
                        </a:lnTo>
                        <a:lnTo>
                          <a:pt x="122" y="157"/>
                        </a:lnTo>
                        <a:lnTo>
                          <a:pt x="122" y="155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6" y="148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0" name="Freeform 232"/>
                  <p:cNvSpPr>
                    <a:spLocks/>
                  </p:cNvSpPr>
                  <p:nvPr/>
                </p:nvSpPr>
                <p:spPr bwMode="auto">
                  <a:xfrm>
                    <a:off x="470" y="2513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7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8" y="11"/>
                      </a:cxn>
                      <a:cxn ang="0">
                        <a:pos x="115" y="14"/>
                      </a:cxn>
                      <a:cxn ang="0">
                        <a:pos x="119" y="18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2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9" y="46"/>
                      </a:cxn>
                      <a:cxn ang="0">
                        <a:pos x="115" y="51"/>
                      </a:cxn>
                      <a:cxn ang="0">
                        <a:pos x="108" y="54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7" y="61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9" y="61"/>
                      </a:cxn>
                      <a:cxn ang="0">
                        <a:pos x="30" y="60"/>
                      </a:cxn>
                      <a:cxn ang="0">
                        <a:pos x="23" y="58"/>
                      </a:cxn>
                      <a:cxn ang="0">
                        <a:pos x="16" y="54"/>
                      </a:cxn>
                      <a:cxn ang="0">
                        <a:pos x="11" y="51"/>
                      </a:cxn>
                      <a:cxn ang="0">
                        <a:pos x="7" y="46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8"/>
                      </a:cxn>
                      <a:cxn ang="0">
                        <a:pos x="11" y="14"/>
                      </a:cxn>
                      <a:cxn ang="0">
                        <a:pos x="16" y="11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0" y="2"/>
                        </a:lnTo>
                        <a:lnTo>
                          <a:pt x="84" y="2"/>
                        </a:lnTo>
                        <a:lnTo>
                          <a:pt x="87" y="2"/>
                        </a:lnTo>
                        <a:lnTo>
                          <a:pt x="89" y="4"/>
                        </a:lnTo>
                        <a:lnTo>
                          <a:pt x="93" y="4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8" y="11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9" y="18"/>
                        </a:lnTo>
                        <a:lnTo>
                          <a:pt x="121" y="19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5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2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0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1" y="44"/>
                        </a:lnTo>
                        <a:lnTo>
                          <a:pt x="119" y="46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5" y="51"/>
                        </a:lnTo>
                        <a:lnTo>
                          <a:pt x="114" y="51"/>
                        </a:lnTo>
                        <a:lnTo>
                          <a:pt x="110" y="53"/>
                        </a:lnTo>
                        <a:lnTo>
                          <a:pt x="108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7" y="61"/>
                        </a:lnTo>
                        <a:lnTo>
                          <a:pt x="84" y="63"/>
                        </a:lnTo>
                        <a:lnTo>
                          <a:pt x="80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6" y="65"/>
                        </a:lnTo>
                        <a:lnTo>
                          <a:pt x="59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30" y="60"/>
                        </a:lnTo>
                        <a:lnTo>
                          <a:pt x="28" y="60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3"/>
                        </a:lnTo>
                        <a:lnTo>
                          <a:pt x="12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5" y="19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6" y="11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3" y="4"/>
                        </a:lnTo>
                        <a:lnTo>
                          <a:pt x="35" y="4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1" name="Freeform 233"/>
                  <p:cNvSpPr>
                    <a:spLocks/>
                  </p:cNvSpPr>
                  <p:nvPr/>
                </p:nvSpPr>
                <p:spPr bwMode="auto">
                  <a:xfrm>
                    <a:off x="470" y="3018"/>
                    <a:ext cx="63" cy="200"/>
                  </a:xfrm>
                  <a:custGeom>
                    <a:avLst/>
                    <a:gdLst/>
                    <a:ahLst/>
                    <a:cxnLst>
                      <a:cxn ang="0">
                        <a:pos x="126" y="4"/>
                      </a:cxn>
                      <a:cxn ang="0">
                        <a:pos x="124" y="9"/>
                      </a:cxn>
                      <a:cxn ang="0">
                        <a:pos x="121" y="12"/>
                      </a:cxn>
                      <a:cxn ang="0">
                        <a:pos x="117" y="18"/>
                      </a:cxn>
                      <a:cxn ang="0">
                        <a:pos x="110" y="21"/>
                      </a:cxn>
                      <a:cxn ang="0">
                        <a:pos x="105" y="25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0" y="32"/>
                      </a:cxn>
                      <a:cxn ang="0">
                        <a:pos x="72" y="33"/>
                      </a:cxn>
                      <a:cxn ang="0">
                        <a:pos x="59" y="33"/>
                      </a:cxn>
                      <a:cxn ang="0">
                        <a:pos x="51" y="32"/>
                      </a:cxn>
                      <a:cxn ang="0">
                        <a:pos x="42" y="32"/>
                      </a:cxn>
                      <a:cxn ang="0">
                        <a:pos x="33" y="30"/>
                      </a:cxn>
                      <a:cxn ang="0">
                        <a:pos x="25" y="26"/>
                      </a:cxn>
                      <a:cxn ang="0">
                        <a:pos x="18" y="23"/>
                      </a:cxn>
                      <a:cxn ang="0">
                        <a:pos x="12" y="19"/>
                      </a:cxn>
                      <a:cxn ang="0">
                        <a:pos x="7" y="16"/>
                      </a:cxn>
                      <a:cxn ang="0">
                        <a:pos x="4" y="12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8"/>
                      </a:cxn>
                      <a:cxn ang="0">
                        <a:pos x="7" y="161"/>
                      </a:cxn>
                      <a:cxn ang="0">
                        <a:pos x="12" y="165"/>
                      </a:cxn>
                      <a:cxn ang="0">
                        <a:pos x="18" y="168"/>
                      </a:cxn>
                      <a:cxn ang="0">
                        <a:pos x="25" y="172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1" y="177"/>
                      </a:cxn>
                      <a:cxn ang="0">
                        <a:pos x="59" y="177"/>
                      </a:cxn>
                      <a:cxn ang="0">
                        <a:pos x="72" y="177"/>
                      </a:cxn>
                      <a:cxn ang="0">
                        <a:pos x="80" y="177"/>
                      </a:cxn>
                      <a:cxn ang="0">
                        <a:pos x="89" y="175"/>
                      </a:cxn>
                      <a:cxn ang="0">
                        <a:pos x="98" y="172"/>
                      </a:cxn>
                      <a:cxn ang="0">
                        <a:pos x="105" y="170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1" y="158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8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4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1"/>
                        </a:lnTo>
                        <a:lnTo>
                          <a:pt x="122" y="12"/>
                        </a:lnTo>
                        <a:lnTo>
                          <a:pt x="121" y="12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5" y="19"/>
                        </a:lnTo>
                        <a:lnTo>
                          <a:pt x="114" y="19"/>
                        </a:lnTo>
                        <a:lnTo>
                          <a:pt x="110" y="21"/>
                        </a:lnTo>
                        <a:lnTo>
                          <a:pt x="108" y="23"/>
                        </a:lnTo>
                        <a:lnTo>
                          <a:pt x="107" y="23"/>
                        </a:lnTo>
                        <a:lnTo>
                          <a:pt x="105" y="25"/>
                        </a:lnTo>
                        <a:lnTo>
                          <a:pt x="103" y="26"/>
                        </a:lnTo>
                        <a:lnTo>
                          <a:pt x="100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30"/>
                        </a:lnTo>
                        <a:lnTo>
                          <a:pt x="89" y="30"/>
                        </a:lnTo>
                        <a:lnTo>
                          <a:pt x="87" y="30"/>
                        </a:lnTo>
                        <a:lnTo>
                          <a:pt x="84" y="32"/>
                        </a:lnTo>
                        <a:lnTo>
                          <a:pt x="80" y="32"/>
                        </a:lnTo>
                        <a:lnTo>
                          <a:pt x="79" y="32"/>
                        </a:lnTo>
                        <a:lnTo>
                          <a:pt x="75" y="32"/>
                        </a:lnTo>
                        <a:lnTo>
                          <a:pt x="72" y="33"/>
                        </a:lnTo>
                        <a:lnTo>
                          <a:pt x="70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6" y="33"/>
                        </a:lnTo>
                        <a:lnTo>
                          <a:pt x="53" y="33"/>
                        </a:lnTo>
                        <a:lnTo>
                          <a:pt x="51" y="32"/>
                        </a:lnTo>
                        <a:lnTo>
                          <a:pt x="47" y="32"/>
                        </a:lnTo>
                        <a:lnTo>
                          <a:pt x="44" y="32"/>
                        </a:lnTo>
                        <a:lnTo>
                          <a:pt x="42" y="32"/>
                        </a:lnTo>
                        <a:lnTo>
                          <a:pt x="39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6"/>
                        </a:lnTo>
                        <a:lnTo>
                          <a:pt x="23" y="26"/>
                        </a:lnTo>
                        <a:lnTo>
                          <a:pt x="21" y="25"/>
                        </a:lnTo>
                        <a:lnTo>
                          <a:pt x="18" y="23"/>
                        </a:lnTo>
                        <a:lnTo>
                          <a:pt x="16" y="23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1" y="19"/>
                        </a:lnTo>
                        <a:lnTo>
                          <a:pt x="9" y="18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4" y="12"/>
                        </a:ln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1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4" y="158"/>
                        </a:lnTo>
                        <a:lnTo>
                          <a:pt x="5" y="158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3"/>
                        </a:lnTo>
                        <a:lnTo>
                          <a:pt x="11" y="165"/>
                        </a:lnTo>
                        <a:lnTo>
                          <a:pt x="12" y="165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70"/>
                        </a:lnTo>
                        <a:lnTo>
                          <a:pt x="23" y="170"/>
                        </a:lnTo>
                        <a:lnTo>
                          <a:pt x="25" y="172"/>
                        </a:lnTo>
                        <a:lnTo>
                          <a:pt x="28" y="172"/>
                        </a:lnTo>
                        <a:lnTo>
                          <a:pt x="30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7"/>
                        </a:lnTo>
                        <a:lnTo>
                          <a:pt x="47" y="177"/>
                        </a:lnTo>
                        <a:lnTo>
                          <a:pt x="51" y="177"/>
                        </a:lnTo>
                        <a:lnTo>
                          <a:pt x="53" y="177"/>
                        </a:lnTo>
                        <a:lnTo>
                          <a:pt x="56" y="177"/>
                        </a:lnTo>
                        <a:lnTo>
                          <a:pt x="59" y="177"/>
                        </a:lnTo>
                        <a:lnTo>
                          <a:pt x="66" y="177"/>
                        </a:lnTo>
                        <a:lnTo>
                          <a:pt x="70" y="177"/>
                        </a:lnTo>
                        <a:lnTo>
                          <a:pt x="72" y="177"/>
                        </a:lnTo>
                        <a:lnTo>
                          <a:pt x="75" y="177"/>
                        </a:lnTo>
                        <a:lnTo>
                          <a:pt x="79" y="177"/>
                        </a:lnTo>
                        <a:lnTo>
                          <a:pt x="80" y="177"/>
                        </a:lnTo>
                        <a:lnTo>
                          <a:pt x="84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2"/>
                        </a:lnTo>
                        <a:lnTo>
                          <a:pt x="100" y="172"/>
                        </a:lnTo>
                        <a:lnTo>
                          <a:pt x="103" y="170"/>
                        </a:lnTo>
                        <a:lnTo>
                          <a:pt x="105" y="170"/>
                        </a:lnTo>
                        <a:lnTo>
                          <a:pt x="107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4" y="165"/>
                        </a:lnTo>
                        <a:lnTo>
                          <a:pt x="115" y="165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8"/>
                        </a:lnTo>
                        <a:lnTo>
                          <a:pt x="122" y="158"/>
                        </a:lnTo>
                        <a:lnTo>
                          <a:pt x="122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1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2" name="Freeform 234"/>
                  <p:cNvSpPr>
                    <a:spLocks/>
                  </p:cNvSpPr>
                  <p:nvPr/>
                </p:nvSpPr>
                <p:spPr bwMode="auto">
                  <a:xfrm>
                    <a:off x="470" y="2984"/>
                    <a:ext cx="63" cy="72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7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8" y="10"/>
                      </a:cxn>
                      <a:cxn ang="0">
                        <a:pos x="115" y="14"/>
                      </a:cxn>
                      <a:cxn ang="0">
                        <a:pos x="119" y="17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1"/>
                      </a:cxn>
                      <a:cxn ang="0">
                        <a:pos x="124" y="36"/>
                      </a:cxn>
                      <a:cxn ang="0">
                        <a:pos x="122" y="42"/>
                      </a:cxn>
                      <a:cxn ang="0">
                        <a:pos x="119" y="45"/>
                      </a:cxn>
                      <a:cxn ang="0">
                        <a:pos x="115" y="50"/>
                      </a:cxn>
                      <a:cxn ang="0">
                        <a:pos x="108" y="54"/>
                      </a:cxn>
                      <a:cxn ang="0">
                        <a:pos x="103" y="57"/>
                      </a:cxn>
                      <a:cxn ang="0">
                        <a:pos x="96" y="59"/>
                      </a:cxn>
                      <a:cxn ang="0">
                        <a:pos x="87" y="61"/>
                      </a:cxn>
                      <a:cxn ang="0">
                        <a:pos x="79" y="63"/>
                      </a:cxn>
                      <a:cxn ang="0">
                        <a:pos x="70" y="64"/>
                      </a:cxn>
                      <a:cxn ang="0">
                        <a:pos x="56" y="64"/>
                      </a:cxn>
                      <a:cxn ang="0">
                        <a:pos x="47" y="63"/>
                      </a:cxn>
                      <a:cxn ang="0">
                        <a:pos x="39" y="61"/>
                      </a:cxn>
                      <a:cxn ang="0">
                        <a:pos x="30" y="59"/>
                      </a:cxn>
                      <a:cxn ang="0">
                        <a:pos x="23" y="57"/>
                      </a:cxn>
                      <a:cxn ang="0">
                        <a:pos x="16" y="54"/>
                      </a:cxn>
                      <a:cxn ang="0">
                        <a:pos x="11" y="50"/>
                      </a:cxn>
                      <a:cxn ang="0">
                        <a:pos x="7" y="45"/>
                      </a:cxn>
                      <a:cxn ang="0">
                        <a:pos x="2" y="42"/>
                      </a:cxn>
                      <a:cxn ang="0">
                        <a:pos x="0" y="36"/>
                      </a:cxn>
                      <a:cxn ang="0">
                        <a:pos x="0" y="31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7"/>
                      </a:cxn>
                      <a:cxn ang="0">
                        <a:pos x="11" y="14"/>
                      </a:cxn>
                      <a:cxn ang="0">
                        <a:pos x="16" y="10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5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0" y="2"/>
                        </a:lnTo>
                        <a:lnTo>
                          <a:pt x="84" y="2"/>
                        </a:lnTo>
                        <a:lnTo>
                          <a:pt x="87" y="2"/>
                        </a:lnTo>
                        <a:lnTo>
                          <a:pt x="89" y="3"/>
                        </a:lnTo>
                        <a:lnTo>
                          <a:pt x="93" y="3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8" y="10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9" y="17"/>
                        </a:lnTo>
                        <a:lnTo>
                          <a:pt x="121" y="19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4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29"/>
                        </a:lnTo>
                        <a:lnTo>
                          <a:pt x="126" y="31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6"/>
                        </a:lnTo>
                        <a:lnTo>
                          <a:pt x="124" y="38"/>
                        </a:lnTo>
                        <a:lnTo>
                          <a:pt x="124" y="40"/>
                        </a:lnTo>
                        <a:lnTo>
                          <a:pt x="122" y="42"/>
                        </a:lnTo>
                        <a:lnTo>
                          <a:pt x="122" y="43"/>
                        </a:lnTo>
                        <a:lnTo>
                          <a:pt x="121" y="43"/>
                        </a:lnTo>
                        <a:lnTo>
                          <a:pt x="119" y="45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5" y="50"/>
                        </a:lnTo>
                        <a:lnTo>
                          <a:pt x="114" y="50"/>
                        </a:lnTo>
                        <a:lnTo>
                          <a:pt x="110" y="52"/>
                        </a:lnTo>
                        <a:lnTo>
                          <a:pt x="108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7"/>
                        </a:lnTo>
                        <a:lnTo>
                          <a:pt x="100" y="57"/>
                        </a:lnTo>
                        <a:lnTo>
                          <a:pt x="98" y="59"/>
                        </a:lnTo>
                        <a:lnTo>
                          <a:pt x="96" y="59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7" y="61"/>
                        </a:lnTo>
                        <a:lnTo>
                          <a:pt x="84" y="63"/>
                        </a:lnTo>
                        <a:lnTo>
                          <a:pt x="80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4"/>
                        </a:lnTo>
                        <a:lnTo>
                          <a:pt x="70" y="64"/>
                        </a:lnTo>
                        <a:lnTo>
                          <a:pt x="66" y="64"/>
                        </a:lnTo>
                        <a:lnTo>
                          <a:pt x="59" y="64"/>
                        </a:lnTo>
                        <a:lnTo>
                          <a:pt x="56" y="64"/>
                        </a:lnTo>
                        <a:lnTo>
                          <a:pt x="53" y="64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30" y="59"/>
                        </a:lnTo>
                        <a:lnTo>
                          <a:pt x="28" y="59"/>
                        </a:lnTo>
                        <a:lnTo>
                          <a:pt x="25" y="57"/>
                        </a:lnTo>
                        <a:lnTo>
                          <a:pt x="23" y="57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2"/>
                        </a:lnTo>
                        <a:lnTo>
                          <a:pt x="12" y="50"/>
                        </a:lnTo>
                        <a:lnTo>
                          <a:pt x="11" y="50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5"/>
                        </a:lnTo>
                        <a:lnTo>
                          <a:pt x="5" y="43"/>
                        </a:lnTo>
                        <a:lnTo>
                          <a:pt x="4" y="43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8"/>
                        </a:lnTo>
                        <a:lnTo>
                          <a:pt x="0" y="36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0" y="29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4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5" y="19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6" y="10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3" y="3"/>
                        </a:lnTo>
                        <a:lnTo>
                          <a:pt x="35" y="3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3" name="Freeform 235"/>
                  <p:cNvSpPr>
                    <a:spLocks/>
                  </p:cNvSpPr>
                  <p:nvPr/>
                </p:nvSpPr>
                <p:spPr bwMode="auto">
                  <a:xfrm>
                    <a:off x="531" y="1133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4" name="Freeform 236"/>
                  <p:cNvSpPr>
                    <a:spLocks/>
                  </p:cNvSpPr>
                  <p:nvPr/>
                </p:nvSpPr>
                <p:spPr bwMode="auto">
                  <a:xfrm>
                    <a:off x="518" y="1104"/>
                    <a:ext cx="105" cy="2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09"/>
                      </a:cxn>
                      <a:cxn ang="0">
                        <a:pos x="0" y="20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0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09"/>
                        </a:lnTo>
                        <a:lnTo>
                          <a:pt x="0" y="20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5" name="Freeform 237"/>
                  <p:cNvSpPr>
                    <a:spLocks/>
                  </p:cNvSpPr>
                  <p:nvPr/>
                </p:nvSpPr>
                <p:spPr bwMode="auto">
                  <a:xfrm>
                    <a:off x="539" y="1609"/>
                    <a:ext cx="63" cy="198"/>
                  </a:xfrm>
                  <a:custGeom>
                    <a:avLst/>
                    <a:gdLst/>
                    <a:ahLst/>
                    <a:cxnLst>
                      <a:cxn ang="0">
                        <a:pos x="126" y="3"/>
                      </a:cxn>
                      <a:cxn ang="0">
                        <a:pos x="124" y="8"/>
                      </a:cxn>
                      <a:cxn ang="0">
                        <a:pos x="120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89" y="29"/>
                      </a:cxn>
                      <a:cxn ang="0">
                        <a:pos x="80" y="31"/>
                      </a:cxn>
                      <a:cxn ang="0">
                        <a:pos x="72" y="33"/>
                      </a:cxn>
                      <a:cxn ang="0">
                        <a:pos x="59" y="33"/>
                      </a:cxn>
                      <a:cxn ang="0">
                        <a:pos x="51" y="31"/>
                      </a:cxn>
                      <a:cxn ang="0">
                        <a:pos x="42" y="31"/>
                      </a:cxn>
                      <a:cxn ang="0">
                        <a:pos x="33" y="29"/>
                      </a:cxn>
                      <a:cxn ang="0">
                        <a:pos x="24" y="26"/>
                      </a:cxn>
                      <a:cxn ang="0">
                        <a:pos x="17" y="22"/>
                      </a:cxn>
                      <a:cxn ang="0">
                        <a:pos x="12" y="19"/>
                      </a:cxn>
                      <a:cxn ang="0">
                        <a:pos x="7" y="15"/>
                      </a:cxn>
                      <a:cxn ang="0">
                        <a:pos x="3" y="12"/>
                      </a:cxn>
                      <a:cxn ang="0">
                        <a:pos x="2" y="7"/>
                      </a:cxn>
                      <a:cxn ang="0">
                        <a:pos x="0" y="1"/>
                      </a:cxn>
                      <a:cxn ang="0">
                        <a:pos x="0" y="146"/>
                      </a:cxn>
                      <a:cxn ang="0">
                        <a:pos x="2" y="152"/>
                      </a:cxn>
                      <a:cxn ang="0">
                        <a:pos x="3" y="157"/>
                      </a:cxn>
                      <a:cxn ang="0">
                        <a:pos x="7" y="160"/>
                      </a:cxn>
                      <a:cxn ang="0">
                        <a:pos x="12" y="164"/>
                      </a:cxn>
                      <a:cxn ang="0">
                        <a:pos x="17" y="167"/>
                      </a:cxn>
                      <a:cxn ang="0">
                        <a:pos x="24" y="171"/>
                      </a:cxn>
                      <a:cxn ang="0">
                        <a:pos x="33" y="173"/>
                      </a:cxn>
                      <a:cxn ang="0">
                        <a:pos x="42" y="174"/>
                      </a:cxn>
                      <a:cxn ang="0">
                        <a:pos x="51" y="176"/>
                      </a:cxn>
                      <a:cxn ang="0">
                        <a:pos x="59" y="176"/>
                      </a:cxn>
                      <a:cxn ang="0">
                        <a:pos x="72" y="176"/>
                      </a:cxn>
                      <a:cxn ang="0">
                        <a:pos x="80" y="176"/>
                      </a:cxn>
                      <a:cxn ang="0">
                        <a:pos x="89" y="174"/>
                      </a:cxn>
                      <a:cxn ang="0">
                        <a:pos x="98" y="171"/>
                      </a:cxn>
                      <a:cxn ang="0">
                        <a:pos x="105" y="169"/>
                      </a:cxn>
                      <a:cxn ang="0">
                        <a:pos x="110" y="166"/>
                      </a:cxn>
                      <a:cxn ang="0">
                        <a:pos x="117" y="162"/>
                      </a:cxn>
                      <a:cxn ang="0">
                        <a:pos x="120" y="157"/>
                      </a:cxn>
                      <a:cxn ang="0">
                        <a:pos x="124" y="153"/>
                      </a:cxn>
                      <a:cxn ang="0">
                        <a:pos x="126" y="148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7">
                        <a:moveTo>
                          <a:pt x="126" y="0"/>
                        </a:moveTo>
                        <a:lnTo>
                          <a:pt x="126" y="1"/>
                        </a:lnTo>
                        <a:lnTo>
                          <a:pt x="126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8"/>
                        </a:lnTo>
                        <a:lnTo>
                          <a:pt x="122" y="10"/>
                        </a:lnTo>
                        <a:lnTo>
                          <a:pt x="122" y="12"/>
                        </a:lnTo>
                        <a:lnTo>
                          <a:pt x="120" y="12"/>
                        </a:lnTo>
                        <a:lnTo>
                          <a:pt x="119" y="14"/>
                        </a:lnTo>
                        <a:lnTo>
                          <a:pt x="117" y="15"/>
                        </a:lnTo>
                        <a:lnTo>
                          <a:pt x="117" y="17"/>
                        </a:lnTo>
                        <a:lnTo>
                          <a:pt x="115" y="19"/>
                        </a:lnTo>
                        <a:lnTo>
                          <a:pt x="113" y="19"/>
                        </a:lnTo>
                        <a:lnTo>
                          <a:pt x="110" y="21"/>
                        </a:lnTo>
                        <a:lnTo>
                          <a:pt x="108" y="22"/>
                        </a:lnTo>
                        <a:lnTo>
                          <a:pt x="106" y="22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99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2" y="29"/>
                        </a:lnTo>
                        <a:lnTo>
                          <a:pt x="89" y="29"/>
                        </a:lnTo>
                        <a:lnTo>
                          <a:pt x="87" y="29"/>
                        </a:lnTo>
                        <a:lnTo>
                          <a:pt x="84" y="31"/>
                        </a:lnTo>
                        <a:lnTo>
                          <a:pt x="80" y="31"/>
                        </a:lnTo>
                        <a:lnTo>
                          <a:pt x="79" y="31"/>
                        </a:lnTo>
                        <a:lnTo>
                          <a:pt x="75" y="31"/>
                        </a:lnTo>
                        <a:lnTo>
                          <a:pt x="72" y="33"/>
                        </a:lnTo>
                        <a:lnTo>
                          <a:pt x="70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6" y="33"/>
                        </a:lnTo>
                        <a:lnTo>
                          <a:pt x="52" y="33"/>
                        </a:lnTo>
                        <a:lnTo>
                          <a:pt x="51" y="31"/>
                        </a:lnTo>
                        <a:lnTo>
                          <a:pt x="47" y="31"/>
                        </a:lnTo>
                        <a:lnTo>
                          <a:pt x="44" y="31"/>
                        </a:lnTo>
                        <a:lnTo>
                          <a:pt x="42" y="31"/>
                        </a:lnTo>
                        <a:lnTo>
                          <a:pt x="38" y="29"/>
                        </a:lnTo>
                        <a:lnTo>
                          <a:pt x="35" y="29"/>
                        </a:lnTo>
                        <a:lnTo>
                          <a:pt x="33" y="29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4" y="26"/>
                        </a:lnTo>
                        <a:lnTo>
                          <a:pt x="23" y="26"/>
                        </a:lnTo>
                        <a:lnTo>
                          <a:pt x="21" y="24"/>
                        </a:lnTo>
                        <a:lnTo>
                          <a:pt x="17" y="22"/>
                        </a:lnTo>
                        <a:lnTo>
                          <a:pt x="16" y="22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9"/>
                        </a:lnTo>
                        <a:lnTo>
                          <a:pt x="9" y="17"/>
                        </a:lnTo>
                        <a:lnTo>
                          <a:pt x="7" y="15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2" y="10"/>
                        </a:lnTo>
                        <a:lnTo>
                          <a:pt x="2" y="8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6"/>
                        </a:lnTo>
                        <a:lnTo>
                          <a:pt x="0" y="148"/>
                        </a:lnTo>
                        <a:lnTo>
                          <a:pt x="0" y="150"/>
                        </a:lnTo>
                        <a:lnTo>
                          <a:pt x="2" y="152"/>
                        </a:lnTo>
                        <a:lnTo>
                          <a:pt x="2" y="153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0"/>
                        </a:lnTo>
                        <a:lnTo>
                          <a:pt x="9" y="162"/>
                        </a:lnTo>
                        <a:lnTo>
                          <a:pt x="10" y="164"/>
                        </a:lnTo>
                        <a:lnTo>
                          <a:pt x="12" y="164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7" y="167"/>
                        </a:lnTo>
                        <a:lnTo>
                          <a:pt x="21" y="169"/>
                        </a:lnTo>
                        <a:lnTo>
                          <a:pt x="23" y="169"/>
                        </a:lnTo>
                        <a:lnTo>
                          <a:pt x="24" y="171"/>
                        </a:lnTo>
                        <a:lnTo>
                          <a:pt x="28" y="171"/>
                        </a:lnTo>
                        <a:lnTo>
                          <a:pt x="30" y="173"/>
                        </a:lnTo>
                        <a:lnTo>
                          <a:pt x="33" y="173"/>
                        </a:lnTo>
                        <a:lnTo>
                          <a:pt x="35" y="174"/>
                        </a:lnTo>
                        <a:lnTo>
                          <a:pt x="38" y="174"/>
                        </a:lnTo>
                        <a:lnTo>
                          <a:pt x="42" y="174"/>
                        </a:lnTo>
                        <a:lnTo>
                          <a:pt x="44" y="176"/>
                        </a:lnTo>
                        <a:lnTo>
                          <a:pt x="47" y="176"/>
                        </a:lnTo>
                        <a:lnTo>
                          <a:pt x="51" y="176"/>
                        </a:lnTo>
                        <a:lnTo>
                          <a:pt x="52" y="176"/>
                        </a:lnTo>
                        <a:lnTo>
                          <a:pt x="56" y="176"/>
                        </a:lnTo>
                        <a:lnTo>
                          <a:pt x="59" y="176"/>
                        </a:lnTo>
                        <a:lnTo>
                          <a:pt x="66" y="176"/>
                        </a:lnTo>
                        <a:lnTo>
                          <a:pt x="70" y="176"/>
                        </a:lnTo>
                        <a:lnTo>
                          <a:pt x="72" y="176"/>
                        </a:lnTo>
                        <a:lnTo>
                          <a:pt x="75" y="176"/>
                        </a:lnTo>
                        <a:lnTo>
                          <a:pt x="79" y="176"/>
                        </a:lnTo>
                        <a:lnTo>
                          <a:pt x="80" y="176"/>
                        </a:lnTo>
                        <a:lnTo>
                          <a:pt x="84" y="174"/>
                        </a:lnTo>
                        <a:lnTo>
                          <a:pt x="87" y="174"/>
                        </a:lnTo>
                        <a:lnTo>
                          <a:pt x="89" y="174"/>
                        </a:lnTo>
                        <a:lnTo>
                          <a:pt x="92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99" y="171"/>
                        </a:lnTo>
                        <a:lnTo>
                          <a:pt x="103" y="169"/>
                        </a:lnTo>
                        <a:lnTo>
                          <a:pt x="105" y="169"/>
                        </a:lnTo>
                        <a:lnTo>
                          <a:pt x="106" y="167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3" y="164"/>
                        </a:lnTo>
                        <a:lnTo>
                          <a:pt x="115" y="164"/>
                        </a:lnTo>
                        <a:lnTo>
                          <a:pt x="117" y="162"/>
                        </a:lnTo>
                        <a:lnTo>
                          <a:pt x="117" y="160"/>
                        </a:lnTo>
                        <a:lnTo>
                          <a:pt x="119" y="159"/>
                        </a:lnTo>
                        <a:lnTo>
                          <a:pt x="120" y="157"/>
                        </a:lnTo>
                        <a:lnTo>
                          <a:pt x="122" y="157"/>
                        </a:lnTo>
                        <a:lnTo>
                          <a:pt x="122" y="155"/>
                        </a:lnTo>
                        <a:lnTo>
                          <a:pt x="124" y="153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6" y="148"/>
                        </a:lnTo>
                        <a:lnTo>
                          <a:pt x="126" y="146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6" name="Freeform 238"/>
                  <p:cNvSpPr>
                    <a:spLocks/>
                  </p:cNvSpPr>
                  <p:nvPr/>
                </p:nvSpPr>
                <p:spPr bwMode="auto">
                  <a:xfrm>
                    <a:off x="539" y="1573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7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8" y="11"/>
                      </a:cxn>
                      <a:cxn ang="0">
                        <a:pos x="115" y="14"/>
                      </a:cxn>
                      <a:cxn ang="0">
                        <a:pos x="119" y="18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2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9" y="46"/>
                      </a:cxn>
                      <a:cxn ang="0">
                        <a:pos x="115" y="51"/>
                      </a:cxn>
                      <a:cxn ang="0">
                        <a:pos x="108" y="54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7" y="61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8" y="61"/>
                      </a:cxn>
                      <a:cxn ang="0">
                        <a:pos x="30" y="60"/>
                      </a:cxn>
                      <a:cxn ang="0">
                        <a:pos x="23" y="58"/>
                      </a:cxn>
                      <a:cxn ang="0">
                        <a:pos x="16" y="54"/>
                      </a:cxn>
                      <a:cxn ang="0">
                        <a:pos x="10" y="51"/>
                      </a:cxn>
                      <a:cxn ang="0">
                        <a:pos x="7" y="46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8"/>
                      </a:cxn>
                      <a:cxn ang="0">
                        <a:pos x="10" y="14"/>
                      </a:cxn>
                      <a:cxn ang="0">
                        <a:pos x="16" y="11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8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0" y="2"/>
                        </a:lnTo>
                        <a:lnTo>
                          <a:pt x="84" y="2"/>
                        </a:lnTo>
                        <a:lnTo>
                          <a:pt x="87" y="2"/>
                        </a:lnTo>
                        <a:lnTo>
                          <a:pt x="89" y="4"/>
                        </a:lnTo>
                        <a:lnTo>
                          <a:pt x="92" y="4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99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6" y="9"/>
                        </a:lnTo>
                        <a:lnTo>
                          <a:pt x="108" y="11"/>
                        </a:lnTo>
                        <a:lnTo>
                          <a:pt x="110" y="12"/>
                        </a:lnTo>
                        <a:lnTo>
                          <a:pt x="113" y="12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9" y="18"/>
                        </a:lnTo>
                        <a:lnTo>
                          <a:pt x="120" y="19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5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2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0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0" y="44"/>
                        </a:lnTo>
                        <a:lnTo>
                          <a:pt x="119" y="46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5" y="51"/>
                        </a:lnTo>
                        <a:lnTo>
                          <a:pt x="113" y="51"/>
                        </a:lnTo>
                        <a:lnTo>
                          <a:pt x="110" y="53"/>
                        </a:lnTo>
                        <a:lnTo>
                          <a:pt x="108" y="54"/>
                        </a:lnTo>
                        <a:lnTo>
                          <a:pt x="106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99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2" y="61"/>
                        </a:lnTo>
                        <a:lnTo>
                          <a:pt x="89" y="61"/>
                        </a:lnTo>
                        <a:lnTo>
                          <a:pt x="87" y="61"/>
                        </a:lnTo>
                        <a:lnTo>
                          <a:pt x="84" y="63"/>
                        </a:lnTo>
                        <a:lnTo>
                          <a:pt x="80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6" y="65"/>
                        </a:lnTo>
                        <a:lnTo>
                          <a:pt x="59" y="65"/>
                        </a:lnTo>
                        <a:lnTo>
                          <a:pt x="56" y="65"/>
                        </a:lnTo>
                        <a:lnTo>
                          <a:pt x="52" y="65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8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30" y="60"/>
                        </a:lnTo>
                        <a:lnTo>
                          <a:pt x="28" y="60"/>
                        </a:lnTo>
                        <a:lnTo>
                          <a:pt x="24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7" y="54"/>
                        </a:lnTo>
                        <a:lnTo>
                          <a:pt x="16" y="54"/>
                        </a:lnTo>
                        <a:lnTo>
                          <a:pt x="14" y="53"/>
                        </a:lnTo>
                        <a:lnTo>
                          <a:pt x="12" y="51"/>
                        </a:lnTo>
                        <a:lnTo>
                          <a:pt x="10" y="51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3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3" y="21"/>
                        </a:lnTo>
                        <a:lnTo>
                          <a:pt x="5" y="19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9" y="16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6" y="11"/>
                        </a:lnTo>
                        <a:lnTo>
                          <a:pt x="17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4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3" y="4"/>
                        </a:lnTo>
                        <a:lnTo>
                          <a:pt x="35" y="4"/>
                        </a:lnTo>
                        <a:lnTo>
                          <a:pt x="38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2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7" name="Freeform 239"/>
                  <p:cNvSpPr>
                    <a:spLocks/>
                  </p:cNvSpPr>
                  <p:nvPr/>
                </p:nvSpPr>
                <p:spPr bwMode="auto">
                  <a:xfrm>
                    <a:off x="531" y="1916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8" name="Freeform 240"/>
                  <p:cNvSpPr>
                    <a:spLocks/>
                  </p:cNvSpPr>
                  <p:nvPr/>
                </p:nvSpPr>
                <p:spPr bwMode="auto">
                  <a:xfrm>
                    <a:off x="601" y="2230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09" name="Freeform 241"/>
                  <p:cNvSpPr>
                    <a:spLocks/>
                  </p:cNvSpPr>
                  <p:nvPr/>
                </p:nvSpPr>
                <p:spPr bwMode="auto">
                  <a:xfrm>
                    <a:off x="601" y="2542"/>
                    <a:ext cx="105" cy="2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0" name="Freeform 242"/>
                  <p:cNvSpPr>
                    <a:spLocks/>
                  </p:cNvSpPr>
                  <p:nvPr/>
                </p:nvSpPr>
                <p:spPr bwMode="auto">
                  <a:xfrm>
                    <a:off x="609" y="3332"/>
                    <a:ext cx="62" cy="198"/>
                  </a:xfrm>
                  <a:custGeom>
                    <a:avLst/>
                    <a:gdLst/>
                    <a:ahLst/>
                    <a:cxnLst>
                      <a:cxn ang="0">
                        <a:pos x="125" y="3"/>
                      </a:cxn>
                      <a:cxn ang="0">
                        <a:pos x="124" y="9"/>
                      </a:cxn>
                      <a:cxn ang="0">
                        <a:pos x="120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0" y="31"/>
                      </a:cxn>
                      <a:cxn ang="0">
                        <a:pos x="71" y="33"/>
                      </a:cxn>
                      <a:cxn ang="0">
                        <a:pos x="59" y="33"/>
                      </a:cxn>
                      <a:cxn ang="0">
                        <a:pos x="50" y="31"/>
                      </a:cxn>
                      <a:cxn ang="0">
                        <a:pos x="42" y="31"/>
                      </a:cxn>
                      <a:cxn ang="0">
                        <a:pos x="33" y="30"/>
                      </a:cxn>
                      <a:cxn ang="0">
                        <a:pos x="24" y="26"/>
                      </a:cxn>
                      <a:cxn ang="0">
                        <a:pos x="17" y="23"/>
                      </a:cxn>
                      <a:cxn ang="0">
                        <a:pos x="12" y="19"/>
                      </a:cxn>
                      <a:cxn ang="0">
                        <a:pos x="7" y="16"/>
                      </a:cxn>
                      <a:cxn ang="0">
                        <a:pos x="3" y="12"/>
                      </a:cxn>
                      <a:cxn ang="0">
                        <a:pos x="1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1" y="152"/>
                      </a:cxn>
                      <a:cxn ang="0">
                        <a:pos x="3" y="157"/>
                      </a:cxn>
                      <a:cxn ang="0">
                        <a:pos x="7" y="161"/>
                      </a:cxn>
                      <a:cxn ang="0">
                        <a:pos x="12" y="164"/>
                      </a:cxn>
                      <a:cxn ang="0">
                        <a:pos x="17" y="168"/>
                      </a:cxn>
                      <a:cxn ang="0">
                        <a:pos x="24" y="171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0" y="176"/>
                      </a:cxn>
                      <a:cxn ang="0">
                        <a:pos x="59" y="176"/>
                      </a:cxn>
                      <a:cxn ang="0">
                        <a:pos x="71" y="176"/>
                      </a:cxn>
                      <a:cxn ang="0">
                        <a:pos x="80" y="176"/>
                      </a:cxn>
                      <a:cxn ang="0">
                        <a:pos x="89" y="175"/>
                      </a:cxn>
                      <a:cxn ang="0">
                        <a:pos x="98" y="171"/>
                      </a:cxn>
                      <a:cxn ang="0">
                        <a:pos x="105" y="169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0" y="157"/>
                      </a:cxn>
                      <a:cxn ang="0">
                        <a:pos x="124" y="154"/>
                      </a:cxn>
                      <a:cxn ang="0">
                        <a:pos x="125" y="149"/>
                      </a:cxn>
                      <a:cxn ang="0">
                        <a:pos x="125" y="0"/>
                      </a:cxn>
                    </a:cxnLst>
                    <a:rect l="0" t="0" r="r" b="b"/>
                    <a:pathLst>
                      <a:path w="126" h="177">
                        <a:moveTo>
                          <a:pt x="125" y="0"/>
                        </a:moveTo>
                        <a:lnTo>
                          <a:pt x="125" y="2"/>
                        </a:lnTo>
                        <a:lnTo>
                          <a:pt x="125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0"/>
                        </a:lnTo>
                        <a:lnTo>
                          <a:pt x="122" y="12"/>
                        </a:lnTo>
                        <a:lnTo>
                          <a:pt x="120" y="12"/>
                        </a:lnTo>
                        <a:lnTo>
                          <a:pt x="118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5" y="19"/>
                        </a:lnTo>
                        <a:lnTo>
                          <a:pt x="113" y="19"/>
                        </a:lnTo>
                        <a:lnTo>
                          <a:pt x="110" y="21"/>
                        </a:lnTo>
                        <a:lnTo>
                          <a:pt x="108" y="23"/>
                        </a:lnTo>
                        <a:lnTo>
                          <a:pt x="106" y="23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99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2" y="30"/>
                        </a:lnTo>
                        <a:lnTo>
                          <a:pt x="89" y="30"/>
                        </a:lnTo>
                        <a:lnTo>
                          <a:pt x="87" y="30"/>
                        </a:lnTo>
                        <a:lnTo>
                          <a:pt x="84" y="31"/>
                        </a:lnTo>
                        <a:lnTo>
                          <a:pt x="80" y="31"/>
                        </a:lnTo>
                        <a:lnTo>
                          <a:pt x="78" y="31"/>
                        </a:lnTo>
                        <a:lnTo>
                          <a:pt x="75" y="31"/>
                        </a:lnTo>
                        <a:lnTo>
                          <a:pt x="71" y="33"/>
                        </a:lnTo>
                        <a:lnTo>
                          <a:pt x="70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6" y="33"/>
                        </a:lnTo>
                        <a:lnTo>
                          <a:pt x="52" y="33"/>
                        </a:lnTo>
                        <a:lnTo>
                          <a:pt x="50" y="31"/>
                        </a:lnTo>
                        <a:lnTo>
                          <a:pt x="47" y="31"/>
                        </a:lnTo>
                        <a:lnTo>
                          <a:pt x="43" y="31"/>
                        </a:lnTo>
                        <a:lnTo>
                          <a:pt x="42" y="31"/>
                        </a:lnTo>
                        <a:lnTo>
                          <a:pt x="38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29" y="28"/>
                        </a:lnTo>
                        <a:lnTo>
                          <a:pt x="28" y="28"/>
                        </a:lnTo>
                        <a:lnTo>
                          <a:pt x="24" y="26"/>
                        </a:lnTo>
                        <a:lnTo>
                          <a:pt x="22" y="26"/>
                        </a:lnTo>
                        <a:lnTo>
                          <a:pt x="21" y="24"/>
                        </a:lnTo>
                        <a:lnTo>
                          <a:pt x="17" y="23"/>
                        </a:lnTo>
                        <a:lnTo>
                          <a:pt x="15" y="23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9"/>
                        </a:lnTo>
                        <a:lnTo>
                          <a:pt x="8" y="17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1" y="10"/>
                        </a:lnTo>
                        <a:lnTo>
                          <a:pt x="1" y="9"/>
                        </a:lnTo>
                        <a:lnTo>
                          <a:pt x="1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1" y="154"/>
                        </a:lnTo>
                        <a:lnTo>
                          <a:pt x="1" y="156"/>
                        </a:lnTo>
                        <a:lnTo>
                          <a:pt x="3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4"/>
                        </a:lnTo>
                        <a:lnTo>
                          <a:pt x="14" y="166"/>
                        </a:lnTo>
                        <a:lnTo>
                          <a:pt x="15" y="166"/>
                        </a:lnTo>
                        <a:lnTo>
                          <a:pt x="17" y="168"/>
                        </a:lnTo>
                        <a:lnTo>
                          <a:pt x="21" y="169"/>
                        </a:lnTo>
                        <a:lnTo>
                          <a:pt x="22" y="169"/>
                        </a:lnTo>
                        <a:lnTo>
                          <a:pt x="24" y="171"/>
                        </a:lnTo>
                        <a:lnTo>
                          <a:pt x="28" y="171"/>
                        </a:lnTo>
                        <a:lnTo>
                          <a:pt x="29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8" y="175"/>
                        </a:lnTo>
                        <a:lnTo>
                          <a:pt x="42" y="175"/>
                        </a:lnTo>
                        <a:lnTo>
                          <a:pt x="43" y="176"/>
                        </a:lnTo>
                        <a:lnTo>
                          <a:pt x="47" y="176"/>
                        </a:lnTo>
                        <a:lnTo>
                          <a:pt x="50" y="176"/>
                        </a:lnTo>
                        <a:lnTo>
                          <a:pt x="52" y="176"/>
                        </a:lnTo>
                        <a:lnTo>
                          <a:pt x="56" y="176"/>
                        </a:lnTo>
                        <a:lnTo>
                          <a:pt x="59" y="176"/>
                        </a:lnTo>
                        <a:lnTo>
                          <a:pt x="66" y="176"/>
                        </a:lnTo>
                        <a:lnTo>
                          <a:pt x="70" y="176"/>
                        </a:lnTo>
                        <a:lnTo>
                          <a:pt x="71" y="176"/>
                        </a:lnTo>
                        <a:lnTo>
                          <a:pt x="75" y="176"/>
                        </a:lnTo>
                        <a:lnTo>
                          <a:pt x="78" y="176"/>
                        </a:lnTo>
                        <a:lnTo>
                          <a:pt x="80" y="176"/>
                        </a:lnTo>
                        <a:lnTo>
                          <a:pt x="84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2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99" y="171"/>
                        </a:lnTo>
                        <a:lnTo>
                          <a:pt x="103" y="169"/>
                        </a:lnTo>
                        <a:lnTo>
                          <a:pt x="105" y="169"/>
                        </a:lnTo>
                        <a:lnTo>
                          <a:pt x="106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3" y="164"/>
                        </a:lnTo>
                        <a:lnTo>
                          <a:pt x="115" y="164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8" y="159"/>
                        </a:lnTo>
                        <a:lnTo>
                          <a:pt x="120" y="157"/>
                        </a:lnTo>
                        <a:lnTo>
                          <a:pt x="122" y="157"/>
                        </a:lnTo>
                        <a:lnTo>
                          <a:pt x="122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5" y="149"/>
                        </a:lnTo>
                        <a:lnTo>
                          <a:pt x="125" y="147"/>
                        </a:lnTo>
                        <a:lnTo>
                          <a:pt x="125" y="145"/>
                        </a:lnTo>
                        <a:lnTo>
                          <a:pt x="125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1" name="Freeform 243"/>
                  <p:cNvSpPr>
                    <a:spLocks/>
                  </p:cNvSpPr>
                  <p:nvPr/>
                </p:nvSpPr>
                <p:spPr bwMode="auto">
                  <a:xfrm>
                    <a:off x="609" y="3296"/>
                    <a:ext cx="62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8" y="2"/>
                      </a:cxn>
                      <a:cxn ang="0">
                        <a:pos x="87" y="2"/>
                      </a:cxn>
                      <a:cxn ang="0">
                        <a:pos x="96" y="6"/>
                      </a:cxn>
                      <a:cxn ang="0">
                        <a:pos x="103" y="7"/>
                      </a:cxn>
                      <a:cxn ang="0">
                        <a:pos x="108" y="11"/>
                      </a:cxn>
                      <a:cxn ang="0">
                        <a:pos x="115" y="14"/>
                      </a:cxn>
                      <a:cxn ang="0">
                        <a:pos x="118" y="18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5" y="32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8" y="46"/>
                      </a:cxn>
                      <a:cxn ang="0">
                        <a:pos x="115" y="51"/>
                      </a:cxn>
                      <a:cxn ang="0">
                        <a:pos x="108" y="55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7" y="62"/>
                      </a:cxn>
                      <a:cxn ang="0">
                        <a:pos x="78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8" y="62"/>
                      </a:cxn>
                      <a:cxn ang="0">
                        <a:pos x="29" y="60"/>
                      </a:cxn>
                      <a:cxn ang="0">
                        <a:pos x="22" y="58"/>
                      </a:cxn>
                      <a:cxn ang="0">
                        <a:pos x="15" y="55"/>
                      </a:cxn>
                      <a:cxn ang="0">
                        <a:pos x="10" y="51"/>
                      </a:cxn>
                      <a:cxn ang="0">
                        <a:pos x="7" y="46"/>
                      </a:cxn>
                      <a:cxn ang="0">
                        <a:pos x="1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1" y="23"/>
                      </a:cxn>
                      <a:cxn ang="0">
                        <a:pos x="7" y="18"/>
                      </a:cxn>
                      <a:cxn ang="0">
                        <a:pos x="10" y="14"/>
                      </a:cxn>
                      <a:cxn ang="0">
                        <a:pos x="15" y="11"/>
                      </a:cxn>
                      <a:cxn ang="0">
                        <a:pos x="22" y="7"/>
                      </a:cxn>
                      <a:cxn ang="0">
                        <a:pos x="29" y="6"/>
                      </a:cxn>
                      <a:cxn ang="0">
                        <a:pos x="38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6" h="66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1" y="0"/>
                        </a:lnTo>
                        <a:lnTo>
                          <a:pt x="75" y="0"/>
                        </a:lnTo>
                        <a:lnTo>
                          <a:pt x="78" y="2"/>
                        </a:lnTo>
                        <a:lnTo>
                          <a:pt x="80" y="2"/>
                        </a:lnTo>
                        <a:lnTo>
                          <a:pt x="84" y="2"/>
                        </a:lnTo>
                        <a:lnTo>
                          <a:pt x="87" y="2"/>
                        </a:lnTo>
                        <a:lnTo>
                          <a:pt x="89" y="4"/>
                        </a:lnTo>
                        <a:lnTo>
                          <a:pt x="92" y="4"/>
                        </a:lnTo>
                        <a:lnTo>
                          <a:pt x="96" y="6"/>
                        </a:lnTo>
                        <a:lnTo>
                          <a:pt x="98" y="6"/>
                        </a:lnTo>
                        <a:lnTo>
                          <a:pt x="99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6" y="9"/>
                        </a:lnTo>
                        <a:lnTo>
                          <a:pt x="108" y="11"/>
                        </a:lnTo>
                        <a:lnTo>
                          <a:pt x="110" y="13"/>
                        </a:lnTo>
                        <a:lnTo>
                          <a:pt x="113" y="13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8" y="18"/>
                        </a:lnTo>
                        <a:lnTo>
                          <a:pt x="120" y="20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5"/>
                        </a:lnTo>
                        <a:lnTo>
                          <a:pt x="124" y="27"/>
                        </a:lnTo>
                        <a:lnTo>
                          <a:pt x="124" y="28"/>
                        </a:lnTo>
                        <a:lnTo>
                          <a:pt x="125" y="28"/>
                        </a:lnTo>
                        <a:lnTo>
                          <a:pt x="125" y="30"/>
                        </a:lnTo>
                        <a:lnTo>
                          <a:pt x="125" y="32"/>
                        </a:lnTo>
                        <a:lnTo>
                          <a:pt x="125" y="34"/>
                        </a:lnTo>
                        <a:lnTo>
                          <a:pt x="125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1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0" y="44"/>
                        </a:lnTo>
                        <a:lnTo>
                          <a:pt x="118" y="46"/>
                        </a:lnTo>
                        <a:lnTo>
                          <a:pt x="117" y="48"/>
                        </a:lnTo>
                        <a:lnTo>
                          <a:pt x="117" y="49"/>
                        </a:lnTo>
                        <a:lnTo>
                          <a:pt x="115" y="51"/>
                        </a:lnTo>
                        <a:lnTo>
                          <a:pt x="113" y="51"/>
                        </a:lnTo>
                        <a:lnTo>
                          <a:pt x="110" y="53"/>
                        </a:lnTo>
                        <a:lnTo>
                          <a:pt x="108" y="55"/>
                        </a:lnTo>
                        <a:lnTo>
                          <a:pt x="106" y="55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99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2" y="62"/>
                        </a:lnTo>
                        <a:lnTo>
                          <a:pt x="89" y="62"/>
                        </a:lnTo>
                        <a:lnTo>
                          <a:pt x="87" y="62"/>
                        </a:lnTo>
                        <a:lnTo>
                          <a:pt x="84" y="63"/>
                        </a:lnTo>
                        <a:lnTo>
                          <a:pt x="80" y="63"/>
                        </a:lnTo>
                        <a:lnTo>
                          <a:pt x="78" y="63"/>
                        </a:lnTo>
                        <a:lnTo>
                          <a:pt x="75" y="63"/>
                        </a:lnTo>
                        <a:lnTo>
                          <a:pt x="71" y="65"/>
                        </a:lnTo>
                        <a:lnTo>
                          <a:pt x="70" y="65"/>
                        </a:lnTo>
                        <a:lnTo>
                          <a:pt x="66" y="65"/>
                        </a:lnTo>
                        <a:lnTo>
                          <a:pt x="59" y="65"/>
                        </a:lnTo>
                        <a:lnTo>
                          <a:pt x="56" y="65"/>
                        </a:lnTo>
                        <a:lnTo>
                          <a:pt x="52" y="65"/>
                        </a:lnTo>
                        <a:lnTo>
                          <a:pt x="50" y="63"/>
                        </a:lnTo>
                        <a:lnTo>
                          <a:pt x="47" y="63"/>
                        </a:lnTo>
                        <a:lnTo>
                          <a:pt x="43" y="63"/>
                        </a:lnTo>
                        <a:lnTo>
                          <a:pt x="42" y="63"/>
                        </a:lnTo>
                        <a:lnTo>
                          <a:pt x="38" y="62"/>
                        </a:lnTo>
                        <a:lnTo>
                          <a:pt x="35" y="62"/>
                        </a:lnTo>
                        <a:lnTo>
                          <a:pt x="33" y="62"/>
                        </a:lnTo>
                        <a:lnTo>
                          <a:pt x="29" y="60"/>
                        </a:lnTo>
                        <a:lnTo>
                          <a:pt x="28" y="60"/>
                        </a:lnTo>
                        <a:lnTo>
                          <a:pt x="24" y="58"/>
                        </a:lnTo>
                        <a:lnTo>
                          <a:pt x="22" y="58"/>
                        </a:lnTo>
                        <a:lnTo>
                          <a:pt x="21" y="56"/>
                        </a:lnTo>
                        <a:lnTo>
                          <a:pt x="17" y="55"/>
                        </a:lnTo>
                        <a:lnTo>
                          <a:pt x="15" y="55"/>
                        </a:lnTo>
                        <a:lnTo>
                          <a:pt x="14" y="53"/>
                        </a:lnTo>
                        <a:lnTo>
                          <a:pt x="12" y="51"/>
                        </a:lnTo>
                        <a:lnTo>
                          <a:pt x="10" y="51"/>
                        </a:lnTo>
                        <a:lnTo>
                          <a:pt x="8" y="49"/>
                        </a:lnTo>
                        <a:lnTo>
                          <a:pt x="7" y="48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3" y="44"/>
                        </a:lnTo>
                        <a:lnTo>
                          <a:pt x="1" y="42"/>
                        </a:lnTo>
                        <a:lnTo>
                          <a:pt x="1" y="41"/>
                        </a:lnTo>
                        <a:lnTo>
                          <a:pt x="1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4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1" y="27"/>
                        </a:lnTo>
                        <a:lnTo>
                          <a:pt x="1" y="25"/>
                        </a:lnTo>
                        <a:lnTo>
                          <a:pt x="1" y="23"/>
                        </a:lnTo>
                        <a:lnTo>
                          <a:pt x="3" y="21"/>
                        </a:lnTo>
                        <a:lnTo>
                          <a:pt x="5" y="20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8" y="16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13"/>
                        </a:lnTo>
                        <a:lnTo>
                          <a:pt x="15" y="11"/>
                        </a:lnTo>
                        <a:lnTo>
                          <a:pt x="17" y="9"/>
                        </a:lnTo>
                        <a:lnTo>
                          <a:pt x="21" y="9"/>
                        </a:lnTo>
                        <a:lnTo>
                          <a:pt x="22" y="7"/>
                        </a:lnTo>
                        <a:lnTo>
                          <a:pt x="24" y="7"/>
                        </a:lnTo>
                        <a:lnTo>
                          <a:pt x="28" y="6"/>
                        </a:lnTo>
                        <a:lnTo>
                          <a:pt x="29" y="6"/>
                        </a:lnTo>
                        <a:lnTo>
                          <a:pt x="33" y="4"/>
                        </a:lnTo>
                        <a:lnTo>
                          <a:pt x="35" y="4"/>
                        </a:lnTo>
                        <a:lnTo>
                          <a:pt x="38" y="2"/>
                        </a:lnTo>
                        <a:lnTo>
                          <a:pt x="42" y="2"/>
                        </a:lnTo>
                        <a:lnTo>
                          <a:pt x="43" y="2"/>
                        </a:lnTo>
                        <a:lnTo>
                          <a:pt x="47" y="2"/>
                        </a:lnTo>
                        <a:lnTo>
                          <a:pt x="50" y="0"/>
                        </a:lnTo>
                        <a:lnTo>
                          <a:pt x="52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2" name="Freeform 244"/>
                  <p:cNvSpPr>
                    <a:spLocks/>
                  </p:cNvSpPr>
                  <p:nvPr/>
                </p:nvSpPr>
                <p:spPr bwMode="auto">
                  <a:xfrm>
                    <a:off x="601" y="3796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3" name="Freeform 245"/>
                  <p:cNvSpPr>
                    <a:spLocks/>
                  </p:cNvSpPr>
                  <p:nvPr/>
                </p:nvSpPr>
                <p:spPr bwMode="auto">
                  <a:xfrm>
                    <a:off x="588" y="3767"/>
                    <a:ext cx="104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1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4" name="Freeform 246"/>
                  <p:cNvSpPr>
                    <a:spLocks/>
                  </p:cNvSpPr>
                  <p:nvPr/>
                </p:nvSpPr>
                <p:spPr bwMode="auto">
                  <a:xfrm>
                    <a:off x="671" y="1759"/>
                    <a:ext cx="104" cy="2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1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5" name="Freeform 247"/>
                  <p:cNvSpPr>
                    <a:spLocks/>
                  </p:cNvSpPr>
                  <p:nvPr/>
                </p:nvSpPr>
                <p:spPr bwMode="auto">
                  <a:xfrm>
                    <a:off x="671" y="2856"/>
                    <a:ext cx="104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1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6" name="Freeform 248"/>
                  <p:cNvSpPr>
                    <a:spLocks/>
                  </p:cNvSpPr>
                  <p:nvPr/>
                </p:nvSpPr>
                <p:spPr bwMode="auto">
                  <a:xfrm>
                    <a:off x="748" y="1452"/>
                    <a:ext cx="63" cy="199"/>
                  </a:xfrm>
                  <a:custGeom>
                    <a:avLst/>
                    <a:gdLst/>
                    <a:ahLst/>
                    <a:cxnLst>
                      <a:cxn ang="0">
                        <a:pos x="126" y="3"/>
                      </a:cxn>
                      <a:cxn ang="0">
                        <a:pos x="124" y="9"/>
                      </a:cxn>
                      <a:cxn ang="0">
                        <a:pos x="121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1" y="31"/>
                      </a:cxn>
                      <a:cxn ang="0">
                        <a:pos x="72" y="33"/>
                      </a:cxn>
                      <a:cxn ang="0">
                        <a:pos x="60" y="33"/>
                      </a:cxn>
                      <a:cxn ang="0">
                        <a:pos x="51" y="31"/>
                      </a:cxn>
                      <a:cxn ang="0">
                        <a:pos x="42" y="31"/>
                      </a:cxn>
                      <a:cxn ang="0">
                        <a:pos x="33" y="30"/>
                      </a:cxn>
                      <a:cxn ang="0">
                        <a:pos x="25" y="26"/>
                      </a:cxn>
                      <a:cxn ang="0">
                        <a:pos x="18" y="23"/>
                      </a:cxn>
                      <a:cxn ang="0">
                        <a:pos x="12" y="19"/>
                      </a:cxn>
                      <a:cxn ang="0">
                        <a:pos x="7" y="16"/>
                      </a:cxn>
                      <a:cxn ang="0">
                        <a:pos x="4" y="12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7"/>
                      </a:cxn>
                      <a:cxn ang="0">
                        <a:pos x="7" y="161"/>
                      </a:cxn>
                      <a:cxn ang="0">
                        <a:pos x="12" y="164"/>
                      </a:cxn>
                      <a:cxn ang="0">
                        <a:pos x="18" y="168"/>
                      </a:cxn>
                      <a:cxn ang="0">
                        <a:pos x="25" y="171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1" y="176"/>
                      </a:cxn>
                      <a:cxn ang="0">
                        <a:pos x="60" y="176"/>
                      </a:cxn>
                      <a:cxn ang="0">
                        <a:pos x="72" y="176"/>
                      </a:cxn>
                      <a:cxn ang="0">
                        <a:pos x="81" y="176"/>
                      </a:cxn>
                      <a:cxn ang="0">
                        <a:pos x="89" y="175"/>
                      </a:cxn>
                      <a:cxn ang="0">
                        <a:pos x="98" y="171"/>
                      </a:cxn>
                      <a:cxn ang="0">
                        <a:pos x="105" y="169"/>
                      </a:cxn>
                      <a:cxn ang="0">
                        <a:pos x="110" y="166"/>
                      </a:cxn>
                      <a:cxn ang="0">
                        <a:pos x="117" y="162"/>
                      </a:cxn>
                      <a:cxn ang="0">
                        <a:pos x="121" y="157"/>
                      </a:cxn>
                      <a:cxn ang="0">
                        <a:pos x="124" y="154"/>
                      </a:cxn>
                      <a:cxn ang="0">
                        <a:pos x="126" y="148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7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3" y="10"/>
                        </a:lnTo>
                        <a:lnTo>
                          <a:pt x="123" y="12"/>
                        </a:lnTo>
                        <a:lnTo>
                          <a:pt x="121" y="12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6" y="19"/>
                        </a:lnTo>
                        <a:lnTo>
                          <a:pt x="114" y="19"/>
                        </a:lnTo>
                        <a:lnTo>
                          <a:pt x="110" y="21"/>
                        </a:lnTo>
                        <a:lnTo>
                          <a:pt x="109" y="23"/>
                        </a:lnTo>
                        <a:lnTo>
                          <a:pt x="107" y="23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100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30"/>
                        </a:lnTo>
                        <a:lnTo>
                          <a:pt x="89" y="30"/>
                        </a:lnTo>
                        <a:lnTo>
                          <a:pt x="88" y="30"/>
                        </a:lnTo>
                        <a:lnTo>
                          <a:pt x="84" y="31"/>
                        </a:lnTo>
                        <a:lnTo>
                          <a:pt x="81" y="31"/>
                        </a:lnTo>
                        <a:lnTo>
                          <a:pt x="79" y="31"/>
                        </a:lnTo>
                        <a:lnTo>
                          <a:pt x="75" y="31"/>
                        </a:lnTo>
                        <a:lnTo>
                          <a:pt x="72" y="33"/>
                        </a:lnTo>
                        <a:lnTo>
                          <a:pt x="70" y="33"/>
                        </a:lnTo>
                        <a:lnTo>
                          <a:pt x="67" y="33"/>
                        </a:lnTo>
                        <a:lnTo>
                          <a:pt x="60" y="33"/>
                        </a:lnTo>
                        <a:lnTo>
                          <a:pt x="56" y="33"/>
                        </a:lnTo>
                        <a:lnTo>
                          <a:pt x="53" y="33"/>
                        </a:lnTo>
                        <a:lnTo>
                          <a:pt x="51" y="31"/>
                        </a:lnTo>
                        <a:lnTo>
                          <a:pt x="47" y="31"/>
                        </a:lnTo>
                        <a:lnTo>
                          <a:pt x="44" y="31"/>
                        </a:lnTo>
                        <a:lnTo>
                          <a:pt x="42" y="31"/>
                        </a:lnTo>
                        <a:lnTo>
                          <a:pt x="39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6"/>
                        </a:lnTo>
                        <a:lnTo>
                          <a:pt x="23" y="26"/>
                        </a:lnTo>
                        <a:lnTo>
                          <a:pt x="21" y="24"/>
                        </a:lnTo>
                        <a:lnTo>
                          <a:pt x="18" y="23"/>
                        </a:lnTo>
                        <a:lnTo>
                          <a:pt x="16" y="23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1" y="19"/>
                        </a:lnTo>
                        <a:lnTo>
                          <a:pt x="9" y="17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4" y="12"/>
                        </a:lnTo>
                        <a:lnTo>
                          <a:pt x="2" y="10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8"/>
                        </a:lnTo>
                        <a:lnTo>
                          <a:pt x="0" y="150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5"/>
                        </a:lnTo>
                        <a:lnTo>
                          <a:pt x="4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2"/>
                        </a:lnTo>
                        <a:lnTo>
                          <a:pt x="11" y="164"/>
                        </a:lnTo>
                        <a:lnTo>
                          <a:pt x="12" y="164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69"/>
                        </a:lnTo>
                        <a:lnTo>
                          <a:pt x="23" y="169"/>
                        </a:lnTo>
                        <a:lnTo>
                          <a:pt x="25" y="171"/>
                        </a:lnTo>
                        <a:lnTo>
                          <a:pt x="28" y="171"/>
                        </a:lnTo>
                        <a:lnTo>
                          <a:pt x="30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6"/>
                        </a:lnTo>
                        <a:lnTo>
                          <a:pt x="47" y="176"/>
                        </a:lnTo>
                        <a:lnTo>
                          <a:pt x="51" y="176"/>
                        </a:lnTo>
                        <a:lnTo>
                          <a:pt x="53" y="176"/>
                        </a:lnTo>
                        <a:lnTo>
                          <a:pt x="56" y="176"/>
                        </a:lnTo>
                        <a:lnTo>
                          <a:pt x="60" y="176"/>
                        </a:lnTo>
                        <a:lnTo>
                          <a:pt x="67" y="176"/>
                        </a:lnTo>
                        <a:lnTo>
                          <a:pt x="70" y="176"/>
                        </a:lnTo>
                        <a:lnTo>
                          <a:pt x="72" y="176"/>
                        </a:lnTo>
                        <a:lnTo>
                          <a:pt x="75" y="176"/>
                        </a:lnTo>
                        <a:lnTo>
                          <a:pt x="79" y="176"/>
                        </a:lnTo>
                        <a:lnTo>
                          <a:pt x="81" y="176"/>
                        </a:lnTo>
                        <a:lnTo>
                          <a:pt x="84" y="175"/>
                        </a:lnTo>
                        <a:lnTo>
                          <a:pt x="88" y="175"/>
                        </a:lnTo>
                        <a:lnTo>
                          <a:pt x="89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100" y="171"/>
                        </a:lnTo>
                        <a:lnTo>
                          <a:pt x="103" y="169"/>
                        </a:lnTo>
                        <a:lnTo>
                          <a:pt x="105" y="169"/>
                        </a:lnTo>
                        <a:lnTo>
                          <a:pt x="107" y="168"/>
                        </a:lnTo>
                        <a:lnTo>
                          <a:pt x="109" y="166"/>
                        </a:lnTo>
                        <a:lnTo>
                          <a:pt x="110" y="166"/>
                        </a:lnTo>
                        <a:lnTo>
                          <a:pt x="114" y="164"/>
                        </a:lnTo>
                        <a:lnTo>
                          <a:pt x="116" y="164"/>
                        </a:lnTo>
                        <a:lnTo>
                          <a:pt x="117" y="162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7"/>
                        </a:lnTo>
                        <a:lnTo>
                          <a:pt x="123" y="157"/>
                        </a:lnTo>
                        <a:lnTo>
                          <a:pt x="123" y="155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6" y="148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7" name="Freeform 249"/>
                  <p:cNvSpPr>
                    <a:spLocks/>
                  </p:cNvSpPr>
                  <p:nvPr/>
                </p:nvSpPr>
                <p:spPr bwMode="auto">
                  <a:xfrm>
                    <a:off x="748" y="1417"/>
                    <a:ext cx="63" cy="73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8" y="2"/>
                      </a:cxn>
                      <a:cxn ang="0">
                        <a:pos x="96" y="6"/>
                      </a:cxn>
                      <a:cxn ang="0">
                        <a:pos x="103" y="7"/>
                      </a:cxn>
                      <a:cxn ang="0">
                        <a:pos x="109" y="11"/>
                      </a:cxn>
                      <a:cxn ang="0">
                        <a:pos x="116" y="14"/>
                      </a:cxn>
                      <a:cxn ang="0">
                        <a:pos x="119" y="18"/>
                      </a:cxn>
                      <a:cxn ang="0">
                        <a:pos x="123" y="23"/>
                      </a:cxn>
                      <a:cxn ang="0">
                        <a:pos x="124" y="28"/>
                      </a:cxn>
                      <a:cxn ang="0">
                        <a:pos x="126" y="32"/>
                      </a:cxn>
                      <a:cxn ang="0">
                        <a:pos x="124" y="37"/>
                      </a:cxn>
                      <a:cxn ang="0">
                        <a:pos x="123" y="42"/>
                      </a:cxn>
                      <a:cxn ang="0">
                        <a:pos x="119" y="46"/>
                      </a:cxn>
                      <a:cxn ang="0">
                        <a:pos x="116" y="51"/>
                      </a:cxn>
                      <a:cxn ang="0">
                        <a:pos x="109" y="55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8" y="62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9" y="62"/>
                      </a:cxn>
                      <a:cxn ang="0">
                        <a:pos x="30" y="60"/>
                      </a:cxn>
                      <a:cxn ang="0">
                        <a:pos x="23" y="58"/>
                      </a:cxn>
                      <a:cxn ang="0">
                        <a:pos x="16" y="55"/>
                      </a:cxn>
                      <a:cxn ang="0">
                        <a:pos x="11" y="51"/>
                      </a:cxn>
                      <a:cxn ang="0">
                        <a:pos x="7" y="46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8"/>
                      </a:cxn>
                      <a:cxn ang="0">
                        <a:pos x="11" y="14"/>
                      </a:cxn>
                      <a:cxn ang="0">
                        <a:pos x="16" y="11"/>
                      </a:cxn>
                      <a:cxn ang="0">
                        <a:pos x="23" y="7"/>
                      </a:cxn>
                      <a:cxn ang="0">
                        <a:pos x="30" y="6"/>
                      </a:cxn>
                      <a:cxn ang="0">
                        <a:pos x="39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8" y="2"/>
                        </a:lnTo>
                        <a:lnTo>
                          <a:pt x="89" y="4"/>
                        </a:lnTo>
                        <a:lnTo>
                          <a:pt x="93" y="4"/>
                        </a:lnTo>
                        <a:lnTo>
                          <a:pt x="96" y="6"/>
                        </a:lnTo>
                        <a:lnTo>
                          <a:pt x="98" y="6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9" y="11"/>
                        </a:lnTo>
                        <a:lnTo>
                          <a:pt x="110" y="13"/>
                        </a:lnTo>
                        <a:lnTo>
                          <a:pt x="114" y="13"/>
                        </a:lnTo>
                        <a:lnTo>
                          <a:pt x="116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9" y="18"/>
                        </a:lnTo>
                        <a:lnTo>
                          <a:pt x="121" y="20"/>
                        </a:lnTo>
                        <a:lnTo>
                          <a:pt x="123" y="21"/>
                        </a:lnTo>
                        <a:lnTo>
                          <a:pt x="123" y="23"/>
                        </a:lnTo>
                        <a:lnTo>
                          <a:pt x="124" y="25"/>
                        </a:lnTo>
                        <a:lnTo>
                          <a:pt x="124" y="27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2"/>
                        </a:lnTo>
                        <a:lnTo>
                          <a:pt x="126" y="34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1"/>
                        </a:lnTo>
                        <a:lnTo>
                          <a:pt x="123" y="42"/>
                        </a:lnTo>
                        <a:lnTo>
                          <a:pt x="123" y="44"/>
                        </a:lnTo>
                        <a:lnTo>
                          <a:pt x="121" y="44"/>
                        </a:lnTo>
                        <a:lnTo>
                          <a:pt x="119" y="46"/>
                        </a:lnTo>
                        <a:lnTo>
                          <a:pt x="117" y="48"/>
                        </a:lnTo>
                        <a:lnTo>
                          <a:pt x="117" y="49"/>
                        </a:lnTo>
                        <a:lnTo>
                          <a:pt x="116" y="51"/>
                        </a:lnTo>
                        <a:lnTo>
                          <a:pt x="114" y="51"/>
                        </a:lnTo>
                        <a:lnTo>
                          <a:pt x="110" y="53"/>
                        </a:lnTo>
                        <a:lnTo>
                          <a:pt x="109" y="55"/>
                        </a:lnTo>
                        <a:lnTo>
                          <a:pt x="107" y="55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3" y="62"/>
                        </a:lnTo>
                        <a:lnTo>
                          <a:pt x="89" y="62"/>
                        </a:lnTo>
                        <a:lnTo>
                          <a:pt x="88" y="62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7" y="65"/>
                        </a:lnTo>
                        <a:lnTo>
                          <a:pt x="60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2"/>
                        </a:lnTo>
                        <a:lnTo>
                          <a:pt x="35" y="62"/>
                        </a:lnTo>
                        <a:lnTo>
                          <a:pt x="33" y="62"/>
                        </a:lnTo>
                        <a:lnTo>
                          <a:pt x="30" y="60"/>
                        </a:lnTo>
                        <a:lnTo>
                          <a:pt x="28" y="60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5"/>
                        </a:lnTo>
                        <a:lnTo>
                          <a:pt x="16" y="55"/>
                        </a:lnTo>
                        <a:lnTo>
                          <a:pt x="14" y="53"/>
                        </a:lnTo>
                        <a:lnTo>
                          <a:pt x="12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8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1"/>
                        </a:lnTo>
                        <a:lnTo>
                          <a:pt x="2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4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7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5" y="20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2" y="13"/>
                        </a:lnTo>
                        <a:lnTo>
                          <a:pt x="14" y="13"/>
                        </a:lnTo>
                        <a:lnTo>
                          <a:pt x="16" y="11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6"/>
                        </a:lnTo>
                        <a:lnTo>
                          <a:pt x="30" y="6"/>
                        </a:lnTo>
                        <a:lnTo>
                          <a:pt x="33" y="4"/>
                        </a:lnTo>
                        <a:lnTo>
                          <a:pt x="35" y="4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8" name="Freeform 250"/>
                  <p:cNvSpPr>
                    <a:spLocks/>
                  </p:cNvSpPr>
                  <p:nvPr/>
                </p:nvSpPr>
                <p:spPr bwMode="auto">
                  <a:xfrm>
                    <a:off x="748" y="3646"/>
                    <a:ext cx="63" cy="198"/>
                  </a:xfrm>
                  <a:custGeom>
                    <a:avLst/>
                    <a:gdLst/>
                    <a:ahLst/>
                    <a:cxnLst>
                      <a:cxn ang="0">
                        <a:pos x="126" y="3"/>
                      </a:cxn>
                      <a:cxn ang="0">
                        <a:pos x="124" y="8"/>
                      </a:cxn>
                      <a:cxn ang="0">
                        <a:pos x="121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89" y="29"/>
                      </a:cxn>
                      <a:cxn ang="0">
                        <a:pos x="81" y="31"/>
                      </a:cxn>
                      <a:cxn ang="0">
                        <a:pos x="72" y="33"/>
                      </a:cxn>
                      <a:cxn ang="0">
                        <a:pos x="60" y="33"/>
                      </a:cxn>
                      <a:cxn ang="0">
                        <a:pos x="51" y="31"/>
                      </a:cxn>
                      <a:cxn ang="0">
                        <a:pos x="42" y="31"/>
                      </a:cxn>
                      <a:cxn ang="0">
                        <a:pos x="33" y="29"/>
                      </a:cxn>
                      <a:cxn ang="0">
                        <a:pos x="25" y="26"/>
                      </a:cxn>
                      <a:cxn ang="0">
                        <a:pos x="18" y="22"/>
                      </a:cxn>
                      <a:cxn ang="0">
                        <a:pos x="12" y="19"/>
                      </a:cxn>
                      <a:cxn ang="0">
                        <a:pos x="7" y="15"/>
                      </a:cxn>
                      <a:cxn ang="0">
                        <a:pos x="4" y="12"/>
                      </a:cxn>
                      <a:cxn ang="0">
                        <a:pos x="2" y="7"/>
                      </a:cxn>
                      <a:cxn ang="0">
                        <a:pos x="0" y="1"/>
                      </a:cxn>
                      <a:cxn ang="0">
                        <a:pos x="0" y="146"/>
                      </a:cxn>
                      <a:cxn ang="0">
                        <a:pos x="2" y="152"/>
                      </a:cxn>
                      <a:cxn ang="0">
                        <a:pos x="4" y="157"/>
                      </a:cxn>
                      <a:cxn ang="0">
                        <a:pos x="7" y="160"/>
                      </a:cxn>
                      <a:cxn ang="0">
                        <a:pos x="12" y="164"/>
                      </a:cxn>
                      <a:cxn ang="0">
                        <a:pos x="18" y="167"/>
                      </a:cxn>
                      <a:cxn ang="0">
                        <a:pos x="25" y="171"/>
                      </a:cxn>
                      <a:cxn ang="0">
                        <a:pos x="33" y="173"/>
                      </a:cxn>
                      <a:cxn ang="0">
                        <a:pos x="42" y="174"/>
                      </a:cxn>
                      <a:cxn ang="0">
                        <a:pos x="51" y="176"/>
                      </a:cxn>
                      <a:cxn ang="0">
                        <a:pos x="60" y="176"/>
                      </a:cxn>
                      <a:cxn ang="0">
                        <a:pos x="72" y="176"/>
                      </a:cxn>
                      <a:cxn ang="0">
                        <a:pos x="81" y="176"/>
                      </a:cxn>
                      <a:cxn ang="0">
                        <a:pos x="89" y="174"/>
                      </a:cxn>
                      <a:cxn ang="0">
                        <a:pos x="98" y="171"/>
                      </a:cxn>
                      <a:cxn ang="0">
                        <a:pos x="105" y="169"/>
                      </a:cxn>
                      <a:cxn ang="0">
                        <a:pos x="110" y="166"/>
                      </a:cxn>
                      <a:cxn ang="0">
                        <a:pos x="117" y="162"/>
                      </a:cxn>
                      <a:cxn ang="0">
                        <a:pos x="121" y="157"/>
                      </a:cxn>
                      <a:cxn ang="0">
                        <a:pos x="124" y="153"/>
                      </a:cxn>
                      <a:cxn ang="0">
                        <a:pos x="126" y="148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7">
                        <a:moveTo>
                          <a:pt x="126" y="0"/>
                        </a:moveTo>
                        <a:lnTo>
                          <a:pt x="126" y="1"/>
                        </a:lnTo>
                        <a:lnTo>
                          <a:pt x="126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8"/>
                        </a:lnTo>
                        <a:lnTo>
                          <a:pt x="123" y="10"/>
                        </a:lnTo>
                        <a:lnTo>
                          <a:pt x="123" y="12"/>
                        </a:lnTo>
                        <a:lnTo>
                          <a:pt x="121" y="12"/>
                        </a:lnTo>
                        <a:lnTo>
                          <a:pt x="119" y="14"/>
                        </a:lnTo>
                        <a:lnTo>
                          <a:pt x="117" y="15"/>
                        </a:lnTo>
                        <a:lnTo>
                          <a:pt x="117" y="17"/>
                        </a:lnTo>
                        <a:lnTo>
                          <a:pt x="116" y="19"/>
                        </a:lnTo>
                        <a:lnTo>
                          <a:pt x="114" y="19"/>
                        </a:lnTo>
                        <a:lnTo>
                          <a:pt x="110" y="21"/>
                        </a:lnTo>
                        <a:lnTo>
                          <a:pt x="109" y="22"/>
                        </a:lnTo>
                        <a:lnTo>
                          <a:pt x="107" y="22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100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29"/>
                        </a:lnTo>
                        <a:lnTo>
                          <a:pt x="89" y="29"/>
                        </a:lnTo>
                        <a:lnTo>
                          <a:pt x="88" y="29"/>
                        </a:lnTo>
                        <a:lnTo>
                          <a:pt x="84" y="31"/>
                        </a:lnTo>
                        <a:lnTo>
                          <a:pt x="81" y="31"/>
                        </a:lnTo>
                        <a:lnTo>
                          <a:pt x="79" y="31"/>
                        </a:lnTo>
                        <a:lnTo>
                          <a:pt x="75" y="31"/>
                        </a:lnTo>
                        <a:lnTo>
                          <a:pt x="72" y="33"/>
                        </a:lnTo>
                        <a:lnTo>
                          <a:pt x="70" y="33"/>
                        </a:lnTo>
                        <a:lnTo>
                          <a:pt x="67" y="33"/>
                        </a:lnTo>
                        <a:lnTo>
                          <a:pt x="60" y="33"/>
                        </a:lnTo>
                        <a:lnTo>
                          <a:pt x="56" y="33"/>
                        </a:lnTo>
                        <a:lnTo>
                          <a:pt x="53" y="33"/>
                        </a:lnTo>
                        <a:lnTo>
                          <a:pt x="51" y="31"/>
                        </a:lnTo>
                        <a:lnTo>
                          <a:pt x="47" y="31"/>
                        </a:lnTo>
                        <a:lnTo>
                          <a:pt x="44" y="31"/>
                        </a:lnTo>
                        <a:lnTo>
                          <a:pt x="42" y="31"/>
                        </a:lnTo>
                        <a:lnTo>
                          <a:pt x="39" y="29"/>
                        </a:lnTo>
                        <a:lnTo>
                          <a:pt x="35" y="29"/>
                        </a:lnTo>
                        <a:lnTo>
                          <a:pt x="33" y="29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6"/>
                        </a:lnTo>
                        <a:lnTo>
                          <a:pt x="23" y="26"/>
                        </a:lnTo>
                        <a:lnTo>
                          <a:pt x="21" y="24"/>
                        </a:lnTo>
                        <a:lnTo>
                          <a:pt x="18" y="22"/>
                        </a:lnTo>
                        <a:lnTo>
                          <a:pt x="16" y="22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1" y="19"/>
                        </a:lnTo>
                        <a:lnTo>
                          <a:pt x="9" y="17"/>
                        </a:lnTo>
                        <a:lnTo>
                          <a:pt x="7" y="15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4" y="12"/>
                        </a:lnTo>
                        <a:lnTo>
                          <a:pt x="2" y="10"/>
                        </a:lnTo>
                        <a:lnTo>
                          <a:pt x="2" y="8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6"/>
                        </a:lnTo>
                        <a:lnTo>
                          <a:pt x="0" y="148"/>
                        </a:lnTo>
                        <a:lnTo>
                          <a:pt x="0" y="150"/>
                        </a:lnTo>
                        <a:lnTo>
                          <a:pt x="2" y="152"/>
                        </a:lnTo>
                        <a:lnTo>
                          <a:pt x="2" y="153"/>
                        </a:lnTo>
                        <a:lnTo>
                          <a:pt x="2" y="155"/>
                        </a:lnTo>
                        <a:lnTo>
                          <a:pt x="4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0"/>
                        </a:lnTo>
                        <a:lnTo>
                          <a:pt x="9" y="162"/>
                        </a:lnTo>
                        <a:lnTo>
                          <a:pt x="11" y="164"/>
                        </a:lnTo>
                        <a:lnTo>
                          <a:pt x="12" y="164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7"/>
                        </a:lnTo>
                        <a:lnTo>
                          <a:pt x="21" y="169"/>
                        </a:lnTo>
                        <a:lnTo>
                          <a:pt x="23" y="169"/>
                        </a:lnTo>
                        <a:lnTo>
                          <a:pt x="25" y="171"/>
                        </a:lnTo>
                        <a:lnTo>
                          <a:pt x="28" y="171"/>
                        </a:lnTo>
                        <a:lnTo>
                          <a:pt x="30" y="173"/>
                        </a:lnTo>
                        <a:lnTo>
                          <a:pt x="33" y="173"/>
                        </a:lnTo>
                        <a:lnTo>
                          <a:pt x="35" y="174"/>
                        </a:lnTo>
                        <a:lnTo>
                          <a:pt x="39" y="174"/>
                        </a:lnTo>
                        <a:lnTo>
                          <a:pt x="42" y="174"/>
                        </a:lnTo>
                        <a:lnTo>
                          <a:pt x="44" y="176"/>
                        </a:lnTo>
                        <a:lnTo>
                          <a:pt x="47" y="176"/>
                        </a:lnTo>
                        <a:lnTo>
                          <a:pt x="51" y="176"/>
                        </a:lnTo>
                        <a:lnTo>
                          <a:pt x="53" y="176"/>
                        </a:lnTo>
                        <a:lnTo>
                          <a:pt x="56" y="176"/>
                        </a:lnTo>
                        <a:lnTo>
                          <a:pt x="60" y="176"/>
                        </a:lnTo>
                        <a:lnTo>
                          <a:pt x="67" y="176"/>
                        </a:lnTo>
                        <a:lnTo>
                          <a:pt x="70" y="176"/>
                        </a:lnTo>
                        <a:lnTo>
                          <a:pt x="72" y="176"/>
                        </a:lnTo>
                        <a:lnTo>
                          <a:pt x="75" y="176"/>
                        </a:lnTo>
                        <a:lnTo>
                          <a:pt x="79" y="176"/>
                        </a:lnTo>
                        <a:lnTo>
                          <a:pt x="81" y="176"/>
                        </a:lnTo>
                        <a:lnTo>
                          <a:pt x="84" y="174"/>
                        </a:lnTo>
                        <a:lnTo>
                          <a:pt x="88" y="174"/>
                        </a:lnTo>
                        <a:lnTo>
                          <a:pt x="89" y="174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100" y="171"/>
                        </a:lnTo>
                        <a:lnTo>
                          <a:pt x="103" y="169"/>
                        </a:lnTo>
                        <a:lnTo>
                          <a:pt x="105" y="169"/>
                        </a:lnTo>
                        <a:lnTo>
                          <a:pt x="107" y="167"/>
                        </a:lnTo>
                        <a:lnTo>
                          <a:pt x="109" y="166"/>
                        </a:lnTo>
                        <a:lnTo>
                          <a:pt x="110" y="166"/>
                        </a:lnTo>
                        <a:lnTo>
                          <a:pt x="114" y="164"/>
                        </a:lnTo>
                        <a:lnTo>
                          <a:pt x="116" y="164"/>
                        </a:lnTo>
                        <a:lnTo>
                          <a:pt x="117" y="162"/>
                        </a:lnTo>
                        <a:lnTo>
                          <a:pt x="117" y="160"/>
                        </a:lnTo>
                        <a:lnTo>
                          <a:pt x="119" y="159"/>
                        </a:lnTo>
                        <a:lnTo>
                          <a:pt x="121" y="157"/>
                        </a:lnTo>
                        <a:lnTo>
                          <a:pt x="123" y="157"/>
                        </a:lnTo>
                        <a:lnTo>
                          <a:pt x="123" y="155"/>
                        </a:lnTo>
                        <a:lnTo>
                          <a:pt x="124" y="153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6" y="148"/>
                        </a:lnTo>
                        <a:lnTo>
                          <a:pt x="126" y="146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19" name="Freeform 251"/>
                  <p:cNvSpPr>
                    <a:spLocks/>
                  </p:cNvSpPr>
                  <p:nvPr/>
                </p:nvSpPr>
                <p:spPr bwMode="auto">
                  <a:xfrm>
                    <a:off x="748" y="3610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8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9" y="11"/>
                      </a:cxn>
                      <a:cxn ang="0">
                        <a:pos x="116" y="14"/>
                      </a:cxn>
                      <a:cxn ang="0">
                        <a:pos x="119" y="18"/>
                      </a:cxn>
                      <a:cxn ang="0">
                        <a:pos x="123" y="23"/>
                      </a:cxn>
                      <a:cxn ang="0">
                        <a:pos x="124" y="28"/>
                      </a:cxn>
                      <a:cxn ang="0">
                        <a:pos x="126" y="32"/>
                      </a:cxn>
                      <a:cxn ang="0">
                        <a:pos x="124" y="37"/>
                      </a:cxn>
                      <a:cxn ang="0">
                        <a:pos x="123" y="42"/>
                      </a:cxn>
                      <a:cxn ang="0">
                        <a:pos x="119" y="46"/>
                      </a:cxn>
                      <a:cxn ang="0">
                        <a:pos x="116" y="51"/>
                      </a:cxn>
                      <a:cxn ang="0">
                        <a:pos x="109" y="54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8" y="61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9" y="61"/>
                      </a:cxn>
                      <a:cxn ang="0">
                        <a:pos x="30" y="60"/>
                      </a:cxn>
                      <a:cxn ang="0">
                        <a:pos x="23" y="58"/>
                      </a:cxn>
                      <a:cxn ang="0">
                        <a:pos x="16" y="54"/>
                      </a:cxn>
                      <a:cxn ang="0">
                        <a:pos x="11" y="51"/>
                      </a:cxn>
                      <a:cxn ang="0">
                        <a:pos x="7" y="46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8"/>
                      </a:cxn>
                      <a:cxn ang="0">
                        <a:pos x="11" y="14"/>
                      </a:cxn>
                      <a:cxn ang="0">
                        <a:pos x="16" y="11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8" y="2"/>
                        </a:lnTo>
                        <a:lnTo>
                          <a:pt x="89" y="4"/>
                        </a:lnTo>
                        <a:lnTo>
                          <a:pt x="93" y="4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9" y="11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6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9" y="18"/>
                        </a:lnTo>
                        <a:lnTo>
                          <a:pt x="121" y="19"/>
                        </a:lnTo>
                        <a:lnTo>
                          <a:pt x="123" y="21"/>
                        </a:lnTo>
                        <a:lnTo>
                          <a:pt x="123" y="23"/>
                        </a:lnTo>
                        <a:lnTo>
                          <a:pt x="124" y="25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2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0"/>
                        </a:lnTo>
                        <a:lnTo>
                          <a:pt x="123" y="42"/>
                        </a:lnTo>
                        <a:lnTo>
                          <a:pt x="123" y="44"/>
                        </a:lnTo>
                        <a:lnTo>
                          <a:pt x="121" y="44"/>
                        </a:lnTo>
                        <a:lnTo>
                          <a:pt x="119" y="46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6" y="51"/>
                        </a:lnTo>
                        <a:lnTo>
                          <a:pt x="114" y="51"/>
                        </a:lnTo>
                        <a:lnTo>
                          <a:pt x="110" y="53"/>
                        </a:lnTo>
                        <a:lnTo>
                          <a:pt x="109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8" y="61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7" y="65"/>
                        </a:lnTo>
                        <a:lnTo>
                          <a:pt x="60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30" y="60"/>
                        </a:lnTo>
                        <a:lnTo>
                          <a:pt x="28" y="60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3"/>
                        </a:lnTo>
                        <a:lnTo>
                          <a:pt x="12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5" y="19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6" y="11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3" y="4"/>
                        </a:lnTo>
                        <a:lnTo>
                          <a:pt x="35" y="4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0" name="Freeform 252"/>
                  <p:cNvSpPr>
                    <a:spLocks/>
                  </p:cNvSpPr>
                  <p:nvPr/>
                </p:nvSpPr>
                <p:spPr bwMode="auto">
                  <a:xfrm>
                    <a:off x="879" y="1759"/>
                    <a:ext cx="105" cy="2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1" name="Freeform 253"/>
                  <p:cNvSpPr>
                    <a:spLocks/>
                  </p:cNvSpPr>
                  <p:nvPr/>
                </p:nvSpPr>
                <p:spPr bwMode="auto">
                  <a:xfrm>
                    <a:off x="879" y="3013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2" name="Freeform 254"/>
                  <p:cNvSpPr>
                    <a:spLocks/>
                  </p:cNvSpPr>
                  <p:nvPr/>
                </p:nvSpPr>
                <p:spPr bwMode="auto">
                  <a:xfrm>
                    <a:off x="887" y="3332"/>
                    <a:ext cx="63" cy="198"/>
                  </a:xfrm>
                  <a:custGeom>
                    <a:avLst/>
                    <a:gdLst/>
                    <a:ahLst/>
                    <a:cxnLst>
                      <a:cxn ang="0">
                        <a:pos x="126" y="3"/>
                      </a:cxn>
                      <a:cxn ang="0">
                        <a:pos x="124" y="9"/>
                      </a:cxn>
                      <a:cxn ang="0">
                        <a:pos x="120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0" y="31"/>
                      </a:cxn>
                      <a:cxn ang="0">
                        <a:pos x="71" y="33"/>
                      </a:cxn>
                      <a:cxn ang="0">
                        <a:pos x="59" y="33"/>
                      </a:cxn>
                      <a:cxn ang="0">
                        <a:pos x="50" y="31"/>
                      </a:cxn>
                      <a:cxn ang="0">
                        <a:pos x="42" y="31"/>
                      </a:cxn>
                      <a:cxn ang="0">
                        <a:pos x="33" y="30"/>
                      </a:cxn>
                      <a:cxn ang="0">
                        <a:pos x="24" y="26"/>
                      </a:cxn>
                      <a:cxn ang="0">
                        <a:pos x="17" y="23"/>
                      </a:cxn>
                      <a:cxn ang="0">
                        <a:pos x="12" y="19"/>
                      </a:cxn>
                      <a:cxn ang="0">
                        <a:pos x="7" y="16"/>
                      </a:cxn>
                      <a:cxn ang="0">
                        <a:pos x="3" y="12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3" y="157"/>
                      </a:cxn>
                      <a:cxn ang="0">
                        <a:pos x="7" y="161"/>
                      </a:cxn>
                      <a:cxn ang="0">
                        <a:pos x="12" y="164"/>
                      </a:cxn>
                      <a:cxn ang="0">
                        <a:pos x="17" y="168"/>
                      </a:cxn>
                      <a:cxn ang="0">
                        <a:pos x="24" y="171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0" y="176"/>
                      </a:cxn>
                      <a:cxn ang="0">
                        <a:pos x="59" y="176"/>
                      </a:cxn>
                      <a:cxn ang="0">
                        <a:pos x="71" y="176"/>
                      </a:cxn>
                      <a:cxn ang="0">
                        <a:pos x="80" y="176"/>
                      </a:cxn>
                      <a:cxn ang="0">
                        <a:pos x="89" y="175"/>
                      </a:cxn>
                      <a:cxn ang="0">
                        <a:pos x="98" y="171"/>
                      </a:cxn>
                      <a:cxn ang="0">
                        <a:pos x="105" y="169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0" y="157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7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0"/>
                        </a:lnTo>
                        <a:lnTo>
                          <a:pt x="122" y="12"/>
                        </a:lnTo>
                        <a:lnTo>
                          <a:pt x="120" y="12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5" y="19"/>
                        </a:lnTo>
                        <a:lnTo>
                          <a:pt x="113" y="19"/>
                        </a:lnTo>
                        <a:lnTo>
                          <a:pt x="110" y="21"/>
                        </a:lnTo>
                        <a:lnTo>
                          <a:pt x="108" y="23"/>
                        </a:lnTo>
                        <a:lnTo>
                          <a:pt x="106" y="23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99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2" y="30"/>
                        </a:lnTo>
                        <a:lnTo>
                          <a:pt x="89" y="30"/>
                        </a:lnTo>
                        <a:lnTo>
                          <a:pt x="87" y="30"/>
                        </a:lnTo>
                        <a:lnTo>
                          <a:pt x="84" y="31"/>
                        </a:lnTo>
                        <a:lnTo>
                          <a:pt x="80" y="31"/>
                        </a:lnTo>
                        <a:lnTo>
                          <a:pt x="78" y="31"/>
                        </a:lnTo>
                        <a:lnTo>
                          <a:pt x="75" y="31"/>
                        </a:lnTo>
                        <a:lnTo>
                          <a:pt x="71" y="33"/>
                        </a:lnTo>
                        <a:lnTo>
                          <a:pt x="70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6" y="33"/>
                        </a:lnTo>
                        <a:lnTo>
                          <a:pt x="52" y="33"/>
                        </a:lnTo>
                        <a:lnTo>
                          <a:pt x="50" y="31"/>
                        </a:lnTo>
                        <a:lnTo>
                          <a:pt x="47" y="31"/>
                        </a:lnTo>
                        <a:lnTo>
                          <a:pt x="44" y="31"/>
                        </a:lnTo>
                        <a:lnTo>
                          <a:pt x="42" y="31"/>
                        </a:lnTo>
                        <a:lnTo>
                          <a:pt x="38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4" y="26"/>
                        </a:lnTo>
                        <a:lnTo>
                          <a:pt x="23" y="26"/>
                        </a:lnTo>
                        <a:lnTo>
                          <a:pt x="21" y="24"/>
                        </a:lnTo>
                        <a:lnTo>
                          <a:pt x="17" y="23"/>
                        </a:lnTo>
                        <a:lnTo>
                          <a:pt x="16" y="23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9"/>
                        </a:lnTo>
                        <a:lnTo>
                          <a:pt x="9" y="17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2" y="10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0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3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3"/>
                        </a:lnTo>
                        <a:lnTo>
                          <a:pt x="10" y="164"/>
                        </a:lnTo>
                        <a:lnTo>
                          <a:pt x="12" y="164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7" y="168"/>
                        </a:lnTo>
                        <a:lnTo>
                          <a:pt x="21" y="169"/>
                        </a:lnTo>
                        <a:lnTo>
                          <a:pt x="23" y="169"/>
                        </a:lnTo>
                        <a:lnTo>
                          <a:pt x="24" y="171"/>
                        </a:lnTo>
                        <a:lnTo>
                          <a:pt x="28" y="171"/>
                        </a:lnTo>
                        <a:lnTo>
                          <a:pt x="30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8" y="175"/>
                        </a:lnTo>
                        <a:lnTo>
                          <a:pt x="42" y="175"/>
                        </a:lnTo>
                        <a:lnTo>
                          <a:pt x="44" y="176"/>
                        </a:lnTo>
                        <a:lnTo>
                          <a:pt x="47" y="176"/>
                        </a:lnTo>
                        <a:lnTo>
                          <a:pt x="50" y="176"/>
                        </a:lnTo>
                        <a:lnTo>
                          <a:pt x="52" y="176"/>
                        </a:lnTo>
                        <a:lnTo>
                          <a:pt x="56" y="176"/>
                        </a:lnTo>
                        <a:lnTo>
                          <a:pt x="59" y="176"/>
                        </a:lnTo>
                        <a:lnTo>
                          <a:pt x="66" y="176"/>
                        </a:lnTo>
                        <a:lnTo>
                          <a:pt x="70" y="176"/>
                        </a:lnTo>
                        <a:lnTo>
                          <a:pt x="71" y="176"/>
                        </a:lnTo>
                        <a:lnTo>
                          <a:pt x="75" y="176"/>
                        </a:lnTo>
                        <a:lnTo>
                          <a:pt x="78" y="176"/>
                        </a:lnTo>
                        <a:lnTo>
                          <a:pt x="80" y="176"/>
                        </a:lnTo>
                        <a:lnTo>
                          <a:pt x="84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2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99" y="171"/>
                        </a:lnTo>
                        <a:lnTo>
                          <a:pt x="103" y="169"/>
                        </a:lnTo>
                        <a:lnTo>
                          <a:pt x="105" y="169"/>
                        </a:lnTo>
                        <a:lnTo>
                          <a:pt x="106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3" y="164"/>
                        </a:lnTo>
                        <a:lnTo>
                          <a:pt x="115" y="164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0" y="157"/>
                        </a:lnTo>
                        <a:lnTo>
                          <a:pt x="122" y="157"/>
                        </a:lnTo>
                        <a:lnTo>
                          <a:pt x="122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3" name="Freeform 255"/>
                  <p:cNvSpPr>
                    <a:spLocks/>
                  </p:cNvSpPr>
                  <p:nvPr/>
                </p:nvSpPr>
                <p:spPr bwMode="auto">
                  <a:xfrm>
                    <a:off x="887" y="3296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8" y="2"/>
                      </a:cxn>
                      <a:cxn ang="0">
                        <a:pos x="87" y="2"/>
                      </a:cxn>
                      <a:cxn ang="0">
                        <a:pos x="96" y="6"/>
                      </a:cxn>
                      <a:cxn ang="0">
                        <a:pos x="103" y="7"/>
                      </a:cxn>
                      <a:cxn ang="0">
                        <a:pos x="108" y="11"/>
                      </a:cxn>
                      <a:cxn ang="0">
                        <a:pos x="115" y="14"/>
                      </a:cxn>
                      <a:cxn ang="0">
                        <a:pos x="119" y="18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2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9" y="46"/>
                      </a:cxn>
                      <a:cxn ang="0">
                        <a:pos x="115" y="51"/>
                      </a:cxn>
                      <a:cxn ang="0">
                        <a:pos x="108" y="55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7" y="62"/>
                      </a:cxn>
                      <a:cxn ang="0">
                        <a:pos x="78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8" y="62"/>
                      </a:cxn>
                      <a:cxn ang="0">
                        <a:pos x="30" y="60"/>
                      </a:cxn>
                      <a:cxn ang="0">
                        <a:pos x="23" y="58"/>
                      </a:cxn>
                      <a:cxn ang="0">
                        <a:pos x="16" y="55"/>
                      </a:cxn>
                      <a:cxn ang="0">
                        <a:pos x="10" y="51"/>
                      </a:cxn>
                      <a:cxn ang="0">
                        <a:pos x="7" y="46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8"/>
                      </a:cxn>
                      <a:cxn ang="0">
                        <a:pos x="10" y="14"/>
                      </a:cxn>
                      <a:cxn ang="0">
                        <a:pos x="16" y="11"/>
                      </a:cxn>
                      <a:cxn ang="0">
                        <a:pos x="23" y="7"/>
                      </a:cxn>
                      <a:cxn ang="0">
                        <a:pos x="30" y="6"/>
                      </a:cxn>
                      <a:cxn ang="0">
                        <a:pos x="38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1" y="0"/>
                        </a:lnTo>
                        <a:lnTo>
                          <a:pt x="75" y="0"/>
                        </a:lnTo>
                        <a:lnTo>
                          <a:pt x="78" y="2"/>
                        </a:lnTo>
                        <a:lnTo>
                          <a:pt x="80" y="2"/>
                        </a:lnTo>
                        <a:lnTo>
                          <a:pt x="84" y="2"/>
                        </a:lnTo>
                        <a:lnTo>
                          <a:pt x="87" y="2"/>
                        </a:lnTo>
                        <a:lnTo>
                          <a:pt x="89" y="4"/>
                        </a:lnTo>
                        <a:lnTo>
                          <a:pt x="92" y="4"/>
                        </a:lnTo>
                        <a:lnTo>
                          <a:pt x="96" y="6"/>
                        </a:lnTo>
                        <a:lnTo>
                          <a:pt x="98" y="6"/>
                        </a:lnTo>
                        <a:lnTo>
                          <a:pt x="99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6" y="9"/>
                        </a:lnTo>
                        <a:lnTo>
                          <a:pt x="108" y="11"/>
                        </a:lnTo>
                        <a:lnTo>
                          <a:pt x="110" y="13"/>
                        </a:lnTo>
                        <a:lnTo>
                          <a:pt x="113" y="13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9" y="18"/>
                        </a:lnTo>
                        <a:lnTo>
                          <a:pt x="120" y="20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5"/>
                        </a:lnTo>
                        <a:lnTo>
                          <a:pt x="124" y="27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2"/>
                        </a:lnTo>
                        <a:lnTo>
                          <a:pt x="126" y="34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1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0" y="44"/>
                        </a:lnTo>
                        <a:lnTo>
                          <a:pt x="119" y="46"/>
                        </a:lnTo>
                        <a:lnTo>
                          <a:pt x="117" y="48"/>
                        </a:lnTo>
                        <a:lnTo>
                          <a:pt x="117" y="49"/>
                        </a:lnTo>
                        <a:lnTo>
                          <a:pt x="115" y="51"/>
                        </a:lnTo>
                        <a:lnTo>
                          <a:pt x="113" y="51"/>
                        </a:lnTo>
                        <a:lnTo>
                          <a:pt x="110" y="53"/>
                        </a:lnTo>
                        <a:lnTo>
                          <a:pt x="108" y="55"/>
                        </a:lnTo>
                        <a:lnTo>
                          <a:pt x="106" y="55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99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2" y="62"/>
                        </a:lnTo>
                        <a:lnTo>
                          <a:pt x="89" y="62"/>
                        </a:lnTo>
                        <a:lnTo>
                          <a:pt x="87" y="62"/>
                        </a:lnTo>
                        <a:lnTo>
                          <a:pt x="84" y="63"/>
                        </a:lnTo>
                        <a:lnTo>
                          <a:pt x="80" y="63"/>
                        </a:lnTo>
                        <a:lnTo>
                          <a:pt x="78" y="63"/>
                        </a:lnTo>
                        <a:lnTo>
                          <a:pt x="75" y="63"/>
                        </a:lnTo>
                        <a:lnTo>
                          <a:pt x="71" y="65"/>
                        </a:lnTo>
                        <a:lnTo>
                          <a:pt x="70" y="65"/>
                        </a:lnTo>
                        <a:lnTo>
                          <a:pt x="66" y="65"/>
                        </a:lnTo>
                        <a:lnTo>
                          <a:pt x="59" y="65"/>
                        </a:lnTo>
                        <a:lnTo>
                          <a:pt x="56" y="65"/>
                        </a:lnTo>
                        <a:lnTo>
                          <a:pt x="52" y="65"/>
                        </a:lnTo>
                        <a:lnTo>
                          <a:pt x="50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8" y="62"/>
                        </a:lnTo>
                        <a:lnTo>
                          <a:pt x="35" y="62"/>
                        </a:lnTo>
                        <a:lnTo>
                          <a:pt x="33" y="62"/>
                        </a:lnTo>
                        <a:lnTo>
                          <a:pt x="30" y="60"/>
                        </a:lnTo>
                        <a:lnTo>
                          <a:pt x="28" y="60"/>
                        </a:lnTo>
                        <a:lnTo>
                          <a:pt x="24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7" y="55"/>
                        </a:lnTo>
                        <a:lnTo>
                          <a:pt x="16" y="55"/>
                        </a:lnTo>
                        <a:lnTo>
                          <a:pt x="14" y="53"/>
                        </a:lnTo>
                        <a:lnTo>
                          <a:pt x="12" y="51"/>
                        </a:lnTo>
                        <a:lnTo>
                          <a:pt x="10" y="51"/>
                        </a:lnTo>
                        <a:lnTo>
                          <a:pt x="9" y="49"/>
                        </a:lnTo>
                        <a:lnTo>
                          <a:pt x="7" y="48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3" y="44"/>
                        </a:lnTo>
                        <a:lnTo>
                          <a:pt x="2" y="42"/>
                        </a:lnTo>
                        <a:lnTo>
                          <a:pt x="2" y="41"/>
                        </a:lnTo>
                        <a:lnTo>
                          <a:pt x="2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4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7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3" y="21"/>
                        </a:lnTo>
                        <a:lnTo>
                          <a:pt x="5" y="20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9" y="16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13"/>
                        </a:lnTo>
                        <a:lnTo>
                          <a:pt x="16" y="11"/>
                        </a:lnTo>
                        <a:lnTo>
                          <a:pt x="17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4" y="7"/>
                        </a:lnTo>
                        <a:lnTo>
                          <a:pt x="28" y="6"/>
                        </a:lnTo>
                        <a:lnTo>
                          <a:pt x="30" y="6"/>
                        </a:lnTo>
                        <a:lnTo>
                          <a:pt x="33" y="4"/>
                        </a:lnTo>
                        <a:lnTo>
                          <a:pt x="35" y="4"/>
                        </a:lnTo>
                        <a:lnTo>
                          <a:pt x="38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0" y="0"/>
                        </a:lnTo>
                        <a:lnTo>
                          <a:pt x="52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4" name="Freeform 256"/>
                  <p:cNvSpPr>
                    <a:spLocks/>
                  </p:cNvSpPr>
                  <p:nvPr/>
                </p:nvSpPr>
                <p:spPr bwMode="auto">
                  <a:xfrm>
                    <a:off x="949" y="1133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5" name="Freeform 257"/>
                  <p:cNvSpPr>
                    <a:spLocks/>
                  </p:cNvSpPr>
                  <p:nvPr/>
                </p:nvSpPr>
                <p:spPr bwMode="auto">
                  <a:xfrm>
                    <a:off x="936" y="1104"/>
                    <a:ext cx="105" cy="2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09"/>
                      </a:cxn>
                      <a:cxn ang="0">
                        <a:pos x="0" y="20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0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09"/>
                        </a:lnTo>
                        <a:lnTo>
                          <a:pt x="0" y="20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6" name="Freeform 258"/>
                  <p:cNvSpPr>
                    <a:spLocks/>
                  </p:cNvSpPr>
                  <p:nvPr/>
                </p:nvSpPr>
                <p:spPr bwMode="auto">
                  <a:xfrm>
                    <a:off x="956" y="1452"/>
                    <a:ext cx="64" cy="199"/>
                  </a:xfrm>
                  <a:custGeom>
                    <a:avLst/>
                    <a:gdLst/>
                    <a:ahLst/>
                    <a:cxnLst>
                      <a:cxn ang="0">
                        <a:pos x="125" y="3"/>
                      </a:cxn>
                      <a:cxn ang="0">
                        <a:pos x="124" y="9"/>
                      </a:cxn>
                      <a:cxn ang="0">
                        <a:pos x="120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4" y="24"/>
                      </a:cxn>
                      <a:cxn ang="0">
                        <a:pos x="97" y="28"/>
                      </a:cxn>
                      <a:cxn ang="0">
                        <a:pos x="89" y="30"/>
                      </a:cxn>
                      <a:cxn ang="0">
                        <a:pos x="80" y="31"/>
                      </a:cxn>
                      <a:cxn ang="0">
                        <a:pos x="71" y="33"/>
                      </a:cxn>
                      <a:cxn ang="0">
                        <a:pos x="59" y="33"/>
                      </a:cxn>
                      <a:cxn ang="0">
                        <a:pos x="50" y="31"/>
                      </a:cxn>
                      <a:cxn ang="0">
                        <a:pos x="42" y="31"/>
                      </a:cxn>
                      <a:cxn ang="0">
                        <a:pos x="33" y="30"/>
                      </a:cxn>
                      <a:cxn ang="0">
                        <a:pos x="24" y="26"/>
                      </a:cxn>
                      <a:cxn ang="0">
                        <a:pos x="17" y="23"/>
                      </a:cxn>
                      <a:cxn ang="0">
                        <a:pos x="12" y="19"/>
                      </a:cxn>
                      <a:cxn ang="0">
                        <a:pos x="7" y="16"/>
                      </a:cxn>
                      <a:cxn ang="0">
                        <a:pos x="3" y="12"/>
                      </a:cxn>
                      <a:cxn ang="0">
                        <a:pos x="1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1" y="152"/>
                      </a:cxn>
                      <a:cxn ang="0">
                        <a:pos x="3" y="157"/>
                      </a:cxn>
                      <a:cxn ang="0">
                        <a:pos x="7" y="161"/>
                      </a:cxn>
                      <a:cxn ang="0">
                        <a:pos x="12" y="164"/>
                      </a:cxn>
                      <a:cxn ang="0">
                        <a:pos x="17" y="168"/>
                      </a:cxn>
                      <a:cxn ang="0">
                        <a:pos x="24" y="171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0" y="176"/>
                      </a:cxn>
                      <a:cxn ang="0">
                        <a:pos x="59" y="176"/>
                      </a:cxn>
                      <a:cxn ang="0">
                        <a:pos x="71" y="176"/>
                      </a:cxn>
                      <a:cxn ang="0">
                        <a:pos x="80" y="176"/>
                      </a:cxn>
                      <a:cxn ang="0">
                        <a:pos x="89" y="175"/>
                      </a:cxn>
                      <a:cxn ang="0">
                        <a:pos x="97" y="171"/>
                      </a:cxn>
                      <a:cxn ang="0">
                        <a:pos x="104" y="169"/>
                      </a:cxn>
                      <a:cxn ang="0">
                        <a:pos x="110" y="166"/>
                      </a:cxn>
                      <a:cxn ang="0">
                        <a:pos x="117" y="162"/>
                      </a:cxn>
                      <a:cxn ang="0">
                        <a:pos x="120" y="157"/>
                      </a:cxn>
                      <a:cxn ang="0">
                        <a:pos x="124" y="154"/>
                      </a:cxn>
                      <a:cxn ang="0">
                        <a:pos x="125" y="148"/>
                      </a:cxn>
                      <a:cxn ang="0">
                        <a:pos x="125" y="0"/>
                      </a:cxn>
                    </a:cxnLst>
                    <a:rect l="0" t="0" r="r" b="b"/>
                    <a:pathLst>
                      <a:path w="126" h="177">
                        <a:moveTo>
                          <a:pt x="125" y="0"/>
                        </a:moveTo>
                        <a:lnTo>
                          <a:pt x="125" y="2"/>
                        </a:lnTo>
                        <a:lnTo>
                          <a:pt x="125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0"/>
                        </a:lnTo>
                        <a:lnTo>
                          <a:pt x="122" y="12"/>
                        </a:lnTo>
                        <a:lnTo>
                          <a:pt x="120" y="12"/>
                        </a:lnTo>
                        <a:lnTo>
                          <a:pt x="118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5" y="19"/>
                        </a:lnTo>
                        <a:lnTo>
                          <a:pt x="113" y="19"/>
                        </a:lnTo>
                        <a:lnTo>
                          <a:pt x="110" y="21"/>
                        </a:lnTo>
                        <a:lnTo>
                          <a:pt x="108" y="23"/>
                        </a:lnTo>
                        <a:lnTo>
                          <a:pt x="106" y="23"/>
                        </a:lnTo>
                        <a:lnTo>
                          <a:pt x="104" y="24"/>
                        </a:lnTo>
                        <a:lnTo>
                          <a:pt x="103" y="26"/>
                        </a:lnTo>
                        <a:lnTo>
                          <a:pt x="99" y="26"/>
                        </a:lnTo>
                        <a:lnTo>
                          <a:pt x="97" y="28"/>
                        </a:lnTo>
                        <a:lnTo>
                          <a:pt x="96" y="28"/>
                        </a:lnTo>
                        <a:lnTo>
                          <a:pt x="92" y="30"/>
                        </a:lnTo>
                        <a:lnTo>
                          <a:pt x="89" y="30"/>
                        </a:lnTo>
                        <a:lnTo>
                          <a:pt x="87" y="30"/>
                        </a:lnTo>
                        <a:lnTo>
                          <a:pt x="83" y="31"/>
                        </a:lnTo>
                        <a:lnTo>
                          <a:pt x="80" y="31"/>
                        </a:lnTo>
                        <a:lnTo>
                          <a:pt x="78" y="31"/>
                        </a:lnTo>
                        <a:lnTo>
                          <a:pt x="75" y="31"/>
                        </a:lnTo>
                        <a:lnTo>
                          <a:pt x="71" y="33"/>
                        </a:lnTo>
                        <a:lnTo>
                          <a:pt x="70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6" y="33"/>
                        </a:lnTo>
                        <a:lnTo>
                          <a:pt x="52" y="33"/>
                        </a:lnTo>
                        <a:lnTo>
                          <a:pt x="50" y="31"/>
                        </a:lnTo>
                        <a:lnTo>
                          <a:pt x="47" y="31"/>
                        </a:lnTo>
                        <a:lnTo>
                          <a:pt x="43" y="31"/>
                        </a:lnTo>
                        <a:lnTo>
                          <a:pt x="42" y="31"/>
                        </a:lnTo>
                        <a:lnTo>
                          <a:pt x="38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29" y="28"/>
                        </a:lnTo>
                        <a:lnTo>
                          <a:pt x="28" y="28"/>
                        </a:lnTo>
                        <a:lnTo>
                          <a:pt x="24" y="26"/>
                        </a:lnTo>
                        <a:lnTo>
                          <a:pt x="22" y="26"/>
                        </a:lnTo>
                        <a:lnTo>
                          <a:pt x="21" y="24"/>
                        </a:lnTo>
                        <a:lnTo>
                          <a:pt x="17" y="23"/>
                        </a:lnTo>
                        <a:lnTo>
                          <a:pt x="15" y="23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9"/>
                        </a:lnTo>
                        <a:lnTo>
                          <a:pt x="8" y="17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1" y="10"/>
                        </a:lnTo>
                        <a:lnTo>
                          <a:pt x="1" y="9"/>
                        </a:lnTo>
                        <a:lnTo>
                          <a:pt x="1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8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1" y="154"/>
                        </a:lnTo>
                        <a:lnTo>
                          <a:pt x="1" y="155"/>
                        </a:lnTo>
                        <a:lnTo>
                          <a:pt x="3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8" y="162"/>
                        </a:lnTo>
                        <a:lnTo>
                          <a:pt x="10" y="164"/>
                        </a:lnTo>
                        <a:lnTo>
                          <a:pt x="12" y="164"/>
                        </a:lnTo>
                        <a:lnTo>
                          <a:pt x="14" y="166"/>
                        </a:lnTo>
                        <a:lnTo>
                          <a:pt x="15" y="166"/>
                        </a:lnTo>
                        <a:lnTo>
                          <a:pt x="17" y="168"/>
                        </a:lnTo>
                        <a:lnTo>
                          <a:pt x="21" y="169"/>
                        </a:lnTo>
                        <a:lnTo>
                          <a:pt x="22" y="169"/>
                        </a:lnTo>
                        <a:lnTo>
                          <a:pt x="24" y="171"/>
                        </a:lnTo>
                        <a:lnTo>
                          <a:pt x="28" y="171"/>
                        </a:lnTo>
                        <a:lnTo>
                          <a:pt x="29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8" y="175"/>
                        </a:lnTo>
                        <a:lnTo>
                          <a:pt x="42" y="175"/>
                        </a:lnTo>
                        <a:lnTo>
                          <a:pt x="43" y="176"/>
                        </a:lnTo>
                        <a:lnTo>
                          <a:pt x="47" y="176"/>
                        </a:lnTo>
                        <a:lnTo>
                          <a:pt x="50" y="176"/>
                        </a:lnTo>
                        <a:lnTo>
                          <a:pt x="52" y="176"/>
                        </a:lnTo>
                        <a:lnTo>
                          <a:pt x="56" y="176"/>
                        </a:lnTo>
                        <a:lnTo>
                          <a:pt x="59" y="176"/>
                        </a:lnTo>
                        <a:lnTo>
                          <a:pt x="66" y="176"/>
                        </a:lnTo>
                        <a:lnTo>
                          <a:pt x="70" y="176"/>
                        </a:lnTo>
                        <a:lnTo>
                          <a:pt x="71" y="176"/>
                        </a:lnTo>
                        <a:lnTo>
                          <a:pt x="75" y="176"/>
                        </a:lnTo>
                        <a:lnTo>
                          <a:pt x="78" y="176"/>
                        </a:lnTo>
                        <a:lnTo>
                          <a:pt x="80" y="176"/>
                        </a:lnTo>
                        <a:lnTo>
                          <a:pt x="83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2" y="173"/>
                        </a:lnTo>
                        <a:lnTo>
                          <a:pt x="96" y="173"/>
                        </a:lnTo>
                        <a:lnTo>
                          <a:pt x="97" y="171"/>
                        </a:lnTo>
                        <a:lnTo>
                          <a:pt x="99" y="171"/>
                        </a:lnTo>
                        <a:lnTo>
                          <a:pt x="103" y="169"/>
                        </a:lnTo>
                        <a:lnTo>
                          <a:pt x="104" y="169"/>
                        </a:lnTo>
                        <a:lnTo>
                          <a:pt x="106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3" y="164"/>
                        </a:lnTo>
                        <a:lnTo>
                          <a:pt x="115" y="164"/>
                        </a:lnTo>
                        <a:lnTo>
                          <a:pt x="117" y="162"/>
                        </a:lnTo>
                        <a:lnTo>
                          <a:pt x="117" y="161"/>
                        </a:lnTo>
                        <a:lnTo>
                          <a:pt x="118" y="159"/>
                        </a:lnTo>
                        <a:lnTo>
                          <a:pt x="120" y="157"/>
                        </a:lnTo>
                        <a:lnTo>
                          <a:pt x="122" y="157"/>
                        </a:lnTo>
                        <a:lnTo>
                          <a:pt x="122" y="155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5" y="148"/>
                        </a:lnTo>
                        <a:lnTo>
                          <a:pt x="125" y="147"/>
                        </a:lnTo>
                        <a:lnTo>
                          <a:pt x="125" y="145"/>
                        </a:lnTo>
                        <a:lnTo>
                          <a:pt x="125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7" name="Freeform 259"/>
                  <p:cNvSpPr>
                    <a:spLocks/>
                  </p:cNvSpPr>
                  <p:nvPr/>
                </p:nvSpPr>
                <p:spPr bwMode="auto">
                  <a:xfrm>
                    <a:off x="956" y="1417"/>
                    <a:ext cx="64" cy="73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8" y="2"/>
                      </a:cxn>
                      <a:cxn ang="0">
                        <a:pos x="87" y="2"/>
                      </a:cxn>
                      <a:cxn ang="0">
                        <a:pos x="96" y="6"/>
                      </a:cxn>
                      <a:cxn ang="0">
                        <a:pos x="103" y="7"/>
                      </a:cxn>
                      <a:cxn ang="0">
                        <a:pos x="108" y="11"/>
                      </a:cxn>
                      <a:cxn ang="0">
                        <a:pos x="115" y="14"/>
                      </a:cxn>
                      <a:cxn ang="0">
                        <a:pos x="118" y="18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5" y="32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8" y="46"/>
                      </a:cxn>
                      <a:cxn ang="0">
                        <a:pos x="115" y="51"/>
                      </a:cxn>
                      <a:cxn ang="0">
                        <a:pos x="108" y="55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7" y="62"/>
                      </a:cxn>
                      <a:cxn ang="0">
                        <a:pos x="78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8" y="62"/>
                      </a:cxn>
                      <a:cxn ang="0">
                        <a:pos x="29" y="60"/>
                      </a:cxn>
                      <a:cxn ang="0">
                        <a:pos x="22" y="58"/>
                      </a:cxn>
                      <a:cxn ang="0">
                        <a:pos x="15" y="55"/>
                      </a:cxn>
                      <a:cxn ang="0">
                        <a:pos x="10" y="51"/>
                      </a:cxn>
                      <a:cxn ang="0">
                        <a:pos x="7" y="46"/>
                      </a:cxn>
                      <a:cxn ang="0">
                        <a:pos x="1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1" y="23"/>
                      </a:cxn>
                      <a:cxn ang="0">
                        <a:pos x="7" y="18"/>
                      </a:cxn>
                      <a:cxn ang="0">
                        <a:pos x="10" y="14"/>
                      </a:cxn>
                      <a:cxn ang="0">
                        <a:pos x="15" y="11"/>
                      </a:cxn>
                      <a:cxn ang="0">
                        <a:pos x="22" y="7"/>
                      </a:cxn>
                      <a:cxn ang="0">
                        <a:pos x="29" y="6"/>
                      </a:cxn>
                      <a:cxn ang="0">
                        <a:pos x="38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6" h="66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1" y="0"/>
                        </a:lnTo>
                        <a:lnTo>
                          <a:pt x="75" y="0"/>
                        </a:lnTo>
                        <a:lnTo>
                          <a:pt x="78" y="2"/>
                        </a:lnTo>
                        <a:lnTo>
                          <a:pt x="80" y="2"/>
                        </a:lnTo>
                        <a:lnTo>
                          <a:pt x="83" y="2"/>
                        </a:lnTo>
                        <a:lnTo>
                          <a:pt x="87" y="2"/>
                        </a:lnTo>
                        <a:lnTo>
                          <a:pt x="89" y="4"/>
                        </a:lnTo>
                        <a:lnTo>
                          <a:pt x="92" y="4"/>
                        </a:lnTo>
                        <a:lnTo>
                          <a:pt x="96" y="6"/>
                        </a:lnTo>
                        <a:lnTo>
                          <a:pt x="97" y="6"/>
                        </a:lnTo>
                        <a:lnTo>
                          <a:pt x="99" y="7"/>
                        </a:lnTo>
                        <a:lnTo>
                          <a:pt x="103" y="7"/>
                        </a:lnTo>
                        <a:lnTo>
                          <a:pt x="104" y="9"/>
                        </a:lnTo>
                        <a:lnTo>
                          <a:pt x="106" y="9"/>
                        </a:lnTo>
                        <a:lnTo>
                          <a:pt x="108" y="11"/>
                        </a:lnTo>
                        <a:lnTo>
                          <a:pt x="110" y="13"/>
                        </a:lnTo>
                        <a:lnTo>
                          <a:pt x="113" y="13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8" y="18"/>
                        </a:lnTo>
                        <a:lnTo>
                          <a:pt x="120" y="20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5"/>
                        </a:lnTo>
                        <a:lnTo>
                          <a:pt x="124" y="27"/>
                        </a:lnTo>
                        <a:lnTo>
                          <a:pt x="124" y="28"/>
                        </a:lnTo>
                        <a:lnTo>
                          <a:pt x="125" y="28"/>
                        </a:lnTo>
                        <a:lnTo>
                          <a:pt x="125" y="30"/>
                        </a:lnTo>
                        <a:lnTo>
                          <a:pt x="125" y="32"/>
                        </a:lnTo>
                        <a:lnTo>
                          <a:pt x="125" y="34"/>
                        </a:lnTo>
                        <a:lnTo>
                          <a:pt x="125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1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0" y="44"/>
                        </a:lnTo>
                        <a:lnTo>
                          <a:pt x="118" y="46"/>
                        </a:lnTo>
                        <a:lnTo>
                          <a:pt x="117" y="48"/>
                        </a:lnTo>
                        <a:lnTo>
                          <a:pt x="117" y="49"/>
                        </a:lnTo>
                        <a:lnTo>
                          <a:pt x="115" y="51"/>
                        </a:lnTo>
                        <a:lnTo>
                          <a:pt x="113" y="51"/>
                        </a:lnTo>
                        <a:lnTo>
                          <a:pt x="110" y="53"/>
                        </a:lnTo>
                        <a:lnTo>
                          <a:pt x="108" y="55"/>
                        </a:lnTo>
                        <a:lnTo>
                          <a:pt x="106" y="55"/>
                        </a:lnTo>
                        <a:lnTo>
                          <a:pt x="104" y="56"/>
                        </a:lnTo>
                        <a:lnTo>
                          <a:pt x="103" y="58"/>
                        </a:lnTo>
                        <a:lnTo>
                          <a:pt x="99" y="58"/>
                        </a:lnTo>
                        <a:lnTo>
                          <a:pt x="97" y="60"/>
                        </a:lnTo>
                        <a:lnTo>
                          <a:pt x="96" y="60"/>
                        </a:lnTo>
                        <a:lnTo>
                          <a:pt x="92" y="62"/>
                        </a:lnTo>
                        <a:lnTo>
                          <a:pt x="89" y="62"/>
                        </a:lnTo>
                        <a:lnTo>
                          <a:pt x="87" y="62"/>
                        </a:lnTo>
                        <a:lnTo>
                          <a:pt x="83" y="63"/>
                        </a:lnTo>
                        <a:lnTo>
                          <a:pt x="80" y="63"/>
                        </a:lnTo>
                        <a:lnTo>
                          <a:pt x="78" y="63"/>
                        </a:lnTo>
                        <a:lnTo>
                          <a:pt x="75" y="63"/>
                        </a:lnTo>
                        <a:lnTo>
                          <a:pt x="71" y="65"/>
                        </a:lnTo>
                        <a:lnTo>
                          <a:pt x="70" y="65"/>
                        </a:lnTo>
                        <a:lnTo>
                          <a:pt x="66" y="65"/>
                        </a:lnTo>
                        <a:lnTo>
                          <a:pt x="59" y="65"/>
                        </a:lnTo>
                        <a:lnTo>
                          <a:pt x="56" y="65"/>
                        </a:lnTo>
                        <a:lnTo>
                          <a:pt x="52" y="65"/>
                        </a:lnTo>
                        <a:lnTo>
                          <a:pt x="50" y="63"/>
                        </a:lnTo>
                        <a:lnTo>
                          <a:pt x="47" y="63"/>
                        </a:lnTo>
                        <a:lnTo>
                          <a:pt x="43" y="63"/>
                        </a:lnTo>
                        <a:lnTo>
                          <a:pt x="42" y="63"/>
                        </a:lnTo>
                        <a:lnTo>
                          <a:pt x="38" y="62"/>
                        </a:lnTo>
                        <a:lnTo>
                          <a:pt x="35" y="62"/>
                        </a:lnTo>
                        <a:lnTo>
                          <a:pt x="33" y="62"/>
                        </a:lnTo>
                        <a:lnTo>
                          <a:pt x="29" y="60"/>
                        </a:lnTo>
                        <a:lnTo>
                          <a:pt x="28" y="60"/>
                        </a:lnTo>
                        <a:lnTo>
                          <a:pt x="24" y="58"/>
                        </a:lnTo>
                        <a:lnTo>
                          <a:pt x="22" y="58"/>
                        </a:lnTo>
                        <a:lnTo>
                          <a:pt x="21" y="56"/>
                        </a:lnTo>
                        <a:lnTo>
                          <a:pt x="17" y="55"/>
                        </a:lnTo>
                        <a:lnTo>
                          <a:pt x="15" y="55"/>
                        </a:lnTo>
                        <a:lnTo>
                          <a:pt x="14" y="53"/>
                        </a:lnTo>
                        <a:lnTo>
                          <a:pt x="12" y="51"/>
                        </a:lnTo>
                        <a:lnTo>
                          <a:pt x="10" y="51"/>
                        </a:lnTo>
                        <a:lnTo>
                          <a:pt x="8" y="49"/>
                        </a:lnTo>
                        <a:lnTo>
                          <a:pt x="7" y="48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3" y="44"/>
                        </a:lnTo>
                        <a:lnTo>
                          <a:pt x="1" y="42"/>
                        </a:lnTo>
                        <a:lnTo>
                          <a:pt x="1" y="41"/>
                        </a:lnTo>
                        <a:lnTo>
                          <a:pt x="1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4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1" y="27"/>
                        </a:lnTo>
                        <a:lnTo>
                          <a:pt x="1" y="25"/>
                        </a:lnTo>
                        <a:lnTo>
                          <a:pt x="1" y="23"/>
                        </a:lnTo>
                        <a:lnTo>
                          <a:pt x="3" y="21"/>
                        </a:lnTo>
                        <a:lnTo>
                          <a:pt x="5" y="20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8" y="16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13"/>
                        </a:lnTo>
                        <a:lnTo>
                          <a:pt x="15" y="11"/>
                        </a:lnTo>
                        <a:lnTo>
                          <a:pt x="17" y="9"/>
                        </a:lnTo>
                        <a:lnTo>
                          <a:pt x="21" y="9"/>
                        </a:lnTo>
                        <a:lnTo>
                          <a:pt x="22" y="7"/>
                        </a:lnTo>
                        <a:lnTo>
                          <a:pt x="24" y="7"/>
                        </a:lnTo>
                        <a:lnTo>
                          <a:pt x="28" y="6"/>
                        </a:lnTo>
                        <a:lnTo>
                          <a:pt x="29" y="6"/>
                        </a:lnTo>
                        <a:lnTo>
                          <a:pt x="33" y="4"/>
                        </a:lnTo>
                        <a:lnTo>
                          <a:pt x="35" y="4"/>
                        </a:lnTo>
                        <a:lnTo>
                          <a:pt x="38" y="2"/>
                        </a:lnTo>
                        <a:lnTo>
                          <a:pt x="42" y="2"/>
                        </a:lnTo>
                        <a:lnTo>
                          <a:pt x="43" y="2"/>
                        </a:lnTo>
                        <a:lnTo>
                          <a:pt x="47" y="2"/>
                        </a:lnTo>
                        <a:lnTo>
                          <a:pt x="50" y="0"/>
                        </a:lnTo>
                        <a:lnTo>
                          <a:pt x="52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8" name="Freeform 260"/>
                  <p:cNvSpPr>
                    <a:spLocks/>
                  </p:cNvSpPr>
                  <p:nvPr/>
                </p:nvSpPr>
                <p:spPr bwMode="auto">
                  <a:xfrm>
                    <a:off x="949" y="2073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9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722" y="2107"/>
                    <a:ext cx="115" cy="421"/>
                    <a:chOff x="1448" y="2020"/>
                    <a:chExt cx="231" cy="376"/>
                  </a:xfrm>
                </p:grpSpPr>
                <p:sp>
                  <p:nvSpPr>
                    <p:cNvPr id="227" name="Freeform 262"/>
                    <p:cNvSpPr>
                      <a:spLocks/>
                    </p:cNvSpPr>
                    <p:nvPr/>
                  </p:nvSpPr>
                  <p:spPr bwMode="auto">
                    <a:xfrm>
                      <a:off x="1448" y="2077"/>
                      <a:ext cx="231" cy="319"/>
                    </a:xfrm>
                    <a:custGeom>
                      <a:avLst/>
                      <a:gdLst/>
                      <a:ahLst/>
                      <a:cxnLst>
                        <a:cxn ang="0">
                          <a:pos x="229" y="6"/>
                        </a:cxn>
                        <a:cxn ang="0">
                          <a:pos x="225" y="14"/>
                        </a:cxn>
                        <a:cxn ang="0">
                          <a:pos x="220" y="23"/>
                        </a:cxn>
                        <a:cxn ang="0">
                          <a:pos x="213" y="30"/>
                        </a:cxn>
                        <a:cxn ang="0">
                          <a:pos x="203" y="37"/>
                        </a:cxn>
                        <a:cxn ang="0">
                          <a:pos x="192" y="44"/>
                        </a:cxn>
                        <a:cxn ang="0">
                          <a:pos x="178" y="49"/>
                        </a:cxn>
                        <a:cxn ang="0">
                          <a:pos x="164" y="53"/>
                        </a:cxn>
                        <a:cxn ang="0">
                          <a:pos x="148" y="56"/>
                        </a:cxn>
                        <a:cxn ang="0">
                          <a:pos x="133" y="58"/>
                        </a:cxn>
                        <a:cxn ang="0">
                          <a:pos x="108" y="58"/>
                        </a:cxn>
                        <a:cxn ang="0">
                          <a:pos x="91" y="56"/>
                        </a:cxn>
                        <a:cxn ang="0">
                          <a:pos x="75" y="55"/>
                        </a:cxn>
                        <a:cxn ang="0">
                          <a:pos x="59" y="51"/>
                        </a:cxn>
                        <a:cxn ang="0">
                          <a:pos x="45" y="48"/>
                        </a:cxn>
                        <a:cxn ang="0">
                          <a:pos x="33" y="42"/>
                        </a:cxn>
                        <a:cxn ang="0">
                          <a:pos x="23" y="35"/>
                        </a:cxn>
                        <a:cxn ang="0">
                          <a:pos x="14" y="28"/>
                        </a:cxn>
                        <a:cxn ang="0">
                          <a:pos x="7" y="20"/>
                        </a:cxn>
                        <a:cxn ang="0">
                          <a:pos x="2" y="13"/>
                        </a:cxn>
                        <a:cxn ang="0">
                          <a:pos x="0" y="4"/>
                        </a:cxn>
                        <a:cxn ang="0">
                          <a:pos x="0" y="264"/>
                        </a:cxn>
                        <a:cxn ang="0">
                          <a:pos x="2" y="271"/>
                        </a:cxn>
                        <a:cxn ang="0">
                          <a:pos x="7" y="282"/>
                        </a:cxn>
                        <a:cxn ang="0">
                          <a:pos x="14" y="289"/>
                        </a:cxn>
                        <a:cxn ang="0">
                          <a:pos x="23" y="296"/>
                        </a:cxn>
                        <a:cxn ang="0">
                          <a:pos x="33" y="301"/>
                        </a:cxn>
                        <a:cxn ang="0">
                          <a:pos x="45" y="306"/>
                        </a:cxn>
                        <a:cxn ang="0">
                          <a:pos x="59" y="311"/>
                        </a:cxn>
                        <a:cxn ang="0">
                          <a:pos x="75" y="315"/>
                        </a:cxn>
                        <a:cxn ang="0">
                          <a:pos x="91" y="317"/>
                        </a:cxn>
                        <a:cxn ang="0">
                          <a:pos x="108" y="318"/>
                        </a:cxn>
                        <a:cxn ang="0">
                          <a:pos x="133" y="318"/>
                        </a:cxn>
                        <a:cxn ang="0">
                          <a:pos x="148" y="315"/>
                        </a:cxn>
                        <a:cxn ang="0">
                          <a:pos x="164" y="313"/>
                        </a:cxn>
                        <a:cxn ang="0">
                          <a:pos x="178" y="308"/>
                        </a:cxn>
                        <a:cxn ang="0">
                          <a:pos x="192" y="303"/>
                        </a:cxn>
                        <a:cxn ang="0">
                          <a:pos x="203" y="298"/>
                        </a:cxn>
                        <a:cxn ang="0">
                          <a:pos x="213" y="291"/>
                        </a:cxn>
                        <a:cxn ang="0">
                          <a:pos x="220" y="284"/>
                        </a:cxn>
                        <a:cxn ang="0">
                          <a:pos x="225" y="277"/>
                        </a:cxn>
                        <a:cxn ang="0">
                          <a:pos x="229" y="266"/>
                        </a:cxn>
                        <a:cxn ang="0">
                          <a:pos x="230" y="0"/>
                        </a:cxn>
                      </a:cxnLst>
                      <a:rect l="0" t="0" r="r" b="b"/>
                      <a:pathLst>
                        <a:path w="231" h="319">
                          <a:moveTo>
                            <a:pt x="230" y="0"/>
                          </a:moveTo>
                          <a:lnTo>
                            <a:pt x="229" y="4"/>
                          </a:lnTo>
                          <a:lnTo>
                            <a:pt x="229" y="6"/>
                          </a:lnTo>
                          <a:lnTo>
                            <a:pt x="229" y="9"/>
                          </a:lnTo>
                          <a:lnTo>
                            <a:pt x="227" y="13"/>
                          </a:lnTo>
                          <a:lnTo>
                            <a:pt x="225" y="14"/>
                          </a:lnTo>
                          <a:lnTo>
                            <a:pt x="225" y="18"/>
                          </a:lnTo>
                          <a:lnTo>
                            <a:pt x="222" y="20"/>
                          </a:lnTo>
                          <a:lnTo>
                            <a:pt x="220" y="23"/>
                          </a:lnTo>
                          <a:lnTo>
                            <a:pt x="218" y="25"/>
                          </a:lnTo>
                          <a:lnTo>
                            <a:pt x="216" y="28"/>
                          </a:lnTo>
                          <a:lnTo>
                            <a:pt x="213" y="30"/>
                          </a:lnTo>
                          <a:lnTo>
                            <a:pt x="210" y="32"/>
                          </a:lnTo>
                          <a:lnTo>
                            <a:pt x="206" y="35"/>
                          </a:lnTo>
                          <a:lnTo>
                            <a:pt x="203" y="37"/>
                          </a:lnTo>
                          <a:lnTo>
                            <a:pt x="199" y="41"/>
                          </a:lnTo>
                          <a:lnTo>
                            <a:pt x="196" y="42"/>
                          </a:lnTo>
                          <a:lnTo>
                            <a:pt x="192" y="44"/>
                          </a:lnTo>
                          <a:lnTo>
                            <a:pt x="189" y="46"/>
                          </a:lnTo>
                          <a:lnTo>
                            <a:pt x="183" y="48"/>
                          </a:lnTo>
                          <a:lnTo>
                            <a:pt x="178" y="49"/>
                          </a:lnTo>
                          <a:lnTo>
                            <a:pt x="175" y="51"/>
                          </a:lnTo>
                          <a:lnTo>
                            <a:pt x="169" y="51"/>
                          </a:lnTo>
                          <a:lnTo>
                            <a:pt x="164" y="53"/>
                          </a:lnTo>
                          <a:lnTo>
                            <a:pt x="159" y="55"/>
                          </a:lnTo>
                          <a:lnTo>
                            <a:pt x="154" y="55"/>
                          </a:lnTo>
                          <a:lnTo>
                            <a:pt x="148" y="56"/>
                          </a:lnTo>
                          <a:lnTo>
                            <a:pt x="143" y="56"/>
                          </a:lnTo>
                          <a:lnTo>
                            <a:pt x="138" y="56"/>
                          </a:lnTo>
                          <a:lnTo>
                            <a:pt x="133" y="58"/>
                          </a:lnTo>
                          <a:lnTo>
                            <a:pt x="126" y="58"/>
                          </a:lnTo>
                          <a:lnTo>
                            <a:pt x="120" y="58"/>
                          </a:lnTo>
                          <a:lnTo>
                            <a:pt x="108" y="58"/>
                          </a:lnTo>
                          <a:lnTo>
                            <a:pt x="103" y="58"/>
                          </a:lnTo>
                          <a:lnTo>
                            <a:pt x="98" y="58"/>
                          </a:lnTo>
                          <a:lnTo>
                            <a:pt x="91" y="56"/>
                          </a:lnTo>
                          <a:lnTo>
                            <a:pt x="85" y="56"/>
                          </a:lnTo>
                          <a:lnTo>
                            <a:pt x="80" y="56"/>
                          </a:lnTo>
                          <a:lnTo>
                            <a:pt x="75" y="55"/>
                          </a:lnTo>
                          <a:lnTo>
                            <a:pt x="70" y="55"/>
                          </a:lnTo>
                          <a:lnTo>
                            <a:pt x="64" y="53"/>
                          </a:lnTo>
                          <a:lnTo>
                            <a:pt x="59" y="51"/>
                          </a:lnTo>
                          <a:lnTo>
                            <a:pt x="56" y="51"/>
                          </a:lnTo>
                          <a:lnTo>
                            <a:pt x="50" y="49"/>
                          </a:lnTo>
                          <a:lnTo>
                            <a:pt x="45" y="48"/>
                          </a:lnTo>
                          <a:lnTo>
                            <a:pt x="42" y="46"/>
                          </a:lnTo>
                          <a:lnTo>
                            <a:pt x="37" y="44"/>
                          </a:lnTo>
                          <a:lnTo>
                            <a:pt x="33" y="42"/>
                          </a:lnTo>
                          <a:lnTo>
                            <a:pt x="30" y="41"/>
                          </a:lnTo>
                          <a:lnTo>
                            <a:pt x="26" y="37"/>
                          </a:lnTo>
                          <a:lnTo>
                            <a:pt x="23" y="35"/>
                          </a:lnTo>
                          <a:lnTo>
                            <a:pt x="19" y="32"/>
                          </a:lnTo>
                          <a:lnTo>
                            <a:pt x="17" y="30"/>
                          </a:lnTo>
                          <a:lnTo>
                            <a:pt x="14" y="28"/>
                          </a:lnTo>
                          <a:lnTo>
                            <a:pt x="10" y="25"/>
                          </a:lnTo>
                          <a:lnTo>
                            <a:pt x="9" y="23"/>
                          </a:lnTo>
                          <a:lnTo>
                            <a:pt x="7" y="20"/>
                          </a:lnTo>
                          <a:lnTo>
                            <a:pt x="5" y="18"/>
                          </a:lnTo>
                          <a:lnTo>
                            <a:pt x="3" y="14"/>
                          </a:lnTo>
                          <a:lnTo>
                            <a:pt x="2" y="13"/>
                          </a:lnTo>
                          <a:lnTo>
                            <a:pt x="2" y="9"/>
                          </a:lnTo>
                          <a:lnTo>
                            <a:pt x="0" y="6"/>
                          </a:lnTo>
                          <a:lnTo>
                            <a:pt x="0" y="4"/>
                          </a:lnTo>
                          <a:lnTo>
                            <a:pt x="0" y="0"/>
                          </a:lnTo>
                          <a:lnTo>
                            <a:pt x="0" y="261"/>
                          </a:lnTo>
                          <a:lnTo>
                            <a:pt x="0" y="264"/>
                          </a:lnTo>
                          <a:lnTo>
                            <a:pt x="0" y="266"/>
                          </a:lnTo>
                          <a:lnTo>
                            <a:pt x="2" y="270"/>
                          </a:lnTo>
                          <a:lnTo>
                            <a:pt x="2" y="271"/>
                          </a:lnTo>
                          <a:lnTo>
                            <a:pt x="3" y="277"/>
                          </a:lnTo>
                          <a:lnTo>
                            <a:pt x="5" y="278"/>
                          </a:lnTo>
                          <a:lnTo>
                            <a:pt x="7" y="282"/>
                          </a:lnTo>
                          <a:lnTo>
                            <a:pt x="9" y="284"/>
                          </a:lnTo>
                          <a:lnTo>
                            <a:pt x="10" y="285"/>
                          </a:lnTo>
                          <a:lnTo>
                            <a:pt x="14" y="289"/>
                          </a:lnTo>
                          <a:lnTo>
                            <a:pt x="17" y="291"/>
                          </a:lnTo>
                          <a:lnTo>
                            <a:pt x="19" y="294"/>
                          </a:lnTo>
                          <a:lnTo>
                            <a:pt x="23" y="296"/>
                          </a:lnTo>
                          <a:lnTo>
                            <a:pt x="26" y="298"/>
                          </a:lnTo>
                          <a:lnTo>
                            <a:pt x="30" y="299"/>
                          </a:lnTo>
                          <a:lnTo>
                            <a:pt x="33" y="301"/>
                          </a:lnTo>
                          <a:lnTo>
                            <a:pt x="37" y="303"/>
                          </a:lnTo>
                          <a:lnTo>
                            <a:pt x="42" y="306"/>
                          </a:lnTo>
                          <a:lnTo>
                            <a:pt x="45" y="306"/>
                          </a:lnTo>
                          <a:lnTo>
                            <a:pt x="50" y="308"/>
                          </a:lnTo>
                          <a:lnTo>
                            <a:pt x="56" y="310"/>
                          </a:lnTo>
                          <a:lnTo>
                            <a:pt x="59" y="311"/>
                          </a:lnTo>
                          <a:lnTo>
                            <a:pt x="64" y="313"/>
                          </a:lnTo>
                          <a:lnTo>
                            <a:pt x="70" y="313"/>
                          </a:lnTo>
                          <a:lnTo>
                            <a:pt x="75" y="315"/>
                          </a:lnTo>
                          <a:lnTo>
                            <a:pt x="80" y="315"/>
                          </a:lnTo>
                          <a:lnTo>
                            <a:pt x="85" y="317"/>
                          </a:lnTo>
                          <a:lnTo>
                            <a:pt x="91" y="317"/>
                          </a:lnTo>
                          <a:lnTo>
                            <a:pt x="98" y="318"/>
                          </a:lnTo>
                          <a:lnTo>
                            <a:pt x="103" y="318"/>
                          </a:lnTo>
                          <a:lnTo>
                            <a:pt x="108" y="318"/>
                          </a:lnTo>
                          <a:lnTo>
                            <a:pt x="120" y="318"/>
                          </a:lnTo>
                          <a:lnTo>
                            <a:pt x="126" y="318"/>
                          </a:lnTo>
                          <a:lnTo>
                            <a:pt x="133" y="318"/>
                          </a:lnTo>
                          <a:lnTo>
                            <a:pt x="138" y="317"/>
                          </a:lnTo>
                          <a:lnTo>
                            <a:pt x="143" y="317"/>
                          </a:lnTo>
                          <a:lnTo>
                            <a:pt x="148" y="315"/>
                          </a:lnTo>
                          <a:lnTo>
                            <a:pt x="154" y="315"/>
                          </a:lnTo>
                          <a:lnTo>
                            <a:pt x="159" y="313"/>
                          </a:lnTo>
                          <a:lnTo>
                            <a:pt x="164" y="313"/>
                          </a:lnTo>
                          <a:lnTo>
                            <a:pt x="169" y="311"/>
                          </a:lnTo>
                          <a:lnTo>
                            <a:pt x="175" y="310"/>
                          </a:lnTo>
                          <a:lnTo>
                            <a:pt x="178" y="308"/>
                          </a:lnTo>
                          <a:lnTo>
                            <a:pt x="183" y="306"/>
                          </a:lnTo>
                          <a:lnTo>
                            <a:pt x="189" y="306"/>
                          </a:lnTo>
                          <a:lnTo>
                            <a:pt x="192" y="303"/>
                          </a:lnTo>
                          <a:lnTo>
                            <a:pt x="196" y="301"/>
                          </a:lnTo>
                          <a:lnTo>
                            <a:pt x="199" y="299"/>
                          </a:lnTo>
                          <a:lnTo>
                            <a:pt x="203" y="298"/>
                          </a:lnTo>
                          <a:lnTo>
                            <a:pt x="206" y="296"/>
                          </a:lnTo>
                          <a:lnTo>
                            <a:pt x="210" y="294"/>
                          </a:lnTo>
                          <a:lnTo>
                            <a:pt x="213" y="291"/>
                          </a:lnTo>
                          <a:lnTo>
                            <a:pt x="216" y="289"/>
                          </a:lnTo>
                          <a:lnTo>
                            <a:pt x="218" y="285"/>
                          </a:lnTo>
                          <a:lnTo>
                            <a:pt x="220" y="284"/>
                          </a:lnTo>
                          <a:lnTo>
                            <a:pt x="222" y="282"/>
                          </a:lnTo>
                          <a:lnTo>
                            <a:pt x="225" y="278"/>
                          </a:lnTo>
                          <a:lnTo>
                            <a:pt x="225" y="277"/>
                          </a:lnTo>
                          <a:lnTo>
                            <a:pt x="227" y="271"/>
                          </a:lnTo>
                          <a:lnTo>
                            <a:pt x="229" y="270"/>
                          </a:lnTo>
                          <a:lnTo>
                            <a:pt x="229" y="266"/>
                          </a:lnTo>
                          <a:lnTo>
                            <a:pt x="229" y="264"/>
                          </a:lnTo>
                          <a:lnTo>
                            <a:pt x="230" y="261"/>
                          </a:lnTo>
                          <a:lnTo>
                            <a:pt x="230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rgbClr val="FF000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8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1448" y="2020"/>
                      <a:ext cx="231" cy="116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0"/>
                        </a:cxn>
                        <a:cxn ang="0">
                          <a:pos x="143" y="1"/>
                        </a:cxn>
                        <a:cxn ang="0">
                          <a:pos x="159" y="5"/>
                        </a:cxn>
                        <a:cxn ang="0">
                          <a:pos x="175" y="8"/>
                        </a:cxn>
                        <a:cxn ang="0">
                          <a:pos x="189" y="14"/>
                        </a:cxn>
                        <a:cxn ang="0">
                          <a:pos x="199" y="19"/>
                        </a:cxn>
                        <a:cxn ang="0">
                          <a:pos x="210" y="24"/>
                        </a:cxn>
                        <a:cxn ang="0">
                          <a:pos x="218" y="33"/>
                        </a:cxn>
                        <a:cxn ang="0">
                          <a:pos x="225" y="40"/>
                        </a:cxn>
                        <a:cxn ang="0">
                          <a:pos x="229" y="49"/>
                        </a:cxn>
                        <a:cxn ang="0">
                          <a:pos x="230" y="57"/>
                        </a:cxn>
                        <a:cxn ang="0">
                          <a:pos x="229" y="66"/>
                        </a:cxn>
                        <a:cxn ang="0">
                          <a:pos x="225" y="75"/>
                        </a:cxn>
                        <a:cxn ang="0">
                          <a:pos x="218" y="82"/>
                        </a:cxn>
                        <a:cxn ang="0">
                          <a:pos x="210" y="89"/>
                        </a:cxn>
                        <a:cxn ang="0">
                          <a:pos x="199" y="98"/>
                        </a:cxn>
                        <a:cxn ang="0">
                          <a:pos x="189" y="103"/>
                        </a:cxn>
                        <a:cxn ang="0">
                          <a:pos x="175" y="108"/>
                        </a:cxn>
                        <a:cxn ang="0">
                          <a:pos x="159" y="112"/>
                        </a:cxn>
                        <a:cxn ang="0">
                          <a:pos x="143" y="113"/>
                        </a:cxn>
                        <a:cxn ang="0">
                          <a:pos x="126" y="115"/>
                        </a:cxn>
                        <a:cxn ang="0">
                          <a:pos x="103" y="115"/>
                        </a:cxn>
                        <a:cxn ang="0">
                          <a:pos x="85" y="113"/>
                        </a:cxn>
                        <a:cxn ang="0">
                          <a:pos x="70" y="112"/>
                        </a:cxn>
                        <a:cxn ang="0">
                          <a:pos x="56" y="108"/>
                        </a:cxn>
                        <a:cxn ang="0">
                          <a:pos x="42" y="103"/>
                        </a:cxn>
                        <a:cxn ang="0">
                          <a:pos x="30" y="98"/>
                        </a:cxn>
                        <a:cxn ang="0">
                          <a:pos x="19" y="89"/>
                        </a:cxn>
                        <a:cxn ang="0">
                          <a:pos x="10" y="82"/>
                        </a:cxn>
                        <a:cxn ang="0">
                          <a:pos x="5" y="75"/>
                        </a:cxn>
                        <a:cxn ang="0">
                          <a:pos x="2" y="66"/>
                        </a:cxn>
                        <a:cxn ang="0">
                          <a:pos x="0" y="57"/>
                        </a:cxn>
                        <a:cxn ang="0">
                          <a:pos x="2" y="49"/>
                        </a:cxn>
                        <a:cxn ang="0">
                          <a:pos x="5" y="40"/>
                        </a:cxn>
                        <a:cxn ang="0">
                          <a:pos x="10" y="33"/>
                        </a:cxn>
                        <a:cxn ang="0">
                          <a:pos x="19" y="24"/>
                        </a:cxn>
                        <a:cxn ang="0">
                          <a:pos x="30" y="19"/>
                        </a:cxn>
                        <a:cxn ang="0">
                          <a:pos x="42" y="14"/>
                        </a:cxn>
                        <a:cxn ang="0">
                          <a:pos x="56" y="8"/>
                        </a:cxn>
                        <a:cxn ang="0">
                          <a:pos x="70" y="5"/>
                        </a:cxn>
                        <a:cxn ang="0">
                          <a:pos x="85" y="1"/>
                        </a:cxn>
                        <a:cxn ang="0">
                          <a:pos x="103" y="0"/>
                        </a:cxn>
                      </a:cxnLst>
                      <a:rect l="0" t="0" r="r" b="b"/>
                      <a:pathLst>
                        <a:path w="231" h="116">
                          <a:moveTo>
                            <a:pt x="115" y="0"/>
                          </a:moveTo>
                          <a:lnTo>
                            <a:pt x="120" y="0"/>
                          </a:lnTo>
                          <a:lnTo>
                            <a:pt x="126" y="0"/>
                          </a:lnTo>
                          <a:lnTo>
                            <a:pt x="133" y="1"/>
                          </a:lnTo>
                          <a:lnTo>
                            <a:pt x="138" y="1"/>
                          </a:lnTo>
                          <a:lnTo>
                            <a:pt x="143" y="1"/>
                          </a:lnTo>
                          <a:lnTo>
                            <a:pt x="148" y="3"/>
                          </a:lnTo>
                          <a:lnTo>
                            <a:pt x="154" y="3"/>
                          </a:lnTo>
                          <a:lnTo>
                            <a:pt x="159" y="5"/>
                          </a:lnTo>
                          <a:lnTo>
                            <a:pt x="164" y="5"/>
                          </a:lnTo>
                          <a:lnTo>
                            <a:pt x="169" y="7"/>
                          </a:lnTo>
                          <a:lnTo>
                            <a:pt x="175" y="8"/>
                          </a:lnTo>
                          <a:lnTo>
                            <a:pt x="178" y="10"/>
                          </a:lnTo>
                          <a:lnTo>
                            <a:pt x="183" y="12"/>
                          </a:lnTo>
                          <a:lnTo>
                            <a:pt x="189" y="14"/>
                          </a:lnTo>
                          <a:lnTo>
                            <a:pt x="192" y="15"/>
                          </a:lnTo>
                          <a:lnTo>
                            <a:pt x="196" y="17"/>
                          </a:lnTo>
                          <a:lnTo>
                            <a:pt x="199" y="19"/>
                          </a:lnTo>
                          <a:lnTo>
                            <a:pt x="203" y="21"/>
                          </a:lnTo>
                          <a:lnTo>
                            <a:pt x="206" y="22"/>
                          </a:lnTo>
                          <a:lnTo>
                            <a:pt x="210" y="24"/>
                          </a:lnTo>
                          <a:lnTo>
                            <a:pt x="213" y="28"/>
                          </a:lnTo>
                          <a:lnTo>
                            <a:pt x="216" y="29"/>
                          </a:lnTo>
                          <a:lnTo>
                            <a:pt x="218" y="33"/>
                          </a:lnTo>
                          <a:lnTo>
                            <a:pt x="220" y="35"/>
                          </a:lnTo>
                          <a:lnTo>
                            <a:pt x="222" y="36"/>
                          </a:lnTo>
                          <a:lnTo>
                            <a:pt x="225" y="40"/>
                          </a:lnTo>
                          <a:lnTo>
                            <a:pt x="225" y="43"/>
                          </a:lnTo>
                          <a:lnTo>
                            <a:pt x="227" y="45"/>
                          </a:lnTo>
                          <a:lnTo>
                            <a:pt x="229" y="49"/>
                          </a:lnTo>
                          <a:lnTo>
                            <a:pt x="229" y="52"/>
                          </a:lnTo>
                          <a:lnTo>
                            <a:pt x="229" y="54"/>
                          </a:lnTo>
                          <a:lnTo>
                            <a:pt x="230" y="57"/>
                          </a:lnTo>
                          <a:lnTo>
                            <a:pt x="229" y="61"/>
                          </a:lnTo>
                          <a:lnTo>
                            <a:pt x="229" y="63"/>
                          </a:lnTo>
                          <a:lnTo>
                            <a:pt x="229" y="66"/>
                          </a:lnTo>
                          <a:lnTo>
                            <a:pt x="227" y="70"/>
                          </a:lnTo>
                          <a:lnTo>
                            <a:pt x="225" y="71"/>
                          </a:lnTo>
                          <a:lnTo>
                            <a:pt x="225" y="75"/>
                          </a:lnTo>
                          <a:lnTo>
                            <a:pt x="222" y="77"/>
                          </a:lnTo>
                          <a:lnTo>
                            <a:pt x="220" y="80"/>
                          </a:lnTo>
                          <a:lnTo>
                            <a:pt x="218" y="82"/>
                          </a:lnTo>
                          <a:lnTo>
                            <a:pt x="216" y="85"/>
                          </a:lnTo>
                          <a:lnTo>
                            <a:pt x="213" y="87"/>
                          </a:lnTo>
                          <a:lnTo>
                            <a:pt x="210" y="89"/>
                          </a:lnTo>
                          <a:lnTo>
                            <a:pt x="206" y="92"/>
                          </a:lnTo>
                          <a:lnTo>
                            <a:pt x="203" y="94"/>
                          </a:lnTo>
                          <a:lnTo>
                            <a:pt x="199" y="98"/>
                          </a:lnTo>
                          <a:lnTo>
                            <a:pt x="196" y="99"/>
                          </a:lnTo>
                          <a:lnTo>
                            <a:pt x="192" y="101"/>
                          </a:lnTo>
                          <a:lnTo>
                            <a:pt x="189" y="103"/>
                          </a:lnTo>
                          <a:lnTo>
                            <a:pt x="183" y="105"/>
                          </a:lnTo>
                          <a:lnTo>
                            <a:pt x="178" y="106"/>
                          </a:lnTo>
                          <a:lnTo>
                            <a:pt x="175" y="108"/>
                          </a:lnTo>
                          <a:lnTo>
                            <a:pt x="169" y="108"/>
                          </a:lnTo>
                          <a:lnTo>
                            <a:pt x="164" y="110"/>
                          </a:lnTo>
                          <a:lnTo>
                            <a:pt x="159" y="112"/>
                          </a:lnTo>
                          <a:lnTo>
                            <a:pt x="154" y="112"/>
                          </a:lnTo>
                          <a:lnTo>
                            <a:pt x="148" y="113"/>
                          </a:lnTo>
                          <a:lnTo>
                            <a:pt x="143" y="113"/>
                          </a:lnTo>
                          <a:lnTo>
                            <a:pt x="138" y="113"/>
                          </a:lnTo>
                          <a:lnTo>
                            <a:pt x="133" y="115"/>
                          </a:lnTo>
                          <a:lnTo>
                            <a:pt x="126" y="115"/>
                          </a:lnTo>
                          <a:lnTo>
                            <a:pt x="120" y="115"/>
                          </a:lnTo>
                          <a:lnTo>
                            <a:pt x="108" y="115"/>
                          </a:lnTo>
                          <a:lnTo>
                            <a:pt x="103" y="115"/>
                          </a:lnTo>
                          <a:lnTo>
                            <a:pt x="98" y="115"/>
                          </a:lnTo>
                          <a:lnTo>
                            <a:pt x="91" y="113"/>
                          </a:lnTo>
                          <a:lnTo>
                            <a:pt x="85" y="113"/>
                          </a:lnTo>
                          <a:lnTo>
                            <a:pt x="80" y="113"/>
                          </a:lnTo>
                          <a:lnTo>
                            <a:pt x="75" y="112"/>
                          </a:lnTo>
                          <a:lnTo>
                            <a:pt x="70" y="112"/>
                          </a:lnTo>
                          <a:lnTo>
                            <a:pt x="64" y="110"/>
                          </a:lnTo>
                          <a:lnTo>
                            <a:pt x="59" y="108"/>
                          </a:lnTo>
                          <a:lnTo>
                            <a:pt x="56" y="108"/>
                          </a:lnTo>
                          <a:lnTo>
                            <a:pt x="50" y="106"/>
                          </a:lnTo>
                          <a:lnTo>
                            <a:pt x="45" y="105"/>
                          </a:lnTo>
                          <a:lnTo>
                            <a:pt x="42" y="103"/>
                          </a:lnTo>
                          <a:lnTo>
                            <a:pt x="37" y="101"/>
                          </a:lnTo>
                          <a:lnTo>
                            <a:pt x="33" y="99"/>
                          </a:lnTo>
                          <a:lnTo>
                            <a:pt x="30" y="98"/>
                          </a:lnTo>
                          <a:lnTo>
                            <a:pt x="26" y="94"/>
                          </a:lnTo>
                          <a:lnTo>
                            <a:pt x="23" y="92"/>
                          </a:lnTo>
                          <a:lnTo>
                            <a:pt x="19" y="89"/>
                          </a:lnTo>
                          <a:lnTo>
                            <a:pt x="17" y="87"/>
                          </a:lnTo>
                          <a:lnTo>
                            <a:pt x="14" y="85"/>
                          </a:lnTo>
                          <a:lnTo>
                            <a:pt x="10" y="82"/>
                          </a:lnTo>
                          <a:lnTo>
                            <a:pt x="9" y="80"/>
                          </a:lnTo>
                          <a:lnTo>
                            <a:pt x="7" y="77"/>
                          </a:lnTo>
                          <a:lnTo>
                            <a:pt x="5" y="75"/>
                          </a:lnTo>
                          <a:lnTo>
                            <a:pt x="3" y="71"/>
                          </a:lnTo>
                          <a:lnTo>
                            <a:pt x="2" y="70"/>
                          </a:lnTo>
                          <a:lnTo>
                            <a:pt x="2" y="66"/>
                          </a:lnTo>
                          <a:lnTo>
                            <a:pt x="0" y="63"/>
                          </a:lnTo>
                          <a:lnTo>
                            <a:pt x="0" y="61"/>
                          </a:lnTo>
                          <a:lnTo>
                            <a:pt x="0" y="57"/>
                          </a:lnTo>
                          <a:lnTo>
                            <a:pt x="0" y="54"/>
                          </a:lnTo>
                          <a:lnTo>
                            <a:pt x="0" y="52"/>
                          </a:lnTo>
                          <a:lnTo>
                            <a:pt x="2" y="49"/>
                          </a:lnTo>
                          <a:lnTo>
                            <a:pt x="2" y="45"/>
                          </a:lnTo>
                          <a:lnTo>
                            <a:pt x="3" y="43"/>
                          </a:lnTo>
                          <a:lnTo>
                            <a:pt x="5" y="40"/>
                          </a:lnTo>
                          <a:lnTo>
                            <a:pt x="7" y="36"/>
                          </a:lnTo>
                          <a:lnTo>
                            <a:pt x="9" y="35"/>
                          </a:lnTo>
                          <a:lnTo>
                            <a:pt x="10" y="33"/>
                          </a:lnTo>
                          <a:lnTo>
                            <a:pt x="14" y="29"/>
                          </a:lnTo>
                          <a:lnTo>
                            <a:pt x="17" y="28"/>
                          </a:lnTo>
                          <a:lnTo>
                            <a:pt x="19" y="24"/>
                          </a:lnTo>
                          <a:lnTo>
                            <a:pt x="23" y="22"/>
                          </a:lnTo>
                          <a:lnTo>
                            <a:pt x="26" y="21"/>
                          </a:lnTo>
                          <a:lnTo>
                            <a:pt x="30" y="19"/>
                          </a:lnTo>
                          <a:lnTo>
                            <a:pt x="33" y="17"/>
                          </a:lnTo>
                          <a:lnTo>
                            <a:pt x="37" y="15"/>
                          </a:lnTo>
                          <a:lnTo>
                            <a:pt x="42" y="14"/>
                          </a:lnTo>
                          <a:lnTo>
                            <a:pt x="45" y="12"/>
                          </a:lnTo>
                          <a:lnTo>
                            <a:pt x="50" y="10"/>
                          </a:lnTo>
                          <a:lnTo>
                            <a:pt x="56" y="8"/>
                          </a:lnTo>
                          <a:lnTo>
                            <a:pt x="59" y="7"/>
                          </a:lnTo>
                          <a:lnTo>
                            <a:pt x="64" y="5"/>
                          </a:lnTo>
                          <a:lnTo>
                            <a:pt x="70" y="5"/>
                          </a:lnTo>
                          <a:lnTo>
                            <a:pt x="75" y="3"/>
                          </a:lnTo>
                          <a:lnTo>
                            <a:pt x="80" y="3"/>
                          </a:lnTo>
                          <a:lnTo>
                            <a:pt x="85" y="1"/>
                          </a:lnTo>
                          <a:lnTo>
                            <a:pt x="91" y="1"/>
                          </a:lnTo>
                          <a:lnTo>
                            <a:pt x="98" y="1"/>
                          </a:lnTo>
                          <a:lnTo>
                            <a:pt x="103" y="0"/>
                          </a:lnTo>
                          <a:lnTo>
                            <a:pt x="108" y="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0" name="Group 264"/>
                  <p:cNvGrpSpPr>
                    <a:grpSpLocks/>
                  </p:cNvGrpSpPr>
                  <p:nvPr/>
                </p:nvGrpSpPr>
                <p:grpSpPr bwMode="auto">
                  <a:xfrm>
                    <a:off x="931" y="2419"/>
                    <a:ext cx="115" cy="422"/>
                    <a:chOff x="1867" y="2299"/>
                    <a:chExt cx="232" cy="377"/>
                  </a:xfrm>
                </p:grpSpPr>
                <p:sp>
                  <p:nvSpPr>
                    <p:cNvPr id="225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1867" y="2357"/>
                      <a:ext cx="232" cy="319"/>
                    </a:xfrm>
                    <a:custGeom>
                      <a:avLst/>
                      <a:gdLst/>
                      <a:ahLst/>
                      <a:cxnLst>
                        <a:cxn ang="0">
                          <a:pos x="229" y="5"/>
                        </a:cxn>
                        <a:cxn ang="0">
                          <a:pos x="226" y="14"/>
                        </a:cxn>
                        <a:cxn ang="0">
                          <a:pos x="220" y="23"/>
                        </a:cxn>
                        <a:cxn ang="0">
                          <a:pos x="213" y="30"/>
                        </a:cxn>
                        <a:cxn ang="0">
                          <a:pos x="203" y="37"/>
                        </a:cxn>
                        <a:cxn ang="0">
                          <a:pos x="192" y="44"/>
                        </a:cxn>
                        <a:cxn ang="0">
                          <a:pos x="178" y="49"/>
                        </a:cxn>
                        <a:cxn ang="0">
                          <a:pos x="164" y="52"/>
                        </a:cxn>
                        <a:cxn ang="0">
                          <a:pos x="149" y="56"/>
                        </a:cxn>
                        <a:cxn ang="0">
                          <a:pos x="133" y="58"/>
                        </a:cxn>
                        <a:cxn ang="0">
                          <a:pos x="109" y="58"/>
                        </a:cxn>
                        <a:cxn ang="0">
                          <a:pos x="91" y="56"/>
                        </a:cxn>
                        <a:cxn ang="0">
                          <a:pos x="75" y="54"/>
                        </a:cxn>
                        <a:cxn ang="0">
                          <a:pos x="60" y="51"/>
                        </a:cxn>
                        <a:cxn ang="0">
                          <a:pos x="46" y="47"/>
                        </a:cxn>
                        <a:cxn ang="0">
                          <a:pos x="33" y="42"/>
                        </a:cxn>
                        <a:cxn ang="0">
                          <a:pos x="23" y="35"/>
                        </a:cxn>
                        <a:cxn ang="0">
                          <a:pos x="14" y="28"/>
                        </a:cxn>
                        <a:cxn ang="0">
                          <a:pos x="7" y="19"/>
                        </a:cxn>
                        <a:cxn ang="0">
                          <a:pos x="2" y="12"/>
                        </a:cxn>
                        <a:cxn ang="0">
                          <a:pos x="0" y="4"/>
                        </a:cxn>
                        <a:cxn ang="0">
                          <a:pos x="0" y="264"/>
                        </a:cxn>
                        <a:cxn ang="0">
                          <a:pos x="2" y="271"/>
                        </a:cxn>
                        <a:cxn ang="0">
                          <a:pos x="7" y="281"/>
                        </a:cxn>
                        <a:cxn ang="0">
                          <a:pos x="14" y="288"/>
                        </a:cxn>
                        <a:cxn ang="0">
                          <a:pos x="23" y="295"/>
                        </a:cxn>
                        <a:cxn ang="0">
                          <a:pos x="33" y="301"/>
                        </a:cxn>
                        <a:cxn ang="0">
                          <a:pos x="46" y="306"/>
                        </a:cxn>
                        <a:cxn ang="0">
                          <a:pos x="60" y="311"/>
                        </a:cxn>
                        <a:cxn ang="0">
                          <a:pos x="75" y="315"/>
                        </a:cxn>
                        <a:cxn ang="0">
                          <a:pos x="91" y="316"/>
                        </a:cxn>
                        <a:cxn ang="0">
                          <a:pos x="109" y="318"/>
                        </a:cxn>
                        <a:cxn ang="0">
                          <a:pos x="133" y="318"/>
                        </a:cxn>
                        <a:cxn ang="0">
                          <a:pos x="149" y="315"/>
                        </a:cxn>
                        <a:cxn ang="0">
                          <a:pos x="164" y="313"/>
                        </a:cxn>
                        <a:cxn ang="0">
                          <a:pos x="178" y="308"/>
                        </a:cxn>
                        <a:cxn ang="0">
                          <a:pos x="192" y="302"/>
                        </a:cxn>
                        <a:cxn ang="0">
                          <a:pos x="203" y="297"/>
                        </a:cxn>
                        <a:cxn ang="0">
                          <a:pos x="213" y="290"/>
                        </a:cxn>
                        <a:cxn ang="0">
                          <a:pos x="220" y="283"/>
                        </a:cxn>
                        <a:cxn ang="0">
                          <a:pos x="226" y="276"/>
                        </a:cxn>
                        <a:cxn ang="0">
                          <a:pos x="229" y="266"/>
                        </a:cxn>
                        <a:cxn ang="0">
                          <a:pos x="231" y="0"/>
                        </a:cxn>
                      </a:cxnLst>
                      <a:rect l="0" t="0" r="r" b="b"/>
                      <a:pathLst>
                        <a:path w="232" h="319">
                          <a:moveTo>
                            <a:pt x="231" y="0"/>
                          </a:moveTo>
                          <a:lnTo>
                            <a:pt x="229" y="4"/>
                          </a:lnTo>
                          <a:lnTo>
                            <a:pt x="229" y="5"/>
                          </a:lnTo>
                          <a:lnTo>
                            <a:pt x="229" y="9"/>
                          </a:lnTo>
                          <a:lnTo>
                            <a:pt x="227" y="12"/>
                          </a:lnTo>
                          <a:lnTo>
                            <a:pt x="226" y="14"/>
                          </a:lnTo>
                          <a:lnTo>
                            <a:pt x="226" y="18"/>
                          </a:lnTo>
                          <a:lnTo>
                            <a:pt x="222" y="19"/>
                          </a:lnTo>
                          <a:lnTo>
                            <a:pt x="220" y="23"/>
                          </a:lnTo>
                          <a:lnTo>
                            <a:pt x="219" y="25"/>
                          </a:lnTo>
                          <a:lnTo>
                            <a:pt x="217" y="28"/>
                          </a:lnTo>
                          <a:lnTo>
                            <a:pt x="213" y="30"/>
                          </a:lnTo>
                          <a:lnTo>
                            <a:pt x="210" y="31"/>
                          </a:lnTo>
                          <a:lnTo>
                            <a:pt x="206" y="35"/>
                          </a:lnTo>
                          <a:lnTo>
                            <a:pt x="203" y="37"/>
                          </a:lnTo>
                          <a:lnTo>
                            <a:pt x="199" y="40"/>
                          </a:lnTo>
                          <a:lnTo>
                            <a:pt x="196" y="42"/>
                          </a:lnTo>
                          <a:lnTo>
                            <a:pt x="192" y="44"/>
                          </a:lnTo>
                          <a:lnTo>
                            <a:pt x="189" y="45"/>
                          </a:lnTo>
                          <a:lnTo>
                            <a:pt x="184" y="47"/>
                          </a:lnTo>
                          <a:lnTo>
                            <a:pt x="178" y="49"/>
                          </a:lnTo>
                          <a:lnTo>
                            <a:pt x="175" y="51"/>
                          </a:lnTo>
                          <a:lnTo>
                            <a:pt x="170" y="51"/>
                          </a:lnTo>
                          <a:lnTo>
                            <a:pt x="164" y="52"/>
                          </a:lnTo>
                          <a:lnTo>
                            <a:pt x="159" y="54"/>
                          </a:lnTo>
                          <a:lnTo>
                            <a:pt x="154" y="54"/>
                          </a:lnTo>
                          <a:lnTo>
                            <a:pt x="149" y="56"/>
                          </a:lnTo>
                          <a:lnTo>
                            <a:pt x="143" y="56"/>
                          </a:lnTo>
                          <a:lnTo>
                            <a:pt x="138" y="56"/>
                          </a:lnTo>
                          <a:lnTo>
                            <a:pt x="133" y="58"/>
                          </a:lnTo>
                          <a:lnTo>
                            <a:pt x="126" y="58"/>
                          </a:lnTo>
                          <a:lnTo>
                            <a:pt x="121" y="58"/>
                          </a:lnTo>
                          <a:lnTo>
                            <a:pt x="109" y="58"/>
                          </a:lnTo>
                          <a:lnTo>
                            <a:pt x="103" y="58"/>
                          </a:lnTo>
                          <a:lnTo>
                            <a:pt x="98" y="58"/>
                          </a:lnTo>
                          <a:lnTo>
                            <a:pt x="91" y="56"/>
                          </a:lnTo>
                          <a:lnTo>
                            <a:pt x="86" y="56"/>
                          </a:lnTo>
                          <a:lnTo>
                            <a:pt x="81" y="56"/>
                          </a:lnTo>
                          <a:lnTo>
                            <a:pt x="75" y="54"/>
                          </a:lnTo>
                          <a:lnTo>
                            <a:pt x="70" y="54"/>
                          </a:lnTo>
                          <a:lnTo>
                            <a:pt x="65" y="52"/>
                          </a:lnTo>
                          <a:lnTo>
                            <a:pt x="60" y="51"/>
                          </a:lnTo>
                          <a:lnTo>
                            <a:pt x="56" y="51"/>
                          </a:lnTo>
                          <a:lnTo>
                            <a:pt x="51" y="49"/>
                          </a:lnTo>
                          <a:lnTo>
                            <a:pt x="46" y="47"/>
                          </a:lnTo>
                          <a:lnTo>
                            <a:pt x="42" y="45"/>
                          </a:lnTo>
                          <a:lnTo>
                            <a:pt x="37" y="44"/>
                          </a:lnTo>
                          <a:lnTo>
                            <a:pt x="33" y="42"/>
                          </a:lnTo>
                          <a:lnTo>
                            <a:pt x="30" y="40"/>
                          </a:lnTo>
                          <a:lnTo>
                            <a:pt x="26" y="37"/>
                          </a:lnTo>
                          <a:lnTo>
                            <a:pt x="23" y="35"/>
                          </a:lnTo>
                          <a:lnTo>
                            <a:pt x="19" y="31"/>
                          </a:lnTo>
                          <a:lnTo>
                            <a:pt x="18" y="30"/>
                          </a:lnTo>
                          <a:lnTo>
                            <a:pt x="14" y="28"/>
                          </a:lnTo>
                          <a:lnTo>
                            <a:pt x="11" y="25"/>
                          </a:lnTo>
                          <a:lnTo>
                            <a:pt x="9" y="23"/>
                          </a:lnTo>
                          <a:lnTo>
                            <a:pt x="7" y="19"/>
                          </a:lnTo>
                          <a:lnTo>
                            <a:pt x="5" y="18"/>
                          </a:lnTo>
                          <a:lnTo>
                            <a:pt x="4" y="14"/>
                          </a:lnTo>
                          <a:lnTo>
                            <a:pt x="2" y="12"/>
                          </a:lnTo>
                          <a:lnTo>
                            <a:pt x="2" y="9"/>
                          </a:lnTo>
                          <a:lnTo>
                            <a:pt x="0" y="5"/>
                          </a:lnTo>
                          <a:lnTo>
                            <a:pt x="0" y="4"/>
                          </a:lnTo>
                          <a:lnTo>
                            <a:pt x="0" y="0"/>
                          </a:lnTo>
                          <a:lnTo>
                            <a:pt x="0" y="260"/>
                          </a:lnTo>
                          <a:lnTo>
                            <a:pt x="0" y="264"/>
                          </a:lnTo>
                          <a:lnTo>
                            <a:pt x="0" y="266"/>
                          </a:lnTo>
                          <a:lnTo>
                            <a:pt x="2" y="269"/>
                          </a:lnTo>
                          <a:lnTo>
                            <a:pt x="2" y="271"/>
                          </a:lnTo>
                          <a:lnTo>
                            <a:pt x="4" y="276"/>
                          </a:lnTo>
                          <a:lnTo>
                            <a:pt x="5" y="278"/>
                          </a:lnTo>
                          <a:lnTo>
                            <a:pt x="7" y="281"/>
                          </a:lnTo>
                          <a:lnTo>
                            <a:pt x="9" y="283"/>
                          </a:lnTo>
                          <a:lnTo>
                            <a:pt x="11" y="285"/>
                          </a:lnTo>
                          <a:lnTo>
                            <a:pt x="14" y="288"/>
                          </a:lnTo>
                          <a:lnTo>
                            <a:pt x="18" y="290"/>
                          </a:lnTo>
                          <a:lnTo>
                            <a:pt x="19" y="294"/>
                          </a:lnTo>
                          <a:lnTo>
                            <a:pt x="23" y="295"/>
                          </a:lnTo>
                          <a:lnTo>
                            <a:pt x="26" y="297"/>
                          </a:lnTo>
                          <a:lnTo>
                            <a:pt x="30" y="299"/>
                          </a:lnTo>
                          <a:lnTo>
                            <a:pt x="33" y="301"/>
                          </a:lnTo>
                          <a:lnTo>
                            <a:pt x="37" y="302"/>
                          </a:lnTo>
                          <a:lnTo>
                            <a:pt x="42" y="306"/>
                          </a:lnTo>
                          <a:lnTo>
                            <a:pt x="46" y="306"/>
                          </a:lnTo>
                          <a:lnTo>
                            <a:pt x="51" y="308"/>
                          </a:lnTo>
                          <a:lnTo>
                            <a:pt x="56" y="309"/>
                          </a:lnTo>
                          <a:lnTo>
                            <a:pt x="60" y="311"/>
                          </a:lnTo>
                          <a:lnTo>
                            <a:pt x="65" y="313"/>
                          </a:lnTo>
                          <a:lnTo>
                            <a:pt x="70" y="313"/>
                          </a:lnTo>
                          <a:lnTo>
                            <a:pt x="75" y="315"/>
                          </a:lnTo>
                          <a:lnTo>
                            <a:pt x="81" y="315"/>
                          </a:lnTo>
                          <a:lnTo>
                            <a:pt x="86" y="316"/>
                          </a:lnTo>
                          <a:lnTo>
                            <a:pt x="91" y="316"/>
                          </a:lnTo>
                          <a:lnTo>
                            <a:pt x="98" y="318"/>
                          </a:lnTo>
                          <a:lnTo>
                            <a:pt x="103" y="318"/>
                          </a:lnTo>
                          <a:lnTo>
                            <a:pt x="109" y="318"/>
                          </a:lnTo>
                          <a:lnTo>
                            <a:pt x="121" y="318"/>
                          </a:lnTo>
                          <a:lnTo>
                            <a:pt x="126" y="318"/>
                          </a:lnTo>
                          <a:lnTo>
                            <a:pt x="133" y="318"/>
                          </a:lnTo>
                          <a:lnTo>
                            <a:pt x="138" y="316"/>
                          </a:lnTo>
                          <a:lnTo>
                            <a:pt x="143" y="316"/>
                          </a:lnTo>
                          <a:lnTo>
                            <a:pt x="149" y="315"/>
                          </a:lnTo>
                          <a:lnTo>
                            <a:pt x="154" y="315"/>
                          </a:lnTo>
                          <a:lnTo>
                            <a:pt x="159" y="313"/>
                          </a:lnTo>
                          <a:lnTo>
                            <a:pt x="164" y="313"/>
                          </a:lnTo>
                          <a:lnTo>
                            <a:pt x="170" y="311"/>
                          </a:lnTo>
                          <a:lnTo>
                            <a:pt x="175" y="309"/>
                          </a:lnTo>
                          <a:lnTo>
                            <a:pt x="178" y="308"/>
                          </a:lnTo>
                          <a:lnTo>
                            <a:pt x="184" y="306"/>
                          </a:lnTo>
                          <a:lnTo>
                            <a:pt x="189" y="306"/>
                          </a:lnTo>
                          <a:lnTo>
                            <a:pt x="192" y="302"/>
                          </a:lnTo>
                          <a:lnTo>
                            <a:pt x="196" y="301"/>
                          </a:lnTo>
                          <a:lnTo>
                            <a:pt x="199" y="299"/>
                          </a:lnTo>
                          <a:lnTo>
                            <a:pt x="203" y="297"/>
                          </a:lnTo>
                          <a:lnTo>
                            <a:pt x="206" y="295"/>
                          </a:lnTo>
                          <a:lnTo>
                            <a:pt x="210" y="294"/>
                          </a:lnTo>
                          <a:lnTo>
                            <a:pt x="213" y="290"/>
                          </a:lnTo>
                          <a:lnTo>
                            <a:pt x="217" y="288"/>
                          </a:lnTo>
                          <a:lnTo>
                            <a:pt x="219" y="285"/>
                          </a:lnTo>
                          <a:lnTo>
                            <a:pt x="220" y="283"/>
                          </a:lnTo>
                          <a:lnTo>
                            <a:pt x="222" y="281"/>
                          </a:lnTo>
                          <a:lnTo>
                            <a:pt x="226" y="278"/>
                          </a:lnTo>
                          <a:lnTo>
                            <a:pt x="226" y="276"/>
                          </a:lnTo>
                          <a:lnTo>
                            <a:pt x="227" y="271"/>
                          </a:lnTo>
                          <a:lnTo>
                            <a:pt x="229" y="269"/>
                          </a:lnTo>
                          <a:lnTo>
                            <a:pt x="229" y="266"/>
                          </a:lnTo>
                          <a:lnTo>
                            <a:pt x="229" y="264"/>
                          </a:lnTo>
                          <a:lnTo>
                            <a:pt x="231" y="260"/>
                          </a:lnTo>
                          <a:lnTo>
                            <a:pt x="231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FF0000"/>
                        </a:gs>
                        <a:gs pos="50000">
                          <a:srgbClr val="FF0000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FF0000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6" name="Freeform 266"/>
                    <p:cNvSpPr>
                      <a:spLocks/>
                    </p:cNvSpPr>
                    <p:nvPr/>
                  </p:nvSpPr>
                  <p:spPr bwMode="auto">
                    <a:xfrm>
                      <a:off x="1867" y="2299"/>
                      <a:ext cx="232" cy="117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0"/>
                        </a:cxn>
                        <a:cxn ang="0">
                          <a:pos x="143" y="2"/>
                        </a:cxn>
                        <a:cxn ang="0">
                          <a:pos x="159" y="6"/>
                        </a:cxn>
                        <a:cxn ang="0">
                          <a:pos x="175" y="9"/>
                        </a:cxn>
                        <a:cxn ang="0">
                          <a:pos x="189" y="14"/>
                        </a:cxn>
                        <a:cxn ang="0">
                          <a:pos x="199" y="20"/>
                        </a:cxn>
                        <a:cxn ang="0">
                          <a:pos x="210" y="25"/>
                        </a:cxn>
                        <a:cxn ang="0">
                          <a:pos x="219" y="34"/>
                        </a:cxn>
                        <a:cxn ang="0">
                          <a:pos x="226" y="41"/>
                        </a:cxn>
                        <a:cxn ang="0">
                          <a:pos x="229" y="49"/>
                        </a:cxn>
                        <a:cxn ang="0">
                          <a:pos x="231" y="58"/>
                        </a:cxn>
                        <a:cxn ang="0">
                          <a:pos x="229" y="67"/>
                        </a:cxn>
                        <a:cxn ang="0">
                          <a:pos x="226" y="76"/>
                        </a:cxn>
                        <a:cxn ang="0">
                          <a:pos x="219" y="83"/>
                        </a:cxn>
                        <a:cxn ang="0">
                          <a:pos x="210" y="89"/>
                        </a:cxn>
                        <a:cxn ang="0">
                          <a:pos x="199" y="98"/>
                        </a:cxn>
                        <a:cxn ang="0">
                          <a:pos x="189" y="103"/>
                        </a:cxn>
                        <a:cxn ang="0">
                          <a:pos x="175" y="109"/>
                        </a:cxn>
                        <a:cxn ang="0">
                          <a:pos x="159" y="112"/>
                        </a:cxn>
                        <a:cxn ang="0">
                          <a:pos x="143" y="114"/>
                        </a:cxn>
                        <a:cxn ang="0">
                          <a:pos x="126" y="116"/>
                        </a:cxn>
                        <a:cxn ang="0">
                          <a:pos x="103" y="116"/>
                        </a:cxn>
                        <a:cxn ang="0">
                          <a:pos x="86" y="114"/>
                        </a:cxn>
                        <a:cxn ang="0">
                          <a:pos x="70" y="112"/>
                        </a:cxn>
                        <a:cxn ang="0">
                          <a:pos x="56" y="109"/>
                        </a:cxn>
                        <a:cxn ang="0">
                          <a:pos x="42" y="103"/>
                        </a:cxn>
                        <a:cxn ang="0">
                          <a:pos x="30" y="98"/>
                        </a:cxn>
                        <a:cxn ang="0">
                          <a:pos x="19" y="89"/>
                        </a:cxn>
                        <a:cxn ang="0">
                          <a:pos x="11" y="83"/>
                        </a:cxn>
                        <a:cxn ang="0">
                          <a:pos x="5" y="76"/>
                        </a:cxn>
                        <a:cxn ang="0">
                          <a:pos x="2" y="67"/>
                        </a:cxn>
                        <a:cxn ang="0">
                          <a:pos x="0" y="58"/>
                        </a:cxn>
                        <a:cxn ang="0">
                          <a:pos x="2" y="49"/>
                        </a:cxn>
                        <a:cxn ang="0">
                          <a:pos x="5" y="41"/>
                        </a:cxn>
                        <a:cxn ang="0">
                          <a:pos x="11" y="34"/>
                        </a:cxn>
                        <a:cxn ang="0">
                          <a:pos x="19" y="25"/>
                        </a:cxn>
                        <a:cxn ang="0">
                          <a:pos x="30" y="20"/>
                        </a:cxn>
                        <a:cxn ang="0">
                          <a:pos x="42" y="14"/>
                        </a:cxn>
                        <a:cxn ang="0">
                          <a:pos x="56" y="9"/>
                        </a:cxn>
                        <a:cxn ang="0">
                          <a:pos x="70" y="6"/>
                        </a:cxn>
                        <a:cxn ang="0">
                          <a:pos x="86" y="2"/>
                        </a:cxn>
                        <a:cxn ang="0">
                          <a:pos x="103" y="0"/>
                        </a:cxn>
                      </a:cxnLst>
                      <a:rect l="0" t="0" r="r" b="b"/>
                      <a:pathLst>
                        <a:path w="232" h="117">
                          <a:moveTo>
                            <a:pt x="116" y="0"/>
                          </a:moveTo>
                          <a:lnTo>
                            <a:pt x="121" y="0"/>
                          </a:lnTo>
                          <a:lnTo>
                            <a:pt x="126" y="0"/>
                          </a:lnTo>
                          <a:lnTo>
                            <a:pt x="133" y="2"/>
                          </a:lnTo>
                          <a:lnTo>
                            <a:pt x="138" y="2"/>
                          </a:lnTo>
                          <a:lnTo>
                            <a:pt x="143" y="2"/>
                          </a:lnTo>
                          <a:lnTo>
                            <a:pt x="149" y="4"/>
                          </a:lnTo>
                          <a:lnTo>
                            <a:pt x="154" y="4"/>
                          </a:lnTo>
                          <a:lnTo>
                            <a:pt x="159" y="6"/>
                          </a:lnTo>
                          <a:lnTo>
                            <a:pt x="164" y="6"/>
                          </a:lnTo>
                          <a:lnTo>
                            <a:pt x="170" y="7"/>
                          </a:lnTo>
                          <a:lnTo>
                            <a:pt x="175" y="9"/>
                          </a:lnTo>
                          <a:lnTo>
                            <a:pt x="178" y="11"/>
                          </a:lnTo>
                          <a:lnTo>
                            <a:pt x="184" y="13"/>
                          </a:lnTo>
                          <a:lnTo>
                            <a:pt x="189" y="14"/>
                          </a:lnTo>
                          <a:lnTo>
                            <a:pt x="192" y="16"/>
                          </a:lnTo>
                          <a:lnTo>
                            <a:pt x="196" y="18"/>
                          </a:lnTo>
                          <a:lnTo>
                            <a:pt x="199" y="20"/>
                          </a:lnTo>
                          <a:lnTo>
                            <a:pt x="203" y="21"/>
                          </a:lnTo>
                          <a:lnTo>
                            <a:pt x="206" y="23"/>
                          </a:lnTo>
                          <a:lnTo>
                            <a:pt x="210" y="25"/>
                          </a:lnTo>
                          <a:lnTo>
                            <a:pt x="213" y="28"/>
                          </a:lnTo>
                          <a:lnTo>
                            <a:pt x="217" y="30"/>
                          </a:lnTo>
                          <a:lnTo>
                            <a:pt x="219" y="34"/>
                          </a:lnTo>
                          <a:lnTo>
                            <a:pt x="220" y="35"/>
                          </a:lnTo>
                          <a:lnTo>
                            <a:pt x="222" y="37"/>
                          </a:lnTo>
                          <a:lnTo>
                            <a:pt x="226" y="41"/>
                          </a:lnTo>
                          <a:lnTo>
                            <a:pt x="226" y="44"/>
                          </a:lnTo>
                          <a:lnTo>
                            <a:pt x="227" y="46"/>
                          </a:lnTo>
                          <a:lnTo>
                            <a:pt x="229" y="49"/>
                          </a:lnTo>
                          <a:lnTo>
                            <a:pt x="229" y="53"/>
                          </a:lnTo>
                          <a:lnTo>
                            <a:pt x="229" y="55"/>
                          </a:lnTo>
                          <a:lnTo>
                            <a:pt x="231" y="58"/>
                          </a:lnTo>
                          <a:lnTo>
                            <a:pt x="229" y="62"/>
                          </a:lnTo>
                          <a:lnTo>
                            <a:pt x="229" y="63"/>
                          </a:lnTo>
                          <a:lnTo>
                            <a:pt x="229" y="67"/>
                          </a:lnTo>
                          <a:lnTo>
                            <a:pt x="227" y="70"/>
                          </a:lnTo>
                          <a:lnTo>
                            <a:pt x="226" y="72"/>
                          </a:lnTo>
                          <a:lnTo>
                            <a:pt x="226" y="76"/>
                          </a:lnTo>
                          <a:lnTo>
                            <a:pt x="222" y="77"/>
                          </a:lnTo>
                          <a:lnTo>
                            <a:pt x="220" y="81"/>
                          </a:lnTo>
                          <a:lnTo>
                            <a:pt x="219" y="83"/>
                          </a:lnTo>
                          <a:lnTo>
                            <a:pt x="217" y="86"/>
                          </a:lnTo>
                          <a:lnTo>
                            <a:pt x="213" y="88"/>
                          </a:lnTo>
                          <a:lnTo>
                            <a:pt x="210" y="89"/>
                          </a:lnTo>
                          <a:lnTo>
                            <a:pt x="206" y="93"/>
                          </a:lnTo>
                          <a:lnTo>
                            <a:pt x="203" y="95"/>
                          </a:lnTo>
                          <a:lnTo>
                            <a:pt x="199" y="98"/>
                          </a:lnTo>
                          <a:lnTo>
                            <a:pt x="196" y="100"/>
                          </a:lnTo>
                          <a:lnTo>
                            <a:pt x="192" y="102"/>
                          </a:lnTo>
                          <a:lnTo>
                            <a:pt x="189" y="103"/>
                          </a:lnTo>
                          <a:lnTo>
                            <a:pt x="184" y="105"/>
                          </a:lnTo>
                          <a:lnTo>
                            <a:pt x="178" y="107"/>
                          </a:lnTo>
                          <a:lnTo>
                            <a:pt x="175" y="109"/>
                          </a:lnTo>
                          <a:lnTo>
                            <a:pt x="170" y="109"/>
                          </a:lnTo>
                          <a:lnTo>
                            <a:pt x="164" y="110"/>
                          </a:lnTo>
                          <a:lnTo>
                            <a:pt x="159" y="112"/>
                          </a:lnTo>
                          <a:lnTo>
                            <a:pt x="154" y="112"/>
                          </a:lnTo>
                          <a:lnTo>
                            <a:pt x="149" y="114"/>
                          </a:lnTo>
                          <a:lnTo>
                            <a:pt x="143" y="114"/>
                          </a:lnTo>
                          <a:lnTo>
                            <a:pt x="138" y="114"/>
                          </a:lnTo>
                          <a:lnTo>
                            <a:pt x="133" y="116"/>
                          </a:lnTo>
                          <a:lnTo>
                            <a:pt x="126" y="116"/>
                          </a:lnTo>
                          <a:lnTo>
                            <a:pt x="121" y="116"/>
                          </a:lnTo>
                          <a:lnTo>
                            <a:pt x="109" y="116"/>
                          </a:lnTo>
                          <a:lnTo>
                            <a:pt x="103" y="116"/>
                          </a:lnTo>
                          <a:lnTo>
                            <a:pt x="98" y="116"/>
                          </a:lnTo>
                          <a:lnTo>
                            <a:pt x="91" y="114"/>
                          </a:lnTo>
                          <a:lnTo>
                            <a:pt x="86" y="114"/>
                          </a:lnTo>
                          <a:lnTo>
                            <a:pt x="81" y="114"/>
                          </a:lnTo>
                          <a:lnTo>
                            <a:pt x="75" y="112"/>
                          </a:lnTo>
                          <a:lnTo>
                            <a:pt x="70" y="112"/>
                          </a:lnTo>
                          <a:lnTo>
                            <a:pt x="65" y="110"/>
                          </a:lnTo>
                          <a:lnTo>
                            <a:pt x="60" y="109"/>
                          </a:lnTo>
                          <a:lnTo>
                            <a:pt x="56" y="109"/>
                          </a:lnTo>
                          <a:lnTo>
                            <a:pt x="51" y="107"/>
                          </a:lnTo>
                          <a:lnTo>
                            <a:pt x="46" y="105"/>
                          </a:lnTo>
                          <a:lnTo>
                            <a:pt x="42" y="103"/>
                          </a:lnTo>
                          <a:lnTo>
                            <a:pt x="37" y="102"/>
                          </a:lnTo>
                          <a:lnTo>
                            <a:pt x="33" y="100"/>
                          </a:lnTo>
                          <a:lnTo>
                            <a:pt x="30" y="98"/>
                          </a:lnTo>
                          <a:lnTo>
                            <a:pt x="26" y="95"/>
                          </a:lnTo>
                          <a:lnTo>
                            <a:pt x="23" y="93"/>
                          </a:lnTo>
                          <a:lnTo>
                            <a:pt x="19" y="89"/>
                          </a:lnTo>
                          <a:lnTo>
                            <a:pt x="18" y="88"/>
                          </a:lnTo>
                          <a:lnTo>
                            <a:pt x="14" y="86"/>
                          </a:lnTo>
                          <a:lnTo>
                            <a:pt x="11" y="83"/>
                          </a:lnTo>
                          <a:lnTo>
                            <a:pt x="9" y="81"/>
                          </a:lnTo>
                          <a:lnTo>
                            <a:pt x="7" y="77"/>
                          </a:lnTo>
                          <a:lnTo>
                            <a:pt x="5" y="76"/>
                          </a:lnTo>
                          <a:lnTo>
                            <a:pt x="4" y="72"/>
                          </a:lnTo>
                          <a:lnTo>
                            <a:pt x="2" y="70"/>
                          </a:lnTo>
                          <a:lnTo>
                            <a:pt x="2" y="67"/>
                          </a:lnTo>
                          <a:lnTo>
                            <a:pt x="0" y="63"/>
                          </a:lnTo>
                          <a:lnTo>
                            <a:pt x="0" y="62"/>
                          </a:lnTo>
                          <a:lnTo>
                            <a:pt x="0" y="58"/>
                          </a:lnTo>
                          <a:lnTo>
                            <a:pt x="0" y="55"/>
                          </a:lnTo>
                          <a:lnTo>
                            <a:pt x="0" y="53"/>
                          </a:lnTo>
                          <a:lnTo>
                            <a:pt x="2" y="49"/>
                          </a:lnTo>
                          <a:lnTo>
                            <a:pt x="2" y="46"/>
                          </a:lnTo>
                          <a:lnTo>
                            <a:pt x="4" y="44"/>
                          </a:lnTo>
                          <a:lnTo>
                            <a:pt x="5" y="41"/>
                          </a:lnTo>
                          <a:lnTo>
                            <a:pt x="7" y="37"/>
                          </a:lnTo>
                          <a:lnTo>
                            <a:pt x="9" y="35"/>
                          </a:lnTo>
                          <a:lnTo>
                            <a:pt x="11" y="34"/>
                          </a:lnTo>
                          <a:lnTo>
                            <a:pt x="14" y="30"/>
                          </a:lnTo>
                          <a:lnTo>
                            <a:pt x="18" y="28"/>
                          </a:lnTo>
                          <a:lnTo>
                            <a:pt x="19" y="25"/>
                          </a:lnTo>
                          <a:lnTo>
                            <a:pt x="23" y="23"/>
                          </a:lnTo>
                          <a:lnTo>
                            <a:pt x="26" y="21"/>
                          </a:lnTo>
                          <a:lnTo>
                            <a:pt x="30" y="20"/>
                          </a:lnTo>
                          <a:lnTo>
                            <a:pt x="33" y="18"/>
                          </a:lnTo>
                          <a:lnTo>
                            <a:pt x="37" y="16"/>
                          </a:lnTo>
                          <a:lnTo>
                            <a:pt x="42" y="14"/>
                          </a:lnTo>
                          <a:lnTo>
                            <a:pt x="46" y="13"/>
                          </a:lnTo>
                          <a:lnTo>
                            <a:pt x="51" y="11"/>
                          </a:lnTo>
                          <a:lnTo>
                            <a:pt x="56" y="9"/>
                          </a:lnTo>
                          <a:lnTo>
                            <a:pt x="60" y="7"/>
                          </a:lnTo>
                          <a:lnTo>
                            <a:pt x="65" y="6"/>
                          </a:lnTo>
                          <a:lnTo>
                            <a:pt x="70" y="6"/>
                          </a:lnTo>
                          <a:lnTo>
                            <a:pt x="75" y="4"/>
                          </a:lnTo>
                          <a:lnTo>
                            <a:pt x="81" y="4"/>
                          </a:lnTo>
                          <a:lnTo>
                            <a:pt x="86" y="2"/>
                          </a:lnTo>
                          <a:lnTo>
                            <a:pt x="91" y="2"/>
                          </a:lnTo>
                          <a:lnTo>
                            <a:pt x="98" y="2"/>
                          </a:lnTo>
                          <a:lnTo>
                            <a:pt x="103" y="0"/>
                          </a:lnTo>
                          <a:lnTo>
                            <a:pt x="109" y="0"/>
                          </a:lnTo>
                          <a:lnTo>
                            <a:pt x="11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31" name="Freeform 267"/>
                  <p:cNvSpPr>
                    <a:spLocks/>
                  </p:cNvSpPr>
                  <p:nvPr/>
                </p:nvSpPr>
                <p:spPr bwMode="auto">
                  <a:xfrm>
                    <a:off x="1026" y="3332"/>
                    <a:ext cx="63" cy="198"/>
                  </a:xfrm>
                  <a:custGeom>
                    <a:avLst/>
                    <a:gdLst/>
                    <a:ahLst/>
                    <a:cxnLst>
                      <a:cxn ang="0">
                        <a:pos x="126" y="3"/>
                      </a:cxn>
                      <a:cxn ang="0">
                        <a:pos x="124" y="9"/>
                      </a:cxn>
                      <a:cxn ang="0">
                        <a:pos x="121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90" y="30"/>
                      </a:cxn>
                      <a:cxn ang="0">
                        <a:pos x="81" y="31"/>
                      </a:cxn>
                      <a:cxn ang="0">
                        <a:pos x="72" y="33"/>
                      </a:cxn>
                      <a:cxn ang="0">
                        <a:pos x="60" y="33"/>
                      </a:cxn>
                      <a:cxn ang="0">
                        <a:pos x="51" y="31"/>
                      </a:cxn>
                      <a:cxn ang="0">
                        <a:pos x="42" y="31"/>
                      </a:cxn>
                      <a:cxn ang="0">
                        <a:pos x="34" y="30"/>
                      </a:cxn>
                      <a:cxn ang="0">
                        <a:pos x="25" y="26"/>
                      </a:cxn>
                      <a:cxn ang="0">
                        <a:pos x="18" y="23"/>
                      </a:cxn>
                      <a:cxn ang="0">
                        <a:pos x="13" y="19"/>
                      </a:cxn>
                      <a:cxn ang="0">
                        <a:pos x="7" y="16"/>
                      </a:cxn>
                      <a:cxn ang="0">
                        <a:pos x="4" y="12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7"/>
                      </a:cxn>
                      <a:cxn ang="0">
                        <a:pos x="7" y="161"/>
                      </a:cxn>
                      <a:cxn ang="0">
                        <a:pos x="13" y="164"/>
                      </a:cxn>
                      <a:cxn ang="0">
                        <a:pos x="18" y="168"/>
                      </a:cxn>
                      <a:cxn ang="0">
                        <a:pos x="25" y="171"/>
                      </a:cxn>
                      <a:cxn ang="0">
                        <a:pos x="34" y="173"/>
                      </a:cxn>
                      <a:cxn ang="0">
                        <a:pos x="42" y="175"/>
                      </a:cxn>
                      <a:cxn ang="0">
                        <a:pos x="51" y="176"/>
                      </a:cxn>
                      <a:cxn ang="0">
                        <a:pos x="60" y="176"/>
                      </a:cxn>
                      <a:cxn ang="0">
                        <a:pos x="72" y="176"/>
                      </a:cxn>
                      <a:cxn ang="0">
                        <a:pos x="81" y="176"/>
                      </a:cxn>
                      <a:cxn ang="0">
                        <a:pos x="90" y="175"/>
                      </a:cxn>
                      <a:cxn ang="0">
                        <a:pos x="98" y="171"/>
                      </a:cxn>
                      <a:cxn ang="0">
                        <a:pos x="105" y="169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1" y="157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7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3" y="10"/>
                        </a:lnTo>
                        <a:lnTo>
                          <a:pt x="123" y="12"/>
                        </a:lnTo>
                        <a:lnTo>
                          <a:pt x="121" y="12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6" y="19"/>
                        </a:lnTo>
                        <a:lnTo>
                          <a:pt x="114" y="19"/>
                        </a:lnTo>
                        <a:lnTo>
                          <a:pt x="110" y="21"/>
                        </a:lnTo>
                        <a:lnTo>
                          <a:pt x="109" y="23"/>
                        </a:lnTo>
                        <a:lnTo>
                          <a:pt x="107" y="23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100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30"/>
                        </a:lnTo>
                        <a:lnTo>
                          <a:pt x="90" y="30"/>
                        </a:lnTo>
                        <a:lnTo>
                          <a:pt x="88" y="30"/>
                        </a:lnTo>
                        <a:lnTo>
                          <a:pt x="84" y="31"/>
                        </a:lnTo>
                        <a:lnTo>
                          <a:pt x="81" y="31"/>
                        </a:lnTo>
                        <a:lnTo>
                          <a:pt x="79" y="31"/>
                        </a:lnTo>
                        <a:lnTo>
                          <a:pt x="76" y="31"/>
                        </a:lnTo>
                        <a:lnTo>
                          <a:pt x="72" y="33"/>
                        </a:lnTo>
                        <a:lnTo>
                          <a:pt x="70" y="33"/>
                        </a:lnTo>
                        <a:lnTo>
                          <a:pt x="67" y="33"/>
                        </a:lnTo>
                        <a:lnTo>
                          <a:pt x="60" y="33"/>
                        </a:lnTo>
                        <a:lnTo>
                          <a:pt x="56" y="33"/>
                        </a:lnTo>
                        <a:lnTo>
                          <a:pt x="53" y="33"/>
                        </a:lnTo>
                        <a:lnTo>
                          <a:pt x="51" y="31"/>
                        </a:lnTo>
                        <a:lnTo>
                          <a:pt x="48" y="31"/>
                        </a:lnTo>
                        <a:lnTo>
                          <a:pt x="44" y="31"/>
                        </a:lnTo>
                        <a:lnTo>
                          <a:pt x="42" y="31"/>
                        </a:lnTo>
                        <a:lnTo>
                          <a:pt x="39" y="30"/>
                        </a:lnTo>
                        <a:lnTo>
                          <a:pt x="35" y="30"/>
                        </a:lnTo>
                        <a:lnTo>
                          <a:pt x="34" y="30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6"/>
                        </a:lnTo>
                        <a:lnTo>
                          <a:pt x="23" y="26"/>
                        </a:lnTo>
                        <a:lnTo>
                          <a:pt x="21" y="24"/>
                        </a:lnTo>
                        <a:lnTo>
                          <a:pt x="18" y="23"/>
                        </a:lnTo>
                        <a:lnTo>
                          <a:pt x="16" y="23"/>
                        </a:lnTo>
                        <a:lnTo>
                          <a:pt x="14" y="21"/>
                        </a:lnTo>
                        <a:lnTo>
                          <a:pt x="13" y="19"/>
                        </a:lnTo>
                        <a:lnTo>
                          <a:pt x="11" y="19"/>
                        </a:lnTo>
                        <a:lnTo>
                          <a:pt x="9" y="17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6" y="12"/>
                        </a:lnTo>
                        <a:lnTo>
                          <a:pt x="4" y="12"/>
                        </a:lnTo>
                        <a:lnTo>
                          <a:pt x="2" y="10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0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4" y="157"/>
                        </a:lnTo>
                        <a:lnTo>
                          <a:pt x="6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3"/>
                        </a:lnTo>
                        <a:lnTo>
                          <a:pt x="11" y="164"/>
                        </a:lnTo>
                        <a:lnTo>
                          <a:pt x="13" y="164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69"/>
                        </a:lnTo>
                        <a:lnTo>
                          <a:pt x="23" y="169"/>
                        </a:lnTo>
                        <a:lnTo>
                          <a:pt x="25" y="171"/>
                        </a:lnTo>
                        <a:lnTo>
                          <a:pt x="28" y="171"/>
                        </a:lnTo>
                        <a:lnTo>
                          <a:pt x="30" y="173"/>
                        </a:lnTo>
                        <a:lnTo>
                          <a:pt x="34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6"/>
                        </a:lnTo>
                        <a:lnTo>
                          <a:pt x="48" y="176"/>
                        </a:lnTo>
                        <a:lnTo>
                          <a:pt x="51" y="176"/>
                        </a:lnTo>
                        <a:lnTo>
                          <a:pt x="53" y="176"/>
                        </a:lnTo>
                        <a:lnTo>
                          <a:pt x="56" y="176"/>
                        </a:lnTo>
                        <a:lnTo>
                          <a:pt x="60" y="176"/>
                        </a:lnTo>
                        <a:lnTo>
                          <a:pt x="67" y="176"/>
                        </a:lnTo>
                        <a:lnTo>
                          <a:pt x="70" y="176"/>
                        </a:lnTo>
                        <a:lnTo>
                          <a:pt x="72" y="176"/>
                        </a:lnTo>
                        <a:lnTo>
                          <a:pt x="76" y="176"/>
                        </a:lnTo>
                        <a:lnTo>
                          <a:pt x="79" y="176"/>
                        </a:lnTo>
                        <a:lnTo>
                          <a:pt x="81" y="176"/>
                        </a:lnTo>
                        <a:lnTo>
                          <a:pt x="84" y="175"/>
                        </a:lnTo>
                        <a:lnTo>
                          <a:pt x="88" y="175"/>
                        </a:lnTo>
                        <a:lnTo>
                          <a:pt x="90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100" y="171"/>
                        </a:lnTo>
                        <a:lnTo>
                          <a:pt x="103" y="169"/>
                        </a:lnTo>
                        <a:lnTo>
                          <a:pt x="105" y="169"/>
                        </a:lnTo>
                        <a:lnTo>
                          <a:pt x="107" y="168"/>
                        </a:lnTo>
                        <a:lnTo>
                          <a:pt x="109" y="166"/>
                        </a:lnTo>
                        <a:lnTo>
                          <a:pt x="110" y="166"/>
                        </a:lnTo>
                        <a:lnTo>
                          <a:pt x="114" y="164"/>
                        </a:lnTo>
                        <a:lnTo>
                          <a:pt x="116" y="164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7"/>
                        </a:lnTo>
                        <a:lnTo>
                          <a:pt x="123" y="157"/>
                        </a:lnTo>
                        <a:lnTo>
                          <a:pt x="123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2" name="Freeform 268"/>
                  <p:cNvSpPr>
                    <a:spLocks/>
                  </p:cNvSpPr>
                  <p:nvPr/>
                </p:nvSpPr>
                <p:spPr bwMode="auto">
                  <a:xfrm>
                    <a:off x="1026" y="3296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8" y="2"/>
                      </a:cxn>
                      <a:cxn ang="0">
                        <a:pos x="96" y="6"/>
                      </a:cxn>
                      <a:cxn ang="0">
                        <a:pos x="103" y="7"/>
                      </a:cxn>
                      <a:cxn ang="0">
                        <a:pos x="109" y="11"/>
                      </a:cxn>
                      <a:cxn ang="0">
                        <a:pos x="116" y="14"/>
                      </a:cxn>
                      <a:cxn ang="0">
                        <a:pos x="119" y="18"/>
                      </a:cxn>
                      <a:cxn ang="0">
                        <a:pos x="123" y="23"/>
                      </a:cxn>
                      <a:cxn ang="0">
                        <a:pos x="124" y="28"/>
                      </a:cxn>
                      <a:cxn ang="0">
                        <a:pos x="126" y="32"/>
                      </a:cxn>
                      <a:cxn ang="0">
                        <a:pos x="124" y="37"/>
                      </a:cxn>
                      <a:cxn ang="0">
                        <a:pos x="123" y="42"/>
                      </a:cxn>
                      <a:cxn ang="0">
                        <a:pos x="119" y="46"/>
                      </a:cxn>
                      <a:cxn ang="0">
                        <a:pos x="116" y="51"/>
                      </a:cxn>
                      <a:cxn ang="0">
                        <a:pos x="109" y="55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8" y="62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8" y="63"/>
                      </a:cxn>
                      <a:cxn ang="0">
                        <a:pos x="39" y="62"/>
                      </a:cxn>
                      <a:cxn ang="0">
                        <a:pos x="30" y="60"/>
                      </a:cxn>
                      <a:cxn ang="0">
                        <a:pos x="23" y="58"/>
                      </a:cxn>
                      <a:cxn ang="0">
                        <a:pos x="16" y="55"/>
                      </a:cxn>
                      <a:cxn ang="0">
                        <a:pos x="11" y="51"/>
                      </a:cxn>
                      <a:cxn ang="0">
                        <a:pos x="7" y="46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8"/>
                      </a:cxn>
                      <a:cxn ang="0">
                        <a:pos x="11" y="14"/>
                      </a:cxn>
                      <a:cxn ang="0">
                        <a:pos x="16" y="11"/>
                      </a:cxn>
                      <a:cxn ang="0">
                        <a:pos x="23" y="7"/>
                      </a:cxn>
                      <a:cxn ang="0">
                        <a:pos x="30" y="6"/>
                      </a:cxn>
                      <a:cxn ang="0">
                        <a:pos x="39" y="2"/>
                      </a:cxn>
                      <a:cxn ang="0">
                        <a:pos x="48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6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8" y="2"/>
                        </a:lnTo>
                        <a:lnTo>
                          <a:pt x="90" y="4"/>
                        </a:lnTo>
                        <a:lnTo>
                          <a:pt x="93" y="4"/>
                        </a:lnTo>
                        <a:lnTo>
                          <a:pt x="96" y="6"/>
                        </a:lnTo>
                        <a:lnTo>
                          <a:pt x="98" y="6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9" y="11"/>
                        </a:lnTo>
                        <a:lnTo>
                          <a:pt x="110" y="13"/>
                        </a:lnTo>
                        <a:lnTo>
                          <a:pt x="114" y="13"/>
                        </a:lnTo>
                        <a:lnTo>
                          <a:pt x="116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9" y="18"/>
                        </a:lnTo>
                        <a:lnTo>
                          <a:pt x="121" y="20"/>
                        </a:lnTo>
                        <a:lnTo>
                          <a:pt x="123" y="21"/>
                        </a:lnTo>
                        <a:lnTo>
                          <a:pt x="123" y="23"/>
                        </a:lnTo>
                        <a:lnTo>
                          <a:pt x="124" y="25"/>
                        </a:lnTo>
                        <a:lnTo>
                          <a:pt x="124" y="27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2"/>
                        </a:lnTo>
                        <a:lnTo>
                          <a:pt x="126" y="34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1"/>
                        </a:lnTo>
                        <a:lnTo>
                          <a:pt x="123" y="42"/>
                        </a:lnTo>
                        <a:lnTo>
                          <a:pt x="123" y="44"/>
                        </a:lnTo>
                        <a:lnTo>
                          <a:pt x="121" y="44"/>
                        </a:lnTo>
                        <a:lnTo>
                          <a:pt x="119" y="46"/>
                        </a:lnTo>
                        <a:lnTo>
                          <a:pt x="117" y="48"/>
                        </a:lnTo>
                        <a:lnTo>
                          <a:pt x="117" y="49"/>
                        </a:lnTo>
                        <a:lnTo>
                          <a:pt x="116" y="51"/>
                        </a:lnTo>
                        <a:lnTo>
                          <a:pt x="114" y="51"/>
                        </a:lnTo>
                        <a:lnTo>
                          <a:pt x="110" y="53"/>
                        </a:lnTo>
                        <a:lnTo>
                          <a:pt x="109" y="55"/>
                        </a:lnTo>
                        <a:lnTo>
                          <a:pt x="107" y="55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3" y="62"/>
                        </a:lnTo>
                        <a:lnTo>
                          <a:pt x="90" y="62"/>
                        </a:lnTo>
                        <a:lnTo>
                          <a:pt x="88" y="62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6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7" y="65"/>
                        </a:lnTo>
                        <a:lnTo>
                          <a:pt x="60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8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2"/>
                        </a:lnTo>
                        <a:lnTo>
                          <a:pt x="35" y="62"/>
                        </a:lnTo>
                        <a:lnTo>
                          <a:pt x="34" y="62"/>
                        </a:lnTo>
                        <a:lnTo>
                          <a:pt x="30" y="60"/>
                        </a:lnTo>
                        <a:lnTo>
                          <a:pt x="28" y="60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5"/>
                        </a:lnTo>
                        <a:lnTo>
                          <a:pt x="16" y="55"/>
                        </a:lnTo>
                        <a:lnTo>
                          <a:pt x="14" y="53"/>
                        </a:lnTo>
                        <a:lnTo>
                          <a:pt x="13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8"/>
                        </a:lnTo>
                        <a:lnTo>
                          <a:pt x="7" y="46"/>
                        </a:lnTo>
                        <a:lnTo>
                          <a:pt x="6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1"/>
                        </a:lnTo>
                        <a:lnTo>
                          <a:pt x="2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4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7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6" y="20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3" y="13"/>
                        </a:lnTo>
                        <a:lnTo>
                          <a:pt x="14" y="13"/>
                        </a:lnTo>
                        <a:lnTo>
                          <a:pt x="16" y="11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6"/>
                        </a:lnTo>
                        <a:lnTo>
                          <a:pt x="30" y="6"/>
                        </a:lnTo>
                        <a:lnTo>
                          <a:pt x="34" y="4"/>
                        </a:lnTo>
                        <a:lnTo>
                          <a:pt x="35" y="4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8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3" name="Freeform 269"/>
                  <p:cNvSpPr>
                    <a:spLocks/>
                  </p:cNvSpPr>
                  <p:nvPr/>
                </p:nvSpPr>
                <p:spPr bwMode="auto">
                  <a:xfrm>
                    <a:off x="1018" y="3796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1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4" name="Freeform 270"/>
                  <p:cNvSpPr>
                    <a:spLocks/>
                  </p:cNvSpPr>
                  <p:nvPr/>
                </p:nvSpPr>
                <p:spPr bwMode="auto">
                  <a:xfrm>
                    <a:off x="1005" y="3767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5" name="Freeform 271"/>
                  <p:cNvSpPr>
                    <a:spLocks/>
                  </p:cNvSpPr>
                  <p:nvPr/>
                </p:nvSpPr>
                <p:spPr bwMode="auto">
                  <a:xfrm>
                    <a:off x="1113" y="1613"/>
                    <a:ext cx="63" cy="73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7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8" y="11"/>
                      </a:cxn>
                      <a:cxn ang="0">
                        <a:pos x="115" y="14"/>
                      </a:cxn>
                      <a:cxn ang="0">
                        <a:pos x="119" y="18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2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9" y="46"/>
                      </a:cxn>
                      <a:cxn ang="0">
                        <a:pos x="115" y="51"/>
                      </a:cxn>
                      <a:cxn ang="0">
                        <a:pos x="108" y="54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7" y="61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9" y="61"/>
                      </a:cxn>
                      <a:cxn ang="0">
                        <a:pos x="30" y="60"/>
                      </a:cxn>
                      <a:cxn ang="0">
                        <a:pos x="23" y="58"/>
                      </a:cxn>
                      <a:cxn ang="0">
                        <a:pos x="16" y="54"/>
                      </a:cxn>
                      <a:cxn ang="0">
                        <a:pos x="11" y="51"/>
                      </a:cxn>
                      <a:cxn ang="0">
                        <a:pos x="7" y="46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8"/>
                      </a:cxn>
                      <a:cxn ang="0">
                        <a:pos x="11" y="14"/>
                      </a:cxn>
                      <a:cxn ang="0">
                        <a:pos x="16" y="11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7" y="2"/>
                        </a:lnTo>
                        <a:lnTo>
                          <a:pt x="89" y="4"/>
                        </a:lnTo>
                        <a:lnTo>
                          <a:pt x="93" y="4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8" y="11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9" y="18"/>
                        </a:lnTo>
                        <a:lnTo>
                          <a:pt x="121" y="19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5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2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0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1" y="44"/>
                        </a:lnTo>
                        <a:lnTo>
                          <a:pt x="119" y="46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5" y="51"/>
                        </a:lnTo>
                        <a:lnTo>
                          <a:pt x="114" y="51"/>
                        </a:lnTo>
                        <a:lnTo>
                          <a:pt x="110" y="53"/>
                        </a:lnTo>
                        <a:lnTo>
                          <a:pt x="108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7" y="61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7" y="65"/>
                        </a:lnTo>
                        <a:lnTo>
                          <a:pt x="60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30" y="60"/>
                        </a:lnTo>
                        <a:lnTo>
                          <a:pt x="28" y="60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3"/>
                        </a:lnTo>
                        <a:lnTo>
                          <a:pt x="12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5" y="19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6" y="11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3" y="4"/>
                        </a:lnTo>
                        <a:lnTo>
                          <a:pt x="35" y="4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6" name="Freeform 272"/>
                  <p:cNvSpPr>
                    <a:spLocks/>
                  </p:cNvSpPr>
                  <p:nvPr/>
                </p:nvSpPr>
                <p:spPr bwMode="auto">
                  <a:xfrm>
                    <a:off x="1104" y="1536"/>
                    <a:ext cx="63" cy="199"/>
                  </a:xfrm>
                  <a:custGeom>
                    <a:avLst/>
                    <a:gdLst/>
                    <a:ahLst/>
                    <a:cxnLst>
                      <a:cxn ang="0">
                        <a:pos x="126" y="4"/>
                      </a:cxn>
                      <a:cxn ang="0">
                        <a:pos x="124" y="9"/>
                      </a:cxn>
                      <a:cxn ang="0">
                        <a:pos x="121" y="13"/>
                      </a:cxn>
                      <a:cxn ang="0">
                        <a:pos x="117" y="18"/>
                      </a:cxn>
                      <a:cxn ang="0">
                        <a:pos x="110" y="21"/>
                      </a:cxn>
                      <a:cxn ang="0">
                        <a:pos x="105" y="25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1" y="32"/>
                      </a:cxn>
                      <a:cxn ang="0">
                        <a:pos x="72" y="34"/>
                      </a:cxn>
                      <a:cxn ang="0">
                        <a:pos x="60" y="34"/>
                      </a:cxn>
                      <a:cxn ang="0">
                        <a:pos x="51" y="32"/>
                      </a:cxn>
                      <a:cxn ang="0">
                        <a:pos x="42" y="32"/>
                      </a:cxn>
                      <a:cxn ang="0">
                        <a:pos x="33" y="30"/>
                      </a:cxn>
                      <a:cxn ang="0">
                        <a:pos x="25" y="27"/>
                      </a:cxn>
                      <a:cxn ang="0">
                        <a:pos x="18" y="23"/>
                      </a:cxn>
                      <a:cxn ang="0">
                        <a:pos x="12" y="20"/>
                      </a:cxn>
                      <a:cxn ang="0">
                        <a:pos x="7" y="16"/>
                      </a:cxn>
                      <a:cxn ang="0">
                        <a:pos x="4" y="13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8"/>
                      </a:cxn>
                      <a:cxn ang="0">
                        <a:pos x="7" y="161"/>
                      </a:cxn>
                      <a:cxn ang="0">
                        <a:pos x="12" y="165"/>
                      </a:cxn>
                      <a:cxn ang="0">
                        <a:pos x="18" y="168"/>
                      </a:cxn>
                      <a:cxn ang="0">
                        <a:pos x="25" y="172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1" y="177"/>
                      </a:cxn>
                      <a:cxn ang="0">
                        <a:pos x="60" y="177"/>
                      </a:cxn>
                      <a:cxn ang="0">
                        <a:pos x="72" y="177"/>
                      </a:cxn>
                      <a:cxn ang="0">
                        <a:pos x="81" y="177"/>
                      </a:cxn>
                      <a:cxn ang="0">
                        <a:pos x="89" y="175"/>
                      </a:cxn>
                      <a:cxn ang="0">
                        <a:pos x="98" y="172"/>
                      </a:cxn>
                      <a:cxn ang="0">
                        <a:pos x="105" y="170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1" y="158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8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4"/>
                        </a:lnTo>
                        <a:lnTo>
                          <a:pt x="124" y="6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1"/>
                        </a:lnTo>
                        <a:lnTo>
                          <a:pt x="122" y="13"/>
                        </a:lnTo>
                        <a:lnTo>
                          <a:pt x="121" y="13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6" y="20"/>
                        </a:lnTo>
                        <a:lnTo>
                          <a:pt x="114" y="20"/>
                        </a:lnTo>
                        <a:lnTo>
                          <a:pt x="110" y="21"/>
                        </a:lnTo>
                        <a:lnTo>
                          <a:pt x="109" y="23"/>
                        </a:lnTo>
                        <a:lnTo>
                          <a:pt x="107" y="23"/>
                        </a:lnTo>
                        <a:lnTo>
                          <a:pt x="105" y="25"/>
                        </a:lnTo>
                        <a:lnTo>
                          <a:pt x="103" y="27"/>
                        </a:lnTo>
                        <a:lnTo>
                          <a:pt x="100" y="27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30"/>
                        </a:lnTo>
                        <a:lnTo>
                          <a:pt x="89" y="30"/>
                        </a:lnTo>
                        <a:lnTo>
                          <a:pt x="88" y="30"/>
                        </a:lnTo>
                        <a:lnTo>
                          <a:pt x="84" y="32"/>
                        </a:lnTo>
                        <a:lnTo>
                          <a:pt x="81" y="32"/>
                        </a:lnTo>
                        <a:lnTo>
                          <a:pt x="79" y="32"/>
                        </a:lnTo>
                        <a:lnTo>
                          <a:pt x="75" y="32"/>
                        </a:lnTo>
                        <a:lnTo>
                          <a:pt x="72" y="34"/>
                        </a:lnTo>
                        <a:lnTo>
                          <a:pt x="70" y="34"/>
                        </a:lnTo>
                        <a:lnTo>
                          <a:pt x="67" y="34"/>
                        </a:lnTo>
                        <a:lnTo>
                          <a:pt x="60" y="34"/>
                        </a:lnTo>
                        <a:lnTo>
                          <a:pt x="56" y="34"/>
                        </a:lnTo>
                        <a:lnTo>
                          <a:pt x="53" y="34"/>
                        </a:lnTo>
                        <a:lnTo>
                          <a:pt x="51" y="32"/>
                        </a:lnTo>
                        <a:lnTo>
                          <a:pt x="47" y="32"/>
                        </a:lnTo>
                        <a:lnTo>
                          <a:pt x="44" y="32"/>
                        </a:lnTo>
                        <a:lnTo>
                          <a:pt x="42" y="32"/>
                        </a:lnTo>
                        <a:lnTo>
                          <a:pt x="39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7"/>
                        </a:lnTo>
                        <a:lnTo>
                          <a:pt x="23" y="27"/>
                        </a:lnTo>
                        <a:lnTo>
                          <a:pt x="21" y="25"/>
                        </a:lnTo>
                        <a:lnTo>
                          <a:pt x="18" y="23"/>
                        </a:lnTo>
                        <a:lnTo>
                          <a:pt x="16" y="23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3"/>
                        </a:lnTo>
                        <a:lnTo>
                          <a:pt x="4" y="13"/>
                        </a:ln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1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4" y="158"/>
                        </a:lnTo>
                        <a:lnTo>
                          <a:pt x="5" y="158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3"/>
                        </a:lnTo>
                        <a:lnTo>
                          <a:pt x="11" y="165"/>
                        </a:lnTo>
                        <a:lnTo>
                          <a:pt x="12" y="165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70"/>
                        </a:lnTo>
                        <a:lnTo>
                          <a:pt x="23" y="170"/>
                        </a:lnTo>
                        <a:lnTo>
                          <a:pt x="25" y="172"/>
                        </a:lnTo>
                        <a:lnTo>
                          <a:pt x="28" y="172"/>
                        </a:lnTo>
                        <a:lnTo>
                          <a:pt x="30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7"/>
                        </a:lnTo>
                        <a:lnTo>
                          <a:pt x="47" y="177"/>
                        </a:lnTo>
                        <a:lnTo>
                          <a:pt x="51" y="177"/>
                        </a:lnTo>
                        <a:lnTo>
                          <a:pt x="53" y="177"/>
                        </a:lnTo>
                        <a:lnTo>
                          <a:pt x="56" y="177"/>
                        </a:lnTo>
                        <a:lnTo>
                          <a:pt x="60" y="177"/>
                        </a:lnTo>
                        <a:lnTo>
                          <a:pt x="67" y="177"/>
                        </a:lnTo>
                        <a:lnTo>
                          <a:pt x="70" y="177"/>
                        </a:lnTo>
                        <a:lnTo>
                          <a:pt x="72" y="177"/>
                        </a:lnTo>
                        <a:lnTo>
                          <a:pt x="75" y="177"/>
                        </a:lnTo>
                        <a:lnTo>
                          <a:pt x="79" y="177"/>
                        </a:lnTo>
                        <a:lnTo>
                          <a:pt x="81" y="177"/>
                        </a:lnTo>
                        <a:lnTo>
                          <a:pt x="84" y="175"/>
                        </a:lnTo>
                        <a:lnTo>
                          <a:pt x="88" y="175"/>
                        </a:lnTo>
                        <a:lnTo>
                          <a:pt x="89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2"/>
                        </a:lnTo>
                        <a:lnTo>
                          <a:pt x="100" y="172"/>
                        </a:lnTo>
                        <a:lnTo>
                          <a:pt x="103" y="170"/>
                        </a:lnTo>
                        <a:lnTo>
                          <a:pt x="105" y="170"/>
                        </a:lnTo>
                        <a:lnTo>
                          <a:pt x="107" y="168"/>
                        </a:lnTo>
                        <a:lnTo>
                          <a:pt x="109" y="166"/>
                        </a:lnTo>
                        <a:lnTo>
                          <a:pt x="110" y="166"/>
                        </a:lnTo>
                        <a:lnTo>
                          <a:pt x="114" y="165"/>
                        </a:lnTo>
                        <a:lnTo>
                          <a:pt x="116" y="165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8"/>
                        </a:lnTo>
                        <a:lnTo>
                          <a:pt x="122" y="158"/>
                        </a:lnTo>
                        <a:lnTo>
                          <a:pt x="122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1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7" name="Freeform 273"/>
                  <p:cNvSpPr>
                    <a:spLocks/>
                  </p:cNvSpPr>
                  <p:nvPr/>
                </p:nvSpPr>
                <p:spPr bwMode="auto">
                  <a:xfrm>
                    <a:off x="1104" y="1536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8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9" y="10"/>
                      </a:cxn>
                      <a:cxn ang="0">
                        <a:pos x="116" y="14"/>
                      </a:cxn>
                      <a:cxn ang="0">
                        <a:pos x="119" y="17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1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9" y="45"/>
                      </a:cxn>
                      <a:cxn ang="0">
                        <a:pos x="116" y="51"/>
                      </a:cxn>
                      <a:cxn ang="0">
                        <a:pos x="109" y="54"/>
                      </a:cxn>
                      <a:cxn ang="0">
                        <a:pos x="103" y="58"/>
                      </a:cxn>
                      <a:cxn ang="0">
                        <a:pos x="96" y="59"/>
                      </a:cxn>
                      <a:cxn ang="0">
                        <a:pos x="88" y="61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9" y="61"/>
                      </a:cxn>
                      <a:cxn ang="0">
                        <a:pos x="30" y="59"/>
                      </a:cxn>
                      <a:cxn ang="0">
                        <a:pos x="23" y="58"/>
                      </a:cxn>
                      <a:cxn ang="0">
                        <a:pos x="16" y="54"/>
                      </a:cxn>
                      <a:cxn ang="0">
                        <a:pos x="11" y="51"/>
                      </a:cxn>
                      <a:cxn ang="0">
                        <a:pos x="7" y="45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1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7"/>
                      </a:cxn>
                      <a:cxn ang="0">
                        <a:pos x="11" y="14"/>
                      </a:cxn>
                      <a:cxn ang="0">
                        <a:pos x="16" y="10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8" y="2"/>
                        </a:lnTo>
                        <a:lnTo>
                          <a:pt x="89" y="3"/>
                        </a:lnTo>
                        <a:lnTo>
                          <a:pt x="93" y="3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9" y="10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6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9" y="17"/>
                        </a:lnTo>
                        <a:lnTo>
                          <a:pt x="121" y="19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4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1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8"/>
                        </a:lnTo>
                        <a:lnTo>
                          <a:pt x="124" y="40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1" y="44"/>
                        </a:lnTo>
                        <a:lnTo>
                          <a:pt x="119" y="45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6" y="51"/>
                        </a:lnTo>
                        <a:lnTo>
                          <a:pt x="114" y="51"/>
                        </a:lnTo>
                        <a:lnTo>
                          <a:pt x="110" y="52"/>
                        </a:lnTo>
                        <a:lnTo>
                          <a:pt x="109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59"/>
                        </a:lnTo>
                        <a:lnTo>
                          <a:pt x="96" y="59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8" y="61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7" y="65"/>
                        </a:lnTo>
                        <a:lnTo>
                          <a:pt x="60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30" y="59"/>
                        </a:lnTo>
                        <a:lnTo>
                          <a:pt x="28" y="59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2"/>
                        </a:lnTo>
                        <a:lnTo>
                          <a:pt x="12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5"/>
                        </a:lnTo>
                        <a:lnTo>
                          <a:pt x="5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8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4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5" y="19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6" y="10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3" y="3"/>
                        </a:lnTo>
                        <a:lnTo>
                          <a:pt x="35" y="3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8" name="Freeform 274"/>
                  <p:cNvSpPr>
                    <a:spLocks/>
                  </p:cNvSpPr>
                  <p:nvPr/>
                </p:nvSpPr>
                <p:spPr bwMode="auto">
                  <a:xfrm>
                    <a:off x="1088" y="2387"/>
                    <a:ext cx="105" cy="2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09"/>
                      </a:cxn>
                      <a:cxn ang="0">
                        <a:pos x="0" y="20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0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09"/>
                        </a:lnTo>
                        <a:lnTo>
                          <a:pt x="0" y="20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9" name="Freeform 275"/>
                  <p:cNvSpPr>
                    <a:spLocks/>
                  </p:cNvSpPr>
                  <p:nvPr/>
                </p:nvSpPr>
                <p:spPr bwMode="auto">
                  <a:xfrm>
                    <a:off x="1088" y="2856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0" name="Freeform 276"/>
                  <p:cNvSpPr>
                    <a:spLocks/>
                  </p:cNvSpPr>
                  <p:nvPr/>
                </p:nvSpPr>
                <p:spPr bwMode="auto">
                  <a:xfrm>
                    <a:off x="1235" y="1922"/>
                    <a:ext cx="63" cy="199"/>
                  </a:xfrm>
                  <a:custGeom>
                    <a:avLst/>
                    <a:gdLst/>
                    <a:ahLst/>
                    <a:cxnLst>
                      <a:cxn ang="0">
                        <a:pos x="126" y="4"/>
                      </a:cxn>
                      <a:cxn ang="0">
                        <a:pos x="124" y="9"/>
                      </a:cxn>
                      <a:cxn ang="0">
                        <a:pos x="120" y="13"/>
                      </a:cxn>
                      <a:cxn ang="0">
                        <a:pos x="117" y="18"/>
                      </a:cxn>
                      <a:cxn ang="0">
                        <a:pos x="110" y="21"/>
                      </a:cxn>
                      <a:cxn ang="0">
                        <a:pos x="105" y="25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0" y="32"/>
                      </a:cxn>
                      <a:cxn ang="0">
                        <a:pos x="71" y="34"/>
                      </a:cxn>
                      <a:cxn ang="0">
                        <a:pos x="59" y="34"/>
                      </a:cxn>
                      <a:cxn ang="0">
                        <a:pos x="50" y="32"/>
                      </a:cxn>
                      <a:cxn ang="0">
                        <a:pos x="42" y="32"/>
                      </a:cxn>
                      <a:cxn ang="0">
                        <a:pos x="33" y="30"/>
                      </a:cxn>
                      <a:cxn ang="0">
                        <a:pos x="24" y="27"/>
                      </a:cxn>
                      <a:cxn ang="0">
                        <a:pos x="17" y="23"/>
                      </a:cxn>
                      <a:cxn ang="0">
                        <a:pos x="12" y="20"/>
                      </a:cxn>
                      <a:cxn ang="0">
                        <a:pos x="7" y="16"/>
                      </a:cxn>
                      <a:cxn ang="0">
                        <a:pos x="3" y="13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3" y="158"/>
                      </a:cxn>
                      <a:cxn ang="0">
                        <a:pos x="7" y="161"/>
                      </a:cxn>
                      <a:cxn ang="0">
                        <a:pos x="12" y="165"/>
                      </a:cxn>
                      <a:cxn ang="0">
                        <a:pos x="17" y="168"/>
                      </a:cxn>
                      <a:cxn ang="0">
                        <a:pos x="24" y="172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0" y="177"/>
                      </a:cxn>
                      <a:cxn ang="0">
                        <a:pos x="59" y="177"/>
                      </a:cxn>
                      <a:cxn ang="0">
                        <a:pos x="71" y="177"/>
                      </a:cxn>
                      <a:cxn ang="0">
                        <a:pos x="80" y="177"/>
                      </a:cxn>
                      <a:cxn ang="0">
                        <a:pos x="89" y="175"/>
                      </a:cxn>
                      <a:cxn ang="0">
                        <a:pos x="98" y="172"/>
                      </a:cxn>
                      <a:cxn ang="0">
                        <a:pos x="105" y="170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0" y="158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8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4"/>
                        </a:lnTo>
                        <a:lnTo>
                          <a:pt x="124" y="6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1"/>
                        </a:lnTo>
                        <a:lnTo>
                          <a:pt x="122" y="13"/>
                        </a:lnTo>
                        <a:lnTo>
                          <a:pt x="120" y="13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5" y="20"/>
                        </a:lnTo>
                        <a:lnTo>
                          <a:pt x="113" y="20"/>
                        </a:lnTo>
                        <a:lnTo>
                          <a:pt x="110" y="21"/>
                        </a:lnTo>
                        <a:lnTo>
                          <a:pt x="108" y="23"/>
                        </a:lnTo>
                        <a:lnTo>
                          <a:pt x="106" y="23"/>
                        </a:lnTo>
                        <a:lnTo>
                          <a:pt x="105" y="25"/>
                        </a:lnTo>
                        <a:lnTo>
                          <a:pt x="103" y="27"/>
                        </a:lnTo>
                        <a:lnTo>
                          <a:pt x="99" y="27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2" y="30"/>
                        </a:lnTo>
                        <a:lnTo>
                          <a:pt x="89" y="30"/>
                        </a:lnTo>
                        <a:lnTo>
                          <a:pt x="87" y="30"/>
                        </a:lnTo>
                        <a:lnTo>
                          <a:pt x="84" y="32"/>
                        </a:lnTo>
                        <a:lnTo>
                          <a:pt x="80" y="32"/>
                        </a:lnTo>
                        <a:lnTo>
                          <a:pt x="78" y="32"/>
                        </a:lnTo>
                        <a:lnTo>
                          <a:pt x="75" y="32"/>
                        </a:lnTo>
                        <a:lnTo>
                          <a:pt x="71" y="34"/>
                        </a:lnTo>
                        <a:lnTo>
                          <a:pt x="70" y="34"/>
                        </a:lnTo>
                        <a:lnTo>
                          <a:pt x="66" y="34"/>
                        </a:lnTo>
                        <a:lnTo>
                          <a:pt x="59" y="34"/>
                        </a:lnTo>
                        <a:lnTo>
                          <a:pt x="56" y="34"/>
                        </a:lnTo>
                        <a:lnTo>
                          <a:pt x="52" y="34"/>
                        </a:lnTo>
                        <a:lnTo>
                          <a:pt x="50" y="32"/>
                        </a:lnTo>
                        <a:lnTo>
                          <a:pt x="47" y="32"/>
                        </a:lnTo>
                        <a:lnTo>
                          <a:pt x="43" y="32"/>
                        </a:lnTo>
                        <a:lnTo>
                          <a:pt x="42" y="32"/>
                        </a:lnTo>
                        <a:lnTo>
                          <a:pt x="38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29" y="28"/>
                        </a:lnTo>
                        <a:lnTo>
                          <a:pt x="28" y="28"/>
                        </a:lnTo>
                        <a:lnTo>
                          <a:pt x="24" y="27"/>
                        </a:lnTo>
                        <a:lnTo>
                          <a:pt x="22" y="27"/>
                        </a:lnTo>
                        <a:lnTo>
                          <a:pt x="21" y="25"/>
                        </a:lnTo>
                        <a:lnTo>
                          <a:pt x="17" y="23"/>
                        </a:lnTo>
                        <a:lnTo>
                          <a:pt x="15" y="23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0" y="20"/>
                        </a:lnTo>
                        <a:lnTo>
                          <a:pt x="8" y="18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3"/>
                        </a:lnTo>
                        <a:lnTo>
                          <a:pt x="3" y="13"/>
                        </a:ln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1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3" y="158"/>
                        </a:lnTo>
                        <a:lnTo>
                          <a:pt x="5" y="158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8" y="163"/>
                        </a:lnTo>
                        <a:lnTo>
                          <a:pt x="10" y="165"/>
                        </a:lnTo>
                        <a:lnTo>
                          <a:pt x="12" y="165"/>
                        </a:lnTo>
                        <a:lnTo>
                          <a:pt x="14" y="166"/>
                        </a:lnTo>
                        <a:lnTo>
                          <a:pt x="15" y="166"/>
                        </a:lnTo>
                        <a:lnTo>
                          <a:pt x="17" y="168"/>
                        </a:lnTo>
                        <a:lnTo>
                          <a:pt x="21" y="170"/>
                        </a:lnTo>
                        <a:lnTo>
                          <a:pt x="22" y="170"/>
                        </a:lnTo>
                        <a:lnTo>
                          <a:pt x="24" y="172"/>
                        </a:lnTo>
                        <a:lnTo>
                          <a:pt x="28" y="172"/>
                        </a:lnTo>
                        <a:lnTo>
                          <a:pt x="29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8" y="175"/>
                        </a:lnTo>
                        <a:lnTo>
                          <a:pt x="42" y="175"/>
                        </a:lnTo>
                        <a:lnTo>
                          <a:pt x="43" y="177"/>
                        </a:lnTo>
                        <a:lnTo>
                          <a:pt x="47" y="177"/>
                        </a:lnTo>
                        <a:lnTo>
                          <a:pt x="50" y="177"/>
                        </a:lnTo>
                        <a:lnTo>
                          <a:pt x="52" y="177"/>
                        </a:lnTo>
                        <a:lnTo>
                          <a:pt x="56" y="177"/>
                        </a:lnTo>
                        <a:lnTo>
                          <a:pt x="59" y="177"/>
                        </a:lnTo>
                        <a:lnTo>
                          <a:pt x="66" y="177"/>
                        </a:lnTo>
                        <a:lnTo>
                          <a:pt x="70" y="177"/>
                        </a:lnTo>
                        <a:lnTo>
                          <a:pt x="71" y="177"/>
                        </a:lnTo>
                        <a:lnTo>
                          <a:pt x="75" y="177"/>
                        </a:lnTo>
                        <a:lnTo>
                          <a:pt x="78" y="177"/>
                        </a:lnTo>
                        <a:lnTo>
                          <a:pt x="80" y="177"/>
                        </a:lnTo>
                        <a:lnTo>
                          <a:pt x="84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2" y="173"/>
                        </a:lnTo>
                        <a:lnTo>
                          <a:pt x="96" y="173"/>
                        </a:lnTo>
                        <a:lnTo>
                          <a:pt x="98" y="172"/>
                        </a:lnTo>
                        <a:lnTo>
                          <a:pt x="99" y="172"/>
                        </a:lnTo>
                        <a:lnTo>
                          <a:pt x="103" y="170"/>
                        </a:lnTo>
                        <a:lnTo>
                          <a:pt x="105" y="170"/>
                        </a:lnTo>
                        <a:lnTo>
                          <a:pt x="106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3" y="165"/>
                        </a:lnTo>
                        <a:lnTo>
                          <a:pt x="115" y="165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0" y="158"/>
                        </a:lnTo>
                        <a:lnTo>
                          <a:pt x="122" y="158"/>
                        </a:lnTo>
                        <a:lnTo>
                          <a:pt x="122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1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1" name="Freeform 277"/>
                  <p:cNvSpPr>
                    <a:spLocks/>
                  </p:cNvSpPr>
                  <p:nvPr/>
                </p:nvSpPr>
                <p:spPr bwMode="auto">
                  <a:xfrm>
                    <a:off x="1235" y="1887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8" y="2"/>
                      </a:cxn>
                      <a:cxn ang="0">
                        <a:pos x="87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8" y="10"/>
                      </a:cxn>
                      <a:cxn ang="0">
                        <a:pos x="115" y="14"/>
                      </a:cxn>
                      <a:cxn ang="0">
                        <a:pos x="119" y="17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1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9" y="45"/>
                      </a:cxn>
                      <a:cxn ang="0">
                        <a:pos x="115" y="51"/>
                      </a:cxn>
                      <a:cxn ang="0">
                        <a:pos x="108" y="54"/>
                      </a:cxn>
                      <a:cxn ang="0">
                        <a:pos x="103" y="58"/>
                      </a:cxn>
                      <a:cxn ang="0">
                        <a:pos x="96" y="59"/>
                      </a:cxn>
                      <a:cxn ang="0">
                        <a:pos x="87" y="61"/>
                      </a:cxn>
                      <a:cxn ang="0">
                        <a:pos x="78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8" y="61"/>
                      </a:cxn>
                      <a:cxn ang="0">
                        <a:pos x="29" y="59"/>
                      </a:cxn>
                      <a:cxn ang="0">
                        <a:pos x="22" y="58"/>
                      </a:cxn>
                      <a:cxn ang="0">
                        <a:pos x="15" y="54"/>
                      </a:cxn>
                      <a:cxn ang="0">
                        <a:pos x="10" y="51"/>
                      </a:cxn>
                      <a:cxn ang="0">
                        <a:pos x="7" y="45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1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7"/>
                      </a:cxn>
                      <a:cxn ang="0">
                        <a:pos x="10" y="14"/>
                      </a:cxn>
                      <a:cxn ang="0">
                        <a:pos x="15" y="10"/>
                      </a:cxn>
                      <a:cxn ang="0">
                        <a:pos x="22" y="7"/>
                      </a:cxn>
                      <a:cxn ang="0">
                        <a:pos x="29" y="5"/>
                      </a:cxn>
                      <a:cxn ang="0">
                        <a:pos x="38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1" y="0"/>
                        </a:lnTo>
                        <a:lnTo>
                          <a:pt x="75" y="0"/>
                        </a:lnTo>
                        <a:lnTo>
                          <a:pt x="78" y="2"/>
                        </a:lnTo>
                        <a:lnTo>
                          <a:pt x="80" y="2"/>
                        </a:lnTo>
                        <a:lnTo>
                          <a:pt x="84" y="2"/>
                        </a:lnTo>
                        <a:lnTo>
                          <a:pt x="87" y="2"/>
                        </a:lnTo>
                        <a:lnTo>
                          <a:pt x="89" y="3"/>
                        </a:lnTo>
                        <a:lnTo>
                          <a:pt x="92" y="3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99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6" y="9"/>
                        </a:lnTo>
                        <a:lnTo>
                          <a:pt x="108" y="10"/>
                        </a:lnTo>
                        <a:lnTo>
                          <a:pt x="110" y="12"/>
                        </a:lnTo>
                        <a:lnTo>
                          <a:pt x="113" y="12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9" y="17"/>
                        </a:lnTo>
                        <a:lnTo>
                          <a:pt x="120" y="19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4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1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8"/>
                        </a:lnTo>
                        <a:lnTo>
                          <a:pt x="124" y="40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0" y="44"/>
                        </a:lnTo>
                        <a:lnTo>
                          <a:pt x="119" y="45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5" y="51"/>
                        </a:lnTo>
                        <a:lnTo>
                          <a:pt x="113" y="51"/>
                        </a:lnTo>
                        <a:lnTo>
                          <a:pt x="110" y="52"/>
                        </a:lnTo>
                        <a:lnTo>
                          <a:pt x="108" y="54"/>
                        </a:lnTo>
                        <a:lnTo>
                          <a:pt x="106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99" y="58"/>
                        </a:lnTo>
                        <a:lnTo>
                          <a:pt x="98" y="59"/>
                        </a:lnTo>
                        <a:lnTo>
                          <a:pt x="96" y="59"/>
                        </a:lnTo>
                        <a:lnTo>
                          <a:pt x="92" y="61"/>
                        </a:lnTo>
                        <a:lnTo>
                          <a:pt x="89" y="61"/>
                        </a:lnTo>
                        <a:lnTo>
                          <a:pt x="87" y="61"/>
                        </a:lnTo>
                        <a:lnTo>
                          <a:pt x="84" y="63"/>
                        </a:lnTo>
                        <a:lnTo>
                          <a:pt x="80" y="63"/>
                        </a:lnTo>
                        <a:lnTo>
                          <a:pt x="78" y="63"/>
                        </a:lnTo>
                        <a:lnTo>
                          <a:pt x="75" y="63"/>
                        </a:lnTo>
                        <a:lnTo>
                          <a:pt x="71" y="65"/>
                        </a:lnTo>
                        <a:lnTo>
                          <a:pt x="70" y="65"/>
                        </a:lnTo>
                        <a:lnTo>
                          <a:pt x="66" y="65"/>
                        </a:lnTo>
                        <a:lnTo>
                          <a:pt x="59" y="65"/>
                        </a:lnTo>
                        <a:lnTo>
                          <a:pt x="56" y="65"/>
                        </a:lnTo>
                        <a:lnTo>
                          <a:pt x="52" y="65"/>
                        </a:lnTo>
                        <a:lnTo>
                          <a:pt x="50" y="63"/>
                        </a:lnTo>
                        <a:lnTo>
                          <a:pt x="47" y="63"/>
                        </a:lnTo>
                        <a:lnTo>
                          <a:pt x="43" y="63"/>
                        </a:lnTo>
                        <a:lnTo>
                          <a:pt x="42" y="63"/>
                        </a:lnTo>
                        <a:lnTo>
                          <a:pt x="38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29" y="59"/>
                        </a:lnTo>
                        <a:lnTo>
                          <a:pt x="28" y="59"/>
                        </a:lnTo>
                        <a:lnTo>
                          <a:pt x="24" y="58"/>
                        </a:lnTo>
                        <a:lnTo>
                          <a:pt x="22" y="58"/>
                        </a:lnTo>
                        <a:lnTo>
                          <a:pt x="21" y="56"/>
                        </a:lnTo>
                        <a:lnTo>
                          <a:pt x="17" y="54"/>
                        </a:lnTo>
                        <a:lnTo>
                          <a:pt x="15" y="54"/>
                        </a:lnTo>
                        <a:lnTo>
                          <a:pt x="14" y="52"/>
                        </a:lnTo>
                        <a:lnTo>
                          <a:pt x="12" y="51"/>
                        </a:lnTo>
                        <a:lnTo>
                          <a:pt x="10" y="51"/>
                        </a:lnTo>
                        <a:lnTo>
                          <a:pt x="8" y="49"/>
                        </a:lnTo>
                        <a:lnTo>
                          <a:pt x="7" y="47"/>
                        </a:lnTo>
                        <a:lnTo>
                          <a:pt x="7" y="45"/>
                        </a:lnTo>
                        <a:lnTo>
                          <a:pt x="5" y="44"/>
                        </a:lnTo>
                        <a:lnTo>
                          <a:pt x="3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8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4"/>
                        </a:lnTo>
                        <a:lnTo>
                          <a:pt x="2" y="23"/>
                        </a:lnTo>
                        <a:lnTo>
                          <a:pt x="3" y="21"/>
                        </a:lnTo>
                        <a:lnTo>
                          <a:pt x="5" y="19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8" y="16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5" y="10"/>
                        </a:lnTo>
                        <a:lnTo>
                          <a:pt x="17" y="9"/>
                        </a:lnTo>
                        <a:lnTo>
                          <a:pt x="21" y="9"/>
                        </a:lnTo>
                        <a:lnTo>
                          <a:pt x="22" y="7"/>
                        </a:lnTo>
                        <a:lnTo>
                          <a:pt x="24" y="7"/>
                        </a:lnTo>
                        <a:lnTo>
                          <a:pt x="28" y="5"/>
                        </a:lnTo>
                        <a:lnTo>
                          <a:pt x="29" y="5"/>
                        </a:lnTo>
                        <a:lnTo>
                          <a:pt x="33" y="3"/>
                        </a:lnTo>
                        <a:lnTo>
                          <a:pt x="35" y="3"/>
                        </a:lnTo>
                        <a:lnTo>
                          <a:pt x="38" y="2"/>
                        </a:lnTo>
                        <a:lnTo>
                          <a:pt x="42" y="2"/>
                        </a:lnTo>
                        <a:lnTo>
                          <a:pt x="43" y="2"/>
                        </a:lnTo>
                        <a:lnTo>
                          <a:pt x="47" y="2"/>
                        </a:lnTo>
                        <a:lnTo>
                          <a:pt x="50" y="0"/>
                        </a:lnTo>
                        <a:lnTo>
                          <a:pt x="52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2" name="Freeform 278"/>
                  <p:cNvSpPr>
                    <a:spLocks/>
                  </p:cNvSpPr>
                  <p:nvPr/>
                </p:nvSpPr>
                <p:spPr bwMode="auto">
                  <a:xfrm>
                    <a:off x="1235" y="2235"/>
                    <a:ext cx="63" cy="200"/>
                  </a:xfrm>
                  <a:custGeom>
                    <a:avLst/>
                    <a:gdLst/>
                    <a:ahLst/>
                    <a:cxnLst>
                      <a:cxn ang="0">
                        <a:pos x="126" y="4"/>
                      </a:cxn>
                      <a:cxn ang="0">
                        <a:pos x="124" y="9"/>
                      </a:cxn>
                      <a:cxn ang="0">
                        <a:pos x="120" y="12"/>
                      </a:cxn>
                      <a:cxn ang="0">
                        <a:pos x="117" y="18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0" y="31"/>
                      </a:cxn>
                      <a:cxn ang="0">
                        <a:pos x="71" y="33"/>
                      </a:cxn>
                      <a:cxn ang="0">
                        <a:pos x="59" y="33"/>
                      </a:cxn>
                      <a:cxn ang="0">
                        <a:pos x="50" y="31"/>
                      </a:cxn>
                      <a:cxn ang="0">
                        <a:pos x="42" y="31"/>
                      </a:cxn>
                      <a:cxn ang="0">
                        <a:pos x="33" y="30"/>
                      </a:cxn>
                      <a:cxn ang="0">
                        <a:pos x="24" y="26"/>
                      </a:cxn>
                      <a:cxn ang="0">
                        <a:pos x="17" y="23"/>
                      </a:cxn>
                      <a:cxn ang="0">
                        <a:pos x="12" y="19"/>
                      </a:cxn>
                      <a:cxn ang="0">
                        <a:pos x="7" y="16"/>
                      </a:cxn>
                      <a:cxn ang="0">
                        <a:pos x="3" y="12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3" y="157"/>
                      </a:cxn>
                      <a:cxn ang="0">
                        <a:pos x="7" y="161"/>
                      </a:cxn>
                      <a:cxn ang="0">
                        <a:pos x="12" y="164"/>
                      </a:cxn>
                      <a:cxn ang="0">
                        <a:pos x="17" y="168"/>
                      </a:cxn>
                      <a:cxn ang="0">
                        <a:pos x="24" y="171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0" y="177"/>
                      </a:cxn>
                      <a:cxn ang="0">
                        <a:pos x="59" y="177"/>
                      </a:cxn>
                      <a:cxn ang="0">
                        <a:pos x="71" y="177"/>
                      </a:cxn>
                      <a:cxn ang="0">
                        <a:pos x="80" y="177"/>
                      </a:cxn>
                      <a:cxn ang="0">
                        <a:pos x="89" y="175"/>
                      </a:cxn>
                      <a:cxn ang="0">
                        <a:pos x="98" y="171"/>
                      </a:cxn>
                      <a:cxn ang="0">
                        <a:pos x="105" y="170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0" y="157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8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4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1"/>
                        </a:lnTo>
                        <a:lnTo>
                          <a:pt x="122" y="12"/>
                        </a:lnTo>
                        <a:lnTo>
                          <a:pt x="120" y="12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5" y="19"/>
                        </a:lnTo>
                        <a:lnTo>
                          <a:pt x="113" y="19"/>
                        </a:lnTo>
                        <a:lnTo>
                          <a:pt x="110" y="21"/>
                        </a:lnTo>
                        <a:lnTo>
                          <a:pt x="108" y="23"/>
                        </a:lnTo>
                        <a:lnTo>
                          <a:pt x="106" y="23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99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2" y="30"/>
                        </a:lnTo>
                        <a:lnTo>
                          <a:pt x="89" y="30"/>
                        </a:lnTo>
                        <a:lnTo>
                          <a:pt x="87" y="30"/>
                        </a:lnTo>
                        <a:lnTo>
                          <a:pt x="84" y="31"/>
                        </a:lnTo>
                        <a:lnTo>
                          <a:pt x="80" y="31"/>
                        </a:lnTo>
                        <a:lnTo>
                          <a:pt x="78" y="31"/>
                        </a:lnTo>
                        <a:lnTo>
                          <a:pt x="75" y="31"/>
                        </a:lnTo>
                        <a:lnTo>
                          <a:pt x="71" y="33"/>
                        </a:lnTo>
                        <a:lnTo>
                          <a:pt x="70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6" y="33"/>
                        </a:lnTo>
                        <a:lnTo>
                          <a:pt x="52" y="33"/>
                        </a:lnTo>
                        <a:lnTo>
                          <a:pt x="50" y="31"/>
                        </a:lnTo>
                        <a:lnTo>
                          <a:pt x="47" y="31"/>
                        </a:lnTo>
                        <a:lnTo>
                          <a:pt x="43" y="31"/>
                        </a:lnTo>
                        <a:lnTo>
                          <a:pt x="42" y="31"/>
                        </a:lnTo>
                        <a:lnTo>
                          <a:pt x="38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29" y="28"/>
                        </a:lnTo>
                        <a:lnTo>
                          <a:pt x="28" y="28"/>
                        </a:lnTo>
                        <a:lnTo>
                          <a:pt x="24" y="26"/>
                        </a:lnTo>
                        <a:lnTo>
                          <a:pt x="22" y="26"/>
                        </a:lnTo>
                        <a:lnTo>
                          <a:pt x="21" y="24"/>
                        </a:lnTo>
                        <a:lnTo>
                          <a:pt x="17" y="23"/>
                        </a:lnTo>
                        <a:lnTo>
                          <a:pt x="15" y="23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9"/>
                        </a:lnTo>
                        <a:lnTo>
                          <a:pt x="8" y="18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0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3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4"/>
                        </a:lnTo>
                        <a:lnTo>
                          <a:pt x="14" y="166"/>
                        </a:lnTo>
                        <a:lnTo>
                          <a:pt x="15" y="166"/>
                        </a:lnTo>
                        <a:lnTo>
                          <a:pt x="17" y="168"/>
                        </a:lnTo>
                        <a:lnTo>
                          <a:pt x="21" y="170"/>
                        </a:lnTo>
                        <a:lnTo>
                          <a:pt x="22" y="170"/>
                        </a:lnTo>
                        <a:lnTo>
                          <a:pt x="24" y="171"/>
                        </a:lnTo>
                        <a:lnTo>
                          <a:pt x="28" y="171"/>
                        </a:lnTo>
                        <a:lnTo>
                          <a:pt x="29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8" y="175"/>
                        </a:lnTo>
                        <a:lnTo>
                          <a:pt x="42" y="175"/>
                        </a:lnTo>
                        <a:lnTo>
                          <a:pt x="43" y="177"/>
                        </a:lnTo>
                        <a:lnTo>
                          <a:pt x="47" y="177"/>
                        </a:lnTo>
                        <a:lnTo>
                          <a:pt x="50" y="177"/>
                        </a:lnTo>
                        <a:lnTo>
                          <a:pt x="52" y="177"/>
                        </a:lnTo>
                        <a:lnTo>
                          <a:pt x="56" y="177"/>
                        </a:lnTo>
                        <a:lnTo>
                          <a:pt x="59" y="177"/>
                        </a:lnTo>
                        <a:lnTo>
                          <a:pt x="66" y="177"/>
                        </a:lnTo>
                        <a:lnTo>
                          <a:pt x="70" y="177"/>
                        </a:lnTo>
                        <a:lnTo>
                          <a:pt x="71" y="177"/>
                        </a:lnTo>
                        <a:lnTo>
                          <a:pt x="75" y="177"/>
                        </a:lnTo>
                        <a:lnTo>
                          <a:pt x="78" y="177"/>
                        </a:lnTo>
                        <a:lnTo>
                          <a:pt x="80" y="177"/>
                        </a:lnTo>
                        <a:lnTo>
                          <a:pt x="84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2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99" y="171"/>
                        </a:lnTo>
                        <a:lnTo>
                          <a:pt x="103" y="170"/>
                        </a:lnTo>
                        <a:lnTo>
                          <a:pt x="105" y="170"/>
                        </a:lnTo>
                        <a:lnTo>
                          <a:pt x="106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3" y="164"/>
                        </a:lnTo>
                        <a:lnTo>
                          <a:pt x="115" y="164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0" y="157"/>
                        </a:lnTo>
                        <a:lnTo>
                          <a:pt x="122" y="157"/>
                        </a:lnTo>
                        <a:lnTo>
                          <a:pt x="122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3" name="Freeform 279"/>
                  <p:cNvSpPr>
                    <a:spLocks/>
                  </p:cNvSpPr>
                  <p:nvPr/>
                </p:nvSpPr>
                <p:spPr bwMode="auto">
                  <a:xfrm>
                    <a:off x="1235" y="2201"/>
                    <a:ext cx="63" cy="72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8" y="1"/>
                      </a:cxn>
                      <a:cxn ang="0">
                        <a:pos x="87" y="1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8" y="10"/>
                      </a:cxn>
                      <a:cxn ang="0">
                        <a:pos x="115" y="14"/>
                      </a:cxn>
                      <a:cxn ang="0">
                        <a:pos x="119" y="17"/>
                      </a:cxn>
                      <a:cxn ang="0">
                        <a:pos x="122" y="22"/>
                      </a:cxn>
                      <a:cxn ang="0">
                        <a:pos x="124" y="28"/>
                      </a:cxn>
                      <a:cxn ang="0">
                        <a:pos x="126" y="31"/>
                      </a:cxn>
                      <a:cxn ang="0">
                        <a:pos x="124" y="36"/>
                      </a:cxn>
                      <a:cxn ang="0">
                        <a:pos x="122" y="42"/>
                      </a:cxn>
                      <a:cxn ang="0">
                        <a:pos x="119" y="45"/>
                      </a:cxn>
                      <a:cxn ang="0">
                        <a:pos x="115" y="50"/>
                      </a:cxn>
                      <a:cxn ang="0">
                        <a:pos x="108" y="54"/>
                      </a:cxn>
                      <a:cxn ang="0">
                        <a:pos x="103" y="57"/>
                      </a:cxn>
                      <a:cxn ang="0">
                        <a:pos x="96" y="59"/>
                      </a:cxn>
                      <a:cxn ang="0">
                        <a:pos x="87" y="61"/>
                      </a:cxn>
                      <a:cxn ang="0">
                        <a:pos x="78" y="62"/>
                      </a:cxn>
                      <a:cxn ang="0">
                        <a:pos x="70" y="64"/>
                      </a:cxn>
                      <a:cxn ang="0">
                        <a:pos x="56" y="64"/>
                      </a:cxn>
                      <a:cxn ang="0">
                        <a:pos x="47" y="62"/>
                      </a:cxn>
                      <a:cxn ang="0">
                        <a:pos x="38" y="61"/>
                      </a:cxn>
                      <a:cxn ang="0">
                        <a:pos x="29" y="59"/>
                      </a:cxn>
                      <a:cxn ang="0">
                        <a:pos x="22" y="57"/>
                      </a:cxn>
                      <a:cxn ang="0">
                        <a:pos x="15" y="54"/>
                      </a:cxn>
                      <a:cxn ang="0">
                        <a:pos x="10" y="50"/>
                      </a:cxn>
                      <a:cxn ang="0">
                        <a:pos x="7" y="45"/>
                      </a:cxn>
                      <a:cxn ang="0">
                        <a:pos x="2" y="42"/>
                      </a:cxn>
                      <a:cxn ang="0">
                        <a:pos x="0" y="36"/>
                      </a:cxn>
                      <a:cxn ang="0">
                        <a:pos x="0" y="31"/>
                      </a:cxn>
                      <a:cxn ang="0">
                        <a:pos x="0" y="28"/>
                      </a:cxn>
                      <a:cxn ang="0">
                        <a:pos x="2" y="22"/>
                      </a:cxn>
                      <a:cxn ang="0">
                        <a:pos x="7" y="17"/>
                      </a:cxn>
                      <a:cxn ang="0">
                        <a:pos x="10" y="14"/>
                      </a:cxn>
                      <a:cxn ang="0">
                        <a:pos x="15" y="10"/>
                      </a:cxn>
                      <a:cxn ang="0">
                        <a:pos x="22" y="7"/>
                      </a:cxn>
                      <a:cxn ang="0">
                        <a:pos x="29" y="5"/>
                      </a:cxn>
                      <a:cxn ang="0">
                        <a:pos x="38" y="1"/>
                      </a:cxn>
                      <a:cxn ang="0">
                        <a:pos x="47" y="1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5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1" y="0"/>
                        </a:lnTo>
                        <a:lnTo>
                          <a:pt x="75" y="0"/>
                        </a:lnTo>
                        <a:lnTo>
                          <a:pt x="78" y="1"/>
                        </a:lnTo>
                        <a:lnTo>
                          <a:pt x="80" y="1"/>
                        </a:lnTo>
                        <a:lnTo>
                          <a:pt x="84" y="1"/>
                        </a:lnTo>
                        <a:lnTo>
                          <a:pt x="87" y="1"/>
                        </a:lnTo>
                        <a:lnTo>
                          <a:pt x="89" y="3"/>
                        </a:lnTo>
                        <a:lnTo>
                          <a:pt x="92" y="3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99" y="7"/>
                        </a:lnTo>
                        <a:lnTo>
                          <a:pt x="103" y="7"/>
                        </a:lnTo>
                        <a:lnTo>
                          <a:pt x="105" y="8"/>
                        </a:lnTo>
                        <a:lnTo>
                          <a:pt x="106" y="8"/>
                        </a:lnTo>
                        <a:lnTo>
                          <a:pt x="108" y="10"/>
                        </a:lnTo>
                        <a:lnTo>
                          <a:pt x="110" y="12"/>
                        </a:lnTo>
                        <a:lnTo>
                          <a:pt x="113" y="12"/>
                        </a:lnTo>
                        <a:lnTo>
                          <a:pt x="115" y="14"/>
                        </a:lnTo>
                        <a:lnTo>
                          <a:pt x="117" y="15"/>
                        </a:lnTo>
                        <a:lnTo>
                          <a:pt x="117" y="17"/>
                        </a:lnTo>
                        <a:lnTo>
                          <a:pt x="119" y="17"/>
                        </a:lnTo>
                        <a:lnTo>
                          <a:pt x="120" y="19"/>
                        </a:lnTo>
                        <a:lnTo>
                          <a:pt x="122" y="21"/>
                        </a:lnTo>
                        <a:lnTo>
                          <a:pt x="122" y="22"/>
                        </a:lnTo>
                        <a:lnTo>
                          <a:pt x="124" y="24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29"/>
                        </a:lnTo>
                        <a:lnTo>
                          <a:pt x="126" y="31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6"/>
                        </a:lnTo>
                        <a:lnTo>
                          <a:pt x="124" y="38"/>
                        </a:lnTo>
                        <a:lnTo>
                          <a:pt x="124" y="40"/>
                        </a:lnTo>
                        <a:lnTo>
                          <a:pt x="122" y="42"/>
                        </a:lnTo>
                        <a:lnTo>
                          <a:pt x="122" y="43"/>
                        </a:lnTo>
                        <a:lnTo>
                          <a:pt x="120" y="43"/>
                        </a:lnTo>
                        <a:lnTo>
                          <a:pt x="119" y="45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5" y="50"/>
                        </a:lnTo>
                        <a:lnTo>
                          <a:pt x="113" y="50"/>
                        </a:lnTo>
                        <a:lnTo>
                          <a:pt x="110" y="52"/>
                        </a:lnTo>
                        <a:lnTo>
                          <a:pt x="108" y="54"/>
                        </a:lnTo>
                        <a:lnTo>
                          <a:pt x="106" y="54"/>
                        </a:lnTo>
                        <a:lnTo>
                          <a:pt x="105" y="55"/>
                        </a:lnTo>
                        <a:lnTo>
                          <a:pt x="103" y="57"/>
                        </a:lnTo>
                        <a:lnTo>
                          <a:pt x="99" y="57"/>
                        </a:lnTo>
                        <a:lnTo>
                          <a:pt x="98" y="59"/>
                        </a:lnTo>
                        <a:lnTo>
                          <a:pt x="96" y="59"/>
                        </a:lnTo>
                        <a:lnTo>
                          <a:pt x="92" y="61"/>
                        </a:lnTo>
                        <a:lnTo>
                          <a:pt x="89" y="61"/>
                        </a:lnTo>
                        <a:lnTo>
                          <a:pt x="87" y="61"/>
                        </a:lnTo>
                        <a:lnTo>
                          <a:pt x="84" y="62"/>
                        </a:lnTo>
                        <a:lnTo>
                          <a:pt x="80" y="62"/>
                        </a:lnTo>
                        <a:lnTo>
                          <a:pt x="78" y="62"/>
                        </a:lnTo>
                        <a:lnTo>
                          <a:pt x="75" y="62"/>
                        </a:lnTo>
                        <a:lnTo>
                          <a:pt x="71" y="64"/>
                        </a:lnTo>
                        <a:lnTo>
                          <a:pt x="70" y="64"/>
                        </a:lnTo>
                        <a:lnTo>
                          <a:pt x="66" y="64"/>
                        </a:lnTo>
                        <a:lnTo>
                          <a:pt x="59" y="64"/>
                        </a:lnTo>
                        <a:lnTo>
                          <a:pt x="56" y="64"/>
                        </a:lnTo>
                        <a:lnTo>
                          <a:pt x="52" y="64"/>
                        </a:lnTo>
                        <a:lnTo>
                          <a:pt x="50" y="62"/>
                        </a:lnTo>
                        <a:lnTo>
                          <a:pt x="47" y="62"/>
                        </a:lnTo>
                        <a:lnTo>
                          <a:pt x="43" y="62"/>
                        </a:lnTo>
                        <a:lnTo>
                          <a:pt x="42" y="62"/>
                        </a:lnTo>
                        <a:lnTo>
                          <a:pt x="38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29" y="59"/>
                        </a:lnTo>
                        <a:lnTo>
                          <a:pt x="28" y="59"/>
                        </a:lnTo>
                        <a:lnTo>
                          <a:pt x="24" y="57"/>
                        </a:lnTo>
                        <a:lnTo>
                          <a:pt x="22" y="57"/>
                        </a:lnTo>
                        <a:lnTo>
                          <a:pt x="21" y="55"/>
                        </a:lnTo>
                        <a:lnTo>
                          <a:pt x="17" y="54"/>
                        </a:lnTo>
                        <a:lnTo>
                          <a:pt x="15" y="54"/>
                        </a:lnTo>
                        <a:lnTo>
                          <a:pt x="14" y="52"/>
                        </a:lnTo>
                        <a:lnTo>
                          <a:pt x="12" y="50"/>
                        </a:lnTo>
                        <a:lnTo>
                          <a:pt x="10" y="50"/>
                        </a:lnTo>
                        <a:lnTo>
                          <a:pt x="8" y="49"/>
                        </a:lnTo>
                        <a:lnTo>
                          <a:pt x="7" y="47"/>
                        </a:lnTo>
                        <a:lnTo>
                          <a:pt x="7" y="45"/>
                        </a:lnTo>
                        <a:lnTo>
                          <a:pt x="5" y="43"/>
                        </a:lnTo>
                        <a:lnTo>
                          <a:pt x="3" y="43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8"/>
                        </a:lnTo>
                        <a:lnTo>
                          <a:pt x="0" y="36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0" y="29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4"/>
                        </a:lnTo>
                        <a:lnTo>
                          <a:pt x="2" y="22"/>
                        </a:lnTo>
                        <a:lnTo>
                          <a:pt x="3" y="21"/>
                        </a:lnTo>
                        <a:lnTo>
                          <a:pt x="5" y="19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8" y="15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5" y="10"/>
                        </a:lnTo>
                        <a:lnTo>
                          <a:pt x="17" y="8"/>
                        </a:lnTo>
                        <a:lnTo>
                          <a:pt x="21" y="8"/>
                        </a:lnTo>
                        <a:lnTo>
                          <a:pt x="22" y="7"/>
                        </a:lnTo>
                        <a:lnTo>
                          <a:pt x="24" y="7"/>
                        </a:lnTo>
                        <a:lnTo>
                          <a:pt x="28" y="5"/>
                        </a:lnTo>
                        <a:lnTo>
                          <a:pt x="29" y="5"/>
                        </a:lnTo>
                        <a:lnTo>
                          <a:pt x="33" y="3"/>
                        </a:lnTo>
                        <a:lnTo>
                          <a:pt x="35" y="3"/>
                        </a:lnTo>
                        <a:lnTo>
                          <a:pt x="38" y="1"/>
                        </a:lnTo>
                        <a:lnTo>
                          <a:pt x="42" y="1"/>
                        </a:lnTo>
                        <a:lnTo>
                          <a:pt x="43" y="1"/>
                        </a:lnTo>
                        <a:lnTo>
                          <a:pt x="47" y="1"/>
                        </a:lnTo>
                        <a:lnTo>
                          <a:pt x="50" y="0"/>
                        </a:lnTo>
                        <a:lnTo>
                          <a:pt x="52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4" name="Freeform 280"/>
                  <p:cNvSpPr>
                    <a:spLocks/>
                  </p:cNvSpPr>
                  <p:nvPr/>
                </p:nvSpPr>
                <p:spPr bwMode="auto">
                  <a:xfrm>
                    <a:off x="1227" y="2699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5" name="Freeform 281"/>
                  <p:cNvSpPr>
                    <a:spLocks/>
                  </p:cNvSpPr>
                  <p:nvPr/>
                </p:nvSpPr>
                <p:spPr bwMode="auto">
                  <a:xfrm>
                    <a:off x="1235" y="3018"/>
                    <a:ext cx="63" cy="200"/>
                  </a:xfrm>
                  <a:custGeom>
                    <a:avLst/>
                    <a:gdLst/>
                    <a:ahLst/>
                    <a:cxnLst>
                      <a:cxn ang="0">
                        <a:pos x="126" y="4"/>
                      </a:cxn>
                      <a:cxn ang="0">
                        <a:pos x="124" y="9"/>
                      </a:cxn>
                      <a:cxn ang="0">
                        <a:pos x="120" y="12"/>
                      </a:cxn>
                      <a:cxn ang="0">
                        <a:pos x="117" y="18"/>
                      </a:cxn>
                      <a:cxn ang="0">
                        <a:pos x="110" y="21"/>
                      </a:cxn>
                      <a:cxn ang="0">
                        <a:pos x="105" y="25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0" y="32"/>
                      </a:cxn>
                      <a:cxn ang="0">
                        <a:pos x="71" y="33"/>
                      </a:cxn>
                      <a:cxn ang="0">
                        <a:pos x="59" y="33"/>
                      </a:cxn>
                      <a:cxn ang="0">
                        <a:pos x="50" y="32"/>
                      </a:cxn>
                      <a:cxn ang="0">
                        <a:pos x="42" y="32"/>
                      </a:cxn>
                      <a:cxn ang="0">
                        <a:pos x="33" y="30"/>
                      </a:cxn>
                      <a:cxn ang="0">
                        <a:pos x="24" y="26"/>
                      </a:cxn>
                      <a:cxn ang="0">
                        <a:pos x="17" y="23"/>
                      </a:cxn>
                      <a:cxn ang="0">
                        <a:pos x="12" y="19"/>
                      </a:cxn>
                      <a:cxn ang="0">
                        <a:pos x="7" y="16"/>
                      </a:cxn>
                      <a:cxn ang="0">
                        <a:pos x="3" y="12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3" y="158"/>
                      </a:cxn>
                      <a:cxn ang="0">
                        <a:pos x="7" y="161"/>
                      </a:cxn>
                      <a:cxn ang="0">
                        <a:pos x="12" y="165"/>
                      </a:cxn>
                      <a:cxn ang="0">
                        <a:pos x="17" y="168"/>
                      </a:cxn>
                      <a:cxn ang="0">
                        <a:pos x="24" y="172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0" y="177"/>
                      </a:cxn>
                      <a:cxn ang="0">
                        <a:pos x="59" y="177"/>
                      </a:cxn>
                      <a:cxn ang="0">
                        <a:pos x="71" y="177"/>
                      </a:cxn>
                      <a:cxn ang="0">
                        <a:pos x="80" y="177"/>
                      </a:cxn>
                      <a:cxn ang="0">
                        <a:pos x="89" y="175"/>
                      </a:cxn>
                      <a:cxn ang="0">
                        <a:pos x="98" y="172"/>
                      </a:cxn>
                      <a:cxn ang="0">
                        <a:pos x="105" y="170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0" y="158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8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4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1"/>
                        </a:lnTo>
                        <a:lnTo>
                          <a:pt x="122" y="12"/>
                        </a:lnTo>
                        <a:lnTo>
                          <a:pt x="120" y="12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5" y="19"/>
                        </a:lnTo>
                        <a:lnTo>
                          <a:pt x="113" y="19"/>
                        </a:lnTo>
                        <a:lnTo>
                          <a:pt x="110" y="21"/>
                        </a:lnTo>
                        <a:lnTo>
                          <a:pt x="108" y="23"/>
                        </a:lnTo>
                        <a:lnTo>
                          <a:pt x="106" y="23"/>
                        </a:lnTo>
                        <a:lnTo>
                          <a:pt x="105" y="25"/>
                        </a:lnTo>
                        <a:lnTo>
                          <a:pt x="103" y="26"/>
                        </a:lnTo>
                        <a:lnTo>
                          <a:pt x="99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2" y="30"/>
                        </a:lnTo>
                        <a:lnTo>
                          <a:pt x="89" y="30"/>
                        </a:lnTo>
                        <a:lnTo>
                          <a:pt x="87" y="30"/>
                        </a:lnTo>
                        <a:lnTo>
                          <a:pt x="84" y="32"/>
                        </a:lnTo>
                        <a:lnTo>
                          <a:pt x="80" y="32"/>
                        </a:lnTo>
                        <a:lnTo>
                          <a:pt x="78" y="32"/>
                        </a:lnTo>
                        <a:lnTo>
                          <a:pt x="75" y="32"/>
                        </a:lnTo>
                        <a:lnTo>
                          <a:pt x="71" y="33"/>
                        </a:lnTo>
                        <a:lnTo>
                          <a:pt x="70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6" y="33"/>
                        </a:lnTo>
                        <a:lnTo>
                          <a:pt x="52" y="33"/>
                        </a:lnTo>
                        <a:lnTo>
                          <a:pt x="50" y="32"/>
                        </a:lnTo>
                        <a:lnTo>
                          <a:pt x="47" y="32"/>
                        </a:lnTo>
                        <a:lnTo>
                          <a:pt x="43" y="32"/>
                        </a:lnTo>
                        <a:lnTo>
                          <a:pt x="42" y="32"/>
                        </a:lnTo>
                        <a:lnTo>
                          <a:pt x="38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29" y="28"/>
                        </a:lnTo>
                        <a:lnTo>
                          <a:pt x="28" y="28"/>
                        </a:lnTo>
                        <a:lnTo>
                          <a:pt x="24" y="26"/>
                        </a:lnTo>
                        <a:lnTo>
                          <a:pt x="22" y="26"/>
                        </a:lnTo>
                        <a:lnTo>
                          <a:pt x="21" y="25"/>
                        </a:lnTo>
                        <a:lnTo>
                          <a:pt x="17" y="23"/>
                        </a:lnTo>
                        <a:lnTo>
                          <a:pt x="15" y="23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9"/>
                        </a:lnTo>
                        <a:lnTo>
                          <a:pt x="8" y="18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1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3" y="158"/>
                        </a:lnTo>
                        <a:lnTo>
                          <a:pt x="5" y="158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8" y="163"/>
                        </a:lnTo>
                        <a:lnTo>
                          <a:pt x="10" y="165"/>
                        </a:lnTo>
                        <a:lnTo>
                          <a:pt x="12" y="165"/>
                        </a:lnTo>
                        <a:lnTo>
                          <a:pt x="14" y="166"/>
                        </a:lnTo>
                        <a:lnTo>
                          <a:pt x="15" y="166"/>
                        </a:lnTo>
                        <a:lnTo>
                          <a:pt x="17" y="168"/>
                        </a:lnTo>
                        <a:lnTo>
                          <a:pt x="21" y="170"/>
                        </a:lnTo>
                        <a:lnTo>
                          <a:pt x="22" y="170"/>
                        </a:lnTo>
                        <a:lnTo>
                          <a:pt x="24" y="172"/>
                        </a:lnTo>
                        <a:lnTo>
                          <a:pt x="28" y="172"/>
                        </a:lnTo>
                        <a:lnTo>
                          <a:pt x="29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8" y="175"/>
                        </a:lnTo>
                        <a:lnTo>
                          <a:pt x="42" y="175"/>
                        </a:lnTo>
                        <a:lnTo>
                          <a:pt x="43" y="177"/>
                        </a:lnTo>
                        <a:lnTo>
                          <a:pt x="47" y="177"/>
                        </a:lnTo>
                        <a:lnTo>
                          <a:pt x="50" y="177"/>
                        </a:lnTo>
                        <a:lnTo>
                          <a:pt x="52" y="177"/>
                        </a:lnTo>
                        <a:lnTo>
                          <a:pt x="56" y="177"/>
                        </a:lnTo>
                        <a:lnTo>
                          <a:pt x="59" y="177"/>
                        </a:lnTo>
                        <a:lnTo>
                          <a:pt x="66" y="177"/>
                        </a:lnTo>
                        <a:lnTo>
                          <a:pt x="70" y="177"/>
                        </a:lnTo>
                        <a:lnTo>
                          <a:pt x="71" y="177"/>
                        </a:lnTo>
                        <a:lnTo>
                          <a:pt x="75" y="177"/>
                        </a:lnTo>
                        <a:lnTo>
                          <a:pt x="78" y="177"/>
                        </a:lnTo>
                        <a:lnTo>
                          <a:pt x="80" y="177"/>
                        </a:lnTo>
                        <a:lnTo>
                          <a:pt x="84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2" y="173"/>
                        </a:lnTo>
                        <a:lnTo>
                          <a:pt x="96" y="173"/>
                        </a:lnTo>
                        <a:lnTo>
                          <a:pt x="98" y="172"/>
                        </a:lnTo>
                        <a:lnTo>
                          <a:pt x="99" y="172"/>
                        </a:lnTo>
                        <a:lnTo>
                          <a:pt x="103" y="170"/>
                        </a:lnTo>
                        <a:lnTo>
                          <a:pt x="105" y="170"/>
                        </a:lnTo>
                        <a:lnTo>
                          <a:pt x="106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3" y="165"/>
                        </a:lnTo>
                        <a:lnTo>
                          <a:pt x="115" y="165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0" y="158"/>
                        </a:lnTo>
                        <a:lnTo>
                          <a:pt x="122" y="158"/>
                        </a:lnTo>
                        <a:lnTo>
                          <a:pt x="122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1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6" name="Freeform 282"/>
                  <p:cNvSpPr>
                    <a:spLocks/>
                  </p:cNvSpPr>
                  <p:nvPr/>
                </p:nvSpPr>
                <p:spPr bwMode="auto">
                  <a:xfrm>
                    <a:off x="1235" y="2984"/>
                    <a:ext cx="63" cy="72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8" y="2"/>
                      </a:cxn>
                      <a:cxn ang="0">
                        <a:pos x="87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8" y="10"/>
                      </a:cxn>
                      <a:cxn ang="0">
                        <a:pos x="115" y="14"/>
                      </a:cxn>
                      <a:cxn ang="0">
                        <a:pos x="119" y="17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1"/>
                      </a:cxn>
                      <a:cxn ang="0">
                        <a:pos x="124" y="36"/>
                      </a:cxn>
                      <a:cxn ang="0">
                        <a:pos x="122" y="42"/>
                      </a:cxn>
                      <a:cxn ang="0">
                        <a:pos x="119" y="45"/>
                      </a:cxn>
                      <a:cxn ang="0">
                        <a:pos x="115" y="50"/>
                      </a:cxn>
                      <a:cxn ang="0">
                        <a:pos x="108" y="54"/>
                      </a:cxn>
                      <a:cxn ang="0">
                        <a:pos x="103" y="57"/>
                      </a:cxn>
                      <a:cxn ang="0">
                        <a:pos x="96" y="59"/>
                      </a:cxn>
                      <a:cxn ang="0">
                        <a:pos x="87" y="61"/>
                      </a:cxn>
                      <a:cxn ang="0">
                        <a:pos x="78" y="63"/>
                      </a:cxn>
                      <a:cxn ang="0">
                        <a:pos x="70" y="64"/>
                      </a:cxn>
                      <a:cxn ang="0">
                        <a:pos x="56" y="64"/>
                      </a:cxn>
                      <a:cxn ang="0">
                        <a:pos x="47" y="63"/>
                      </a:cxn>
                      <a:cxn ang="0">
                        <a:pos x="38" y="61"/>
                      </a:cxn>
                      <a:cxn ang="0">
                        <a:pos x="29" y="59"/>
                      </a:cxn>
                      <a:cxn ang="0">
                        <a:pos x="22" y="57"/>
                      </a:cxn>
                      <a:cxn ang="0">
                        <a:pos x="15" y="54"/>
                      </a:cxn>
                      <a:cxn ang="0">
                        <a:pos x="10" y="50"/>
                      </a:cxn>
                      <a:cxn ang="0">
                        <a:pos x="7" y="45"/>
                      </a:cxn>
                      <a:cxn ang="0">
                        <a:pos x="2" y="42"/>
                      </a:cxn>
                      <a:cxn ang="0">
                        <a:pos x="0" y="36"/>
                      </a:cxn>
                      <a:cxn ang="0">
                        <a:pos x="0" y="31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7"/>
                      </a:cxn>
                      <a:cxn ang="0">
                        <a:pos x="10" y="14"/>
                      </a:cxn>
                      <a:cxn ang="0">
                        <a:pos x="15" y="10"/>
                      </a:cxn>
                      <a:cxn ang="0">
                        <a:pos x="22" y="7"/>
                      </a:cxn>
                      <a:cxn ang="0">
                        <a:pos x="29" y="5"/>
                      </a:cxn>
                      <a:cxn ang="0">
                        <a:pos x="38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5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1" y="0"/>
                        </a:lnTo>
                        <a:lnTo>
                          <a:pt x="75" y="0"/>
                        </a:lnTo>
                        <a:lnTo>
                          <a:pt x="78" y="2"/>
                        </a:lnTo>
                        <a:lnTo>
                          <a:pt x="80" y="2"/>
                        </a:lnTo>
                        <a:lnTo>
                          <a:pt x="84" y="2"/>
                        </a:lnTo>
                        <a:lnTo>
                          <a:pt x="87" y="2"/>
                        </a:lnTo>
                        <a:lnTo>
                          <a:pt x="89" y="3"/>
                        </a:lnTo>
                        <a:lnTo>
                          <a:pt x="92" y="3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99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6" y="9"/>
                        </a:lnTo>
                        <a:lnTo>
                          <a:pt x="108" y="10"/>
                        </a:lnTo>
                        <a:lnTo>
                          <a:pt x="110" y="12"/>
                        </a:lnTo>
                        <a:lnTo>
                          <a:pt x="113" y="12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9" y="17"/>
                        </a:lnTo>
                        <a:lnTo>
                          <a:pt x="120" y="19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4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29"/>
                        </a:lnTo>
                        <a:lnTo>
                          <a:pt x="126" y="31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6"/>
                        </a:lnTo>
                        <a:lnTo>
                          <a:pt x="124" y="38"/>
                        </a:lnTo>
                        <a:lnTo>
                          <a:pt x="124" y="40"/>
                        </a:lnTo>
                        <a:lnTo>
                          <a:pt x="122" y="42"/>
                        </a:lnTo>
                        <a:lnTo>
                          <a:pt x="122" y="43"/>
                        </a:lnTo>
                        <a:lnTo>
                          <a:pt x="120" y="43"/>
                        </a:lnTo>
                        <a:lnTo>
                          <a:pt x="119" y="45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5" y="50"/>
                        </a:lnTo>
                        <a:lnTo>
                          <a:pt x="113" y="50"/>
                        </a:lnTo>
                        <a:lnTo>
                          <a:pt x="110" y="52"/>
                        </a:lnTo>
                        <a:lnTo>
                          <a:pt x="108" y="54"/>
                        </a:lnTo>
                        <a:lnTo>
                          <a:pt x="106" y="54"/>
                        </a:lnTo>
                        <a:lnTo>
                          <a:pt x="105" y="56"/>
                        </a:lnTo>
                        <a:lnTo>
                          <a:pt x="103" y="57"/>
                        </a:lnTo>
                        <a:lnTo>
                          <a:pt x="99" y="57"/>
                        </a:lnTo>
                        <a:lnTo>
                          <a:pt x="98" y="59"/>
                        </a:lnTo>
                        <a:lnTo>
                          <a:pt x="96" y="59"/>
                        </a:lnTo>
                        <a:lnTo>
                          <a:pt x="92" y="61"/>
                        </a:lnTo>
                        <a:lnTo>
                          <a:pt x="89" y="61"/>
                        </a:lnTo>
                        <a:lnTo>
                          <a:pt x="87" y="61"/>
                        </a:lnTo>
                        <a:lnTo>
                          <a:pt x="84" y="63"/>
                        </a:lnTo>
                        <a:lnTo>
                          <a:pt x="80" y="63"/>
                        </a:lnTo>
                        <a:lnTo>
                          <a:pt x="78" y="63"/>
                        </a:lnTo>
                        <a:lnTo>
                          <a:pt x="75" y="63"/>
                        </a:lnTo>
                        <a:lnTo>
                          <a:pt x="71" y="64"/>
                        </a:lnTo>
                        <a:lnTo>
                          <a:pt x="70" y="64"/>
                        </a:lnTo>
                        <a:lnTo>
                          <a:pt x="66" y="64"/>
                        </a:lnTo>
                        <a:lnTo>
                          <a:pt x="59" y="64"/>
                        </a:lnTo>
                        <a:lnTo>
                          <a:pt x="56" y="64"/>
                        </a:lnTo>
                        <a:lnTo>
                          <a:pt x="52" y="64"/>
                        </a:lnTo>
                        <a:lnTo>
                          <a:pt x="50" y="63"/>
                        </a:lnTo>
                        <a:lnTo>
                          <a:pt x="47" y="63"/>
                        </a:lnTo>
                        <a:lnTo>
                          <a:pt x="43" y="63"/>
                        </a:lnTo>
                        <a:lnTo>
                          <a:pt x="42" y="63"/>
                        </a:lnTo>
                        <a:lnTo>
                          <a:pt x="38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29" y="59"/>
                        </a:lnTo>
                        <a:lnTo>
                          <a:pt x="28" y="59"/>
                        </a:lnTo>
                        <a:lnTo>
                          <a:pt x="24" y="57"/>
                        </a:lnTo>
                        <a:lnTo>
                          <a:pt x="22" y="57"/>
                        </a:lnTo>
                        <a:lnTo>
                          <a:pt x="21" y="56"/>
                        </a:lnTo>
                        <a:lnTo>
                          <a:pt x="17" y="54"/>
                        </a:lnTo>
                        <a:lnTo>
                          <a:pt x="15" y="54"/>
                        </a:lnTo>
                        <a:lnTo>
                          <a:pt x="14" y="52"/>
                        </a:lnTo>
                        <a:lnTo>
                          <a:pt x="12" y="50"/>
                        </a:lnTo>
                        <a:lnTo>
                          <a:pt x="10" y="50"/>
                        </a:lnTo>
                        <a:lnTo>
                          <a:pt x="8" y="49"/>
                        </a:lnTo>
                        <a:lnTo>
                          <a:pt x="7" y="47"/>
                        </a:lnTo>
                        <a:lnTo>
                          <a:pt x="7" y="45"/>
                        </a:lnTo>
                        <a:lnTo>
                          <a:pt x="5" y="43"/>
                        </a:lnTo>
                        <a:lnTo>
                          <a:pt x="3" y="43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8"/>
                        </a:lnTo>
                        <a:lnTo>
                          <a:pt x="0" y="36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0" y="29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4"/>
                        </a:lnTo>
                        <a:lnTo>
                          <a:pt x="2" y="23"/>
                        </a:lnTo>
                        <a:lnTo>
                          <a:pt x="3" y="21"/>
                        </a:lnTo>
                        <a:lnTo>
                          <a:pt x="5" y="19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8" y="16"/>
                        </a:lnTo>
                        <a:lnTo>
                          <a:pt x="10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5" y="10"/>
                        </a:lnTo>
                        <a:lnTo>
                          <a:pt x="17" y="9"/>
                        </a:lnTo>
                        <a:lnTo>
                          <a:pt x="21" y="9"/>
                        </a:lnTo>
                        <a:lnTo>
                          <a:pt x="22" y="7"/>
                        </a:lnTo>
                        <a:lnTo>
                          <a:pt x="24" y="7"/>
                        </a:lnTo>
                        <a:lnTo>
                          <a:pt x="28" y="5"/>
                        </a:lnTo>
                        <a:lnTo>
                          <a:pt x="29" y="5"/>
                        </a:lnTo>
                        <a:lnTo>
                          <a:pt x="33" y="3"/>
                        </a:lnTo>
                        <a:lnTo>
                          <a:pt x="35" y="3"/>
                        </a:lnTo>
                        <a:lnTo>
                          <a:pt x="38" y="2"/>
                        </a:lnTo>
                        <a:lnTo>
                          <a:pt x="42" y="2"/>
                        </a:lnTo>
                        <a:lnTo>
                          <a:pt x="43" y="2"/>
                        </a:lnTo>
                        <a:lnTo>
                          <a:pt x="47" y="2"/>
                        </a:lnTo>
                        <a:lnTo>
                          <a:pt x="50" y="0"/>
                        </a:lnTo>
                        <a:lnTo>
                          <a:pt x="52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7" name="Freeform 283"/>
                  <p:cNvSpPr>
                    <a:spLocks/>
                  </p:cNvSpPr>
                  <p:nvPr/>
                </p:nvSpPr>
                <p:spPr bwMode="auto">
                  <a:xfrm>
                    <a:off x="1235" y="3489"/>
                    <a:ext cx="63" cy="198"/>
                  </a:xfrm>
                  <a:custGeom>
                    <a:avLst/>
                    <a:gdLst/>
                    <a:ahLst/>
                    <a:cxnLst>
                      <a:cxn ang="0">
                        <a:pos x="126" y="3"/>
                      </a:cxn>
                      <a:cxn ang="0">
                        <a:pos x="124" y="9"/>
                      </a:cxn>
                      <a:cxn ang="0">
                        <a:pos x="120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89" y="29"/>
                      </a:cxn>
                      <a:cxn ang="0">
                        <a:pos x="80" y="31"/>
                      </a:cxn>
                      <a:cxn ang="0">
                        <a:pos x="71" y="33"/>
                      </a:cxn>
                      <a:cxn ang="0">
                        <a:pos x="59" y="33"/>
                      </a:cxn>
                      <a:cxn ang="0">
                        <a:pos x="50" y="31"/>
                      </a:cxn>
                      <a:cxn ang="0">
                        <a:pos x="42" y="31"/>
                      </a:cxn>
                      <a:cxn ang="0">
                        <a:pos x="33" y="29"/>
                      </a:cxn>
                      <a:cxn ang="0">
                        <a:pos x="24" y="26"/>
                      </a:cxn>
                      <a:cxn ang="0">
                        <a:pos x="17" y="23"/>
                      </a:cxn>
                      <a:cxn ang="0">
                        <a:pos x="12" y="19"/>
                      </a:cxn>
                      <a:cxn ang="0">
                        <a:pos x="7" y="16"/>
                      </a:cxn>
                      <a:cxn ang="0">
                        <a:pos x="3" y="12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3" y="157"/>
                      </a:cxn>
                      <a:cxn ang="0">
                        <a:pos x="7" y="161"/>
                      </a:cxn>
                      <a:cxn ang="0">
                        <a:pos x="12" y="164"/>
                      </a:cxn>
                      <a:cxn ang="0">
                        <a:pos x="17" y="168"/>
                      </a:cxn>
                      <a:cxn ang="0">
                        <a:pos x="24" y="171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0" y="176"/>
                      </a:cxn>
                      <a:cxn ang="0">
                        <a:pos x="59" y="176"/>
                      </a:cxn>
                      <a:cxn ang="0">
                        <a:pos x="71" y="176"/>
                      </a:cxn>
                      <a:cxn ang="0">
                        <a:pos x="80" y="176"/>
                      </a:cxn>
                      <a:cxn ang="0">
                        <a:pos x="89" y="175"/>
                      </a:cxn>
                      <a:cxn ang="0">
                        <a:pos x="98" y="171"/>
                      </a:cxn>
                      <a:cxn ang="0">
                        <a:pos x="105" y="169"/>
                      </a:cxn>
                      <a:cxn ang="0">
                        <a:pos x="110" y="166"/>
                      </a:cxn>
                      <a:cxn ang="0">
                        <a:pos x="117" y="162"/>
                      </a:cxn>
                      <a:cxn ang="0">
                        <a:pos x="120" y="157"/>
                      </a:cxn>
                      <a:cxn ang="0">
                        <a:pos x="124" y="154"/>
                      </a:cxn>
                      <a:cxn ang="0">
                        <a:pos x="126" y="148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7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0"/>
                        </a:lnTo>
                        <a:lnTo>
                          <a:pt x="122" y="12"/>
                        </a:lnTo>
                        <a:lnTo>
                          <a:pt x="120" y="12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5" y="19"/>
                        </a:lnTo>
                        <a:lnTo>
                          <a:pt x="113" y="19"/>
                        </a:lnTo>
                        <a:lnTo>
                          <a:pt x="110" y="21"/>
                        </a:lnTo>
                        <a:lnTo>
                          <a:pt x="108" y="23"/>
                        </a:lnTo>
                        <a:lnTo>
                          <a:pt x="106" y="23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99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2" y="29"/>
                        </a:lnTo>
                        <a:lnTo>
                          <a:pt x="89" y="29"/>
                        </a:lnTo>
                        <a:lnTo>
                          <a:pt x="87" y="29"/>
                        </a:lnTo>
                        <a:lnTo>
                          <a:pt x="84" y="31"/>
                        </a:lnTo>
                        <a:lnTo>
                          <a:pt x="80" y="31"/>
                        </a:lnTo>
                        <a:lnTo>
                          <a:pt x="78" y="31"/>
                        </a:lnTo>
                        <a:lnTo>
                          <a:pt x="75" y="31"/>
                        </a:lnTo>
                        <a:lnTo>
                          <a:pt x="71" y="33"/>
                        </a:lnTo>
                        <a:lnTo>
                          <a:pt x="70" y="33"/>
                        </a:lnTo>
                        <a:lnTo>
                          <a:pt x="66" y="33"/>
                        </a:lnTo>
                        <a:lnTo>
                          <a:pt x="59" y="33"/>
                        </a:lnTo>
                        <a:lnTo>
                          <a:pt x="56" y="33"/>
                        </a:lnTo>
                        <a:lnTo>
                          <a:pt x="52" y="33"/>
                        </a:lnTo>
                        <a:lnTo>
                          <a:pt x="50" y="31"/>
                        </a:lnTo>
                        <a:lnTo>
                          <a:pt x="47" y="31"/>
                        </a:lnTo>
                        <a:lnTo>
                          <a:pt x="43" y="31"/>
                        </a:lnTo>
                        <a:lnTo>
                          <a:pt x="42" y="31"/>
                        </a:lnTo>
                        <a:lnTo>
                          <a:pt x="38" y="29"/>
                        </a:lnTo>
                        <a:lnTo>
                          <a:pt x="35" y="29"/>
                        </a:lnTo>
                        <a:lnTo>
                          <a:pt x="33" y="29"/>
                        </a:lnTo>
                        <a:lnTo>
                          <a:pt x="29" y="28"/>
                        </a:lnTo>
                        <a:lnTo>
                          <a:pt x="28" y="28"/>
                        </a:lnTo>
                        <a:lnTo>
                          <a:pt x="24" y="26"/>
                        </a:lnTo>
                        <a:lnTo>
                          <a:pt x="22" y="26"/>
                        </a:lnTo>
                        <a:lnTo>
                          <a:pt x="21" y="24"/>
                        </a:lnTo>
                        <a:lnTo>
                          <a:pt x="17" y="23"/>
                        </a:lnTo>
                        <a:lnTo>
                          <a:pt x="15" y="23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9"/>
                        </a:lnTo>
                        <a:lnTo>
                          <a:pt x="8" y="17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2" y="10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8"/>
                        </a:lnTo>
                        <a:lnTo>
                          <a:pt x="0" y="150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5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8" y="162"/>
                        </a:lnTo>
                        <a:lnTo>
                          <a:pt x="10" y="164"/>
                        </a:lnTo>
                        <a:lnTo>
                          <a:pt x="12" y="164"/>
                        </a:lnTo>
                        <a:lnTo>
                          <a:pt x="14" y="166"/>
                        </a:lnTo>
                        <a:lnTo>
                          <a:pt x="15" y="166"/>
                        </a:lnTo>
                        <a:lnTo>
                          <a:pt x="17" y="168"/>
                        </a:lnTo>
                        <a:lnTo>
                          <a:pt x="21" y="169"/>
                        </a:lnTo>
                        <a:lnTo>
                          <a:pt x="22" y="169"/>
                        </a:lnTo>
                        <a:lnTo>
                          <a:pt x="24" y="171"/>
                        </a:lnTo>
                        <a:lnTo>
                          <a:pt x="28" y="171"/>
                        </a:lnTo>
                        <a:lnTo>
                          <a:pt x="29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8" y="175"/>
                        </a:lnTo>
                        <a:lnTo>
                          <a:pt x="42" y="175"/>
                        </a:lnTo>
                        <a:lnTo>
                          <a:pt x="43" y="176"/>
                        </a:lnTo>
                        <a:lnTo>
                          <a:pt x="47" y="176"/>
                        </a:lnTo>
                        <a:lnTo>
                          <a:pt x="50" y="176"/>
                        </a:lnTo>
                        <a:lnTo>
                          <a:pt x="52" y="176"/>
                        </a:lnTo>
                        <a:lnTo>
                          <a:pt x="56" y="176"/>
                        </a:lnTo>
                        <a:lnTo>
                          <a:pt x="59" y="176"/>
                        </a:lnTo>
                        <a:lnTo>
                          <a:pt x="66" y="176"/>
                        </a:lnTo>
                        <a:lnTo>
                          <a:pt x="70" y="176"/>
                        </a:lnTo>
                        <a:lnTo>
                          <a:pt x="71" y="176"/>
                        </a:lnTo>
                        <a:lnTo>
                          <a:pt x="75" y="176"/>
                        </a:lnTo>
                        <a:lnTo>
                          <a:pt x="78" y="176"/>
                        </a:lnTo>
                        <a:lnTo>
                          <a:pt x="80" y="176"/>
                        </a:lnTo>
                        <a:lnTo>
                          <a:pt x="84" y="175"/>
                        </a:lnTo>
                        <a:lnTo>
                          <a:pt x="87" y="175"/>
                        </a:lnTo>
                        <a:lnTo>
                          <a:pt x="89" y="175"/>
                        </a:lnTo>
                        <a:lnTo>
                          <a:pt x="92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99" y="171"/>
                        </a:lnTo>
                        <a:lnTo>
                          <a:pt x="103" y="169"/>
                        </a:lnTo>
                        <a:lnTo>
                          <a:pt x="105" y="169"/>
                        </a:lnTo>
                        <a:lnTo>
                          <a:pt x="106" y="168"/>
                        </a:lnTo>
                        <a:lnTo>
                          <a:pt x="108" y="166"/>
                        </a:lnTo>
                        <a:lnTo>
                          <a:pt x="110" y="166"/>
                        </a:lnTo>
                        <a:lnTo>
                          <a:pt x="113" y="164"/>
                        </a:lnTo>
                        <a:lnTo>
                          <a:pt x="115" y="164"/>
                        </a:lnTo>
                        <a:lnTo>
                          <a:pt x="117" y="162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0" y="157"/>
                        </a:lnTo>
                        <a:lnTo>
                          <a:pt x="122" y="157"/>
                        </a:lnTo>
                        <a:lnTo>
                          <a:pt x="122" y="155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6" y="148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8" name="Freeform 284"/>
                  <p:cNvSpPr>
                    <a:spLocks/>
                  </p:cNvSpPr>
                  <p:nvPr/>
                </p:nvSpPr>
                <p:spPr bwMode="auto">
                  <a:xfrm>
                    <a:off x="1235" y="3453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8" y="2"/>
                      </a:cxn>
                      <a:cxn ang="0">
                        <a:pos x="87" y="2"/>
                      </a:cxn>
                      <a:cxn ang="0">
                        <a:pos x="96" y="6"/>
                      </a:cxn>
                      <a:cxn ang="0">
                        <a:pos x="103" y="7"/>
                      </a:cxn>
                      <a:cxn ang="0">
                        <a:pos x="108" y="11"/>
                      </a:cxn>
                      <a:cxn ang="0">
                        <a:pos x="115" y="14"/>
                      </a:cxn>
                      <a:cxn ang="0">
                        <a:pos x="119" y="18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2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9" y="46"/>
                      </a:cxn>
                      <a:cxn ang="0">
                        <a:pos x="115" y="51"/>
                      </a:cxn>
                      <a:cxn ang="0">
                        <a:pos x="108" y="55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7" y="61"/>
                      </a:cxn>
                      <a:cxn ang="0">
                        <a:pos x="78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8" y="61"/>
                      </a:cxn>
                      <a:cxn ang="0">
                        <a:pos x="29" y="60"/>
                      </a:cxn>
                      <a:cxn ang="0">
                        <a:pos x="22" y="58"/>
                      </a:cxn>
                      <a:cxn ang="0">
                        <a:pos x="15" y="55"/>
                      </a:cxn>
                      <a:cxn ang="0">
                        <a:pos x="10" y="51"/>
                      </a:cxn>
                      <a:cxn ang="0">
                        <a:pos x="7" y="46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8"/>
                      </a:cxn>
                      <a:cxn ang="0">
                        <a:pos x="10" y="14"/>
                      </a:cxn>
                      <a:cxn ang="0">
                        <a:pos x="15" y="11"/>
                      </a:cxn>
                      <a:cxn ang="0">
                        <a:pos x="22" y="7"/>
                      </a:cxn>
                      <a:cxn ang="0">
                        <a:pos x="29" y="6"/>
                      </a:cxn>
                      <a:cxn ang="0">
                        <a:pos x="38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1" y="0"/>
                        </a:lnTo>
                        <a:lnTo>
                          <a:pt x="75" y="0"/>
                        </a:lnTo>
                        <a:lnTo>
                          <a:pt x="78" y="2"/>
                        </a:lnTo>
                        <a:lnTo>
                          <a:pt x="80" y="2"/>
                        </a:lnTo>
                        <a:lnTo>
                          <a:pt x="84" y="2"/>
                        </a:lnTo>
                        <a:lnTo>
                          <a:pt x="87" y="2"/>
                        </a:lnTo>
                        <a:lnTo>
                          <a:pt x="89" y="4"/>
                        </a:lnTo>
                        <a:lnTo>
                          <a:pt x="92" y="4"/>
                        </a:lnTo>
                        <a:lnTo>
                          <a:pt x="96" y="6"/>
                        </a:lnTo>
                        <a:lnTo>
                          <a:pt x="98" y="6"/>
                        </a:lnTo>
                        <a:lnTo>
                          <a:pt x="99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6" y="9"/>
                        </a:lnTo>
                        <a:lnTo>
                          <a:pt x="108" y="11"/>
                        </a:lnTo>
                        <a:lnTo>
                          <a:pt x="110" y="13"/>
                        </a:lnTo>
                        <a:lnTo>
                          <a:pt x="113" y="13"/>
                        </a:lnTo>
                        <a:lnTo>
                          <a:pt x="115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9" y="18"/>
                        </a:lnTo>
                        <a:lnTo>
                          <a:pt x="120" y="20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5"/>
                        </a:lnTo>
                        <a:lnTo>
                          <a:pt x="124" y="27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2"/>
                        </a:lnTo>
                        <a:lnTo>
                          <a:pt x="126" y="34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1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0" y="44"/>
                        </a:lnTo>
                        <a:lnTo>
                          <a:pt x="119" y="46"/>
                        </a:lnTo>
                        <a:lnTo>
                          <a:pt x="117" y="48"/>
                        </a:lnTo>
                        <a:lnTo>
                          <a:pt x="117" y="49"/>
                        </a:lnTo>
                        <a:lnTo>
                          <a:pt x="115" y="51"/>
                        </a:lnTo>
                        <a:lnTo>
                          <a:pt x="113" y="51"/>
                        </a:lnTo>
                        <a:lnTo>
                          <a:pt x="110" y="53"/>
                        </a:lnTo>
                        <a:lnTo>
                          <a:pt x="108" y="55"/>
                        </a:lnTo>
                        <a:lnTo>
                          <a:pt x="106" y="55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99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2" y="61"/>
                        </a:lnTo>
                        <a:lnTo>
                          <a:pt x="89" y="61"/>
                        </a:lnTo>
                        <a:lnTo>
                          <a:pt x="87" y="61"/>
                        </a:lnTo>
                        <a:lnTo>
                          <a:pt x="84" y="63"/>
                        </a:lnTo>
                        <a:lnTo>
                          <a:pt x="80" y="63"/>
                        </a:lnTo>
                        <a:lnTo>
                          <a:pt x="78" y="63"/>
                        </a:lnTo>
                        <a:lnTo>
                          <a:pt x="75" y="63"/>
                        </a:lnTo>
                        <a:lnTo>
                          <a:pt x="71" y="65"/>
                        </a:lnTo>
                        <a:lnTo>
                          <a:pt x="70" y="65"/>
                        </a:lnTo>
                        <a:lnTo>
                          <a:pt x="66" y="65"/>
                        </a:lnTo>
                        <a:lnTo>
                          <a:pt x="59" y="65"/>
                        </a:lnTo>
                        <a:lnTo>
                          <a:pt x="56" y="65"/>
                        </a:lnTo>
                        <a:lnTo>
                          <a:pt x="52" y="65"/>
                        </a:lnTo>
                        <a:lnTo>
                          <a:pt x="50" y="63"/>
                        </a:lnTo>
                        <a:lnTo>
                          <a:pt x="47" y="63"/>
                        </a:lnTo>
                        <a:lnTo>
                          <a:pt x="43" y="63"/>
                        </a:lnTo>
                        <a:lnTo>
                          <a:pt x="42" y="63"/>
                        </a:lnTo>
                        <a:lnTo>
                          <a:pt x="38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29" y="60"/>
                        </a:lnTo>
                        <a:lnTo>
                          <a:pt x="28" y="60"/>
                        </a:lnTo>
                        <a:lnTo>
                          <a:pt x="24" y="58"/>
                        </a:lnTo>
                        <a:lnTo>
                          <a:pt x="22" y="58"/>
                        </a:lnTo>
                        <a:lnTo>
                          <a:pt x="21" y="56"/>
                        </a:lnTo>
                        <a:lnTo>
                          <a:pt x="17" y="55"/>
                        </a:lnTo>
                        <a:lnTo>
                          <a:pt x="15" y="55"/>
                        </a:lnTo>
                        <a:lnTo>
                          <a:pt x="14" y="53"/>
                        </a:lnTo>
                        <a:lnTo>
                          <a:pt x="12" y="51"/>
                        </a:lnTo>
                        <a:lnTo>
                          <a:pt x="10" y="51"/>
                        </a:lnTo>
                        <a:lnTo>
                          <a:pt x="8" y="49"/>
                        </a:lnTo>
                        <a:lnTo>
                          <a:pt x="7" y="48"/>
                        </a:lnTo>
                        <a:lnTo>
                          <a:pt x="7" y="46"/>
                        </a:lnTo>
                        <a:lnTo>
                          <a:pt x="5" y="44"/>
                        </a:lnTo>
                        <a:lnTo>
                          <a:pt x="3" y="44"/>
                        </a:lnTo>
                        <a:lnTo>
                          <a:pt x="2" y="42"/>
                        </a:lnTo>
                        <a:lnTo>
                          <a:pt x="2" y="41"/>
                        </a:lnTo>
                        <a:lnTo>
                          <a:pt x="2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4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7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3" y="21"/>
                        </a:lnTo>
                        <a:lnTo>
                          <a:pt x="5" y="20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8" y="16"/>
                        </a:lnTo>
                        <a:lnTo>
                          <a:pt x="10" y="14"/>
                        </a:lnTo>
                        <a:lnTo>
                          <a:pt x="12" y="13"/>
                        </a:lnTo>
                        <a:lnTo>
                          <a:pt x="14" y="13"/>
                        </a:lnTo>
                        <a:lnTo>
                          <a:pt x="15" y="11"/>
                        </a:lnTo>
                        <a:lnTo>
                          <a:pt x="17" y="9"/>
                        </a:lnTo>
                        <a:lnTo>
                          <a:pt x="21" y="9"/>
                        </a:lnTo>
                        <a:lnTo>
                          <a:pt x="22" y="7"/>
                        </a:lnTo>
                        <a:lnTo>
                          <a:pt x="24" y="7"/>
                        </a:lnTo>
                        <a:lnTo>
                          <a:pt x="28" y="6"/>
                        </a:lnTo>
                        <a:lnTo>
                          <a:pt x="29" y="6"/>
                        </a:lnTo>
                        <a:lnTo>
                          <a:pt x="33" y="4"/>
                        </a:lnTo>
                        <a:lnTo>
                          <a:pt x="35" y="4"/>
                        </a:lnTo>
                        <a:lnTo>
                          <a:pt x="38" y="2"/>
                        </a:lnTo>
                        <a:lnTo>
                          <a:pt x="42" y="2"/>
                        </a:lnTo>
                        <a:lnTo>
                          <a:pt x="43" y="2"/>
                        </a:lnTo>
                        <a:lnTo>
                          <a:pt x="47" y="2"/>
                        </a:lnTo>
                        <a:lnTo>
                          <a:pt x="50" y="0"/>
                        </a:lnTo>
                        <a:lnTo>
                          <a:pt x="52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49" name="Freeform 285"/>
                  <p:cNvSpPr>
                    <a:spLocks/>
                  </p:cNvSpPr>
                  <p:nvPr/>
                </p:nvSpPr>
                <p:spPr bwMode="auto">
                  <a:xfrm>
                    <a:off x="1297" y="1290"/>
                    <a:ext cx="105" cy="2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09"/>
                      </a:cxn>
                      <a:cxn ang="0">
                        <a:pos x="0" y="20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0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09"/>
                        </a:lnTo>
                        <a:lnTo>
                          <a:pt x="0" y="20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0" name="Freeform 286"/>
                  <p:cNvSpPr>
                    <a:spLocks/>
                  </p:cNvSpPr>
                  <p:nvPr/>
                </p:nvSpPr>
                <p:spPr bwMode="auto">
                  <a:xfrm>
                    <a:off x="1284" y="1260"/>
                    <a:ext cx="104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1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1" name="Freeform 287"/>
                  <p:cNvSpPr>
                    <a:spLocks/>
                  </p:cNvSpPr>
                  <p:nvPr/>
                </p:nvSpPr>
                <p:spPr bwMode="auto">
                  <a:xfrm>
                    <a:off x="1353" y="1573"/>
                    <a:ext cx="105" cy="2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2" name="Freeform 288"/>
                  <p:cNvSpPr>
                    <a:spLocks/>
                  </p:cNvSpPr>
                  <p:nvPr/>
                </p:nvSpPr>
                <p:spPr bwMode="auto">
                  <a:xfrm>
                    <a:off x="1374" y="2549"/>
                    <a:ext cx="63" cy="198"/>
                  </a:xfrm>
                  <a:custGeom>
                    <a:avLst/>
                    <a:gdLst/>
                    <a:ahLst/>
                    <a:cxnLst>
                      <a:cxn ang="0">
                        <a:pos x="126" y="3"/>
                      </a:cxn>
                      <a:cxn ang="0">
                        <a:pos x="124" y="8"/>
                      </a:cxn>
                      <a:cxn ang="0">
                        <a:pos x="121" y="12"/>
                      </a:cxn>
                      <a:cxn ang="0">
                        <a:pos x="117" y="17"/>
                      </a:cxn>
                      <a:cxn ang="0">
                        <a:pos x="110" y="21"/>
                      </a:cxn>
                      <a:cxn ang="0">
                        <a:pos x="105" y="24"/>
                      </a:cxn>
                      <a:cxn ang="0">
                        <a:pos x="98" y="28"/>
                      </a:cxn>
                      <a:cxn ang="0">
                        <a:pos x="89" y="29"/>
                      </a:cxn>
                      <a:cxn ang="0">
                        <a:pos x="81" y="31"/>
                      </a:cxn>
                      <a:cxn ang="0">
                        <a:pos x="72" y="33"/>
                      </a:cxn>
                      <a:cxn ang="0">
                        <a:pos x="60" y="33"/>
                      </a:cxn>
                      <a:cxn ang="0">
                        <a:pos x="51" y="31"/>
                      </a:cxn>
                      <a:cxn ang="0">
                        <a:pos x="42" y="31"/>
                      </a:cxn>
                      <a:cxn ang="0">
                        <a:pos x="34" y="29"/>
                      </a:cxn>
                      <a:cxn ang="0">
                        <a:pos x="25" y="26"/>
                      </a:cxn>
                      <a:cxn ang="0">
                        <a:pos x="18" y="22"/>
                      </a:cxn>
                      <a:cxn ang="0">
                        <a:pos x="13" y="19"/>
                      </a:cxn>
                      <a:cxn ang="0">
                        <a:pos x="7" y="15"/>
                      </a:cxn>
                      <a:cxn ang="0">
                        <a:pos x="4" y="12"/>
                      </a:cxn>
                      <a:cxn ang="0">
                        <a:pos x="2" y="7"/>
                      </a:cxn>
                      <a:cxn ang="0">
                        <a:pos x="0" y="1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7"/>
                      </a:cxn>
                      <a:cxn ang="0">
                        <a:pos x="7" y="161"/>
                      </a:cxn>
                      <a:cxn ang="0">
                        <a:pos x="13" y="164"/>
                      </a:cxn>
                      <a:cxn ang="0">
                        <a:pos x="18" y="168"/>
                      </a:cxn>
                      <a:cxn ang="0">
                        <a:pos x="25" y="171"/>
                      </a:cxn>
                      <a:cxn ang="0">
                        <a:pos x="34" y="173"/>
                      </a:cxn>
                      <a:cxn ang="0">
                        <a:pos x="42" y="175"/>
                      </a:cxn>
                      <a:cxn ang="0">
                        <a:pos x="51" y="176"/>
                      </a:cxn>
                      <a:cxn ang="0">
                        <a:pos x="60" y="176"/>
                      </a:cxn>
                      <a:cxn ang="0">
                        <a:pos x="72" y="176"/>
                      </a:cxn>
                      <a:cxn ang="0">
                        <a:pos x="81" y="176"/>
                      </a:cxn>
                      <a:cxn ang="0">
                        <a:pos x="89" y="175"/>
                      </a:cxn>
                      <a:cxn ang="0">
                        <a:pos x="98" y="171"/>
                      </a:cxn>
                      <a:cxn ang="0">
                        <a:pos x="105" y="169"/>
                      </a:cxn>
                      <a:cxn ang="0">
                        <a:pos x="110" y="166"/>
                      </a:cxn>
                      <a:cxn ang="0">
                        <a:pos x="117" y="162"/>
                      </a:cxn>
                      <a:cxn ang="0">
                        <a:pos x="121" y="157"/>
                      </a:cxn>
                      <a:cxn ang="0">
                        <a:pos x="124" y="154"/>
                      </a:cxn>
                      <a:cxn ang="0">
                        <a:pos x="126" y="148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7">
                        <a:moveTo>
                          <a:pt x="126" y="0"/>
                        </a:moveTo>
                        <a:lnTo>
                          <a:pt x="126" y="1"/>
                        </a:lnTo>
                        <a:lnTo>
                          <a:pt x="126" y="3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8"/>
                        </a:lnTo>
                        <a:lnTo>
                          <a:pt x="123" y="10"/>
                        </a:lnTo>
                        <a:lnTo>
                          <a:pt x="123" y="12"/>
                        </a:lnTo>
                        <a:lnTo>
                          <a:pt x="121" y="12"/>
                        </a:lnTo>
                        <a:lnTo>
                          <a:pt x="119" y="14"/>
                        </a:lnTo>
                        <a:lnTo>
                          <a:pt x="117" y="15"/>
                        </a:lnTo>
                        <a:lnTo>
                          <a:pt x="117" y="17"/>
                        </a:lnTo>
                        <a:lnTo>
                          <a:pt x="116" y="19"/>
                        </a:lnTo>
                        <a:lnTo>
                          <a:pt x="114" y="19"/>
                        </a:lnTo>
                        <a:lnTo>
                          <a:pt x="110" y="21"/>
                        </a:lnTo>
                        <a:lnTo>
                          <a:pt x="109" y="22"/>
                        </a:lnTo>
                        <a:lnTo>
                          <a:pt x="107" y="22"/>
                        </a:lnTo>
                        <a:lnTo>
                          <a:pt x="105" y="24"/>
                        </a:lnTo>
                        <a:lnTo>
                          <a:pt x="103" y="26"/>
                        </a:lnTo>
                        <a:lnTo>
                          <a:pt x="100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29"/>
                        </a:lnTo>
                        <a:lnTo>
                          <a:pt x="89" y="29"/>
                        </a:lnTo>
                        <a:lnTo>
                          <a:pt x="88" y="29"/>
                        </a:lnTo>
                        <a:lnTo>
                          <a:pt x="84" y="31"/>
                        </a:lnTo>
                        <a:lnTo>
                          <a:pt x="81" y="31"/>
                        </a:lnTo>
                        <a:lnTo>
                          <a:pt x="79" y="31"/>
                        </a:lnTo>
                        <a:lnTo>
                          <a:pt x="75" y="31"/>
                        </a:lnTo>
                        <a:lnTo>
                          <a:pt x="72" y="33"/>
                        </a:lnTo>
                        <a:lnTo>
                          <a:pt x="70" y="33"/>
                        </a:lnTo>
                        <a:lnTo>
                          <a:pt x="67" y="33"/>
                        </a:lnTo>
                        <a:lnTo>
                          <a:pt x="60" y="33"/>
                        </a:lnTo>
                        <a:lnTo>
                          <a:pt x="56" y="33"/>
                        </a:lnTo>
                        <a:lnTo>
                          <a:pt x="53" y="33"/>
                        </a:lnTo>
                        <a:lnTo>
                          <a:pt x="51" y="31"/>
                        </a:lnTo>
                        <a:lnTo>
                          <a:pt x="48" y="31"/>
                        </a:lnTo>
                        <a:lnTo>
                          <a:pt x="44" y="31"/>
                        </a:lnTo>
                        <a:lnTo>
                          <a:pt x="42" y="31"/>
                        </a:lnTo>
                        <a:lnTo>
                          <a:pt x="39" y="29"/>
                        </a:lnTo>
                        <a:lnTo>
                          <a:pt x="35" y="29"/>
                        </a:lnTo>
                        <a:lnTo>
                          <a:pt x="34" y="29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6"/>
                        </a:lnTo>
                        <a:lnTo>
                          <a:pt x="23" y="26"/>
                        </a:lnTo>
                        <a:lnTo>
                          <a:pt x="21" y="24"/>
                        </a:lnTo>
                        <a:lnTo>
                          <a:pt x="18" y="22"/>
                        </a:lnTo>
                        <a:lnTo>
                          <a:pt x="16" y="22"/>
                        </a:lnTo>
                        <a:lnTo>
                          <a:pt x="14" y="21"/>
                        </a:lnTo>
                        <a:lnTo>
                          <a:pt x="13" y="19"/>
                        </a:lnTo>
                        <a:lnTo>
                          <a:pt x="11" y="19"/>
                        </a:lnTo>
                        <a:lnTo>
                          <a:pt x="9" y="17"/>
                        </a:lnTo>
                        <a:lnTo>
                          <a:pt x="7" y="15"/>
                        </a:lnTo>
                        <a:lnTo>
                          <a:pt x="7" y="14"/>
                        </a:lnTo>
                        <a:lnTo>
                          <a:pt x="6" y="12"/>
                        </a:lnTo>
                        <a:lnTo>
                          <a:pt x="4" y="12"/>
                        </a:lnTo>
                        <a:lnTo>
                          <a:pt x="2" y="10"/>
                        </a:lnTo>
                        <a:lnTo>
                          <a:pt x="2" y="8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8"/>
                        </a:lnTo>
                        <a:lnTo>
                          <a:pt x="0" y="150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5"/>
                        </a:lnTo>
                        <a:lnTo>
                          <a:pt x="4" y="157"/>
                        </a:lnTo>
                        <a:lnTo>
                          <a:pt x="6" y="157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2"/>
                        </a:lnTo>
                        <a:lnTo>
                          <a:pt x="11" y="164"/>
                        </a:lnTo>
                        <a:lnTo>
                          <a:pt x="13" y="164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69"/>
                        </a:lnTo>
                        <a:lnTo>
                          <a:pt x="23" y="169"/>
                        </a:lnTo>
                        <a:lnTo>
                          <a:pt x="25" y="171"/>
                        </a:lnTo>
                        <a:lnTo>
                          <a:pt x="28" y="171"/>
                        </a:lnTo>
                        <a:lnTo>
                          <a:pt x="30" y="173"/>
                        </a:lnTo>
                        <a:lnTo>
                          <a:pt x="34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6"/>
                        </a:lnTo>
                        <a:lnTo>
                          <a:pt x="48" y="176"/>
                        </a:lnTo>
                        <a:lnTo>
                          <a:pt x="51" y="176"/>
                        </a:lnTo>
                        <a:lnTo>
                          <a:pt x="53" y="176"/>
                        </a:lnTo>
                        <a:lnTo>
                          <a:pt x="56" y="176"/>
                        </a:lnTo>
                        <a:lnTo>
                          <a:pt x="60" y="176"/>
                        </a:lnTo>
                        <a:lnTo>
                          <a:pt x="67" y="176"/>
                        </a:lnTo>
                        <a:lnTo>
                          <a:pt x="70" y="176"/>
                        </a:lnTo>
                        <a:lnTo>
                          <a:pt x="72" y="176"/>
                        </a:lnTo>
                        <a:lnTo>
                          <a:pt x="75" y="176"/>
                        </a:lnTo>
                        <a:lnTo>
                          <a:pt x="79" y="176"/>
                        </a:lnTo>
                        <a:lnTo>
                          <a:pt x="81" y="176"/>
                        </a:lnTo>
                        <a:lnTo>
                          <a:pt x="84" y="175"/>
                        </a:lnTo>
                        <a:lnTo>
                          <a:pt x="88" y="175"/>
                        </a:lnTo>
                        <a:lnTo>
                          <a:pt x="89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1"/>
                        </a:lnTo>
                        <a:lnTo>
                          <a:pt x="100" y="171"/>
                        </a:lnTo>
                        <a:lnTo>
                          <a:pt x="103" y="169"/>
                        </a:lnTo>
                        <a:lnTo>
                          <a:pt x="105" y="169"/>
                        </a:lnTo>
                        <a:lnTo>
                          <a:pt x="107" y="168"/>
                        </a:lnTo>
                        <a:lnTo>
                          <a:pt x="109" y="166"/>
                        </a:lnTo>
                        <a:lnTo>
                          <a:pt x="110" y="166"/>
                        </a:lnTo>
                        <a:lnTo>
                          <a:pt x="114" y="164"/>
                        </a:lnTo>
                        <a:lnTo>
                          <a:pt x="116" y="164"/>
                        </a:lnTo>
                        <a:lnTo>
                          <a:pt x="117" y="162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7"/>
                        </a:lnTo>
                        <a:lnTo>
                          <a:pt x="123" y="157"/>
                        </a:lnTo>
                        <a:lnTo>
                          <a:pt x="123" y="155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0"/>
                        </a:lnTo>
                        <a:lnTo>
                          <a:pt x="126" y="148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3" name="Freeform 289"/>
                  <p:cNvSpPr>
                    <a:spLocks/>
                  </p:cNvSpPr>
                  <p:nvPr/>
                </p:nvSpPr>
                <p:spPr bwMode="auto">
                  <a:xfrm>
                    <a:off x="1374" y="2513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8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9" y="11"/>
                      </a:cxn>
                      <a:cxn ang="0">
                        <a:pos x="116" y="14"/>
                      </a:cxn>
                      <a:cxn ang="0">
                        <a:pos x="119" y="18"/>
                      </a:cxn>
                      <a:cxn ang="0">
                        <a:pos x="123" y="23"/>
                      </a:cxn>
                      <a:cxn ang="0">
                        <a:pos x="124" y="28"/>
                      </a:cxn>
                      <a:cxn ang="0">
                        <a:pos x="126" y="32"/>
                      </a:cxn>
                      <a:cxn ang="0">
                        <a:pos x="124" y="37"/>
                      </a:cxn>
                      <a:cxn ang="0">
                        <a:pos x="123" y="42"/>
                      </a:cxn>
                      <a:cxn ang="0">
                        <a:pos x="119" y="46"/>
                      </a:cxn>
                      <a:cxn ang="0">
                        <a:pos x="116" y="51"/>
                      </a:cxn>
                      <a:cxn ang="0">
                        <a:pos x="109" y="54"/>
                      </a:cxn>
                      <a:cxn ang="0">
                        <a:pos x="103" y="58"/>
                      </a:cxn>
                      <a:cxn ang="0">
                        <a:pos x="96" y="60"/>
                      </a:cxn>
                      <a:cxn ang="0">
                        <a:pos x="88" y="61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8" y="63"/>
                      </a:cxn>
                      <a:cxn ang="0">
                        <a:pos x="39" y="61"/>
                      </a:cxn>
                      <a:cxn ang="0">
                        <a:pos x="30" y="60"/>
                      </a:cxn>
                      <a:cxn ang="0">
                        <a:pos x="23" y="58"/>
                      </a:cxn>
                      <a:cxn ang="0">
                        <a:pos x="16" y="54"/>
                      </a:cxn>
                      <a:cxn ang="0">
                        <a:pos x="11" y="51"/>
                      </a:cxn>
                      <a:cxn ang="0">
                        <a:pos x="7" y="46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2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8"/>
                      </a:cxn>
                      <a:cxn ang="0">
                        <a:pos x="11" y="14"/>
                      </a:cxn>
                      <a:cxn ang="0">
                        <a:pos x="16" y="11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8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8" y="2"/>
                        </a:lnTo>
                        <a:lnTo>
                          <a:pt x="89" y="4"/>
                        </a:lnTo>
                        <a:lnTo>
                          <a:pt x="93" y="4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9" y="11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6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9" y="18"/>
                        </a:lnTo>
                        <a:lnTo>
                          <a:pt x="121" y="19"/>
                        </a:lnTo>
                        <a:lnTo>
                          <a:pt x="123" y="21"/>
                        </a:lnTo>
                        <a:lnTo>
                          <a:pt x="123" y="23"/>
                        </a:lnTo>
                        <a:lnTo>
                          <a:pt x="124" y="25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2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9"/>
                        </a:lnTo>
                        <a:lnTo>
                          <a:pt x="124" y="40"/>
                        </a:lnTo>
                        <a:lnTo>
                          <a:pt x="123" y="42"/>
                        </a:lnTo>
                        <a:lnTo>
                          <a:pt x="123" y="44"/>
                        </a:lnTo>
                        <a:lnTo>
                          <a:pt x="121" y="44"/>
                        </a:lnTo>
                        <a:lnTo>
                          <a:pt x="119" y="46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6" y="51"/>
                        </a:lnTo>
                        <a:lnTo>
                          <a:pt x="114" y="51"/>
                        </a:lnTo>
                        <a:lnTo>
                          <a:pt x="110" y="53"/>
                        </a:lnTo>
                        <a:lnTo>
                          <a:pt x="109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60"/>
                        </a:lnTo>
                        <a:lnTo>
                          <a:pt x="96" y="60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8" y="61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7" y="65"/>
                        </a:lnTo>
                        <a:lnTo>
                          <a:pt x="60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8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4" y="61"/>
                        </a:lnTo>
                        <a:lnTo>
                          <a:pt x="30" y="60"/>
                        </a:lnTo>
                        <a:lnTo>
                          <a:pt x="28" y="60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3"/>
                        </a:lnTo>
                        <a:lnTo>
                          <a:pt x="13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6"/>
                        </a:lnTo>
                        <a:lnTo>
                          <a:pt x="6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9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2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6" y="19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6" y="11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4" y="4"/>
                        </a:lnTo>
                        <a:lnTo>
                          <a:pt x="35" y="4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8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4" name="Freeform 290"/>
                  <p:cNvSpPr>
                    <a:spLocks/>
                  </p:cNvSpPr>
                  <p:nvPr/>
                </p:nvSpPr>
                <p:spPr bwMode="auto">
                  <a:xfrm>
                    <a:off x="1374" y="3018"/>
                    <a:ext cx="63" cy="200"/>
                  </a:xfrm>
                  <a:custGeom>
                    <a:avLst/>
                    <a:gdLst/>
                    <a:ahLst/>
                    <a:cxnLst>
                      <a:cxn ang="0">
                        <a:pos x="126" y="4"/>
                      </a:cxn>
                      <a:cxn ang="0">
                        <a:pos x="124" y="9"/>
                      </a:cxn>
                      <a:cxn ang="0">
                        <a:pos x="121" y="12"/>
                      </a:cxn>
                      <a:cxn ang="0">
                        <a:pos x="117" y="18"/>
                      </a:cxn>
                      <a:cxn ang="0">
                        <a:pos x="110" y="21"/>
                      </a:cxn>
                      <a:cxn ang="0">
                        <a:pos x="105" y="25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1" y="32"/>
                      </a:cxn>
                      <a:cxn ang="0">
                        <a:pos x="72" y="33"/>
                      </a:cxn>
                      <a:cxn ang="0">
                        <a:pos x="60" y="33"/>
                      </a:cxn>
                      <a:cxn ang="0">
                        <a:pos x="51" y="32"/>
                      </a:cxn>
                      <a:cxn ang="0">
                        <a:pos x="42" y="32"/>
                      </a:cxn>
                      <a:cxn ang="0">
                        <a:pos x="34" y="30"/>
                      </a:cxn>
                      <a:cxn ang="0">
                        <a:pos x="25" y="26"/>
                      </a:cxn>
                      <a:cxn ang="0">
                        <a:pos x="18" y="23"/>
                      </a:cxn>
                      <a:cxn ang="0">
                        <a:pos x="13" y="19"/>
                      </a:cxn>
                      <a:cxn ang="0">
                        <a:pos x="7" y="16"/>
                      </a:cxn>
                      <a:cxn ang="0">
                        <a:pos x="4" y="12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8"/>
                      </a:cxn>
                      <a:cxn ang="0">
                        <a:pos x="7" y="161"/>
                      </a:cxn>
                      <a:cxn ang="0">
                        <a:pos x="13" y="165"/>
                      </a:cxn>
                      <a:cxn ang="0">
                        <a:pos x="18" y="168"/>
                      </a:cxn>
                      <a:cxn ang="0">
                        <a:pos x="25" y="172"/>
                      </a:cxn>
                      <a:cxn ang="0">
                        <a:pos x="34" y="173"/>
                      </a:cxn>
                      <a:cxn ang="0">
                        <a:pos x="42" y="175"/>
                      </a:cxn>
                      <a:cxn ang="0">
                        <a:pos x="51" y="177"/>
                      </a:cxn>
                      <a:cxn ang="0">
                        <a:pos x="60" y="177"/>
                      </a:cxn>
                      <a:cxn ang="0">
                        <a:pos x="72" y="177"/>
                      </a:cxn>
                      <a:cxn ang="0">
                        <a:pos x="81" y="177"/>
                      </a:cxn>
                      <a:cxn ang="0">
                        <a:pos x="89" y="175"/>
                      </a:cxn>
                      <a:cxn ang="0">
                        <a:pos x="98" y="172"/>
                      </a:cxn>
                      <a:cxn ang="0">
                        <a:pos x="105" y="170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1" y="158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8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4"/>
                        </a:lnTo>
                        <a:lnTo>
                          <a:pt x="124" y="5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3" y="11"/>
                        </a:lnTo>
                        <a:lnTo>
                          <a:pt x="123" y="12"/>
                        </a:lnTo>
                        <a:lnTo>
                          <a:pt x="121" y="12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6" y="19"/>
                        </a:lnTo>
                        <a:lnTo>
                          <a:pt x="114" y="19"/>
                        </a:lnTo>
                        <a:lnTo>
                          <a:pt x="110" y="21"/>
                        </a:lnTo>
                        <a:lnTo>
                          <a:pt x="109" y="23"/>
                        </a:lnTo>
                        <a:lnTo>
                          <a:pt x="107" y="23"/>
                        </a:lnTo>
                        <a:lnTo>
                          <a:pt x="105" y="25"/>
                        </a:lnTo>
                        <a:lnTo>
                          <a:pt x="103" y="26"/>
                        </a:lnTo>
                        <a:lnTo>
                          <a:pt x="100" y="26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30"/>
                        </a:lnTo>
                        <a:lnTo>
                          <a:pt x="89" y="30"/>
                        </a:lnTo>
                        <a:lnTo>
                          <a:pt x="88" y="30"/>
                        </a:lnTo>
                        <a:lnTo>
                          <a:pt x="84" y="32"/>
                        </a:lnTo>
                        <a:lnTo>
                          <a:pt x="81" y="32"/>
                        </a:lnTo>
                        <a:lnTo>
                          <a:pt x="79" y="32"/>
                        </a:lnTo>
                        <a:lnTo>
                          <a:pt x="75" y="32"/>
                        </a:lnTo>
                        <a:lnTo>
                          <a:pt x="72" y="33"/>
                        </a:lnTo>
                        <a:lnTo>
                          <a:pt x="70" y="33"/>
                        </a:lnTo>
                        <a:lnTo>
                          <a:pt x="67" y="33"/>
                        </a:lnTo>
                        <a:lnTo>
                          <a:pt x="60" y="33"/>
                        </a:lnTo>
                        <a:lnTo>
                          <a:pt x="56" y="33"/>
                        </a:lnTo>
                        <a:lnTo>
                          <a:pt x="53" y="33"/>
                        </a:lnTo>
                        <a:lnTo>
                          <a:pt x="51" y="32"/>
                        </a:lnTo>
                        <a:lnTo>
                          <a:pt x="48" y="32"/>
                        </a:lnTo>
                        <a:lnTo>
                          <a:pt x="44" y="32"/>
                        </a:lnTo>
                        <a:lnTo>
                          <a:pt x="42" y="32"/>
                        </a:lnTo>
                        <a:lnTo>
                          <a:pt x="39" y="30"/>
                        </a:lnTo>
                        <a:lnTo>
                          <a:pt x="35" y="30"/>
                        </a:lnTo>
                        <a:lnTo>
                          <a:pt x="34" y="30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6"/>
                        </a:lnTo>
                        <a:lnTo>
                          <a:pt x="23" y="26"/>
                        </a:lnTo>
                        <a:lnTo>
                          <a:pt x="21" y="25"/>
                        </a:lnTo>
                        <a:lnTo>
                          <a:pt x="18" y="23"/>
                        </a:lnTo>
                        <a:lnTo>
                          <a:pt x="16" y="23"/>
                        </a:lnTo>
                        <a:lnTo>
                          <a:pt x="14" y="21"/>
                        </a:lnTo>
                        <a:lnTo>
                          <a:pt x="13" y="19"/>
                        </a:lnTo>
                        <a:lnTo>
                          <a:pt x="11" y="19"/>
                        </a:lnTo>
                        <a:lnTo>
                          <a:pt x="9" y="18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6" y="12"/>
                        </a:lnTo>
                        <a:lnTo>
                          <a:pt x="4" y="12"/>
                        </a:ln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1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4" y="158"/>
                        </a:lnTo>
                        <a:lnTo>
                          <a:pt x="6" y="158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3"/>
                        </a:lnTo>
                        <a:lnTo>
                          <a:pt x="11" y="165"/>
                        </a:lnTo>
                        <a:lnTo>
                          <a:pt x="13" y="165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70"/>
                        </a:lnTo>
                        <a:lnTo>
                          <a:pt x="23" y="170"/>
                        </a:lnTo>
                        <a:lnTo>
                          <a:pt x="25" y="172"/>
                        </a:lnTo>
                        <a:lnTo>
                          <a:pt x="28" y="172"/>
                        </a:lnTo>
                        <a:lnTo>
                          <a:pt x="30" y="173"/>
                        </a:lnTo>
                        <a:lnTo>
                          <a:pt x="34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7"/>
                        </a:lnTo>
                        <a:lnTo>
                          <a:pt x="48" y="177"/>
                        </a:lnTo>
                        <a:lnTo>
                          <a:pt x="51" y="177"/>
                        </a:lnTo>
                        <a:lnTo>
                          <a:pt x="53" y="177"/>
                        </a:lnTo>
                        <a:lnTo>
                          <a:pt x="56" y="177"/>
                        </a:lnTo>
                        <a:lnTo>
                          <a:pt x="60" y="177"/>
                        </a:lnTo>
                        <a:lnTo>
                          <a:pt x="67" y="177"/>
                        </a:lnTo>
                        <a:lnTo>
                          <a:pt x="70" y="177"/>
                        </a:lnTo>
                        <a:lnTo>
                          <a:pt x="72" y="177"/>
                        </a:lnTo>
                        <a:lnTo>
                          <a:pt x="75" y="177"/>
                        </a:lnTo>
                        <a:lnTo>
                          <a:pt x="79" y="177"/>
                        </a:lnTo>
                        <a:lnTo>
                          <a:pt x="81" y="177"/>
                        </a:lnTo>
                        <a:lnTo>
                          <a:pt x="84" y="175"/>
                        </a:lnTo>
                        <a:lnTo>
                          <a:pt x="88" y="175"/>
                        </a:lnTo>
                        <a:lnTo>
                          <a:pt x="89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2"/>
                        </a:lnTo>
                        <a:lnTo>
                          <a:pt x="100" y="172"/>
                        </a:lnTo>
                        <a:lnTo>
                          <a:pt x="103" y="170"/>
                        </a:lnTo>
                        <a:lnTo>
                          <a:pt x="105" y="170"/>
                        </a:lnTo>
                        <a:lnTo>
                          <a:pt x="107" y="168"/>
                        </a:lnTo>
                        <a:lnTo>
                          <a:pt x="109" y="166"/>
                        </a:lnTo>
                        <a:lnTo>
                          <a:pt x="110" y="166"/>
                        </a:lnTo>
                        <a:lnTo>
                          <a:pt x="114" y="165"/>
                        </a:lnTo>
                        <a:lnTo>
                          <a:pt x="116" y="165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8"/>
                        </a:lnTo>
                        <a:lnTo>
                          <a:pt x="123" y="158"/>
                        </a:lnTo>
                        <a:lnTo>
                          <a:pt x="123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1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5" name="Freeform 291"/>
                  <p:cNvSpPr>
                    <a:spLocks/>
                  </p:cNvSpPr>
                  <p:nvPr/>
                </p:nvSpPr>
                <p:spPr bwMode="auto">
                  <a:xfrm>
                    <a:off x="1374" y="2984"/>
                    <a:ext cx="63" cy="72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8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9" y="10"/>
                      </a:cxn>
                      <a:cxn ang="0">
                        <a:pos x="116" y="14"/>
                      </a:cxn>
                      <a:cxn ang="0">
                        <a:pos x="119" y="17"/>
                      </a:cxn>
                      <a:cxn ang="0">
                        <a:pos x="123" y="23"/>
                      </a:cxn>
                      <a:cxn ang="0">
                        <a:pos x="124" y="28"/>
                      </a:cxn>
                      <a:cxn ang="0">
                        <a:pos x="126" y="31"/>
                      </a:cxn>
                      <a:cxn ang="0">
                        <a:pos x="124" y="36"/>
                      </a:cxn>
                      <a:cxn ang="0">
                        <a:pos x="123" y="42"/>
                      </a:cxn>
                      <a:cxn ang="0">
                        <a:pos x="119" y="45"/>
                      </a:cxn>
                      <a:cxn ang="0">
                        <a:pos x="116" y="50"/>
                      </a:cxn>
                      <a:cxn ang="0">
                        <a:pos x="109" y="54"/>
                      </a:cxn>
                      <a:cxn ang="0">
                        <a:pos x="103" y="57"/>
                      </a:cxn>
                      <a:cxn ang="0">
                        <a:pos x="96" y="59"/>
                      </a:cxn>
                      <a:cxn ang="0">
                        <a:pos x="88" y="61"/>
                      </a:cxn>
                      <a:cxn ang="0">
                        <a:pos x="79" y="63"/>
                      </a:cxn>
                      <a:cxn ang="0">
                        <a:pos x="70" y="64"/>
                      </a:cxn>
                      <a:cxn ang="0">
                        <a:pos x="56" y="64"/>
                      </a:cxn>
                      <a:cxn ang="0">
                        <a:pos x="48" y="63"/>
                      </a:cxn>
                      <a:cxn ang="0">
                        <a:pos x="39" y="61"/>
                      </a:cxn>
                      <a:cxn ang="0">
                        <a:pos x="30" y="59"/>
                      </a:cxn>
                      <a:cxn ang="0">
                        <a:pos x="23" y="57"/>
                      </a:cxn>
                      <a:cxn ang="0">
                        <a:pos x="16" y="54"/>
                      </a:cxn>
                      <a:cxn ang="0">
                        <a:pos x="11" y="50"/>
                      </a:cxn>
                      <a:cxn ang="0">
                        <a:pos x="7" y="45"/>
                      </a:cxn>
                      <a:cxn ang="0">
                        <a:pos x="2" y="42"/>
                      </a:cxn>
                      <a:cxn ang="0">
                        <a:pos x="0" y="36"/>
                      </a:cxn>
                      <a:cxn ang="0">
                        <a:pos x="0" y="31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7"/>
                      </a:cxn>
                      <a:cxn ang="0">
                        <a:pos x="11" y="14"/>
                      </a:cxn>
                      <a:cxn ang="0">
                        <a:pos x="16" y="10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8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5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8" y="2"/>
                        </a:lnTo>
                        <a:lnTo>
                          <a:pt x="89" y="3"/>
                        </a:lnTo>
                        <a:lnTo>
                          <a:pt x="93" y="3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9" y="10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6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9" y="17"/>
                        </a:lnTo>
                        <a:lnTo>
                          <a:pt x="121" y="19"/>
                        </a:lnTo>
                        <a:lnTo>
                          <a:pt x="123" y="21"/>
                        </a:lnTo>
                        <a:lnTo>
                          <a:pt x="123" y="23"/>
                        </a:lnTo>
                        <a:lnTo>
                          <a:pt x="124" y="24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29"/>
                        </a:lnTo>
                        <a:lnTo>
                          <a:pt x="126" y="31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6"/>
                        </a:lnTo>
                        <a:lnTo>
                          <a:pt x="124" y="38"/>
                        </a:lnTo>
                        <a:lnTo>
                          <a:pt x="124" y="40"/>
                        </a:lnTo>
                        <a:lnTo>
                          <a:pt x="123" y="42"/>
                        </a:lnTo>
                        <a:lnTo>
                          <a:pt x="123" y="43"/>
                        </a:lnTo>
                        <a:lnTo>
                          <a:pt x="121" y="43"/>
                        </a:lnTo>
                        <a:lnTo>
                          <a:pt x="119" y="45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6" y="50"/>
                        </a:lnTo>
                        <a:lnTo>
                          <a:pt x="114" y="50"/>
                        </a:lnTo>
                        <a:lnTo>
                          <a:pt x="110" y="52"/>
                        </a:lnTo>
                        <a:lnTo>
                          <a:pt x="109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7"/>
                        </a:lnTo>
                        <a:lnTo>
                          <a:pt x="100" y="57"/>
                        </a:lnTo>
                        <a:lnTo>
                          <a:pt x="98" y="59"/>
                        </a:lnTo>
                        <a:lnTo>
                          <a:pt x="96" y="59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8" y="61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4"/>
                        </a:lnTo>
                        <a:lnTo>
                          <a:pt x="70" y="64"/>
                        </a:lnTo>
                        <a:lnTo>
                          <a:pt x="67" y="64"/>
                        </a:lnTo>
                        <a:lnTo>
                          <a:pt x="60" y="64"/>
                        </a:lnTo>
                        <a:lnTo>
                          <a:pt x="56" y="64"/>
                        </a:lnTo>
                        <a:lnTo>
                          <a:pt x="53" y="64"/>
                        </a:lnTo>
                        <a:lnTo>
                          <a:pt x="51" y="63"/>
                        </a:lnTo>
                        <a:lnTo>
                          <a:pt x="48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4" y="61"/>
                        </a:lnTo>
                        <a:lnTo>
                          <a:pt x="30" y="59"/>
                        </a:lnTo>
                        <a:lnTo>
                          <a:pt x="28" y="59"/>
                        </a:lnTo>
                        <a:lnTo>
                          <a:pt x="25" y="57"/>
                        </a:lnTo>
                        <a:lnTo>
                          <a:pt x="23" y="57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2"/>
                        </a:lnTo>
                        <a:lnTo>
                          <a:pt x="13" y="50"/>
                        </a:lnTo>
                        <a:lnTo>
                          <a:pt x="11" y="50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5"/>
                        </a:lnTo>
                        <a:lnTo>
                          <a:pt x="6" y="43"/>
                        </a:lnTo>
                        <a:lnTo>
                          <a:pt x="4" y="43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8"/>
                        </a:lnTo>
                        <a:lnTo>
                          <a:pt x="0" y="36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0" y="29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4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6" y="19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6" y="10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4" y="3"/>
                        </a:lnTo>
                        <a:lnTo>
                          <a:pt x="35" y="3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8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6" name="Freeform 292"/>
                  <p:cNvSpPr>
                    <a:spLocks/>
                  </p:cNvSpPr>
                  <p:nvPr/>
                </p:nvSpPr>
                <p:spPr bwMode="auto">
                  <a:xfrm>
                    <a:off x="1436" y="2073"/>
                    <a:ext cx="104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7" name="Freeform 293"/>
                  <p:cNvSpPr>
                    <a:spLocks/>
                  </p:cNvSpPr>
                  <p:nvPr/>
                </p:nvSpPr>
                <p:spPr bwMode="auto">
                  <a:xfrm>
                    <a:off x="1423" y="2044"/>
                    <a:ext cx="104" cy="2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09"/>
                      </a:cxn>
                      <a:cxn ang="0">
                        <a:pos x="0" y="20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0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09"/>
                        </a:lnTo>
                        <a:lnTo>
                          <a:pt x="0" y="20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8" name="Freeform 294"/>
                  <p:cNvSpPr>
                    <a:spLocks/>
                  </p:cNvSpPr>
                  <p:nvPr/>
                </p:nvSpPr>
                <p:spPr bwMode="auto">
                  <a:xfrm>
                    <a:off x="1505" y="3170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9" name="Freeform 295"/>
                  <p:cNvSpPr>
                    <a:spLocks/>
                  </p:cNvSpPr>
                  <p:nvPr/>
                </p:nvSpPr>
                <p:spPr bwMode="auto">
                  <a:xfrm>
                    <a:off x="1492" y="3140"/>
                    <a:ext cx="106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09"/>
                      </a:cxn>
                      <a:cxn ang="0">
                        <a:pos x="0" y="20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0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09"/>
                        </a:lnTo>
                        <a:lnTo>
                          <a:pt x="0" y="20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0" name="Freeform 296"/>
                  <p:cNvSpPr>
                    <a:spLocks/>
                  </p:cNvSpPr>
                  <p:nvPr/>
                </p:nvSpPr>
                <p:spPr bwMode="auto">
                  <a:xfrm>
                    <a:off x="1575" y="2699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10" y="0"/>
                      </a:cxn>
                      <a:cxn ang="0">
                        <a:pos x="210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1" h="211">
                        <a:moveTo>
                          <a:pt x="0" y="0"/>
                        </a:moveTo>
                        <a:lnTo>
                          <a:pt x="210" y="0"/>
                        </a:lnTo>
                        <a:lnTo>
                          <a:pt x="210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1" name="Freeform 297"/>
                  <p:cNvSpPr>
                    <a:spLocks/>
                  </p:cNvSpPr>
                  <p:nvPr/>
                </p:nvSpPr>
                <p:spPr bwMode="auto">
                  <a:xfrm>
                    <a:off x="1562" y="2670"/>
                    <a:ext cx="105" cy="2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9" y="0"/>
                      </a:cxn>
                      <a:cxn ang="0">
                        <a:pos x="209" y="210"/>
                      </a:cxn>
                      <a:cxn ang="0">
                        <a:pos x="0" y="21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0" h="211">
                        <a:moveTo>
                          <a:pt x="0" y="0"/>
                        </a:moveTo>
                        <a:lnTo>
                          <a:pt x="209" y="0"/>
                        </a:lnTo>
                        <a:lnTo>
                          <a:pt x="209" y="210"/>
                        </a:lnTo>
                        <a:lnTo>
                          <a:pt x="0" y="2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2" name="Line 2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1" y="2317"/>
                    <a:ext cx="3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11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518" y="1728"/>
                    <a:ext cx="800" cy="1488"/>
                    <a:chOff x="1073" y="1490"/>
                    <a:chExt cx="1609" cy="1330"/>
                  </a:xfrm>
                </p:grpSpPr>
                <p:sp>
                  <p:nvSpPr>
                    <p:cNvPr id="205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1073" y="1630"/>
                      <a:ext cx="211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06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1213" y="1910"/>
                      <a:ext cx="210" cy="2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09"/>
                        </a:cxn>
                        <a:cxn ang="0">
                          <a:pos x="0" y="20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0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09"/>
                          </a:lnTo>
                          <a:lnTo>
                            <a:pt x="0" y="20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07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213" y="2189"/>
                      <a:ext cx="210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08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1353" y="1490"/>
                      <a:ext cx="210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09" name="Freeform 304"/>
                    <p:cNvSpPr>
                      <a:spLocks/>
                    </p:cNvSpPr>
                    <p:nvPr/>
                  </p:nvSpPr>
                  <p:spPr bwMode="auto">
                    <a:xfrm>
                      <a:off x="1353" y="2469"/>
                      <a:ext cx="210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0" name="Freeform 305"/>
                    <p:cNvSpPr>
                      <a:spLocks/>
                    </p:cNvSpPr>
                    <p:nvPr/>
                  </p:nvSpPr>
                  <p:spPr bwMode="auto">
                    <a:xfrm>
                      <a:off x="1772" y="1490"/>
                      <a:ext cx="211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1" name="Freeform 306"/>
                    <p:cNvSpPr>
                      <a:spLocks/>
                    </p:cNvSpPr>
                    <p:nvPr/>
                  </p:nvSpPr>
                  <p:spPr bwMode="auto">
                    <a:xfrm>
                      <a:off x="1772" y="2609"/>
                      <a:ext cx="211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2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1912" y="1770"/>
                      <a:ext cx="210" cy="21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09"/>
                        </a:cxn>
                        <a:cxn ang="0">
                          <a:pos x="0" y="20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0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09"/>
                          </a:lnTo>
                          <a:lnTo>
                            <a:pt x="0" y="20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3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2191" y="2049"/>
                      <a:ext cx="211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4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2191" y="2469"/>
                      <a:ext cx="211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5" name="Freeform 310"/>
                    <p:cNvSpPr>
                      <a:spLocks/>
                    </p:cNvSpPr>
                    <p:nvPr/>
                  </p:nvSpPr>
                  <p:spPr bwMode="auto">
                    <a:xfrm>
                      <a:off x="2471" y="2329"/>
                      <a:ext cx="211" cy="2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6" name="Line 3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0" y="2352"/>
                      <a:ext cx="341" cy="16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7" name="Line 3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12" y="2472"/>
                      <a:ext cx="45" cy="13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8" name="Line 3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30" y="2408"/>
                      <a:ext cx="61" cy="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9" name="Line 3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30" y="2207"/>
                      <a:ext cx="61" cy="2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0" name="Line 3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7" y="1978"/>
                      <a:ext cx="0" cy="12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1" name="Line 31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21" y="2130"/>
                      <a:ext cx="61" cy="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2" name="Line 31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492" y="1698"/>
                      <a:ext cx="46" cy="1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3" name="Line 31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281" y="1803"/>
                      <a:ext cx="201" cy="1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4" name="Line 3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00" y="1698"/>
                      <a:ext cx="109" cy="1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64" name="Line 3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7" y="3060"/>
                    <a:ext cx="35" cy="24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5" name="Line 3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1" y="2984"/>
                    <a:ext cx="127" cy="9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6" name="Line 3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2" y="3217"/>
                    <a:ext cx="91" cy="40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7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3217"/>
                    <a:ext cx="0" cy="7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8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969" y="3217"/>
                    <a:ext cx="57" cy="12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9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060"/>
                    <a:ext cx="90" cy="40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0" name="Line 326"/>
                  <p:cNvSpPr>
                    <a:spLocks noChangeShapeType="1"/>
                  </p:cNvSpPr>
                  <p:nvPr/>
                </p:nvSpPr>
                <p:spPr bwMode="auto">
                  <a:xfrm>
                    <a:off x="1178" y="2944"/>
                    <a:ext cx="56" cy="15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1" name="Line 327"/>
                  <p:cNvSpPr>
                    <a:spLocks noChangeShapeType="1"/>
                  </p:cNvSpPr>
                  <p:nvPr/>
                </p:nvSpPr>
                <p:spPr bwMode="auto">
                  <a:xfrm>
                    <a:off x="1318" y="2903"/>
                    <a:ext cx="56" cy="12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2" name="Line 3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18" y="2667"/>
                    <a:ext cx="56" cy="6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3" name="Line 3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78" y="2353"/>
                    <a:ext cx="57" cy="6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4" name="Line 3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62" y="2099"/>
                    <a:ext cx="76" cy="25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5" name="Line 3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40" y="2039"/>
                    <a:ext cx="56" cy="6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6" name="Line 3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9" y="1680"/>
                    <a:ext cx="135" cy="12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7" name="Line 3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4" y="1638"/>
                    <a:ext cx="21" cy="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8" name="Line 3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36" y="1638"/>
                    <a:ext cx="20" cy="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9" name="Line 3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01" y="1725"/>
                    <a:ext cx="57" cy="6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0" name="Line 3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2" y="2005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1" name="Line 3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3" y="2347"/>
                    <a:ext cx="195" cy="11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2" name="Line 3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1" y="2434"/>
                    <a:ext cx="57" cy="12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3" name="Line 3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2" y="2709"/>
                    <a:ext cx="126" cy="19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4" name="Line 34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4" y="2845"/>
                    <a:ext cx="56" cy="6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5" name="Line 3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" y="2654"/>
                    <a:ext cx="126" cy="9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6" name="Line 3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8" y="2578"/>
                    <a:ext cx="21" cy="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7" name="Line 3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" y="2005"/>
                    <a:ext cx="5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8" name="Line 3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0" y="1337"/>
                    <a:ext cx="0" cy="23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9" name="Line 3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22" y="1298"/>
                    <a:ext cx="126" cy="18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0" name="Line 3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8" y="1337"/>
                    <a:ext cx="0" cy="8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1" name="Line 3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8" y="1456"/>
                    <a:ext cx="126" cy="19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2" name="Line 3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8" y="1750"/>
                    <a:ext cx="195" cy="2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3" name="Line 3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7" y="1806"/>
                    <a:ext cx="57" cy="13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4" name="Line 3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7" y="2201"/>
                    <a:ext cx="126" cy="9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5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1436" y="2631"/>
                    <a:ext cx="125" cy="15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6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1436" y="3134"/>
                    <a:ext cx="56" cy="6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7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1297" y="3118"/>
                    <a:ext cx="195" cy="11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8" name="Line 3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9" y="3618"/>
                    <a:ext cx="126" cy="19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9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1057" y="3529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00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946" y="3508"/>
                    <a:ext cx="76" cy="25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01" name="Line 3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1" y="3763"/>
                    <a:ext cx="57" cy="6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02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640" y="3529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03" name="Line 3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3" y="3414"/>
                    <a:ext cx="1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04" name="Line 3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7" y="3204"/>
                    <a:ext cx="21" cy="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84" name="Line 361"/>
                <p:cNvSpPr>
                  <a:spLocks noChangeShapeType="1"/>
                </p:cNvSpPr>
                <p:nvPr/>
              </p:nvSpPr>
              <p:spPr bwMode="auto">
                <a:xfrm>
                  <a:off x="3648" y="1536"/>
                  <a:ext cx="576" cy="192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85" name="Line 362"/>
                <p:cNvSpPr>
                  <a:spLocks noChangeShapeType="1"/>
                </p:cNvSpPr>
                <p:nvPr/>
              </p:nvSpPr>
              <p:spPr bwMode="auto">
                <a:xfrm>
                  <a:off x="3744" y="2400"/>
                  <a:ext cx="432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86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3456" y="3072"/>
                  <a:ext cx="768" cy="24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 type="triangl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82" name="Text Box 364"/>
              <p:cNvSpPr txBox="1">
                <a:spLocks noChangeArrowheads="1"/>
              </p:cNvSpPr>
              <p:nvPr/>
            </p:nvSpPr>
            <p:spPr bwMode="auto">
              <a:xfrm>
                <a:off x="2196" y="1847"/>
                <a:ext cx="379" cy="217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1200" b="1">
                    <a:solidFill>
                      <a:srgbClr val="000066"/>
                    </a:solidFill>
                    <a:latin typeface="+mn-ea"/>
                    <a:ea typeface="+mn-ea"/>
                  </a:rPr>
                  <a:t>OLTP </a:t>
                </a:r>
                <a:r>
                  <a:rPr kumimoji="0" lang="ko-KR" altLang="en-US" sz="1200" b="1">
                    <a:solidFill>
                      <a:srgbClr val="000066"/>
                    </a:solidFill>
                    <a:latin typeface="+mn-ea"/>
                    <a:ea typeface="+mn-ea"/>
                  </a:rPr>
                  <a:t>운영자료</a:t>
                </a:r>
                <a:endParaRPr kumimoji="0" lang="ko-KR" altLang="en-US" sz="1200" b="1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44" name="Rectangle 365"/>
            <p:cNvSpPr>
              <a:spLocks noChangeArrowheads="1"/>
            </p:cNvSpPr>
            <p:nvPr/>
          </p:nvSpPr>
          <p:spPr bwMode="auto">
            <a:xfrm>
              <a:off x="999666" y="3689536"/>
              <a:ext cx="7581900" cy="1625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245" name="Rectangle 366"/>
            <p:cNvSpPr>
              <a:spLocks noChangeArrowheads="1"/>
            </p:cNvSpPr>
            <p:nvPr/>
          </p:nvSpPr>
          <p:spPr bwMode="auto">
            <a:xfrm>
              <a:off x="999666" y="3697473"/>
              <a:ext cx="336550" cy="1617663"/>
            </a:xfrm>
            <a:prstGeom prst="rect">
              <a:avLst/>
            </a:prstGeom>
            <a:gradFill rotWithShape="0">
              <a:gsLst>
                <a:gs pos="0">
                  <a:srgbClr val="9966FF"/>
                </a:gs>
                <a:gs pos="50000">
                  <a:schemeClr val="bg1"/>
                </a:gs>
                <a:gs pos="100000">
                  <a:srgbClr val="9966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vert="eaVert" wrap="none" lIns="92075" tIns="46038" rIns="92075" bIns="46038" anchor="ctr"/>
            <a:lstStyle/>
            <a:p>
              <a:pPr eaLnBrk="0" latinLnBrk="0" hangingPunct="0"/>
              <a:r>
                <a:rPr kumimoji="0" lang="en-US" altLang="ko-KR" sz="1200" dirty="0">
                  <a:latin typeface="+mn-ea"/>
                  <a:ea typeface="+mn-ea"/>
                </a:rPr>
                <a:t>DW </a:t>
              </a:r>
              <a:r>
                <a:rPr kumimoji="0" lang="ko-KR" altLang="en-US" sz="1200" dirty="0">
                  <a:latin typeface="+mn-ea"/>
                  <a:ea typeface="+mn-ea"/>
                </a:rPr>
                <a:t>기반 </a:t>
              </a:r>
              <a:r>
                <a:rPr kumimoji="0" lang="en-US" altLang="ko-KR" sz="1200" dirty="0">
                  <a:latin typeface="+mn-ea"/>
                  <a:ea typeface="+mn-ea"/>
                </a:rPr>
                <a:t>EUC</a:t>
              </a:r>
              <a:endParaRPr kumimoji="0"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246" name="Text Box 367"/>
            <p:cNvSpPr txBox="1">
              <a:spLocks noChangeArrowheads="1"/>
            </p:cNvSpPr>
            <p:nvPr/>
          </p:nvSpPr>
          <p:spPr bwMode="auto">
            <a:xfrm>
              <a:off x="3363301" y="4728168"/>
              <a:ext cx="11480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1200" b="1">
                  <a:latin typeface="+mn-ea"/>
                  <a:ea typeface="+mn-ea"/>
                </a:rPr>
                <a:t>Warehousing</a:t>
              </a:r>
            </a:p>
          </p:txBody>
        </p:sp>
        <p:grpSp>
          <p:nvGrpSpPr>
            <p:cNvPr id="12" name="Group 368"/>
            <p:cNvGrpSpPr>
              <a:grpSpLocks/>
            </p:cNvGrpSpPr>
            <p:nvPr/>
          </p:nvGrpSpPr>
          <p:grpSpPr bwMode="auto">
            <a:xfrm>
              <a:off x="1507545" y="3754398"/>
              <a:ext cx="6769221" cy="1522638"/>
              <a:chOff x="635" y="2743"/>
              <a:chExt cx="3244" cy="1118"/>
            </a:xfrm>
          </p:grpSpPr>
          <p:sp>
            <p:nvSpPr>
              <p:cNvPr id="248" name="Line 369"/>
              <p:cNvSpPr>
                <a:spLocks noChangeShapeType="1"/>
              </p:cNvSpPr>
              <p:nvPr/>
            </p:nvSpPr>
            <p:spPr bwMode="auto">
              <a:xfrm flipV="1">
                <a:off x="3024" y="2827"/>
                <a:ext cx="0" cy="10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grpSp>
            <p:nvGrpSpPr>
              <p:cNvPr id="13" name="Group 370"/>
              <p:cNvGrpSpPr>
                <a:grpSpLocks/>
              </p:cNvGrpSpPr>
              <p:nvPr/>
            </p:nvGrpSpPr>
            <p:grpSpPr bwMode="auto">
              <a:xfrm>
                <a:off x="3216" y="3189"/>
                <a:ext cx="489" cy="544"/>
                <a:chOff x="3216" y="3141"/>
                <a:chExt cx="489" cy="556"/>
              </a:xfrm>
            </p:grpSpPr>
            <p:sp>
              <p:nvSpPr>
                <p:cNvPr id="504" name="Freeform 371"/>
                <p:cNvSpPr>
                  <a:spLocks/>
                </p:cNvSpPr>
                <p:nvPr/>
              </p:nvSpPr>
              <p:spPr bwMode="auto">
                <a:xfrm>
                  <a:off x="3430" y="3248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42" y="8"/>
                    </a:cxn>
                    <a:cxn ang="0">
                      <a:pos x="43" y="7"/>
                    </a:cxn>
                    <a:cxn ang="0">
                      <a:pos x="44" y="5"/>
                    </a:cxn>
                    <a:cxn ang="0">
                      <a:pos x="44" y="3"/>
                    </a:cxn>
                    <a:cxn ang="0">
                      <a:pos x="44" y="2"/>
                    </a:cxn>
                    <a:cxn ang="0">
                      <a:pos x="42" y="1"/>
                    </a:cxn>
                    <a:cxn ang="0">
                      <a:pos x="41" y="0"/>
                    </a:cxn>
                    <a:cxn ang="0">
                      <a:pos x="39" y="0"/>
                    </a:cxn>
                    <a:cxn ang="0">
                      <a:pos x="38" y="1"/>
                    </a:cxn>
                    <a:cxn ang="0">
                      <a:pos x="36" y="1"/>
                    </a:cxn>
                    <a:cxn ang="0">
                      <a:pos x="33" y="2"/>
                    </a:cxn>
                    <a:cxn ang="0">
                      <a:pos x="29" y="4"/>
                    </a:cxn>
                    <a:cxn ang="0">
                      <a:pos x="24" y="5"/>
                    </a:cxn>
                    <a:cxn ang="0">
                      <a:pos x="20" y="7"/>
                    </a:cxn>
                    <a:cxn ang="0">
                      <a:pos x="16" y="8"/>
                    </a:cxn>
                    <a:cxn ang="0">
                      <a:pos x="13" y="9"/>
                    </a:cxn>
                    <a:cxn ang="0">
                      <a:pos x="12" y="10"/>
                    </a:cxn>
                    <a:cxn ang="0">
                      <a:pos x="10" y="13"/>
                    </a:cxn>
                    <a:cxn ang="0">
                      <a:pos x="7" y="16"/>
                    </a:cxn>
                    <a:cxn ang="0">
                      <a:pos x="5" y="19"/>
                    </a:cxn>
                    <a:cxn ang="0">
                      <a:pos x="3" y="21"/>
                    </a:cxn>
                    <a:cxn ang="0">
                      <a:pos x="2" y="23"/>
                    </a:cxn>
                    <a:cxn ang="0">
                      <a:pos x="1" y="24"/>
                    </a:cxn>
                    <a:cxn ang="0">
                      <a:pos x="0" y="25"/>
                    </a:cxn>
                    <a:cxn ang="0">
                      <a:pos x="0" y="27"/>
                    </a:cxn>
                    <a:cxn ang="0">
                      <a:pos x="0" y="29"/>
                    </a:cxn>
                    <a:cxn ang="0">
                      <a:pos x="0" y="34"/>
                    </a:cxn>
                    <a:cxn ang="0">
                      <a:pos x="0" y="38"/>
                    </a:cxn>
                    <a:cxn ang="0">
                      <a:pos x="2" y="40"/>
                    </a:cxn>
                    <a:cxn ang="0">
                      <a:pos x="3" y="40"/>
                    </a:cxn>
                    <a:cxn ang="0">
                      <a:pos x="3" y="38"/>
                    </a:cxn>
                    <a:cxn ang="0">
                      <a:pos x="5" y="37"/>
                    </a:cxn>
                    <a:cxn ang="0">
                      <a:pos x="5" y="36"/>
                    </a:cxn>
                    <a:cxn ang="0">
                      <a:pos x="6" y="34"/>
                    </a:cxn>
                    <a:cxn ang="0">
                      <a:pos x="7" y="31"/>
                    </a:cxn>
                    <a:cxn ang="0">
                      <a:pos x="7" y="29"/>
                    </a:cxn>
                    <a:cxn ang="0">
                      <a:pos x="8" y="28"/>
                    </a:cxn>
                    <a:cxn ang="0">
                      <a:pos x="10" y="27"/>
                    </a:cxn>
                    <a:cxn ang="0">
                      <a:pos x="13" y="25"/>
                    </a:cxn>
                    <a:cxn ang="0">
                      <a:pos x="16" y="23"/>
                    </a:cxn>
                    <a:cxn ang="0">
                      <a:pos x="18" y="21"/>
                    </a:cxn>
                    <a:cxn ang="0">
                      <a:pos x="21" y="21"/>
                    </a:cxn>
                    <a:cxn ang="0">
                      <a:pos x="26" y="19"/>
                    </a:cxn>
                    <a:cxn ang="0">
                      <a:pos x="30" y="17"/>
                    </a:cxn>
                    <a:cxn ang="0">
                      <a:pos x="33" y="15"/>
                    </a:cxn>
                    <a:cxn ang="0">
                      <a:pos x="35" y="14"/>
                    </a:cxn>
                    <a:cxn ang="0">
                      <a:pos x="38" y="12"/>
                    </a:cxn>
                    <a:cxn ang="0">
                      <a:pos x="41" y="9"/>
                    </a:cxn>
                    <a:cxn ang="0">
                      <a:pos x="42" y="8"/>
                    </a:cxn>
                  </a:cxnLst>
                  <a:rect l="0" t="0" r="r" b="b"/>
                  <a:pathLst>
                    <a:path w="45" h="41">
                      <a:moveTo>
                        <a:pt x="42" y="8"/>
                      </a:moveTo>
                      <a:lnTo>
                        <a:pt x="43" y="7"/>
                      </a:lnTo>
                      <a:lnTo>
                        <a:pt x="44" y="5"/>
                      </a:lnTo>
                      <a:lnTo>
                        <a:pt x="44" y="3"/>
                      </a:lnTo>
                      <a:lnTo>
                        <a:pt x="44" y="2"/>
                      </a:lnTo>
                      <a:lnTo>
                        <a:pt x="42" y="1"/>
                      </a:lnTo>
                      <a:lnTo>
                        <a:pt x="41" y="0"/>
                      </a:lnTo>
                      <a:lnTo>
                        <a:pt x="39" y="0"/>
                      </a:lnTo>
                      <a:lnTo>
                        <a:pt x="38" y="1"/>
                      </a:lnTo>
                      <a:lnTo>
                        <a:pt x="36" y="1"/>
                      </a:lnTo>
                      <a:lnTo>
                        <a:pt x="33" y="2"/>
                      </a:lnTo>
                      <a:lnTo>
                        <a:pt x="29" y="4"/>
                      </a:lnTo>
                      <a:lnTo>
                        <a:pt x="24" y="5"/>
                      </a:lnTo>
                      <a:lnTo>
                        <a:pt x="20" y="7"/>
                      </a:lnTo>
                      <a:lnTo>
                        <a:pt x="16" y="8"/>
                      </a:lnTo>
                      <a:lnTo>
                        <a:pt x="13" y="9"/>
                      </a:lnTo>
                      <a:lnTo>
                        <a:pt x="12" y="10"/>
                      </a:lnTo>
                      <a:lnTo>
                        <a:pt x="10" y="13"/>
                      </a:lnTo>
                      <a:lnTo>
                        <a:pt x="7" y="16"/>
                      </a:lnTo>
                      <a:lnTo>
                        <a:pt x="5" y="19"/>
                      </a:lnTo>
                      <a:lnTo>
                        <a:pt x="3" y="21"/>
                      </a:lnTo>
                      <a:lnTo>
                        <a:pt x="2" y="23"/>
                      </a:lnTo>
                      <a:lnTo>
                        <a:pt x="1" y="24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0" y="29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2" y="40"/>
                      </a:lnTo>
                      <a:lnTo>
                        <a:pt x="3" y="40"/>
                      </a:lnTo>
                      <a:lnTo>
                        <a:pt x="3" y="38"/>
                      </a:lnTo>
                      <a:lnTo>
                        <a:pt x="5" y="37"/>
                      </a:lnTo>
                      <a:lnTo>
                        <a:pt x="5" y="36"/>
                      </a:lnTo>
                      <a:lnTo>
                        <a:pt x="6" y="34"/>
                      </a:lnTo>
                      <a:lnTo>
                        <a:pt x="7" y="31"/>
                      </a:lnTo>
                      <a:lnTo>
                        <a:pt x="7" y="29"/>
                      </a:lnTo>
                      <a:lnTo>
                        <a:pt x="8" y="28"/>
                      </a:lnTo>
                      <a:lnTo>
                        <a:pt x="10" y="27"/>
                      </a:lnTo>
                      <a:lnTo>
                        <a:pt x="13" y="25"/>
                      </a:lnTo>
                      <a:lnTo>
                        <a:pt x="16" y="23"/>
                      </a:lnTo>
                      <a:lnTo>
                        <a:pt x="18" y="21"/>
                      </a:lnTo>
                      <a:lnTo>
                        <a:pt x="21" y="21"/>
                      </a:lnTo>
                      <a:lnTo>
                        <a:pt x="26" y="19"/>
                      </a:lnTo>
                      <a:lnTo>
                        <a:pt x="30" y="17"/>
                      </a:lnTo>
                      <a:lnTo>
                        <a:pt x="33" y="15"/>
                      </a:lnTo>
                      <a:lnTo>
                        <a:pt x="35" y="14"/>
                      </a:lnTo>
                      <a:lnTo>
                        <a:pt x="38" y="12"/>
                      </a:lnTo>
                      <a:lnTo>
                        <a:pt x="41" y="9"/>
                      </a:lnTo>
                      <a:lnTo>
                        <a:pt x="42" y="8"/>
                      </a:lnTo>
                    </a:path>
                  </a:pathLst>
                </a:custGeom>
                <a:solidFill>
                  <a:srgbClr val="C1995B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05" name="Freeform 372"/>
                <p:cNvSpPr>
                  <a:spLocks/>
                </p:cNvSpPr>
                <p:nvPr/>
              </p:nvSpPr>
              <p:spPr bwMode="auto">
                <a:xfrm>
                  <a:off x="3466" y="3248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2" y="0"/>
                    </a:cxn>
                    <a:cxn ang="0">
                      <a:pos x="16" y="3"/>
                    </a:cxn>
                    <a:cxn ang="0">
                      <a:pos x="16" y="7"/>
                    </a:cxn>
                    <a:cxn ang="0">
                      <a:pos x="16" y="8"/>
                    </a:cxn>
                    <a:cxn ang="0">
                      <a:pos x="16" y="12"/>
                    </a:cxn>
                    <a:cxn ang="0">
                      <a:pos x="12" y="16"/>
                    </a:cxn>
                    <a:cxn ang="0">
                      <a:pos x="10" y="16"/>
                    </a:cxn>
                    <a:cxn ang="0">
                      <a:pos x="6" y="16"/>
                    </a:cxn>
                    <a:cxn ang="0">
                      <a:pos x="4" y="16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17" h="17">
                      <a:moveTo>
                        <a:pt x="0" y="12"/>
                      </a:move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3"/>
                      </a:lnTo>
                      <a:lnTo>
                        <a:pt x="16" y="7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2" y="16"/>
                      </a:lnTo>
                      <a:lnTo>
                        <a:pt x="10" y="16"/>
                      </a:lnTo>
                      <a:lnTo>
                        <a:pt x="6" y="16"/>
                      </a:lnTo>
                      <a:lnTo>
                        <a:pt x="4" y="16"/>
                      </a:lnTo>
                      <a:lnTo>
                        <a:pt x="0" y="12"/>
                      </a:lnTo>
                    </a:path>
                  </a:pathLst>
                </a:custGeom>
                <a:solidFill>
                  <a:srgbClr val="C1995B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06" name="Freeform 373"/>
                <p:cNvSpPr>
                  <a:spLocks/>
                </p:cNvSpPr>
                <p:nvPr/>
              </p:nvSpPr>
              <p:spPr bwMode="auto">
                <a:xfrm>
                  <a:off x="3466" y="3248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0" y="10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2" y="1"/>
                    </a:cxn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2" y="0"/>
                    </a:cxn>
                    <a:cxn ang="0">
                      <a:pos x="14" y="1"/>
                    </a:cxn>
                    <a:cxn ang="0">
                      <a:pos x="16" y="5"/>
                    </a:cxn>
                    <a:cxn ang="0">
                      <a:pos x="16" y="7"/>
                    </a:cxn>
                    <a:cxn ang="0">
                      <a:pos x="16" y="10"/>
                    </a:cxn>
                    <a:cxn ang="0">
                      <a:pos x="14" y="14"/>
                    </a:cxn>
                    <a:cxn ang="0">
                      <a:pos x="12" y="16"/>
                    </a:cxn>
                    <a:cxn ang="0">
                      <a:pos x="8" y="16"/>
                    </a:cxn>
                    <a:cxn ang="0">
                      <a:pos x="4" y="16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7" h="17">
                      <a:moveTo>
                        <a:pt x="2" y="14"/>
                      </a:moveTo>
                      <a:lnTo>
                        <a:pt x="0" y="10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2" y="1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1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6" y="10"/>
                      </a:lnTo>
                      <a:lnTo>
                        <a:pt x="14" y="14"/>
                      </a:lnTo>
                      <a:lnTo>
                        <a:pt x="12" y="16"/>
                      </a:lnTo>
                      <a:lnTo>
                        <a:pt x="8" y="16"/>
                      </a:lnTo>
                      <a:lnTo>
                        <a:pt x="4" y="16"/>
                      </a:lnTo>
                      <a:lnTo>
                        <a:pt x="2" y="14"/>
                      </a:lnTo>
                    </a:path>
                  </a:pathLst>
                </a:custGeom>
                <a:solidFill>
                  <a:srgbClr val="C1995B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07" name="Freeform 374"/>
                <p:cNvSpPr>
                  <a:spLocks/>
                </p:cNvSpPr>
                <p:nvPr/>
              </p:nvSpPr>
              <p:spPr bwMode="auto">
                <a:xfrm>
                  <a:off x="3646" y="3589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6" y="16"/>
                    </a:cxn>
                    <a:cxn ang="0">
                      <a:pos x="4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2" y="0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2" y="0"/>
                    </a:cxn>
                    <a:cxn ang="0">
                      <a:pos x="14" y="4"/>
                    </a:cxn>
                    <a:cxn ang="0">
                      <a:pos x="14" y="6"/>
                    </a:cxn>
                    <a:cxn ang="0">
                      <a:pos x="16" y="10"/>
                    </a:cxn>
                    <a:cxn ang="0">
                      <a:pos x="14" y="12"/>
                    </a:cxn>
                    <a:cxn ang="0">
                      <a:pos x="12" y="16"/>
                    </a:cxn>
                    <a:cxn ang="0">
                      <a:pos x="10" y="16"/>
                    </a:cxn>
                    <a:cxn ang="0">
                      <a:pos x="6" y="16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lnTo>
                        <a:pt x="4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4"/>
                      </a:lnTo>
                      <a:lnTo>
                        <a:pt x="14" y="6"/>
                      </a:lnTo>
                      <a:lnTo>
                        <a:pt x="16" y="10"/>
                      </a:lnTo>
                      <a:lnTo>
                        <a:pt x="14" y="12"/>
                      </a:lnTo>
                      <a:lnTo>
                        <a:pt x="12" y="16"/>
                      </a:lnTo>
                      <a:lnTo>
                        <a:pt x="10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C1995B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08" name="Freeform 375"/>
                <p:cNvSpPr>
                  <a:spLocks/>
                </p:cNvSpPr>
                <p:nvPr/>
              </p:nvSpPr>
              <p:spPr bwMode="auto">
                <a:xfrm>
                  <a:off x="3688" y="3590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4" y="16"/>
                    </a:cxn>
                    <a:cxn ang="0">
                      <a:pos x="2" y="14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0" y="5"/>
                    </a:cxn>
                    <a:cxn ang="0">
                      <a:pos x="2" y="3"/>
                    </a:cxn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2" y="1"/>
                    </a:cxn>
                    <a:cxn ang="0">
                      <a:pos x="16" y="5"/>
                    </a:cxn>
                    <a:cxn ang="0">
                      <a:pos x="16" y="7"/>
                    </a:cxn>
                    <a:cxn ang="0">
                      <a:pos x="16" y="10"/>
                    </a:cxn>
                    <a:cxn ang="0">
                      <a:pos x="14" y="14"/>
                    </a:cxn>
                    <a:cxn ang="0">
                      <a:pos x="12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7" h="17">
                      <a:moveTo>
                        <a:pt x="8" y="16"/>
                      </a:moveTo>
                      <a:lnTo>
                        <a:pt x="4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2" y="1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6" y="10"/>
                      </a:lnTo>
                      <a:lnTo>
                        <a:pt x="14" y="14"/>
                      </a:lnTo>
                      <a:lnTo>
                        <a:pt x="12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C1995B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09" name="Rectangle 376"/>
                <p:cNvSpPr>
                  <a:spLocks noChangeArrowheads="1"/>
                </p:cNvSpPr>
                <p:nvPr/>
              </p:nvSpPr>
              <p:spPr bwMode="auto">
                <a:xfrm flipH="1">
                  <a:off x="3567" y="3547"/>
                  <a:ext cx="16" cy="35"/>
                </a:xfrm>
                <a:prstGeom prst="rect">
                  <a:avLst/>
                </a:prstGeom>
                <a:solidFill>
                  <a:srgbClr val="B2C1D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0" name="Freeform 377"/>
                <p:cNvSpPr>
                  <a:spLocks/>
                </p:cNvSpPr>
                <p:nvPr/>
              </p:nvSpPr>
              <p:spPr bwMode="auto">
                <a:xfrm>
                  <a:off x="3541" y="3356"/>
                  <a:ext cx="128" cy="166"/>
                </a:xfrm>
                <a:custGeom>
                  <a:avLst/>
                  <a:gdLst/>
                  <a:ahLst/>
                  <a:cxnLst>
                    <a:cxn ang="0">
                      <a:pos x="98" y="150"/>
                    </a:cxn>
                    <a:cxn ang="0">
                      <a:pos x="0" y="150"/>
                    </a:cxn>
                    <a:cxn ang="0">
                      <a:pos x="0" y="162"/>
                    </a:cxn>
                    <a:cxn ang="0">
                      <a:pos x="3" y="165"/>
                    </a:cxn>
                    <a:cxn ang="0">
                      <a:pos x="83" y="165"/>
                    </a:cxn>
                    <a:cxn ang="0">
                      <a:pos x="86" y="162"/>
                    </a:cxn>
                    <a:cxn ang="0">
                      <a:pos x="86" y="157"/>
                    </a:cxn>
                    <a:cxn ang="0">
                      <a:pos x="89" y="157"/>
                    </a:cxn>
                    <a:cxn ang="0">
                      <a:pos x="92" y="157"/>
                    </a:cxn>
                    <a:cxn ang="0">
                      <a:pos x="94" y="157"/>
                    </a:cxn>
                    <a:cxn ang="0">
                      <a:pos x="96" y="157"/>
                    </a:cxn>
                    <a:cxn ang="0">
                      <a:pos x="97" y="157"/>
                    </a:cxn>
                    <a:cxn ang="0">
                      <a:pos x="99" y="157"/>
                    </a:cxn>
                    <a:cxn ang="0">
                      <a:pos x="101" y="157"/>
                    </a:cxn>
                    <a:cxn ang="0">
                      <a:pos x="103" y="157"/>
                    </a:cxn>
                    <a:cxn ang="0">
                      <a:pos x="109" y="156"/>
                    </a:cxn>
                    <a:cxn ang="0">
                      <a:pos x="114" y="155"/>
                    </a:cxn>
                    <a:cxn ang="0">
                      <a:pos x="118" y="152"/>
                    </a:cxn>
                    <a:cxn ang="0">
                      <a:pos x="121" y="148"/>
                    </a:cxn>
                    <a:cxn ang="0">
                      <a:pos x="124" y="143"/>
                    </a:cxn>
                    <a:cxn ang="0">
                      <a:pos x="125" y="138"/>
                    </a:cxn>
                    <a:cxn ang="0">
                      <a:pos x="127" y="132"/>
                    </a:cxn>
                    <a:cxn ang="0">
                      <a:pos x="127" y="125"/>
                    </a:cxn>
                    <a:cxn ang="0">
                      <a:pos x="125" y="105"/>
                    </a:cxn>
                    <a:cxn ang="0">
                      <a:pos x="120" y="78"/>
                    </a:cxn>
                    <a:cxn ang="0">
                      <a:pos x="115" y="53"/>
                    </a:cxn>
                    <a:cxn ang="0">
                      <a:pos x="113" y="39"/>
                    </a:cxn>
                    <a:cxn ang="0">
                      <a:pos x="119" y="39"/>
                    </a:cxn>
                    <a:cxn ang="0">
                      <a:pos x="119" y="0"/>
                    </a:cxn>
                    <a:cxn ang="0">
                      <a:pos x="108" y="0"/>
                    </a:cxn>
                    <a:cxn ang="0">
                      <a:pos x="108" y="5"/>
                    </a:cxn>
                    <a:cxn ang="0">
                      <a:pos x="108" y="16"/>
                    </a:cxn>
                    <a:cxn ang="0">
                      <a:pos x="108" y="29"/>
                    </a:cxn>
                    <a:cxn ang="0">
                      <a:pos x="108" y="39"/>
                    </a:cxn>
                    <a:cxn ang="0">
                      <a:pos x="110" y="53"/>
                    </a:cxn>
                    <a:cxn ang="0">
                      <a:pos x="114" y="79"/>
                    </a:cxn>
                    <a:cxn ang="0">
                      <a:pos x="118" y="105"/>
                    </a:cxn>
                    <a:cxn ang="0">
                      <a:pos x="120" y="125"/>
                    </a:cxn>
                    <a:cxn ang="0">
                      <a:pos x="120" y="131"/>
                    </a:cxn>
                    <a:cxn ang="0">
                      <a:pos x="119" y="136"/>
                    </a:cxn>
                    <a:cxn ang="0">
                      <a:pos x="118" y="141"/>
                    </a:cxn>
                    <a:cxn ang="0">
                      <a:pos x="116" y="144"/>
                    </a:cxn>
                    <a:cxn ang="0">
                      <a:pos x="113" y="147"/>
                    </a:cxn>
                    <a:cxn ang="0">
                      <a:pos x="110" y="149"/>
                    </a:cxn>
                    <a:cxn ang="0">
                      <a:pos x="105" y="150"/>
                    </a:cxn>
                    <a:cxn ang="0">
                      <a:pos x="98" y="150"/>
                    </a:cxn>
                  </a:cxnLst>
                  <a:rect l="0" t="0" r="r" b="b"/>
                  <a:pathLst>
                    <a:path w="128" h="166">
                      <a:moveTo>
                        <a:pt x="98" y="150"/>
                      </a:moveTo>
                      <a:lnTo>
                        <a:pt x="0" y="150"/>
                      </a:lnTo>
                      <a:lnTo>
                        <a:pt x="0" y="162"/>
                      </a:lnTo>
                      <a:lnTo>
                        <a:pt x="3" y="165"/>
                      </a:lnTo>
                      <a:lnTo>
                        <a:pt x="83" y="165"/>
                      </a:lnTo>
                      <a:lnTo>
                        <a:pt x="86" y="162"/>
                      </a:lnTo>
                      <a:lnTo>
                        <a:pt x="86" y="157"/>
                      </a:lnTo>
                      <a:lnTo>
                        <a:pt x="89" y="157"/>
                      </a:lnTo>
                      <a:lnTo>
                        <a:pt x="92" y="157"/>
                      </a:lnTo>
                      <a:lnTo>
                        <a:pt x="94" y="157"/>
                      </a:lnTo>
                      <a:lnTo>
                        <a:pt x="96" y="157"/>
                      </a:lnTo>
                      <a:lnTo>
                        <a:pt x="97" y="157"/>
                      </a:lnTo>
                      <a:lnTo>
                        <a:pt x="99" y="157"/>
                      </a:lnTo>
                      <a:lnTo>
                        <a:pt x="101" y="157"/>
                      </a:lnTo>
                      <a:lnTo>
                        <a:pt x="103" y="157"/>
                      </a:lnTo>
                      <a:lnTo>
                        <a:pt x="109" y="156"/>
                      </a:lnTo>
                      <a:lnTo>
                        <a:pt x="114" y="155"/>
                      </a:lnTo>
                      <a:lnTo>
                        <a:pt x="118" y="152"/>
                      </a:lnTo>
                      <a:lnTo>
                        <a:pt x="121" y="148"/>
                      </a:lnTo>
                      <a:lnTo>
                        <a:pt x="124" y="143"/>
                      </a:lnTo>
                      <a:lnTo>
                        <a:pt x="125" y="138"/>
                      </a:lnTo>
                      <a:lnTo>
                        <a:pt x="127" y="132"/>
                      </a:lnTo>
                      <a:lnTo>
                        <a:pt x="127" y="125"/>
                      </a:lnTo>
                      <a:lnTo>
                        <a:pt x="125" y="105"/>
                      </a:lnTo>
                      <a:lnTo>
                        <a:pt x="120" y="78"/>
                      </a:lnTo>
                      <a:lnTo>
                        <a:pt x="115" y="53"/>
                      </a:lnTo>
                      <a:lnTo>
                        <a:pt x="113" y="39"/>
                      </a:lnTo>
                      <a:lnTo>
                        <a:pt x="119" y="39"/>
                      </a:lnTo>
                      <a:lnTo>
                        <a:pt x="119" y="0"/>
                      </a:lnTo>
                      <a:lnTo>
                        <a:pt x="108" y="0"/>
                      </a:lnTo>
                      <a:lnTo>
                        <a:pt x="108" y="5"/>
                      </a:lnTo>
                      <a:lnTo>
                        <a:pt x="108" y="16"/>
                      </a:lnTo>
                      <a:lnTo>
                        <a:pt x="108" y="29"/>
                      </a:lnTo>
                      <a:lnTo>
                        <a:pt x="108" y="39"/>
                      </a:lnTo>
                      <a:lnTo>
                        <a:pt x="110" y="53"/>
                      </a:lnTo>
                      <a:lnTo>
                        <a:pt x="114" y="79"/>
                      </a:lnTo>
                      <a:lnTo>
                        <a:pt x="118" y="105"/>
                      </a:lnTo>
                      <a:lnTo>
                        <a:pt x="120" y="125"/>
                      </a:lnTo>
                      <a:lnTo>
                        <a:pt x="120" y="131"/>
                      </a:lnTo>
                      <a:lnTo>
                        <a:pt x="119" y="136"/>
                      </a:lnTo>
                      <a:lnTo>
                        <a:pt x="118" y="141"/>
                      </a:lnTo>
                      <a:lnTo>
                        <a:pt x="116" y="144"/>
                      </a:lnTo>
                      <a:lnTo>
                        <a:pt x="113" y="147"/>
                      </a:lnTo>
                      <a:lnTo>
                        <a:pt x="110" y="149"/>
                      </a:lnTo>
                      <a:lnTo>
                        <a:pt x="105" y="150"/>
                      </a:lnTo>
                      <a:lnTo>
                        <a:pt x="98" y="150"/>
                      </a:lnTo>
                    </a:path>
                  </a:pathLst>
                </a:custGeom>
                <a:solidFill>
                  <a:srgbClr val="7F99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1" name="Freeform 378"/>
                <p:cNvSpPr>
                  <a:spLocks/>
                </p:cNvSpPr>
                <p:nvPr/>
              </p:nvSpPr>
              <p:spPr bwMode="auto">
                <a:xfrm>
                  <a:off x="3506" y="3501"/>
                  <a:ext cx="137" cy="17"/>
                </a:xfrm>
                <a:custGeom>
                  <a:avLst/>
                  <a:gdLst/>
                  <a:ahLst/>
                  <a:cxnLst>
                    <a:cxn ang="0">
                      <a:pos x="134" y="16"/>
                    </a:cxn>
                    <a:cxn ang="0">
                      <a:pos x="2" y="16"/>
                    </a:cxn>
                    <a:cxn ang="0">
                      <a:pos x="0" y="12"/>
                    </a:cxn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134" y="0"/>
                    </a:cxn>
                    <a:cxn ang="0">
                      <a:pos x="135" y="0"/>
                    </a:cxn>
                    <a:cxn ang="0">
                      <a:pos x="136" y="6"/>
                    </a:cxn>
                    <a:cxn ang="0">
                      <a:pos x="135" y="12"/>
                    </a:cxn>
                    <a:cxn ang="0">
                      <a:pos x="134" y="16"/>
                    </a:cxn>
                  </a:cxnLst>
                  <a:rect l="0" t="0" r="r" b="b"/>
                  <a:pathLst>
                    <a:path w="137" h="17">
                      <a:moveTo>
                        <a:pt x="134" y="16"/>
                      </a:move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6"/>
                      </a:lnTo>
                      <a:lnTo>
                        <a:pt x="135" y="12"/>
                      </a:lnTo>
                      <a:lnTo>
                        <a:pt x="134" y="16"/>
                      </a:lnTo>
                    </a:path>
                  </a:pathLst>
                </a:custGeom>
                <a:solidFill>
                  <a:srgbClr val="28707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2" name="Freeform 379"/>
                <p:cNvSpPr>
                  <a:spLocks/>
                </p:cNvSpPr>
                <p:nvPr/>
              </p:nvSpPr>
              <p:spPr bwMode="auto">
                <a:xfrm>
                  <a:off x="3502" y="3473"/>
                  <a:ext cx="145" cy="29"/>
                </a:xfrm>
                <a:custGeom>
                  <a:avLst/>
                  <a:gdLst/>
                  <a:ahLst/>
                  <a:cxnLst>
                    <a:cxn ang="0">
                      <a:pos x="137" y="28"/>
                    </a:cxn>
                    <a:cxn ang="0">
                      <a:pos x="7" y="28"/>
                    </a:cxn>
                    <a:cxn ang="0">
                      <a:pos x="5" y="25"/>
                    </a:cxn>
                    <a:cxn ang="0">
                      <a:pos x="3" y="22"/>
                    </a:cxn>
                    <a:cxn ang="0">
                      <a:pos x="1" y="17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1" y="4"/>
                    </a:cxn>
                    <a:cxn ang="0">
                      <a:pos x="4" y="1"/>
                    </a:cxn>
                    <a:cxn ang="0">
                      <a:pos x="9" y="0"/>
                    </a:cxn>
                    <a:cxn ang="0">
                      <a:pos x="13" y="0"/>
                    </a:cxn>
                    <a:cxn ang="0">
                      <a:pos x="18" y="0"/>
                    </a:cxn>
                    <a:cxn ang="0">
                      <a:pos x="25" y="0"/>
                    </a:cxn>
                    <a:cxn ang="0">
                      <a:pos x="33" y="0"/>
                    </a:cxn>
                    <a:cxn ang="0">
                      <a:pos x="41" y="0"/>
                    </a:cxn>
                    <a:cxn ang="0">
                      <a:pos x="51" y="0"/>
                    </a:cxn>
                    <a:cxn ang="0">
                      <a:pos x="60" y="0"/>
                    </a:cxn>
                    <a:cxn ang="0">
                      <a:pos x="70" y="0"/>
                    </a:cxn>
                    <a:cxn ang="0">
                      <a:pos x="81" y="0"/>
                    </a:cxn>
                    <a:cxn ang="0">
                      <a:pos x="90" y="0"/>
                    </a:cxn>
                    <a:cxn ang="0">
                      <a:pos x="99" y="0"/>
                    </a:cxn>
                    <a:cxn ang="0">
                      <a:pos x="107" y="0"/>
                    </a:cxn>
                    <a:cxn ang="0">
                      <a:pos x="114" y="0"/>
                    </a:cxn>
                    <a:cxn ang="0">
                      <a:pos x="120" y="0"/>
                    </a:cxn>
                    <a:cxn ang="0">
                      <a:pos x="124" y="0"/>
                    </a:cxn>
                    <a:cxn ang="0">
                      <a:pos x="127" y="0"/>
                    </a:cxn>
                    <a:cxn ang="0">
                      <a:pos x="134" y="1"/>
                    </a:cxn>
                    <a:cxn ang="0">
                      <a:pos x="140" y="3"/>
                    </a:cxn>
                    <a:cxn ang="0">
                      <a:pos x="143" y="6"/>
                    </a:cxn>
                    <a:cxn ang="0">
                      <a:pos x="144" y="10"/>
                    </a:cxn>
                    <a:cxn ang="0">
                      <a:pos x="144" y="15"/>
                    </a:cxn>
                    <a:cxn ang="0">
                      <a:pos x="143" y="19"/>
                    </a:cxn>
                    <a:cxn ang="0">
                      <a:pos x="140" y="24"/>
                    </a:cxn>
                    <a:cxn ang="0">
                      <a:pos x="137" y="28"/>
                    </a:cxn>
                  </a:cxnLst>
                  <a:rect l="0" t="0" r="r" b="b"/>
                  <a:pathLst>
                    <a:path w="145" h="29">
                      <a:moveTo>
                        <a:pt x="137" y="28"/>
                      </a:moveTo>
                      <a:lnTo>
                        <a:pt x="7" y="28"/>
                      </a:lnTo>
                      <a:lnTo>
                        <a:pt x="5" y="25"/>
                      </a:lnTo>
                      <a:lnTo>
                        <a:pt x="3" y="22"/>
                      </a:lnTo>
                      <a:lnTo>
                        <a:pt x="1" y="17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1" y="4"/>
                      </a:lnTo>
                      <a:lnTo>
                        <a:pt x="4" y="1"/>
                      </a:lnTo>
                      <a:lnTo>
                        <a:pt x="9" y="0"/>
                      </a:lnTo>
                      <a:lnTo>
                        <a:pt x="13" y="0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33" y="0"/>
                      </a:lnTo>
                      <a:lnTo>
                        <a:pt x="41" y="0"/>
                      </a:lnTo>
                      <a:lnTo>
                        <a:pt x="51" y="0"/>
                      </a:lnTo>
                      <a:lnTo>
                        <a:pt x="60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0" y="0"/>
                      </a:lnTo>
                      <a:lnTo>
                        <a:pt x="99" y="0"/>
                      </a:lnTo>
                      <a:lnTo>
                        <a:pt x="107" y="0"/>
                      </a:lnTo>
                      <a:lnTo>
                        <a:pt x="114" y="0"/>
                      </a:lnTo>
                      <a:lnTo>
                        <a:pt x="120" y="0"/>
                      </a:lnTo>
                      <a:lnTo>
                        <a:pt x="124" y="0"/>
                      </a:lnTo>
                      <a:lnTo>
                        <a:pt x="127" y="0"/>
                      </a:lnTo>
                      <a:lnTo>
                        <a:pt x="134" y="1"/>
                      </a:lnTo>
                      <a:lnTo>
                        <a:pt x="140" y="3"/>
                      </a:lnTo>
                      <a:lnTo>
                        <a:pt x="143" y="6"/>
                      </a:lnTo>
                      <a:lnTo>
                        <a:pt x="144" y="10"/>
                      </a:lnTo>
                      <a:lnTo>
                        <a:pt x="144" y="15"/>
                      </a:lnTo>
                      <a:lnTo>
                        <a:pt x="143" y="19"/>
                      </a:lnTo>
                      <a:lnTo>
                        <a:pt x="140" y="24"/>
                      </a:lnTo>
                      <a:lnTo>
                        <a:pt x="137" y="28"/>
                      </a:lnTo>
                    </a:path>
                  </a:pathLst>
                </a:custGeom>
                <a:solidFill>
                  <a:srgbClr val="0AA3A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3" name="Freeform 380"/>
                <p:cNvSpPr>
                  <a:spLocks/>
                </p:cNvSpPr>
                <p:nvPr/>
              </p:nvSpPr>
              <p:spPr bwMode="auto">
                <a:xfrm>
                  <a:off x="3472" y="3577"/>
                  <a:ext cx="195" cy="89"/>
                </a:xfrm>
                <a:custGeom>
                  <a:avLst/>
                  <a:gdLst/>
                  <a:ahLst/>
                  <a:cxnLst>
                    <a:cxn ang="0">
                      <a:pos x="50" y="49"/>
                    </a:cxn>
                    <a:cxn ang="0">
                      <a:pos x="21" y="54"/>
                    </a:cxn>
                    <a:cxn ang="0">
                      <a:pos x="16" y="58"/>
                    </a:cxn>
                    <a:cxn ang="0">
                      <a:pos x="17" y="65"/>
                    </a:cxn>
                    <a:cxn ang="0">
                      <a:pos x="12" y="76"/>
                    </a:cxn>
                    <a:cxn ang="0">
                      <a:pos x="1" y="70"/>
                    </a:cxn>
                    <a:cxn ang="0">
                      <a:pos x="3" y="60"/>
                    </a:cxn>
                    <a:cxn ang="0">
                      <a:pos x="5" y="55"/>
                    </a:cxn>
                    <a:cxn ang="0">
                      <a:pos x="12" y="48"/>
                    </a:cxn>
                    <a:cxn ang="0">
                      <a:pos x="36" y="40"/>
                    </a:cxn>
                    <a:cxn ang="0">
                      <a:pos x="68" y="34"/>
                    </a:cxn>
                    <a:cxn ang="0">
                      <a:pos x="57" y="32"/>
                    </a:cxn>
                    <a:cxn ang="0">
                      <a:pos x="44" y="28"/>
                    </a:cxn>
                    <a:cxn ang="0">
                      <a:pos x="39" y="32"/>
                    </a:cxn>
                    <a:cxn ang="0">
                      <a:pos x="42" y="39"/>
                    </a:cxn>
                    <a:cxn ang="0">
                      <a:pos x="33" y="48"/>
                    </a:cxn>
                    <a:cxn ang="0">
                      <a:pos x="24" y="39"/>
                    </a:cxn>
                    <a:cxn ang="0">
                      <a:pos x="30" y="30"/>
                    </a:cxn>
                    <a:cxn ang="0">
                      <a:pos x="39" y="20"/>
                    </a:cxn>
                    <a:cxn ang="0">
                      <a:pos x="67" y="24"/>
                    </a:cxn>
                    <a:cxn ang="0">
                      <a:pos x="89" y="29"/>
                    </a:cxn>
                    <a:cxn ang="0">
                      <a:pos x="91" y="1"/>
                    </a:cxn>
                    <a:cxn ang="0">
                      <a:pos x="100" y="0"/>
                    </a:cxn>
                    <a:cxn ang="0">
                      <a:pos x="105" y="3"/>
                    </a:cxn>
                    <a:cxn ang="0">
                      <a:pos x="113" y="27"/>
                    </a:cxn>
                    <a:cxn ang="0">
                      <a:pos x="144" y="21"/>
                    </a:cxn>
                    <a:cxn ang="0">
                      <a:pos x="161" y="22"/>
                    </a:cxn>
                    <a:cxn ang="0">
                      <a:pos x="168" y="33"/>
                    </a:cxn>
                    <a:cxn ang="0">
                      <a:pos x="168" y="45"/>
                    </a:cxn>
                    <a:cxn ang="0">
                      <a:pos x="155" y="45"/>
                    </a:cxn>
                    <a:cxn ang="0">
                      <a:pos x="154" y="34"/>
                    </a:cxn>
                    <a:cxn ang="0">
                      <a:pos x="154" y="29"/>
                    </a:cxn>
                    <a:cxn ang="0">
                      <a:pos x="145" y="30"/>
                    </a:cxn>
                    <a:cxn ang="0">
                      <a:pos x="130" y="33"/>
                    </a:cxn>
                    <a:cxn ang="0">
                      <a:pos x="141" y="36"/>
                    </a:cxn>
                    <a:cxn ang="0">
                      <a:pos x="173" y="44"/>
                    </a:cxn>
                    <a:cxn ang="0">
                      <a:pos x="188" y="51"/>
                    </a:cxn>
                    <a:cxn ang="0">
                      <a:pos x="189" y="57"/>
                    </a:cxn>
                    <a:cxn ang="0">
                      <a:pos x="194" y="64"/>
                    </a:cxn>
                    <a:cxn ang="0">
                      <a:pos x="189" y="76"/>
                    </a:cxn>
                    <a:cxn ang="0">
                      <a:pos x="177" y="70"/>
                    </a:cxn>
                    <a:cxn ang="0">
                      <a:pos x="178" y="62"/>
                    </a:cxn>
                    <a:cxn ang="0">
                      <a:pos x="177" y="56"/>
                    </a:cxn>
                    <a:cxn ang="0">
                      <a:pos x="162" y="52"/>
                    </a:cxn>
                    <a:cxn ang="0">
                      <a:pos x="119" y="47"/>
                    </a:cxn>
                    <a:cxn ang="0">
                      <a:pos x="107" y="60"/>
                    </a:cxn>
                    <a:cxn ang="0">
                      <a:pos x="107" y="68"/>
                    </a:cxn>
                    <a:cxn ang="0">
                      <a:pos x="110" y="77"/>
                    </a:cxn>
                    <a:cxn ang="0">
                      <a:pos x="105" y="88"/>
                    </a:cxn>
                    <a:cxn ang="0">
                      <a:pos x="93" y="82"/>
                    </a:cxn>
                    <a:cxn ang="0">
                      <a:pos x="95" y="73"/>
                    </a:cxn>
                    <a:cxn ang="0">
                      <a:pos x="97" y="65"/>
                    </a:cxn>
                    <a:cxn ang="0">
                      <a:pos x="93" y="51"/>
                    </a:cxn>
                  </a:cxnLst>
                  <a:rect l="0" t="0" r="r" b="b"/>
                  <a:pathLst>
                    <a:path w="195" h="89">
                      <a:moveTo>
                        <a:pt x="89" y="46"/>
                      </a:moveTo>
                      <a:lnTo>
                        <a:pt x="75" y="47"/>
                      </a:lnTo>
                      <a:lnTo>
                        <a:pt x="62" y="48"/>
                      </a:lnTo>
                      <a:lnTo>
                        <a:pt x="50" y="49"/>
                      </a:lnTo>
                      <a:lnTo>
                        <a:pt x="41" y="50"/>
                      </a:lnTo>
                      <a:lnTo>
                        <a:pt x="33" y="52"/>
                      </a:lnTo>
                      <a:lnTo>
                        <a:pt x="26" y="53"/>
                      </a:lnTo>
                      <a:lnTo>
                        <a:pt x="21" y="54"/>
                      </a:lnTo>
                      <a:lnTo>
                        <a:pt x="19" y="55"/>
                      </a:lnTo>
                      <a:lnTo>
                        <a:pt x="17" y="56"/>
                      </a:lnTo>
                      <a:lnTo>
                        <a:pt x="16" y="57"/>
                      </a:lnTo>
                      <a:lnTo>
                        <a:pt x="16" y="58"/>
                      </a:lnTo>
                      <a:lnTo>
                        <a:pt x="16" y="61"/>
                      </a:lnTo>
                      <a:lnTo>
                        <a:pt x="16" y="62"/>
                      </a:lnTo>
                      <a:lnTo>
                        <a:pt x="17" y="63"/>
                      </a:lnTo>
                      <a:lnTo>
                        <a:pt x="17" y="65"/>
                      </a:lnTo>
                      <a:lnTo>
                        <a:pt x="17" y="67"/>
                      </a:lnTo>
                      <a:lnTo>
                        <a:pt x="17" y="70"/>
                      </a:lnTo>
                      <a:lnTo>
                        <a:pt x="15" y="74"/>
                      </a:lnTo>
                      <a:lnTo>
                        <a:pt x="12" y="76"/>
                      </a:lnTo>
                      <a:lnTo>
                        <a:pt x="9" y="76"/>
                      </a:lnTo>
                      <a:lnTo>
                        <a:pt x="5" y="76"/>
                      </a:lnTo>
                      <a:lnTo>
                        <a:pt x="3" y="74"/>
                      </a:lnTo>
                      <a:lnTo>
                        <a:pt x="1" y="70"/>
                      </a:lnTo>
                      <a:lnTo>
                        <a:pt x="0" y="67"/>
                      </a:lnTo>
                      <a:lnTo>
                        <a:pt x="1" y="64"/>
                      </a:lnTo>
                      <a:lnTo>
                        <a:pt x="2" y="62"/>
                      </a:lnTo>
                      <a:lnTo>
                        <a:pt x="3" y="60"/>
                      </a:lnTo>
                      <a:lnTo>
                        <a:pt x="5" y="58"/>
                      </a:lnTo>
                      <a:lnTo>
                        <a:pt x="5" y="57"/>
                      </a:lnTo>
                      <a:lnTo>
                        <a:pt x="5" y="56"/>
                      </a:lnTo>
                      <a:lnTo>
                        <a:pt x="5" y="55"/>
                      </a:lnTo>
                      <a:lnTo>
                        <a:pt x="5" y="53"/>
                      </a:lnTo>
                      <a:lnTo>
                        <a:pt x="7" y="51"/>
                      </a:lnTo>
                      <a:lnTo>
                        <a:pt x="9" y="49"/>
                      </a:lnTo>
                      <a:lnTo>
                        <a:pt x="12" y="48"/>
                      </a:lnTo>
                      <a:lnTo>
                        <a:pt x="15" y="46"/>
                      </a:lnTo>
                      <a:lnTo>
                        <a:pt x="21" y="44"/>
                      </a:lnTo>
                      <a:lnTo>
                        <a:pt x="28" y="42"/>
                      </a:lnTo>
                      <a:lnTo>
                        <a:pt x="36" y="40"/>
                      </a:lnTo>
                      <a:lnTo>
                        <a:pt x="45" y="38"/>
                      </a:lnTo>
                      <a:lnTo>
                        <a:pt x="53" y="36"/>
                      </a:lnTo>
                      <a:lnTo>
                        <a:pt x="61" y="35"/>
                      </a:lnTo>
                      <a:lnTo>
                        <a:pt x="68" y="34"/>
                      </a:lnTo>
                      <a:lnTo>
                        <a:pt x="67" y="34"/>
                      </a:lnTo>
                      <a:lnTo>
                        <a:pt x="65" y="33"/>
                      </a:lnTo>
                      <a:lnTo>
                        <a:pt x="61" y="33"/>
                      </a:lnTo>
                      <a:lnTo>
                        <a:pt x="57" y="32"/>
                      </a:lnTo>
                      <a:lnTo>
                        <a:pt x="54" y="31"/>
                      </a:lnTo>
                      <a:lnTo>
                        <a:pt x="50" y="30"/>
                      </a:lnTo>
                      <a:lnTo>
                        <a:pt x="46" y="29"/>
                      </a:lnTo>
                      <a:lnTo>
                        <a:pt x="44" y="28"/>
                      </a:lnTo>
                      <a:lnTo>
                        <a:pt x="42" y="28"/>
                      </a:lnTo>
                      <a:lnTo>
                        <a:pt x="40" y="29"/>
                      </a:lnTo>
                      <a:lnTo>
                        <a:pt x="39" y="30"/>
                      </a:lnTo>
                      <a:lnTo>
                        <a:pt x="39" y="32"/>
                      </a:lnTo>
                      <a:lnTo>
                        <a:pt x="40" y="33"/>
                      </a:lnTo>
                      <a:lnTo>
                        <a:pt x="41" y="34"/>
                      </a:lnTo>
                      <a:lnTo>
                        <a:pt x="42" y="36"/>
                      </a:lnTo>
                      <a:lnTo>
                        <a:pt x="42" y="39"/>
                      </a:lnTo>
                      <a:lnTo>
                        <a:pt x="41" y="42"/>
                      </a:lnTo>
                      <a:lnTo>
                        <a:pt x="39" y="45"/>
                      </a:lnTo>
                      <a:lnTo>
                        <a:pt x="36" y="47"/>
                      </a:lnTo>
                      <a:lnTo>
                        <a:pt x="33" y="48"/>
                      </a:lnTo>
                      <a:lnTo>
                        <a:pt x="29" y="47"/>
                      </a:lnTo>
                      <a:lnTo>
                        <a:pt x="27" y="45"/>
                      </a:lnTo>
                      <a:lnTo>
                        <a:pt x="25" y="42"/>
                      </a:lnTo>
                      <a:lnTo>
                        <a:pt x="24" y="39"/>
                      </a:lnTo>
                      <a:lnTo>
                        <a:pt x="25" y="35"/>
                      </a:lnTo>
                      <a:lnTo>
                        <a:pt x="26" y="33"/>
                      </a:lnTo>
                      <a:lnTo>
                        <a:pt x="28" y="31"/>
                      </a:lnTo>
                      <a:lnTo>
                        <a:pt x="30" y="30"/>
                      </a:lnTo>
                      <a:lnTo>
                        <a:pt x="31" y="26"/>
                      </a:lnTo>
                      <a:lnTo>
                        <a:pt x="33" y="22"/>
                      </a:lnTo>
                      <a:lnTo>
                        <a:pt x="36" y="20"/>
                      </a:lnTo>
                      <a:lnTo>
                        <a:pt x="39" y="20"/>
                      </a:lnTo>
                      <a:lnTo>
                        <a:pt x="43" y="20"/>
                      </a:lnTo>
                      <a:lnTo>
                        <a:pt x="50" y="21"/>
                      </a:lnTo>
                      <a:lnTo>
                        <a:pt x="58" y="22"/>
                      </a:lnTo>
                      <a:lnTo>
                        <a:pt x="67" y="24"/>
                      </a:lnTo>
                      <a:lnTo>
                        <a:pt x="75" y="26"/>
                      </a:lnTo>
                      <a:lnTo>
                        <a:pt x="82" y="27"/>
                      </a:lnTo>
                      <a:lnTo>
                        <a:pt x="87" y="28"/>
                      </a:lnTo>
                      <a:lnTo>
                        <a:pt x="89" y="29"/>
                      </a:lnTo>
                      <a:lnTo>
                        <a:pt x="89" y="4"/>
                      </a:lnTo>
                      <a:lnTo>
                        <a:pt x="89" y="3"/>
                      </a:lnTo>
                      <a:lnTo>
                        <a:pt x="90" y="2"/>
                      </a:lnTo>
                      <a:lnTo>
                        <a:pt x="91" y="1"/>
                      </a:lnTo>
                      <a:lnTo>
                        <a:pt x="92" y="0"/>
                      </a:lnTo>
                      <a:lnTo>
                        <a:pt x="94" y="0"/>
                      </a:lnTo>
                      <a:lnTo>
                        <a:pt x="97" y="0"/>
                      </a:lnTo>
                      <a:lnTo>
                        <a:pt x="100" y="0"/>
                      </a:lnTo>
                      <a:lnTo>
                        <a:pt x="102" y="0"/>
                      </a:lnTo>
                      <a:lnTo>
                        <a:pt x="104" y="1"/>
                      </a:lnTo>
                      <a:lnTo>
                        <a:pt x="104" y="2"/>
                      </a:lnTo>
                      <a:lnTo>
                        <a:pt x="105" y="3"/>
                      </a:lnTo>
                      <a:lnTo>
                        <a:pt x="106" y="4"/>
                      </a:lnTo>
                      <a:lnTo>
                        <a:pt x="106" y="29"/>
                      </a:lnTo>
                      <a:lnTo>
                        <a:pt x="107" y="28"/>
                      </a:lnTo>
                      <a:lnTo>
                        <a:pt x="113" y="27"/>
                      </a:lnTo>
                      <a:lnTo>
                        <a:pt x="119" y="26"/>
                      </a:lnTo>
                      <a:lnTo>
                        <a:pt x="128" y="24"/>
                      </a:lnTo>
                      <a:lnTo>
                        <a:pt x="136" y="22"/>
                      </a:lnTo>
                      <a:lnTo>
                        <a:pt x="144" y="21"/>
                      </a:lnTo>
                      <a:lnTo>
                        <a:pt x="151" y="20"/>
                      </a:lnTo>
                      <a:lnTo>
                        <a:pt x="155" y="20"/>
                      </a:lnTo>
                      <a:lnTo>
                        <a:pt x="158" y="20"/>
                      </a:lnTo>
                      <a:lnTo>
                        <a:pt x="161" y="22"/>
                      </a:lnTo>
                      <a:lnTo>
                        <a:pt x="163" y="26"/>
                      </a:lnTo>
                      <a:lnTo>
                        <a:pt x="164" y="30"/>
                      </a:lnTo>
                      <a:lnTo>
                        <a:pt x="166" y="31"/>
                      </a:lnTo>
                      <a:lnTo>
                        <a:pt x="168" y="33"/>
                      </a:lnTo>
                      <a:lnTo>
                        <a:pt x="170" y="35"/>
                      </a:lnTo>
                      <a:lnTo>
                        <a:pt x="170" y="39"/>
                      </a:lnTo>
                      <a:lnTo>
                        <a:pt x="170" y="42"/>
                      </a:lnTo>
                      <a:lnTo>
                        <a:pt x="168" y="45"/>
                      </a:lnTo>
                      <a:lnTo>
                        <a:pt x="165" y="47"/>
                      </a:lnTo>
                      <a:lnTo>
                        <a:pt x="161" y="48"/>
                      </a:lnTo>
                      <a:lnTo>
                        <a:pt x="158" y="47"/>
                      </a:lnTo>
                      <a:lnTo>
                        <a:pt x="155" y="45"/>
                      </a:lnTo>
                      <a:lnTo>
                        <a:pt x="153" y="42"/>
                      </a:lnTo>
                      <a:lnTo>
                        <a:pt x="152" y="39"/>
                      </a:lnTo>
                      <a:lnTo>
                        <a:pt x="153" y="36"/>
                      </a:lnTo>
                      <a:lnTo>
                        <a:pt x="154" y="34"/>
                      </a:lnTo>
                      <a:lnTo>
                        <a:pt x="154" y="33"/>
                      </a:lnTo>
                      <a:lnTo>
                        <a:pt x="156" y="32"/>
                      </a:lnTo>
                      <a:lnTo>
                        <a:pt x="155" y="30"/>
                      </a:lnTo>
                      <a:lnTo>
                        <a:pt x="154" y="29"/>
                      </a:lnTo>
                      <a:lnTo>
                        <a:pt x="152" y="28"/>
                      </a:lnTo>
                      <a:lnTo>
                        <a:pt x="149" y="28"/>
                      </a:lnTo>
                      <a:lnTo>
                        <a:pt x="147" y="29"/>
                      </a:lnTo>
                      <a:lnTo>
                        <a:pt x="145" y="30"/>
                      </a:lnTo>
                      <a:lnTo>
                        <a:pt x="141" y="31"/>
                      </a:lnTo>
                      <a:lnTo>
                        <a:pt x="136" y="32"/>
                      </a:lnTo>
                      <a:lnTo>
                        <a:pt x="132" y="33"/>
                      </a:lnTo>
                      <a:lnTo>
                        <a:pt x="130" y="33"/>
                      </a:lnTo>
                      <a:lnTo>
                        <a:pt x="127" y="34"/>
                      </a:lnTo>
                      <a:lnTo>
                        <a:pt x="126" y="34"/>
                      </a:lnTo>
                      <a:lnTo>
                        <a:pt x="133" y="35"/>
                      </a:lnTo>
                      <a:lnTo>
                        <a:pt x="141" y="36"/>
                      </a:lnTo>
                      <a:lnTo>
                        <a:pt x="149" y="38"/>
                      </a:lnTo>
                      <a:lnTo>
                        <a:pt x="158" y="40"/>
                      </a:lnTo>
                      <a:lnTo>
                        <a:pt x="166" y="42"/>
                      </a:lnTo>
                      <a:lnTo>
                        <a:pt x="173" y="44"/>
                      </a:lnTo>
                      <a:lnTo>
                        <a:pt x="179" y="46"/>
                      </a:lnTo>
                      <a:lnTo>
                        <a:pt x="183" y="48"/>
                      </a:lnTo>
                      <a:lnTo>
                        <a:pt x="186" y="49"/>
                      </a:lnTo>
                      <a:lnTo>
                        <a:pt x="188" y="51"/>
                      </a:lnTo>
                      <a:lnTo>
                        <a:pt x="189" y="53"/>
                      </a:lnTo>
                      <a:lnTo>
                        <a:pt x="189" y="55"/>
                      </a:lnTo>
                      <a:lnTo>
                        <a:pt x="189" y="56"/>
                      </a:lnTo>
                      <a:lnTo>
                        <a:pt x="189" y="57"/>
                      </a:lnTo>
                      <a:lnTo>
                        <a:pt x="189" y="58"/>
                      </a:lnTo>
                      <a:lnTo>
                        <a:pt x="191" y="60"/>
                      </a:lnTo>
                      <a:lnTo>
                        <a:pt x="193" y="62"/>
                      </a:lnTo>
                      <a:lnTo>
                        <a:pt x="194" y="64"/>
                      </a:lnTo>
                      <a:lnTo>
                        <a:pt x="194" y="67"/>
                      </a:lnTo>
                      <a:lnTo>
                        <a:pt x="194" y="70"/>
                      </a:lnTo>
                      <a:lnTo>
                        <a:pt x="192" y="74"/>
                      </a:lnTo>
                      <a:lnTo>
                        <a:pt x="189" y="76"/>
                      </a:lnTo>
                      <a:lnTo>
                        <a:pt x="185" y="76"/>
                      </a:lnTo>
                      <a:lnTo>
                        <a:pt x="182" y="76"/>
                      </a:lnTo>
                      <a:lnTo>
                        <a:pt x="179" y="74"/>
                      </a:lnTo>
                      <a:lnTo>
                        <a:pt x="177" y="70"/>
                      </a:lnTo>
                      <a:lnTo>
                        <a:pt x="177" y="67"/>
                      </a:lnTo>
                      <a:lnTo>
                        <a:pt x="177" y="65"/>
                      </a:lnTo>
                      <a:lnTo>
                        <a:pt x="177" y="63"/>
                      </a:lnTo>
                      <a:lnTo>
                        <a:pt x="178" y="62"/>
                      </a:lnTo>
                      <a:lnTo>
                        <a:pt x="179" y="61"/>
                      </a:lnTo>
                      <a:lnTo>
                        <a:pt x="179" y="58"/>
                      </a:lnTo>
                      <a:lnTo>
                        <a:pt x="178" y="57"/>
                      </a:lnTo>
                      <a:lnTo>
                        <a:pt x="177" y="56"/>
                      </a:lnTo>
                      <a:lnTo>
                        <a:pt x="175" y="55"/>
                      </a:lnTo>
                      <a:lnTo>
                        <a:pt x="173" y="54"/>
                      </a:lnTo>
                      <a:lnTo>
                        <a:pt x="169" y="53"/>
                      </a:lnTo>
                      <a:lnTo>
                        <a:pt x="162" y="52"/>
                      </a:lnTo>
                      <a:lnTo>
                        <a:pt x="154" y="50"/>
                      </a:lnTo>
                      <a:lnTo>
                        <a:pt x="144" y="49"/>
                      </a:lnTo>
                      <a:lnTo>
                        <a:pt x="132" y="48"/>
                      </a:lnTo>
                      <a:lnTo>
                        <a:pt x="119" y="47"/>
                      </a:lnTo>
                      <a:lnTo>
                        <a:pt x="105" y="46"/>
                      </a:lnTo>
                      <a:lnTo>
                        <a:pt x="106" y="51"/>
                      </a:lnTo>
                      <a:lnTo>
                        <a:pt x="107" y="55"/>
                      </a:lnTo>
                      <a:lnTo>
                        <a:pt x="107" y="60"/>
                      </a:lnTo>
                      <a:lnTo>
                        <a:pt x="107" y="63"/>
                      </a:lnTo>
                      <a:lnTo>
                        <a:pt x="107" y="64"/>
                      </a:lnTo>
                      <a:lnTo>
                        <a:pt x="107" y="66"/>
                      </a:lnTo>
                      <a:lnTo>
                        <a:pt x="107" y="68"/>
                      </a:lnTo>
                      <a:lnTo>
                        <a:pt x="107" y="72"/>
                      </a:lnTo>
                      <a:lnTo>
                        <a:pt x="109" y="73"/>
                      </a:lnTo>
                      <a:lnTo>
                        <a:pt x="109" y="75"/>
                      </a:lnTo>
                      <a:lnTo>
                        <a:pt x="110" y="77"/>
                      </a:lnTo>
                      <a:lnTo>
                        <a:pt x="110" y="79"/>
                      </a:lnTo>
                      <a:lnTo>
                        <a:pt x="110" y="82"/>
                      </a:lnTo>
                      <a:lnTo>
                        <a:pt x="108" y="85"/>
                      </a:lnTo>
                      <a:lnTo>
                        <a:pt x="105" y="88"/>
                      </a:lnTo>
                      <a:lnTo>
                        <a:pt x="102" y="88"/>
                      </a:lnTo>
                      <a:lnTo>
                        <a:pt x="98" y="88"/>
                      </a:lnTo>
                      <a:lnTo>
                        <a:pt x="95" y="85"/>
                      </a:lnTo>
                      <a:lnTo>
                        <a:pt x="93" y="82"/>
                      </a:lnTo>
                      <a:lnTo>
                        <a:pt x="93" y="79"/>
                      </a:lnTo>
                      <a:lnTo>
                        <a:pt x="93" y="77"/>
                      </a:lnTo>
                      <a:lnTo>
                        <a:pt x="94" y="74"/>
                      </a:lnTo>
                      <a:lnTo>
                        <a:pt x="95" y="73"/>
                      </a:lnTo>
                      <a:lnTo>
                        <a:pt x="97" y="71"/>
                      </a:lnTo>
                      <a:lnTo>
                        <a:pt x="97" y="68"/>
                      </a:lnTo>
                      <a:lnTo>
                        <a:pt x="97" y="66"/>
                      </a:lnTo>
                      <a:lnTo>
                        <a:pt x="97" y="65"/>
                      </a:lnTo>
                      <a:lnTo>
                        <a:pt x="97" y="63"/>
                      </a:lnTo>
                      <a:lnTo>
                        <a:pt x="96" y="60"/>
                      </a:lnTo>
                      <a:lnTo>
                        <a:pt x="95" y="55"/>
                      </a:lnTo>
                      <a:lnTo>
                        <a:pt x="93" y="51"/>
                      </a:lnTo>
                      <a:lnTo>
                        <a:pt x="89" y="46"/>
                      </a:lnTo>
                    </a:path>
                  </a:pathLst>
                </a:custGeom>
                <a:solidFill>
                  <a:srgbClr val="004747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4" name="Freeform 381"/>
                <p:cNvSpPr>
                  <a:spLocks/>
                </p:cNvSpPr>
                <p:nvPr/>
              </p:nvSpPr>
              <p:spPr bwMode="auto">
                <a:xfrm>
                  <a:off x="3449" y="3364"/>
                  <a:ext cx="65" cy="22"/>
                </a:xfrm>
                <a:custGeom>
                  <a:avLst/>
                  <a:gdLst/>
                  <a:ahLst/>
                  <a:cxnLst>
                    <a:cxn ang="0">
                      <a:pos x="64" y="11"/>
                    </a:cxn>
                    <a:cxn ang="0">
                      <a:pos x="64" y="13"/>
                    </a:cxn>
                    <a:cxn ang="0">
                      <a:pos x="63" y="15"/>
                    </a:cxn>
                    <a:cxn ang="0">
                      <a:pos x="62" y="16"/>
                    </a:cxn>
                    <a:cxn ang="0">
                      <a:pos x="60" y="17"/>
                    </a:cxn>
                    <a:cxn ang="0">
                      <a:pos x="58" y="17"/>
                    </a:cxn>
                    <a:cxn ang="0">
                      <a:pos x="56" y="18"/>
                    </a:cxn>
                    <a:cxn ang="0">
                      <a:pos x="54" y="19"/>
                    </a:cxn>
                    <a:cxn ang="0">
                      <a:pos x="51" y="19"/>
                    </a:cxn>
                    <a:cxn ang="0">
                      <a:pos x="49" y="21"/>
                    </a:cxn>
                    <a:cxn ang="0">
                      <a:pos x="46" y="21"/>
                    </a:cxn>
                    <a:cxn ang="0">
                      <a:pos x="45" y="21"/>
                    </a:cxn>
                    <a:cxn ang="0">
                      <a:pos x="44" y="21"/>
                    </a:cxn>
                    <a:cxn ang="0">
                      <a:pos x="43" y="21"/>
                    </a:cxn>
                    <a:cxn ang="0">
                      <a:pos x="40" y="19"/>
                    </a:cxn>
                    <a:cxn ang="0">
                      <a:pos x="38" y="19"/>
                    </a:cxn>
                    <a:cxn ang="0">
                      <a:pos x="34" y="17"/>
                    </a:cxn>
                    <a:cxn ang="0">
                      <a:pos x="31" y="16"/>
                    </a:cxn>
                    <a:cxn ang="0">
                      <a:pos x="28" y="15"/>
                    </a:cxn>
                    <a:cxn ang="0">
                      <a:pos x="25" y="15"/>
                    </a:cxn>
                    <a:cxn ang="0">
                      <a:pos x="23" y="15"/>
                    </a:cxn>
                    <a:cxn ang="0">
                      <a:pos x="22" y="15"/>
                    </a:cxn>
                    <a:cxn ang="0">
                      <a:pos x="19" y="15"/>
                    </a:cxn>
                    <a:cxn ang="0">
                      <a:pos x="17" y="15"/>
                    </a:cxn>
                    <a:cxn ang="0">
                      <a:pos x="15" y="15"/>
                    </a:cxn>
                    <a:cxn ang="0">
                      <a:pos x="12" y="15"/>
                    </a:cxn>
                    <a:cxn ang="0">
                      <a:pos x="10" y="15"/>
                    </a:cxn>
                    <a:cxn ang="0">
                      <a:pos x="8" y="16"/>
                    </a:cxn>
                    <a:cxn ang="0">
                      <a:pos x="7" y="16"/>
                    </a:cxn>
                    <a:cxn ang="0">
                      <a:pos x="4" y="17"/>
                    </a:cxn>
                    <a:cxn ang="0">
                      <a:pos x="2" y="17"/>
                    </a:cxn>
                    <a:cxn ang="0">
                      <a:pos x="1" y="17"/>
                    </a:cxn>
                    <a:cxn ang="0">
                      <a:pos x="0" y="16"/>
                    </a:cxn>
                    <a:cxn ang="0">
                      <a:pos x="0" y="15"/>
                    </a:cxn>
                    <a:cxn ang="0">
                      <a:pos x="2" y="12"/>
                    </a:cxn>
                    <a:cxn ang="0">
                      <a:pos x="5" y="10"/>
                    </a:cxn>
                    <a:cxn ang="0">
                      <a:pos x="8" y="8"/>
                    </a:cxn>
                    <a:cxn ang="0">
                      <a:pos x="11" y="7"/>
                    </a:cxn>
                    <a:cxn ang="0">
                      <a:pos x="14" y="6"/>
                    </a:cxn>
                    <a:cxn ang="0">
                      <a:pos x="17" y="5"/>
                    </a:cxn>
                    <a:cxn ang="0">
                      <a:pos x="19" y="4"/>
                    </a:cxn>
                    <a:cxn ang="0">
                      <a:pos x="22" y="3"/>
                    </a:cxn>
                    <a:cxn ang="0">
                      <a:pos x="24" y="2"/>
                    </a:cxn>
                    <a:cxn ang="0">
                      <a:pos x="27" y="0"/>
                    </a:cxn>
                    <a:cxn ang="0">
                      <a:pos x="29" y="0"/>
                    </a:cxn>
                    <a:cxn ang="0">
                      <a:pos x="30" y="0"/>
                    </a:cxn>
                    <a:cxn ang="0">
                      <a:pos x="32" y="0"/>
                    </a:cxn>
                    <a:cxn ang="0">
                      <a:pos x="35" y="2"/>
                    </a:cxn>
                    <a:cxn ang="0">
                      <a:pos x="38" y="3"/>
                    </a:cxn>
                    <a:cxn ang="0">
                      <a:pos x="41" y="4"/>
                    </a:cxn>
                    <a:cxn ang="0">
                      <a:pos x="44" y="5"/>
                    </a:cxn>
                    <a:cxn ang="0">
                      <a:pos x="46" y="6"/>
                    </a:cxn>
                    <a:cxn ang="0">
                      <a:pos x="48" y="6"/>
                    </a:cxn>
                    <a:cxn ang="0">
                      <a:pos x="49" y="6"/>
                    </a:cxn>
                    <a:cxn ang="0">
                      <a:pos x="51" y="6"/>
                    </a:cxn>
                    <a:cxn ang="0">
                      <a:pos x="54" y="6"/>
                    </a:cxn>
                    <a:cxn ang="0">
                      <a:pos x="56" y="7"/>
                    </a:cxn>
                    <a:cxn ang="0">
                      <a:pos x="59" y="7"/>
                    </a:cxn>
                    <a:cxn ang="0">
                      <a:pos x="61" y="8"/>
                    </a:cxn>
                    <a:cxn ang="0">
                      <a:pos x="63" y="10"/>
                    </a:cxn>
                    <a:cxn ang="0">
                      <a:pos x="64" y="11"/>
                    </a:cxn>
                  </a:cxnLst>
                  <a:rect l="0" t="0" r="r" b="b"/>
                  <a:pathLst>
                    <a:path w="65" h="22">
                      <a:moveTo>
                        <a:pt x="64" y="11"/>
                      </a:moveTo>
                      <a:lnTo>
                        <a:pt x="64" y="13"/>
                      </a:lnTo>
                      <a:lnTo>
                        <a:pt x="63" y="15"/>
                      </a:lnTo>
                      <a:lnTo>
                        <a:pt x="62" y="16"/>
                      </a:lnTo>
                      <a:lnTo>
                        <a:pt x="60" y="17"/>
                      </a:lnTo>
                      <a:lnTo>
                        <a:pt x="58" y="17"/>
                      </a:lnTo>
                      <a:lnTo>
                        <a:pt x="56" y="18"/>
                      </a:lnTo>
                      <a:lnTo>
                        <a:pt x="54" y="19"/>
                      </a:lnTo>
                      <a:lnTo>
                        <a:pt x="51" y="19"/>
                      </a:lnTo>
                      <a:lnTo>
                        <a:pt x="49" y="21"/>
                      </a:lnTo>
                      <a:lnTo>
                        <a:pt x="46" y="21"/>
                      </a:lnTo>
                      <a:lnTo>
                        <a:pt x="45" y="21"/>
                      </a:lnTo>
                      <a:lnTo>
                        <a:pt x="44" y="21"/>
                      </a:lnTo>
                      <a:lnTo>
                        <a:pt x="43" y="21"/>
                      </a:lnTo>
                      <a:lnTo>
                        <a:pt x="40" y="19"/>
                      </a:lnTo>
                      <a:lnTo>
                        <a:pt x="38" y="19"/>
                      </a:lnTo>
                      <a:lnTo>
                        <a:pt x="34" y="17"/>
                      </a:lnTo>
                      <a:lnTo>
                        <a:pt x="31" y="16"/>
                      </a:lnTo>
                      <a:lnTo>
                        <a:pt x="28" y="15"/>
                      </a:lnTo>
                      <a:lnTo>
                        <a:pt x="25" y="15"/>
                      </a:lnTo>
                      <a:lnTo>
                        <a:pt x="23" y="15"/>
                      </a:lnTo>
                      <a:lnTo>
                        <a:pt x="22" y="15"/>
                      </a:lnTo>
                      <a:lnTo>
                        <a:pt x="19" y="15"/>
                      </a:lnTo>
                      <a:lnTo>
                        <a:pt x="17" y="15"/>
                      </a:lnTo>
                      <a:lnTo>
                        <a:pt x="15" y="15"/>
                      </a:lnTo>
                      <a:lnTo>
                        <a:pt x="12" y="15"/>
                      </a:lnTo>
                      <a:lnTo>
                        <a:pt x="10" y="15"/>
                      </a:lnTo>
                      <a:lnTo>
                        <a:pt x="8" y="16"/>
                      </a:lnTo>
                      <a:lnTo>
                        <a:pt x="7" y="16"/>
                      </a:lnTo>
                      <a:lnTo>
                        <a:pt x="4" y="17"/>
                      </a:lnTo>
                      <a:lnTo>
                        <a:pt x="2" y="17"/>
                      </a:lnTo>
                      <a:lnTo>
                        <a:pt x="1" y="17"/>
                      </a:lnTo>
                      <a:lnTo>
                        <a:pt x="0" y="16"/>
                      </a:lnTo>
                      <a:lnTo>
                        <a:pt x="0" y="15"/>
                      </a:lnTo>
                      <a:lnTo>
                        <a:pt x="2" y="12"/>
                      </a:lnTo>
                      <a:lnTo>
                        <a:pt x="5" y="10"/>
                      </a:lnTo>
                      <a:lnTo>
                        <a:pt x="8" y="8"/>
                      </a:lnTo>
                      <a:lnTo>
                        <a:pt x="11" y="7"/>
                      </a:lnTo>
                      <a:lnTo>
                        <a:pt x="14" y="6"/>
                      </a:lnTo>
                      <a:lnTo>
                        <a:pt x="17" y="5"/>
                      </a:lnTo>
                      <a:lnTo>
                        <a:pt x="19" y="4"/>
                      </a:lnTo>
                      <a:lnTo>
                        <a:pt x="22" y="3"/>
                      </a:lnTo>
                      <a:lnTo>
                        <a:pt x="24" y="2"/>
                      </a:lnTo>
                      <a:lnTo>
                        <a:pt x="27" y="0"/>
                      </a:lnTo>
                      <a:lnTo>
                        <a:pt x="29" y="0"/>
                      </a:lnTo>
                      <a:lnTo>
                        <a:pt x="30" y="0"/>
                      </a:lnTo>
                      <a:lnTo>
                        <a:pt x="32" y="0"/>
                      </a:lnTo>
                      <a:lnTo>
                        <a:pt x="35" y="2"/>
                      </a:lnTo>
                      <a:lnTo>
                        <a:pt x="38" y="3"/>
                      </a:lnTo>
                      <a:lnTo>
                        <a:pt x="41" y="4"/>
                      </a:lnTo>
                      <a:lnTo>
                        <a:pt x="44" y="5"/>
                      </a:lnTo>
                      <a:lnTo>
                        <a:pt x="46" y="6"/>
                      </a:lnTo>
                      <a:lnTo>
                        <a:pt x="48" y="6"/>
                      </a:lnTo>
                      <a:lnTo>
                        <a:pt x="49" y="6"/>
                      </a:lnTo>
                      <a:lnTo>
                        <a:pt x="51" y="6"/>
                      </a:lnTo>
                      <a:lnTo>
                        <a:pt x="54" y="6"/>
                      </a:lnTo>
                      <a:lnTo>
                        <a:pt x="56" y="7"/>
                      </a:lnTo>
                      <a:lnTo>
                        <a:pt x="59" y="7"/>
                      </a:lnTo>
                      <a:lnTo>
                        <a:pt x="61" y="8"/>
                      </a:lnTo>
                      <a:lnTo>
                        <a:pt x="63" y="10"/>
                      </a:lnTo>
                      <a:lnTo>
                        <a:pt x="64" y="11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5" name="Freeform 382"/>
                <p:cNvSpPr>
                  <a:spLocks/>
                </p:cNvSpPr>
                <p:nvPr/>
              </p:nvSpPr>
              <p:spPr bwMode="auto">
                <a:xfrm>
                  <a:off x="3502" y="3372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7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2" y="0"/>
                    </a:cxn>
                    <a:cxn ang="0">
                      <a:pos x="14" y="1"/>
                    </a:cxn>
                    <a:cxn ang="0">
                      <a:pos x="16" y="5"/>
                    </a:cxn>
                    <a:cxn ang="0">
                      <a:pos x="16" y="8"/>
                    </a:cxn>
                    <a:cxn ang="0">
                      <a:pos x="16" y="12"/>
                    </a:cxn>
                    <a:cxn ang="0">
                      <a:pos x="12" y="16"/>
                    </a:cxn>
                    <a:cxn ang="0">
                      <a:pos x="10" y="16"/>
                    </a:cxn>
                    <a:cxn ang="0">
                      <a:pos x="6" y="16"/>
                    </a:cxn>
                    <a:cxn ang="0">
                      <a:pos x="4" y="16"/>
                    </a:cxn>
                    <a:cxn ang="0">
                      <a:pos x="0" y="12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7" h="17">
                      <a:moveTo>
                        <a:pt x="0" y="8"/>
                      </a:moveTo>
                      <a:lnTo>
                        <a:pt x="0" y="7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1"/>
                      </a:lnTo>
                      <a:lnTo>
                        <a:pt x="16" y="5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2" y="16"/>
                      </a:lnTo>
                      <a:lnTo>
                        <a:pt x="10" y="16"/>
                      </a:lnTo>
                      <a:lnTo>
                        <a:pt x="6" y="16"/>
                      </a:lnTo>
                      <a:lnTo>
                        <a:pt x="4" y="16"/>
                      </a:lnTo>
                      <a:lnTo>
                        <a:pt x="0" y="1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6" name="Freeform 383"/>
                <p:cNvSpPr>
                  <a:spLocks/>
                </p:cNvSpPr>
                <p:nvPr/>
              </p:nvSpPr>
              <p:spPr bwMode="auto">
                <a:xfrm>
                  <a:off x="3500" y="3248"/>
                  <a:ext cx="112" cy="135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9" y="2"/>
                    </a:cxn>
                    <a:cxn ang="0">
                      <a:pos x="55" y="6"/>
                    </a:cxn>
                    <a:cxn ang="0">
                      <a:pos x="60" y="11"/>
                    </a:cxn>
                    <a:cxn ang="0">
                      <a:pos x="65" y="18"/>
                    </a:cxn>
                    <a:cxn ang="0">
                      <a:pos x="70" y="26"/>
                    </a:cxn>
                    <a:cxn ang="0">
                      <a:pos x="74" y="33"/>
                    </a:cxn>
                    <a:cxn ang="0">
                      <a:pos x="77" y="37"/>
                    </a:cxn>
                    <a:cxn ang="0">
                      <a:pos x="81" y="42"/>
                    </a:cxn>
                    <a:cxn ang="0">
                      <a:pos x="89" y="52"/>
                    </a:cxn>
                    <a:cxn ang="0">
                      <a:pos x="94" y="61"/>
                    </a:cxn>
                    <a:cxn ang="0">
                      <a:pos x="100" y="69"/>
                    </a:cxn>
                    <a:cxn ang="0">
                      <a:pos x="105" y="77"/>
                    </a:cxn>
                    <a:cxn ang="0">
                      <a:pos x="111" y="95"/>
                    </a:cxn>
                    <a:cxn ang="0">
                      <a:pos x="109" y="102"/>
                    </a:cxn>
                    <a:cxn ang="0">
                      <a:pos x="102" y="107"/>
                    </a:cxn>
                    <a:cxn ang="0">
                      <a:pos x="92" y="112"/>
                    </a:cxn>
                    <a:cxn ang="0">
                      <a:pos x="81" y="116"/>
                    </a:cxn>
                    <a:cxn ang="0">
                      <a:pos x="68" y="121"/>
                    </a:cxn>
                    <a:cxn ang="0">
                      <a:pos x="45" y="127"/>
                    </a:cxn>
                    <a:cxn ang="0">
                      <a:pos x="24" y="132"/>
                    </a:cxn>
                    <a:cxn ang="0">
                      <a:pos x="9" y="134"/>
                    </a:cxn>
                    <a:cxn ang="0">
                      <a:pos x="4" y="134"/>
                    </a:cxn>
                    <a:cxn ang="0">
                      <a:pos x="0" y="131"/>
                    </a:cxn>
                    <a:cxn ang="0">
                      <a:pos x="0" y="127"/>
                    </a:cxn>
                    <a:cxn ang="0">
                      <a:pos x="3" y="124"/>
                    </a:cxn>
                    <a:cxn ang="0">
                      <a:pos x="7" y="122"/>
                    </a:cxn>
                    <a:cxn ang="0">
                      <a:pos x="16" y="116"/>
                    </a:cxn>
                    <a:cxn ang="0">
                      <a:pos x="29" y="110"/>
                    </a:cxn>
                    <a:cxn ang="0">
                      <a:pos x="39" y="104"/>
                    </a:cxn>
                    <a:cxn ang="0">
                      <a:pos x="43" y="101"/>
                    </a:cxn>
                    <a:cxn ang="0">
                      <a:pos x="49" y="97"/>
                    </a:cxn>
                    <a:cxn ang="0">
                      <a:pos x="56" y="93"/>
                    </a:cxn>
                    <a:cxn ang="0">
                      <a:pos x="64" y="89"/>
                    </a:cxn>
                    <a:cxn ang="0">
                      <a:pos x="66" y="82"/>
                    </a:cxn>
                    <a:cxn ang="0">
                      <a:pos x="58" y="73"/>
                    </a:cxn>
                    <a:cxn ang="0">
                      <a:pos x="52" y="65"/>
                    </a:cxn>
                    <a:cxn ang="0">
                      <a:pos x="46" y="57"/>
                    </a:cxn>
                    <a:cxn ang="0">
                      <a:pos x="39" y="49"/>
                    </a:cxn>
                    <a:cxn ang="0">
                      <a:pos x="32" y="42"/>
                    </a:cxn>
                    <a:cxn ang="0">
                      <a:pos x="25" y="35"/>
                    </a:cxn>
                    <a:cxn ang="0">
                      <a:pos x="19" y="23"/>
                    </a:cxn>
                    <a:cxn ang="0">
                      <a:pos x="18" y="15"/>
                    </a:cxn>
                    <a:cxn ang="0">
                      <a:pos x="20" y="9"/>
                    </a:cxn>
                    <a:cxn ang="0">
                      <a:pos x="25" y="4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112" h="135">
                      <a:moveTo>
                        <a:pt x="38" y="0"/>
                      </a:moveTo>
                      <a:lnTo>
                        <a:pt x="42" y="0"/>
                      </a:lnTo>
                      <a:lnTo>
                        <a:pt x="45" y="1"/>
                      </a:lnTo>
                      <a:lnTo>
                        <a:pt x="49" y="2"/>
                      </a:lnTo>
                      <a:lnTo>
                        <a:pt x="52" y="4"/>
                      </a:lnTo>
                      <a:lnTo>
                        <a:pt x="55" y="6"/>
                      </a:lnTo>
                      <a:lnTo>
                        <a:pt x="58" y="9"/>
                      </a:lnTo>
                      <a:lnTo>
                        <a:pt x="60" y="11"/>
                      </a:lnTo>
                      <a:lnTo>
                        <a:pt x="62" y="14"/>
                      </a:lnTo>
                      <a:lnTo>
                        <a:pt x="65" y="18"/>
                      </a:lnTo>
                      <a:lnTo>
                        <a:pt x="67" y="22"/>
                      </a:lnTo>
                      <a:lnTo>
                        <a:pt x="70" y="26"/>
                      </a:lnTo>
                      <a:lnTo>
                        <a:pt x="72" y="30"/>
                      </a:lnTo>
                      <a:lnTo>
                        <a:pt x="74" y="33"/>
                      </a:lnTo>
                      <a:lnTo>
                        <a:pt x="75" y="35"/>
                      </a:lnTo>
                      <a:lnTo>
                        <a:pt x="77" y="37"/>
                      </a:lnTo>
                      <a:lnTo>
                        <a:pt x="78" y="39"/>
                      </a:lnTo>
                      <a:lnTo>
                        <a:pt x="81" y="42"/>
                      </a:lnTo>
                      <a:lnTo>
                        <a:pt x="85" y="47"/>
                      </a:lnTo>
                      <a:lnTo>
                        <a:pt x="89" y="52"/>
                      </a:lnTo>
                      <a:lnTo>
                        <a:pt x="92" y="57"/>
                      </a:lnTo>
                      <a:lnTo>
                        <a:pt x="94" y="61"/>
                      </a:lnTo>
                      <a:lnTo>
                        <a:pt x="96" y="65"/>
                      </a:lnTo>
                      <a:lnTo>
                        <a:pt x="100" y="69"/>
                      </a:lnTo>
                      <a:lnTo>
                        <a:pt x="102" y="72"/>
                      </a:lnTo>
                      <a:lnTo>
                        <a:pt x="105" y="77"/>
                      </a:lnTo>
                      <a:lnTo>
                        <a:pt x="108" y="87"/>
                      </a:lnTo>
                      <a:lnTo>
                        <a:pt x="111" y="95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6" y="104"/>
                      </a:lnTo>
                      <a:lnTo>
                        <a:pt x="102" y="107"/>
                      </a:lnTo>
                      <a:lnTo>
                        <a:pt x="97" y="109"/>
                      </a:lnTo>
                      <a:lnTo>
                        <a:pt x="92" y="112"/>
                      </a:lnTo>
                      <a:lnTo>
                        <a:pt x="86" y="114"/>
                      </a:lnTo>
                      <a:lnTo>
                        <a:pt x="81" y="116"/>
                      </a:lnTo>
                      <a:lnTo>
                        <a:pt x="77" y="118"/>
                      </a:lnTo>
                      <a:lnTo>
                        <a:pt x="68" y="121"/>
                      </a:lnTo>
                      <a:lnTo>
                        <a:pt x="57" y="124"/>
                      </a:lnTo>
                      <a:lnTo>
                        <a:pt x="45" y="127"/>
                      </a:lnTo>
                      <a:lnTo>
                        <a:pt x="35" y="129"/>
                      </a:lnTo>
                      <a:lnTo>
                        <a:pt x="24" y="132"/>
                      </a:lnTo>
                      <a:lnTo>
                        <a:pt x="16" y="133"/>
                      </a:lnTo>
                      <a:lnTo>
                        <a:pt x="9" y="134"/>
                      </a:lnTo>
                      <a:lnTo>
                        <a:pt x="5" y="134"/>
                      </a:lnTo>
                      <a:lnTo>
                        <a:pt x="4" y="134"/>
                      </a:lnTo>
                      <a:lnTo>
                        <a:pt x="2" y="133"/>
                      </a:lnTo>
                      <a:lnTo>
                        <a:pt x="0" y="131"/>
                      </a:lnTo>
                      <a:lnTo>
                        <a:pt x="0" y="129"/>
                      </a:lnTo>
                      <a:lnTo>
                        <a:pt x="0" y="127"/>
                      </a:lnTo>
                      <a:lnTo>
                        <a:pt x="2" y="125"/>
                      </a:lnTo>
                      <a:lnTo>
                        <a:pt x="3" y="124"/>
                      </a:lnTo>
                      <a:lnTo>
                        <a:pt x="5" y="123"/>
                      </a:lnTo>
                      <a:lnTo>
                        <a:pt x="7" y="122"/>
                      </a:lnTo>
                      <a:lnTo>
                        <a:pt x="11" y="119"/>
                      </a:lnTo>
                      <a:lnTo>
                        <a:pt x="16" y="116"/>
                      </a:lnTo>
                      <a:lnTo>
                        <a:pt x="22" y="113"/>
                      </a:lnTo>
                      <a:lnTo>
                        <a:pt x="29" y="110"/>
                      </a:lnTo>
                      <a:lnTo>
                        <a:pt x="34" y="107"/>
                      </a:lnTo>
                      <a:lnTo>
                        <a:pt x="39" y="104"/>
                      </a:lnTo>
                      <a:lnTo>
                        <a:pt x="41" y="103"/>
                      </a:lnTo>
                      <a:lnTo>
                        <a:pt x="43" y="101"/>
                      </a:lnTo>
                      <a:lnTo>
                        <a:pt x="45" y="99"/>
                      </a:lnTo>
                      <a:lnTo>
                        <a:pt x="49" y="97"/>
                      </a:lnTo>
                      <a:lnTo>
                        <a:pt x="52" y="95"/>
                      </a:lnTo>
                      <a:lnTo>
                        <a:pt x="56" y="93"/>
                      </a:lnTo>
                      <a:lnTo>
                        <a:pt x="60" y="91"/>
                      </a:lnTo>
                      <a:lnTo>
                        <a:pt x="64" y="89"/>
                      </a:lnTo>
                      <a:lnTo>
                        <a:pt x="68" y="89"/>
                      </a:lnTo>
                      <a:lnTo>
                        <a:pt x="66" y="82"/>
                      </a:lnTo>
                      <a:lnTo>
                        <a:pt x="62" y="77"/>
                      </a:lnTo>
                      <a:lnTo>
                        <a:pt x="58" y="73"/>
                      </a:lnTo>
                      <a:lnTo>
                        <a:pt x="54" y="69"/>
                      </a:lnTo>
                      <a:lnTo>
                        <a:pt x="52" y="65"/>
                      </a:lnTo>
                      <a:lnTo>
                        <a:pt x="49" y="62"/>
                      </a:lnTo>
                      <a:lnTo>
                        <a:pt x="46" y="57"/>
                      </a:lnTo>
                      <a:lnTo>
                        <a:pt x="43" y="53"/>
                      </a:lnTo>
                      <a:lnTo>
                        <a:pt x="39" y="49"/>
                      </a:lnTo>
                      <a:lnTo>
                        <a:pt x="36" y="45"/>
                      </a:lnTo>
                      <a:lnTo>
                        <a:pt x="32" y="42"/>
                      </a:lnTo>
                      <a:lnTo>
                        <a:pt x="30" y="40"/>
                      </a:lnTo>
                      <a:lnTo>
                        <a:pt x="25" y="35"/>
                      </a:lnTo>
                      <a:lnTo>
                        <a:pt x="21" y="29"/>
                      </a:lnTo>
                      <a:lnTo>
                        <a:pt x="19" y="23"/>
                      </a:lnTo>
                      <a:lnTo>
                        <a:pt x="18" y="17"/>
                      </a:lnTo>
                      <a:lnTo>
                        <a:pt x="18" y="15"/>
                      </a:lnTo>
                      <a:lnTo>
                        <a:pt x="19" y="12"/>
                      </a:lnTo>
                      <a:lnTo>
                        <a:pt x="20" y="9"/>
                      </a:lnTo>
                      <a:lnTo>
                        <a:pt x="22" y="7"/>
                      </a:lnTo>
                      <a:lnTo>
                        <a:pt x="25" y="4"/>
                      </a:lnTo>
                      <a:lnTo>
                        <a:pt x="29" y="2"/>
                      </a:lnTo>
                      <a:lnTo>
                        <a:pt x="33" y="0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7" name="Freeform 384"/>
                <p:cNvSpPr>
                  <a:spLocks/>
                </p:cNvSpPr>
                <p:nvPr/>
              </p:nvSpPr>
              <p:spPr bwMode="auto">
                <a:xfrm>
                  <a:off x="3502" y="3372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4" y="16"/>
                    </a:cxn>
                    <a:cxn ang="0">
                      <a:pos x="2" y="14"/>
                    </a:cxn>
                    <a:cxn ang="0">
                      <a:pos x="0" y="10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2" y="1"/>
                    </a:cxn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2" y="0"/>
                    </a:cxn>
                    <a:cxn ang="0">
                      <a:pos x="12" y="1"/>
                    </a:cxn>
                    <a:cxn ang="0">
                      <a:pos x="16" y="3"/>
                    </a:cxn>
                    <a:cxn ang="0">
                      <a:pos x="16" y="7"/>
                    </a:cxn>
                    <a:cxn ang="0">
                      <a:pos x="16" y="10"/>
                    </a:cxn>
                    <a:cxn ang="0">
                      <a:pos x="14" y="12"/>
                    </a:cxn>
                    <a:cxn ang="0">
                      <a:pos x="12" y="16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7" h="17">
                      <a:moveTo>
                        <a:pt x="8" y="16"/>
                      </a:moveTo>
                      <a:lnTo>
                        <a:pt x="4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2" y="1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2" y="1"/>
                      </a:lnTo>
                      <a:lnTo>
                        <a:pt x="16" y="3"/>
                      </a:lnTo>
                      <a:lnTo>
                        <a:pt x="16" y="7"/>
                      </a:lnTo>
                      <a:lnTo>
                        <a:pt x="16" y="10"/>
                      </a:lnTo>
                      <a:lnTo>
                        <a:pt x="14" y="12"/>
                      </a:lnTo>
                      <a:lnTo>
                        <a:pt x="12" y="16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8" name="Freeform 385"/>
                <p:cNvSpPr>
                  <a:spLocks/>
                </p:cNvSpPr>
                <p:nvPr/>
              </p:nvSpPr>
              <p:spPr bwMode="auto">
                <a:xfrm>
                  <a:off x="3538" y="326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6" y="16"/>
                    </a:cxn>
                    <a:cxn ang="0">
                      <a:pos x="4" y="14"/>
                    </a:cxn>
                    <a:cxn ang="0">
                      <a:pos x="2" y="14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4" y="0"/>
                    </a:cxn>
                    <a:cxn ang="0">
                      <a:pos x="6" y="0"/>
                    </a:cxn>
                    <a:cxn ang="0">
                      <a:pos x="11" y="0"/>
                    </a:cxn>
                    <a:cxn ang="0">
                      <a:pos x="13" y="2"/>
                    </a:cxn>
                    <a:cxn ang="0">
                      <a:pos x="13" y="4"/>
                    </a:cxn>
                    <a:cxn ang="0">
                      <a:pos x="16" y="8"/>
                    </a:cxn>
                    <a:cxn ang="0">
                      <a:pos x="13" y="10"/>
                    </a:cxn>
                    <a:cxn ang="0">
                      <a:pos x="13" y="14"/>
                    </a:cxn>
                    <a:cxn ang="0">
                      <a:pos x="11" y="14"/>
                    </a:cxn>
                    <a:cxn ang="0">
                      <a:pos x="6" y="16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3" y="2"/>
                      </a:lnTo>
                      <a:lnTo>
                        <a:pt x="13" y="4"/>
                      </a:lnTo>
                      <a:lnTo>
                        <a:pt x="16" y="8"/>
                      </a:lnTo>
                      <a:lnTo>
                        <a:pt x="13" y="10"/>
                      </a:lnTo>
                      <a:lnTo>
                        <a:pt x="13" y="14"/>
                      </a:lnTo>
                      <a:lnTo>
                        <a:pt x="11" y="14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9" name="Freeform 386"/>
                <p:cNvSpPr>
                  <a:spLocks/>
                </p:cNvSpPr>
                <p:nvPr/>
              </p:nvSpPr>
              <p:spPr bwMode="auto">
                <a:xfrm>
                  <a:off x="3517" y="3247"/>
                  <a:ext cx="84" cy="88"/>
                </a:xfrm>
                <a:custGeom>
                  <a:avLst/>
                  <a:gdLst/>
                  <a:ahLst/>
                  <a:cxnLst>
                    <a:cxn ang="0">
                      <a:pos x="83" y="71"/>
                    </a:cxn>
                    <a:cxn ang="0">
                      <a:pos x="81" y="73"/>
                    </a:cxn>
                    <a:cxn ang="0">
                      <a:pos x="77" y="76"/>
                    </a:cxn>
                    <a:cxn ang="0">
                      <a:pos x="72" y="78"/>
                    </a:cxn>
                    <a:cxn ang="0">
                      <a:pos x="67" y="81"/>
                    </a:cxn>
                    <a:cxn ang="0">
                      <a:pos x="62" y="83"/>
                    </a:cxn>
                    <a:cxn ang="0">
                      <a:pos x="56" y="85"/>
                    </a:cxn>
                    <a:cxn ang="0">
                      <a:pos x="51" y="86"/>
                    </a:cxn>
                    <a:cxn ang="0">
                      <a:pos x="47" y="87"/>
                    </a:cxn>
                    <a:cxn ang="0">
                      <a:pos x="42" y="81"/>
                    </a:cxn>
                    <a:cxn ang="0">
                      <a:pos x="35" y="74"/>
                    </a:cxn>
                    <a:cxn ang="0">
                      <a:pos x="28" y="65"/>
                    </a:cxn>
                    <a:cxn ang="0">
                      <a:pos x="20" y="57"/>
                    </a:cxn>
                    <a:cxn ang="0">
                      <a:pos x="13" y="48"/>
                    </a:cxn>
                    <a:cxn ang="0">
                      <a:pos x="7" y="39"/>
                    </a:cxn>
                    <a:cxn ang="0">
                      <a:pos x="2" y="33"/>
                    </a:cxn>
                    <a:cxn ang="0">
                      <a:pos x="0" y="27"/>
                    </a:cxn>
                    <a:cxn ang="0">
                      <a:pos x="0" y="23"/>
                    </a:cxn>
                    <a:cxn ang="0">
                      <a:pos x="0" y="19"/>
                    </a:cxn>
                    <a:cxn ang="0">
                      <a:pos x="0" y="15"/>
                    </a:cxn>
                    <a:cxn ang="0">
                      <a:pos x="2" y="11"/>
                    </a:cxn>
                    <a:cxn ang="0">
                      <a:pos x="4" y="7"/>
                    </a:cxn>
                    <a:cxn ang="0">
                      <a:pos x="6" y="5"/>
                    </a:cxn>
                    <a:cxn ang="0">
                      <a:pos x="10" y="2"/>
                    </a:cxn>
                    <a:cxn ang="0">
                      <a:pos x="15" y="1"/>
                    </a:cxn>
                    <a:cxn ang="0">
                      <a:pos x="20" y="0"/>
                    </a:cxn>
                    <a:cxn ang="0">
                      <a:pos x="26" y="1"/>
                    </a:cxn>
                    <a:cxn ang="0">
                      <a:pos x="30" y="2"/>
                    </a:cxn>
                    <a:cxn ang="0">
                      <a:pos x="35" y="4"/>
                    </a:cxn>
                    <a:cxn ang="0">
                      <a:pos x="39" y="6"/>
                    </a:cxn>
                    <a:cxn ang="0">
                      <a:pos x="42" y="9"/>
                    </a:cxn>
                    <a:cxn ang="0">
                      <a:pos x="45" y="11"/>
                    </a:cxn>
                    <a:cxn ang="0">
                      <a:pos x="48" y="14"/>
                    </a:cxn>
                    <a:cxn ang="0">
                      <a:pos x="51" y="18"/>
                    </a:cxn>
                    <a:cxn ang="0">
                      <a:pos x="55" y="25"/>
                    </a:cxn>
                    <a:cxn ang="0">
                      <a:pos x="61" y="34"/>
                    </a:cxn>
                    <a:cxn ang="0">
                      <a:pos x="67" y="43"/>
                    </a:cxn>
                    <a:cxn ang="0">
                      <a:pos x="73" y="52"/>
                    </a:cxn>
                    <a:cxn ang="0">
                      <a:pos x="78" y="60"/>
                    </a:cxn>
                    <a:cxn ang="0">
                      <a:pos x="81" y="66"/>
                    </a:cxn>
                    <a:cxn ang="0">
                      <a:pos x="83" y="71"/>
                    </a:cxn>
                  </a:cxnLst>
                  <a:rect l="0" t="0" r="r" b="b"/>
                  <a:pathLst>
                    <a:path w="84" h="88">
                      <a:moveTo>
                        <a:pt x="83" y="71"/>
                      </a:moveTo>
                      <a:lnTo>
                        <a:pt x="81" y="73"/>
                      </a:lnTo>
                      <a:lnTo>
                        <a:pt x="77" y="76"/>
                      </a:lnTo>
                      <a:lnTo>
                        <a:pt x="72" y="78"/>
                      </a:lnTo>
                      <a:lnTo>
                        <a:pt x="67" y="81"/>
                      </a:lnTo>
                      <a:lnTo>
                        <a:pt x="62" y="83"/>
                      </a:lnTo>
                      <a:lnTo>
                        <a:pt x="56" y="85"/>
                      </a:lnTo>
                      <a:lnTo>
                        <a:pt x="51" y="86"/>
                      </a:lnTo>
                      <a:lnTo>
                        <a:pt x="47" y="87"/>
                      </a:lnTo>
                      <a:lnTo>
                        <a:pt x="42" y="81"/>
                      </a:lnTo>
                      <a:lnTo>
                        <a:pt x="35" y="74"/>
                      </a:lnTo>
                      <a:lnTo>
                        <a:pt x="28" y="65"/>
                      </a:lnTo>
                      <a:lnTo>
                        <a:pt x="20" y="57"/>
                      </a:lnTo>
                      <a:lnTo>
                        <a:pt x="13" y="48"/>
                      </a:lnTo>
                      <a:lnTo>
                        <a:pt x="7" y="39"/>
                      </a:lnTo>
                      <a:lnTo>
                        <a:pt x="2" y="33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2" y="11"/>
                      </a:lnTo>
                      <a:lnTo>
                        <a:pt x="4" y="7"/>
                      </a:lnTo>
                      <a:lnTo>
                        <a:pt x="6" y="5"/>
                      </a:lnTo>
                      <a:lnTo>
                        <a:pt x="10" y="2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6" y="1"/>
                      </a:lnTo>
                      <a:lnTo>
                        <a:pt x="30" y="2"/>
                      </a:lnTo>
                      <a:lnTo>
                        <a:pt x="35" y="4"/>
                      </a:lnTo>
                      <a:lnTo>
                        <a:pt x="39" y="6"/>
                      </a:lnTo>
                      <a:lnTo>
                        <a:pt x="42" y="9"/>
                      </a:lnTo>
                      <a:lnTo>
                        <a:pt x="45" y="11"/>
                      </a:lnTo>
                      <a:lnTo>
                        <a:pt x="48" y="14"/>
                      </a:lnTo>
                      <a:lnTo>
                        <a:pt x="51" y="18"/>
                      </a:lnTo>
                      <a:lnTo>
                        <a:pt x="55" y="25"/>
                      </a:lnTo>
                      <a:lnTo>
                        <a:pt x="61" y="34"/>
                      </a:lnTo>
                      <a:lnTo>
                        <a:pt x="67" y="43"/>
                      </a:lnTo>
                      <a:lnTo>
                        <a:pt x="73" y="52"/>
                      </a:lnTo>
                      <a:lnTo>
                        <a:pt x="78" y="60"/>
                      </a:lnTo>
                      <a:lnTo>
                        <a:pt x="81" y="66"/>
                      </a:lnTo>
                      <a:lnTo>
                        <a:pt x="83" y="71"/>
                      </a:lnTo>
                    </a:path>
                  </a:pathLst>
                </a:custGeom>
                <a:solidFill>
                  <a:srgbClr val="FFDD7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0" name="Freeform 387"/>
                <p:cNvSpPr>
                  <a:spLocks/>
                </p:cNvSpPr>
                <p:nvPr/>
              </p:nvSpPr>
              <p:spPr bwMode="auto">
                <a:xfrm>
                  <a:off x="3438" y="3419"/>
                  <a:ext cx="181" cy="223"/>
                </a:xfrm>
                <a:custGeom>
                  <a:avLst/>
                  <a:gdLst/>
                  <a:ahLst/>
                  <a:cxnLst>
                    <a:cxn ang="0">
                      <a:pos x="171" y="56"/>
                    </a:cxn>
                    <a:cxn ang="0">
                      <a:pos x="178" y="47"/>
                    </a:cxn>
                    <a:cxn ang="0">
                      <a:pos x="180" y="35"/>
                    </a:cxn>
                    <a:cxn ang="0">
                      <a:pos x="178" y="23"/>
                    </a:cxn>
                    <a:cxn ang="0">
                      <a:pos x="171" y="12"/>
                    </a:cxn>
                    <a:cxn ang="0">
                      <a:pos x="160" y="5"/>
                    </a:cxn>
                    <a:cxn ang="0">
                      <a:pos x="148" y="0"/>
                    </a:cxn>
                    <a:cxn ang="0">
                      <a:pos x="133" y="0"/>
                    </a:cxn>
                    <a:cxn ang="0">
                      <a:pos x="118" y="2"/>
                    </a:cxn>
                    <a:cxn ang="0">
                      <a:pos x="101" y="6"/>
                    </a:cxn>
                    <a:cxn ang="0">
                      <a:pos x="82" y="11"/>
                    </a:cxn>
                    <a:cxn ang="0">
                      <a:pos x="64" y="17"/>
                    </a:cxn>
                    <a:cxn ang="0">
                      <a:pos x="51" y="21"/>
                    </a:cxn>
                    <a:cxn ang="0">
                      <a:pos x="43" y="23"/>
                    </a:cxn>
                    <a:cxn ang="0">
                      <a:pos x="35" y="25"/>
                    </a:cxn>
                    <a:cxn ang="0">
                      <a:pos x="28" y="27"/>
                    </a:cxn>
                    <a:cxn ang="0">
                      <a:pos x="21" y="28"/>
                    </a:cxn>
                    <a:cxn ang="0">
                      <a:pos x="15" y="30"/>
                    </a:cxn>
                    <a:cxn ang="0">
                      <a:pos x="9" y="34"/>
                    </a:cxn>
                    <a:cxn ang="0">
                      <a:pos x="4" y="37"/>
                    </a:cxn>
                    <a:cxn ang="0">
                      <a:pos x="0" y="44"/>
                    </a:cxn>
                    <a:cxn ang="0">
                      <a:pos x="2" y="57"/>
                    </a:cxn>
                    <a:cxn ang="0">
                      <a:pos x="9" y="71"/>
                    </a:cxn>
                    <a:cxn ang="0">
                      <a:pos x="14" y="91"/>
                    </a:cxn>
                    <a:cxn ang="0">
                      <a:pos x="19" y="105"/>
                    </a:cxn>
                    <a:cxn ang="0">
                      <a:pos x="30" y="140"/>
                    </a:cxn>
                    <a:cxn ang="0">
                      <a:pos x="45" y="184"/>
                    </a:cxn>
                    <a:cxn ang="0">
                      <a:pos x="57" y="217"/>
                    </a:cxn>
                    <a:cxn ang="0">
                      <a:pos x="62" y="221"/>
                    </a:cxn>
                    <a:cxn ang="0">
                      <a:pos x="65" y="210"/>
                    </a:cxn>
                    <a:cxn ang="0">
                      <a:pos x="67" y="196"/>
                    </a:cxn>
                    <a:cxn ang="0">
                      <a:pos x="64" y="170"/>
                    </a:cxn>
                    <a:cxn ang="0">
                      <a:pos x="64" y="150"/>
                    </a:cxn>
                    <a:cxn ang="0">
                      <a:pos x="63" y="122"/>
                    </a:cxn>
                    <a:cxn ang="0">
                      <a:pos x="57" y="91"/>
                    </a:cxn>
                    <a:cxn ang="0">
                      <a:pos x="50" y="75"/>
                    </a:cxn>
                    <a:cxn ang="0">
                      <a:pos x="48" y="68"/>
                    </a:cxn>
                    <a:cxn ang="0">
                      <a:pos x="54" y="67"/>
                    </a:cxn>
                    <a:cxn ang="0">
                      <a:pos x="62" y="66"/>
                    </a:cxn>
                    <a:cxn ang="0">
                      <a:pos x="73" y="66"/>
                    </a:cxn>
                    <a:cxn ang="0">
                      <a:pos x="86" y="68"/>
                    </a:cxn>
                    <a:cxn ang="0">
                      <a:pos x="98" y="68"/>
                    </a:cxn>
                    <a:cxn ang="0">
                      <a:pos x="105" y="69"/>
                    </a:cxn>
                    <a:cxn ang="0">
                      <a:pos x="114" y="69"/>
                    </a:cxn>
                    <a:cxn ang="0">
                      <a:pos x="124" y="69"/>
                    </a:cxn>
                    <a:cxn ang="0">
                      <a:pos x="131" y="68"/>
                    </a:cxn>
                    <a:cxn ang="0">
                      <a:pos x="137" y="68"/>
                    </a:cxn>
                    <a:cxn ang="0">
                      <a:pos x="145" y="68"/>
                    </a:cxn>
                    <a:cxn ang="0">
                      <a:pos x="154" y="66"/>
                    </a:cxn>
                    <a:cxn ang="0">
                      <a:pos x="163" y="63"/>
                    </a:cxn>
                  </a:cxnLst>
                  <a:rect l="0" t="0" r="r" b="b"/>
                  <a:pathLst>
                    <a:path w="181" h="223">
                      <a:moveTo>
                        <a:pt x="166" y="61"/>
                      </a:moveTo>
                      <a:lnTo>
                        <a:pt x="171" y="56"/>
                      </a:lnTo>
                      <a:lnTo>
                        <a:pt x="175" y="52"/>
                      </a:lnTo>
                      <a:lnTo>
                        <a:pt x="178" y="47"/>
                      </a:lnTo>
                      <a:lnTo>
                        <a:pt x="180" y="41"/>
                      </a:lnTo>
                      <a:lnTo>
                        <a:pt x="180" y="35"/>
                      </a:lnTo>
                      <a:lnTo>
                        <a:pt x="180" y="29"/>
                      </a:lnTo>
                      <a:lnTo>
                        <a:pt x="178" y="23"/>
                      </a:lnTo>
                      <a:lnTo>
                        <a:pt x="175" y="17"/>
                      </a:lnTo>
                      <a:lnTo>
                        <a:pt x="171" y="12"/>
                      </a:lnTo>
                      <a:lnTo>
                        <a:pt x="166" y="8"/>
                      </a:lnTo>
                      <a:lnTo>
                        <a:pt x="160" y="5"/>
                      </a:lnTo>
                      <a:lnTo>
                        <a:pt x="154" y="2"/>
                      </a:lnTo>
                      <a:lnTo>
                        <a:pt x="148" y="0"/>
                      </a:lnTo>
                      <a:lnTo>
                        <a:pt x="141" y="0"/>
                      </a:lnTo>
                      <a:lnTo>
                        <a:pt x="133" y="0"/>
                      </a:lnTo>
                      <a:lnTo>
                        <a:pt x="125" y="1"/>
                      </a:lnTo>
                      <a:lnTo>
                        <a:pt x="118" y="2"/>
                      </a:lnTo>
                      <a:lnTo>
                        <a:pt x="109" y="4"/>
                      </a:lnTo>
                      <a:lnTo>
                        <a:pt x="101" y="6"/>
                      </a:lnTo>
                      <a:lnTo>
                        <a:pt x="92" y="9"/>
                      </a:lnTo>
                      <a:lnTo>
                        <a:pt x="82" y="11"/>
                      </a:lnTo>
                      <a:lnTo>
                        <a:pt x="73" y="14"/>
                      </a:lnTo>
                      <a:lnTo>
                        <a:pt x="64" y="17"/>
                      </a:lnTo>
                      <a:lnTo>
                        <a:pt x="54" y="20"/>
                      </a:lnTo>
                      <a:lnTo>
                        <a:pt x="51" y="21"/>
                      </a:lnTo>
                      <a:lnTo>
                        <a:pt x="47" y="22"/>
                      </a:lnTo>
                      <a:lnTo>
                        <a:pt x="43" y="23"/>
                      </a:lnTo>
                      <a:lnTo>
                        <a:pt x="39" y="24"/>
                      </a:lnTo>
                      <a:lnTo>
                        <a:pt x="35" y="25"/>
                      </a:lnTo>
                      <a:lnTo>
                        <a:pt x="31" y="26"/>
                      </a:lnTo>
                      <a:lnTo>
                        <a:pt x="28" y="27"/>
                      </a:lnTo>
                      <a:lnTo>
                        <a:pt x="24" y="28"/>
                      </a:lnTo>
                      <a:lnTo>
                        <a:pt x="21" y="28"/>
                      </a:lnTo>
                      <a:lnTo>
                        <a:pt x="18" y="29"/>
                      </a:lnTo>
                      <a:lnTo>
                        <a:pt x="15" y="30"/>
                      </a:lnTo>
                      <a:lnTo>
                        <a:pt x="11" y="32"/>
                      </a:lnTo>
                      <a:lnTo>
                        <a:pt x="9" y="34"/>
                      </a:lnTo>
                      <a:lnTo>
                        <a:pt x="6" y="36"/>
                      </a:lnTo>
                      <a:lnTo>
                        <a:pt x="4" y="37"/>
                      </a:lnTo>
                      <a:lnTo>
                        <a:pt x="2" y="39"/>
                      </a:lnTo>
                      <a:lnTo>
                        <a:pt x="0" y="44"/>
                      </a:lnTo>
                      <a:lnTo>
                        <a:pt x="0" y="50"/>
                      </a:lnTo>
                      <a:lnTo>
                        <a:pt x="2" y="57"/>
                      </a:lnTo>
                      <a:lnTo>
                        <a:pt x="5" y="63"/>
                      </a:lnTo>
                      <a:lnTo>
                        <a:pt x="9" y="71"/>
                      </a:lnTo>
                      <a:lnTo>
                        <a:pt x="12" y="81"/>
                      </a:lnTo>
                      <a:lnTo>
                        <a:pt x="14" y="91"/>
                      </a:lnTo>
                      <a:lnTo>
                        <a:pt x="16" y="98"/>
                      </a:lnTo>
                      <a:lnTo>
                        <a:pt x="19" y="105"/>
                      </a:lnTo>
                      <a:lnTo>
                        <a:pt x="24" y="119"/>
                      </a:lnTo>
                      <a:lnTo>
                        <a:pt x="30" y="140"/>
                      </a:lnTo>
                      <a:lnTo>
                        <a:pt x="37" y="162"/>
                      </a:lnTo>
                      <a:lnTo>
                        <a:pt x="45" y="184"/>
                      </a:lnTo>
                      <a:lnTo>
                        <a:pt x="52" y="203"/>
                      </a:lnTo>
                      <a:lnTo>
                        <a:pt x="57" y="217"/>
                      </a:lnTo>
                      <a:lnTo>
                        <a:pt x="60" y="222"/>
                      </a:lnTo>
                      <a:lnTo>
                        <a:pt x="62" y="221"/>
                      </a:lnTo>
                      <a:lnTo>
                        <a:pt x="64" y="216"/>
                      </a:lnTo>
                      <a:lnTo>
                        <a:pt x="65" y="210"/>
                      </a:lnTo>
                      <a:lnTo>
                        <a:pt x="66" y="204"/>
                      </a:lnTo>
                      <a:lnTo>
                        <a:pt x="67" y="196"/>
                      </a:lnTo>
                      <a:lnTo>
                        <a:pt x="65" y="182"/>
                      </a:lnTo>
                      <a:lnTo>
                        <a:pt x="64" y="170"/>
                      </a:lnTo>
                      <a:lnTo>
                        <a:pt x="64" y="160"/>
                      </a:lnTo>
                      <a:lnTo>
                        <a:pt x="64" y="150"/>
                      </a:lnTo>
                      <a:lnTo>
                        <a:pt x="64" y="137"/>
                      </a:lnTo>
                      <a:lnTo>
                        <a:pt x="63" y="122"/>
                      </a:lnTo>
                      <a:lnTo>
                        <a:pt x="61" y="105"/>
                      </a:lnTo>
                      <a:lnTo>
                        <a:pt x="57" y="91"/>
                      </a:lnTo>
                      <a:lnTo>
                        <a:pt x="53" y="81"/>
                      </a:lnTo>
                      <a:lnTo>
                        <a:pt x="50" y="75"/>
                      </a:lnTo>
                      <a:lnTo>
                        <a:pt x="48" y="71"/>
                      </a:lnTo>
                      <a:lnTo>
                        <a:pt x="48" y="68"/>
                      </a:lnTo>
                      <a:lnTo>
                        <a:pt x="51" y="68"/>
                      </a:lnTo>
                      <a:lnTo>
                        <a:pt x="54" y="67"/>
                      </a:lnTo>
                      <a:lnTo>
                        <a:pt x="58" y="66"/>
                      </a:lnTo>
                      <a:lnTo>
                        <a:pt x="62" y="66"/>
                      </a:lnTo>
                      <a:lnTo>
                        <a:pt x="67" y="66"/>
                      </a:lnTo>
                      <a:lnTo>
                        <a:pt x="73" y="66"/>
                      </a:lnTo>
                      <a:lnTo>
                        <a:pt x="80" y="67"/>
                      </a:lnTo>
                      <a:lnTo>
                        <a:pt x="86" y="68"/>
                      </a:lnTo>
                      <a:lnTo>
                        <a:pt x="93" y="68"/>
                      </a:lnTo>
                      <a:lnTo>
                        <a:pt x="98" y="68"/>
                      </a:lnTo>
                      <a:lnTo>
                        <a:pt x="102" y="69"/>
                      </a:lnTo>
                      <a:lnTo>
                        <a:pt x="105" y="69"/>
                      </a:lnTo>
                      <a:lnTo>
                        <a:pt x="109" y="69"/>
                      </a:lnTo>
                      <a:lnTo>
                        <a:pt x="114" y="69"/>
                      </a:lnTo>
                      <a:lnTo>
                        <a:pt x="118" y="69"/>
                      </a:lnTo>
                      <a:lnTo>
                        <a:pt x="124" y="69"/>
                      </a:lnTo>
                      <a:lnTo>
                        <a:pt x="127" y="68"/>
                      </a:lnTo>
                      <a:lnTo>
                        <a:pt x="131" y="68"/>
                      </a:lnTo>
                      <a:lnTo>
                        <a:pt x="134" y="68"/>
                      </a:lnTo>
                      <a:lnTo>
                        <a:pt x="137" y="68"/>
                      </a:lnTo>
                      <a:lnTo>
                        <a:pt x="141" y="68"/>
                      </a:lnTo>
                      <a:lnTo>
                        <a:pt x="145" y="68"/>
                      </a:lnTo>
                      <a:lnTo>
                        <a:pt x="149" y="67"/>
                      </a:lnTo>
                      <a:lnTo>
                        <a:pt x="154" y="66"/>
                      </a:lnTo>
                      <a:lnTo>
                        <a:pt x="159" y="64"/>
                      </a:lnTo>
                      <a:lnTo>
                        <a:pt x="163" y="63"/>
                      </a:lnTo>
                      <a:lnTo>
                        <a:pt x="166" y="61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1" name="Freeform 388"/>
                <p:cNvSpPr>
                  <a:spLocks/>
                </p:cNvSpPr>
                <p:nvPr/>
              </p:nvSpPr>
              <p:spPr bwMode="auto">
                <a:xfrm>
                  <a:off x="3494" y="361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2" y="12"/>
                    </a:cxn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2" y="4"/>
                    </a:cxn>
                    <a:cxn ang="0">
                      <a:pos x="2" y="1"/>
                    </a:cxn>
                    <a:cxn ang="0">
                      <a:pos x="6" y="0"/>
                    </a:cxn>
                    <a:cxn ang="0">
                      <a:pos x="8" y="0"/>
                    </a:cxn>
                    <a:cxn ang="0">
                      <a:pos x="12" y="1"/>
                    </a:cxn>
                    <a:cxn ang="0">
                      <a:pos x="14" y="3"/>
                    </a:cxn>
                    <a:cxn ang="0">
                      <a:pos x="16" y="6"/>
                    </a:cxn>
                    <a:cxn ang="0">
                      <a:pos x="16" y="9"/>
                    </a:cxn>
                    <a:cxn ang="0">
                      <a:pos x="14" y="12"/>
                    </a:cxn>
                    <a:cxn ang="0">
                      <a:pos x="12" y="16"/>
                    </a:cxn>
                    <a:cxn ang="0">
                      <a:pos x="10" y="16"/>
                    </a:cxn>
                    <a:cxn ang="0">
                      <a:pos x="6" y="16"/>
                    </a:cxn>
                    <a:cxn ang="0">
                      <a:pos x="4" y="16"/>
                    </a:cxn>
                    <a:cxn ang="0">
                      <a:pos x="2" y="12"/>
                    </a:cxn>
                  </a:cxnLst>
                  <a:rect l="0" t="0" r="r" b="b"/>
                  <a:pathLst>
                    <a:path w="17" h="17">
                      <a:moveTo>
                        <a:pt x="2" y="12"/>
                      </a:moveTo>
                      <a:lnTo>
                        <a:pt x="0" y="11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2" y="1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2" y="1"/>
                      </a:lnTo>
                      <a:lnTo>
                        <a:pt x="14" y="3"/>
                      </a:lnTo>
                      <a:lnTo>
                        <a:pt x="16" y="6"/>
                      </a:lnTo>
                      <a:lnTo>
                        <a:pt x="16" y="9"/>
                      </a:lnTo>
                      <a:lnTo>
                        <a:pt x="14" y="12"/>
                      </a:lnTo>
                      <a:lnTo>
                        <a:pt x="12" y="16"/>
                      </a:lnTo>
                      <a:lnTo>
                        <a:pt x="10" y="16"/>
                      </a:lnTo>
                      <a:lnTo>
                        <a:pt x="6" y="16"/>
                      </a:lnTo>
                      <a:lnTo>
                        <a:pt x="4" y="16"/>
                      </a:lnTo>
                      <a:lnTo>
                        <a:pt x="2" y="12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2" name="Freeform 389"/>
                <p:cNvSpPr>
                  <a:spLocks/>
                </p:cNvSpPr>
                <p:nvPr/>
              </p:nvSpPr>
              <p:spPr bwMode="auto">
                <a:xfrm>
                  <a:off x="3438" y="3610"/>
                  <a:ext cx="76" cy="44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64" y="1"/>
                    </a:cxn>
                    <a:cxn ang="0">
                      <a:pos x="66" y="3"/>
                    </a:cxn>
                    <a:cxn ang="0">
                      <a:pos x="68" y="6"/>
                    </a:cxn>
                    <a:cxn ang="0">
                      <a:pos x="70" y="10"/>
                    </a:cxn>
                    <a:cxn ang="0">
                      <a:pos x="71" y="14"/>
                    </a:cxn>
                    <a:cxn ang="0">
                      <a:pos x="73" y="19"/>
                    </a:cxn>
                    <a:cxn ang="0">
                      <a:pos x="75" y="24"/>
                    </a:cxn>
                    <a:cxn ang="0">
                      <a:pos x="75" y="30"/>
                    </a:cxn>
                    <a:cxn ang="0">
                      <a:pos x="75" y="33"/>
                    </a:cxn>
                    <a:cxn ang="0">
                      <a:pos x="75" y="36"/>
                    </a:cxn>
                    <a:cxn ang="0">
                      <a:pos x="74" y="37"/>
                    </a:cxn>
                    <a:cxn ang="0">
                      <a:pos x="72" y="38"/>
                    </a:cxn>
                    <a:cxn ang="0">
                      <a:pos x="70" y="38"/>
                    </a:cxn>
                    <a:cxn ang="0">
                      <a:pos x="68" y="37"/>
                    </a:cxn>
                    <a:cxn ang="0">
                      <a:pos x="64" y="38"/>
                    </a:cxn>
                    <a:cxn ang="0">
                      <a:pos x="60" y="38"/>
                    </a:cxn>
                    <a:cxn ang="0">
                      <a:pos x="57" y="39"/>
                    </a:cxn>
                    <a:cxn ang="0">
                      <a:pos x="53" y="40"/>
                    </a:cxn>
                    <a:cxn ang="0">
                      <a:pos x="48" y="41"/>
                    </a:cxn>
                    <a:cxn ang="0">
                      <a:pos x="43" y="42"/>
                    </a:cxn>
                    <a:cxn ang="0">
                      <a:pos x="38" y="43"/>
                    </a:cxn>
                    <a:cxn ang="0">
                      <a:pos x="33" y="43"/>
                    </a:cxn>
                    <a:cxn ang="0">
                      <a:pos x="28" y="43"/>
                    </a:cxn>
                    <a:cxn ang="0">
                      <a:pos x="24" y="43"/>
                    </a:cxn>
                    <a:cxn ang="0">
                      <a:pos x="20" y="43"/>
                    </a:cxn>
                    <a:cxn ang="0">
                      <a:pos x="16" y="43"/>
                    </a:cxn>
                    <a:cxn ang="0">
                      <a:pos x="12" y="43"/>
                    </a:cxn>
                    <a:cxn ang="0">
                      <a:pos x="8" y="42"/>
                    </a:cxn>
                    <a:cxn ang="0">
                      <a:pos x="5" y="42"/>
                    </a:cxn>
                    <a:cxn ang="0">
                      <a:pos x="2" y="41"/>
                    </a:cxn>
                    <a:cxn ang="0">
                      <a:pos x="0" y="40"/>
                    </a:cxn>
                    <a:cxn ang="0">
                      <a:pos x="0" y="39"/>
                    </a:cxn>
                    <a:cxn ang="0">
                      <a:pos x="1" y="37"/>
                    </a:cxn>
                    <a:cxn ang="0">
                      <a:pos x="4" y="36"/>
                    </a:cxn>
                    <a:cxn ang="0">
                      <a:pos x="7" y="34"/>
                    </a:cxn>
                    <a:cxn ang="0">
                      <a:pos x="11" y="32"/>
                    </a:cxn>
                    <a:cxn ang="0">
                      <a:pos x="15" y="30"/>
                    </a:cxn>
                    <a:cxn ang="0">
                      <a:pos x="19" y="28"/>
                    </a:cxn>
                    <a:cxn ang="0">
                      <a:pos x="22" y="26"/>
                    </a:cxn>
                    <a:cxn ang="0">
                      <a:pos x="25" y="25"/>
                    </a:cxn>
                    <a:cxn ang="0">
                      <a:pos x="29" y="22"/>
                    </a:cxn>
                    <a:cxn ang="0">
                      <a:pos x="34" y="18"/>
                    </a:cxn>
                    <a:cxn ang="0">
                      <a:pos x="40" y="13"/>
                    </a:cxn>
                    <a:cxn ang="0">
                      <a:pos x="45" y="8"/>
                    </a:cxn>
                    <a:cxn ang="0">
                      <a:pos x="51" y="5"/>
                    </a:cxn>
                    <a:cxn ang="0">
                      <a:pos x="55" y="2"/>
                    </a:cxn>
                    <a:cxn ang="0">
                      <a:pos x="60" y="0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76" h="44">
                      <a:moveTo>
                        <a:pt x="62" y="0"/>
                      </a:moveTo>
                      <a:lnTo>
                        <a:pt x="64" y="1"/>
                      </a:lnTo>
                      <a:lnTo>
                        <a:pt x="66" y="3"/>
                      </a:lnTo>
                      <a:lnTo>
                        <a:pt x="68" y="6"/>
                      </a:lnTo>
                      <a:lnTo>
                        <a:pt x="70" y="10"/>
                      </a:lnTo>
                      <a:lnTo>
                        <a:pt x="71" y="14"/>
                      </a:lnTo>
                      <a:lnTo>
                        <a:pt x="73" y="19"/>
                      </a:lnTo>
                      <a:lnTo>
                        <a:pt x="75" y="24"/>
                      </a:lnTo>
                      <a:lnTo>
                        <a:pt x="75" y="30"/>
                      </a:lnTo>
                      <a:lnTo>
                        <a:pt x="75" y="33"/>
                      </a:lnTo>
                      <a:lnTo>
                        <a:pt x="75" y="36"/>
                      </a:lnTo>
                      <a:lnTo>
                        <a:pt x="74" y="37"/>
                      </a:lnTo>
                      <a:lnTo>
                        <a:pt x="72" y="38"/>
                      </a:lnTo>
                      <a:lnTo>
                        <a:pt x="70" y="38"/>
                      </a:lnTo>
                      <a:lnTo>
                        <a:pt x="68" y="37"/>
                      </a:lnTo>
                      <a:lnTo>
                        <a:pt x="64" y="38"/>
                      </a:lnTo>
                      <a:lnTo>
                        <a:pt x="60" y="38"/>
                      </a:lnTo>
                      <a:lnTo>
                        <a:pt x="57" y="39"/>
                      </a:lnTo>
                      <a:lnTo>
                        <a:pt x="53" y="40"/>
                      </a:lnTo>
                      <a:lnTo>
                        <a:pt x="48" y="41"/>
                      </a:lnTo>
                      <a:lnTo>
                        <a:pt x="43" y="42"/>
                      </a:lnTo>
                      <a:lnTo>
                        <a:pt x="38" y="43"/>
                      </a:lnTo>
                      <a:lnTo>
                        <a:pt x="33" y="43"/>
                      </a:lnTo>
                      <a:lnTo>
                        <a:pt x="28" y="43"/>
                      </a:lnTo>
                      <a:lnTo>
                        <a:pt x="24" y="43"/>
                      </a:lnTo>
                      <a:lnTo>
                        <a:pt x="20" y="43"/>
                      </a:lnTo>
                      <a:lnTo>
                        <a:pt x="16" y="43"/>
                      </a:lnTo>
                      <a:lnTo>
                        <a:pt x="12" y="43"/>
                      </a:lnTo>
                      <a:lnTo>
                        <a:pt x="8" y="42"/>
                      </a:lnTo>
                      <a:lnTo>
                        <a:pt x="5" y="42"/>
                      </a:lnTo>
                      <a:lnTo>
                        <a:pt x="2" y="41"/>
                      </a:lnTo>
                      <a:lnTo>
                        <a:pt x="0" y="40"/>
                      </a:lnTo>
                      <a:lnTo>
                        <a:pt x="0" y="39"/>
                      </a:lnTo>
                      <a:lnTo>
                        <a:pt x="1" y="37"/>
                      </a:lnTo>
                      <a:lnTo>
                        <a:pt x="4" y="36"/>
                      </a:lnTo>
                      <a:lnTo>
                        <a:pt x="7" y="34"/>
                      </a:lnTo>
                      <a:lnTo>
                        <a:pt x="11" y="32"/>
                      </a:lnTo>
                      <a:lnTo>
                        <a:pt x="15" y="30"/>
                      </a:lnTo>
                      <a:lnTo>
                        <a:pt x="19" y="28"/>
                      </a:lnTo>
                      <a:lnTo>
                        <a:pt x="22" y="26"/>
                      </a:lnTo>
                      <a:lnTo>
                        <a:pt x="25" y="25"/>
                      </a:lnTo>
                      <a:lnTo>
                        <a:pt x="29" y="22"/>
                      </a:lnTo>
                      <a:lnTo>
                        <a:pt x="34" y="18"/>
                      </a:lnTo>
                      <a:lnTo>
                        <a:pt x="40" y="13"/>
                      </a:lnTo>
                      <a:lnTo>
                        <a:pt x="45" y="8"/>
                      </a:lnTo>
                      <a:lnTo>
                        <a:pt x="51" y="5"/>
                      </a:lnTo>
                      <a:lnTo>
                        <a:pt x="55" y="2"/>
                      </a:lnTo>
                      <a:lnTo>
                        <a:pt x="60" y="0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3" name="Freeform 390"/>
                <p:cNvSpPr>
                  <a:spLocks/>
                </p:cNvSpPr>
                <p:nvPr/>
              </p:nvSpPr>
              <p:spPr bwMode="auto">
                <a:xfrm>
                  <a:off x="3494" y="361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6" y="16"/>
                    </a:cxn>
                    <a:cxn ang="0">
                      <a:pos x="2" y="14"/>
                    </a:cxn>
                    <a:cxn ang="0">
                      <a:pos x="2" y="11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2" y="3"/>
                    </a:cxn>
                    <a:cxn ang="0">
                      <a:pos x="6" y="0"/>
                    </a:cxn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4" y="1"/>
                    </a:cxn>
                    <a:cxn ang="0">
                      <a:pos x="16" y="4"/>
                    </a:cxn>
                    <a:cxn ang="0">
                      <a:pos x="16" y="8"/>
                    </a:cxn>
                    <a:cxn ang="0">
                      <a:pos x="16" y="11"/>
                    </a:cxn>
                    <a:cxn ang="0">
                      <a:pos x="14" y="14"/>
                    </a:cxn>
                    <a:cxn ang="0">
                      <a:pos x="12" y="16"/>
                    </a:cxn>
                    <a:cxn ang="0">
                      <a:pos x="8" y="16"/>
                    </a:cxn>
                    <a:cxn ang="0">
                      <a:pos x="6" y="16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lnTo>
                        <a:pt x="2" y="14"/>
                      </a:lnTo>
                      <a:lnTo>
                        <a:pt x="2" y="11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2" y="3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4" y="1"/>
                      </a:lnTo>
                      <a:lnTo>
                        <a:pt x="16" y="4"/>
                      </a:lnTo>
                      <a:lnTo>
                        <a:pt x="16" y="8"/>
                      </a:lnTo>
                      <a:lnTo>
                        <a:pt x="16" y="11"/>
                      </a:lnTo>
                      <a:lnTo>
                        <a:pt x="14" y="14"/>
                      </a:lnTo>
                      <a:lnTo>
                        <a:pt x="12" y="16"/>
                      </a:lnTo>
                      <a:lnTo>
                        <a:pt x="8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4" name="Freeform 391"/>
                <p:cNvSpPr>
                  <a:spLocks/>
                </p:cNvSpPr>
                <p:nvPr/>
              </p:nvSpPr>
              <p:spPr bwMode="auto">
                <a:xfrm>
                  <a:off x="3437" y="3620"/>
                  <a:ext cx="78" cy="36"/>
                </a:xfrm>
                <a:custGeom>
                  <a:avLst/>
                  <a:gdLst/>
                  <a:ahLst/>
                  <a:cxnLst>
                    <a:cxn ang="0">
                      <a:pos x="72" y="2"/>
                    </a:cxn>
                    <a:cxn ang="0">
                      <a:pos x="73" y="5"/>
                    </a:cxn>
                    <a:cxn ang="0">
                      <a:pos x="75" y="8"/>
                    </a:cxn>
                    <a:cxn ang="0">
                      <a:pos x="76" y="13"/>
                    </a:cxn>
                    <a:cxn ang="0">
                      <a:pos x="77" y="18"/>
                    </a:cxn>
                    <a:cxn ang="0">
                      <a:pos x="77" y="20"/>
                    </a:cxn>
                    <a:cxn ang="0">
                      <a:pos x="77" y="23"/>
                    </a:cxn>
                    <a:cxn ang="0">
                      <a:pos x="76" y="26"/>
                    </a:cxn>
                    <a:cxn ang="0">
                      <a:pos x="75" y="27"/>
                    </a:cxn>
                    <a:cxn ang="0">
                      <a:pos x="74" y="28"/>
                    </a:cxn>
                    <a:cxn ang="0">
                      <a:pos x="72" y="28"/>
                    </a:cxn>
                    <a:cxn ang="0">
                      <a:pos x="69" y="29"/>
                    </a:cxn>
                    <a:cxn ang="0">
                      <a:pos x="65" y="29"/>
                    </a:cxn>
                    <a:cxn ang="0">
                      <a:pos x="62" y="30"/>
                    </a:cxn>
                    <a:cxn ang="0">
                      <a:pos x="59" y="30"/>
                    </a:cxn>
                    <a:cxn ang="0">
                      <a:pos x="56" y="30"/>
                    </a:cxn>
                    <a:cxn ang="0">
                      <a:pos x="53" y="31"/>
                    </a:cxn>
                    <a:cxn ang="0">
                      <a:pos x="46" y="32"/>
                    </a:cxn>
                    <a:cxn ang="0">
                      <a:pos x="40" y="34"/>
                    </a:cxn>
                    <a:cxn ang="0">
                      <a:pos x="34" y="35"/>
                    </a:cxn>
                    <a:cxn ang="0">
                      <a:pos x="29" y="35"/>
                    </a:cxn>
                    <a:cxn ang="0">
                      <a:pos x="24" y="35"/>
                    </a:cxn>
                    <a:cxn ang="0">
                      <a:pos x="19" y="35"/>
                    </a:cxn>
                    <a:cxn ang="0">
                      <a:pos x="14" y="35"/>
                    </a:cxn>
                    <a:cxn ang="0">
                      <a:pos x="9" y="34"/>
                    </a:cxn>
                    <a:cxn ang="0">
                      <a:pos x="5" y="33"/>
                    </a:cxn>
                    <a:cxn ang="0">
                      <a:pos x="2" y="33"/>
                    </a:cxn>
                    <a:cxn ang="0">
                      <a:pos x="0" y="31"/>
                    </a:cxn>
                    <a:cxn ang="0">
                      <a:pos x="0" y="29"/>
                    </a:cxn>
                    <a:cxn ang="0">
                      <a:pos x="2" y="27"/>
                    </a:cxn>
                    <a:cxn ang="0">
                      <a:pos x="5" y="25"/>
                    </a:cxn>
                    <a:cxn ang="0">
                      <a:pos x="9" y="23"/>
                    </a:cxn>
                    <a:cxn ang="0">
                      <a:pos x="12" y="21"/>
                    </a:cxn>
                    <a:cxn ang="0">
                      <a:pos x="17" y="19"/>
                    </a:cxn>
                    <a:cxn ang="0">
                      <a:pos x="21" y="17"/>
                    </a:cxn>
                    <a:cxn ang="0">
                      <a:pos x="24" y="15"/>
                    </a:cxn>
                    <a:cxn ang="0">
                      <a:pos x="26" y="14"/>
                    </a:cxn>
                    <a:cxn ang="0">
                      <a:pos x="29" y="12"/>
                    </a:cxn>
                    <a:cxn ang="0">
                      <a:pos x="32" y="10"/>
                    </a:cxn>
                    <a:cxn ang="0">
                      <a:pos x="36" y="6"/>
                    </a:cxn>
                    <a:cxn ang="0">
                      <a:pos x="38" y="5"/>
                    </a:cxn>
                    <a:cxn ang="0">
                      <a:pos x="39" y="4"/>
                    </a:cxn>
                    <a:cxn ang="0">
                      <a:pos x="41" y="3"/>
                    </a:cxn>
                    <a:cxn ang="0">
                      <a:pos x="43" y="5"/>
                    </a:cxn>
                    <a:cxn ang="0">
                      <a:pos x="44" y="8"/>
                    </a:cxn>
                    <a:cxn ang="0">
                      <a:pos x="47" y="10"/>
                    </a:cxn>
                    <a:cxn ang="0">
                      <a:pos x="50" y="10"/>
                    </a:cxn>
                    <a:cxn ang="0">
                      <a:pos x="53" y="10"/>
                    </a:cxn>
                    <a:cxn ang="0">
                      <a:pos x="56" y="9"/>
                    </a:cxn>
                    <a:cxn ang="0">
                      <a:pos x="59" y="8"/>
                    </a:cxn>
                    <a:cxn ang="0">
                      <a:pos x="62" y="6"/>
                    </a:cxn>
                    <a:cxn ang="0">
                      <a:pos x="65" y="5"/>
                    </a:cxn>
                    <a:cxn ang="0">
                      <a:pos x="67" y="3"/>
                    </a:cxn>
                    <a:cxn ang="0">
                      <a:pos x="68" y="2"/>
                    </a:cxn>
                    <a:cxn ang="0">
                      <a:pos x="70" y="0"/>
                    </a:cxn>
                    <a:cxn ang="0">
                      <a:pos x="71" y="0"/>
                    </a:cxn>
                    <a:cxn ang="0">
                      <a:pos x="72" y="1"/>
                    </a:cxn>
                    <a:cxn ang="0">
                      <a:pos x="72" y="2"/>
                    </a:cxn>
                  </a:cxnLst>
                  <a:rect l="0" t="0" r="r" b="b"/>
                  <a:pathLst>
                    <a:path w="78" h="36">
                      <a:moveTo>
                        <a:pt x="72" y="2"/>
                      </a:moveTo>
                      <a:lnTo>
                        <a:pt x="73" y="5"/>
                      </a:lnTo>
                      <a:lnTo>
                        <a:pt x="75" y="8"/>
                      </a:lnTo>
                      <a:lnTo>
                        <a:pt x="76" y="13"/>
                      </a:lnTo>
                      <a:lnTo>
                        <a:pt x="77" y="18"/>
                      </a:lnTo>
                      <a:lnTo>
                        <a:pt x="77" y="20"/>
                      </a:lnTo>
                      <a:lnTo>
                        <a:pt x="77" y="23"/>
                      </a:lnTo>
                      <a:lnTo>
                        <a:pt x="76" y="26"/>
                      </a:lnTo>
                      <a:lnTo>
                        <a:pt x="75" y="27"/>
                      </a:lnTo>
                      <a:lnTo>
                        <a:pt x="74" y="28"/>
                      </a:lnTo>
                      <a:lnTo>
                        <a:pt x="72" y="28"/>
                      </a:lnTo>
                      <a:lnTo>
                        <a:pt x="69" y="29"/>
                      </a:lnTo>
                      <a:lnTo>
                        <a:pt x="65" y="29"/>
                      </a:lnTo>
                      <a:lnTo>
                        <a:pt x="62" y="30"/>
                      </a:lnTo>
                      <a:lnTo>
                        <a:pt x="59" y="30"/>
                      </a:lnTo>
                      <a:lnTo>
                        <a:pt x="56" y="30"/>
                      </a:lnTo>
                      <a:lnTo>
                        <a:pt x="53" y="31"/>
                      </a:lnTo>
                      <a:lnTo>
                        <a:pt x="46" y="32"/>
                      </a:lnTo>
                      <a:lnTo>
                        <a:pt x="40" y="34"/>
                      </a:lnTo>
                      <a:lnTo>
                        <a:pt x="34" y="35"/>
                      </a:lnTo>
                      <a:lnTo>
                        <a:pt x="29" y="35"/>
                      </a:lnTo>
                      <a:lnTo>
                        <a:pt x="24" y="35"/>
                      </a:lnTo>
                      <a:lnTo>
                        <a:pt x="19" y="35"/>
                      </a:lnTo>
                      <a:lnTo>
                        <a:pt x="14" y="35"/>
                      </a:lnTo>
                      <a:lnTo>
                        <a:pt x="9" y="34"/>
                      </a:lnTo>
                      <a:lnTo>
                        <a:pt x="5" y="33"/>
                      </a:lnTo>
                      <a:lnTo>
                        <a:pt x="2" y="33"/>
                      </a:lnTo>
                      <a:lnTo>
                        <a:pt x="0" y="31"/>
                      </a:lnTo>
                      <a:lnTo>
                        <a:pt x="0" y="29"/>
                      </a:lnTo>
                      <a:lnTo>
                        <a:pt x="2" y="27"/>
                      </a:lnTo>
                      <a:lnTo>
                        <a:pt x="5" y="25"/>
                      </a:lnTo>
                      <a:lnTo>
                        <a:pt x="9" y="23"/>
                      </a:lnTo>
                      <a:lnTo>
                        <a:pt x="12" y="21"/>
                      </a:lnTo>
                      <a:lnTo>
                        <a:pt x="17" y="19"/>
                      </a:lnTo>
                      <a:lnTo>
                        <a:pt x="21" y="17"/>
                      </a:lnTo>
                      <a:lnTo>
                        <a:pt x="24" y="15"/>
                      </a:lnTo>
                      <a:lnTo>
                        <a:pt x="26" y="14"/>
                      </a:lnTo>
                      <a:lnTo>
                        <a:pt x="29" y="12"/>
                      </a:lnTo>
                      <a:lnTo>
                        <a:pt x="32" y="10"/>
                      </a:lnTo>
                      <a:lnTo>
                        <a:pt x="36" y="6"/>
                      </a:lnTo>
                      <a:lnTo>
                        <a:pt x="38" y="5"/>
                      </a:lnTo>
                      <a:lnTo>
                        <a:pt x="39" y="4"/>
                      </a:lnTo>
                      <a:lnTo>
                        <a:pt x="41" y="3"/>
                      </a:lnTo>
                      <a:lnTo>
                        <a:pt x="43" y="5"/>
                      </a:lnTo>
                      <a:lnTo>
                        <a:pt x="44" y="8"/>
                      </a:lnTo>
                      <a:lnTo>
                        <a:pt x="47" y="10"/>
                      </a:lnTo>
                      <a:lnTo>
                        <a:pt x="50" y="10"/>
                      </a:lnTo>
                      <a:lnTo>
                        <a:pt x="53" y="10"/>
                      </a:lnTo>
                      <a:lnTo>
                        <a:pt x="56" y="9"/>
                      </a:lnTo>
                      <a:lnTo>
                        <a:pt x="59" y="8"/>
                      </a:lnTo>
                      <a:lnTo>
                        <a:pt x="62" y="6"/>
                      </a:lnTo>
                      <a:lnTo>
                        <a:pt x="65" y="5"/>
                      </a:lnTo>
                      <a:lnTo>
                        <a:pt x="67" y="3"/>
                      </a:lnTo>
                      <a:lnTo>
                        <a:pt x="68" y="2"/>
                      </a:lnTo>
                      <a:lnTo>
                        <a:pt x="70" y="0"/>
                      </a:lnTo>
                      <a:lnTo>
                        <a:pt x="71" y="0"/>
                      </a:lnTo>
                      <a:lnTo>
                        <a:pt x="72" y="1"/>
                      </a:lnTo>
                      <a:lnTo>
                        <a:pt x="72" y="2"/>
                      </a:lnTo>
                    </a:path>
                  </a:pathLst>
                </a:custGeom>
                <a:solidFill>
                  <a:srgbClr val="4C1628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5" name="Freeform 392"/>
                <p:cNvSpPr>
                  <a:spLocks/>
                </p:cNvSpPr>
                <p:nvPr/>
              </p:nvSpPr>
              <p:spPr bwMode="auto">
                <a:xfrm>
                  <a:off x="3437" y="3646"/>
                  <a:ext cx="78" cy="17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5" y="1"/>
                    </a:cxn>
                    <a:cxn ang="0">
                      <a:pos x="73" y="1"/>
                    </a:cxn>
                    <a:cxn ang="0">
                      <a:pos x="70" y="1"/>
                    </a:cxn>
                    <a:cxn ang="0">
                      <a:pos x="66" y="3"/>
                    </a:cxn>
                    <a:cxn ang="0">
                      <a:pos x="63" y="4"/>
                    </a:cxn>
                    <a:cxn ang="0">
                      <a:pos x="59" y="4"/>
                    </a:cxn>
                    <a:cxn ang="0">
                      <a:pos x="56" y="4"/>
                    </a:cxn>
                    <a:cxn ang="0">
                      <a:pos x="54" y="4"/>
                    </a:cxn>
                    <a:cxn ang="0">
                      <a:pos x="47" y="8"/>
                    </a:cxn>
                    <a:cxn ang="0">
                      <a:pos x="40" y="11"/>
                    </a:cxn>
                    <a:cxn ang="0">
                      <a:pos x="34" y="11"/>
                    </a:cxn>
                    <a:cxn ang="0">
                      <a:pos x="29" y="12"/>
                    </a:cxn>
                    <a:cxn ang="0">
                      <a:pos x="24" y="12"/>
                    </a:cxn>
                    <a:cxn ang="0">
                      <a:pos x="19" y="12"/>
                    </a:cxn>
                    <a:cxn ang="0">
                      <a:pos x="14" y="11"/>
                    </a:cxn>
                    <a:cxn ang="0">
                      <a:pos x="9" y="11"/>
                    </a:cxn>
                    <a:cxn ang="0">
                      <a:pos x="7" y="11"/>
                    </a:cxn>
                    <a:cxn ang="0">
                      <a:pos x="5" y="9"/>
                    </a:cxn>
                    <a:cxn ang="0">
                      <a:pos x="3" y="9"/>
                    </a:cxn>
                    <a:cxn ang="0">
                      <a:pos x="2" y="8"/>
                    </a:cxn>
                    <a:cxn ang="0">
                      <a:pos x="1" y="8"/>
                    </a:cxn>
                    <a:cxn ang="0">
                      <a:pos x="0" y="9"/>
                    </a:cxn>
                    <a:cxn ang="0">
                      <a:pos x="0" y="11"/>
                    </a:cxn>
                    <a:cxn ang="0">
                      <a:pos x="1" y="11"/>
                    </a:cxn>
                    <a:cxn ang="0">
                      <a:pos x="2" y="12"/>
                    </a:cxn>
                    <a:cxn ang="0">
                      <a:pos x="5" y="12"/>
                    </a:cxn>
                    <a:cxn ang="0">
                      <a:pos x="9" y="14"/>
                    </a:cxn>
                    <a:cxn ang="0">
                      <a:pos x="14" y="16"/>
                    </a:cxn>
                    <a:cxn ang="0">
                      <a:pos x="20" y="16"/>
                    </a:cxn>
                    <a:cxn ang="0">
                      <a:pos x="25" y="16"/>
                    </a:cxn>
                    <a:cxn ang="0">
                      <a:pos x="30" y="16"/>
                    </a:cxn>
                    <a:cxn ang="0">
                      <a:pos x="34" y="16"/>
                    </a:cxn>
                    <a:cxn ang="0">
                      <a:pos x="37" y="14"/>
                    </a:cxn>
                    <a:cxn ang="0">
                      <a:pos x="41" y="12"/>
                    </a:cxn>
                    <a:cxn ang="0">
                      <a:pos x="43" y="11"/>
                    </a:cxn>
                    <a:cxn ang="0">
                      <a:pos x="47" y="11"/>
                    </a:cxn>
                    <a:cxn ang="0">
                      <a:pos x="50" y="9"/>
                    </a:cxn>
                    <a:cxn ang="0">
                      <a:pos x="52" y="8"/>
                    </a:cxn>
                    <a:cxn ang="0">
                      <a:pos x="54" y="8"/>
                    </a:cxn>
                    <a:cxn ang="0">
                      <a:pos x="54" y="9"/>
                    </a:cxn>
                    <a:cxn ang="0">
                      <a:pos x="54" y="11"/>
                    </a:cxn>
                    <a:cxn ang="0">
                      <a:pos x="55" y="12"/>
                    </a:cxn>
                    <a:cxn ang="0">
                      <a:pos x="56" y="12"/>
                    </a:cxn>
                    <a:cxn ang="0">
                      <a:pos x="58" y="12"/>
                    </a:cxn>
                    <a:cxn ang="0">
                      <a:pos x="60" y="12"/>
                    </a:cxn>
                    <a:cxn ang="0">
                      <a:pos x="64" y="12"/>
                    </a:cxn>
                    <a:cxn ang="0">
                      <a:pos x="67" y="12"/>
                    </a:cxn>
                    <a:cxn ang="0">
                      <a:pos x="71" y="11"/>
                    </a:cxn>
                    <a:cxn ang="0">
                      <a:pos x="74" y="11"/>
                    </a:cxn>
                    <a:cxn ang="0">
                      <a:pos x="77" y="9"/>
                    </a:cxn>
                    <a:cxn ang="0">
                      <a:pos x="77" y="6"/>
                    </a:cxn>
                    <a:cxn ang="0">
                      <a:pos x="77" y="3"/>
                    </a:cxn>
                    <a:cxn ang="0">
                      <a:pos x="77" y="1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78" h="17">
                      <a:moveTo>
                        <a:pt x="76" y="0"/>
                      </a:moveTo>
                      <a:lnTo>
                        <a:pt x="75" y="1"/>
                      </a:lnTo>
                      <a:lnTo>
                        <a:pt x="73" y="1"/>
                      </a:lnTo>
                      <a:lnTo>
                        <a:pt x="70" y="1"/>
                      </a:lnTo>
                      <a:lnTo>
                        <a:pt x="66" y="3"/>
                      </a:lnTo>
                      <a:lnTo>
                        <a:pt x="63" y="4"/>
                      </a:lnTo>
                      <a:lnTo>
                        <a:pt x="59" y="4"/>
                      </a:lnTo>
                      <a:lnTo>
                        <a:pt x="56" y="4"/>
                      </a:lnTo>
                      <a:lnTo>
                        <a:pt x="54" y="4"/>
                      </a:lnTo>
                      <a:lnTo>
                        <a:pt x="47" y="8"/>
                      </a:lnTo>
                      <a:lnTo>
                        <a:pt x="40" y="11"/>
                      </a:lnTo>
                      <a:lnTo>
                        <a:pt x="34" y="11"/>
                      </a:lnTo>
                      <a:lnTo>
                        <a:pt x="29" y="12"/>
                      </a:lnTo>
                      <a:lnTo>
                        <a:pt x="24" y="12"/>
                      </a:lnTo>
                      <a:lnTo>
                        <a:pt x="19" y="12"/>
                      </a:lnTo>
                      <a:lnTo>
                        <a:pt x="14" y="11"/>
                      </a:lnTo>
                      <a:lnTo>
                        <a:pt x="9" y="11"/>
                      </a:lnTo>
                      <a:lnTo>
                        <a:pt x="7" y="11"/>
                      </a:lnTo>
                      <a:lnTo>
                        <a:pt x="5" y="9"/>
                      </a:lnTo>
                      <a:lnTo>
                        <a:pt x="3" y="9"/>
                      </a:lnTo>
                      <a:lnTo>
                        <a:pt x="2" y="8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1" y="11"/>
                      </a:lnTo>
                      <a:lnTo>
                        <a:pt x="2" y="12"/>
                      </a:lnTo>
                      <a:lnTo>
                        <a:pt x="5" y="12"/>
                      </a:lnTo>
                      <a:lnTo>
                        <a:pt x="9" y="14"/>
                      </a:lnTo>
                      <a:lnTo>
                        <a:pt x="14" y="16"/>
                      </a:lnTo>
                      <a:lnTo>
                        <a:pt x="20" y="16"/>
                      </a:lnTo>
                      <a:lnTo>
                        <a:pt x="25" y="16"/>
                      </a:lnTo>
                      <a:lnTo>
                        <a:pt x="30" y="16"/>
                      </a:lnTo>
                      <a:lnTo>
                        <a:pt x="34" y="16"/>
                      </a:lnTo>
                      <a:lnTo>
                        <a:pt x="37" y="14"/>
                      </a:lnTo>
                      <a:lnTo>
                        <a:pt x="41" y="12"/>
                      </a:lnTo>
                      <a:lnTo>
                        <a:pt x="43" y="11"/>
                      </a:lnTo>
                      <a:lnTo>
                        <a:pt x="47" y="11"/>
                      </a:lnTo>
                      <a:lnTo>
                        <a:pt x="50" y="9"/>
                      </a:lnTo>
                      <a:lnTo>
                        <a:pt x="52" y="8"/>
                      </a:lnTo>
                      <a:lnTo>
                        <a:pt x="54" y="8"/>
                      </a:lnTo>
                      <a:lnTo>
                        <a:pt x="54" y="9"/>
                      </a:lnTo>
                      <a:lnTo>
                        <a:pt x="54" y="11"/>
                      </a:lnTo>
                      <a:lnTo>
                        <a:pt x="55" y="12"/>
                      </a:lnTo>
                      <a:lnTo>
                        <a:pt x="56" y="12"/>
                      </a:lnTo>
                      <a:lnTo>
                        <a:pt x="58" y="12"/>
                      </a:lnTo>
                      <a:lnTo>
                        <a:pt x="60" y="12"/>
                      </a:lnTo>
                      <a:lnTo>
                        <a:pt x="64" y="12"/>
                      </a:lnTo>
                      <a:lnTo>
                        <a:pt x="67" y="12"/>
                      </a:lnTo>
                      <a:lnTo>
                        <a:pt x="71" y="11"/>
                      </a:lnTo>
                      <a:lnTo>
                        <a:pt x="74" y="11"/>
                      </a:lnTo>
                      <a:lnTo>
                        <a:pt x="77" y="9"/>
                      </a:lnTo>
                      <a:lnTo>
                        <a:pt x="77" y="6"/>
                      </a:lnTo>
                      <a:lnTo>
                        <a:pt x="77" y="3"/>
                      </a:lnTo>
                      <a:lnTo>
                        <a:pt x="77" y="1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6" name="Freeform 393"/>
                <p:cNvSpPr>
                  <a:spLocks/>
                </p:cNvSpPr>
                <p:nvPr/>
              </p:nvSpPr>
              <p:spPr bwMode="auto">
                <a:xfrm>
                  <a:off x="3435" y="3415"/>
                  <a:ext cx="187" cy="224"/>
                </a:xfrm>
                <a:custGeom>
                  <a:avLst/>
                  <a:gdLst/>
                  <a:ahLst/>
                  <a:cxnLst>
                    <a:cxn ang="0">
                      <a:pos x="76" y="219"/>
                    </a:cxn>
                    <a:cxn ang="0">
                      <a:pos x="65" y="222"/>
                    </a:cxn>
                    <a:cxn ang="0">
                      <a:pos x="51" y="223"/>
                    </a:cxn>
                    <a:cxn ang="0">
                      <a:pos x="35" y="221"/>
                    </a:cxn>
                    <a:cxn ang="0">
                      <a:pos x="30" y="207"/>
                    </a:cxn>
                    <a:cxn ang="0">
                      <a:pos x="31" y="177"/>
                    </a:cxn>
                    <a:cxn ang="0">
                      <a:pos x="29" y="162"/>
                    </a:cxn>
                    <a:cxn ang="0">
                      <a:pos x="24" y="139"/>
                    </a:cxn>
                    <a:cxn ang="0">
                      <a:pos x="19" y="111"/>
                    </a:cxn>
                    <a:cxn ang="0">
                      <a:pos x="14" y="89"/>
                    </a:cxn>
                    <a:cxn ang="0">
                      <a:pos x="11" y="81"/>
                    </a:cxn>
                    <a:cxn ang="0">
                      <a:pos x="7" y="71"/>
                    </a:cxn>
                    <a:cxn ang="0">
                      <a:pos x="2" y="59"/>
                    </a:cxn>
                    <a:cxn ang="0">
                      <a:pos x="0" y="48"/>
                    </a:cxn>
                    <a:cxn ang="0">
                      <a:pos x="2" y="41"/>
                    </a:cxn>
                    <a:cxn ang="0">
                      <a:pos x="8" y="36"/>
                    </a:cxn>
                    <a:cxn ang="0">
                      <a:pos x="15" y="32"/>
                    </a:cxn>
                    <a:cxn ang="0">
                      <a:pos x="24" y="29"/>
                    </a:cxn>
                    <a:cxn ang="0">
                      <a:pos x="30" y="28"/>
                    </a:cxn>
                    <a:cxn ang="0">
                      <a:pos x="38" y="25"/>
                    </a:cxn>
                    <a:cxn ang="0">
                      <a:pos x="49" y="22"/>
                    </a:cxn>
                    <a:cxn ang="0">
                      <a:pos x="63" y="18"/>
                    </a:cxn>
                    <a:cxn ang="0">
                      <a:pos x="76" y="15"/>
                    </a:cxn>
                    <a:cxn ang="0">
                      <a:pos x="89" y="11"/>
                    </a:cxn>
                    <a:cxn ang="0">
                      <a:pos x="100" y="8"/>
                    </a:cxn>
                    <a:cxn ang="0">
                      <a:pos x="107" y="5"/>
                    </a:cxn>
                    <a:cxn ang="0">
                      <a:pos x="113" y="4"/>
                    </a:cxn>
                    <a:cxn ang="0">
                      <a:pos x="122" y="2"/>
                    </a:cxn>
                    <a:cxn ang="0">
                      <a:pos x="133" y="0"/>
                    </a:cxn>
                    <a:cxn ang="0">
                      <a:pos x="145" y="1"/>
                    </a:cxn>
                    <a:cxn ang="0">
                      <a:pos x="166" y="7"/>
                    </a:cxn>
                    <a:cxn ang="0">
                      <a:pos x="184" y="26"/>
                    </a:cxn>
                    <a:cxn ang="0">
                      <a:pos x="184" y="49"/>
                    </a:cxn>
                    <a:cxn ang="0">
                      <a:pos x="167" y="68"/>
                    </a:cxn>
                    <a:cxn ang="0">
                      <a:pos x="150" y="73"/>
                    </a:cxn>
                    <a:cxn ang="0">
                      <a:pos x="142" y="74"/>
                    </a:cxn>
                    <a:cxn ang="0">
                      <a:pos x="130" y="75"/>
                    </a:cxn>
                    <a:cxn ang="0">
                      <a:pos x="115" y="76"/>
                    </a:cxn>
                    <a:cxn ang="0">
                      <a:pos x="100" y="77"/>
                    </a:cxn>
                    <a:cxn ang="0">
                      <a:pos x="85" y="77"/>
                    </a:cxn>
                    <a:cxn ang="0">
                      <a:pos x="73" y="78"/>
                    </a:cxn>
                    <a:cxn ang="0">
                      <a:pos x="66" y="77"/>
                    </a:cxn>
                    <a:cxn ang="0">
                      <a:pos x="61" y="77"/>
                    </a:cxn>
                    <a:cxn ang="0">
                      <a:pos x="61" y="81"/>
                    </a:cxn>
                    <a:cxn ang="0">
                      <a:pos x="65" y="84"/>
                    </a:cxn>
                    <a:cxn ang="0">
                      <a:pos x="68" y="88"/>
                    </a:cxn>
                    <a:cxn ang="0">
                      <a:pos x="67" y="92"/>
                    </a:cxn>
                    <a:cxn ang="0">
                      <a:pos x="69" y="96"/>
                    </a:cxn>
                    <a:cxn ang="0">
                      <a:pos x="70" y="104"/>
                    </a:cxn>
                    <a:cxn ang="0">
                      <a:pos x="74" y="130"/>
                    </a:cxn>
                    <a:cxn ang="0">
                      <a:pos x="74" y="163"/>
                    </a:cxn>
                    <a:cxn ang="0">
                      <a:pos x="78" y="202"/>
                    </a:cxn>
                  </a:cxnLst>
                  <a:rect l="0" t="0" r="r" b="b"/>
                  <a:pathLst>
                    <a:path w="187" h="224">
                      <a:moveTo>
                        <a:pt x="78" y="218"/>
                      </a:moveTo>
                      <a:lnTo>
                        <a:pt x="76" y="219"/>
                      </a:lnTo>
                      <a:lnTo>
                        <a:pt x="71" y="221"/>
                      </a:lnTo>
                      <a:lnTo>
                        <a:pt x="65" y="222"/>
                      </a:lnTo>
                      <a:lnTo>
                        <a:pt x="58" y="223"/>
                      </a:lnTo>
                      <a:lnTo>
                        <a:pt x="51" y="223"/>
                      </a:lnTo>
                      <a:lnTo>
                        <a:pt x="43" y="223"/>
                      </a:lnTo>
                      <a:lnTo>
                        <a:pt x="35" y="221"/>
                      </a:lnTo>
                      <a:lnTo>
                        <a:pt x="28" y="218"/>
                      </a:lnTo>
                      <a:lnTo>
                        <a:pt x="30" y="207"/>
                      </a:lnTo>
                      <a:lnTo>
                        <a:pt x="31" y="191"/>
                      </a:lnTo>
                      <a:lnTo>
                        <a:pt x="31" y="177"/>
                      </a:lnTo>
                      <a:lnTo>
                        <a:pt x="30" y="167"/>
                      </a:lnTo>
                      <a:lnTo>
                        <a:pt x="29" y="162"/>
                      </a:lnTo>
                      <a:lnTo>
                        <a:pt x="27" y="152"/>
                      </a:lnTo>
                      <a:lnTo>
                        <a:pt x="24" y="139"/>
                      </a:lnTo>
                      <a:lnTo>
                        <a:pt x="22" y="125"/>
                      </a:lnTo>
                      <a:lnTo>
                        <a:pt x="19" y="111"/>
                      </a:lnTo>
                      <a:lnTo>
                        <a:pt x="16" y="99"/>
                      </a:lnTo>
                      <a:lnTo>
                        <a:pt x="14" y="89"/>
                      </a:lnTo>
                      <a:lnTo>
                        <a:pt x="13" y="84"/>
                      </a:lnTo>
                      <a:lnTo>
                        <a:pt x="11" y="81"/>
                      </a:lnTo>
                      <a:lnTo>
                        <a:pt x="9" y="77"/>
                      </a:lnTo>
                      <a:lnTo>
                        <a:pt x="7" y="71"/>
                      </a:lnTo>
                      <a:lnTo>
                        <a:pt x="4" y="65"/>
                      </a:lnTo>
                      <a:lnTo>
                        <a:pt x="2" y="59"/>
                      </a:lnTo>
                      <a:lnTo>
                        <a:pt x="0" y="53"/>
                      </a:lnTo>
                      <a:lnTo>
                        <a:pt x="0" y="48"/>
                      </a:lnTo>
                      <a:lnTo>
                        <a:pt x="0" y="44"/>
                      </a:lnTo>
                      <a:lnTo>
                        <a:pt x="2" y="41"/>
                      </a:lnTo>
                      <a:lnTo>
                        <a:pt x="5" y="39"/>
                      </a:lnTo>
                      <a:lnTo>
                        <a:pt x="8" y="36"/>
                      </a:lnTo>
                      <a:lnTo>
                        <a:pt x="12" y="34"/>
                      </a:lnTo>
                      <a:lnTo>
                        <a:pt x="15" y="32"/>
                      </a:lnTo>
                      <a:lnTo>
                        <a:pt x="19" y="31"/>
                      </a:lnTo>
                      <a:lnTo>
                        <a:pt x="24" y="29"/>
                      </a:lnTo>
                      <a:lnTo>
                        <a:pt x="27" y="28"/>
                      </a:lnTo>
                      <a:lnTo>
                        <a:pt x="30" y="28"/>
                      </a:lnTo>
                      <a:lnTo>
                        <a:pt x="34" y="27"/>
                      </a:lnTo>
                      <a:lnTo>
                        <a:pt x="38" y="25"/>
                      </a:lnTo>
                      <a:lnTo>
                        <a:pt x="43" y="24"/>
                      </a:lnTo>
                      <a:lnTo>
                        <a:pt x="49" y="22"/>
                      </a:lnTo>
                      <a:lnTo>
                        <a:pt x="56" y="20"/>
                      </a:lnTo>
                      <a:lnTo>
                        <a:pt x="63" y="18"/>
                      </a:lnTo>
                      <a:lnTo>
                        <a:pt x="70" y="16"/>
                      </a:lnTo>
                      <a:lnTo>
                        <a:pt x="76" y="15"/>
                      </a:lnTo>
                      <a:lnTo>
                        <a:pt x="83" y="13"/>
                      </a:lnTo>
                      <a:lnTo>
                        <a:pt x="89" y="11"/>
                      </a:lnTo>
                      <a:lnTo>
                        <a:pt x="95" y="9"/>
                      </a:lnTo>
                      <a:lnTo>
                        <a:pt x="100" y="8"/>
                      </a:lnTo>
                      <a:lnTo>
                        <a:pt x="104" y="6"/>
                      </a:lnTo>
                      <a:lnTo>
                        <a:pt x="107" y="5"/>
                      </a:lnTo>
                      <a:lnTo>
                        <a:pt x="109" y="5"/>
                      </a:lnTo>
                      <a:lnTo>
                        <a:pt x="113" y="4"/>
                      </a:lnTo>
                      <a:lnTo>
                        <a:pt x="117" y="3"/>
                      </a:lnTo>
                      <a:lnTo>
                        <a:pt x="122" y="2"/>
                      </a:lnTo>
                      <a:lnTo>
                        <a:pt x="127" y="1"/>
                      </a:lnTo>
                      <a:lnTo>
                        <a:pt x="133" y="0"/>
                      </a:lnTo>
                      <a:lnTo>
                        <a:pt x="139" y="0"/>
                      </a:lnTo>
                      <a:lnTo>
                        <a:pt x="145" y="1"/>
                      </a:lnTo>
                      <a:lnTo>
                        <a:pt x="150" y="1"/>
                      </a:lnTo>
                      <a:lnTo>
                        <a:pt x="166" y="7"/>
                      </a:lnTo>
                      <a:lnTo>
                        <a:pt x="177" y="16"/>
                      </a:lnTo>
                      <a:lnTo>
                        <a:pt x="184" y="26"/>
                      </a:lnTo>
                      <a:lnTo>
                        <a:pt x="186" y="38"/>
                      </a:lnTo>
                      <a:lnTo>
                        <a:pt x="184" y="49"/>
                      </a:lnTo>
                      <a:lnTo>
                        <a:pt x="177" y="60"/>
                      </a:lnTo>
                      <a:lnTo>
                        <a:pt x="167" y="68"/>
                      </a:lnTo>
                      <a:lnTo>
                        <a:pt x="152" y="73"/>
                      </a:lnTo>
                      <a:lnTo>
                        <a:pt x="150" y="73"/>
                      </a:lnTo>
                      <a:lnTo>
                        <a:pt x="147" y="73"/>
                      </a:lnTo>
                      <a:lnTo>
                        <a:pt x="142" y="74"/>
                      </a:lnTo>
                      <a:lnTo>
                        <a:pt x="136" y="75"/>
                      </a:lnTo>
                      <a:lnTo>
                        <a:pt x="130" y="75"/>
                      </a:lnTo>
                      <a:lnTo>
                        <a:pt x="123" y="75"/>
                      </a:lnTo>
                      <a:lnTo>
                        <a:pt x="115" y="76"/>
                      </a:lnTo>
                      <a:lnTo>
                        <a:pt x="107" y="77"/>
                      </a:lnTo>
                      <a:lnTo>
                        <a:pt x="100" y="77"/>
                      </a:lnTo>
                      <a:lnTo>
                        <a:pt x="92" y="77"/>
                      </a:lnTo>
                      <a:lnTo>
                        <a:pt x="85" y="77"/>
                      </a:lnTo>
                      <a:lnTo>
                        <a:pt x="79" y="78"/>
                      </a:lnTo>
                      <a:lnTo>
                        <a:pt x="73" y="78"/>
                      </a:lnTo>
                      <a:lnTo>
                        <a:pt x="69" y="77"/>
                      </a:lnTo>
                      <a:lnTo>
                        <a:pt x="66" y="77"/>
                      </a:lnTo>
                      <a:lnTo>
                        <a:pt x="64" y="77"/>
                      </a:lnTo>
                      <a:lnTo>
                        <a:pt x="61" y="77"/>
                      </a:lnTo>
                      <a:lnTo>
                        <a:pt x="61" y="79"/>
                      </a:lnTo>
                      <a:lnTo>
                        <a:pt x="61" y="81"/>
                      </a:lnTo>
                      <a:lnTo>
                        <a:pt x="63" y="83"/>
                      </a:lnTo>
                      <a:lnTo>
                        <a:pt x="65" y="84"/>
                      </a:lnTo>
                      <a:lnTo>
                        <a:pt x="67" y="86"/>
                      </a:lnTo>
                      <a:lnTo>
                        <a:pt x="68" y="88"/>
                      </a:lnTo>
                      <a:lnTo>
                        <a:pt x="68" y="90"/>
                      </a:lnTo>
                      <a:lnTo>
                        <a:pt x="67" y="92"/>
                      </a:lnTo>
                      <a:lnTo>
                        <a:pt x="68" y="94"/>
                      </a:lnTo>
                      <a:lnTo>
                        <a:pt x="69" y="96"/>
                      </a:lnTo>
                      <a:lnTo>
                        <a:pt x="69" y="99"/>
                      </a:lnTo>
                      <a:lnTo>
                        <a:pt x="70" y="104"/>
                      </a:lnTo>
                      <a:lnTo>
                        <a:pt x="72" y="115"/>
                      </a:lnTo>
                      <a:lnTo>
                        <a:pt x="74" y="130"/>
                      </a:lnTo>
                      <a:lnTo>
                        <a:pt x="74" y="145"/>
                      </a:lnTo>
                      <a:lnTo>
                        <a:pt x="74" y="163"/>
                      </a:lnTo>
                      <a:lnTo>
                        <a:pt x="76" y="183"/>
                      </a:lnTo>
                      <a:lnTo>
                        <a:pt x="78" y="202"/>
                      </a:lnTo>
                      <a:lnTo>
                        <a:pt x="78" y="218"/>
                      </a:lnTo>
                    </a:path>
                  </a:pathLst>
                </a:custGeom>
                <a:solidFill>
                  <a:srgbClr val="00006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7" name="Freeform 394"/>
                <p:cNvSpPr>
                  <a:spLocks/>
                </p:cNvSpPr>
                <p:nvPr/>
              </p:nvSpPr>
              <p:spPr bwMode="auto">
                <a:xfrm>
                  <a:off x="3441" y="3422"/>
                  <a:ext cx="178" cy="235"/>
                </a:xfrm>
                <a:custGeom>
                  <a:avLst/>
                  <a:gdLst/>
                  <a:ahLst/>
                  <a:cxnLst>
                    <a:cxn ang="0">
                      <a:pos x="174" y="46"/>
                    </a:cxn>
                    <a:cxn ang="0">
                      <a:pos x="175" y="23"/>
                    </a:cxn>
                    <a:cxn ang="0">
                      <a:pos x="164" y="7"/>
                    </a:cxn>
                    <a:cxn ang="0">
                      <a:pos x="152" y="2"/>
                    </a:cxn>
                    <a:cxn ang="0">
                      <a:pos x="139" y="0"/>
                    </a:cxn>
                    <a:cxn ang="0">
                      <a:pos x="125" y="2"/>
                    </a:cxn>
                    <a:cxn ang="0">
                      <a:pos x="109" y="7"/>
                    </a:cxn>
                    <a:cxn ang="0">
                      <a:pos x="93" y="14"/>
                    </a:cxn>
                    <a:cxn ang="0">
                      <a:pos x="77" y="22"/>
                    </a:cxn>
                    <a:cxn ang="0">
                      <a:pos x="59" y="31"/>
                    </a:cxn>
                    <a:cxn ang="0">
                      <a:pos x="46" y="37"/>
                    </a:cxn>
                    <a:cxn ang="0">
                      <a:pos x="39" y="40"/>
                    </a:cxn>
                    <a:cxn ang="0">
                      <a:pos x="32" y="44"/>
                    </a:cxn>
                    <a:cxn ang="0">
                      <a:pos x="25" y="47"/>
                    </a:cxn>
                    <a:cxn ang="0">
                      <a:pos x="19" y="49"/>
                    </a:cxn>
                    <a:cxn ang="0">
                      <a:pos x="12" y="53"/>
                    </a:cxn>
                    <a:cxn ang="0">
                      <a:pos x="7" y="57"/>
                    </a:cxn>
                    <a:cxn ang="0">
                      <a:pos x="3" y="61"/>
                    </a:cxn>
                    <a:cxn ang="0">
                      <a:pos x="0" y="69"/>
                    </a:cxn>
                    <a:cxn ang="0">
                      <a:pos x="4" y="81"/>
                    </a:cxn>
                    <a:cxn ang="0">
                      <a:pos x="10" y="90"/>
                    </a:cxn>
                    <a:cxn ang="0">
                      <a:pos x="15" y="98"/>
                    </a:cxn>
                    <a:cxn ang="0">
                      <a:pos x="20" y="108"/>
                    </a:cxn>
                    <a:cxn ang="0">
                      <a:pos x="24" y="116"/>
                    </a:cxn>
                    <a:cxn ang="0">
                      <a:pos x="28" y="125"/>
                    </a:cxn>
                    <a:cxn ang="0">
                      <a:pos x="45" y="158"/>
                    </a:cxn>
                    <a:cxn ang="0">
                      <a:pos x="66" y="199"/>
                    </a:cxn>
                    <a:cxn ang="0">
                      <a:pos x="83" y="229"/>
                    </a:cxn>
                    <a:cxn ang="0">
                      <a:pos x="89" y="232"/>
                    </a:cxn>
                    <a:cxn ang="0">
                      <a:pos x="91" y="222"/>
                    </a:cxn>
                    <a:cxn ang="0">
                      <a:pos x="89" y="206"/>
                    </a:cxn>
                    <a:cxn ang="0">
                      <a:pos x="83" y="182"/>
                    </a:cxn>
                    <a:cxn ang="0">
                      <a:pos x="79" y="163"/>
                    </a:cxn>
                    <a:cxn ang="0">
                      <a:pos x="75" y="134"/>
                    </a:cxn>
                    <a:cxn ang="0">
                      <a:pos x="67" y="111"/>
                    </a:cxn>
                    <a:cxn ang="0">
                      <a:pos x="61" y="100"/>
                    </a:cxn>
                    <a:cxn ang="0">
                      <a:pos x="56" y="93"/>
                    </a:cxn>
                    <a:cxn ang="0">
                      <a:pos x="52" y="89"/>
                    </a:cxn>
                    <a:cxn ang="0">
                      <a:pos x="51" y="84"/>
                    </a:cxn>
                    <a:cxn ang="0">
                      <a:pos x="58" y="81"/>
                    </a:cxn>
                    <a:cxn ang="0">
                      <a:pos x="65" y="79"/>
                    </a:cxn>
                    <a:cxn ang="0">
                      <a:pos x="77" y="77"/>
                    </a:cxn>
                    <a:cxn ang="0">
                      <a:pos x="90" y="77"/>
                    </a:cxn>
                    <a:cxn ang="0">
                      <a:pos x="101" y="75"/>
                    </a:cxn>
                    <a:cxn ang="0">
                      <a:pos x="108" y="75"/>
                    </a:cxn>
                    <a:cxn ang="0">
                      <a:pos x="116" y="73"/>
                    </a:cxn>
                    <a:cxn ang="0">
                      <a:pos x="126" y="71"/>
                    </a:cxn>
                    <a:cxn ang="0">
                      <a:pos x="134" y="70"/>
                    </a:cxn>
                    <a:cxn ang="0">
                      <a:pos x="139" y="69"/>
                    </a:cxn>
                    <a:cxn ang="0">
                      <a:pos x="147" y="66"/>
                    </a:cxn>
                    <a:cxn ang="0">
                      <a:pos x="156" y="63"/>
                    </a:cxn>
                    <a:cxn ang="0">
                      <a:pos x="164" y="58"/>
                    </a:cxn>
                  </a:cxnLst>
                  <a:rect l="0" t="0" r="r" b="b"/>
                  <a:pathLst>
                    <a:path w="178" h="235">
                      <a:moveTo>
                        <a:pt x="167" y="56"/>
                      </a:moveTo>
                      <a:lnTo>
                        <a:pt x="174" y="46"/>
                      </a:lnTo>
                      <a:lnTo>
                        <a:pt x="177" y="35"/>
                      </a:lnTo>
                      <a:lnTo>
                        <a:pt x="175" y="23"/>
                      </a:lnTo>
                      <a:lnTo>
                        <a:pt x="169" y="12"/>
                      </a:lnTo>
                      <a:lnTo>
                        <a:pt x="164" y="7"/>
                      </a:lnTo>
                      <a:lnTo>
                        <a:pt x="158" y="4"/>
                      </a:lnTo>
                      <a:lnTo>
                        <a:pt x="152" y="2"/>
                      </a:lnTo>
                      <a:lnTo>
                        <a:pt x="146" y="0"/>
                      </a:lnTo>
                      <a:lnTo>
                        <a:pt x="139" y="0"/>
                      </a:lnTo>
                      <a:lnTo>
                        <a:pt x="132" y="1"/>
                      </a:lnTo>
                      <a:lnTo>
                        <a:pt x="125" y="2"/>
                      </a:lnTo>
                      <a:lnTo>
                        <a:pt x="117" y="5"/>
                      </a:lnTo>
                      <a:lnTo>
                        <a:pt x="109" y="7"/>
                      </a:lnTo>
                      <a:lnTo>
                        <a:pt x="102" y="10"/>
                      </a:lnTo>
                      <a:lnTo>
                        <a:pt x="93" y="14"/>
                      </a:lnTo>
                      <a:lnTo>
                        <a:pt x="85" y="18"/>
                      </a:lnTo>
                      <a:lnTo>
                        <a:pt x="77" y="22"/>
                      </a:lnTo>
                      <a:lnTo>
                        <a:pt x="68" y="26"/>
                      </a:lnTo>
                      <a:lnTo>
                        <a:pt x="59" y="31"/>
                      </a:lnTo>
                      <a:lnTo>
                        <a:pt x="50" y="35"/>
                      </a:lnTo>
                      <a:lnTo>
                        <a:pt x="46" y="37"/>
                      </a:lnTo>
                      <a:lnTo>
                        <a:pt x="43" y="39"/>
                      </a:lnTo>
                      <a:lnTo>
                        <a:pt x="39" y="40"/>
                      </a:lnTo>
                      <a:lnTo>
                        <a:pt x="36" y="42"/>
                      </a:lnTo>
                      <a:lnTo>
                        <a:pt x="32" y="44"/>
                      </a:lnTo>
                      <a:lnTo>
                        <a:pt x="28" y="46"/>
                      </a:lnTo>
                      <a:lnTo>
                        <a:pt x="25" y="47"/>
                      </a:lnTo>
                      <a:lnTo>
                        <a:pt x="21" y="49"/>
                      </a:lnTo>
                      <a:lnTo>
                        <a:pt x="19" y="49"/>
                      </a:lnTo>
                      <a:lnTo>
                        <a:pt x="15" y="51"/>
                      </a:lnTo>
                      <a:lnTo>
                        <a:pt x="12" y="53"/>
                      </a:lnTo>
                      <a:lnTo>
                        <a:pt x="10" y="55"/>
                      </a:lnTo>
                      <a:lnTo>
                        <a:pt x="7" y="57"/>
                      </a:lnTo>
                      <a:lnTo>
                        <a:pt x="5" y="59"/>
                      </a:lnTo>
                      <a:lnTo>
                        <a:pt x="3" y="61"/>
                      </a:lnTo>
                      <a:lnTo>
                        <a:pt x="2" y="63"/>
                      </a:lnTo>
                      <a:lnTo>
                        <a:pt x="0" y="69"/>
                      </a:lnTo>
                      <a:lnTo>
                        <a:pt x="1" y="75"/>
                      </a:lnTo>
                      <a:lnTo>
                        <a:pt x="4" y="81"/>
                      </a:lnTo>
                      <a:lnTo>
                        <a:pt x="8" y="87"/>
                      </a:lnTo>
                      <a:lnTo>
                        <a:pt x="10" y="90"/>
                      </a:lnTo>
                      <a:lnTo>
                        <a:pt x="12" y="94"/>
                      </a:lnTo>
                      <a:lnTo>
                        <a:pt x="15" y="98"/>
                      </a:lnTo>
                      <a:lnTo>
                        <a:pt x="17" y="103"/>
                      </a:lnTo>
                      <a:lnTo>
                        <a:pt x="20" y="108"/>
                      </a:lnTo>
                      <a:lnTo>
                        <a:pt x="21" y="112"/>
                      </a:lnTo>
                      <a:lnTo>
                        <a:pt x="24" y="116"/>
                      </a:lnTo>
                      <a:lnTo>
                        <a:pt x="25" y="119"/>
                      </a:lnTo>
                      <a:lnTo>
                        <a:pt x="28" y="125"/>
                      </a:lnTo>
                      <a:lnTo>
                        <a:pt x="35" y="139"/>
                      </a:lnTo>
                      <a:lnTo>
                        <a:pt x="45" y="158"/>
                      </a:lnTo>
                      <a:lnTo>
                        <a:pt x="56" y="178"/>
                      </a:lnTo>
                      <a:lnTo>
                        <a:pt x="66" y="199"/>
                      </a:lnTo>
                      <a:lnTo>
                        <a:pt x="77" y="217"/>
                      </a:lnTo>
                      <a:lnTo>
                        <a:pt x="83" y="229"/>
                      </a:lnTo>
                      <a:lnTo>
                        <a:pt x="87" y="234"/>
                      </a:lnTo>
                      <a:lnTo>
                        <a:pt x="89" y="232"/>
                      </a:lnTo>
                      <a:lnTo>
                        <a:pt x="90" y="228"/>
                      </a:lnTo>
                      <a:lnTo>
                        <a:pt x="91" y="222"/>
                      </a:lnTo>
                      <a:lnTo>
                        <a:pt x="91" y="215"/>
                      </a:lnTo>
                      <a:lnTo>
                        <a:pt x="89" y="206"/>
                      </a:lnTo>
                      <a:lnTo>
                        <a:pt x="86" y="194"/>
                      </a:lnTo>
                      <a:lnTo>
                        <a:pt x="83" y="182"/>
                      </a:lnTo>
                      <a:lnTo>
                        <a:pt x="81" y="172"/>
                      </a:lnTo>
                      <a:lnTo>
                        <a:pt x="79" y="163"/>
                      </a:lnTo>
                      <a:lnTo>
                        <a:pt x="77" y="150"/>
                      </a:lnTo>
                      <a:lnTo>
                        <a:pt x="75" y="134"/>
                      </a:lnTo>
                      <a:lnTo>
                        <a:pt x="70" y="118"/>
                      </a:lnTo>
                      <a:lnTo>
                        <a:pt x="67" y="111"/>
                      </a:lnTo>
                      <a:lnTo>
                        <a:pt x="64" y="105"/>
                      </a:lnTo>
                      <a:lnTo>
                        <a:pt x="61" y="100"/>
                      </a:lnTo>
                      <a:lnTo>
                        <a:pt x="58" y="96"/>
                      </a:lnTo>
                      <a:lnTo>
                        <a:pt x="56" y="93"/>
                      </a:lnTo>
                      <a:lnTo>
                        <a:pt x="54" y="91"/>
                      </a:lnTo>
                      <a:lnTo>
                        <a:pt x="52" y="89"/>
                      </a:lnTo>
                      <a:lnTo>
                        <a:pt x="51" y="87"/>
                      </a:lnTo>
                      <a:lnTo>
                        <a:pt x="51" y="84"/>
                      </a:lnTo>
                      <a:lnTo>
                        <a:pt x="54" y="83"/>
                      </a:lnTo>
                      <a:lnTo>
                        <a:pt x="58" y="81"/>
                      </a:lnTo>
                      <a:lnTo>
                        <a:pt x="61" y="80"/>
                      </a:lnTo>
                      <a:lnTo>
                        <a:pt x="65" y="79"/>
                      </a:lnTo>
                      <a:lnTo>
                        <a:pt x="70" y="79"/>
                      </a:lnTo>
                      <a:lnTo>
                        <a:pt x="77" y="77"/>
                      </a:lnTo>
                      <a:lnTo>
                        <a:pt x="83" y="77"/>
                      </a:lnTo>
                      <a:lnTo>
                        <a:pt x="90" y="77"/>
                      </a:lnTo>
                      <a:lnTo>
                        <a:pt x="96" y="76"/>
                      </a:lnTo>
                      <a:lnTo>
                        <a:pt x="101" y="75"/>
                      </a:lnTo>
                      <a:lnTo>
                        <a:pt x="105" y="75"/>
                      </a:lnTo>
                      <a:lnTo>
                        <a:pt x="108" y="75"/>
                      </a:lnTo>
                      <a:lnTo>
                        <a:pt x="112" y="75"/>
                      </a:lnTo>
                      <a:lnTo>
                        <a:pt x="116" y="73"/>
                      </a:lnTo>
                      <a:lnTo>
                        <a:pt x="121" y="73"/>
                      </a:lnTo>
                      <a:lnTo>
                        <a:pt x="126" y="71"/>
                      </a:lnTo>
                      <a:lnTo>
                        <a:pt x="130" y="71"/>
                      </a:lnTo>
                      <a:lnTo>
                        <a:pt x="134" y="70"/>
                      </a:lnTo>
                      <a:lnTo>
                        <a:pt x="136" y="69"/>
                      </a:lnTo>
                      <a:lnTo>
                        <a:pt x="139" y="69"/>
                      </a:lnTo>
                      <a:lnTo>
                        <a:pt x="143" y="68"/>
                      </a:lnTo>
                      <a:lnTo>
                        <a:pt x="147" y="66"/>
                      </a:lnTo>
                      <a:lnTo>
                        <a:pt x="151" y="65"/>
                      </a:lnTo>
                      <a:lnTo>
                        <a:pt x="156" y="63"/>
                      </a:lnTo>
                      <a:lnTo>
                        <a:pt x="160" y="61"/>
                      </a:lnTo>
                      <a:lnTo>
                        <a:pt x="164" y="58"/>
                      </a:lnTo>
                      <a:lnTo>
                        <a:pt x="167" y="5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8" name="Freeform 395"/>
                <p:cNvSpPr>
                  <a:spLocks/>
                </p:cNvSpPr>
                <p:nvPr/>
              </p:nvSpPr>
              <p:spPr bwMode="auto">
                <a:xfrm>
                  <a:off x="3520" y="3632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2" y="0"/>
                    </a:cxn>
                    <a:cxn ang="0">
                      <a:pos x="14" y="2"/>
                    </a:cxn>
                    <a:cxn ang="0">
                      <a:pos x="16" y="6"/>
                    </a:cxn>
                    <a:cxn ang="0">
                      <a:pos x="16" y="8"/>
                    </a:cxn>
                    <a:cxn ang="0">
                      <a:pos x="16" y="10"/>
                    </a:cxn>
                    <a:cxn ang="0">
                      <a:pos x="14" y="12"/>
                    </a:cxn>
                    <a:cxn ang="0">
                      <a:pos x="12" y="16"/>
                    </a:cxn>
                    <a:cxn ang="0">
                      <a:pos x="8" y="16"/>
                    </a:cxn>
                    <a:cxn ang="0">
                      <a:pos x="4" y="16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7" h="17">
                      <a:moveTo>
                        <a:pt x="2" y="14"/>
                      </a:move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lnTo>
                        <a:pt x="16" y="8"/>
                      </a:lnTo>
                      <a:lnTo>
                        <a:pt x="16" y="10"/>
                      </a:lnTo>
                      <a:lnTo>
                        <a:pt x="14" y="12"/>
                      </a:lnTo>
                      <a:lnTo>
                        <a:pt x="12" y="16"/>
                      </a:lnTo>
                      <a:lnTo>
                        <a:pt x="8" y="16"/>
                      </a:lnTo>
                      <a:lnTo>
                        <a:pt x="4" y="16"/>
                      </a:lnTo>
                      <a:lnTo>
                        <a:pt x="2" y="14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9" name="Freeform 396"/>
                <p:cNvSpPr>
                  <a:spLocks/>
                </p:cNvSpPr>
                <p:nvPr/>
              </p:nvSpPr>
              <p:spPr bwMode="auto">
                <a:xfrm>
                  <a:off x="3469" y="3625"/>
                  <a:ext cx="74" cy="49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59" y="1"/>
                    </a:cxn>
                    <a:cxn ang="0">
                      <a:pos x="61" y="3"/>
                    </a:cxn>
                    <a:cxn ang="0">
                      <a:pos x="64" y="6"/>
                    </a:cxn>
                    <a:cxn ang="0">
                      <a:pos x="66" y="9"/>
                    </a:cxn>
                    <a:cxn ang="0">
                      <a:pos x="68" y="13"/>
                    </a:cxn>
                    <a:cxn ang="0">
                      <a:pos x="71" y="17"/>
                    </a:cxn>
                    <a:cxn ang="0">
                      <a:pos x="72" y="23"/>
                    </a:cxn>
                    <a:cxn ang="0">
                      <a:pos x="73" y="28"/>
                    </a:cxn>
                    <a:cxn ang="0">
                      <a:pos x="73" y="32"/>
                    </a:cxn>
                    <a:cxn ang="0">
                      <a:pos x="73" y="35"/>
                    </a:cxn>
                    <a:cxn ang="0">
                      <a:pos x="73" y="37"/>
                    </a:cxn>
                    <a:cxn ang="0">
                      <a:pos x="71" y="37"/>
                    </a:cxn>
                    <a:cxn ang="0">
                      <a:pos x="69" y="37"/>
                    </a:cxn>
                    <a:cxn ang="0">
                      <a:pos x="66" y="37"/>
                    </a:cxn>
                    <a:cxn ang="0">
                      <a:pos x="63" y="37"/>
                    </a:cxn>
                    <a:cxn ang="0">
                      <a:pos x="59" y="39"/>
                    </a:cxn>
                    <a:cxn ang="0">
                      <a:pos x="56" y="40"/>
                    </a:cxn>
                    <a:cxn ang="0">
                      <a:pos x="52" y="41"/>
                    </a:cxn>
                    <a:cxn ang="0">
                      <a:pos x="48" y="43"/>
                    </a:cxn>
                    <a:cxn ang="0">
                      <a:pos x="43" y="44"/>
                    </a:cxn>
                    <a:cxn ang="0">
                      <a:pos x="38" y="45"/>
                    </a:cxn>
                    <a:cxn ang="0">
                      <a:pos x="33" y="46"/>
                    </a:cxn>
                    <a:cxn ang="0">
                      <a:pos x="29" y="47"/>
                    </a:cxn>
                    <a:cxn ang="0">
                      <a:pos x="24" y="48"/>
                    </a:cxn>
                    <a:cxn ang="0">
                      <a:pos x="20" y="48"/>
                    </a:cxn>
                    <a:cxn ang="0">
                      <a:pos x="16" y="48"/>
                    </a:cxn>
                    <a:cxn ang="0">
                      <a:pos x="12" y="48"/>
                    </a:cxn>
                    <a:cxn ang="0">
                      <a:pos x="8" y="48"/>
                    </a:cxn>
                    <a:cxn ang="0">
                      <a:pos x="5" y="48"/>
                    </a:cxn>
                    <a:cxn ang="0">
                      <a:pos x="2" y="48"/>
                    </a:cxn>
                    <a:cxn ang="0">
                      <a:pos x="0" y="47"/>
                    </a:cxn>
                    <a:cxn ang="0">
                      <a:pos x="0" y="46"/>
                    </a:cxn>
                    <a:cxn ang="0">
                      <a:pos x="1" y="44"/>
                    </a:cxn>
                    <a:cxn ang="0">
                      <a:pos x="3" y="42"/>
                    </a:cxn>
                    <a:cxn ang="0">
                      <a:pos x="7" y="40"/>
                    </a:cxn>
                    <a:cxn ang="0">
                      <a:pos x="10" y="37"/>
                    </a:cxn>
                    <a:cxn ang="0">
                      <a:pos x="14" y="35"/>
                    </a:cxn>
                    <a:cxn ang="0">
                      <a:pos x="18" y="33"/>
                    </a:cxn>
                    <a:cxn ang="0">
                      <a:pos x="22" y="31"/>
                    </a:cxn>
                    <a:cxn ang="0">
                      <a:pos x="24" y="29"/>
                    </a:cxn>
                    <a:cxn ang="0">
                      <a:pos x="28" y="25"/>
                    </a:cxn>
                    <a:cxn ang="0">
                      <a:pos x="32" y="21"/>
                    </a:cxn>
                    <a:cxn ang="0">
                      <a:pos x="37" y="15"/>
                    </a:cxn>
                    <a:cxn ang="0">
                      <a:pos x="42" y="11"/>
                    </a:cxn>
                    <a:cxn ang="0">
                      <a:pos x="47" y="6"/>
                    </a:cxn>
                    <a:cxn ang="0">
                      <a:pos x="51" y="3"/>
                    </a:cxn>
                    <a:cxn ang="0">
                      <a:pos x="55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74" h="49">
                      <a:moveTo>
                        <a:pt x="58" y="0"/>
                      </a:moveTo>
                      <a:lnTo>
                        <a:pt x="59" y="1"/>
                      </a:lnTo>
                      <a:lnTo>
                        <a:pt x="61" y="3"/>
                      </a:lnTo>
                      <a:lnTo>
                        <a:pt x="64" y="6"/>
                      </a:lnTo>
                      <a:lnTo>
                        <a:pt x="66" y="9"/>
                      </a:lnTo>
                      <a:lnTo>
                        <a:pt x="68" y="13"/>
                      </a:lnTo>
                      <a:lnTo>
                        <a:pt x="71" y="17"/>
                      </a:lnTo>
                      <a:lnTo>
                        <a:pt x="72" y="23"/>
                      </a:lnTo>
                      <a:lnTo>
                        <a:pt x="73" y="28"/>
                      </a:lnTo>
                      <a:lnTo>
                        <a:pt x="73" y="32"/>
                      </a:lnTo>
                      <a:lnTo>
                        <a:pt x="73" y="35"/>
                      </a:lnTo>
                      <a:lnTo>
                        <a:pt x="73" y="37"/>
                      </a:lnTo>
                      <a:lnTo>
                        <a:pt x="71" y="37"/>
                      </a:lnTo>
                      <a:lnTo>
                        <a:pt x="69" y="37"/>
                      </a:lnTo>
                      <a:lnTo>
                        <a:pt x="66" y="37"/>
                      </a:lnTo>
                      <a:lnTo>
                        <a:pt x="63" y="37"/>
                      </a:lnTo>
                      <a:lnTo>
                        <a:pt x="59" y="39"/>
                      </a:lnTo>
                      <a:lnTo>
                        <a:pt x="56" y="40"/>
                      </a:lnTo>
                      <a:lnTo>
                        <a:pt x="52" y="41"/>
                      </a:lnTo>
                      <a:lnTo>
                        <a:pt x="48" y="43"/>
                      </a:lnTo>
                      <a:lnTo>
                        <a:pt x="43" y="44"/>
                      </a:lnTo>
                      <a:lnTo>
                        <a:pt x="38" y="45"/>
                      </a:lnTo>
                      <a:lnTo>
                        <a:pt x="33" y="46"/>
                      </a:lnTo>
                      <a:lnTo>
                        <a:pt x="29" y="47"/>
                      </a:lnTo>
                      <a:lnTo>
                        <a:pt x="24" y="48"/>
                      </a:lnTo>
                      <a:lnTo>
                        <a:pt x="20" y="48"/>
                      </a:lnTo>
                      <a:lnTo>
                        <a:pt x="16" y="48"/>
                      </a:lnTo>
                      <a:lnTo>
                        <a:pt x="12" y="48"/>
                      </a:lnTo>
                      <a:lnTo>
                        <a:pt x="8" y="48"/>
                      </a:lnTo>
                      <a:lnTo>
                        <a:pt x="5" y="48"/>
                      </a:lnTo>
                      <a:lnTo>
                        <a:pt x="2" y="48"/>
                      </a:lnTo>
                      <a:lnTo>
                        <a:pt x="0" y="47"/>
                      </a:lnTo>
                      <a:lnTo>
                        <a:pt x="0" y="46"/>
                      </a:lnTo>
                      <a:lnTo>
                        <a:pt x="1" y="44"/>
                      </a:lnTo>
                      <a:lnTo>
                        <a:pt x="3" y="42"/>
                      </a:lnTo>
                      <a:lnTo>
                        <a:pt x="7" y="40"/>
                      </a:lnTo>
                      <a:lnTo>
                        <a:pt x="10" y="37"/>
                      </a:lnTo>
                      <a:lnTo>
                        <a:pt x="14" y="35"/>
                      </a:lnTo>
                      <a:lnTo>
                        <a:pt x="18" y="33"/>
                      </a:lnTo>
                      <a:lnTo>
                        <a:pt x="22" y="31"/>
                      </a:lnTo>
                      <a:lnTo>
                        <a:pt x="24" y="29"/>
                      </a:lnTo>
                      <a:lnTo>
                        <a:pt x="28" y="25"/>
                      </a:lnTo>
                      <a:lnTo>
                        <a:pt x="32" y="21"/>
                      </a:lnTo>
                      <a:lnTo>
                        <a:pt x="37" y="15"/>
                      </a:lnTo>
                      <a:lnTo>
                        <a:pt x="42" y="11"/>
                      </a:lnTo>
                      <a:lnTo>
                        <a:pt x="47" y="6"/>
                      </a:lnTo>
                      <a:lnTo>
                        <a:pt x="51" y="3"/>
                      </a:lnTo>
                      <a:lnTo>
                        <a:pt x="55" y="0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0" name="Freeform 397"/>
                <p:cNvSpPr>
                  <a:spLocks/>
                </p:cNvSpPr>
                <p:nvPr/>
              </p:nvSpPr>
              <p:spPr bwMode="auto">
                <a:xfrm>
                  <a:off x="3520" y="3632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6" y="16"/>
                    </a:cxn>
                    <a:cxn ang="0">
                      <a:pos x="3" y="16"/>
                    </a:cxn>
                    <a:cxn ang="0">
                      <a:pos x="0" y="12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3" y="0"/>
                    </a:cxn>
                    <a:cxn ang="0">
                      <a:pos x="6" y="0"/>
                    </a:cxn>
                    <a:cxn ang="0">
                      <a:pos x="9" y="0"/>
                    </a:cxn>
                    <a:cxn ang="0">
                      <a:pos x="12" y="2"/>
                    </a:cxn>
                    <a:cxn ang="0">
                      <a:pos x="14" y="4"/>
                    </a:cxn>
                    <a:cxn ang="0">
                      <a:pos x="16" y="6"/>
                    </a:cxn>
                    <a:cxn ang="0">
                      <a:pos x="14" y="10"/>
                    </a:cxn>
                    <a:cxn ang="0">
                      <a:pos x="14" y="12"/>
                    </a:cxn>
                    <a:cxn ang="0">
                      <a:pos x="11" y="16"/>
                    </a:cxn>
                    <a:cxn ang="0">
                      <a:pos x="9" y="16"/>
                    </a:cxn>
                    <a:cxn ang="0">
                      <a:pos x="6" y="16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lnTo>
                        <a:pt x="3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2" y="2"/>
                      </a:lnTo>
                      <a:lnTo>
                        <a:pt x="14" y="4"/>
                      </a:lnTo>
                      <a:lnTo>
                        <a:pt x="16" y="6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1" y="16"/>
                      </a:lnTo>
                      <a:lnTo>
                        <a:pt x="9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1" name="Freeform 398"/>
                <p:cNvSpPr>
                  <a:spLocks/>
                </p:cNvSpPr>
                <p:nvPr/>
              </p:nvSpPr>
              <p:spPr bwMode="auto">
                <a:xfrm>
                  <a:off x="3468" y="3633"/>
                  <a:ext cx="77" cy="43"/>
                </a:xfrm>
                <a:custGeom>
                  <a:avLst/>
                  <a:gdLst/>
                  <a:ahLst/>
                  <a:cxnLst>
                    <a:cxn ang="0">
                      <a:pos x="69" y="2"/>
                    </a:cxn>
                    <a:cxn ang="0">
                      <a:pos x="71" y="4"/>
                    </a:cxn>
                    <a:cxn ang="0">
                      <a:pos x="72" y="8"/>
                    </a:cxn>
                    <a:cxn ang="0">
                      <a:pos x="74" y="13"/>
                    </a:cxn>
                    <a:cxn ang="0">
                      <a:pos x="76" y="17"/>
                    </a:cxn>
                    <a:cxn ang="0">
                      <a:pos x="76" y="19"/>
                    </a:cxn>
                    <a:cxn ang="0">
                      <a:pos x="76" y="23"/>
                    </a:cxn>
                    <a:cxn ang="0">
                      <a:pos x="76" y="26"/>
                    </a:cxn>
                    <a:cxn ang="0">
                      <a:pos x="75" y="28"/>
                    </a:cxn>
                    <a:cxn ang="0">
                      <a:pos x="73" y="29"/>
                    </a:cxn>
                    <a:cxn ang="0">
                      <a:pos x="71" y="29"/>
                    </a:cxn>
                    <a:cxn ang="0">
                      <a:pos x="69" y="29"/>
                    </a:cxn>
                    <a:cxn ang="0">
                      <a:pos x="65" y="31"/>
                    </a:cxn>
                    <a:cxn ang="0">
                      <a:pos x="62" y="31"/>
                    </a:cxn>
                    <a:cxn ang="0">
                      <a:pos x="58" y="32"/>
                    </a:cxn>
                    <a:cxn ang="0">
                      <a:pos x="56" y="33"/>
                    </a:cxn>
                    <a:cxn ang="0">
                      <a:pos x="54" y="33"/>
                    </a:cxn>
                    <a:cxn ang="0">
                      <a:pos x="46" y="36"/>
                    </a:cxn>
                    <a:cxn ang="0">
                      <a:pos x="40" y="38"/>
                    </a:cxn>
                    <a:cxn ang="0">
                      <a:pos x="34" y="39"/>
                    </a:cxn>
                    <a:cxn ang="0">
                      <a:pos x="29" y="40"/>
                    </a:cxn>
                    <a:cxn ang="0">
                      <a:pos x="24" y="41"/>
                    </a:cxn>
                    <a:cxn ang="0">
                      <a:pos x="19" y="42"/>
                    </a:cxn>
                    <a:cxn ang="0">
                      <a:pos x="14" y="42"/>
                    </a:cxn>
                    <a:cxn ang="0">
                      <a:pos x="9" y="42"/>
                    </a:cxn>
                    <a:cxn ang="0">
                      <a:pos x="5" y="42"/>
                    </a:cxn>
                    <a:cxn ang="0">
                      <a:pos x="2" y="41"/>
                    </a:cxn>
                    <a:cxn ang="0">
                      <a:pos x="0" y="40"/>
                    </a:cxn>
                    <a:cxn ang="0">
                      <a:pos x="0" y="37"/>
                    </a:cxn>
                    <a:cxn ang="0">
                      <a:pos x="1" y="35"/>
                    </a:cxn>
                    <a:cxn ang="0">
                      <a:pos x="4" y="33"/>
                    </a:cxn>
                    <a:cxn ang="0">
                      <a:pos x="7" y="30"/>
                    </a:cxn>
                    <a:cxn ang="0">
                      <a:pos x="11" y="27"/>
                    </a:cxn>
                    <a:cxn ang="0">
                      <a:pos x="15" y="25"/>
                    </a:cxn>
                    <a:cxn ang="0">
                      <a:pos x="19" y="23"/>
                    </a:cxn>
                    <a:cxn ang="0">
                      <a:pos x="22" y="21"/>
                    </a:cxn>
                    <a:cxn ang="0">
                      <a:pos x="24" y="19"/>
                    </a:cxn>
                    <a:cxn ang="0">
                      <a:pos x="27" y="17"/>
                    </a:cxn>
                    <a:cxn ang="0">
                      <a:pos x="30" y="13"/>
                    </a:cxn>
                    <a:cxn ang="0">
                      <a:pos x="33" y="10"/>
                    </a:cxn>
                    <a:cxn ang="0">
                      <a:pos x="35" y="8"/>
                    </a:cxn>
                    <a:cxn ang="0">
                      <a:pos x="37" y="7"/>
                    </a:cxn>
                    <a:cxn ang="0">
                      <a:pos x="39" y="6"/>
                    </a:cxn>
                    <a:cxn ang="0">
                      <a:pos x="41" y="8"/>
                    </a:cxn>
                    <a:cxn ang="0">
                      <a:pos x="42" y="11"/>
                    </a:cxn>
                    <a:cxn ang="0">
                      <a:pos x="45" y="13"/>
                    </a:cxn>
                    <a:cxn ang="0">
                      <a:pos x="48" y="13"/>
                    </a:cxn>
                    <a:cxn ang="0">
                      <a:pos x="51" y="12"/>
                    </a:cxn>
                    <a:cxn ang="0">
                      <a:pos x="54" y="11"/>
                    </a:cxn>
                    <a:cxn ang="0">
                      <a:pos x="56" y="9"/>
                    </a:cxn>
                    <a:cxn ang="0">
                      <a:pos x="59" y="8"/>
                    </a:cxn>
                    <a:cxn ang="0">
                      <a:pos x="62" y="6"/>
                    </a:cxn>
                    <a:cxn ang="0">
                      <a:pos x="64" y="3"/>
                    </a:cxn>
                    <a:cxn ang="0">
                      <a:pos x="65" y="2"/>
                    </a:cxn>
                    <a:cxn ang="0">
                      <a:pos x="66" y="0"/>
                    </a:cxn>
                    <a:cxn ang="0">
                      <a:pos x="67" y="0"/>
                    </a:cxn>
                    <a:cxn ang="0">
                      <a:pos x="68" y="0"/>
                    </a:cxn>
                    <a:cxn ang="0">
                      <a:pos x="69" y="1"/>
                    </a:cxn>
                    <a:cxn ang="0">
                      <a:pos x="69" y="2"/>
                    </a:cxn>
                  </a:cxnLst>
                  <a:rect l="0" t="0" r="r" b="b"/>
                  <a:pathLst>
                    <a:path w="77" h="43">
                      <a:moveTo>
                        <a:pt x="69" y="2"/>
                      </a:moveTo>
                      <a:lnTo>
                        <a:pt x="71" y="4"/>
                      </a:lnTo>
                      <a:lnTo>
                        <a:pt x="72" y="8"/>
                      </a:lnTo>
                      <a:lnTo>
                        <a:pt x="74" y="13"/>
                      </a:lnTo>
                      <a:lnTo>
                        <a:pt x="76" y="17"/>
                      </a:lnTo>
                      <a:lnTo>
                        <a:pt x="76" y="19"/>
                      </a:lnTo>
                      <a:lnTo>
                        <a:pt x="76" y="23"/>
                      </a:lnTo>
                      <a:lnTo>
                        <a:pt x="76" y="26"/>
                      </a:lnTo>
                      <a:lnTo>
                        <a:pt x="75" y="28"/>
                      </a:lnTo>
                      <a:lnTo>
                        <a:pt x="73" y="29"/>
                      </a:lnTo>
                      <a:lnTo>
                        <a:pt x="71" y="29"/>
                      </a:lnTo>
                      <a:lnTo>
                        <a:pt x="69" y="29"/>
                      </a:lnTo>
                      <a:lnTo>
                        <a:pt x="65" y="31"/>
                      </a:lnTo>
                      <a:lnTo>
                        <a:pt x="62" y="31"/>
                      </a:lnTo>
                      <a:lnTo>
                        <a:pt x="58" y="32"/>
                      </a:lnTo>
                      <a:lnTo>
                        <a:pt x="56" y="33"/>
                      </a:lnTo>
                      <a:lnTo>
                        <a:pt x="54" y="33"/>
                      </a:lnTo>
                      <a:lnTo>
                        <a:pt x="46" y="36"/>
                      </a:lnTo>
                      <a:lnTo>
                        <a:pt x="40" y="38"/>
                      </a:lnTo>
                      <a:lnTo>
                        <a:pt x="34" y="39"/>
                      </a:lnTo>
                      <a:lnTo>
                        <a:pt x="29" y="40"/>
                      </a:lnTo>
                      <a:lnTo>
                        <a:pt x="24" y="41"/>
                      </a:lnTo>
                      <a:lnTo>
                        <a:pt x="19" y="42"/>
                      </a:lnTo>
                      <a:lnTo>
                        <a:pt x="14" y="42"/>
                      </a:lnTo>
                      <a:lnTo>
                        <a:pt x="9" y="42"/>
                      </a:lnTo>
                      <a:lnTo>
                        <a:pt x="5" y="42"/>
                      </a:lnTo>
                      <a:lnTo>
                        <a:pt x="2" y="41"/>
                      </a:lnTo>
                      <a:lnTo>
                        <a:pt x="0" y="40"/>
                      </a:lnTo>
                      <a:lnTo>
                        <a:pt x="0" y="37"/>
                      </a:lnTo>
                      <a:lnTo>
                        <a:pt x="1" y="35"/>
                      </a:lnTo>
                      <a:lnTo>
                        <a:pt x="4" y="33"/>
                      </a:lnTo>
                      <a:lnTo>
                        <a:pt x="7" y="30"/>
                      </a:lnTo>
                      <a:lnTo>
                        <a:pt x="11" y="27"/>
                      </a:lnTo>
                      <a:lnTo>
                        <a:pt x="15" y="25"/>
                      </a:lnTo>
                      <a:lnTo>
                        <a:pt x="19" y="23"/>
                      </a:lnTo>
                      <a:lnTo>
                        <a:pt x="22" y="21"/>
                      </a:lnTo>
                      <a:lnTo>
                        <a:pt x="24" y="19"/>
                      </a:lnTo>
                      <a:lnTo>
                        <a:pt x="27" y="17"/>
                      </a:lnTo>
                      <a:lnTo>
                        <a:pt x="30" y="13"/>
                      </a:lnTo>
                      <a:lnTo>
                        <a:pt x="33" y="10"/>
                      </a:lnTo>
                      <a:lnTo>
                        <a:pt x="35" y="8"/>
                      </a:lnTo>
                      <a:lnTo>
                        <a:pt x="37" y="7"/>
                      </a:lnTo>
                      <a:lnTo>
                        <a:pt x="39" y="6"/>
                      </a:lnTo>
                      <a:lnTo>
                        <a:pt x="41" y="8"/>
                      </a:lnTo>
                      <a:lnTo>
                        <a:pt x="42" y="11"/>
                      </a:lnTo>
                      <a:lnTo>
                        <a:pt x="45" y="13"/>
                      </a:lnTo>
                      <a:lnTo>
                        <a:pt x="48" y="13"/>
                      </a:lnTo>
                      <a:lnTo>
                        <a:pt x="51" y="12"/>
                      </a:lnTo>
                      <a:lnTo>
                        <a:pt x="54" y="11"/>
                      </a:lnTo>
                      <a:lnTo>
                        <a:pt x="56" y="9"/>
                      </a:lnTo>
                      <a:lnTo>
                        <a:pt x="59" y="8"/>
                      </a:lnTo>
                      <a:lnTo>
                        <a:pt x="62" y="6"/>
                      </a:lnTo>
                      <a:lnTo>
                        <a:pt x="64" y="3"/>
                      </a:lnTo>
                      <a:lnTo>
                        <a:pt x="65" y="2"/>
                      </a:lnTo>
                      <a:lnTo>
                        <a:pt x="66" y="0"/>
                      </a:lnTo>
                      <a:lnTo>
                        <a:pt x="67" y="0"/>
                      </a:lnTo>
                      <a:lnTo>
                        <a:pt x="68" y="0"/>
                      </a:lnTo>
                      <a:lnTo>
                        <a:pt x="69" y="1"/>
                      </a:lnTo>
                      <a:lnTo>
                        <a:pt x="69" y="2"/>
                      </a:lnTo>
                    </a:path>
                  </a:pathLst>
                </a:custGeom>
                <a:solidFill>
                  <a:srgbClr val="4C1628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2" name="Freeform 399"/>
                <p:cNvSpPr>
                  <a:spLocks/>
                </p:cNvSpPr>
                <p:nvPr/>
              </p:nvSpPr>
              <p:spPr bwMode="auto">
                <a:xfrm>
                  <a:off x="3469" y="3661"/>
                  <a:ext cx="76" cy="17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72" y="1"/>
                    </a:cxn>
                    <a:cxn ang="0">
                      <a:pos x="70" y="1"/>
                    </a:cxn>
                    <a:cxn ang="0">
                      <a:pos x="68" y="2"/>
                    </a:cxn>
                    <a:cxn ang="0">
                      <a:pos x="64" y="3"/>
                    </a:cxn>
                    <a:cxn ang="0">
                      <a:pos x="61" y="3"/>
                    </a:cxn>
                    <a:cxn ang="0">
                      <a:pos x="57" y="4"/>
                    </a:cxn>
                    <a:cxn ang="0">
                      <a:pos x="55" y="5"/>
                    </a:cxn>
                    <a:cxn ang="0">
                      <a:pos x="53" y="5"/>
                    </a:cxn>
                    <a:cxn ang="0">
                      <a:pos x="46" y="8"/>
                    </a:cxn>
                    <a:cxn ang="0">
                      <a:pos x="39" y="9"/>
                    </a:cxn>
                    <a:cxn ang="0">
                      <a:pos x="33" y="11"/>
                    </a:cxn>
                    <a:cxn ang="0">
                      <a:pos x="28" y="12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3" y="13"/>
                    </a:cxn>
                    <a:cxn ang="0">
                      <a:pos x="9" y="13"/>
                    </a:cxn>
                    <a:cxn ang="0">
                      <a:pos x="7" y="13"/>
                    </a:cxn>
                    <a:cxn ang="0">
                      <a:pos x="4" y="13"/>
                    </a:cxn>
                    <a:cxn ang="0">
                      <a:pos x="2" y="13"/>
                    </a:cxn>
                    <a:cxn ang="0">
                      <a:pos x="1" y="13"/>
                    </a:cxn>
                    <a:cxn ang="0">
                      <a:pos x="0" y="13"/>
                    </a:cxn>
                    <a:cxn ang="0">
                      <a:pos x="0" y="14"/>
                    </a:cxn>
                    <a:cxn ang="0">
                      <a:pos x="0" y="16"/>
                    </a:cxn>
                    <a:cxn ang="0">
                      <a:pos x="2" y="16"/>
                    </a:cxn>
                    <a:cxn ang="0">
                      <a:pos x="5" y="16"/>
                    </a:cxn>
                    <a:cxn ang="0">
                      <a:pos x="9" y="16"/>
                    </a:cxn>
                    <a:cxn ang="0">
                      <a:pos x="14" y="16"/>
                    </a:cxn>
                    <a:cxn ang="0">
                      <a:pos x="20" y="16"/>
                    </a:cxn>
                    <a:cxn ang="0">
                      <a:pos x="24" y="16"/>
                    </a:cxn>
                    <a:cxn ang="0">
                      <a:pos x="29" y="14"/>
                    </a:cxn>
                    <a:cxn ang="0">
                      <a:pos x="33" y="13"/>
                    </a:cxn>
                    <a:cxn ang="0">
                      <a:pos x="37" y="12"/>
                    </a:cxn>
                    <a:cxn ang="0">
                      <a:pos x="40" y="11"/>
                    </a:cxn>
                    <a:cxn ang="0">
                      <a:pos x="43" y="10"/>
                    </a:cxn>
                    <a:cxn ang="0">
                      <a:pos x="46" y="9"/>
                    </a:cxn>
                    <a:cxn ang="0">
                      <a:pos x="48" y="8"/>
                    </a:cxn>
                    <a:cxn ang="0">
                      <a:pos x="50" y="7"/>
                    </a:cxn>
                    <a:cxn ang="0">
                      <a:pos x="52" y="7"/>
                    </a:cxn>
                    <a:cxn ang="0">
                      <a:pos x="53" y="6"/>
                    </a:cxn>
                    <a:cxn ang="0">
                      <a:pos x="53" y="7"/>
                    </a:cxn>
                    <a:cxn ang="0">
                      <a:pos x="53" y="8"/>
                    </a:cxn>
                    <a:cxn ang="0">
                      <a:pos x="53" y="9"/>
                    </a:cxn>
                    <a:cxn ang="0">
                      <a:pos x="54" y="9"/>
                    </a:cxn>
                    <a:cxn ang="0">
                      <a:pos x="55" y="9"/>
                    </a:cxn>
                    <a:cxn ang="0">
                      <a:pos x="57" y="9"/>
                    </a:cxn>
                    <a:cxn ang="0">
                      <a:pos x="59" y="9"/>
                    </a:cxn>
                    <a:cxn ang="0">
                      <a:pos x="62" y="8"/>
                    </a:cxn>
                    <a:cxn ang="0">
                      <a:pos x="66" y="8"/>
                    </a:cxn>
                    <a:cxn ang="0">
                      <a:pos x="70" y="7"/>
                    </a:cxn>
                    <a:cxn ang="0">
                      <a:pos x="72" y="6"/>
                    </a:cxn>
                    <a:cxn ang="0">
                      <a:pos x="75" y="5"/>
                    </a:cxn>
                    <a:cxn ang="0">
                      <a:pos x="75" y="3"/>
                    </a:cxn>
                    <a:cxn ang="0">
                      <a:pos x="75" y="2"/>
                    </a:cxn>
                    <a:cxn ang="0">
                      <a:pos x="75" y="0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76" h="17">
                      <a:moveTo>
                        <a:pt x="74" y="0"/>
                      </a:moveTo>
                      <a:lnTo>
                        <a:pt x="72" y="1"/>
                      </a:lnTo>
                      <a:lnTo>
                        <a:pt x="70" y="1"/>
                      </a:lnTo>
                      <a:lnTo>
                        <a:pt x="68" y="2"/>
                      </a:lnTo>
                      <a:lnTo>
                        <a:pt x="64" y="3"/>
                      </a:lnTo>
                      <a:lnTo>
                        <a:pt x="61" y="3"/>
                      </a:lnTo>
                      <a:lnTo>
                        <a:pt x="57" y="4"/>
                      </a:lnTo>
                      <a:lnTo>
                        <a:pt x="55" y="5"/>
                      </a:lnTo>
                      <a:lnTo>
                        <a:pt x="53" y="5"/>
                      </a:lnTo>
                      <a:lnTo>
                        <a:pt x="46" y="8"/>
                      </a:lnTo>
                      <a:lnTo>
                        <a:pt x="39" y="9"/>
                      </a:lnTo>
                      <a:lnTo>
                        <a:pt x="33" y="11"/>
                      </a:lnTo>
                      <a:lnTo>
                        <a:pt x="28" y="12"/>
                      </a:lnTo>
                      <a:lnTo>
                        <a:pt x="23" y="13"/>
                      </a:lnTo>
                      <a:lnTo>
                        <a:pt x="18" y="13"/>
                      </a:lnTo>
                      <a:lnTo>
                        <a:pt x="13" y="13"/>
                      </a:lnTo>
                      <a:lnTo>
                        <a:pt x="9" y="13"/>
                      </a:lnTo>
                      <a:lnTo>
                        <a:pt x="7" y="13"/>
                      </a:lnTo>
                      <a:lnTo>
                        <a:pt x="4" y="13"/>
                      </a:lnTo>
                      <a:lnTo>
                        <a:pt x="2" y="13"/>
                      </a:lnTo>
                      <a:lnTo>
                        <a:pt x="1" y="13"/>
                      </a:lnTo>
                      <a:lnTo>
                        <a:pt x="0" y="13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2" y="16"/>
                      </a:lnTo>
                      <a:lnTo>
                        <a:pt x="5" y="16"/>
                      </a:lnTo>
                      <a:lnTo>
                        <a:pt x="9" y="16"/>
                      </a:lnTo>
                      <a:lnTo>
                        <a:pt x="14" y="16"/>
                      </a:lnTo>
                      <a:lnTo>
                        <a:pt x="20" y="16"/>
                      </a:lnTo>
                      <a:lnTo>
                        <a:pt x="24" y="16"/>
                      </a:lnTo>
                      <a:lnTo>
                        <a:pt x="29" y="14"/>
                      </a:lnTo>
                      <a:lnTo>
                        <a:pt x="33" y="13"/>
                      </a:lnTo>
                      <a:lnTo>
                        <a:pt x="37" y="12"/>
                      </a:lnTo>
                      <a:lnTo>
                        <a:pt x="40" y="11"/>
                      </a:lnTo>
                      <a:lnTo>
                        <a:pt x="43" y="10"/>
                      </a:lnTo>
                      <a:lnTo>
                        <a:pt x="46" y="9"/>
                      </a:lnTo>
                      <a:lnTo>
                        <a:pt x="48" y="8"/>
                      </a:lnTo>
                      <a:lnTo>
                        <a:pt x="50" y="7"/>
                      </a:lnTo>
                      <a:lnTo>
                        <a:pt x="52" y="7"/>
                      </a:lnTo>
                      <a:lnTo>
                        <a:pt x="53" y="6"/>
                      </a:lnTo>
                      <a:lnTo>
                        <a:pt x="53" y="7"/>
                      </a:lnTo>
                      <a:lnTo>
                        <a:pt x="53" y="8"/>
                      </a:lnTo>
                      <a:lnTo>
                        <a:pt x="53" y="9"/>
                      </a:lnTo>
                      <a:lnTo>
                        <a:pt x="54" y="9"/>
                      </a:lnTo>
                      <a:lnTo>
                        <a:pt x="55" y="9"/>
                      </a:lnTo>
                      <a:lnTo>
                        <a:pt x="57" y="9"/>
                      </a:lnTo>
                      <a:lnTo>
                        <a:pt x="59" y="9"/>
                      </a:lnTo>
                      <a:lnTo>
                        <a:pt x="62" y="8"/>
                      </a:lnTo>
                      <a:lnTo>
                        <a:pt x="66" y="8"/>
                      </a:lnTo>
                      <a:lnTo>
                        <a:pt x="70" y="7"/>
                      </a:lnTo>
                      <a:lnTo>
                        <a:pt x="72" y="6"/>
                      </a:lnTo>
                      <a:lnTo>
                        <a:pt x="75" y="5"/>
                      </a:lnTo>
                      <a:lnTo>
                        <a:pt x="75" y="3"/>
                      </a:lnTo>
                      <a:lnTo>
                        <a:pt x="75" y="2"/>
                      </a:lnTo>
                      <a:lnTo>
                        <a:pt x="75" y="0"/>
                      </a:lnTo>
                      <a:lnTo>
                        <a:pt x="74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3" name="Freeform 400"/>
                <p:cNvSpPr>
                  <a:spLocks/>
                </p:cNvSpPr>
                <p:nvPr/>
              </p:nvSpPr>
              <p:spPr bwMode="auto">
                <a:xfrm>
                  <a:off x="3440" y="3419"/>
                  <a:ext cx="182" cy="233"/>
                </a:xfrm>
                <a:custGeom>
                  <a:avLst/>
                  <a:gdLst/>
                  <a:ahLst/>
                  <a:cxnLst>
                    <a:cxn ang="0">
                      <a:pos x="101" y="227"/>
                    </a:cxn>
                    <a:cxn ang="0">
                      <a:pos x="91" y="230"/>
                    </a:cxn>
                    <a:cxn ang="0">
                      <a:pos x="78" y="232"/>
                    </a:cxn>
                    <a:cxn ang="0">
                      <a:pos x="61" y="230"/>
                    </a:cxn>
                    <a:cxn ang="0">
                      <a:pos x="55" y="218"/>
                    </a:cxn>
                    <a:cxn ang="0">
                      <a:pos x="58" y="203"/>
                    </a:cxn>
                    <a:cxn ang="0">
                      <a:pos x="58" y="198"/>
                    </a:cxn>
                    <a:cxn ang="0">
                      <a:pos x="55" y="190"/>
                    </a:cxn>
                    <a:cxn ang="0">
                      <a:pos x="50" y="178"/>
                    </a:cxn>
                    <a:cxn ang="0">
                      <a:pos x="45" y="169"/>
                    </a:cxn>
                    <a:cxn ang="0">
                      <a:pos x="40" y="161"/>
                    </a:cxn>
                    <a:cxn ang="0">
                      <a:pos x="28" y="137"/>
                    </a:cxn>
                    <a:cxn ang="0">
                      <a:pos x="12" y="106"/>
                    </a:cxn>
                    <a:cxn ang="0">
                      <a:pos x="1" y="82"/>
                    </a:cxn>
                    <a:cxn ang="0">
                      <a:pos x="0" y="72"/>
                    </a:cxn>
                    <a:cxn ang="0">
                      <a:pos x="2" y="66"/>
                    </a:cxn>
                    <a:cxn ang="0">
                      <a:pos x="5" y="61"/>
                    </a:cxn>
                    <a:cxn ang="0">
                      <a:pos x="11" y="55"/>
                    </a:cxn>
                    <a:cxn ang="0">
                      <a:pos x="19" y="50"/>
                    </a:cxn>
                    <a:cxn ang="0">
                      <a:pos x="28" y="45"/>
                    </a:cxn>
                    <a:cxn ang="0">
                      <a:pos x="42" y="38"/>
                    </a:cxn>
                    <a:cxn ang="0">
                      <a:pos x="58" y="30"/>
                    </a:cxn>
                    <a:cxn ang="0">
                      <a:pos x="74" y="22"/>
                    </a:cxn>
                    <a:cxn ang="0">
                      <a:pos x="89" y="15"/>
                    </a:cxn>
                    <a:cxn ang="0">
                      <a:pos x="102" y="9"/>
                    </a:cxn>
                    <a:cxn ang="0">
                      <a:pos x="112" y="5"/>
                    </a:cxn>
                    <a:cxn ang="0">
                      <a:pos x="119" y="2"/>
                    </a:cxn>
                    <a:cxn ang="0">
                      <a:pos x="131" y="0"/>
                    </a:cxn>
                    <a:cxn ang="0">
                      <a:pos x="146" y="0"/>
                    </a:cxn>
                    <a:cxn ang="0">
                      <a:pos x="160" y="3"/>
                    </a:cxn>
                    <a:cxn ang="0">
                      <a:pos x="173" y="15"/>
                    </a:cxn>
                    <a:cxn ang="0">
                      <a:pos x="181" y="34"/>
                    </a:cxn>
                    <a:cxn ang="0">
                      <a:pos x="179" y="52"/>
                    </a:cxn>
                    <a:cxn ang="0">
                      <a:pos x="169" y="65"/>
                    </a:cxn>
                    <a:cxn ang="0">
                      <a:pos x="159" y="70"/>
                    </a:cxn>
                    <a:cxn ang="0">
                      <a:pos x="144" y="76"/>
                    </a:cxn>
                    <a:cxn ang="0">
                      <a:pos x="125" y="82"/>
                    </a:cxn>
                    <a:cxn ang="0">
                      <a:pos x="109" y="87"/>
                    </a:cxn>
                    <a:cxn ang="0">
                      <a:pos x="101" y="89"/>
                    </a:cxn>
                    <a:cxn ang="0">
                      <a:pos x="92" y="90"/>
                    </a:cxn>
                    <a:cxn ang="0">
                      <a:pos x="81" y="93"/>
                    </a:cxn>
                    <a:cxn ang="0">
                      <a:pos x="72" y="94"/>
                    </a:cxn>
                    <a:cxn ang="0">
                      <a:pos x="65" y="94"/>
                    </a:cxn>
                    <a:cxn ang="0">
                      <a:pos x="60" y="96"/>
                    </a:cxn>
                    <a:cxn ang="0">
                      <a:pos x="63" y="98"/>
                    </a:cxn>
                    <a:cxn ang="0">
                      <a:pos x="64" y="101"/>
                    </a:cxn>
                    <a:cxn ang="0">
                      <a:pos x="65" y="104"/>
                    </a:cxn>
                    <a:cxn ang="0">
                      <a:pos x="66" y="107"/>
                    </a:cxn>
                    <a:cxn ang="0">
                      <a:pos x="70" y="107"/>
                    </a:cxn>
                    <a:cxn ang="0">
                      <a:pos x="72" y="110"/>
                    </a:cxn>
                    <a:cxn ang="0">
                      <a:pos x="73" y="117"/>
                    </a:cxn>
                    <a:cxn ang="0">
                      <a:pos x="79" y="132"/>
                    </a:cxn>
                    <a:cxn ang="0">
                      <a:pos x="83" y="145"/>
                    </a:cxn>
                    <a:cxn ang="0">
                      <a:pos x="90" y="168"/>
                    </a:cxn>
                    <a:cxn ang="0">
                      <a:pos x="98" y="198"/>
                    </a:cxn>
                    <a:cxn ang="0">
                      <a:pos x="104" y="220"/>
                    </a:cxn>
                    <a:cxn ang="0">
                      <a:pos x="104" y="224"/>
                    </a:cxn>
                    <a:cxn ang="0">
                      <a:pos x="104" y="226"/>
                    </a:cxn>
                  </a:cxnLst>
                  <a:rect l="0" t="0" r="r" b="b"/>
                  <a:pathLst>
                    <a:path w="182" h="233">
                      <a:moveTo>
                        <a:pt x="103" y="226"/>
                      </a:moveTo>
                      <a:lnTo>
                        <a:pt x="101" y="227"/>
                      </a:lnTo>
                      <a:lnTo>
                        <a:pt x="97" y="228"/>
                      </a:lnTo>
                      <a:lnTo>
                        <a:pt x="91" y="230"/>
                      </a:lnTo>
                      <a:lnTo>
                        <a:pt x="85" y="231"/>
                      </a:lnTo>
                      <a:lnTo>
                        <a:pt x="78" y="232"/>
                      </a:lnTo>
                      <a:lnTo>
                        <a:pt x="70" y="232"/>
                      </a:lnTo>
                      <a:lnTo>
                        <a:pt x="61" y="230"/>
                      </a:lnTo>
                      <a:lnTo>
                        <a:pt x="53" y="226"/>
                      </a:lnTo>
                      <a:lnTo>
                        <a:pt x="55" y="218"/>
                      </a:lnTo>
                      <a:lnTo>
                        <a:pt x="57" y="210"/>
                      </a:lnTo>
                      <a:lnTo>
                        <a:pt x="58" y="203"/>
                      </a:lnTo>
                      <a:lnTo>
                        <a:pt x="58" y="199"/>
                      </a:lnTo>
                      <a:lnTo>
                        <a:pt x="58" y="198"/>
                      </a:lnTo>
                      <a:lnTo>
                        <a:pt x="56" y="194"/>
                      </a:lnTo>
                      <a:lnTo>
                        <a:pt x="55" y="190"/>
                      </a:lnTo>
                      <a:lnTo>
                        <a:pt x="52" y="184"/>
                      </a:lnTo>
                      <a:lnTo>
                        <a:pt x="50" y="178"/>
                      </a:lnTo>
                      <a:lnTo>
                        <a:pt x="47" y="173"/>
                      </a:lnTo>
                      <a:lnTo>
                        <a:pt x="45" y="169"/>
                      </a:lnTo>
                      <a:lnTo>
                        <a:pt x="43" y="166"/>
                      </a:lnTo>
                      <a:lnTo>
                        <a:pt x="40" y="161"/>
                      </a:lnTo>
                      <a:lnTo>
                        <a:pt x="35" y="150"/>
                      </a:lnTo>
                      <a:lnTo>
                        <a:pt x="28" y="137"/>
                      </a:lnTo>
                      <a:lnTo>
                        <a:pt x="20" y="122"/>
                      </a:lnTo>
                      <a:lnTo>
                        <a:pt x="12" y="106"/>
                      </a:lnTo>
                      <a:lnTo>
                        <a:pt x="6" y="92"/>
                      </a:lnTo>
                      <a:lnTo>
                        <a:pt x="1" y="82"/>
                      </a:lnTo>
                      <a:lnTo>
                        <a:pt x="0" y="75"/>
                      </a:lnTo>
                      <a:lnTo>
                        <a:pt x="0" y="72"/>
                      </a:lnTo>
                      <a:lnTo>
                        <a:pt x="1" y="69"/>
                      </a:lnTo>
                      <a:lnTo>
                        <a:pt x="2" y="66"/>
                      </a:lnTo>
                      <a:lnTo>
                        <a:pt x="3" y="63"/>
                      </a:lnTo>
                      <a:lnTo>
                        <a:pt x="5" y="61"/>
                      </a:lnTo>
                      <a:lnTo>
                        <a:pt x="8" y="58"/>
                      </a:lnTo>
                      <a:lnTo>
                        <a:pt x="11" y="55"/>
                      </a:lnTo>
                      <a:lnTo>
                        <a:pt x="15" y="52"/>
                      </a:lnTo>
                      <a:lnTo>
                        <a:pt x="19" y="50"/>
                      </a:lnTo>
                      <a:lnTo>
                        <a:pt x="23" y="48"/>
                      </a:lnTo>
                      <a:lnTo>
                        <a:pt x="28" y="45"/>
                      </a:lnTo>
                      <a:lnTo>
                        <a:pt x="34" y="41"/>
                      </a:lnTo>
                      <a:lnTo>
                        <a:pt x="42" y="38"/>
                      </a:lnTo>
                      <a:lnTo>
                        <a:pt x="50" y="34"/>
                      </a:lnTo>
                      <a:lnTo>
                        <a:pt x="58" y="30"/>
                      </a:lnTo>
                      <a:lnTo>
                        <a:pt x="66" y="26"/>
                      </a:lnTo>
                      <a:lnTo>
                        <a:pt x="74" y="22"/>
                      </a:lnTo>
                      <a:lnTo>
                        <a:pt x="82" y="19"/>
                      </a:lnTo>
                      <a:lnTo>
                        <a:pt x="89" y="15"/>
                      </a:lnTo>
                      <a:lnTo>
                        <a:pt x="97" y="12"/>
                      </a:lnTo>
                      <a:lnTo>
                        <a:pt x="102" y="9"/>
                      </a:lnTo>
                      <a:lnTo>
                        <a:pt x="108" y="7"/>
                      </a:lnTo>
                      <a:lnTo>
                        <a:pt x="112" y="5"/>
                      </a:lnTo>
                      <a:lnTo>
                        <a:pt x="114" y="3"/>
                      </a:lnTo>
                      <a:lnTo>
                        <a:pt x="119" y="2"/>
                      </a:lnTo>
                      <a:lnTo>
                        <a:pt x="125" y="1"/>
                      </a:lnTo>
                      <a:lnTo>
                        <a:pt x="131" y="0"/>
                      </a:lnTo>
                      <a:lnTo>
                        <a:pt x="139" y="0"/>
                      </a:lnTo>
                      <a:lnTo>
                        <a:pt x="146" y="0"/>
                      </a:lnTo>
                      <a:lnTo>
                        <a:pt x="154" y="1"/>
                      </a:lnTo>
                      <a:lnTo>
                        <a:pt x="160" y="3"/>
                      </a:lnTo>
                      <a:lnTo>
                        <a:pt x="165" y="6"/>
                      </a:lnTo>
                      <a:lnTo>
                        <a:pt x="173" y="15"/>
                      </a:lnTo>
                      <a:lnTo>
                        <a:pt x="179" y="24"/>
                      </a:lnTo>
                      <a:lnTo>
                        <a:pt x="181" y="34"/>
                      </a:lnTo>
                      <a:lnTo>
                        <a:pt x="181" y="43"/>
                      </a:lnTo>
                      <a:lnTo>
                        <a:pt x="179" y="52"/>
                      </a:lnTo>
                      <a:lnTo>
                        <a:pt x="175" y="59"/>
                      </a:lnTo>
                      <a:lnTo>
                        <a:pt x="169" y="65"/>
                      </a:lnTo>
                      <a:lnTo>
                        <a:pt x="162" y="69"/>
                      </a:lnTo>
                      <a:lnTo>
                        <a:pt x="159" y="70"/>
                      </a:lnTo>
                      <a:lnTo>
                        <a:pt x="152" y="73"/>
                      </a:lnTo>
                      <a:lnTo>
                        <a:pt x="144" y="76"/>
                      </a:lnTo>
                      <a:lnTo>
                        <a:pt x="134" y="79"/>
                      </a:lnTo>
                      <a:lnTo>
                        <a:pt x="125" y="82"/>
                      </a:lnTo>
                      <a:lnTo>
                        <a:pt x="116" y="85"/>
                      </a:lnTo>
                      <a:lnTo>
                        <a:pt x="109" y="87"/>
                      </a:lnTo>
                      <a:lnTo>
                        <a:pt x="105" y="88"/>
                      </a:lnTo>
                      <a:lnTo>
                        <a:pt x="101" y="89"/>
                      </a:lnTo>
                      <a:lnTo>
                        <a:pt x="97" y="89"/>
                      </a:lnTo>
                      <a:lnTo>
                        <a:pt x="92" y="90"/>
                      </a:lnTo>
                      <a:lnTo>
                        <a:pt x="86" y="92"/>
                      </a:lnTo>
                      <a:lnTo>
                        <a:pt x="81" y="93"/>
                      </a:lnTo>
                      <a:lnTo>
                        <a:pt x="76" y="94"/>
                      </a:lnTo>
                      <a:lnTo>
                        <a:pt x="72" y="94"/>
                      </a:lnTo>
                      <a:lnTo>
                        <a:pt x="69" y="94"/>
                      </a:lnTo>
                      <a:lnTo>
                        <a:pt x="65" y="94"/>
                      </a:lnTo>
                      <a:lnTo>
                        <a:pt x="61" y="94"/>
                      </a:lnTo>
                      <a:lnTo>
                        <a:pt x="60" y="96"/>
                      </a:lnTo>
                      <a:lnTo>
                        <a:pt x="61" y="98"/>
                      </a:lnTo>
                      <a:lnTo>
                        <a:pt x="63" y="98"/>
                      </a:lnTo>
                      <a:lnTo>
                        <a:pt x="64" y="100"/>
                      </a:lnTo>
                      <a:lnTo>
                        <a:pt x="64" y="101"/>
                      </a:lnTo>
                      <a:lnTo>
                        <a:pt x="65" y="102"/>
                      </a:lnTo>
                      <a:lnTo>
                        <a:pt x="65" y="104"/>
                      </a:lnTo>
                      <a:lnTo>
                        <a:pt x="65" y="105"/>
                      </a:lnTo>
                      <a:lnTo>
                        <a:pt x="66" y="107"/>
                      </a:lnTo>
                      <a:lnTo>
                        <a:pt x="68" y="107"/>
                      </a:lnTo>
                      <a:lnTo>
                        <a:pt x="70" y="107"/>
                      </a:lnTo>
                      <a:lnTo>
                        <a:pt x="71" y="108"/>
                      </a:lnTo>
                      <a:lnTo>
                        <a:pt x="72" y="110"/>
                      </a:lnTo>
                      <a:lnTo>
                        <a:pt x="72" y="113"/>
                      </a:lnTo>
                      <a:lnTo>
                        <a:pt x="73" y="117"/>
                      </a:lnTo>
                      <a:lnTo>
                        <a:pt x="75" y="124"/>
                      </a:lnTo>
                      <a:lnTo>
                        <a:pt x="79" y="132"/>
                      </a:lnTo>
                      <a:lnTo>
                        <a:pt x="81" y="139"/>
                      </a:lnTo>
                      <a:lnTo>
                        <a:pt x="83" y="145"/>
                      </a:lnTo>
                      <a:lnTo>
                        <a:pt x="86" y="155"/>
                      </a:lnTo>
                      <a:lnTo>
                        <a:pt x="90" y="168"/>
                      </a:lnTo>
                      <a:lnTo>
                        <a:pt x="94" y="183"/>
                      </a:lnTo>
                      <a:lnTo>
                        <a:pt x="98" y="198"/>
                      </a:lnTo>
                      <a:lnTo>
                        <a:pt x="101" y="210"/>
                      </a:lnTo>
                      <a:lnTo>
                        <a:pt x="104" y="220"/>
                      </a:lnTo>
                      <a:lnTo>
                        <a:pt x="105" y="224"/>
                      </a:lnTo>
                      <a:lnTo>
                        <a:pt x="104" y="224"/>
                      </a:lnTo>
                      <a:lnTo>
                        <a:pt x="104" y="225"/>
                      </a:lnTo>
                      <a:lnTo>
                        <a:pt x="104" y="226"/>
                      </a:lnTo>
                      <a:lnTo>
                        <a:pt x="103" y="226"/>
                      </a:lnTo>
                    </a:path>
                  </a:pathLst>
                </a:custGeom>
                <a:solidFill>
                  <a:srgbClr val="00006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4" name="Freeform 401"/>
                <p:cNvSpPr>
                  <a:spLocks/>
                </p:cNvSpPr>
                <p:nvPr/>
              </p:nvSpPr>
              <p:spPr bwMode="auto">
                <a:xfrm>
                  <a:off x="3460" y="3144"/>
                  <a:ext cx="83" cy="107"/>
                </a:xfrm>
                <a:custGeom>
                  <a:avLst/>
                  <a:gdLst/>
                  <a:ahLst/>
                  <a:cxnLst>
                    <a:cxn ang="0">
                      <a:pos x="36" y="1"/>
                    </a:cxn>
                    <a:cxn ang="0">
                      <a:pos x="29" y="1"/>
                    </a:cxn>
                    <a:cxn ang="0">
                      <a:pos x="20" y="4"/>
                    </a:cxn>
                    <a:cxn ang="0">
                      <a:pos x="12" y="11"/>
                    </a:cxn>
                    <a:cxn ang="0">
                      <a:pos x="3" y="23"/>
                    </a:cxn>
                    <a:cxn ang="0">
                      <a:pos x="0" y="36"/>
                    </a:cxn>
                    <a:cxn ang="0">
                      <a:pos x="3" y="47"/>
                    </a:cxn>
                    <a:cxn ang="0">
                      <a:pos x="5" y="53"/>
                    </a:cxn>
                    <a:cxn ang="0">
                      <a:pos x="7" y="56"/>
                    </a:cxn>
                    <a:cxn ang="0">
                      <a:pos x="9" y="59"/>
                    </a:cxn>
                    <a:cxn ang="0">
                      <a:pos x="9" y="64"/>
                    </a:cxn>
                    <a:cxn ang="0">
                      <a:pos x="9" y="71"/>
                    </a:cxn>
                    <a:cxn ang="0">
                      <a:pos x="10" y="74"/>
                    </a:cxn>
                    <a:cxn ang="0">
                      <a:pos x="12" y="75"/>
                    </a:cxn>
                    <a:cxn ang="0">
                      <a:pos x="14" y="74"/>
                    </a:cxn>
                    <a:cxn ang="0">
                      <a:pos x="16" y="75"/>
                    </a:cxn>
                    <a:cxn ang="0">
                      <a:pos x="16" y="77"/>
                    </a:cxn>
                    <a:cxn ang="0">
                      <a:pos x="17" y="79"/>
                    </a:cxn>
                    <a:cxn ang="0">
                      <a:pos x="19" y="79"/>
                    </a:cxn>
                    <a:cxn ang="0">
                      <a:pos x="22" y="77"/>
                    </a:cxn>
                    <a:cxn ang="0">
                      <a:pos x="25" y="74"/>
                    </a:cxn>
                    <a:cxn ang="0">
                      <a:pos x="27" y="74"/>
                    </a:cxn>
                    <a:cxn ang="0">
                      <a:pos x="27" y="77"/>
                    </a:cxn>
                    <a:cxn ang="0">
                      <a:pos x="24" y="80"/>
                    </a:cxn>
                    <a:cxn ang="0">
                      <a:pos x="22" y="82"/>
                    </a:cxn>
                    <a:cxn ang="0">
                      <a:pos x="23" y="85"/>
                    </a:cxn>
                    <a:cxn ang="0">
                      <a:pos x="25" y="85"/>
                    </a:cxn>
                    <a:cxn ang="0">
                      <a:pos x="27" y="87"/>
                    </a:cxn>
                    <a:cxn ang="0">
                      <a:pos x="28" y="91"/>
                    </a:cxn>
                    <a:cxn ang="0">
                      <a:pos x="33" y="95"/>
                    </a:cxn>
                    <a:cxn ang="0">
                      <a:pos x="39" y="92"/>
                    </a:cxn>
                    <a:cxn ang="0">
                      <a:pos x="41" y="90"/>
                    </a:cxn>
                    <a:cxn ang="0">
                      <a:pos x="43" y="89"/>
                    </a:cxn>
                    <a:cxn ang="0">
                      <a:pos x="45" y="90"/>
                    </a:cxn>
                    <a:cxn ang="0">
                      <a:pos x="51" y="98"/>
                    </a:cxn>
                    <a:cxn ang="0">
                      <a:pos x="59" y="104"/>
                    </a:cxn>
                    <a:cxn ang="0">
                      <a:pos x="68" y="106"/>
                    </a:cxn>
                    <a:cxn ang="0">
                      <a:pos x="77" y="102"/>
                    </a:cxn>
                    <a:cxn ang="0">
                      <a:pos x="82" y="92"/>
                    </a:cxn>
                    <a:cxn ang="0">
                      <a:pos x="78" y="81"/>
                    </a:cxn>
                    <a:cxn ang="0">
                      <a:pos x="74" y="74"/>
                    </a:cxn>
                    <a:cxn ang="0">
                      <a:pos x="69" y="66"/>
                    </a:cxn>
                    <a:cxn ang="0">
                      <a:pos x="65" y="59"/>
                    </a:cxn>
                    <a:cxn ang="0">
                      <a:pos x="64" y="53"/>
                    </a:cxn>
                    <a:cxn ang="0">
                      <a:pos x="64" y="38"/>
                    </a:cxn>
                    <a:cxn ang="0">
                      <a:pos x="61" y="24"/>
                    </a:cxn>
                    <a:cxn ang="0">
                      <a:pos x="54" y="11"/>
                    </a:cxn>
                    <a:cxn ang="0">
                      <a:pos x="40" y="2"/>
                    </a:cxn>
                  </a:cxnLst>
                  <a:rect l="0" t="0" r="r" b="b"/>
                  <a:pathLst>
                    <a:path w="83" h="107">
                      <a:moveTo>
                        <a:pt x="40" y="2"/>
                      </a:moveTo>
                      <a:lnTo>
                        <a:pt x="36" y="1"/>
                      </a:lnTo>
                      <a:lnTo>
                        <a:pt x="32" y="0"/>
                      </a:lnTo>
                      <a:lnTo>
                        <a:pt x="29" y="1"/>
                      </a:lnTo>
                      <a:lnTo>
                        <a:pt x="25" y="2"/>
                      </a:lnTo>
                      <a:lnTo>
                        <a:pt x="20" y="4"/>
                      </a:lnTo>
                      <a:lnTo>
                        <a:pt x="16" y="7"/>
                      </a:lnTo>
                      <a:lnTo>
                        <a:pt x="12" y="11"/>
                      </a:lnTo>
                      <a:lnTo>
                        <a:pt x="7" y="16"/>
                      </a:lnTo>
                      <a:lnTo>
                        <a:pt x="3" y="23"/>
                      </a:lnTo>
                      <a:lnTo>
                        <a:pt x="1" y="29"/>
                      </a:lnTo>
                      <a:lnTo>
                        <a:pt x="0" y="36"/>
                      </a:lnTo>
                      <a:lnTo>
                        <a:pt x="2" y="45"/>
                      </a:lnTo>
                      <a:lnTo>
                        <a:pt x="3" y="47"/>
                      </a:lnTo>
                      <a:lnTo>
                        <a:pt x="4" y="51"/>
                      </a:lnTo>
                      <a:lnTo>
                        <a:pt x="5" y="53"/>
                      </a:lnTo>
                      <a:lnTo>
                        <a:pt x="6" y="55"/>
                      </a:lnTo>
                      <a:lnTo>
                        <a:pt x="7" y="56"/>
                      </a:lnTo>
                      <a:lnTo>
                        <a:pt x="8" y="58"/>
                      </a:lnTo>
                      <a:lnTo>
                        <a:pt x="9" y="59"/>
                      </a:lnTo>
                      <a:lnTo>
                        <a:pt x="9" y="61"/>
                      </a:lnTo>
                      <a:lnTo>
                        <a:pt x="9" y="64"/>
                      </a:lnTo>
                      <a:lnTo>
                        <a:pt x="9" y="68"/>
                      </a:lnTo>
                      <a:lnTo>
                        <a:pt x="9" y="71"/>
                      </a:lnTo>
                      <a:lnTo>
                        <a:pt x="9" y="73"/>
                      </a:lnTo>
                      <a:lnTo>
                        <a:pt x="10" y="74"/>
                      </a:lnTo>
                      <a:lnTo>
                        <a:pt x="11" y="75"/>
                      </a:lnTo>
                      <a:lnTo>
                        <a:pt x="12" y="75"/>
                      </a:lnTo>
                      <a:lnTo>
                        <a:pt x="13" y="75"/>
                      </a:lnTo>
                      <a:lnTo>
                        <a:pt x="14" y="74"/>
                      </a:lnTo>
                      <a:lnTo>
                        <a:pt x="15" y="74"/>
                      </a:lnTo>
                      <a:lnTo>
                        <a:pt x="16" y="75"/>
                      </a:lnTo>
                      <a:lnTo>
                        <a:pt x="16" y="76"/>
                      </a:lnTo>
                      <a:lnTo>
                        <a:pt x="16" y="77"/>
                      </a:lnTo>
                      <a:lnTo>
                        <a:pt x="16" y="78"/>
                      </a:lnTo>
                      <a:lnTo>
                        <a:pt x="17" y="79"/>
                      </a:lnTo>
                      <a:lnTo>
                        <a:pt x="18" y="79"/>
                      </a:lnTo>
                      <a:lnTo>
                        <a:pt x="19" y="79"/>
                      </a:lnTo>
                      <a:lnTo>
                        <a:pt x="20" y="78"/>
                      </a:lnTo>
                      <a:lnTo>
                        <a:pt x="22" y="77"/>
                      </a:lnTo>
                      <a:lnTo>
                        <a:pt x="24" y="76"/>
                      </a:lnTo>
                      <a:lnTo>
                        <a:pt x="25" y="74"/>
                      </a:lnTo>
                      <a:lnTo>
                        <a:pt x="26" y="74"/>
                      </a:lnTo>
                      <a:lnTo>
                        <a:pt x="27" y="74"/>
                      </a:lnTo>
                      <a:lnTo>
                        <a:pt x="27" y="75"/>
                      </a:lnTo>
                      <a:lnTo>
                        <a:pt x="27" y="77"/>
                      </a:lnTo>
                      <a:lnTo>
                        <a:pt x="25" y="78"/>
                      </a:lnTo>
                      <a:lnTo>
                        <a:pt x="24" y="80"/>
                      </a:lnTo>
                      <a:lnTo>
                        <a:pt x="23" y="81"/>
                      </a:lnTo>
                      <a:lnTo>
                        <a:pt x="22" y="82"/>
                      </a:lnTo>
                      <a:lnTo>
                        <a:pt x="22" y="84"/>
                      </a:lnTo>
                      <a:lnTo>
                        <a:pt x="23" y="85"/>
                      </a:lnTo>
                      <a:lnTo>
                        <a:pt x="24" y="85"/>
                      </a:lnTo>
                      <a:lnTo>
                        <a:pt x="25" y="85"/>
                      </a:lnTo>
                      <a:lnTo>
                        <a:pt x="26" y="86"/>
                      </a:lnTo>
                      <a:lnTo>
                        <a:pt x="27" y="87"/>
                      </a:lnTo>
                      <a:lnTo>
                        <a:pt x="27" y="88"/>
                      </a:lnTo>
                      <a:lnTo>
                        <a:pt x="28" y="91"/>
                      </a:lnTo>
                      <a:lnTo>
                        <a:pt x="30" y="94"/>
                      </a:lnTo>
                      <a:lnTo>
                        <a:pt x="33" y="95"/>
                      </a:lnTo>
                      <a:lnTo>
                        <a:pt x="37" y="93"/>
                      </a:lnTo>
                      <a:lnTo>
                        <a:pt x="39" y="92"/>
                      </a:lnTo>
                      <a:lnTo>
                        <a:pt x="40" y="90"/>
                      </a:lnTo>
                      <a:lnTo>
                        <a:pt x="41" y="90"/>
                      </a:lnTo>
                      <a:lnTo>
                        <a:pt x="42" y="89"/>
                      </a:lnTo>
                      <a:lnTo>
                        <a:pt x="43" y="89"/>
                      </a:lnTo>
                      <a:lnTo>
                        <a:pt x="43" y="90"/>
                      </a:lnTo>
                      <a:lnTo>
                        <a:pt x="45" y="90"/>
                      </a:lnTo>
                      <a:lnTo>
                        <a:pt x="47" y="94"/>
                      </a:lnTo>
                      <a:lnTo>
                        <a:pt x="51" y="98"/>
                      </a:lnTo>
                      <a:lnTo>
                        <a:pt x="55" y="101"/>
                      </a:lnTo>
                      <a:lnTo>
                        <a:pt x="59" y="104"/>
                      </a:lnTo>
                      <a:lnTo>
                        <a:pt x="63" y="106"/>
                      </a:lnTo>
                      <a:lnTo>
                        <a:pt x="68" y="106"/>
                      </a:lnTo>
                      <a:lnTo>
                        <a:pt x="73" y="105"/>
                      </a:lnTo>
                      <a:lnTo>
                        <a:pt x="77" y="102"/>
                      </a:lnTo>
                      <a:lnTo>
                        <a:pt x="80" y="98"/>
                      </a:lnTo>
                      <a:lnTo>
                        <a:pt x="82" y="92"/>
                      </a:lnTo>
                      <a:lnTo>
                        <a:pt x="80" y="87"/>
                      </a:lnTo>
                      <a:lnTo>
                        <a:pt x="78" y="81"/>
                      </a:lnTo>
                      <a:lnTo>
                        <a:pt x="76" y="77"/>
                      </a:lnTo>
                      <a:lnTo>
                        <a:pt x="74" y="74"/>
                      </a:lnTo>
                      <a:lnTo>
                        <a:pt x="71" y="70"/>
                      </a:lnTo>
                      <a:lnTo>
                        <a:pt x="69" y="66"/>
                      </a:lnTo>
                      <a:lnTo>
                        <a:pt x="67" y="63"/>
                      </a:lnTo>
                      <a:lnTo>
                        <a:pt x="65" y="59"/>
                      </a:lnTo>
                      <a:lnTo>
                        <a:pt x="64" y="55"/>
                      </a:lnTo>
                      <a:lnTo>
                        <a:pt x="64" y="53"/>
                      </a:lnTo>
                      <a:lnTo>
                        <a:pt x="65" y="46"/>
                      </a:lnTo>
                      <a:lnTo>
                        <a:pt x="64" y="38"/>
                      </a:lnTo>
                      <a:lnTo>
                        <a:pt x="63" y="31"/>
                      </a:lnTo>
                      <a:lnTo>
                        <a:pt x="61" y="24"/>
                      </a:lnTo>
                      <a:lnTo>
                        <a:pt x="58" y="17"/>
                      </a:lnTo>
                      <a:lnTo>
                        <a:pt x="54" y="11"/>
                      </a:lnTo>
                      <a:lnTo>
                        <a:pt x="48" y="5"/>
                      </a:lnTo>
                      <a:lnTo>
                        <a:pt x="40" y="2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5" name="Freeform 402"/>
                <p:cNvSpPr>
                  <a:spLocks/>
                </p:cNvSpPr>
                <p:nvPr/>
              </p:nvSpPr>
              <p:spPr bwMode="auto">
                <a:xfrm>
                  <a:off x="3525" y="3234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4" y="14"/>
                    </a:cxn>
                    <a:cxn ang="0">
                      <a:pos x="10" y="16"/>
                    </a:cxn>
                    <a:cxn ang="0">
                      <a:pos x="8" y="16"/>
                    </a:cxn>
                    <a:cxn ang="0">
                      <a:pos x="4" y="16"/>
                    </a:cxn>
                    <a:cxn ang="0">
                      <a:pos x="2" y="14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2" y="4"/>
                    </a:cxn>
                    <a:cxn ang="0">
                      <a:pos x="4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2" y="2"/>
                    </a:cxn>
                    <a:cxn ang="0">
                      <a:pos x="14" y="4"/>
                    </a:cxn>
                    <a:cxn ang="0">
                      <a:pos x="16" y="6"/>
                    </a:cxn>
                    <a:cxn ang="0">
                      <a:pos x="16" y="10"/>
                    </a:cxn>
                    <a:cxn ang="0">
                      <a:pos x="16" y="12"/>
                    </a:cxn>
                    <a:cxn ang="0">
                      <a:pos x="14" y="14"/>
                    </a:cxn>
                  </a:cxnLst>
                  <a:rect l="0" t="0" r="r" b="b"/>
                  <a:pathLst>
                    <a:path w="17" h="17">
                      <a:moveTo>
                        <a:pt x="14" y="14"/>
                      </a:moveTo>
                      <a:lnTo>
                        <a:pt x="10" y="16"/>
                      </a:lnTo>
                      <a:lnTo>
                        <a:pt x="8" y="16"/>
                      </a:lnTo>
                      <a:lnTo>
                        <a:pt x="4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4" y="4"/>
                      </a:lnTo>
                      <a:lnTo>
                        <a:pt x="16" y="6"/>
                      </a:lnTo>
                      <a:lnTo>
                        <a:pt x="16" y="10"/>
                      </a:lnTo>
                      <a:lnTo>
                        <a:pt x="16" y="12"/>
                      </a:lnTo>
                      <a:lnTo>
                        <a:pt x="14" y="14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6" name="Freeform 403"/>
                <p:cNvSpPr>
                  <a:spLocks/>
                </p:cNvSpPr>
                <p:nvPr/>
              </p:nvSpPr>
              <p:spPr bwMode="auto">
                <a:xfrm>
                  <a:off x="3480" y="3219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6" y="16"/>
                    </a:cxn>
                    <a:cxn ang="0">
                      <a:pos x="8" y="13"/>
                    </a:cxn>
                    <a:cxn ang="0">
                      <a:pos x="12" y="10"/>
                    </a:cxn>
                    <a:cxn ang="0">
                      <a:pos x="14" y="5"/>
                    </a:cxn>
                    <a:cxn ang="0">
                      <a:pos x="16" y="2"/>
                    </a:cxn>
                    <a:cxn ang="0">
                      <a:pos x="16" y="0"/>
                    </a:cxn>
                    <a:cxn ang="0">
                      <a:pos x="14" y="0"/>
                    </a:cxn>
                    <a:cxn ang="0">
                      <a:pos x="12" y="0"/>
                    </a:cxn>
                    <a:cxn ang="0">
                      <a:pos x="8" y="5"/>
                    </a:cxn>
                    <a:cxn ang="0">
                      <a:pos x="4" y="5"/>
                    </a:cxn>
                    <a:cxn ang="0">
                      <a:pos x="0" y="10"/>
                    </a:cxn>
                    <a:cxn ang="0">
                      <a:pos x="2" y="10"/>
                    </a:cxn>
                    <a:cxn ang="0">
                      <a:pos x="4" y="13"/>
                    </a:cxn>
                    <a:cxn ang="0">
                      <a:pos x="4" y="16"/>
                    </a:cxn>
                    <a:cxn ang="0">
                      <a:pos x="6" y="16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lnTo>
                        <a:pt x="8" y="13"/>
                      </a:lnTo>
                      <a:lnTo>
                        <a:pt x="12" y="10"/>
                      </a:lnTo>
                      <a:lnTo>
                        <a:pt x="14" y="5"/>
                      </a:lnTo>
                      <a:lnTo>
                        <a:pt x="16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8" y="5"/>
                      </a:lnTo>
                      <a:lnTo>
                        <a:pt x="4" y="5"/>
                      </a:lnTo>
                      <a:lnTo>
                        <a:pt x="0" y="10"/>
                      </a:lnTo>
                      <a:lnTo>
                        <a:pt x="2" y="10"/>
                      </a:lnTo>
                      <a:lnTo>
                        <a:pt x="4" y="13"/>
                      </a:lnTo>
                      <a:lnTo>
                        <a:pt x="4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7" name="Freeform 404"/>
                <p:cNvSpPr>
                  <a:spLocks/>
                </p:cNvSpPr>
                <p:nvPr/>
              </p:nvSpPr>
              <p:spPr bwMode="auto">
                <a:xfrm>
                  <a:off x="3466" y="3192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4" y="2"/>
                    </a:cxn>
                    <a:cxn ang="0">
                      <a:pos x="16" y="2"/>
                    </a:cxn>
                    <a:cxn ang="0">
                      <a:pos x="16" y="0"/>
                    </a:cxn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7" y="0"/>
                    </a:cxn>
                    <a:cxn ang="0">
                      <a:pos x="4" y="0"/>
                    </a:cxn>
                    <a:cxn ang="0">
                      <a:pos x="2" y="4"/>
                    </a:cxn>
                    <a:cxn ang="0">
                      <a:pos x="0" y="6"/>
                    </a:cxn>
                    <a:cxn ang="0">
                      <a:pos x="0" y="11"/>
                    </a:cxn>
                    <a:cxn ang="0">
                      <a:pos x="1" y="13"/>
                    </a:cxn>
                    <a:cxn ang="0">
                      <a:pos x="2" y="16"/>
                    </a:cxn>
                    <a:cxn ang="0">
                      <a:pos x="2" y="11"/>
                    </a:cxn>
                    <a:cxn ang="0">
                      <a:pos x="3" y="11"/>
                    </a:cxn>
                    <a:cxn ang="0">
                      <a:pos x="3" y="9"/>
                    </a:cxn>
                    <a:cxn ang="0">
                      <a:pos x="4" y="6"/>
                    </a:cxn>
                    <a:cxn ang="0">
                      <a:pos x="7" y="4"/>
                    </a:cxn>
                    <a:cxn ang="0">
                      <a:pos x="11" y="2"/>
                    </a:cxn>
                    <a:cxn ang="0">
                      <a:pos x="14" y="2"/>
                    </a:cxn>
                  </a:cxnLst>
                  <a:rect l="0" t="0" r="r" b="b"/>
                  <a:pathLst>
                    <a:path w="17" h="17">
                      <a:moveTo>
                        <a:pt x="14" y="2"/>
                      </a:moveTo>
                      <a:lnTo>
                        <a:pt x="16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9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" y="13"/>
                      </a:lnTo>
                      <a:lnTo>
                        <a:pt x="2" y="16"/>
                      </a:lnTo>
                      <a:lnTo>
                        <a:pt x="2" y="11"/>
                      </a:lnTo>
                      <a:lnTo>
                        <a:pt x="3" y="11"/>
                      </a:lnTo>
                      <a:lnTo>
                        <a:pt x="3" y="9"/>
                      </a:lnTo>
                      <a:lnTo>
                        <a:pt x="4" y="6"/>
                      </a:lnTo>
                      <a:lnTo>
                        <a:pt x="7" y="4"/>
                      </a:lnTo>
                      <a:lnTo>
                        <a:pt x="11" y="2"/>
                      </a:lnTo>
                      <a:lnTo>
                        <a:pt x="14" y="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8" name="Freeform 405"/>
                <p:cNvSpPr>
                  <a:spLocks/>
                </p:cNvSpPr>
                <p:nvPr/>
              </p:nvSpPr>
              <p:spPr bwMode="auto">
                <a:xfrm>
                  <a:off x="3471" y="3199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0" y="2"/>
                    </a:cxn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5" y="5"/>
                    </a:cxn>
                    <a:cxn ang="0">
                      <a:pos x="1" y="5"/>
                    </a:cxn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0" y="10"/>
                    </a:cxn>
                    <a:cxn ang="0">
                      <a:pos x="1" y="10"/>
                    </a:cxn>
                    <a:cxn ang="0">
                      <a:pos x="5" y="10"/>
                    </a:cxn>
                    <a:cxn ang="0">
                      <a:pos x="7" y="13"/>
                    </a:cxn>
                    <a:cxn ang="0">
                      <a:pos x="7" y="16"/>
                    </a:cxn>
                    <a:cxn ang="0">
                      <a:pos x="8" y="13"/>
                    </a:cxn>
                    <a:cxn ang="0">
                      <a:pos x="10" y="10"/>
                    </a:cxn>
                    <a:cxn ang="0">
                      <a:pos x="12" y="8"/>
                    </a:cxn>
                    <a:cxn ang="0">
                      <a:pos x="12" y="5"/>
                    </a:cxn>
                    <a:cxn ang="0">
                      <a:pos x="14" y="5"/>
                    </a:cxn>
                    <a:cxn ang="0">
                      <a:pos x="16" y="2"/>
                    </a:cxn>
                    <a:cxn ang="0">
                      <a:pos x="16" y="0"/>
                    </a:cxn>
                    <a:cxn ang="0">
                      <a:pos x="14" y="0"/>
                    </a:cxn>
                    <a:cxn ang="0">
                      <a:pos x="12" y="2"/>
                    </a:cxn>
                    <a:cxn ang="0">
                      <a:pos x="10" y="2"/>
                    </a:cxn>
                  </a:cxnLst>
                  <a:rect l="0" t="0" r="r" b="b"/>
                  <a:pathLst>
                    <a:path w="17" h="17">
                      <a:moveTo>
                        <a:pt x="10" y="2"/>
                      </a:moveTo>
                      <a:lnTo>
                        <a:pt x="8" y="5"/>
                      </a:lnTo>
                      <a:lnTo>
                        <a:pt x="7" y="5"/>
                      </a:lnTo>
                      <a:lnTo>
                        <a:pt x="5" y="5"/>
                      </a:lnTo>
                      <a:lnTo>
                        <a:pt x="1" y="5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0"/>
                      </a:lnTo>
                      <a:lnTo>
                        <a:pt x="5" y="10"/>
                      </a:lnTo>
                      <a:lnTo>
                        <a:pt x="7" y="13"/>
                      </a:lnTo>
                      <a:lnTo>
                        <a:pt x="7" y="16"/>
                      </a:lnTo>
                      <a:lnTo>
                        <a:pt x="8" y="13"/>
                      </a:lnTo>
                      <a:lnTo>
                        <a:pt x="10" y="10"/>
                      </a:lnTo>
                      <a:lnTo>
                        <a:pt x="12" y="8"/>
                      </a:lnTo>
                      <a:lnTo>
                        <a:pt x="12" y="5"/>
                      </a:lnTo>
                      <a:lnTo>
                        <a:pt x="14" y="5"/>
                      </a:lnTo>
                      <a:lnTo>
                        <a:pt x="16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2"/>
                      </a:lnTo>
                      <a:lnTo>
                        <a:pt x="10" y="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9" name="Freeform 406"/>
                <p:cNvSpPr>
                  <a:spLocks/>
                </p:cNvSpPr>
                <p:nvPr/>
              </p:nvSpPr>
              <p:spPr bwMode="auto">
                <a:xfrm>
                  <a:off x="3451" y="3141"/>
                  <a:ext cx="83" cy="65"/>
                </a:xfrm>
                <a:custGeom>
                  <a:avLst/>
                  <a:gdLst/>
                  <a:ahLst/>
                  <a:cxnLst>
                    <a:cxn ang="0">
                      <a:pos x="5" y="52"/>
                    </a:cxn>
                    <a:cxn ang="0">
                      <a:pos x="2" y="48"/>
                    </a:cxn>
                    <a:cxn ang="0">
                      <a:pos x="0" y="42"/>
                    </a:cxn>
                    <a:cxn ang="0">
                      <a:pos x="0" y="32"/>
                    </a:cxn>
                    <a:cxn ang="0">
                      <a:pos x="4" y="26"/>
                    </a:cxn>
                    <a:cxn ang="0">
                      <a:pos x="11" y="20"/>
                    </a:cxn>
                    <a:cxn ang="0">
                      <a:pos x="15" y="16"/>
                    </a:cxn>
                    <a:cxn ang="0">
                      <a:pos x="20" y="12"/>
                    </a:cxn>
                    <a:cxn ang="0">
                      <a:pos x="26" y="6"/>
                    </a:cxn>
                    <a:cxn ang="0">
                      <a:pos x="31" y="2"/>
                    </a:cxn>
                    <a:cxn ang="0">
                      <a:pos x="36" y="1"/>
                    </a:cxn>
                    <a:cxn ang="0">
                      <a:pos x="41" y="0"/>
                    </a:cxn>
                    <a:cxn ang="0">
                      <a:pos x="43" y="0"/>
                    </a:cxn>
                    <a:cxn ang="0">
                      <a:pos x="50" y="2"/>
                    </a:cxn>
                    <a:cxn ang="0">
                      <a:pos x="59" y="6"/>
                    </a:cxn>
                    <a:cxn ang="0">
                      <a:pos x="66" y="10"/>
                    </a:cxn>
                    <a:cxn ang="0">
                      <a:pos x="70" y="15"/>
                    </a:cxn>
                    <a:cxn ang="0">
                      <a:pos x="76" y="26"/>
                    </a:cxn>
                    <a:cxn ang="0">
                      <a:pos x="80" y="38"/>
                    </a:cxn>
                    <a:cxn ang="0">
                      <a:pos x="82" y="46"/>
                    </a:cxn>
                    <a:cxn ang="0">
                      <a:pos x="82" y="52"/>
                    </a:cxn>
                    <a:cxn ang="0">
                      <a:pos x="80" y="60"/>
                    </a:cxn>
                    <a:cxn ang="0">
                      <a:pos x="78" y="62"/>
                    </a:cxn>
                    <a:cxn ang="0">
                      <a:pos x="75" y="64"/>
                    </a:cxn>
                    <a:cxn ang="0">
                      <a:pos x="71" y="64"/>
                    </a:cxn>
                    <a:cxn ang="0">
                      <a:pos x="66" y="64"/>
                    </a:cxn>
                    <a:cxn ang="0">
                      <a:pos x="64" y="60"/>
                    </a:cxn>
                    <a:cxn ang="0">
                      <a:pos x="63" y="51"/>
                    </a:cxn>
                    <a:cxn ang="0">
                      <a:pos x="58" y="48"/>
                    </a:cxn>
                    <a:cxn ang="0">
                      <a:pos x="54" y="51"/>
                    </a:cxn>
                    <a:cxn ang="0">
                      <a:pos x="51" y="51"/>
                    </a:cxn>
                    <a:cxn ang="0">
                      <a:pos x="46" y="50"/>
                    </a:cxn>
                    <a:cxn ang="0">
                      <a:pos x="43" y="50"/>
                    </a:cxn>
                    <a:cxn ang="0">
                      <a:pos x="39" y="49"/>
                    </a:cxn>
                    <a:cxn ang="0">
                      <a:pos x="34" y="46"/>
                    </a:cxn>
                    <a:cxn ang="0">
                      <a:pos x="26" y="43"/>
                    </a:cxn>
                    <a:cxn ang="0">
                      <a:pos x="20" y="46"/>
                    </a:cxn>
                    <a:cxn ang="0">
                      <a:pos x="13" y="50"/>
                    </a:cxn>
                    <a:cxn ang="0">
                      <a:pos x="9" y="51"/>
                    </a:cxn>
                    <a:cxn ang="0">
                      <a:pos x="8" y="52"/>
                    </a:cxn>
                  </a:cxnLst>
                  <a:rect l="0" t="0" r="r" b="b"/>
                  <a:pathLst>
                    <a:path w="83" h="65">
                      <a:moveTo>
                        <a:pt x="7" y="52"/>
                      </a:moveTo>
                      <a:lnTo>
                        <a:pt x="5" y="52"/>
                      </a:lnTo>
                      <a:lnTo>
                        <a:pt x="3" y="50"/>
                      </a:lnTo>
                      <a:lnTo>
                        <a:pt x="2" y="48"/>
                      </a:lnTo>
                      <a:lnTo>
                        <a:pt x="1" y="45"/>
                      </a:lnTo>
                      <a:lnTo>
                        <a:pt x="0" y="42"/>
                      </a:lnTo>
                      <a:lnTo>
                        <a:pt x="0" y="37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4" y="26"/>
                      </a:lnTo>
                      <a:lnTo>
                        <a:pt x="7" y="23"/>
                      </a:lnTo>
                      <a:lnTo>
                        <a:pt x="11" y="20"/>
                      </a:lnTo>
                      <a:lnTo>
                        <a:pt x="14" y="18"/>
                      </a:lnTo>
                      <a:lnTo>
                        <a:pt x="15" y="16"/>
                      </a:lnTo>
                      <a:lnTo>
                        <a:pt x="18" y="14"/>
                      </a:lnTo>
                      <a:lnTo>
                        <a:pt x="20" y="12"/>
                      </a:lnTo>
                      <a:lnTo>
                        <a:pt x="22" y="9"/>
                      </a:lnTo>
                      <a:lnTo>
                        <a:pt x="26" y="6"/>
                      </a:lnTo>
                      <a:lnTo>
                        <a:pt x="28" y="4"/>
                      </a:lnTo>
                      <a:lnTo>
                        <a:pt x="31" y="2"/>
                      </a:lnTo>
                      <a:lnTo>
                        <a:pt x="33" y="2"/>
                      </a:lnTo>
                      <a:lnTo>
                        <a:pt x="36" y="1"/>
                      </a:lnTo>
                      <a:lnTo>
                        <a:pt x="39" y="0"/>
                      </a:lnTo>
                      <a:lnTo>
                        <a:pt x="41" y="0"/>
                      </a:lnTo>
                      <a:lnTo>
                        <a:pt x="42" y="0"/>
                      </a:lnTo>
                      <a:lnTo>
                        <a:pt x="43" y="0"/>
                      </a:lnTo>
                      <a:lnTo>
                        <a:pt x="47" y="2"/>
                      </a:lnTo>
                      <a:lnTo>
                        <a:pt x="50" y="2"/>
                      </a:lnTo>
                      <a:lnTo>
                        <a:pt x="55" y="4"/>
                      </a:lnTo>
                      <a:lnTo>
                        <a:pt x="59" y="6"/>
                      </a:lnTo>
                      <a:lnTo>
                        <a:pt x="63" y="8"/>
                      </a:lnTo>
                      <a:lnTo>
                        <a:pt x="66" y="10"/>
                      </a:lnTo>
                      <a:lnTo>
                        <a:pt x="68" y="11"/>
                      </a:lnTo>
                      <a:lnTo>
                        <a:pt x="70" y="15"/>
                      </a:lnTo>
                      <a:lnTo>
                        <a:pt x="73" y="20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38"/>
                      </a:lnTo>
                      <a:lnTo>
                        <a:pt x="82" y="42"/>
                      </a:lnTo>
                      <a:lnTo>
                        <a:pt x="82" y="46"/>
                      </a:lnTo>
                      <a:lnTo>
                        <a:pt x="82" y="49"/>
                      </a:lnTo>
                      <a:lnTo>
                        <a:pt x="82" y="52"/>
                      </a:lnTo>
                      <a:lnTo>
                        <a:pt x="80" y="56"/>
                      </a:lnTo>
                      <a:lnTo>
                        <a:pt x="80" y="60"/>
                      </a:lnTo>
                      <a:lnTo>
                        <a:pt x="79" y="62"/>
                      </a:lnTo>
                      <a:lnTo>
                        <a:pt x="78" y="62"/>
                      </a:lnTo>
                      <a:lnTo>
                        <a:pt x="77" y="63"/>
                      </a:lnTo>
                      <a:lnTo>
                        <a:pt x="75" y="64"/>
                      </a:lnTo>
                      <a:lnTo>
                        <a:pt x="73" y="64"/>
                      </a:lnTo>
                      <a:lnTo>
                        <a:pt x="71" y="64"/>
                      </a:lnTo>
                      <a:lnTo>
                        <a:pt x="68" y="64"/>
                      </a:lnTo>
                      <a:lnTo>
                        <a:pt x="66" y="64"/>
                      </a:lnTo>
                      <a:lnTo>
                        <a:pt x="63" y="64"/>
                      </a:lnTo>
                      <a:lnTo>
                        <a:pt x="64" y="60"/>
                      </a:lnTo>
                      <a:lnTo>
                        <a:pt x="64" y="55"/>
                      </a:lnTo>
                      <a:lnTo>
                        <a:pt x="63" y="51"/>
                      </a:lnTo>
                      <a:lnTo>
                        <a:pt x="61" y="48"/>
                      </a:lnTo>
                      <a:lnTo>
                        <a:pt x="58" y="48"/>
                      </a:lnTo>
                      <a:lnTo>
                        <a:pt x="56" y="50"/>
                      </a:lnTo>
                      <a:lnTo>
                        <a:pt x="54" y="51"/>
                      </a:lnTo>
                      <a:lnTo>
                        <a:pt x="53" y="52"/>
                      </a:lnTo>
                      <a:lnTo>
                        <a:pt x="51" y="51"/>
                      </a:lnTo>
                      <a:lnTo>
                        <a:pt x="48" y="51"/>
                      </a:lnTo>
                      <a:lnTo>
                        <a:pt x="46" y="50"/>
                      </a:lnTo>
                      <a:lnTo>
                        <a:pt x="44" y="50"/>
                      </a:lnTo>
                      <a:lnTo>
                        <a:pt x="43" y="50"/>
                      </a:lnTo>
                      <a:lnTo>
                        <a:pt x="41" y="49"/>
                      </a:lnTo>
                      <a:lnTo>
                        <a:pt x="39" y="49"/>
                      </a:lnTo>
                      <a:lnTo>
                        <a:pt x="37" y="48"/>
                      </a:lnTo>
                      <a:lnTo>
                        <a:pt x="34" y="46"/>
                      </a:lnTo>
                      <a:lnTo>
                        <a:pt x="30" y="44"/>
                      </a:lnTo>
                      <a:lnTo>
                        <a:pt x="26" y="43"/>
                      </a:lnTo>
                      <a:lnTo>
                        <a:pt x="23" y="44"/>
                      </a:lnTo>
                      <a:lnTo>
                        <a:pt x="20" y="46"/>
                      </a:lnTo>
                      <a:lnTo>
                        <a:pt x="17" y="48"/>
                      </a:lnTo>
                      <a:lnTo>
                        <a:pt x="13" y="50"/>
                      </a:lnTo>
                      <a:lnTo>
                        <a:pt x="10" y="51"/>
                      </a:lnTo>
                      <a:lnTo>
                        <a:pt x="9" y="51"/>
                      </a:lnTo>
                      <a:lnTo>
                        <a:pt x="8" y="51"/>
                      </a:lnTo>
                      <a:lnTo>
                        <a:pt x="8" y="52"/>
                      </a:lnTo>
                      <a:lnTo>
                        <a:pt x="7" y="52"/>
                      </a:lnTo>
                    </a:path>
                  </a:pathLst>
                </a:custGeom>
                <a:solidFill>
                  <a:srgbClr val="0C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0" name="Freeform 407"/>
                <p:cNvSpPr>
                  <a:spLocks/>
                </p:cNvSpPr>
                <p:nvPr/>
              </p:nvSpPr>
              <p:spPr bwMode="auto">
                <a:xfrm>
                  <a:off x="3511" y="3229"/>
                  <a:ext cx="129" cy="253"/>
                </a:xfrm>
                <a:custGeom>
                  <a:avLst/>
                  <a:gdLst/>
                  <a:ahLst/>
                  <a:cxnLst>
                    <a:cxn ang="0">
                      <a:pos x="124" y="191"/>
                    </a:cxn>
                    <a:cxn ang="0">
                      <a:pos x="114" y="175"/>
                    </a:cxn>
                    <a:cxn ang="0">
                      <a:pos x="105" y="161"/>
                    </a:cxn>
                    <a:cxn ang="0">
                      <a:pos x="96" y="150"/>
                    </a:cxn>
                    <a:cxn ang="0">
                      <a:pos x="91" y="142"/>
                    </a:cxn>
                    <a:cxn ang="0">
                      <a:pos x="87" y="132"/>
                    </a:cxn>
                    <a:cxn ang="0">
                      <a:pos x="85" y="124"/>
                    </a:cxn>
                    <a:cxn ang="0">
                      <a:pos x="81" y="106"/>
                    </a:cxn>
                    <a:cxn ang="0">
                      <a:pos x="81" y="92"/>
                    </a:cxn>
                    <a:cxn ang="0">
                      <a:pos x="79" y="65"/>
                    </a:cxn>
                    <a:cxn ang="0">
                      <a:pos x="69" y="37"/>
                    </a:cxn>
                    <a:cxn ang="0">
                      <a:pos x="54" y="18"/>
                    </a:cxn>
                    <a:cxn ang="0">
                      <a:pos x="36" y="5"/>
                    </a:cxn>
                    <a:cxn ang="0">
                      <a:pos x="21" y="0"/>
                    </a:cxn>
                    <a:cxn ang="0">
                      <a:pos x="10" y="5"/>
                    </a:cxn>
                    <a:cxn ang="0">
                      <a:pos x="7" y="20"/>
                    </a:cxn>
                    <a:cxn ang="0">
                      <a:pos x="6" y="34"/>
                    </a:cxn>
                    <a:cxn ang="0">
                      <a:pos x="3" y="49"/>
                    </a:cxn>
                    <a:cxn ang="0">
                      <a:pos x="0" y="65"/>
                    </a:cxn>
                    <a:cxn ang="0">
                      <a:pos x="0" y="83"/>
                    </a:cxn>
                    <a:cxn ang="0">
                      <a:pos x="2" y="98"/>
                    </a:cxn>
                    <a:cxn ang="0">
                      <a:pos x="8" y="110"/>
                    </a:cxn>
                    <a:cxn ang="0">
                      <a:pos x="12" y="116"/>
                    </a:cxn>
                    <a:cxn ang="0">
                      <a:pos x="15" y="126"/>
                    </a:cxn>
                    <a:cxn ang="0">
                      <a:pos x="17" y="136"/>
                    </a:cxn>
                    <a:cxn ang="0">
                      <a:pos x="23" y="147"/>
                    </a:cxn>
                    <a:cxn ang="0">
                      <a:pos x="28" y="157"/>
                    </a:cxn>
                    <a:cxn ang="0">
                      <a:pos x="32" y="175"/>
                    </a:cxn>
                    <a:cxn ang="0">
                      <a:pos x="36" y="189"/>
                    </a:cxn>
                    <a:cxn ang="0">
                      <a:pos x="40" y="201"/>
                    </a:cxn>
                    <a:cxn ang="0">
                      <a:pos x="45" y="209"/>
                    </a:cxn>
                    <a:cxn ang="0">
                      <a:pos x="49" y="219"/>
                    </a:cxn>
                    <a:cxn ang="0">
                      <a:pos x="56" y="233"/>
                    </a:cxn>
                    <a:cxn ang="0">
                      <a:pos x="67" y="245"/>
                    </a:cxn>
                    <a:cxn ang="0">
                      <a:pos x="78" y="251"/>
                    </a:cxn>
                    <a:cxn ang="0">
                      <a:pos x="87" y="252"/>
                    </a:cxn>
                    <a:cxn ang="0">
                      <a:pos x="98" y="250"/>
                    </a:cxn>
                    <a:cxn ang="0">
                      <a:pos x="109" y="245"/>
                    </a:cxn>
                    <a:cxn ang="0">
                      <a:pos x="118" y="236"/>
                    </a:cxn>
                    <a:cxn ang="0">
                      <a:pos x="124" y="225"/>
                    </a:cxn>
                    <a:cxn ang="0">
                      <a:pos x="128" y="213"/>
                    </a:cxn>
                    <a:cxn ang="0">
                      <a:pos x="128" y="202"/>
                    </a:cxn>
                  </a:cxnLst>
                  <a:rect l="0" t="0" r="r" b="b"/>
                  <a:pathLst>
                    <a:path w="129" h="253">
                      <a:moveTo>
                        <a:pt x="127" y="198"/>
                      </a:moveTo>
                      <a:lnTo>
                        <a:pt x="124" y="191"/>
                      </a:lnTo>
                      <a:lnTo>
                        <a:pt x="119" y="182"/>
                      </a:lnTo>
                      <a:lnTo>
                        <a:pt x="114" y="175"/>
                      </a:lnTo>
                      <a:lnTo>
                        <a:pt x="109" y="167"/>
                      </a:lnTo>
                      <a:lnTo>
                        <a:pt x="105" y="161"/>
                      </a:lnTo>
                      <a:lnTo>
                        <a:pt x="100" y="155"/>
                      </a:lnTo>
                      <a:lnTo>
                        <a:pt x="96" y="150"/>
                      </a:lnTo>
                      <a:lnTo>
                        <a:pt x="94" y="146"/>
                      </a:lnTo>
                      <a:lnTo>
                        <a:pt x="91" y="142"/>
                      </a:lnTo>
                      <a:lnTo>
                        <a:pt x="88" y="136"/>
                      </a:lnTo>
                      <a:lnTo>
                        <a:pt x="87" y="132"/>
                      </a:lnTo>
                      <a:lnTo>
                        <a:pt x="86" y="129"/>
                      </a:lnTo>
                      <a:lnTo>
                        <a:pt x="85" y="124"/>
                      </a:lnTo>
                      <a:lnTo>
                        <a:pt x="83" y="115"/>
                      </a:lnTo>
                      <a:lnTo>
                        <a:pt x="81" y="106"/>
                      </a:lnTo>
                      <a:lnTo>
                        <a:pt x="81" y="99"/>
                      </a:lnTo>
                      <a:lnTo>
                        <a:pt x="81" y="92"/>
                      </a:lnTo>
                      <a:lnTo>
                        <a:pt x="81" y="80"/>
                      </a:lnTo>
                      <a:lnTo>
                        <a:pt x="79" y="65"/>
                      </a:lnTo>
                      <a:lnTo>
                        <a:pt x="75" y="48"/>
                      </a:lnTo>
                      <a:lnTo>
                        <a:pt x="69" y="37"/>
                      </a:lnTo>
                      <a:lnTo>
                        <a:pt x="62" y="27"/>
                      </a:lnTo>
                      <a:lnTo>
                        <a:pt x="54" y="18"/>
                      </a:lnTo>
                      <a:lnTo>
                        <a:pt x="45" y="11"/>
                      </a:lnTo>
                      <a:lnTo>
                        <a:pt x="36" y="5"/>
                      </a:lnTo>
                      <a:lnTo>
                        <a:pt x="28" y="2"/>
                      </a:lnTo>
                      <a:lnTo>
                        <a:pt x="21" y="0"/>
                      </a:lnTo>
                      <a:lnTo>
                        <a:pt x="15" y="1"/>
                      </a:lnTo>
                      <a:lnTo>
                        <a:pt x="10" y="5"/>
                      </a:lnTo>
                      <a:lnTo>
                        <a:pt x="8" y="13"/>
                      </a:lnTo>
                      <a:lnTo>
                        <a:pt x="7" y="20"/>
                      </a:lnTo>
                      <a:lnTo>
                        <a:pt x="7" y="27"/>
                      </a:lnTo>
                      <a:lnTo>
                        <a:pt x="6" y="34"/>
                      </a:lnTo>
                      <a:lnTo>
                        <a:pt x="5" y="41"/>
                      </a:lnTo>
                      <a:lnTo>
                        <a:pt x="3" y="49"/>
                      </a:lnTo>
                      <a:lnTo>
                        <a:pt x="1" y="57"/>
                      </a:lnTo>
                      <a:lnTo>
                        <a:pt x="0" y="65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98"/>
                      </a:lnTo>
                      <a:lnTo>
                        <a:pt x="5" y="104"/>
                      </a:lnTo>
                      <a:lnTo>
                        <a:pt x="8" y="110"/>
                      </a:lnTo>
                      <a:lnTo>
                        <a:pt x="10" y="113"/>
                      </a:lnTo>
                      <a:lnTo>
                        <a:pt x="12" y="116"/>
                      </a:lnTo>
                      <a:lnTo>
                        <a:pt x="14" y="121"/>
                      </a:lnTo>
                      <a:lnTo>
                        <a:pt x="15" y="126"/>
                      </a:lnTo>
                      <a:lnTo>
                        <a:pt x="16" y="130"/>
                      </a:lnTo>
                      <a:lnTo>
                        <a:pt x="17" y="136"/>
                      </a:lnTo>
                      <a:lnTo>
                        <a:pt x="20" y="142"/>
                      </a:lnTo>
                      <a:lnTo>
                        <a:pt x="23" y="147"/>
                      </a:lnTo>
                      <a:lnTo>
                        <a:pt x="26" y="152"/>
                      </a:lnTo>
                      <a:lnTo>
                        <a:pt x="28" y="157"/>
                      </a:lnTo>
                      <a:lnTo>
                        <a:pt x="30" y="165"/>
                      </a:lnTo>
                      <a:lnTo>
                        <a:pt x="32" y="175"/>
                      </a:lnTo>
                      <a:lnTo>
                        <a:pt x="34" y="182"/>
                      </a:lnTo>
                      <a:lnTo>
                        <a:pt x="36" y="189"/>
                      </a:lnTo>
                      <a:lnTo>
                        <a:pt x="38" y="196"/>
                      </a:lnTo>
                      <a:lnTo>
                        <a:pt x="40" y="201"/>
                      </a:lnTo>
                      <a:lnTo>
                        <a:pt x="43" y="205"/>
                      </a:lnTo>
                      <a:lnTo>
                        <a:pt x="45" y="209"/>
                      </a:lnTo>
                      <a:lnTo>
                        <a:pt x="47" y="214"/>
                      </a:lnTo>
                      <a:lnTo>
                        <a:pt x="49" y="219"/>
                      </a:lnTo>
                      <a:lnTo>
                        <a:pt x="52" y="226"/>
                      </a:lnTo>
                      <a:lnTo>
                        <a:pt x="56" y="233"/>
                      </a:lnTo>
                      <a:lnTo>
                        <a:pt x="61" y="239"/>
                      </a:lnTo>
                      <a:lnTo>
                        <a:pt x="67" y="245"/>
                      </a:lnTo>
                      <a:lnTo>
                        <a:pt x="74" y="249"/>
                      </a:lnTo>
                      <a:lnTo>
                        <a:pt x="78" y="251"/>
                      </a:lnTo>
                      <a:lnTo>
                        <a:pt x="82" y="251"/>
                      </a:lnTo>
                      <a:lnTo>
                        <a:pt x="87" y="252"/>
                      </a:lnTo>
                      <a:lnTo>
                        <a:pt x="92" y="251"/>
                      </a:lnTo>
                      <a:lnTo>
                        <a:pt x="98" y="250"/>
                      </a:lnTo>
                      <a:lnTo>
                        <a:pt x="104" y="248"/>
                      </a:lnTo>
                      <a:lnTo>
                        <a:pt x="109" y="245"/>
                      </a:lnTo>
                      <a:lnTo>
                        <a:pt x="115" y="240"/>
                      </a:lnTo>
                      <a:lnTo>
                        <a:pt x="118" y="236"/>
                      </a:lnTo>
                      <a:lnTo>
                        <a:pt x="122" y="231"/>
                      </a:lnTo>
                      <a:lnTo>
                        <a:pt x="124" y="225"/>
                      </a:lnTo>
                      <a:lnTo>
                        <a:pt x="126" y="219"/>
                      </a:lnTo>
                      <a:lnTo>
                        <a:pt x="128" y="213"/>
                      </a:lnTo>
                      <a:lnTo>
                        <a:pt x="128" y="207"/>
                      </a:lnTo>
                      <a:lnTo>
                        <a:pt x="128" y="202"/>
                      </a:lnTo>
                      <a:lnTo>
                        <a:pt x="127" y="198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1" name="Freeform 408"/>
                <p:cNvSpPr>
                  <a:spLocks/>
                </p:cNvSpPr>
                <p:nvPr/>
              </p:nvSpPr>
              <p:spPr bwMode="auto">
                <a:xfrm>
                  <a:off x="3525" y="3234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2" y="16"/>
                    </a:cxn>
                    <a:cxn ang="0">
                      <a:pos x="8" y="16"/>
                    </a:cxn>
                    <a:cxn ang="0">
                      <a:pos x="6" y="16"/>
                    </a:cxn>
                    <a:cxn ang="0">
                      <a:pos x="4" y="14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2" y="4"/>
                    </a:cxn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2" y="0"/>
                    </a:cxn>
                    <a:cxn ang="0">
                      <a:pos x="14" y="2"/>
                    </a:cxn>
                    <a:cxn ang="0">
                      <a:pos x="16" y="4"/>
                    </a:cxn>
                    <a:cxn ang="0">
                      <a:pos x="16" y="8"/>
                    </a:cxn>
                    <a:cxn ang="0">
                      <a:pos x="16" y="12"/>
                    </a:cxn>
                    <a:cxn ang="0">
                      <a:pos x="14" y="14"/>
                    </a:cxn>
                    <a:cxn ang="0">
                      <a:pos x="12" y="16"/>
                    </a:cxn>
                  </a:cxnLst>
                  <a:rect l="0" t="0" r="r" b="b"/>
                  <a:pathLst>
                    <a:path w="17" h="17">
                      <a:moveTo>
                        <a:pt x="12" y="16"/>
                      </a:moveTo>
                      <a:lnTo>
                        <a:pt x="8" y="16"/>
                      </a:lnTo>
                      <a:lnTo>
                        <a:pt x="6" y="16"/>
                      </a:ln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4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4" y="14"/>
                      </a:lnTo>
                      <a:lnTo>
                        <a:pt x="12" y="1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2" name="Freeform 409"/>
                <p:cNvSpPr>
                  <a:spLocks/>
                </p:cNvSpPr>
                <p:nvPr/>
              </p:nvSpPr>
              <p:spPr bwMode="auto">
                <a:xfrm>
                  <a:off x="3538" y="326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1" y="16"/>
                    </a:cxn>
                    <a:cxn ang="0">
                      <a:pos x="6" y="16"/>
                    </a:cxn>
                    <a:cxn ang="0">
                      <a:pos x="4" y="14"/>
                    </a:cxn>
                    <a:cxn ang="0">
                      <a:pos x="2" y="14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4" y="0"/>
                    </a:cxn>
                    <a:cxn ang="0">
                      <a:pos x="6" y="0"/>
                    </a:cxn>
                    <a:cxn ang="0">
                      <a:pos x="9" y="0"/>
                    </a:cxn>
                    <a:cxn ang="0">
                      <a:pos x="13" y="2"/>
                    </a:cxn>
                    <a:cxn ang="0">
                      <a:pos x="13" y="6"/>
                    </a:cxn>
                    <a:cxn ang="0">
                      <a:pos x="16" y="8"/>
                    </a:cxn>
                    <a:cxn ang="0">
                      <a:pos x="13" y="10"/>
                    </a:cxn>
                    <a:cxn ang="0">
                      <a:pos x="13" y="14"/>
                    </a:cxn>
                    <a:cxn ang="0">
                      <a:pos x="11" y="16"/>
                    </a:cxn>
                  </a:cxnLst>
                  <a:rect l="0" t="0" r="r" b="b"/>
                  <a:pathLst>
                    <a:path w="17" h="17">
                      <a:moveTo>
                        <a:pt x="11" y="16"/>
                      </a:moveTo>
                      <a:lnTo>
                        <a:pt x="6" y="16"/>
                      </a:ln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3" y="6"/>
                      </a:lnTo>
                      <a:lnTo>
                        <a:pt x="16" y="8"/>
                      </a:lnTo>
                      <a:lnTo>
                        <a:pt x="13" y="10"/>
                      </a:lnTo>
                      <a:lnTo>
                        <a:pt x="13" y="14"/>
                      </a:lnTo>
                      <a:lnTo>
                        <a:pt x="11" y="1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3" name="Freeform 410"/>
                <p:cNvSpPr>
                  <a:spLocks/>
                </p:cNvSpPr>
                <p:nvPr/>
              </p:nvSpPr>
              <p:spPr bwMode="auto">
                <a:xfrm>
                  <a:off x="3536" y="3362"/>
                  <a:ext cx="107" cy="127"/>
                </a:xfrm>
                <a:custGeom>
                  <a:avLst/>
                  <a:gdLst/>
                  <a:ahLst/>
                  <a:cxnLst>
                    <a:cxn ang="0">
                      <a:pos x="68" y="8"/>
                    </a:cxn>
                    <a:cxn ang="0">
                      <a:pos x="72" y="12"/>
                    </a:cxn>
                    <a:cxn ang="0">
                      <a:pos x="72" y="16"/>
                    </a:cxn>
                    <a:cxn ang="0">
                      <a:pos x="75" y="19"/>
                    </a:cxn>
                    <a:cxn ang="0">
                      <a:pos x="77" y="22"/>
                    </a:cxn>
                    <a:cxn ang="0">
                      <a:pos x="82" y="28"/>
                    </a:cxn>
                    <a:cxn ang="0">
                      <a:pos x="88" y="36"/>
                    </a:cxn>
                    <a:cxn ang="0">
                      <a:pos x="93" y="43"/>
                    </a:cxn>
                    <a:cxn ang="0">
                      <a:pos x="98" y="51"/>
                    </a:cxn>
                    <a:cxn ang="0">
                      <a:pos x="104" y="66"/>
                    </a:cxn>
                    <a:cxn ang="0">
                      <a:pos x="106" y="85"/>
                    </a:cxn>
                    <a:cxn ang="0">
                      <a:pos x="101" y="100"/>
                    </a:cxn>
                    <a:cxn ang="0">
                      <a:pos x="92" y="110"/>
                    </a:cxn>
                    <a:cxn ang="0">
                      <a:pos x="79" y="119"/>
                    </a:cxn>
                    <a:cxn ang="0">
                      <a:pos x="70" y="125"/>
                    </a:cxn>
                    <a:cxn ang="0">
                      <a:pos x="58" y="125"/>
                    </a:cxn>
                    <a:cxn ang="0">
                      <a:pos x="44" y="123"/>
                    </a:cxn>
                    <a:cxn ang="0">
                      <a:pos x="32" y="115"/>
                    </a:cxn>
                    <a:cxn ang="0">
                      <a:pos x="26" y="103"/>
                    </a:cxn>
                    <a:cxn ang="0">
                      <a:pos x="20" y="86"/>
                    </a:cxn>
                    <a:cxn ang="0">
                      <a:pos x="13" y="70"/>
                    </a:cxn>
                    <a:cxn ang="0">
                      <a:pos x="7" y="57"/>
                    </a:cxn>
                    <a:cxn ang="0">
                      <a:pos x="3" y="47"/>
                    </a:cxn>
                    <a:cxn ang="0">
                      <a:pos x="2" y="35"/>
                    </a:cxn>
                    <a:cxn ang="0">
                      <a:pos x="2" y="31"/>
                    </a:cxn>
                    <a:cxn ang="0">
                      <a:pos x="1" y="29"/>
                    </a:cxn>
                    <a:cxn ang="0">
                      <a:pos x="0" y="28"/>
                    </a:cxn>
                    <a:cxn ang="0">
                      <a:pos x="0" y="26"/>
                    </a:cxn>
                    <a:cxn ang="0">
                      <a:pos x="3" y="24"/>
                    </a:cxn>
                    <a:cxn ang="0">
                      <a:pos x="8" y="22"/>
                    </a:cxn>
                    <a:cxn ang="0">
                      <a:pos x="14" y="19"/>
                    </a:cxn>
                    <a:cxn ang="0">
                      <a:pos x="22" y="15"/>
                    </a:cxn>
                    <a:cxn ang="0">
                      <a:pos x="28" y="12"/>
                    </a:cxn>
                    <a:cxn ang="0">
                      <a:pos x="31" y="10"/>
                    </a:cxn>
                    <a:cxn ang="0">
                      <a:pos x="41" y="7"/>
                    </a:cxn>
                    <a:cxn ang="0">
                      <a:pos x="53" y="2"/>
                    </a:cxn>
                    <a:cxn ang="0">
                      <a:pos x="61" y="0"/>
                    </a:cxn>
                    <a:cxn ang="0">
                      <a:pos x="65" y="1"/>
                    </a:cxn>
                    <a:cxn ang="0">
                      <a:pos x="64" y="3"/>
                    </a:cxn>
                    <a:cxn ang="0">
                      <a:pos x="65" y="5"/>
                    </a:cxn>
                    <a:cxn ang="0">
                      <a:pos x="66" y="7"/>
                    </a:cxn>
                  </a:cxnLst>
                  <a:rect l="0" t="0" r="r" b="b"/>
                  <a:pathLst>
                    <a:path w="107" h="127">
                      <a:moveTo>
                        <a:pt x="66" y="7"/>
                      </a:moveTo>
                      <a:lnTo>
                        <a:pt x="68" y="8"/>
                      </a:lnTo>
                      <a:lnTo>
                        <a:pt x="70" y="10"/>
                      </a:lnTo>
                      <a:lnTo>
                        <a:pt x="72" y="12"/>
                      </a:lnTo>
                      <a:lnTo>
                        <a:pt x="72" y="14"/>
                      </a:lnTo>
                      <a:lnTo>
                        <a:pt x="72" y="16"/>
                      </a:lnTo>
                      <a:lnTo>
                        <a:pt x="74" y="17"/>
                      </a:lnTo>
                      <a:lnTo>
                        <a:pt x="75" y="19"/>
                      </a:lnTo>
                      <a:lnTo>
                        <a:pt x="76" y="20"/>
                      </a:lnTo>
                      <a:lnTo>
                        <a:pt x="77" y="22"/>
                      </a:lnTo>
                      <a:lnTo>
                        <a:pt x="79" y="24"/>
                      </a:lnTo>
                      <a:lnTo>
                        <a:pt x="82" y="28"/>
                      </a:lnTo>
                      <a:lnTo>
                        <a:pt x="85" y="32"/>
                      </a:lnTo>
                      <a:lnTo>
                        <a:pt x="88" y="36"/>
                      </a:lnTo>
                      <a:lnTo>
                        <a:pt x="91" y="40"/>
                      </a:lnTo>
                      <a:lnTo>
                        <a:pt x="93" y="43"/>
                      </a:lnTo>
                      <a:lnTo>
                        <a:pt x="95" y="46"/>
                      </a:lnTo>
                      <a:lnTo>
                        <a:pt x="98" y="51"/>
                      </a:lnTo>
                      <a:lnTo>
                        <a:pt x="102" y="58"/>
                      </a:lnTo>
                      <a:lnTo>
                        <a:pt x="104" y="66"/>
                      </a:lnTo>
                      <a:lnTo>
                        <a:pt x="106" y="76"/>
                      </a:lnTo>
                      <a:lnTo>
                        <a:pt x="106" y="85"/>
                      </a:lnTo>
                      <a:lnTo>
                        <a:pt x="104" y="93"/>
                      </a:lnTo>
                      <a:lnTo>
                        <a:pt x="101" y="100"/>
                      </a:lnTo>
                      <a:lnTo>
                        <a:pt x="97" y="105"/>
                      </a:lnTo>
                      <a:lnTo>
                        <a:pt x="92" y="110"/>
                      </a:lnTo>
                      <a:lnTo>
                        <a:pt x="86" y="115"/>
                      </a:lnTo>
                      <a:lnTo>
                        <a:pt x="79" y="119"/>
                      </a:lnTo>
                      <a:lnTo>
                        <a:pt x="72" y="124"/>
                      </a:lnTo>
                      <a:lnTo>
                        <a:pt x="70" y="125"/>
                      </a:lnTo>
                      <a:lnTo>
                        <a:pt x="65" y="126"/>
                      </a:lnTo>
                      <a:lnTo>
                        <a:pt x="58" y="125"/>
                      </a:lnTo>
                      <a:lnTo>
                        <a:pt x="51" y="124"/>
                      </a:lnTo>
                      <a:lnTo>
                        <a:pt x="44" y="123"/>
                      </a:lnTo>
                      <a:lnTo>
                        <a:pt x="38" y="119"/>
                      </a:lnTo>
                      <a:lnTo>
                        <a:pt x="32" y="115"/>
                      </a:lnTo>
                      <a:lnTo>
                        <a:pt x="29" y="110"/>
                      </a:lnTo>
                      <a:lnTo>
                        <a:pt x="26" y="103"/>
                      </a:lnTo>
                      <a:lnTo>
                        <a:pt x="23" y="95"/>
                      </a:lnTo>
                      <a:lnTo>
                        <a:pt x="20" y="86"/>
                      </a:lnTo>
                      <a:lnTo>
                        <a:pt x="16" y="78"/>
                      </a:lnTo>
                      <a:lnTo>
                        <a:pt x="13" y="70"/>
                      </a:lnTo>
                      <a:lnTo>
                        <a:pt x="10" y="62"/>
                      </a:lnTo>
                      <a:lnTo>
                        <a:pt x="7" y="57"/>
                      </a:lnTo>
                      <a:lnTo>
                        <a:pt x="5" y="53"/>
                      </a:lnTo>
                      <a:lnTo>
                        <a:pt x="3" y="47"/>
                      </a:lnTo>
                      <a:lnTo>
                        <a:pt x="2" y="41"/>
                      </a:lnTo>
                      <a:lnTo>
                        <a:pt x="2" y="35"/>
                      </a:lnTo>
                      <a:lnTo>
                        <a:pt x="2" y="32"/>
                      </a:lnTo>
                      <a:lnTo>
                        <a:pt x="2" y="31"/>
                      </a:lnTo>
                      <a:lnTo>
                        <a:pt x="2" y="30"/>
                      </a:lnTo>
                      <a:lnTo>
                        <a:pt x="1" y="29"/>
                      </a:lnTo>
                      <a:lnTo>
                        <a:pt x="1" y="28"/>
                      </a:lnTo>
                      <a:lnTo>
                        <a:pt x="0" y="28"/>
                      </a:lnTo>
                      <a:lnTo>
                        <a:pt x="0" y="2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3" y="24"/>
                      </a:lnTo>
                      <a:lnTo>
                        <a:pt x="6" y="22"/>
                      </a:lnTo>
                      <a:lnTo>
                        <a:pt x="8" y="22"/>
                      </a:lnTo>
                      <a:lnTo>
                        <a:pt x="11" y="20"/>
                      </a:lnTo>
                      <a:lnTo>
                        <a:pt x="14" y="19"/>
                      </a:lnTo>
                      <a:lnTo>
                        <a:pt x="18" y="17"/>
                      </a:lnTo>
                      <a:lnTo>
                        <a:pt x="22" y="15"/>
                      </a:lnTo>
                      <a:lnTo>
                        <a:pt x="25" y="14"/>
                      </a:lnTo>
                      <a:lnTo>
                        <a:pt x="28" y="12"/>
                      </a:lnTo>
                      <a:lnTo>
                        <a:pt x="29" y="12"/>
                      </a:lnTo>
                      <a:lnTo>
                        <a:pt x="31" y="10"/>
                      </a:lnTo>
                      <a:lnTo>
                        <a:pt x="36" y="9"/>
                      </a:lnTo>
                      <a:lnTo>
                        <a:pt x="41" y="7"/>
                      </a:lnTo>
                      <a:lnTo>
                        <a:pt x="47" y="5"/>
                      </a:lnTo>
                      <a:lnTo>
                        <a:pt x="53" y="2"/>
                      </a:lnTo>
                      <a:lnTo>
                        <a:pt x="57" y="1"/>
                      </a:lnTo>
                      <a:lnTo>
                        <a:pt x="61" y="0"/>
                      </a:lnTo>
                      <a:lnTo>
                        <a:pt x="63" y="0"/>
                      </a:lnTo>
                      <a:lnTo>
                        <a:pt x="65" y="1"/>
                      </a:lnTo>
                      <a:lnTo>
                        <a:pt x="65" y="2"/>
                      </a:lnTo>
                      <a:lnTo>
                        <a:pt x="64" y="3"/>
                      </a:lnTo>
                      <a:lnTo>
                        <a:pt x="65" y="4"/>
                      </a:lnTo>
                      <a:lnTo>
                        <a:pt x="65" y="5"/>
                      </a:lnTo>
                      <a:lnTo>
                        <a:pt x="65" y="6"/>
                      </a:lnTo>
                      <a:lnTo>
                        <a:pt x="66" y="7"/>
                      </a:lnTo>
                    </a:path>
                  </a:pathLst>
                </a:custGeom>
                <a:solidFill>
                  <a:srgbClr val="000066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4" name="Freeform 411"/>
                <p:cNvSpPr>
                  <a:spLocks/>
                </p:cNvSpPr>
                <p:nvPr/>
              </p:nvSpPr>
              <p:spPr bwMode="auto">
                <a:xfrm>
                  <a:off x="3505" y="3209"/>
                  <a:ext cx="103" cy="182"/>
                </a:xfrm>
                <a:custGeom>
                  <a:avLst/>
                  <a:gdLst/>
                  <a:ahLst/>
                  <a:cxnLst>
                    <a:cxn ang="0">
                      <a:pos x="93" y="154"/>
                    </a:cxn>
                    <a:cxn ang="0">
                      <a:pos x="84" y="156"/>
                    </a:cxn>
                    <a:cxn ang="0">
                      <a:pos x="72" y="160"/>
                    </a:cxn>
                    <a:cxn ang="0">
                      <a:pos x="63" y="164"/>
                    </a:cxn>
                    <a:cxn ang="0">
                      <a:pos x="60" y="166"/>
                    </a:cxn>
                    <a:cxn ang="0">
                      <a:pos x="53" y="169"/>
                    </a:cxn>
                    <a:cxn ang="0">
                      <a:pos x="46" y="172"/>
                    </a:cxn>
                    <a:cxn ang="0">
                      <a:pos x="39" y="176"/>
                    </a:cxn>
                    <a:cxn ang="0">
                      <a:pos x="35" y="177"/>
                    </a:cxn>
                    <a:cxn ang="0">
                      <a:pos x="32" y="179"/>
                    </a:cxn>
                    <a:cxn ang="0">
                      <a:pos x="30" y="181"/>
                    </a:cxn>
                    <a:cxn ang="0">
                      <a:pos x="26" y="179"/>
                    </a:cxn>
                    <a:cxn ang="0">
                      <a:pos x="23" y="169"/>
                    </a:cxn>
                    <a:cxn ang="0">
                      <a:pos x="15" y="148"/>
                    </a:cxn>
                    <a:cxn ang="0">
                      <a:pos x="10" y="135"/>
                    </a:cxn>
                    <a:cxn ang="0">
                      <a:pos x="5" y="117"/>
                    </a:cxn>
                    <a:cxn ang="0">
                      <a:pos x="4" y="106"/>
                    </a:cxn>
                    <a:cxn ang="0">
                      <a:pos x="0" y="96"/>
                    </a:cxn>
                    <a:cxn ang="0">
                      <a:pos x="1" y="87"/>
                    </a:cxn>
                    <a:cxn ang="0">
                      <a:pos x="3" y="73"/>
                    </a:cxn>
                    <a:cxn ang="0">
                      <a:pos x="2" y="65"/>
                    </a:cxn>
                    <a:cxn ang="0">
                      <a:pos x="0" y="55"/>
                    </a:cxn>
                    <a:cxn ang="0">
                      <a:pos x="2" y="51"/>
                    </a:cxn>
                    <a:cxn ang="0">
                      <a:pos x="6" y="48"/>
                    </a:cxn>
                    <a:cxn ang="0">
                      <a:pos x="5" y="46"/>
                    </a:cxn>
                    <a:cxn ang="0">
                      <a:pos x="2" y="45"/>
                    </a:cxn>
                    <a:cxn ang="0">
                      <a:pos x="2" y="35"/>
                    </a:cxn>
                    <a:cxn ang="0">
                      <a:pos x="10" y="21"/>
                    </a:cxn>
                    <a:cxn ang="0">
                      <a:pos x="17" y="14"/>
                    </a:cxn>
                    <a:cxn ang="0">
                      <a:pos x="21" y="9"/>
                    </a:cxn>
                    <a:cxn ang="0">
                      <a:pos x="26" y="4"/>
                    </a:cxn>
                    <a:cxn ang="0">
                      <a:pos x="30" y="1"/>
                    </a:cxn>
                    <a:cxn ang="0">
                      <a:pos x="32" y="3"/>
                    </a:cxn>
                    <a:cxn ang="0">
                      <a:pos x="39" y="16"/>
                    </a:cxn>
                    <a:cxn ang="0">
                      <a:pos x="40" y="21"/>
                    </a:cxn>
                    <a:cxn ang="0">
                      <a:pos x="41" y="23"/>
                    </a:cxn>
                    <a:cxn ang="0">
                      <a:pos x="51" y="30"/>
                    </a:cxn>
                    <a:cxn ang="0">
                      <a:pos x="65" y="41"/>
                    </a:cxn>
                    <a:cxn ang="0">
                      <a:pos x="77" y="55"/>
                    </a:cxn>
                    <a:cxn ang="0">
                      <a:pos x="84" y="73"/>
                    </a:cxn>
                    <a:cxn ang="0">
                      <a:pos x="87" y="90"/>
                    </a:cxn>
                    <a:cxn ang="0">
                      <a:pos x="92" y="116"/>
                    </a:cxn>
                    <a:cxn ang="0">
                      <a:pos x="97" y="129"/>
                    </a:cxn>
                    <a:cxn ang="0">
                      <a:pos x="102" y="141"/>
                    </a:cxn>
                    <a:cxn ang="0">
                      <a:pos x="102" y="148"/>
                    </a:cxn>
                    <a:cxn ang="0">
                      <a:pos x="98" y="152"/>
                    </a:cxn>
                  </a:cxnLst>
                  <a:rect l="0" t="0" r="r" b="b"/>
                  <a:pathLst>
                    <a:path w="103" h="182">
                      <a:moveTo>
                        <a:pt x="95" y="154"/>
                      </a:moveTo>
                      <a:lnTo>
                        <a:pt x="93" y="154"/>
                      </a:lnTo>
                      <a:lnTo>
                        <a:pt x="89" y="155"/>
                      </a:lnTo>
                      <a:lnTo>
                        <a:pt x="84" y="156"/>
                      </a:lnTo>
                      <a:lnTo>
                        <a:pt x="78" y="158"/>
                      </a:lnTo>
                      <a:lnTo>
                        <a:pt x="72" y="160"/>
                      </a:lnTo>
                      <a:lnTo>
                        <a:pt x="67" y="163"/>
                      </a:lnTo>
                      <a:lnTo>
                        <a:pt x="63" y="164"/>
                      </a:lnTo>
                      <a:lnTo>
                        <a:pt x="61" y="165"/>
                      </a:lnTo>
                      <a:lnTo>
                        <a:pt x="60" y="166"/>
                      </a:lnTo>
                      <a:lnTo>
                        <a:pt x="56" y="167"/>
                      </a:lnTo>
                      <a:lnTo>
                        <a:pt x="53" y="169"/>
                      </a:lnTo>
                      <a:lnTo>
                        <a:pt x="49" y="171"/>
                      </a:lnTo>
                      <a:lnTo>
                        <a:pt x="46" y="172"/>
                      </a:lnTo>
                      <a:lnTo>
                        <a:pt x="42" y="174"/>
                      </a:lnTo>
                      <a:lnTo>
                        <a:pt x="39" y="176"/>
                      </a:lnTo>
                      <a:lnTo>
                        <a:pt x="37" y="176"/>
                      </a:lnTo>
                      <a:lnTo>
                        <a:pt x="35" y="177"/>
                      </a:lnTo>
                      <a:lnTo>
                        <a:pt x="33" y="178"/>
                      </a:lnTo>
                      <a:lnTo>
                        <a:pt x="32" y="179"/>
                      </a:lnTo>
                      <a:lnTo>
                        <a:pt x="32" y="180"/>
                      </a:lnTo>
                      <a:lnTo>
                        <a:pt x="30" y="181"/>
                      </a:lnTo>
                      <a:lnTo>
                        <a:pt x="28" y="180"/>
                      </a:lnTo>
                      <a:lnTo>
                        <a:pt x="26" y="179"/>
                      </a:lnTo>
                      <a:lnTo>
                        <a:pt x="25" y="176"/>
                      </a:lnTo>
                      <a:lnTo>
                        <a:pt x="23" y="169"/>
                      </a:lnTo>
                      <a:lnTo>
                        <a:pt x="19" y="158"/>
                      </a:lnTo>
                      <a:lnTo>
                        <a:pt x="15" y="148"/>
                      </a:lnTo>
                      <a:lnTo>
                        <a:pt x="12" y="140"/>
                      </a:lnTo>
                      <a:lnTo>
                        <a:pt x="10" y="135"/>
                      </a:lnTo>
                      <a:lnTo>
                        <a:pt x="7" y="126"/>
                      </a:lnTo>
                      <a:lnTo>
                        <a:pt x="5" y="117"/>
                      </a:lnTo>
                      <a:lnTo>
                        <a:pt x="4" y="111"/>
                      </a:lnTo>
                      <a:lnTo>
                        <a:pt x="4" y="106"/>
                      </a:lnTo>
                      <a:lnTo>
                        <a:pt x="2" y="101"/>
                      </a:lnTo>
                      <a:lnTo>
                        <a:pt x="0" y="96"/>
                      </a:lnTo>
                      <a:lnTo>
                        <a:pt x="0" y="92"/>
                      </a:lnTo>
                      <a:lnTo>
                        <a:pt x="1" y="87"/>
                      </a:lnTo>
                      <a:lnTo>
                        <a:pt x="2" y="80"/>
                      </a:lnTo>
                      <a:lnTo>
                        <a:pt x="3" y="73"/>
                      </a:lnTo>
                      <a:lnTo>
                        <a:pt x="3" y="69"/>
                      </a:lnTo>
                      <a:lnTo>
                        <a:pt x="2" y="65"/>
                      </a:lnTo>
                      <a:lnTo>
                        <a:pt x="2" y="59"/>
                      </a:lnTo>
                      <a:lnTo>
                        <a:pt x="0" y="55"/>
                      </a:lnTo>
                      <a:lnTo>
                        <a:pt x="0" y="53"/>
                      </a:lnTo>
                      <a:lnTo>
                        <a:pt x="2" y="51"/>
                      </a:lnTo>
                      <a:lnTo>
                        <a:pt x="4" y="50"/>
                      </a:lnTo>
                      <a:lnTo>
                        <a:pt x="6" y="48"/>
                      </a:lnTo>
                      <a:lnTo>
                        <a:pt x="6" y="47"/>
                      </a:lnTo>
                      <a:lnTo>
                        <a:pt x="5" y="46"/>
                      </a:lnTo>
                      <a:lnTo>
                        <a:pt x="4" y="45"/>
                      </a:lnTo>
                      <a:lnTo>
                        <a:pt x="2" y="45"/>
                      </a:lnTo>
                      <a:lnTo>
                        <a:pt x="0" y="44"/>
                      </a:lnTo>
                      <a:lnTo>
                        <a:pt x="2" y="35"/>
                      </a:lnTo>
                      <a:lnTo>
                        <a:pt x="6" y="27"/>
                      </a:lnTo>
                      <a:lnTo>
                        <a:pt x="10" y="21"/>
                      </a:lnTo>
                      <a:lnTo>
                        <a:pt x="15" y="16"/>
                      </a:lnTo>
                      <a:lnTo>
                        <a:pt x="17" y="14"/>
                      </a:lnTo>
                      <a:lnTo>
                        <a:pt x="19" y="11"/>
                      </a:lnTo>
                      <a:lnTo>
                        <a:pt x="21" y="9"/>
                      </a:lnTo>
                      <a:lnTo>
                        <a:pt x="24" y="6"/>
                      </a:lnTo>
                      <a:lnTo>
                        <a:pt x="26" y="4"/>
                      </a:lnTo>
                      <a:lnTo>
                        <a:pt x="28" y="2"/>
                      </a:lnTo>
                      <a:lnTo>
                        <a:pt x="30" y="1"/>
                      </a:lnTo>
                      <a:lnTo>
                        <a:pt x="30" y="0"/>
                      </a:lnTo>
                      <a:lnTo>
                        <a:pt x="32" y="3"/>
                      </a:lnTo>
                      <a:lnTo>
                        <a:pt x="36" y="10"/>
                      </a:lnTo>
                      <a:lnTo>
                        <a:pt x="39" y="16"/>
                      </a:lnTo>
                      <a:lnTo>
                        <a:pt x="40" y="20"/>
                      </a:lnTo>
                      <a:lnTo>
                        <a:pt x="40" y="21"/>
                      </a:lnTo>
                      <a:lnTo>
                        <a:pt x="40" y="22"/>
                      </a:lnTo>
                      <a:lnTo>
                        <a:pt x="41" y="23"/>
                      </a:lnTo>
                      <a:lnTo>
                        <a:pt x="43" y="25"/>
                      </a:lnTo>
                      <a:lnTo>
                        <a:pt x="51" y="30"/>
                      </a:lnTo>
                      <a:lnTo>
                        <a:pt x="58" y="35"/>
                      </a:lnTo>
                      <a:lnTo>
                        <a:pt x="65" y="41"/>
                      </a:lnTo>
                      <a:lnTo>
                        <a:pt x="71" y="48"/>
                      </a:lnTo>
                      <a:lnTo>
                        <a:pt x="77" y="55"/>
                      </a:lnTo>
                      <a:lnTo>
                        <a:pt x="81" y="64"/>
                      </a:lnTo>
                      <a:lnTo>
                        <a:pt x="84" y="73"/>
                      </a:lnTo>
                      <a:lnTo>
                        <a:pt x="86" y="82"/>
                      </a:lnTo>
                      <a:lnTo>
                        <a:pt x="87" y="90"/>
                      </a:lnTo>
                      <a:lnTo>
                        <a:pt x="90" y="103"/>
                      </a:lnTo>
                      <a:lnTo>
                        <a:pt x="92" y="116"/>
                      </a:lnTo>
                      <a:lnTo>
                        <a:pt x="95" y="124"/>
                      </a:lnTo>
                      <a:lnTo>
                        <a:pt x="97" y="129"/>
                      </a:lnTo>
                      <a:lnTo>
                        <a:pt x="100" y="135"/>
                      </a:lnTo>
                      <a:lnTo>
                        <a:pt x="102" y="141"/>
                      </a:lnTo>
                      <a:lnTo>
                        <a:pt x="102" y="145"/>
                      </a:lnTo>
                      <a:lnTo>
                        <a:pt x="102" y="148"/>
                      </a:lnTo>
                      <a:lnTo>
                        <a:pt x="100" y="150"/>
                      </a:lnTo>
                      <a:lnTo>
                        <a:pt x="98" y="152"/>
                      </a:lnTo>
                      <a:lnTo>
                        <a:pt x="95" y="154"/>
                      </a:lnTo>
                    </a:path>
                  </a:pathLst>
                </a:custGeom>
                <a:solidFill>
                  <a:srgbClr val="FFDD7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5" name="Freeform 412"/>
                <p:cNvSpPr>
                  <a:spLocks/>
                </p:cNvSpPr>
                <p:nvPr/>
              </p:nvSpPr>
              <p:spPr bwMode="auto">
                <a:xfrm>
                  <a:off x="3538" y="3387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3"/>
                    </a:cxn>
                    <a:cxn ang="0">
                      <a:pos x="1" y="11"/>
                    </a:cxn>
                    <a:cxn ang="0">
                      <a:pos x="0" y="9"/>
                    </a:cxn>
                    <a:cxn ang="0">
                      <a:pos x="0" y="6"/>
                    </a:cxn>
                    <a:cxn ang="0">
                      <a:pos x="4" y="6"/>
                    </a:cxn>
                    <a:cxn ang="0">
                      <a:pos x="9" y="4"/>
                    </a:cxn>
                    <a:cxn ang="0">
                      <a:pos x="13" y="0"/>
                    </a:cxn>
                    <a:cxn ang="0">
                      <a:pos x="14" y="0"/>
                    </a:cxn>
                    <a:cxn ang="0">
                      <a:pos x="16" y="6"/>
                    </a:cxn>
                    <a:cxn ang="0">
                      <a:pos x="14" y="9"/>
                    </a:cxn>
                    <a:cxn ang="0">
                      <a:pos x="9" y="11"/>
                    </a:cxn>
                    <a:cxn ang="0">
                      <a:pos x="5" y="16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17" h="17">
                      <a:moveTo>
                        <a:pt x="1" y="16"/>
                      </a:moveTo>
                      <a:lnTo>
                        <a:pt x="1" y="13"/>
                      </a:lnTo>
                      <a:lnTo>
                        <a:pt x="1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4" y="6"/>
                      </a:lnTo>
                      <a:lnTo>
                        <a:pt x="9" y="4"/>
                      </a:lnTo>
                      <a:lnTo>
                        <a:pt x="13" y="0"/>
                      </a:lnTo>
                      <a:lnTo>
                        <a:pt x="14" y="0"/>
                      </a:lnTo>
                      <a:lnTo>
                        <a:pt x="16" y="6"/>
                      </a:lnTo>
                      <a:lnTo>
                        <a:pt x="14" y="9"/>
                      </a:lnTo>
                      <a:lnTo>
                        <a:pt x="9" y="11"/>
                      </a:lnTo>
                      <a:lnTo>
                        <a:pt x="5" y="16"/>
                      </a:lnTo>
                      <a:lnTo>
                        <a:pt x="1" y="16"/>
                      </a:lnTo>
                    </a:path>
                  </a:pathLst>
                </a:custGeom>
                <a:solidFill>
                  <a:srgbClr val="4C1628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6" name="Freeform 413"/>
                <p:cNvSpPr>
                  <a:spLocks/>
                </p:cNvSpPr>
                <p:nvPr/>
              </p:nvSpPr>
              <p:spPr bwMode="auto">
                <a:xfrm>
                  <a:off x="3409" y="3372"/>
                  <a:ext cx="63" cy="24"/>
                </a:xfrm>
                <a:custGeom>
                  <a:avLst/>
                  <a:gdLst/>
                  <a:ahLst/>
                  <a:cxnLst>
                    <a:cxn ang="0">
                      <a:pos x="62" y="16"/>
                    </a:cxn>
                    <a:cxn ang="0">
                      <a:pos x="61" y="18"/>
                    </a:cxn>
                    <a:cxn ang="0">
                      <a:pos x="61" y="20"/>
                    </a:cxn>
                    <a:cxn ang="0">
                      <a:pos x="59" y="21"/>
                    </a:cxn>
                    <a:cxn ang="0">
                      <a:pos x="57" y="21"/>
                    </a:cxn>
                    <a:cxn ang="0">
                      <a:pos x="55" y="21"/>
                    </a:cxn>
                    <a:cxn ang="0">
                      <a:pos x="53" y="22"/>
                    </a:cxn>
                    <a:cxn ang="0">
                      <a:pos x="51" y="22"/>
                    </a:cxn>
                    <a:cxn ang="0">
                      <a:pos x="48" y="22"/>
                    </a:cxn>
                    <a:cxn ang="0">
                      <a:pos x="46" y="23"/>
                    </a:cxn>
                    <a:cxn ang="0">
                      <a:pos x="44" y="23"/>
                    </a:cxn>
                    <a:cxn ang="0">
                      <a:pos x="42" y="23"/>
                    </a:cxn>
                    <a:cxn ang="0">
                      <a:pos x="41" y="22"/>
                    </a:cxn>
                    <a:cxn ang="0">
                      <a:pos x="39" y="21"/>
                    </a:cxn>
                    <a:cxn ang="0">
                      <a:pos x="36" y="19"/>
                    </a:cxn>
                    <a:cxn ang="0">
                      <a:pos x="33" y="18"/>
                    </a:cxn>
                    <a:cxn ang="0">
                      <a:pos x="31" y="16"/>
                    </a:cxn>
                    <a:cxn ang="0">
                      <a:pos x="28" y="15"/>
                    </a:cxn>
                    <a:cxn ang="0">
                      <a:pos x="25" y="14"/>
                    </a:cxn>
                    <a:cxn ang="0">
                      <a:pos x="23" y="13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7" y="13"/>
                    </a:cxn>
                    <a:cxn ang="0">
                      <a:pos x="15" y="13"/>
                    </a:cxn>
                    <a:cxn ang="0">
                      <a:pos x="13" y="13"/>
                    </a:cxn>
                    <a:cxn ang="0">
                      <a:pos x="11" y="13"/>
                    </a:cxn>
                    <a:cxn ang="0">
                      <a:pos x="9" y="13"/>
                    </a:cxn>
                    <a:cxn ang="0">
                      <a:pos x="7" y="13"/>
                    </a:cxn>
                    <a:cxn ang="0">
                      <a:pos x="4" y="13"/>
                    </a:cxn>
                    <a:cxn ang="0">
                      <a:pos x="2" y="13"/>
                    </a:cxn>
                    <a:cxn ang="0">
                      <a:pos x="1" y="13"/>
                    </a:cxn>
                    <a:cxn ang="0">
                      <a:pos x="0" y="12"/>
                    </a:cxn>
                    <a:cxn ang="0">
                      <a:pos x="1" y="10"/>
                    </a:cxn>
                    <a:cxn ang="0">
                      <a:pos x="3" y="8"/>
                    </a:cxn>
                    <a:cxn ang="0">
                      <a:pos x="7" y="6"/>
                    </a:cxn>
                    <a:cxn ang="0">
                      <a:pos x="9" y="5"/>
                    </a:cxn>
                    <a:cxn ang="0">
                      <a:pos x="12" y="4"/>
                    </a:cxn>
                    <a:cxn ang="0">
                      <a:pos x="15" y="3"/>
                    </a:cxn>
                    <a:cxn ang="0">
                      <a:pos x="18" y="3"/>
                    </a:cxn>
                    <a:cxn ang="0">
                      <a:pos x="20" y="2"/>
                    </a:cxn>
                    <a:cxn ang="0">
                      <a:pos x="23" y="2"/>
                    </a:cxn>
                    <a:cxn ang="0">
                      <a:pos x="26" y="1"/>
                    </a:cxn>
                    <a:cxn ang="0">
                      <a:pos x="29" y="0"/>
                    </a:cxn>
                    <a:cxn ang="0">
                      <a:pos x="31" y="0"/>
                    </a:cxn>
                    <a:cxn ang="0">
                      <a:pos x="33" y="1"/>
                    </a:cxn>
                    <a:cxn ang="0">
                      <a:pos x="35" y="2"/>
                    </a:cxn>
                    <a:cxn ang="0">
                      <a:pos x="38" y="4"/>
                    </a:cxn>
                    <a:cxn ang="0">
                      <a:pos x="41" y="6"/>
                    </a:cxn>
                    <a:cxn ang="0">
                      <a:pos x="44" y="7"/>
                    </a:cxn>
                    <a:cxn ang="0">
                      <a:pos x="46" y="8"/>
                    </a:cxn>
                    <a:cxn ang="0">
                      <a:pos x="47" y="8"/>
                    </a:cxn>
                    <a:cxn ang="0">
                      <a:pos x="48" y="9"/>
                    </a:cxn>
                    <a:cxn ang="0">
                      <a:pos x="50" y="10"/>
                    </a:cxn>
                    <a:cxn ang="0">
                      <a:pos x="53" y="10"/>
                    </a:cxn>
                    <a:cxn ang="0">
                      <a:pos x="55" y="10"/>
                    </a:cxn>
                    <a:cxn ang="0">
                      <a:pos x="57" y="11"/>
                    </a:cxn>
                    <a:cxn ang="0">
                      <a:pos x="60" y="13"/>
                    </a:cxn>
                    <a:cxn ang="0">
                      <a:pos x="61" y="14"/>
                    </a:cxn>
                    <a:cxn ang="0">
                      <a:pos x="62" y="16"/>
                    </a:cxn>
                  </a:cxnLst>
                  <a:rect l="0" t="0" r="r" b="b"/>
                  <a:pathLst>
                    <a:path w="63" h="24">
                      <a:moveTo>
                        <a:pt x="62" y="16"/>
                      </a:moveTo>
                      <a:lnTo>
                        <a:pt x="61" y="18"/>
                      </a:lnTo>
                      <a:lnTo>
                        <a:pt x="61" y="20"/>
                      </a:lnTo>
                      <a:lnTo>
                        <a:pt x="59" y="21"/>
                      </a:lnTo>
                      <a:lnTo>
                        <a:pt x="57" y="21"/>
                      </a:lnTo>
                      <a:lnTo>
                        <a:pt x="55" y="21"/>
                      </a:lnTo>
                      <a:lnTo>
                        <a:pt x="53" y="22"/>
                      </a:lnTo>
                      <a:lnTo>
                        <a:pt x="51" y="22"/>
                      </a:lnTo>
                      <a:lnTo>
                        <a:pt x="48" y="22"/>
                      </a:lnTo>
                      <a:lnTo>
                        <a:pt x="46" y="23"/>
                      </a:lnTo>
                      <a:lnTo>
                        <a:pt x="44" y="23"/>
                      </a:lnTo>
                      <a:lnTo>
                        <a:pt x="42" y="23"/>
                      </a:lnTo>
                      <a:lnTo>
                        <a:pt x="41" y="22"/>
                      </a:lnTo>
                      <a:lnTo>
                        <a:pt x="39" y="21"/>
                      </a:lnTo>
                      <a:lnTo>
                        <a:pt x="36" y="19"/>
                      </a:lnTo>
                      <a:lnTo>
                        <a:pt x="33" y="18"/>
                      </a:lnTo>
                      <a:lnTo>
                        <a:pt x="31" y="16"/>
                      </a:lnTo>
                      <a:lnTo>
                        <a:pt x="28" y="15"/>
                      </a:lnTo>
                      <a:lnTo>
                        <a:pt x="25" y="14"/>
                      </a:lnTo>
                      <a:lnTo>
                        <a:pt x="23" y="13"/>
                      </a:lnTo>
                      <a:lnTo>
                        <a:pt x="21" y="13"/>
                      </a:lnTo>
                      <a:lnTo>
                        <a:pt x="20" y="13"/>
                      </a:lnTo>
                      <a:lnTo>
                        <a:pt x="17" y="13"/>
                      </a:lnTo>
                      <a:lnTo>
                        <a:pt x="15" y="13"/>
                      </a:lnTo>
                      <a:lnTo>
                        <a:pt x="13" y="13"/>
                      </a:lnTo>
                      <a:lnTo>
                        <a:pt x="11" y="13"/>
                      </a:lnTo>
                      <a:lnTo>
                        <a:pt x="9" y="13"/>
                      </a:lnTo>
                      <a:lnTo>
                        <a:pt x="7" y="13"/>
                      </a:lnTo>
                      <a:lnTo>
                        <a:pt x="4" y="13"/>
                      </a:lnTo>
                      <a:lnTo>
                        <a:pt x="2" y="13"/>
                      </a:lnTo>
                      <a:lnTo>
                        <a:pt x="1" y="13"/>
                      </a:lnTo>
                      <a:lnTo>
                        <a:pt x="0" y="12"/>
                      </a:lnTo>
                      <a:lnTo>
                        <a:pt x="1" y="10"/>
                      </a:lnTo>
                      <a:lnTo>
                        <a:pt x="3" y="8"/>
                      </a:lnTo>
                      <a:lnTo>
                        <a:pt x="7" y="6"/>
                      </a:lnTo>
                      <a:lnTo>
                        <a:pt x="9" y="5"/>
                      </a:lnTo>
                      <a:lnTo>
                        <a:pt x="12" y="4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0" y="2"/>
                      </a:lnTo>
                      <a:lnTo>
                        <a:pt x="23" y="2"/>
                      </a:lnTo>
                      <a:lnTo>
                        <a:pt x="26" y="1"/>
                      </a:lnTo>
                      <a:lnTo>
                        <a:pt x="29" y="0"/>
                      </a:lnTo>
                      <a:lnTo>
                        <a:pt x="31" y="0"/>
                      </a:lnTo>
                      <a:lnTo>
                        <a:pt x="33" y="1"/>
                      </a:lnTo>
                      <a:lnTo>
                        <a:pt x="35" y="2"/>
                      </a:lnTo>
                      <a:lnTo>
                        <a:pt x="38" y="4"/>
                      </a:lnTo>
                      <a:lnTo>
                        <a:pt x="41" y="6"/>
                      </a:lnTo>
                      <a:lnTo>
                        <a:pt x="44" y="7"/>
                      </a:lnTo>
                      <a:lnTo>
                        <a:pt x="46" y="8"/>
                      </a:lnTo>
                      <a:lnTo>
                        <a:pt x="47" y="8"/>
                      </a:lnTo>
                      <a:lnTo>
                        <a:pt x="48" y="9"/>
                      </a:lnTo>
                      <a:lnTo>
                        <a:pt x="50" y="10"/>
                      </a:lnTo>
                      <a:lnTo>
                        <a:pt x="53" y="10"/>
                      </a:lnTo>
                      <a:lnTo>
                        <a:pt x="55" y="10"/>
                      </a:lnTo>
                      <a:lnTo>
                        <a:pt x="57" y="11"/>
                      </a:lnTo>
                      <a:lnTo>
                        <a:pt x="60" y="13"/>
                      </a:lnTo>
                      <a:lnTo>
                        <a:pt x="61" y="14"/>
                      </a:lnTo>
                      <a:lnTo>
                        <a:pt x="62" y="1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7" name="Freeform 414"/>
                <p:cNvSpPr>
                  <a:spLocks/>
                </p:cNvSpPr>
                <p:nvPr/>
              </p:nvSpPr>
              <p:spPr bwMode="auto">
                <a:xfrm>
                  <a:off x="3461" y="338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5"/>
                    </a:cxn>
                    <a:cxn ang="0">
                      <a:pos x="2" y="3"/>
                    </a:cxn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4" y="1"/>
                    </a:cxn>
                    <a:cxn ang="0">
                      <a:pos x="14" y="3"/>
                    </a:cxn>
                    <a:cxn ang="0">
                      <a:pos x="16" y="7"/>
                    </a:cxn>
                    <a:cxn ang="0">
                      <a:pos x="14" y="10"/>
                    </a:cxn>
                    <a:cxn ang="0">
                      <a:pos x="14" y="12"/>
                    </a:cxn>
                    <a:cxn ang="0">
                      <a:pos x="10" y="14"/>
                    </a:cxn>
                    <a:cxn ang="0">
                      <a:pos x="8" y="16"/>
                    </a:cxn>
                    <a:cxn ang="0">
                      <a:pos x="6" y="14"/>
                    </a:cxn>
                    <a:cxn ang="0">
                      <a:pos x="2" y="14"/>
                    </a:cxn>
                    <a:cxn ang="0">
                      <a:pos x="0" y="1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7" h="17">
                      <a:moveTo>
                        <a:pt x="0" y="8"/>
                      </a:move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4" y="1"/>
                      </a:lnTo>
                      <a:lnTo>
                        <a:pt x="14" y="3"/>
                      </a:lnTo>
                      <a:lnTo>
                        <a:pt x="16" y="7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0" y="14"/>
                      </a:lnTo>
                      <a:lnTo>
                        <a:pt x="8" y="16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8" name="Freeform 415"/>
                <p:cNvSpPr>
                  <a:spLocks/>
                </p:cNvSpPr>
                <p:nvPr/>
              </p:nvSpPr>
              <p:spPr bwMode="auto">
                <a:xfrm>
                  <a:off x="3460" y="3245"/>
                  <a:ext cx="116" cy="151"/>
                </a:xfrm>
                <a:custGeom>
                  <a:avLst/>
                  <a:gdLst/>
                  <a:ahLst/>
                  <a:cxnLst>
                    <a:cxn ang="0">
                      <a:pos x="111" y="126"/>
                    </a:cxn>
                    <a:cxn ang="0">
                      <a:pos x="115" y="122"/>
                    </a:cxn>
                    <a:cxn ang="0">
                      <a:pos x="115" y="118"/>
                    </a:cxn>
                    <a:cxn ang="0">
                      <a:pos x="115" y="110"/>
                    </a:cxn>
                    <a:cxn ang="0">
                      <a:pos x="115" y="103"/>
                    </a:cxn>
                    <a:cxn ang="0">
                      <a:pos x="113" y="92"/>
                    </a:cxn>
                    <a:cxn ang="0">
                      <a:pos x="111" y="77"/>
                    </a:cxn>
                    <a:cxn ang="0">
                      <a:pos x="105" y="46"/>
                    </a:cxn>
                    <a:cxn ang="0">
                      <a:pos x="103" y="33"/>
                    </a:cxn>
                    <a:cxn ang="0">
                      <a:pos x="101" y="21"/>
                    </a:cxn>
                    <a:cxn ang="0">
                      <a:pos x="100" y="14"/>
                    </a:cxn>
                    <a:cxn ang="0">
                      <a:pos x="97" y="10"/>
                    </a:cxn>
                    <a:cxn ang="0">
                      <a:pos x="94" y="5"/>
                    </a:cxn>
                    <a:cxn ang="0">
                      <a:pos x="88" y="1"/>
                    </a:cxn>
                    <a:cxn ang="0">
                      <a:pos x="81" y="0"/>
                    </a:cxn>
                    <a:cxn ang="0">
                      <a:pos x="74" y="1"/>
                    </a:cxn>
                    <a:cxn ang="0">
                      <a:pos x="68" y="5"/>
                    </a:cxn>
                    <a:cxn ang="0">
                      <a:pos x="64" y="12"/>
                    </a:cxn>
                    <a:cxn ang="0">
                      <a:pos x="61" y="26"/>
                    </a:cxn>
                    <a:cxn ang="0">
                      <a:pos x="65" y="40"/>
                    </a:cxn>
                    <a:cxn ang="0">
                      <a:pos x="70" y="50"/>
                    </a:cxn>
                    <a:cxn ang="0">
                      <a:pos x="72" y="70"/>
                    </a:cxn>
                    <a:cxn ang="0">
                      <a:pos x="76" y="87"/>
                    </a:cxn>
                    <a:cxn ang="0">
                      <a:pos x="80" y="98"/>
                    </a:cxn>
                    <a:cxn ang="0">
                      <a:pos x="83" y="103"/>
                    </a:cxn>
                    <a:cxn ang="0">
                      <a:pos x="82" y="105"/>
                    </a:cxn>
                    <a:cxn ang="0">
                      <a:pos x="78" y="105"/>
                    </a:cxn>
                    <a:cxn ang="0">
                      <a:pos x="74" y="106"/>
                    </a:cxn>
                    <a:cxn ang="0">
                      <a:pos x="69" y="108"/>
                    </a:cxn>
                    <a:cxn ang="0">
                      <a:pos x="64" y="109"/>
                    </a:cxn>
                    <a:cxn ang="0">
                      <a:pos x="59" y="111"/>
                    </a:cxn>
                    <a:cxn ang="0">
                      <a:pos x="53" y="114"/>
                    </a:cxn>
                    <a:cxn ang="0">
                      <a:pos x="47" y="117"/>
                    </a:cxn>
                    <a:cxn ang="0">
                      <a:pos x="41" y="120"/>
                    </a:cxn>
                    <a:cxn ang="0">
                      <a:pos x="35" y="124"/>
                    </a:cxn>
                    <a:cxn ang="0">
                      <a:pos x="25" y="129"/>
                    </a:cxn>
                    <a:cxn ang="0">
                      <a:pos x="14" y="135"/>
                    </a:cxn>
                    <a:cxn ang="0">
                      <a:pos x="5" y="139"/>
                    </a:cxn>
                    <a:cxn ang="0">
                      <a:pos x="1" y="141"/>
                    </a:cxn>
                    <a:cxn ang="0">
                      <a:pos x="0" y="145"/>
                    </a:cxn>
                    <a:cxn ang="0">
                      <a:pos x="1" y="148"/>
                    </a:cxn>
                    <a:cxn ang="0">
                      <a:pos x="5" y="150"/>
                    </a:cxn>
                    <a:cxn ang="0">
                      <a:pos x="11" y="150"/>
                    </a:cxn>
                    <a:cxn ang="0">
                      <a:pos x="25" y="149"/>
                    </a:cxn>
                    <a:cxn ang="0">
                      <a:pos x="42" y="147"/>
                    </a:cxn>
                    <a:cxn ang="0">
                      <a:pos x="62" y="144"/>
                    </a:cxn>
                    <a:cxn ang="0">
                      <a:pos x="74" y="141"/>
                    </a:cxn>
                    <a:cxn ang="0">
                      <a:pos x="84" y="138"/>
                    </a:cxn>
                    <a:cxn ang="0">
                      <a:pos x="96" y="132"/>
                    </a:cxn>
                    <a:cxn ang="0">
                      <a:pos x="106" y="128"/>
                    </a:cxn>
                  </a:cxnLst>
                  <a:rect l="0" t="0" r="r" b="b"/>
                  <a:pathLst>
                    <a:path w="116" h="151">
                      <a:moveTo>
                        <a:pt x="109" y="127"/>
                      </a:moveTo>
                      <a:lnTo>
                        <a:pt x="111" y="126"/>
                      </a:lnTo>
                      <a:lnTo>
                        <a:pt x="113" y="124"/>
                      </a:lnTo>
                      <a:lnTo>
                        <a:pt x="115" y="122"/>
                      </a:lnTo>
                      <a:lnTo>
                        <a:pt x="115" y="120"/>
                      </a:lnTo>
                      <a:lnTo>
                        <a:pt x="115" y="118"/>
                      </a:lnTo>
                      <a:lnTo>
                        <a:pt x="115" y="114"/>
                      </a:lnTo>
                      <a:lnTo>
                        <a:pt x="115" y="110"/>
                      </a:lnTo>
                      <a:lnTo>
                        <a:pt x="115" y="106"/>
                      </a:lnTo>
                      <a:lnTo>
                        <a:pt x="115" y="103"/>
                      </a:lnTo>
                      <a:lnTo>
                        <a:pt x="114" y="98"/>
                      </a:lnTo>
                      <a:lnTo>
                        <a:pt x="113" y="92"/>
                      </a:lnTo>
                      <a:lnTo>
                        <a:pt x="113" y="87"/>
                      </a:lnTo>
                      <a:lnTo>
                        <a:pt x="111" y="77"/>
                      </a:lnTo>
                      <a:lnTo>
                        <a:pt x="108" y="61"/>
                      </a:lnTo>
                      <a:lnTo>
                        <a:pt x="105" y="46"/>
                      </a:lnTo>
                      <a:lnTo>
                        <a:pt x="104" y="37"/>
                      </a:lnTo>
                      <a:lnTo>
                        <a:pt x="103" y="33"/>
                      </a:lnTo>
                      <a:lnTo>
                        <a:pt x="102" y="27"/>
                      </a:lnTo>
                      <a:lnTo>
                        <a:pt x="101" y="21"/>
                      </a:lnTo>
                      <a:lnTo>
                        <a:pt x="100" y="16"/>
                      </a:lnTo>
                      <a:lnTo>
                        <a:pt x="100" y="14"/>
                      </a:lnTo>
                      <a:lnTo>
                        <a:pt x="99" y="12"/>
                      </a:lnTo>
                      <a:lnTo>
                        <a:pt x="97" y="10"/>
                      </a:lnTo>
                      <a:lnTo>
                        <a:pt x="96" y="8"/>
                      </a:lnTo>
                      <a:lnTo>
                        <a:pt x="94" y="5"/>
                      </a:lnTo>
                      <a:lnTo>
                        <a:pt x="91" y="4"/>
                      </a:lnTo>
                      <a:lnTo>
                        <a:pt x="88" y="1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7" y="0"/>
                      </a:lnTo>
                      <a:lnTo>
                        <a:pt x="74" y="1"/>
                      </a:lnTo>
                      <a:lnTo>
                        <a:pt x="71" y="2"/>
                      </a:lnTo>
                      <a:lnTo>
                        <a:pt x="68" y="5"/>
                      </a:lnTo>
                      <a:lnTo>
                        <a:pt x="66" y="8"/>
                      </a:lnTo>
                      <a:lnTo>
                        <a:pt x="64" y="12"/>
                      </a:lnTo>
                      <a:lnTo>
                        <a:pt x="62" y="17"/>
                      </a:lnTo>
                      <a:lnTo>
                        <a:pt x="61" y="26"/>
                      </a:lnTo>
                      <a:lnTo>
                        <a:pt x="62" y="33"/>
                      </a:lnTo>
                      <a:lnTo>
                        <a:pt x="65" y="40"/>
                      </a:lnTo>
                      <a:lnTo>
                        <a:pt x="69" y="46"/>
                      </a:lnTo>
                      <a:lnTo>
                        <a:pt x="70" y="50"/>
                      </a:lnTo>
                      <a:lnTo>
                        <a:pt x="70" y="59"/>
                      </a:lnTo>
                      <a:lnTo>
                        <a:pt x="72" y="70"/>
                      </a:lnTo>
                      <a:lnTo>
                        <a:pt x="74" y="81"/>
                      </a:lnTo>
                      <a:lnTo>
                        <a:pt x="76" y="87"/>
                      </a:lnTo>
                      <a:lnTo>
                        <a:pt x="78" y="92"/>
                      </a:lnTo>
                      <a:lnTo>
                        <a:pt x="80" y="98"/>
                      </a:lnTo>
                      <a:lnTo>
                        <a:pt x="81" y="101"/>
                      </a:lnTo>
                      <a:lnTo>
                        <a:pt x="83" y="103"/>
                      </a:lnTo>
                      <a:lnTo>
                        <a:pt x="83" y="104"/>
                      </a:lnTo>
                      <a:lnTo>
                        <a:pt x="82" y="105"/>
                      </a:lnTo>
                      <a:lnTo>
                        <a:pt x="81" y="105"/>
                      </a:lnTo>
                      <a:lnTo>
                        <a:pt x="78" y="105"/>
                      </a:lnTo>
                      <a:lnTo>
                        <a:pt x="76" y="105"/>
                      </a:lnTo>
                      <a:lnTo>
                        <a:pt x="74" y="106"/>
                      </a:lnTo>
                      <a:lnTo>
                        <a:pt x="72" y="106"/>
                      </a:lnTo>
                      <a:lnTo>
                        <a:pt x="69" y="108"/>
                      </a:lnTo>
                      <a:lnTo>
                        <a:pt x="67" y="108"/>
                      </a:lnTo>
                      <a:lnTo>
                        <a:pt x="64" y="109"/>
                      </a:lnTo>
                      <a:lnTo>
                        <a:pt x="62" y="110"/>
                      </a:lnTo>
                      <a:lnTo>
                        <a:pt x="59" y="111"/>
                      </a:lnTo>
                      <a:lnTo>
                        <a:pt x="57" y="112"/>
                      </a:lnTo>
                      <a:lnTo>
                        <a:pt x="53" y="114"/>
                      </a:lnTo>
                      <a:lnTo>
                        <a:pt x="50" y="115"/>
                      </a:lnTo>
                      <a:lnTo>
                        <a:pt x="47" y="117"/>
                      </a:lnTo>
                      <a:lnTo>
                        <a:pt x="44" y="119"/>
                      </a:lnTo>
                      <a:lnTo>
                        <a:pt x="41" y="120"/>
                      </a:lnTo>
                      <a:lnTo>
                        <a:pt x="39" y="122"/>
                      </a:lnTo>
                      <a:lnTo>
                        <a:pt x="35" y="124"/>
                      </a:lnTo>
                      <a:lnTo>
                        <a:pt x="31" y="126"/>
                      </a:lnTo>
                      <a:lnTo>
                        <a:pt x="25" y="129"/>
                      </a:lnTo>
                      <a:lnTo>
                        <a:pt x="19" y="132"/>
                      </a:lnTo>
                      <a:lnTo>
                        <a:pt x="14" y="135"/>
                      </a:lnTo>
                      <a:lnTo>
                        <a:pt x="9" y="138"/>
                      </a:lnTo>
                      <a:lnTo>
                        <a:pt x="5" y="139"/>
                      </a:lnTo>
                      <a:lnTo>
                        <a:pt x="3" y="140"/>
                      </a:lnTo>
                      <a:lnTo>
                        <a:pt x="1" y="141"/>
                      </a:lnTo>
                      <a:lnTo>
                        <a:pt x="0" y="143"/>
                      </a:lnTo>
                      <a:lnTo>
                        <a:pt x="0" y="145"/>
                      </a:lnTo>
                      <a:lnTo>
                        <a:pt x="0" y="146"/>
                      </a:lnTo>
                      <a:lnTo>
                        <a:pt x="1" y="148"/>
                      </a:lnTo>
                      <a:lnTo>
                        <a:pt x="3" y="149"/>
                      </a:lnTo>
                      <a:lnTo>
                        <a:pt x="5" y="150"/>
                      </a:lnTo>
                      <a:lnTo>
                        <a:pt x="7" y="150"/>
                      </a:lnTo>
                      <a:lnTo>
                        <a:pt x="11" y="150"/>
                      </a:lnTo>
                      <a:lnTo>
                        <a:pt x="17" y="150"/>
                      </a:lnTo>
                      <a:lnTo>
                        <a:pt x="25" y="149"/>
                      </a:lnTo>
                      <a:lnTo>
                        <a:pt x="33" y="148"/>
                      </a:lnTo>
                      <a:lnTo>
                        <a:pt x="42" y="147"/>
                      </a:lnTo>
                      <a:lnTo>
                        <a:pt x="53" y="146"/>
                      </a:lnTo>
                      <a:lnTo>
                        <a:pt x="62" y="144"/>
                      </a:lnTo>
                      <a:lnTo>
                        <a:pt x="70" y="142"/>
                      </a:lnTo>
                      <a:lnTo>
                        <a:pt x="74" y="141"/>
                      </a:lnTo>
                      <a:lnTo>
                        <a:pt x="79" y="140"/>
                      </a:lnTo>
                      <a:lnTo>
                        <a:pt x="84" y="138"/>
                      </a:lnTo>
                      <a:lnTo>
                        <a:pt x="90" y="135"/>
                      </a:lnTo>
                      <a:lnTo>
                        <a:pt x="96" y="132"/>
                      </a:lnTo>
                      <a:lnTo>
                        <a:pt x="101" y="130"/>
                      </a:lnTo>
                      <a:lnTo>
                        <a:pt x="106" y="128"/>
                      </a:lnTo>
                      <a:lnTo>
                        <a:pt x="109" y="127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49" name="Freeform 416"/>
                <p:cNvSpPr>
                  <a:spLocks/>
                </p:cNvSpPr>
                <p:nvPr/>
              </p:nvSpPr>
              <p:spPr bwMode="auto">
                <a:xfrm>
                  <a:off x="3461" y="338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6" y="16"/>
                    </a:cxn>
                    <a:cxn ang="0">
                      <a:pos x="4" y="14"/>
                    </a:cxn>
                    <a:cxn ang="0">
                      <a:pos x="0" y="12"/>
                    </a:cxn>
                    <a:cxn ang="0">
                      <a:pos x="0" y="8"/>
                    </a:cxn>
                    <a:cxn ang="0">
                      <a:pos x="0" y="7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4" y="3"/>
                    </a:cxn>
                    <a:cxn ang="0">
                      <a:pos x="16" y="7"/>
                    </a:cxn>
                    <a:cxn ang="0">
                      <a:pos x="16" y="8"/>
                    </a:cxn>
                    <a:cxn ang="0">
                      <a:pos x="14" y="12"/>
                    </a:cxn>
                    <a:cxn ang="0">
                      <a:pos x="12" y="14"/>
                    </a:cxn>
                    <a:cxn ang="0">
                      <a:pos x="10" y="16"/>
                    </a:cxn>
                    <a:cxn ang="0">
                      <a:pos x="6" y="16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4" y="3"/>
                      </a:lnTo>
                      <a:lnTo>
                        <a:pt x="16" y="7"/>
                      </a:lnTo>
                      <a:lnTo>
                        <a:pt x="16" y="8"/>
                      </a:lnTo>
                      <a:lnTo>
                        <a:pt x="14" y="12"/>
                      </a:ln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0" name="Freeform 417"/>
                <p:cNvSpPr>
                  <a:spLocks/>
                </p:cNvSpPr>
                <p:nvPr/>
              </p:nvSpPr>
              <p:spPr bwMode="auto">
                <a:xfrm>
                  <a:off x="3538" y="326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6" y="16"/>
                    </a:cxn>
                    <a:cxn ang="0">
                      <a:pos x="4" y="14"/>
                    </a:cxn>
                    <a:cxn ang="0">
                      <a:pos x="0" y="12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4" y="2"/>
                    </a:cxn>
                    <a:cxn ang="0">
                      <a:pos x="6" y="0"/>
                    </a:cxn>
                    <a:cxn ang="0">
                      <a:pos x="9" y="0"/>
                    </a:cxn>
                    <a:cxn ang="0">
                      <a:pos x="11" y="2"/>
                    </a:cxn>
                    <a:cxn ang="0">
                      <a:pos x="13" y="4"/>
                    </a:cxn>
                    <a:cxn ang="0">
                      <a:pos x="16" y="6"/>
                    </a:cxn>
                    <a:cxn ang="0">
                      <a:pos x="16" y="10"/>
                    </a:cxn>
                    <a:cxn ang="0">
                      <a:pos x="13" y="12"/>
                    </a:cxn>
                    <a:cxn ang="0">
                      <a:pos x="11" y="14"/>
                    </a:cxn>
                    <a:cxn ang="0">
                      <a:pos x="9" y="16"/>
                    </a:cxn>
                    <a:cxn ang="0">
                      <a:pos x="6" y="16"/>
                    </a:cxn>
                  </a:cxnLst>
                  <a:rect l="0" t="0" r="r" b="b"/>
                  <a:pathLst>
                    <a:path w="17" h="17">
                      <a:moveTo>
                        <a:pt x="6" y="16"/>
                      </a:move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1" y="2"/>
                      </a:lnTo>
                      <a:lnTo>
                        <a:pt x="13" y="4"/>
                      </a:lnTo>
                      <a:lnTo>
                        <a:pt x="16" y="6"/>
                      </a:lnTo>
                      <a:lnTo>
                        <a:pt x="16" y="10"/>
                      </a:lnTo>
                      <a:lnTo>
                        <a:pt x="13" y="12"/>
                      </a:lnTo>
                      <a:lnTo>
                        <a:pt x="11" y="14"/>
                      </a:lnTo>
                      <a:lnTo>
                        <a:pt x="9" y="16"/>
                      </a:lnTo>
                      <a:lnTo>
                        <a:pt x="6" y="16"/>
                      </a:lnTo>
                    </a:path>
                  </a:pathLst>
                </a:custGeom>
                <a:solidFill>
                  <a:srgbClr val="844733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1" name="Freeform 418"/>
                <p:cNvSpPr>
                  <a:spLocks/>
                </p:cNvSpPr>
                <p:nvPr/>
              </p:nvSpPr>
              <p:spPr bwMode="auto">
                <a:xfrm>
                  <a:off x="3517" y="3243"/>
                  <a:ext cx="57" cy="92"/>
                </a:xfrm>
                <a:custGeom>
                  <a:avLst/>
                  <a:gdLst/>
                  <a:ahLst/>
                  <a:cxnLst>
                    <a:cxn ang="0">
                      <a:pos x="56" y="81"/>
                    </a:cxn>
                    <a:cxn ang="0">
                      <a:pos x="52" y="84"/>
                    </a:cxn>
                    <a:cxn ang="0">
                      <a:pos x="48" y="86"/>
                    </a:cxn>
                    <a:cxn ang="0">
                      <a:pos x="43" y="87"/>
                    </a:cxn>
                    <a:cxn ang="0">
                      <a:pos x="38" y="89"/>
                    </a:cxn>
                    <a:cxn ang="0">
                      <a:pos x="32" y="90"/>
                    </a:cxn>
                    <a:cxn ang="0">
                      <a:pos x="27" y="90"/>
                    </a:cxn>
                    <a:cxn ang="0">
                      <a:pos x="22" y="91"/>
                    </a:cxn>
                    <a:cxn ang="0">
                      <a:pos x="17" y="91"/>
                    </a:cxn>
                    <a:cxn ang="0">
                      <a:pos x="15" y="84"/>
                    </a:cxn>
                    <a:cxn ang="0">
                      <a:pos x="12" y="75"/>
                    </a:cxn>
                    <a:cxn ang="0">
                      <a:pos x="9" y="65"/>
                    </a:cxn>
                    <a:cxn ang="0">
                      <a:pos x="7" y="55"/>
                    </a:cxn>
                    <a:cxn ang="0">
                      <a:pos x="4" y="46"/>
                    </a:cxn>
                    <a:cxn ang="0">
                      <a:pos x="2" y="38"/>
                    </a:cxn>
                    <a:cxn ang="0">
                      <a:pos x="2" y="32"/>
                    </a:cxn>
                    <a:cxn ang="0">
                      <a:pos x="0" y="28"/>
                    </a:cxn>
                    <a:cxn ang="0">
                      <a:pos x="0" y="17"/>
                    </a:cxn>
                    <a:cxn ang="0">
                      <a:pos x="3" y="9"/>
                    </a:cxn>
                    <a:cxn ang="0">
                      <a:pos x="10" y="3"/>
                    </a:cxn>
                    <a:cxn ang="0">
                      <a:pos x="18" y="0"/>
                    </a:cxn>
                    <a:cxn ang="0">
                      <a:pos x="26" y="0"/>
                    </a:cxn>
                    <a:cxn ang="0">
                      <a:pos x="35" y="3"/>
                    </a:cxn>
                    <a:cxn ang="0">
                      <a:pos x="42" y="10"/>
                    </a:cxn>
                    <a:cxn ang="0">
                      <a:pos x="46" y="20"/>
                    </a:cxn>
                    <a:cxn ang="0">
                      <a:pos x="48" y="30"/>
                    </a:cxn>
                    <a:cxn ang="0">
                      <a:pos x="51" y="49"/>
                    </a:cxn>
                    <a:cxn ang="0">
                      <a:pos x="54" y="69"/>
                    </a:cxn>
                    <a:cxn ang="0">
                      <a:pos x="56" y="81"/>
                    </a:cxn>
                  </a:cxnLst>
                  <a:rect l="0" t="0" r="r" b="b"/>
                  <a:pathLst>
                    <a:path w="57" h="92">
                      <a:moveTo>
                        <a:pt x="56" y="81"/>
                      </a:moveTo>
                      <a:lnTo>
                        <a:pt x="52" y="84"/>
                      </a:lnTo>
                      <a:lnTo>
                        <a:pt x="48" y="86"/>
                      </a:lnTo>
                      <a:lnTo>
                        <a:pt x="43" y="87"/>
                      </a:lnTo>
                      <a:lnTo>
                        <a:pt x="38" y="89"/>
                      </a:lnTo>
                      <a:lnTo>
                        <a:pt x="32" y="90"/>
                      </a:lnTo>
                      <a:lnTo>
                        <a:pt x="27" y="90"/>
                      </a:lnTo>
                      <a:lnTo>
                        <a:pt x="22" y="91"/>
                      </a:lnTo>
                      <a:lnTo>
                        <a:pt x="17" y="91"/>
                      </a:lnTo>
                      <a:lnTo>
                        <a:pt x="15" y="84"/>
                      </a:lnTo>
                      <a:lnTo>
                        <a:pt x="12" y="75"/>
                      </a:lnTo>
                      <a:lnTo>
                        <a:pt x="9" y="65"/>
                      </a:lnTo>
                      <a:lnTo>
                        <a:pt x="7" y="55"/>
                      </a:lnTo>
                      <a:lnTo>
                        <a:pt x="4" y="46"/>
                      </a:lnTo>
                      <a:lnTo>
                        <a:pt x="2" y="38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17"/>
                      </a:lnTo>
                      <a:lnTo>
                        <a:pt x="3" y="9"/>
                      </a:lnTo>
                      <a:lnTo>
                        <a:pt x="10" y="3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5" y="3"/>
                      </a:lnTo>
                      <a:lnTo>
                        <a:pt x="42" y="10"/>
                      </a:lnTo>
                      <a:lnTo>
                        <a:pt x="46" y="20"/>
                      </a:lnTo>
                      <a:lnTo>
                        <a:pt x="48" y="30"/>
                      </a:lnTo>
                      <a:lnTo>
                        <a:pt x="51" y="49"/>
                      </a:lnTo>
                      <a:lnTo>
                        <a:pt x="54" y="69"/>
                      </a:lnTo>
                      <a:lnTo>
                        <a:pt x="56" y="81"/>
                      </a:lnTo>
                    </a:path>
                  </a:pathLst>
                </a:custGeom>
                <a:solidFill>
                  <a:srgbClr val="FFDD7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2" name="Freeform 419"/>
                <p:cNvSpPr>
                  <a:spLocks/>
                </p:cNvSpPr>
                <p:nvPr/>
              </p:nvSpPr>
              <p:spPr bwMode="auto">
                <a:xfrm>
                  <a:off x="3224" y="3660"/>
                  <a:ext cx="243" cy="37"/>
                </a:xfrm>
                <a:custGeom>
                  <a:avLst/>
                  <a:gdLst/>
                  <a:ahLst/>
                  <a:cxnLst>
                    <a:cxn ang="0">
                      <a:pos x="0" y="36"/>
                    </a:cxn>
                    <a:cxn ang="0">
                      <a:pos x="0" y="0"/>
                    </a:cxn>
                    <a:cxn ang="0">
                      <a:pos x="82" y="0"/>
                    </a:cxn>
                    <a:cxn ang="0">
                      <a:pos x="82" y="25"/>
                    </a:cxn>
                    <a:cxn ang="0">
                      <a:pos x="161" y="25"/>
                    </a:cxn>
                    <a:cxn ang="0">
                      <a:pos x="161" y="0"/>
                    </a:cxn>
                    <a:cxn ang="0">
                      <a:pos x="242" y="0"/>
                    </a:cxn>
                    <a:cxn ang="0">
                      <a:pos x="242" y="36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43" h="37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82" y="0"/>
                      </a:lnTo>
                      <a:lnTo>
                        <a:pt x="82" y="25"/>
                      </a:lnTo>
                      <a:lnTo>
                        <a:pt x="161" y="25"/>
                      </a:lnTo>
                      <a:lnTo>
                        <a:pt x="161" y="0"/>
                      </a:lnTo>
                      <a:lnTo>
                        <a:pt x="242" y="0"/>
                      </a:lnTo>
                      <a:lnTo>
                        <a:pt x="242" y="36"/>
                      </a:lnTo>
                      <a:lnTo>
                        <a:pt x="0" y="36"/>
                      </a:lnTo>
                    </a:path>
                  </a:pathLst>
                </a:custGeom>
                <a:solidFill>
                  <a:srgbClr val="B2C1D1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3" name="Rectangle 420"/>
                <p:cNvSpPr>
                  <a:spLocks noChangeArrowheads="1"/>
                </p:cNvSpPr>
                <p:nvPr/>
              </p:nvSpPr>
              <p:spPr bwMode="auto">
                <a:xfrm flipH="1">
                  <a:off x="3230" y="3420"/>
                  <a:ext cx="230" cy="84"/>
                </a:xfrm>
                <a:prstGeom prst="rect">
                  <a:avLst/>
                </a:prstGeom>
                <a:solidFill>
                  <a:srgbClr val="B2C1D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4" name="Rectangle 421"/>
                <p:cNvSpPr>
                  <a:spLocks noChangeArrowheads="1"/>
                </p:cNvSpPr>
                <p:nvPr/>
              </p:nvSpPr>
              <p:spPr bwMode="auto">
                <a:xfrm flipH="1">
                  <a:off x="3216" y="3400"/>
                  <a:ext cx="270" cy="20"/>
                </a:xfrm>
                <a:prstGeom prst="rect">
                  <a:avLst/>
                </a:prstGeom>
                <a:solidFill>
                  <a:srgbClr val="7F99B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5" name="Rectangle 422"/>
                <p:cNvSpPr>
                  <a:spLocks noChangeArrowheads="1"/>
                </p:cNvSpPr>
                <p:nvPr/>
              </p:nvSpPr>
              <p:spPr bwMode="auto">
                <a:xfrm flipH="1">
                  <a:off x="3305" y="3504"/>
                  <a:ext cx="80" cy="180"/>
                </a:xfrm>
                <a:prstGeom prst="rect">
                  <a:avLst/>
                </a:prstGeom>
                <a:solidFill>
                  <a:srgbClr val="7F99B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6" name="Freeform 423"/>
                <p:cNvSpPr>
                  <a:spLocks/>
                </p:cNvSpPr>
                <p:nvPr/>
              </p:nvSpPr>
              <p:spPr bwMode="auto">
                <a:xfrm>
                  <a:off x="3336" y="3471"/>
                  <a:ext cx="18" cy="20"/>
                </a:xfrm>
                <a:custGeom>
                  <a:avLst/>
                  <a:gdLst/>
                  <a:ahLst/>
                  <a:cxnLst>
                    <a:cxn ang="0">
                      <a:pos x="8" y="19"/>
                    </a:cxn>
                    <a:cxn ang="0">
                      <a:pos x="5" y="19"/>
                    </a:cxn>
                    <a:cxn ang="0">
                      <a:pos x="3" y="16"/>
                    </a:cxn>
                    <a:cxn ang="0">
                      <a:pos x="1" y="13"/>
                    </a:cxn>
                    <a:cxn ang="0">
                      <a:pos x="0" y="10"/>
                    </a:cxn>
                    <a:cxn ang="0">
                      <a:pos x="1" y="6"/>
                    </a:cxn>
                    <a:cxn ang="0">
                      <a:pos x="3" y="3"/>
                    </a:cxn>
                    <a:cxn ang="0">
                      <a:pos x="5" y="1"/>
                    </a:cxn>
                    <a:cxn ang="0">
                      <a:pos x="8" y="0"/>
                    </a:cxn>
                    <a:cxn ang="0">
                      <a:pos x="12" y="1"/>
                    </a:cxn>
                    <a:cxn ang="0">
                      <a:pos x="15" y="3"/>
                    </a:cxn>
                    <a:cxn ang="0">
                      <a:pos x="17" y="6"/>
                    </a:cxn>
                    <a:cxn ang="0">
                      <a:pos x="17" y="10"/>
                    </a:cxn>
                    <a:cxn ang="0">
                      <a:pos x="17" y="13"/>
                    </a:cxn>
                    <a:cxn ang="0">
                      <a:pos x="15" y="16"/>
                    </a:cxn>
                    <a:cxn ang="0">
                      <a:pos x="12" y="19"/>
                    </a:cxn>
                    <a:cxn ang="0">
                      <a:pos x="8" y="19"/>
                    </a:cxn>
                  </a:cxnLst>
                  <a:rect l="0" t="0" r="r" b="b"/>
                  <a:pathLst>
                    <a:path w="18" h="20">
                      <a:moveTo>
                        <a:pt x="8" y="19"/>
                      </a:moveTo>
                      <a:lnTo>
                        <a:pt x="5" y="19"/>
                      </a:lnTo>
                      <a:lnTo>
                        <a:pt x="3" y="16"/>
                      </a:lnTo>
                      <a:lnTo>
                        <a:pt x="1" y="13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3" y="3"/>
                      </a:lnTo>
                      <a:lnTo>
                        <a:pt x="5" y="1"/>
                      </a:lnTo>
                      <a:lnTo>
                        <a:pt x="8" y="0"/>
                      </a:lnTo>
                      <a:lnTo>
                        <a:pt x="12" y="1"/>
                      </a:lnTo>
                      <a:lnTo>
                        <a:pt x="15" y="3"/>
                      </a:lnTo>
                      <a:lnTo>
                        <a:pt x="17" y="6"/>
                      </a:lnTo>
                      <a:lnTo>
                        <a:pt x="17" y="10"/>
                      </a:lnTo>
                      <a:lnTo>
                        <a:pt x="17" y="13"/>
                      </a:lnTo>
                      <a:lnTo>
                        <a:pt x="15" y="16"/>
                      </a:lnTo>
                      <a:lnTo>
                        <a:pt x="12" y="19"/>
                      </a:lnTo>
                      <a:lnTo>
                        <a:pt x="8" y="19"/>
                      </a:lnTo>
                    </a:path>
                  </a:pathLst>
                </a:custGeom>
                <a:solidFill>
                  <a:srgbClr val="7F99B2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7" name="Rectangle 424"/>
                <p:cNvSpPr>
                  <a:spLocks noChangeArrowheads="1"/>
                </p:cNvSpPr>
                <p:nvPr/>
              </p:nvSpPr>
              <p:spPr bwMode="auto">
                <a:xfrm flipH="1">
                  <a:off x="3230" y="3361"/>
                  <a:ext cx="126" cy="39"/>
                </a:xfrm>
                <a:prstGeom prst="rect">
                  <a:avLst/>
                </a:prstGeom>
                <a:solidFill>
                  <a:srgbClr val="D6C6C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8" name="Freeform 425"/>
                <p:cNvSpPr>
                  <a:spLocks/>
                </p:cNvSpPr>
                <p:nvPr/>
              </p:nvSpPr>
              <p:spPr bwMode="auto">
                <a:xfrm>
                  <a:off x="3246" y="3235"/>
                  <a:ext cx="129" cy="127"/>
                </a:xfrm>
                <a:custGeom>
                  <a:avLst/>
                  <a:gdLst/>
                  <a:ahLst/>
                  <a:cxnLst>
                    <a:cxn ang="0">
                      <a:pos x="103" y="126"/>
                    </a:cxn>
                    <a:cxn ang="0">
                      <a:pos x="96" y="126"/>
                    </a:cxn>
                    <a:cxn ang="0">
                      <a:pos x="84" y="126"/>
                    </a:cxn>
                    <a:cxn ang="0">
                      <a:pos x="68" y="126"/>
                    </a:cxn>
                    <a:cxn ang="0">
                      <a:pos x="52" y="126"/>
                    </a:cxn>
                    <a:cxn ang="0">
                      <a:pos x="37" y="126"/>
                    </a:cxn>
                    <a:cxn ang="0">
                      <a:pos x="24" y="126"/>
                    </a:cxn>
                    <a:cxn ang="0">
                      <a:pos x="17" y="126"/>
                    </a:cxn>
                    <a:cxn ang="0">
                      <a:pos x="16" y="121"/>
                    </a:cxn>
                    <a:cxn ang="0">
                      <a:pos x="15" y="117"/>
                    </a:cxn>
                    <a:cxn ang="0">
                      <a:pos x="10" y="113"/>
                    </a:cxn>
                    <a:cxn ang="0">
                      <a:pos x="7" y="113"/>
                    </a:cxn>
                    <a:cxn ang="0">
                      <a:pos x="3" y="113"/>
                    </a:cxn>
                    <a:cxn ang="0">
                      <a:pos x="1" y="112"/>
                    </a:cxn>
                    <a:cxn ang="0">
                      <a:pos x="0" y="109"/>
                    </a:cxn>
                    <a:cxn ang="0">
                      <a:pos x="0" y="74"/>
                    </a:cxn>
                    <a:cxn ang="0">
                      <a:pos x="0" y="37"/>
                    </a:cxn>
                    <a:cxn ang="0">
                      <a:pos x="2" y="32"/>
                    </a:cxn>
                    <a:cxn ang="0">
                      <a:pos x="5" y="30"/>
                    </a:cxn>
                    <a:cxn ang="0">
                      <a:pos x="10" y="28"/>
                    </a:cxn>
                    <a:cxn ang="0">
                      <a:pos x="17" y="24"/>
                    </a:cxn>
                    <a:cxn ang="0">
                      <a:pos x="25" y="20"/>
                    </a:cxn>
                    <a:cxn ang="0">
                      <a:pos x="28" y="19"/>
                    </a:cxn>
                    <a:cxn ang="0">
                      <a:pos x="28" y="17"/>
                    </a:cxn>
                    <a:cxn ang="0">
                      <a:pos x="28" y="14"/>
                    </a:cxn>
                    <a:cxn ang="0">
                      <a:pos x="31" y="12"/>
                    </a:cxn>
                    <a:cxn ang="0">
                      <a:pos x="35" y="10"/>
                    </a:cxn>
                    <a:cxn ang="0">
                      <a:pos x="43" y="7"/>
                    </a:cxn>
                    <a:cxn ang="0">
                      <a:pos x="53" y="4"/>
                    </a:cxn>
                    <a:cxn ang="0">
                      <a:pos x="61" y="1"/>
                    </a:cxn>
                    <a:cxn ang="0">
                      <a:pos x="65" y="0"/>
                    </a:cxn>
                    <a:cxn ang="0">
                      <a:pos x="70" y="0"/>
                    </a:cxn>
                    <a:cxn ang="0">
                      <a:pos x="75" y="1"/>
                    </a:cxn>
                    <a:cxn ang="0">
                      <a:pos x="88" y="5"/>
                    </a:cxn>
                    <a:cxn ang="0">
                      <a:pos x="106" y="10"/>
                    </a:cxn>
                    <a:cxn ang="0">
                      <a:pos x="119" y="14"/>
                    </a:cxn>
                    <a:cxn ang="0">
                      <a:pos x="125" y="16"/>
                    </a:cxn>
                    <a:cxn ang="0">
                      <a:pos x="128" y="20"/>
                    </a:cxn>
                    <a:cxn ang="0">
                      <a:pos x="128" y="38"/>
                    </a:cxn>
                    <a:cxn ang="0">
                      <a:pos x="128" y="95"/>
                    </a:cxn>
                    <a:cxn ang="0">
                      <a:pos x="128" y="112"/>
                    </a:cxn>
                    <a:cxn ang="0">
                      <a:pos x="126" y="114"/>
                    </a:cxn>
                    <a:cxn ang="0">
                      <a:pos x="124" y="116"/>
                    </a:cxn>
                    <a:cxn ang="0">
                      <a:pos x="120" y="117"/>
                    </a:cxn>
                    <a:cxn ang="0">
                      <a:pos x="118" y="120"/>
                    </a:cxn>
                    <a:cxn ang="0">
                      <a:pos x="104" y="126"/>
                    </a:cxn>
                  </a:cxnLst>
                  <a:rect l="0" t="0" r="r" b="b"/>
                  <a:pathLst>
                    <a:path w="129" h="127">
                      <a:moveTo>
                        <a:pt x="104" y="126"/>
                      </a:moveTo>
                      <a:lnTo>
                        <a:pt x="103" y="126"/>
                      </a:lnTo>
                      <a:lnTo>
                        <a:pt x="100" y="126"/>
                      </a:lnTo>
                      <a:lnTo>
                        <a:pt x="96" y="126"/>
                      </a:lnTo>
                      <a:lnTo>
                        <a:pt x="90" y="126"/>
                      </a:lnTo>
                      <a:lnTo>
                        <a:pt x="84" y="126"/>
                      </a:lnTo>
                      <a:lnTo>
                        <a:pt x="76" y="126"/>
                      </a:lnTo>
                      <a:lnTo>
                        <a:pt x="68" y="126"/>
                      </a:lnTo>
                      <a:lnTo>
                        <a:pt x="60" y="126"/>
                      </a:lnTo>
                      <a:lnTo>
                        <a:pt x="52" y="126"/>
                      </a:lnTo>
                      <a:lnTo>
                        <a:pt x="44" y="126"/>
                      </a:lnTo>
                      <a:lnTo>
                        <a:pt x="37" y="126"/>
                      </a:lnTo>
                      <a:lnTo>
                        <a:pt x="30" y="126"/>
                      </a:lnTo>
                      <a:lnTo>
                        <a:pt x="24" y="126"/>
                      </a:lnTo>
                      <a:lnTo>
                        <a:pt x="20" y="126"/>
                      </a:lnTo>
                      <a:lnTo>
                        <a:pt x="17" y="126"/>
                      </a:lnTo>
                      <a:lnTo>
                        <a:pt x="17" y="124"/>
                      </a:lnTo>
                      <a:lnTo>
                        <a:pt x="16" y="121"/>
                      </a:lnTo>
                      <a:lnTo>
                        <a:pt x="15" y="119"/>
                      </a:lnTo>
                      <a:lnTo>
                        <a:pt x="15" y="117"/>
                      </a:lnTo>
                      <a:lnTo>
                        <a:pt x="12" y="116"/>
                      </a:lnTo>
                      <a:lnTo>
                        <a:pt x="10" y="113"/>
                      </a:lnTo>
                      <a:lnTo>
                        <a:pt x="9" y="113"/>
                      </a:lnTo>
                      <a:lnTo>
                        <a:pt x="7" y="113"/>
                      </a:lnTo>
                      <a:lnTo>
                        <a:pt x="5" y="113"/>
                      </a:lnTo>
                      <a:lnTo>
                        <a:pt x="3" y="113"/>
                      </a:lnTo>
                      <a:lnTo>
                        <a:pt x="2" y="113"/>
                      </a:lnTo>
                      <a:lnTo>
                        <a:pt x="1" y="112"/>
                      </a:lnTo>
                      <a:lnTo>
                        <a:pt x="0" y="112"/>
                      </a:lnTo>
                      <a:lnTo>
                        <a:pt x="0" y="109"/>
                      </a:lnTo>
                      <a:lnTo>
                        <a:pt x="0" y="97"/>
                      </a:lnTo>
                      <a:lnTo>
                        <a:pt x="0" y="74"/>
                      </a:lnTo>
                      <a:lnTo>
                        <a:pt x="0" y="50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2" y="32"/>
                      </a:lnTo>
                      <a:lnTo>
                        <a:pt x="3" y="31"/>
                      </a:lnTo>
                      <a:lnTo>
                        <a:pt x="5" y="30"/>
                      </a:lnTo>
                      <a:lnTo>
                        <a:pt x="7" y="29"/>
                      </a:lnTo>
                      <a:lnTo>
                        <a:pt x="10" y="28"/>
                      </a:lnTo>
                      <a:lnTo>
                        <a:pt x="14" y="26"/>
                      </a:lnTo>
                      <a:lnTo>
                        <a:pt x="17" y="24"/>
                      </a:lnTo>
                      <a:lnTo>
                        <a:pt x="22" y="22"/>
                      </a:lnTo>
                      <a:lnTo>
                        <a:pt x="25" y="20"/>
                      </a:lnTo>
                      <a:lnTo>
                        <a:pt x="27" y="19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7"/>
                      </a:lnTo>
                      <a:lnTo>
                        <a:pt x="28" y="16"/>
                      </a:lnTo>
                      <a:lnTo>
                        <a:pt x="28" y="14"/>
                      </a:lnTo>
                      <a:lnTo>
                        <a:pt x="29" y="14"/>
                      </a:lnTo>
                      <a:lnTo>
                        <a:pt x="31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9" y="9"/>
                      </a:lnTo>
                      <a:lnTo>
                        <a:pt x="43" y="7"/>
                      </a:lnTo>
                      <a:lnTo>
                        <a:pt x="48" y="6"/>
                      </a:lnTo>
                      <a:lnTo>
                        <a:pt x="53" y="4"/>
                      </a:lnTo>
                      <a:lnTo>
                        <a:pt x="58" y="2"/>
                      </a:lnTo>
                      <a:lnTo>
                        <a:pt x="61" y="1"/>
                      </a:lnTo>
                      <a:lnTo>
                        <a:pt x="63" y="0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0" y="0"/>
                      </a:lnTo>
                      <a:lnTo>
                        <a:pt x="72" y="0"/>
                      </a:lnTo>
                      <a:lnTo>
                        <a:pt x="75" y="1"/>
                      </a:lnTo>
                      <a:lnTo>
                        <a:pt x="80" y="2"/>
                      </a:lnTo>
                      <a:lnTo>
                        <a:pt x="88" y="5"/>
                      </a:lnTo>
                      <a:lnTo>
                        <a:pt x="97" y="7"/>
                      </a:lnTo>
                      <a:lnTo>
                        <a:pt x="106" y="10"/>
                      </a:lnTo>
                      <a:lnTo>
                        <a:pt x="113" y="12"/>
                      </a:lnTo>
                      <a:lnTo>
                        <a:pt x="119" y="14"/>
                      </a:lnTo>
                      <a:lnTo>
                        <a:pt x="121" y="14"/>
                      </a:lnTo>
                      <a:lnTo>
                        <a:pt x="125" y="16"/>
                      </a:lnTo>
                      <a:lnTo>
                        <a:pt x="127" y="17"/>
                      </a:lnTo>
                      <a:lnTo>
                        <a:pt x="128" y="20"/>
                      </a:lnTo>
                      <a:lnTo>
                        <a:pt x="128" y="24"/>
                      </a:lnTo>
                      <a:lnTo>
                        <a:pt x="128" y="38"/>
                      </a:lnTo>
                      <a:lnTo>
                        <a:pt x="128" y="66"/>
                      </a:lnTo>
                      <a:lnTo>
                        <a:pt x="128" y="95"/>
                      </a:lnTo>
                      <a:lnTo>
                        <a:pt x="128" y="109"/>
                      </a:lnTo>
                      <a:lnTo>
                        <a:pt x="128" y="112"/>
                      </a:lnTo>
                      <a:lnTo>
                        <a:pt x="127" y="113"/>
                      </a:lnTo>
                      <a:lnTo>
                        <a:pt x="126" y="114"/>
                      </a:lnTo>
                      <a:lnTo>
                        <a:pt x="125" y="115"/>
                      </a:lnTo>
                      <a:lnTo>
                        <a:pt x="124" y="116"/>
                      </a:lnTo>
                      <a:lnTo>
                        <a:pt x="122" y="116"/>
                      </a:lnTo>
                      <a:lnTo>
                        <a:pt x="120" y="117"/>
                      </a:lnTo>
                      <a:lnTo>
                        <a:pt x="119" y="117"/>
                      </a:lnTo>
                      <a:lnTo>
                        <a:pt x="118" y="120"/>
                      </a:lnTo>
                      <a:lnTo>
                        <a:pt x="109" y="121"/>
                      </a:lnTo>
                      <a:lnTo>
                        <a:pt x="104" y="126"/>
                      </a:lnTo>
                    </a:path>
                  </a:pathLst>
                </a:custGeom>
                <a:solidFill>
                  <a:srgbClr val="D6C6C9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59" name="Freeform 426"/>
                <p:cNvSpPr>
                  <a:spLocks/>
                </p:cNvSpPr>
                <p:nvPr/>
              </p:nvSpPr>
              <p:spPr bwMode="auto">
                <a:xfrm>
                  <a:off x="3356" y="3361"/>
                  <a:ext cx="47" cy="40"/>
                </a:xfrm>
                <a:custGeom>
                  <a:avLst/>
                  <a:gdLst/>
                  <a:ahLst/>
                  <a:cxnLst>
                    <a:cxn ang="0">
                      <a:pos x="0" y="39"/>
                    </a:cxn>
                    <a:cxn ang="0">
                      <a:pos x="0" y="0"/>
                    </a:cxn>
                    <a:cxn ang="0">
                      <a:pos x="46" y="8"/>
                    </a:cxn>
                    <a:cxn ang="0">
                      <a:pos x="46" y="39"/>
                    </a:cxn>
                    <a:cxn ang="0">
                      <a:pos x="0" y="39"/>
                    </a:cxn>
                  </a:cxnLst>
                  <a:rect l="0" t="0" r="r" b="b"/>
                  <a:pathLst>
                    <a:path w="47" h="40">
                      <a:moveTo>
                        <a:pt x="0" y="39"/>
                      </a:moveTo>
                      <a:lnTo>
                        <a:pt x="0" y="0"/>
                      </a:lnTo>
                      <a:lnTo>
                        <a:pt x="46" y="8"/>
                      </a:lnTo>
                      <a:lnTo>
                        <a:pt x="46" y="39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B79BA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60" name="Freeform 427"/>
                <p:cNvSpPr>
                  <a:spLocks/>
                </p:cNvSpPr>
                <p:nvPr/>
              </p:nvSpPr>
              <p:spPr bwMode="auto">
                <a:xfrm>
                  <a:off x="3275" y="3235"/>
                  <a:ext cx="41" cy="112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32" y="1"/>
                    </a:cxn>
                    <a:cxn ang="0">
                      <a:pos x="29" y="2"/>
                    </a:cxn>
                    <a:cxn ang="0">
                      <a:pos x="25" y="4"/>
                    </a:cxn>
                    <a:cxn ang="0">
                      <a:pos x="19" y="6"/>
                    </a:cxn>
                    <a:cxn ang="0">
                      <a:pos x="14" y="7"/>
                    </a:cxn>
                    <a:cxn ang="0">
                      <a:pos x="10" y="9"/>
                    </a:cxn>
                    <a:cxn ang="0">
                      <a:pos x="6" y="10"/>
                    </a:cxn>
                    <a:cxn ang="0">
                      <a:pos x="5" y="11"/>
                    </a:cxn>
                    <a:cxn ang="0">
                      <a:pos x="3" y="12"/>
                    </a:cxn>
                    <a:cxn ang="0">
                      <a:pos x="1" y="14"/>
                    </a:cxn>
                    <a:cxn ang="0">
                      <a:pos x="0" y="14"/>
                    </a:cxn>
                    <a:cxn ang="0">
                      <a:pos x="0" y="16"/>
                    </a:cxn>
                    <a:cxn ang="0">
                      <a:pos x="0" y="29"/>
                    </a:cxn>
                    <a:cxn ang="0">
                      <a:pos x="0" y="58"/>
                    </a:cxn>
                    <a:cxn ang="0">
                      <a:pos x="0" y="88"/>
                    </a:cxn>
                    <a:cxn ang="0">
                      <a:pos x="0" y="104"/>
                    </a:cxn>
                    <a:cxn ang="0">
                      <a:pos x="0" y="106"/>
                    </a:cxn>
                    <a:cxn ang="0">
                      <a:pos x="1" y="109"/>
                    </a:cxn>
                    <a:cxn ang="0">
                      <a:pos x="2" y="110"/>
                    </a:cxn>
                    <a:cxn ang="0">
                      <a:pos x="3" y="111"/>
                    </a:cxn>
                    <a:cxn ang="0">
                      <a:pos x="5" y="111"/>
                    </a:cxn>
                    <a:cxn ang="0">
                      <a:pos x="9" y="111"/>
                    </a:cxn>
                    <a:cxn ang="0">
                      <a:pos x="15" y="111"/>
                    </a:cxn>
                    <a:cxn ang="0">
                      <a:pos x="22" y="111"/>
                    </a:cxn>
                    <a:cxn ang="0">
                      <a:pos x="28" y="111"/>
                    </a:cxn>
                    <a:cxn ang="0">
                      <a:pos x="34" y="111"/>
                    </a:cxn>
                    <a:cxn ang="0">
                      <a:pos x="38" y="111"/>
                    </a:cxn>
                    <a:cxn ang="0">
                      <a:pos x="40" y="111"/>
                    </a:cxn>
                    <a:cxn ang="0">
                      <a:pos x="38" y="110"/>
                    </a:cxn>
                    <a:cxn ang="0">
                      <a:pos x="36" y="109"/>
                    </a:cxn>
                    <a:cxn ang="0">
                      <a:pos x="36" y="107"/>
                    </a:cxn>
                    <a:cxn ang="0">
                      <a:pos x="35" y="106"/>
                    </a:cxn>
                    <a:cxn ang="0">
                      <a:pos x="35" y="89"/>
                    </a:cxn>
                    <a:cxn ang="0">
                      <a:pos x="35" y="54"/>
                    </a:cxn>
                    <a:cxn ang="0">
                      <a:pos x="35" y="20"/>
                    </a:cxn>
                    <a:cxn ang="0">
                      <a:pos x="35" y="4"/>
                    </a:cxn>
                    <a:cxn ang="0">
                      <a:pos x="36" y="2"/>
                    </a:cxn>
                    <a:cxn ang="0">
                      <a:pos x="37" y="0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36" y="0"/>
                    </a:cxn>
                    <a:cxn ang="0">
                      <a:pos x="35" y="0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41" h="112">
                      <a:moveTo>
                        <a:pt x="34" y="0"/>
                      </a:moveTo>
                      <a:lnTo>
                        <a:pt x="32" y="1"/>
                      </a:lnTo>
                      <a:lnTo>
                        <a:pt x="29" y="2"/>
                      </a:lnTo>
                      <a:lnTo>
                        <a:pt x="25" y="4"/>
                      </a:lnTo>
                      <a:lnTo>
                        <a:pt x="19" y="6"/>
                      </a:lnTo>
                      <a:lnTo>
                        <a:pt x="14" y="7"/>
                      </a:lnTo>
                      <a:lnTo>
                        <a:pt x="10" y="9"/>
                      </a:lnTo>
                      <a:lnTo>
                        <a:pt x="6" y="10"/>
                      </a:lnTo>
                      <a:lnTo>
                        <a:pt x="5" y="11"/>
                      </a:lnTo>
                      <a:lnTo>
                        <a:pt x="3" y="12"/>
                      </a:lnTo>
                      <a:lnTo>
                        <a:pt x="1" y="14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29"/>
                      </a:lnTo>
                      <a:lnTo>
                        <a:pt x="0" y="58"/>
                      </a:lnTo>
                      <a:lnTo>
                        <a:pt x="0" y="88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1" y="109"/>
                      </a:lnTo>
                      <a:lnTo>
                        <a:pt x="2" y="110"/>
                      </a:lnTo>
                      <a:lnTo>
                        <a:pt x="3" y="111"/>
                      </a:lnTo>
                      <a:lnTo>
                        <a:pt x="5" y="111"/>
                      </a:lnTo>
                      <a:lnTo>
                        <a:pt x="9" y="111"/>
                      </a:lnTo>
                      <a:lnTo>
                        <a:pt x="15" y="111"/>
                      </a:lnTo>
                      <a:lnTo>
                        <a:pt x="22" y="111"/>
                      </a:lnTo>
                      <a:lnTo>
                        <a:pt x="28" y="111"/>
                      </a:lnTo>
                      <a:lnTo>
                        <a:pt x="34" y="111"/>
                      </a:lnTo>
                      <a:lnTo>
                        <a:pt x="38" y="111"/>
                      </a:lnTo>
                      <a:lnTo>
                        <a:pt x="40" y="111"/>
                      </a:lnTo>
                      <a:lnTo>
                        <a:pt x="38" y="110"/>
                      </a:lnTo>
                      <a:lnTo>
                        <a:pt x="36" y="109"/>
                      </a:lnTo>
                      <a:lnTo>
                        <a:pt x="36" y="107"/>
                      </a:lnTo>
                      <a:lnTo>
                        <a:pt x="35" y="106"/>
                      </a:lnTo>
                      <a:lnTo>
                        <a:pt x="35" y="89"/>
                      </a:lnTo>
                      <a:lnTo>
                        <a:pt x="35" y="54"/>
                      </a:lnTo>
                      <a:lnTo>
                        <a:pt x="35" y="20"/>
                      </a:lnTo>
                      <a:lnTo>
                        <a:pt x="35" y="4"/>
                      </a:lnTo>
                      <a:lnTo>
                        <a:pt x="36" y="2"/>
                      </a:lnTo>
                      <a:lnTo>
                        <a:pt x="37" y="0"/>
                      </a:lnTo>
                      <a:lnTo>
                        <a:pt x="38" y="0"/>
                      </a:lnTo>
                      <a:lnTo>
                        <a:pt x="37" y="0"/>
                      </a:lnTo>
                      <a:lnTo>
                        <a:pt x="36" y="0"/>
                      </a:lnTo>
                      <a:lnTo>
                        <a:pt x="35" y="0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rgbClr val="B79BA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61" name="Freeform 428"/>
                <p:cNvSpPr>
                  <a:spLocks/>
                </p:cNvSpPr>
                <p:nvPr/>
              </p:nvSpPr>
              <p:spPr bwMode="auto">
                <a:xfrm>
                  <a:off x="3466" y="3394"/>
                  <a:ext cx="20" cy="17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0" y="0"/>
                    </a:cxn>
                    <a:cxn ang="0">
                      <a:pos x="17" y="5"/>
                    </a:cxn>
                    <a:cxn ang="0">
                      <a:pos x="18" y="5"/>
                    </a:cxn>
                    <a:cxn ang="0">
                      <a:pos x="19" y="8"/>
                    </a:cxn>
                    <a:cxn ang="0">
                      <a:pos x="19" y="10"/>
                    </a:cxn>
                    <a:cxn ang="0">
                      <a:pos x="19" y="13"/>
                    </a:cxn>
                    <a:cxn ang="0">
                      <a:pos x="19" y="16"/>
                    </a:cxn>
                    <a:cxn ang="0">
                      <a:pos x="0" y="16"/>
                    </a:cxn>
                  </a:cxnLst>
                  <a:rect l="0" t="0" r="r" b="b"/>
                  <a:pathLst>
                    <a:path w="20" h="17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17" y="5"/>
                      </a:lnTo>
                      <a:lnTo>
                        <a:pt x="18" y="5"/>
                      </a:lnTo>
                      <a:lnTo>
                        <a:pt x="19" y="8"/>
                      </a:lnTo>
                      <a:lnTo>
                        <a:pt x="19" y="10"/>
                      </a:lnTo>
                      <a:lnTo>
                        <a:pt x="19" y="13"/>
                      </a:lnTo>
                      <a:lnTo>
                        <a:pt x="19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1AAA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62" name="Freeform 429"/>
                <p:cNvSpPr>
                  <a:spLocks/>
                </p:cNvSpPr>
                <p:nvPr/>
              </p:nvSpPr>
              <p:spPr bwMode="auto">
                <a:xfrm>
                  <a:off x="3368" y="3382"/>
                  <a:ext cx="99" cy="19"/>
                </a:xfrm>
                <a:custGeom>
                  <a:avLst/>
                  <a:gdLst/>
                  <a:ahLst/>
                  <a:cxnLst>
                    <a:cxn ang="0">
                      <a:pos x="98" y="18"/>
                    </a:cxn>
                    <a:cxn ang="0">
                      <a:pos x="0" y="18"/>
                    </a:cxn>
                    <a:cxn ang="0">
                      <a:pos x="0" y="14"/>
                    </a:cxn>
                    <a:cxn ang="0">
                      <a:pos x="0" y="9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4" y="0"/>
                    </a:cxn>
                    <a:cxn ang="0">
                      <a:pos x="7" y="0"/>
                    </a:cxn>
                    <a:cxn ang="0">
                      <a:pos x="10" y="1"/>
                    </a:cxn>
                    <a:cxn ang="0">
                      <a:pos x="14" y="1"/>
                    </a:cxn>
                    <a:cxn ang="0">
                      <a:pos x="19" y="2"/>
                    </a:cxn>
                    <a:cxn ang="0">
                      <a:pos x="25" y="3"/>
                    </a:cxn>
                    <a:cxn ang="0">
                      <a:pos x="32" y="3"/>
                    </a:cxn>
                    <a:cxn ang="0">
                      <a:pos x="40" y="4"/>
                    </a:cxn>
                    <a:cxn ang="0">
                      <a:pos x="48" y="5"/>
                    </a:cxn>
                    <a:cxn ang="0">
                      <a:pos x="55" y="6"/>
                    </a:cxn>
                    <a:cxn ang="0">
                      <a:pos x="63" y="7"/>
                    </a:cxn>
                    <a:cxn ang="0">
                      <a:pos x="72" y="8"/>
                    </a:cxn>
                    <a:cxn ang="0">
                      <a:pos x="78" y="9"/>
                    </a:cxn>
                    <a:cxn ang="0">
                      <a:pos x="85" y="10"/>
                    </a:cxn>
                    <a:cxn ang="0">
                      <a:pos x="91" y="10"/>
                    </a:cxn>
                    <a:cxn ang="0">
                      <a:pos x="94" y="10"/>
                    </a:cxn>
                    <a:cxn ang="0">
                      <a:pos x="97" y="11"/>
                    </a:cxn>
                    <a:cxn ang="0">
                      <a:pos x="98" y="11"/>
                    </a:cxn>
                    <a:cxn ang="0">
                      <a:pos x="98" y="18"/>
                    </a:cxn>
                  </a:cxnLst>
                  <a:rect l="0" t="0" r="r" b="b"/>
                  <a:pathLst>
                    <a:path w="99" h="19">
                      <a:moveTo>
                        <a:pt x="98" y="18"/>
                      </a:move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10" y="1"/>
                      </a:lnTo>
                      <a:lnTo>
                        <a:pt x="14" y="1"/>
                      </a:lnTo>
                      <a:lnTo>
                        <a:pt x="19" y="2"/>
                      </a:lnTo>
                      <a:lnTo>
                        <a:pt x="25" y="3"/>
                      </a:lnTo>
                      <a:lnTo>
                        <a:pt x="32" y="3"/>
                      </a:lnTo>
                      <a:lnTo>
                        <a:pt x="40" y="4"/>
                      </a:lnTo>
                      <a:lnTo>
                        <a:pt x="48" y="5"/>
                      </a:lnTo>
                      <a:lnTo>
                        <a:pt x="55" y="6"/>
                      </a:lnTo>
                      <a:lnTo>
                        <a:pt x="63" y="7"/>
                      </a:lnTo>
                      <a:lnTo>
                        <a:pt x="72" y="8"/>
                      </a:lnTo>
                      <a:lnTo>
                        <a:pt x="78" y="9"/>
                      </a:lnTo>
                      <a:lnTo>
                        <a:pt x="85" y="10"/>
                      </a:lnTo>
                      <a:lnTo>
                        <a:pt x="91" y="10"/>
                      </a:lnTo>
                      <a:lnTo>
                        <a:pt x="94" y="10"/>
                      </a:lnTo>
                      <a:lnTo>
                        <a:pt x="97" y="11"/>
                      </a:lnTo>
                      <a:lnTo>
                        <a:pt x="98" y="11"/>
                      </a:lnTo>
                      <a:lnTo>
                        <a:pt x="98" y="18"/>
                      </a:lnTo>
                    </a:path>
                  </a:pathLst>
                </a:custGeom>
                <a:solidFill>
                  <a:srgbClr val="D6C6C9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63" name="Freeform 430"/>
                <p:cNvSpPr>
                  <a:spLocks/>
                </p:cNvSpPr>
                <p:nvPr/>
              </p:nvSpPr>
              <p:spPr bwMode="auto">
                <a:xfrm>
                  <a:off x="3261" y="3352"/>
                  <a:ext cx="10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7"/>
                    </a:cxn>
                    <a:cxn ang="0">
                      <a:pos x="1" y="12"/>
                    </a:cxn>
                    <a:cxn ang="0">
                      <a:pos x="1" y="16"/>
                    </a:cxn>
                    <a:cxn ang="0">
                      <a:pos x="2" y="16"/>
                    </a:cxn>
                    <a:cxn ang="0">
                      <a:pos x="5" y="16"/>
                    </a:cxn>
                    <a:cxn ang="0">
                      <a:pos x="9" y="16"/>
                    </a:cxn>
                    <a:cxn ang="0">
                      <a:pos x="15" y="16"/>
                    </a:cxn>
                    <a:cxn ang="0">
                      <a:pos x="22" y="16"/>
                    </a:cxn>
                    <a:cxn ang="0">
                      <a:pos x="29" y="16"/>
                    </a:cxn>
                    <a:cxn ang="0">
                      <a:pos x="37" y="16"/>
                    </a:cxn>
                    <a:cxn ang="0">
                      <a:pos x="45" y="16"/>
                    </a:cxn>
                    <a:cxn ang="0">
                      <a:pos x="54" y="16"/>
                    </a:cxn>
                    <a:cxn ang="0">
                      <a:pos x="62" y="16"/>
                    </a:cxn>
                    <a:cxn ang="0">
                      <a:pos x="69" y="16"/>
                    </a:cxn>
                    <a:cxn ang="0">
                      <a:pos x="76" y="16"/>
                    </a:cxn>
                    <a:cxn ang="0">
                      <a:pos x="82" y="16"/>
                    </a:cxn>
                    <a:cxn ang="0">
                      <a:pos x="86" y="16"/>
                    </a:cxn>
                    <a:cxn ang="0">
                      <a:pos x="89" y="16"/>
                    </a:cxn>
                    <a:cxn ang="0">
                      <a:pos x="90" y="16"/>
                    </a:cxn>
                    <a:cxn ang="0">
                      <a:pos x="95" y="7"/>
                    </a:cxn>
                    <a:cxn ang="0">
                      <a:pos x="104" y="5"/>
                    </a:cxn>
                    <a:cxn ang="0">
                      <a:pos x="10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7" h="17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7"/>
                      </a:lnTo>
                      <a:lnTo>
                        <a:pt x="1" y="12"/>
                      </a:lnTo>
                      <a:lnTo>
                        <a:pt x="1" y="16"/>
                      </a:lnTo>
                      <a:lnTo>
                        <a:pt x="2" y="16"/>
                      </a:lnTo>
                      <a:lnTo>
                        <a:pt x="5" y="16"/>
                      </a:lnTo>
                      <a:lnTo>
                        <a:pt x="9" y="16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29" y="16"/>
                      </a:lnTo>
                      <a:lnTo>
                        <a:pt x="37" y="16"/>
                      </a:lnTo>
                      <a:lnTo>
                        <a:pt x="45" y="16"/>
                      </a:lnTo>
                      <a:lnTo>
                        <a:pt x="54" y="16"/>
                      </a:lnTo>
                      <a:lnTo>
                        <a:pt x="62" y="16"/>
                      </a:lnTo>
                      <a:lnTo>
                        <a:pt x="69" y="16"/>
                      </a:lnTo>
                      <a:lnTo>
                        <a:pt x="76" y="16"/>
                      </a:lnTo>
                      <a:lnTo>
                        <a:pt x="82" y="16"/>
                      </a:lnTo>
                      <a:lnTo>
                        <a:pt x="86" y="16"/>
                      </a:lnTo>
                      <a:lnTo>
                        <a:pt x="89" y="16"/>
                      </a:lnTo>
                      <a:lnTo>
                        <a:pt x="90" y="16"/>
                      </a:lnTo>
                      <a:lnTo>
                        <a:pt x="95" y="7"/>
                      </a:lnTo>
                      <a:lnTo>
                        <a:pt x="104" y="5"/>
                      </a:lnTo>
                      <a:lnTo>
                        <a:pt x="10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97277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64" name="Freeform 431"/>
                <p:cNvSpPr>
                  <a:spLocks/>
                </p:cNvSpPr>
                <p:nvPr/>
              </p:nvSpPr>
              <p:spPr bwMode="auto">
                <a:xfrm>
                  <a:off x="3320" y="3247"/>
                  <a:ext cx="48" cy="9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10" y="4"/>
                    </a:cxn>
                    <a:cxn ang="0">
                      <a:pos x="17" y="5"/>
                    </a:cxn>
                    <a:cxn ang="0">
                      <a:pos x="23" y="6"/>
                    </a:cxn>
                    <a:cxn ang="0">
                      <a:pos x="28" y="8"/>
                    </a:cxn>
                    <a:cxn ang="0">
                      <a:pos x="34" y="9"/>
                    </a:cxn>
                    <a:cxn ang="0">
                      <a:pos x="38" y="11"/>
                    </a:cxn>
                    <a:cxn ang="0">
                      <a:pos x="42" y="12"/>
                    </a:cxn>
                    <a:cxn ang="0">
                      <a:pos x="42" y="13"/>
                    </a:cxn>
                    <a:cxn ang="0">
                      <a:pos x="44" y="14"/>
                    </a:cxn>
                    <a:cxn ang="0">
                      <a:pos x="44" y="15"/>
                    </a:cxn>
                    <a:cxn ang="0">
                      <a:pos x="44" y="28"/>
                    </a:cxn>
                    <a:cxn ang="0">
                      <a:pos x="44" y="53"/>
                    </a:cxn>
                    <a:cxn ang="0">
                      <a:pos x="44" y="79"/>
                    </a:cxn>
                    <a:cxn ang="0">
                      <a:pos x="44" y="92"/>
                    </a:cxn>
                    <a:cxn ang="0">
                      <a:pos x="44" y="93"/>
                    </a:cxn>
                    <a:cxn ang="0">
                      <a:pos x="44" y="94"/>
                    </a:cxn>
                    <a:cxn ang="0">
                      <a:pos x="45" y="94"/>
                    </a:cxn>
                    <a:cxn ang="0">
                      <a:pos x="47" y="94"/>
                    </a:cxn>
                    <a:cxn ang="0">
                      <a:pos x="47" y="93"/>
                    </a:cxn>
                    <a:cxn ang="0">
                      <a:pos x="47" y="79"/>
                    </a:cxn>
                    <a:cxn ang="0">
                      <a:pos x="47" y="52"/>
                    </a:cxn>
                    <a:cxn ang="0">
                      <a:pos x="47" y="26"/>
                    </a:cxn>
                    <a:cxn ang="0">
                      <a:pos x="47" y="14"/>
                    </a:cxn>
                    <a:cxn ang="0">
                      <a:pos x="47" y="12"/>
                    </a:cxn>
                    <a:cxn ang="0">
                      <a:pos x="47" y="11"/>
                    </a:cxn>
                    <a:cxn ang="0">
                      <a:pos x="45" y="11"/>
                    </a:cxn>
                    <a:cxn ang="0">
                      <a:pos x="44" y="11"/>
                    </a:cxn>
                    <a:cxn ang="0">
                      <a:pos x="42" y="10"/>
                    </a:cxn>
                    <a:cxn ang="0">
                      <a:pos x="38" y="9"/>
                    </a:cxn>
                    <a:cxn ang="0">
                      <a:pos x="31" y="7"/>
                    </a:cxn>
                    <a:cxn ang="0">
                      <a:pos x="23" y="5"/>
                    </a:cxn>
                    <a:cxn ang="0">
                      <a:pos x="16" y="4"/>
                    </a:cxn>
                    <a:cxn ang="0">
                      <a:pos x="10" y="2"/>
                    </a:cxn>
                    <a:cxn ang="0">
                      <a:pos x="5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48" h="95">
                      <a:moveTo>
                        <a:pt x="0" y="2"/>
                      </a:moveTo>
                      <a:lnTo>
                        <a:pt x="5" y="2"/>
                      </a:lnTo>
                      <a:lnTo>
                        <a:pt x="10" y="4"/>
                      </a:lnTo>
                      <a:lnTo>
                        <a:pt x="17" y="5"/>
                      </a:lnTo>
                      <a:lnTo>
                        <a:pt x="23" y="6"/>
                      </a:lnTo>
                      <a:lnTo>
                        <a:pt x="28" y="8"/>
                      </a:lnTo>
                      <a:lnTo>
                        <a:pt x="34" y="9"/>
                      </a:lnTo>
                      <a:lnTo>
                        <a:pt x="38" y="11"/>
                      </a:lnTo>
                      <a:lnTo>
                        <a:pt x="42" y="12"/>
                      </a:lnTo>
                      <a:lnTo>
                        <a:pt x="42" y="13"/>
                      </a:lnTo>
                      <a:lnTo>
                        <a:pt x="44" y="14"/>
                      </a:lnTo>
                      <a:lnTo>
                        <a:pt x="44" y="15"/>
                      </a:lnTo>
                      <a:lnTo>
                        <a:pt x="44" y="28"/>
                      </a:lnTo>
                      <a:lnTo>
                        <a:pt x="44" y="53"/>
                      </a:lnTo>
                      <a:lnTo>
                        <a:pt x="44" y="79"/>
                      </a:lnTo>
                      <a:lnTo>
                        <a:pt x="44" y="92"/>
                      </a:lnTo>
                      <a:lnTo>
                        <a:pt x="44" y="93"/>
                      </a:lnTo>
                      <a:lnTo>
                        <a:pt x="44" y="94"/>
                      </a:lnTo>
                      <a:lnTo>
                        <a:pt x="45" y="94"/>
                      </a:lnTo>
                      <a:lnTo>
                        <a:pt x="47" y="94"/>
                      </a:lnTo>
                      <a:lnTo>
                        <a:pt x="47" y="93"/>
                      </a:lnTo>
                      <a:lnTo>
                        <a:pt x="47" y="79"/>
                      </a:lnTo>
                      <a:lnTo>
                        <a:pt x="47" y="52"/>
                      </a:lnTo>
                      <a:lnTo>
                        <a:pt x="47" y="26"/>
                      </a:lnTo>
                      <a:lnTo>
                        <a:pt x="47" y="14"/>
                      </a:lnTo>
                      <a:lnTo>
                        <a:pt x="47" y="12"/>
                      </a:lnTo>
                      <a:lnTo>
                        <a:pt x="47" y="11"/>
                      </a:lnTo>
                      <a:lnTo>
                        <a:pt x="45" y="11"/>
                      </a:lnTo>
                      <a:lnTo>
                        <a:pt x="44" y="11"/>
                      </a:lnTo>
                      <a:lnTo>
                        <a:pt x="42" y="10"/>
                      </a:lnTo>
                      <a:lnTo>
                        <a:pt x="38" y="9"/>
                      </a:lnTo>
                      <a:lnTo>
                        <a:pt x="31" y="7"/>
                      </a:lnTo>
                      <a:lnTo>
                        <a:pt x="23" y="5"/>
                      </a:lnTo>
                      <a:lnTo>
                        <a:pt x="16" y="4"/>
                      </a:lnTo>
                      <a:lnTo>
                        <a:pt x="10" y="2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rgbClr val="997277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65" name="Freeform 432"/>
                <p:cNvSpPr>
                  <a:spLocks/>
                </p:cNvSpPr>
                <p:nvPr/>
              </p:nvSpPr>
              <p:spPr bwMode="auto">
                <a:xfrm>
                  <a:off x="3320" y="3248"/>
                  <a:ext cx="45" cy="94"/>
                </a:xfrm>
                <a:custGeom>
                  <a:avLst/>
                  <a:gdLst/>
                  <a:ahLst/>
                  <a:cxnLst>
                    <a:cxn ang="0">
                      <a:pos x="2" y="91"/>
                    </a:cxn>
                    <a:cxn ang="0">
                      <a:pos x="4" y="91"/>
                    </a:cxn>
                    <a:cxn ang="0">
                      <a:pos x="8" y="91"/>
                    </a:cxn>
                    <a:cxn ang="0">
                      <a:pos x="14" y="91"/>
                    </a:cxn>
                    <a:cxn ang="0">
                      <a:pos x="21" y="91"/>
                    </a:cxn>
                    <a:cxn ang="0">
                      <a:pos x="28" y="92"/>
                    </a:cxn>
                    <a:cxn ang="0">
                      <a:pos x="34" y="93"/>
                    </a:cxn>
                    <a:cxn ang="0">
                      <a:pos x="40" y="93"/>
                    </a:cxn>
                    <a:cxn ang="0">
                      <a:pos x="44" y="93"/>
                    </a:cxn>
                    <a:cxn ang="0">
                      <a:pos x="44" y="92"/>
                    </a:cxn>
                    <a:cxn ang="0">
                      <a:pos x="44" y="91"/>
                    </a:cxn>
                    <a:cxn ang="0">
                      <a:pos x="44" y="78"/>
                    </a:cxn>
                    <a:cxn ang="0">
                      <a:pos x="44" y="52"/>
                    </a:cxn>
                    <a:cxn ang="0">
                      <a:pos x="44" y="26"/>
                    </a:cxn>
                    <a:cxn ang="0">
                      <a:pos x="44" y="13"/>
                    </a:cxn>
                    <a:cxn ang="0">
                      <a:pos x="44" y="12"/>
                    </a:cxn>
                    <a:cxn ang="0">
                      <a:pos x="42" y="11"/>
                    </a:cxn>
                    <a:cxn ang="0">
                      <a:pos x="38" y="9"/>
                    </a:cxn>
                    <a:cxn ang="0">
                      <a:pos x="34" y="7"/>
                    </a:cxn>
                    <a:cxn ang="0">
                      <a:pos x="28" y="6"/>
                    </a:cxn>
                    <a:cxn ang="0">
                      <a:pos x="23" y="5"/>
                    </a:cxn>
                    <a:cxn ang="0">
                      <a:pos x="17" y="3"/>
                    </a:cxn>
                    <a:cxn ang="0">
                      <a:pos x="11" y="2"/>
                    </a:cxn>
                    <a:cxn ang="0">
                      <a:pos x="5" y="1"/>
                    </a:cxn>
                    <a:cxn ang="0">
                      <a:pos x="0" y="0"/>
                    </a:cxn>
                    <a:cxn ang="0">
                      <a:pos x="0" y="17"/>
                    </a:cxn>
                    <a:cxn ang="0">
                      <a:pos x="0" y="46"/>
                    </a:cxn>
                    <a:cxn ang="0">
                      <a:pos x="0" y="75"/>
                    </a:cxn>
                    <a:cxn ang="0">
                      <a:pos x="0" y="88"/>
                    </a:cxn>
                    <a:cxn ang="0">
                      <a:pos x="0" y="89"/>
                    </a:cxn>
                    <a:cxn ang="0">
                      <a:pos x="0" y="90"/>
                    </a:cxn>
                    <a:cxn ang="0">
                      <a:pos x="1" y="91"/>
                    </a:cxn>
                    <a:cxn ang="0">
                      <a:pos x="2" y="91"/>
                    </a:cxn>
                  </a:cxnLst>
                  <a:rect l="0" t="0" r="r" b="b"/>
                  <a:pathLst>
                    <a:path w="45" h="94">
                      <a:moveTo>
                        <a:pt x="2" y="91"/>
                      </a:moveTo>
                      <a:lnTo>
                        <a:pt x="4" y="91"/>
                      </a:lnTo>
                      <a:lnTo>
                        <a:pt x="8" y="91"/>
                      </a:lnTo>
                      <a:lnTo>
                        <a:pt x="14" y="91"/>
                      </a:lnTo>
                      <a:lnTo>
                        <a:pt x="21" y="91"/>
                      </a:lnTo>
                      <a:lnTo>
                        <a:pt x="28" y="92"/>
                      </a:lnTo>
                      <a:lnTo>
                        <a:pt x="34" y="93"/>
                      </a:lnTo>
                      <a:lnTo>
                        <a:pt x="40" y="93"/>
                      </a:lnTo>
                      <a:lnTo>
                        <a:pt x="44" y="93"/>
                      </a:lnTo>
                      <a:lnTo>
                        <a:pt x="44" y="92"/>
                      </a:lnTo>
                      <a:lnTo>
                        <a:pt x="44" y="91"/>
                      </a:lnTo>
                      <a:lnTo>
                        <a:pt x="44" y="78"/>
                      </a:lnTo>
                      <a:lnTo>
                        <a:pt x="44" y="52"/>
                      </a:lnTo>
                      <a:lnTo>
                        <a:pt x="44" y="26"/>
                      </a:lnTo>
                      <a:lnTo>
                        <a:pt x="44" y="13"/>
                      </a:lnTo>
                      <a:lnTo>
                        <a:pt x="44" y="12"/>
                      </a:lnTo>
                      <a:lnTo>
                        <a:pt x="42" y="11"/>
                      </a:lnTo>
                      <a:lnTo>
                        <a:pt x="38" y="9"/>
                      </a:lnTo>
                      <a:lnTo>
                        <a:pt x="34" y="7"/>
                      </a:lnTo>
                      <a:lnTo>
                        <a:pt x="28" y="6"/>
                      </a:lnTo>
                      <a:lnTo>
                        <a:pt x="23" y="5"/>
                      </a:lnTo>
                      <a:lnTo>
                        <a:pt x="17" y="3"/>
                      </a:lnTo>
                      <a:lnTo>
                        <a:pt x="11" y="2"/>
                      </a:lnTo>
                      <a:lnTo>
                        <a:pt x="5" y="1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46"/>
                      </a:lnTo>
                      <a:lnTo>
                        <a:pt x="0" y="75"/>
                      </a:lnTo>
                      <a:lnTo>
                        <a:pt x="0" y="88"/>
                      </a:lnTo>
                      <a:lnTo>
                        <a:pt x="0" y="89"/>
                      </a:lnTo>
                      <a:lnTo>
                        <a:pt x="0" y="90"/>
                      </a:lnTo>
                      <a:lnTo>
                        <a:pt x="1" y="91"/>
                      </a:lnTo>
                      <a:lnTo>
                        <a:pt x="2" y="91"/>
                      </a:lnTo>
                    </a:path>
                  </a:pathLst>
                </a:custGeom>
                <a:solidFill>
                  <a:srgbClr val="0A335B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50" name="AutoShape 433"/>
              <p:cNvSpPr>
                <a:spLocks noChangeArrowheads="1"/>
              </p:cNvSpPr>
              <p:nvPr/>
            </p:nvSpPr>
            <p:spPr bwMode="auto">
              <a:xfrm flipH="1">
                <a:off x="2975" y="2763"/>
                <a:ext cx="904" cy="235"/>
              </a:xfrm>
              <a:prstGeom prst="wedgeRoundRectCallout">
                <a:avLst>
                  <a:gd name="adj1" fmla="val -24560"/>
                  <a:gd name="adj2" fmla="val 66667"/>
                  <a:gd name="adj3" fmla="val 16667"/>
                </a:avLst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latinLnBrk="0" hangingPunct="0"/>
                <a:r>
                  <a:rPr kumimoji="0" lang="ko-KR" altLang="en-US" sz="1200" b="1" i="1">
                    <a:latin typeface="+mn-ea"/>
                    <a:ea typeface="+mn-ea"/>
                  </a:rPr>
                  <a:t>모든 자료는 여기에</a:t>
                </a:r>
                <a:r>
                  <a:rPr kumimoji="0" lang="en-US" altLang="ko-KR" sz="1200" b="1" i="1">
                    <a:latin typeface="+mn-ea"/>
                    <a:ea typeface="+mn-ea"/>
                  </a:rPr>
                  <a:t>…</a:t>
                </a:r>
              </a:p>
              <a:p>
                <a:pPr eaLnBrk="0" latinLnBrk="0" hangingPunct="0"/>
                <a:r>
                  <a:rPr kumimoji="0" lang="en-US" altLang="ko-KR" sz="1200" b="1" i="1">
                    <a:latin typeface="+mn-ea"/>
                    <a:ea typeface="+mn-ea"/>
                  </a:rPr>
                  <a:t>(</a:t>
                </a:r>
                <a:r>
                  <a:rPr kumimoji="0" lang="ko-KR" altLang="en-US" sz="1200" b="1" i="1">
                    <a:latin typeface="+mn-ea"/>
                    <a:ea typeface="+mn-ea"/>
                  </a:rPr>
                  <a:t>최종 정보사용자 컴퓨팅</a:t>
                </a:r>
                <a:r>
                  <a:rPr kumimoji="0" lang="en-US" altLang="ko-KR" sz="1200" b="1" i="1">
                    <a:latin typeface="+mn-ea"/>
                    <a:ea typeface="+mn-ea"/>
                  </a:rPr>
                  <a:t>)</a:t>
                </a:r>
              </a:p>
            </p:txBody>
          </p:sp>
          <p:sp>
            <p:nvSpPr>
              <p:cNvPr id="251" name="Freeform 434"/>
              <p:cNvSpPr>
                <a:spLocks/>
              </p:cNvSpPr>
              <p:nvPr/>
            </p:nvSpPr>
            <p:spPr bwMode="auto">
              <a:xfrm>
                <a:off x="3024" y="3418"/>
                <a:ext cx="200" cy="49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99" y="0"/>
                  </a:cxn>
                  <a:cxn ang="0">
                    <a:pos x="149" y="48"/>
                  </a:cxn>
                  <a:cxn ang="0">
                    <a:pos x="0" y="48"/>
                  </a:cxn>
                </a:cxnLst>
                <a:rect l="0" t="0" r="r" b="b"/>
                <a:pathLst>
                  <a:path w="200" h="49">
                    <a:moveTo>
                      <a:pt x="199" y="0"/>
                    </a:moveTo>
                    <a:lnTo>
                      <a:pt x="99" y="0"/>
                    </a:lnTo>
                    <a:lnTo>
                      <a:pt x="149" y="48"/>
                    </a:lnTo>
                    <a:lnTo>
                      <a:pt x="0" y="48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grpSp>
            <p:nvGrpSpPr>
              <p:cNvPr id="14" name="Group 435"/>
              <p:cNvGrpSpPr>
                <a:grpSpLocks/>
              </p:cNvGrpSpPr>
              <p:nvPr/>
            </p:nvGrpSpPr>
            <p:grpSpPr bwMode="auto">
              <a:xfrm>
                <a:off x="720" y="2743"/>
                <a:ext cx="2024" cy="848"/>
                <a:chOff x="1989" y="988"/>
                <a:chExt cx="2737" cy="1176"/>
              </a:xfrm>
            </p:grpSpPr>
            <p:grpSp>
              <p:nvGrpSpPr>
                <p:cNvPr id="15" name="Group 436"/>
                <p:cNvGrpSpPr>
                  <a:grpSpLocks/>
                </p:cNvGrpSpPr>
                <p:nvPr/>
              </p:nvGrpSpPr>
              <p:grpSpPr bwMode="auto">
                <a:xfrm>
                  <a:off x="1989" y="988"/>
                  <a:ext cx="1209" cy="1176"/>
                  <a:chOff x="4319" y="1151"/>
                  <a:chExt cx="1209" cy="2542"/>
                </a:xfrm>
              </p:grpSpPr>
              <p:grpSp>
                <p:nvGrpSpPr>
                  <p:cNvPr id="16" name="Group 437"/>
                  <p:cNvGrpSpPr>
                    <a:grpSpLocks/>
                  </p:cNvGrpSpPr>
                  <p:nvPr/>
                </p:nvGrpSpPr>
                <p:grpSpPr bwMode="auto">
                  <a:xfrm>
                    <a:off x="4319" y="1151"/>
                    <a:ext cx="1209" cy="2542"/>
                    <a:chOff x="240" y="1104"/>
                    <a:chExt cx="1440" cy="2928"/>
                  </a:xfrm>
                </p:grpSpPr>
                <p:sp>
                  <p:nvSpPr>
                    <p:cNvPr id="362" name="Freeform 438"/>
                    <p:cNvSpPr>
                      <a:spLocks/>
                    </p:cNvSpPr>
                    <p:nvPr/>
                  </p:nvSpPr>
                  <p:spPr bwMode="auto">
                    <a:xfrm>
                      <a:off x="253" y="1916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63" name="Freeform 439"/>
                    <p:cNvSpPr>
                      <a:spLocks/>
                    </p:cNvSpPr>
                    <p:nvPr/>
                  </p:nvSpPr>
                  <p:spPr bwMode="auto">
                    <a:xfrm>
                      <a:off x="240" y="1887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64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253" y="2699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65" name="Freeform 441"/>
                    <p:cNvSpPr>
                      <a:spLocks/>
                    </p:cNvSpPr>
                    <p:nvPr/>
                  </p:nvSpPr>
                  <p:spPr bwMode="auto">
                    <a:xfrm>
                      <a:off x="240" y="2670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66" name="Freeform 442"/>
                    <p:cNvSpPr>
                      <a:spLocks/>
                    </p:cNvSpPr>
                    <p:nvPr/>
                  </p:nvSpPr>
                  <p:spPr bwMode="auto">
                    <a:xfrm>
                      <a:off x="331" y="2392"/>
                      <a:ext cx="62" cy="198"/>
                    </a:xfrm>
                    <a:custGeom>
                      <a:avLst/>
                      <a:gdLst/>
                      <a:ahLst/>
                      <a:cxnLst>
                        <a:cxn ang="0">
                          <a:pos x="125" y="3"/>
                        </a:cxn>
                        <a:cxn ang="0">
                          <a:pos x="124" y="9"/>
                        </a:cxn>
                        <a:cxn ang="0">
                          <a:pos x="120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4" y="24"/>
                        </a:cxn>
                        <a:cxn ang="0">
                          <a:pos x="97" y="28"/>
                        </a:cxn>
                        <a:cxn ang="0">
                          <a:pos x="89" y="30"/>
                        </a:cxn>
                        <a:cxn ang="0">
                          <a:pos x="80" y="31"/>
                        </a:cxn>
                        <a:cxn ang="0">
                          <a:pos x="71" y="33"/>
                        </a:cxn>
                        <a:cxn ang="0">
                          <a:pos x="59" y="33"/>
                        </a:cxn>
                        <a:cxn ang="0">
                          <a:pos x="50" y="31"/>
                        </a:cxn>
                        <a:cxn ang="0">
                          <a:pos x="41" y="31"/>
                        </a:cxn>
                        <a:cxn ang="0">
                          <a:pos x="33" y="30"/>
                        </a:cxn>
                        <a:cxn ang="0">
                          <a:pos x="24" y="26"/>
                        </a:cxn>
                        <a:cxn ang="0">
                          <a:pos x="17" y="23"/>
                        </a:cxn>
                        <a:cxn ang="0">
                          <a:pos x="12" y="19"/>
                        </a:cxn>
                        <a:cxn ang="0">
                          <a:pos x="7" y="16"/>
                        </a:cxn>
                        <a:cxn ang="0">
                          <a:pos x="3" y="12"/>
                        </a:cxn>
                        <a:cxn ang="0">
                          <a:pos x="1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1" y="152"/>
                        </a:cxn>
                        <a:cxn ang="0">
                          <a:pos x="3" y="157"/>
                        </a:cxn>
                        <a:cxn ang="0">
                          <a:pos x="7" y="161"/>
                        </a:cxn>
                        <a:cxn ang="0">
                          <a:pos x="12" y="164"/>
                        </a:cxn>
                        <a:cxn ang="0">
                          <a:pos x="17" y="168"/>
                        </a:cxn>
                        <a:cxn ang="0">
                          <a:pos x="24" y="171"/>
                        </a:cxn>
                        <a:cxn ang="0">
                          <a:pos x="33" y="173"/>
                        </a:cxn>
                        <a:cxn ang="0">
                          <a:pos x="41" y="175"/>
                        </a:cxn>
                        <a:cxn ang="0">
                          <a:pos x="50" y="176"/>
                        </a:cxn>
                        <a:cxn ang="0">
                          <a:pos x="59" y="176"/>
                        </a:cxn>
                        <a:cxn ang="0">
                          <a:pos x="71" y="176"/>
                        </a:cxn>
                        <a:cxn ang="0">
                          <a:pos x="80" y="176"/>
                        </a:cxn>
                        <a:cxn ang="0">
                          <a:pos x="89" y="175"/>
                        </a:cxn>
                        <a:cxn ang="0">
                          <a:pos x="97" y="171"/>
                        </a:cxn>
                        <a:cxn ang="0">
                          <a:pos x="104" y="169"/>
                        </a:cxn>
                        <a:cxn ang="0">
                          <a:pos x="110" y="166"/>
                        </a:cxn>
                        <a:cxn ang="0">
                          <a:pos x="117" y="162"/>
                        </a:cxn>
                        <a:cxn ang="0">
                          <a:pos x="120" y="157"/>
                        </a:cxn>
                        <a:cxn ang="0">
                          <a:pos x="124" y="154"/>
                        </a:cxn>
                        <a:cxn ang="0">
                          <a:pos x="125" y="148"/>
                        </a:cxn>
                        <a:cxn ang="0">
                          <a:pos x="125" y="0"/>
                        </a:cxn>
                      </a:cxnLst>
                      <a:rect l="0" t="0" r="r" b="b"/>
                      <a:pathLst>
                        <a:path w="126" h="177">
                          <a:moveTo>
                            <a:pt x="125" y="0"/>
                          </a:moveTo>
                          <a:lnTo>
                            <a:pt x="125" y="2"/>
                          </a:lnTo>
                          <a:lnTo>
                            <a:pt x="125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0"/>
                          </a:lnTo>
                          <a:lnTo>
                            <a:pt x="122" y="12"/>
                          </a:lnTo>
                          <a:lnTo>
                            <a:pt x="120" y="12"/>
                          </a:lnTo>
                          <a:lnTo>
                            <a:pt x="118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5" y="19"/>
                          </a:lnTo>
                          <a:lnTo>
                            <a:pt x="113" y="19"/>
                          </a:lnTo>
                          <a:lnTo>
                            <a:pt x="110" y="21"/>
                          </a:lnTo>
                          <a:lnTo>
                            <a:pt x="108" y="23"/>
                          </a:lnTo>
                          <a:lnTo>
                            <a:pt x="106" y="23"/>
                          </a:lnTo>
                          <a:lnTo>
                            <a:pt x="104" y="24"/>
                          </a:lnTo>
                          <a:lnTo>
                            <a:pt x="103" y="26"/>
                          </a:lnTo>
                          <a:lnTo>
                            <a:pt x="99" y="26"/>
                          </a:lnTo>
                          <a:lnTo>
                            <a:pt x="97" y="28"/>
                          </a:lnTo>
                          <a:lnTo>
                            <a:pt x="96" y="28"/>
                          </a:lnTo>
                          <a:lnTo>
                            <a:pt x="92" y="30"/>
                          </a:lnTo>
                          <a:lnTo>
                            <a:pt x="89" y="30"/>
                          </a:lnTo>
                          <a:lnTo>
                            <a:pt x="87" y="30"/>
                          </a:lnTo>
                          <a:lnTo>
                            <a:pt x="83" y="31"/>
                          </a:lnTo>
                          <a:lnTo>
                            <a:pt x="80" y="31"/>
                          </a:lnTo>
                          <a:lnTo>
                            <a:pt x="78" y="31"/>
                          </a:lnTo>
                          <a:lnTo>
                            <a:pt x="75" y="31"/>
                          </a:lnTo>
                          <a:lnTo>
                            <a:pt x="71" y="33"/>
                          </a:lnTo>
                          <a:lnTo>
                            <a:pt x="69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5" y="33"/>
                          </a:lnTo>
                          <a:lnTo>
                            <a:pt x="52" y="33"/>
                          </a:lnTo>
                          <a:lnTo>
                            <a:pt x="50" y="31"/>
                          </a:lnTo>
                          <a:lnTo>
                            <a:pt x="47" y="31"/>
                          </a:lnTo>
                          <a:lnTo>
                            <a:pt x="43" y="31"/>
                          </a:lnTo>
                          <a:lnTo>
                            <a:pt x="41" y="31"/>
                          </a:lnTo>
                          <a:lnTo>
                            <a:pt x="38" y="30"/>
                          </a:lnTo>
                          <a:lnTo>
                            <a:pt x="34" y="30"/>
                          </a:lnTo>
                          <a:lnTo>
                            <a:pt x="33" y="30"/>
                          </a:lnTo>
                          <a:lnTo>
                            <a:pt x="29" y="28"/>
                          </a:lnTo>
                          <a:lnTo>
                            <a:pt x="27" y="28"/>
                          </a:lnTo>
                          <a:lnTo>
                            <a:pt x="24" y="26"/>
                          </a:lnTo>
                          <a:lnTo>
                            <a:pt x="22" y="26"/>
                          </a:lnTo>
                          <a:lnTo>
                            <a:pt x="20" y="24"/>
                          </a:lnTo>
                          <a:lnTo>
                            <a:pt x="17" y="23"/>
                          </a:lnTo>
                          <a:lnTo>
                            <a:pt x="15" y="23"/>
                          </a:lnTo>
                          <a:lnTo>
                            <a:pt x="13" y="21"/>
                          </a:lnTo>
                          <a:lnTo>
                            <a:pt x="12" y="19"/>
                          </a:lnTo>
                          <a:lnTo>
                            <a:pt x="10" y="19"/>
                          </a:lnTo>
                          <a:lnTo>
                            <a:pt x="8" y="17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3" y="12"/>
                          </a:lnTo>
                          <a:lnTo>
                            <a:pt x="1" y="10"/>
                          </a:lnTo>
                          <a:lnTo>
                            <a:pt x="1" y="9"/>
                          </a:lnTo>
                          <a:lnTo>
                            <a:pt x="1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8"/>
                          </a:lnTo>
                          <a:lnTo>
                            <a:pt x="0" y="150"/>
                          </a:lnTo>
                          <a:lnTo>
                            <a:pt x="1" y="152"/>
                          </a:lnTo>
                          <a:lnTo>
                            <a:pt x="1" y="154"/>
                          </a:lnTo>
                          <a:lnTo>
                            <a:pt x="1" y="155"/>
                          </a:lnTo>
                          <a:lnTo>
                            <a:pt x="3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8" y="162"/>
                          </a:lnTo>
                          <a:lnTo>
                            <a:pt x="10" y="164"/>
                          </a:lnTo>
                          <a:lnTo>
                            <a:pt x="12" y="164"/>
                          </a:lnTo>
                          <a:lnTo>
                            <a:pt x="13" y="166"/>
                          </a:lnTo>
                          <a:lnTo>
                            <a:pt x="15" y="166"/>
                          </a:lnTo>
                          <a:lnTo>
                            <a:pt x="17" y="168"/>
                          </a:lnTo>
                          <a:lnTo>
                            <a:pt x="20" y="169"/>
                          </a:lnTo>
                          <a:lnTo>
                            <a:pt x="22" y="169"/>
                          </a:lnTo>
                          <a:lnTo>
                            <a:pt x="24" y="171"/>
                          </a:lnTo>
                          <a:lnTo>
                            <a:pt x="27" y="171"/>
                          </a:lnTo>
                          <a:lnTo>
                            <a:pt x="29" y="173"/>
                          </a:lnTo>
                          <a:lnTo>
                            <a:pt x="33" y="173"/>
                          </a:lnTo>
                          <a:lnTo>
                            <a:pt x="34" y="175"/>
                          </a:lnTo>
                          <a:lnTo>
                            <a:pt x="38" y="175"/>
                          </a:lnTo>
                          <a:lnTo>
                            <a:pt x="41" y="175"/>
                          </a:lnTo>
                          <a:lnTo>
                            <a:pt x="43" y="176"/>
                          </a:lnTo>
                          <a:lnTo>
                            <a:pt x="47" y="176"/>
                          </a:lnTo>
                          <a:lnTo>
                            <a:pt x="50" y="176"/>
                          </a:lnTo>
                          <a:lnTo>
                            <a:pt x="52" y="176"/>
                          </a:lnTo>
                          <a:lnTo>
                            <a:pt x="55" y="176"/>
                          </a:lnTo>
                          <a:lnTo>
                            <a:pt x="59" y="176"/>
                          </a:lnTo>
                          <a:lnTo>
                            <a:pt x="66" y="176"/>
                          </a:lnTo>
                          <a:lnTo>
                            <a:pt x="69" y="176"/>
                          </a:lnTo>
                          <a:lnTo>
                            <a:pt x="71" y="176"/>
                          </a:lnTo>
                          <a:lnTo>
                            <a:pt x="75" y="176"/>
                          </a:lnTo>
                          <a:lnTo>
                            <a:pt x="78" y="176"/>
                          </a:lnTo>
                          <a:lnTo>
                            <a:pt x="80" y="176"/>
                          </a:lnTo>
                          <a:lnTo>
                            <a:pt x="83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2" y="173"/>
                          </a:lnTo>
                          <a:lnTo>
                            <a:pt x="96" y="173"/>
                          </a:lnTo>
                          <a:lnTo>
                            <a:pt x="97" y="171"/>
                          </a:lnTo>
                          <a:lnTo>
                            <a:pt x="99" y="171"/>
                          </a:lnTo>
                          <a:lnTo>
                            <a:pt x="103" y="169"/>
                          </a:lnTo>
                          <a:lnTo>
                            <a:pt x="104" y="169"/>
                          </a:lnTo>
                          <a:lnTo>
                            <a:pt x="106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3" y="164"/>
                          </a:lnTo>
                          <a:lnTo>
                            <a:pt x="115" y="164"/>
                          </a:lnTo>
                          <a:lnTo>
                            <a:pt x="117" y="162"/>
                          </a:lnTo>
                          <a:lnTo>
                            <a:pt x="117" y="161"/>
                          </a:lnTo>
                          <a:lnTo>
                            <a:pt x="118" y="159"/>
                          </a:lnTo>
                          <a:lnTo>
                            <a:pt x="120" y="157"/>
                          </a:lnTo>
                          <a:lnTo>
                            <a:pt x="122" y="157"/>
                          </a:lnTo>
                          <a:lnTo>
                            <a:pt x="122" y="155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5" y="148"/>
                          </a:lnTo>
                          <a:lnTo>
                            <a:pt x="125" y="147"/>
                          </a:lnTo>
                          <a:lnTo>
                            <a:pt x="125" y="145"/>
                          </a:lnTo>
                          <a:lnTo>
                            <a:pt x="125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67" name="Freeform 443"/>
                    <p:cNvSpPr>
                      <a:spLocks/>
                    </p:cNvSpPr>
                    <p:nvPr/>
                  </p:nvSpPr>
                  <p:spPr bwMode="auto">
                    <a:xfrm>
                      <a:off x="331" y="2356"/>
                      <a:ext cx="62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69" y="0"/>
                        </a:cxn>
                        <a:cxn ang="0">
                          <a:pos x="78" y="2"/>
                        </a:cxn>
                        <a:cxn ang="0">
                          <a:pos x="87" y="2"/>
                        </a:cxn>
                        <a:cxn ang="0">
                          <a:pos x="96" y="6"/>
                        </a:cxn>
                        <a:cxn ang="0">
                          <a:pos x="103" y="7"/>
                        </a:cxn>
                        <a:cxn ang="0">
                          <a:pos x="108" y="11"/>
                        </a:cxn>
                        <a:cxn ang="0">
                          <a:pos x="115" y="14"/>
                        </a:cxn>
                        <a:cxn ang="0">
                          <a:pos x="118" y="18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5" y="32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8" y="46"/>
                        </a:cxn>
                        <a:cxn ang="0">
                          <a:pos x="115" y="51"/>
                        </a:cxn>
                        <a:cxn ang="0">
                          <a:pos x="108" y="55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7" y="62"/>
                        </a:cxn>
                        <a:cxn ang="0">
                          <a:pos x="78" y="63"/>
                        </a:cxn>
                        <a:cxn ang="0">
                          <a:pos x="69" y="65"/>
                        </a:cxn>
                        <a:cxn ang="0">
                          <a:pos x="55" y="65"/>
                        </a:cxn>
                        <a:cxn ang="0">
                          <a:pos x="47" y="63"/>
                        </a:cxn>
                        <a:cxn ang="0">
                          <a:pos x="38" y="62"/>
                        </a:cxn>
                        <a:cxn ang="0">
                          <a:pos x="29" y="60"/>
                        </a:cxn>
                        <a:cxn ang="0">
                          <a:pos x="22" y="58"/>
                        </a:cxn>
                        <a:cxn ang="0">
                          <a:pos x="15" y="55"/>
                        </a:cxn>
                        <a:cxn ang="0">
                          <a:pos x="10" y="51"/>
                        </a:cxn>
                        <a:cxn ang="0">
                          <a:pos x="7" y="46"/>
                        </a:cxn>
                        <a:cxn ang="0">
                          <a:pos x="1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1" y="23"/>
                        </a:cxn>
                        <a:cxn ang="0">
                          <a:pos x="7" y="18"/>
                        </a:cxn>
                        <a:cxn ang="0">
                          <a:pos x="10" y="14"/>
                        </a:cxn>
                        <a:cxn ang="0">
                          <a:pos x="15" y="11"/>
                        </a:cxn>
                        <a:cxn ang="0">
                          <a:pos x="22" y="7"/>
                        </a:cxn>
                        <a:cxn ang="0">
                          <a:pos x="29" y="6"/>
                        </a:cxn>
                        <a:cxn ang="0">
                          <a:pos x="38" y="2"/>
                        </a:cxn>
                        <a:cxn ang="0">
                          <a:pos x="47" y="2"/>
                        </a:cxn>
                        <a:cxn ang="0">
                          <a:pos x="55" y="0"/>
                        </a:cxn>
                      </a:cxnLst>
                      <a:rect l="0" t="0" r="r" b="b"/>
                      <a:pathLst>
                        <a:path w="126" h="66">
                          <a:moveTo>
                            <a:pt x="62" y="0"/>
                          </a:moveTo>
                          <a:lnTo>
                            <a:pt x="66" y="0"/>
                          </a:lnTo>
                          <a:lnTo>
                            <a:pt x="69" y="0"/>
                          </a:lnTo>
                          <a:lnTo>
                            <a:pt x="71" y="0"/>
                          </a:lnTo>
                          <a:lnTo>
                            <a:pt x="75" y="0"/>
                          </a:lnTo>
                          <a:lnTo>
                            <a:pt x="78" y="2"/>
                          </a:lnTo>
                          <a:lnTo>
                            <a:pt x="80" y="2"/>
                          </a:lnTo>
                          <a:lnTo>
                            <a:pt x="83" y="2"/>
                          </a:lnTo>
                          <a:lnTo>
                            <a:pt x="87" y="2"/>
                          </a:lnTo>
                          <a:lnTo>
                            <a:pt x="89" y="4"/>
                          </a:lnTo>
                          <a:lnTo>
                            <a:pt x="92" y="4"/>
                          </a:lnTo>
                          <a:lnTo>
                            <a:pt x="96" y="6"/>
                          </a:lnTo>
                          <a:lnTo>
                            <a:pt x="97" y="6"/>
                          </a:lnTo>
                          <a:lnTo>
                            <a:pt x="99" y="7"/>
                          </a:lnTo>
                          <a:lnTo>
                            <a:pt x="103" y="7"/>
                          </a:lnTo>
                          <a:lnTo>
                            <a:pt x="104" y="9"/>
                          </a:lnTo>
                          <a:lnTo>
                            <a:pt x="106" y="9"/>
                          </a:lnTo>
                          <a:lnTo>
                            <a:pt x="108" y="11"/>
                          </a:lnTo>
                          <a:lnTo>
                            <a:pt x="110" y="13"/>
                          </a:lnTo>
                          <a:lnTo>
                            <a:pt x="113" y="13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8" y="18"/>
                          </a:lnTo>
                          <a:lnTo>
                            <a:pt x="120" y="20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5"/>
                          </a:lnTo>
                          <a:lnTo>
                            <a:pt x="124" y="27"/>
                          </a:lnTo>
                          <a:lnTo>
                            <a:pt x="124" y="28"/>
                          </a:lnTo>
                          <a:lnTo>
                            <a:pt x="125" y="28"/>
                          </a:lnTo>
                          <a:lnTo>
                            <a:pt x="125" y="30"/>
                          </a:lnTo>
                          <a:lnTo>
                            <a:pt x="125" y="32"/>
                          </a:lnTo>
                          <a:lnTo>
                            <a:pt x="125" y="34"/>
                          </a:lnTo>
                          <a:lnTo>
                            <a:pt x="125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1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0" y="44"/>
                          </a:lnTo>
                          <a:lnTo>
                            <a:pt x="118" y="46"/>
                          </a:lnTo>
                          <a:lnTo>
                            <a:pt x="117" y="48"/>
                          </a:lnTo>
                          <a:lnTo>
                            <a:pt x="117" y="49"/>
                          </a:lnTo>
                          <a:lnTo>
                            <a:pt x="115" y="51"/>
                          </a:lnTo>
                          <a:lnTo>
                            <a:pt x="113" y="51"/>
                          </a:lnTo>
                          <a:lnTo>
                            <a:pt x="110" y="53"/>
                          </a:lnTo>
                          <a:lnTo>
                            <a:pt x="108" y="55"/>
                          </a:lnTo>
                          <a:lnTo>
                            <a:pt x="106" y="55"/>
                          </a:lnTo>
                          <a:lnTo>
                            <a:pt x="104" y="56"/>
                          </a:lnTo>
                          <a:lnTo>
                            <a:pt x="103" y="58"/>
                          </a:lnTo>
                          <a:lnTo>
                            <a:pt x="99" y="58"/>
                          </a:lnTo>
                          <a:lnTo>
                            <a:pt x="97" y="60"/>
                          </a:lnTo>
                          <a:lnTo>
                            <a:pt x="96" y="60"/>
                          </a:lnTo>
                          <a:lnTo>
                            <a:pt x="92" y="62"/>
                          </a:lnTo>
                          <a:lnTo>
                            <a:pt x="89" y="62"/>
                          </a:lnTo>
                          <a:lnTo>
                            <a:pt x="87" y="62"/>
                          </a:lnTo>
                          <a:lnTo>
                            <a:pt x="83" y="63"/>
                          </a:lnTo>
                          <a:lnTo>
                            <a:pt x="80" y="63"/>
                          </a:lnTo>
                          <a:lnTo>
                            <a:pt x="78" y="63"/>
                          </a:lnTo>
                          <a:lnTo>
                            <a:pt x="75" y="63"/>
                          </a:lnTo>
                          <a:lnTo>
                            <a:pt x="71" y="65"/>
                          </a:lnTo>
                          <a:lnTo>
                            <a:pt x="69" y="65"/>
                          </a:lnTo>
                          <a:lnTo>
                            <a:pt x="66" y="65"/>
                          </a:lnTo>
                          <a:lnTo>
                            <a:pt x="59" y="65"/>
                          </a:lnTo>
                          <a:lnTo>
                            <a:pt x="55" y="65"/>
                          </a:lnTo>
                          <a:lnTo>
                            <a:pt x="52" y="65"/>
                          </a:lnTo>
                          <a:lnTo>
                            <a:pt x="50" y="63"/>
                          </a:lnTo>
                          <a:lnTo>
                            <a:pt x="47" y="63"/>
                          </a:lnTo>
                          <a:lnTo>
                            <a:pt x="43" y="63"/>
                          </a:lnTo>
                          <a:lnTo>
                            <a:pt x="41" y="63"/>
                          </a:lnTo>
                          <a:lnTo>
                            <a:pt x="38" y="62"/>
                          </a:lnTo>
                          <a:lnTo>
                            <a:pt x="34" y="62"/>
                          </a:lnTo>
                          <a:lnTo>
                            <a:pt x="33" y="62"/>
                          </a:lnTo>
                          <a:lnTo>
                            <a:pt x="29" y="60"/>
                          </a:lnTo>
                          <a:lnTo>
                            <a:pt x="27" y="60"/>
                          </a:lnTo>
                          <a:lnTo>
                            <a:pt x="24" y="58"/>
                          </a:lnTo>
                          <a:lnTo>
                            <a:pt x="22" y="58"/>
                          </a:lnTo>
                          <a:lnTo>
                            <a:pt x="20" y="56"/>
                          </a:lnTo>
                          <a:lnTo>
                            <a:pt x="17" y="55"/>
                          </a:lnTo>
                          <a:lnTo>
                            <a:pt x="15" y="55"/>
                          </a:lnTo>
                          <a:lnTo>
                            <a:pt x="13" y="53"/>
                          </a:lnTo>
                          <a:lnTo>
                            <a:pt x="12" y="51"/>
                          </a:lnTo>
                          <a:lnTo>
                            <a:pt x="10" y="51"/>
                          </a:lnTo>
                          <a:lnTo>
                            <a:pt x="8" y="49"/>
                          </a:lnTo>
                          <a:lnTo>
                            <a:pt x="7" y="48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3" y="44"/>
                          </a:lnTo>
                          <a:lnTo>
                            <a:pt x="1" y="42"/>
                          </a:lnTo>
                          <a:lnTo>
                            <a:pt x="1" y="41"/>
                          </a:lnTo>
                          <a:lnTo>
                            <a:pt x="1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4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1" y="27"/>
                          </a:lnTo>
                          <a:lnTo>
                            <a:pt x="1" y="25"/>
                          </a:lnTo>
                          <a:lnTo>
                            <a:pt x="1" y="23"/>
                          </a:lnTo>
                          <a:lnTo>
                            <a:pt x="3" y="21"/>
                          </a:lnTo>
                          <a:lnTo>
                            <a:pt x="5" y="20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8" y="16"/>
                          </a:lnTo>
                          <a:lnTo>
                            <a:pt x="10" y="14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5" y="11"/>
                          </a:lnTo>
                          <a:lnTo>
                            <a:pt x="17" y="9"/>
                          </a:lnTo>
                          <a:lnTo>
                            <a:pt x="20" y="9"/>
                          </a:lnTo>
                          <a:lnTo>
                            <a:pt x="22" y="7"/>
                          </a:lnTo>
                          <a:lnTo>
                            <a:pt x="24" y="7"/>
                          </a:lnTo>
                          <a:lnTo>
                            <a:pt x="27" y="6"/>
                          </a:lnTo>
                          <a:lnTo>
                            <a:pt x="29" y="6"/>
                          </a:lnTo>
                          <a:lnTo>
                            <a:pt x="33" y="4"/>
                          </a:lnTo>
                          <a:lnTo>
                            <a:pt x="34" y="4"/>
                          </a:lnTo>
                          <a:lnTo>
                            <a:pt x="38" y="2"/>
                          </a:lnTo>
                          <a:lnTo>
                            <a:pt x="41" y="2"/>
                          </a:lnTo>
                          <a:lnTo>
                            <a:pt x="43" y="2"/>
                          </a:lnTo>
                          <a:lnTo>
                            <a:pt x="47" y="2"/>
                          </a:lnTo>
                          <a:lnTo>
                            <a:pt x="50" y="0"/>
                          </a:lnTo>
                          <a:lnTo>
                            <a:pt x="52" y="0"/>
                          </a:lnTo>
                          <a:lnTo>
                            <a:pt x="55" y="0"/>
                          </a:lnTo>
                          <a:lnTo>
                            <a:pt x="59" y="0"/>
                          </a:lnTo>
                          <a:lnTo>
                            <a:pt x="62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68" name="Freeform 444"/>
                    <p:cNvSpPr>
                      <a:spLocks/>
                    </p:cNvSpPr>
                    <p:nvPr/>
                  </p:nvSpPr>
                  <p:spPr bwMode="auto">
                    <a:xfrm>
                      <a:off x="400" y="1922"/>
                      <a:ext cx="63" cy="199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4"/>
                        </a:cxn>
                        <a:cxn ang="0">
                          <a:pos x="124" y="9"/>
                        </a:cxn>
                        <a:cxn ang="0">
                          <a:pos x="121" y="13"/>
                        </a:cxn>
                        <a:cxn ang="0">
                          <a:pos x="117" y="18"/>
                        </a:cxn>
                        <a:cxn ang="0">
                          <a:pos x="110" y="21"/>
                        </a:cxn>
                        <a:cxn ang="0">
                          <a:pos x="105" y="25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1" y="32"/>
                        </a:cxn>
                        <a:cxn ang="0">
                          <a:pos x="72" y="34"/>
                        </a:cxn>
                        <a:cxn ang="0">
                          <a:pos x="60" y="34"/>
                        </a:cxn>
                        <a:cxn ang="0">
                          <a:pos x="51" y="32"/>
                        </a:cxn>
                        <a:cxn ang="0">
                          <a:pos x="42" y="32"/>
                        </a:cxn>
                        <a:cxn ang="0">
                          <a:pos x="34" y="30"/>
                        </a:cxn>
                        <a:cxn ang="0">
                          <a:pos x="25" y="27"/>
                        </a:cxn>
                        <a:cxn ang="0">
                          <a:pos x="18" y="23"/>
                        </a:cxn>
                        <a:cxn ang="0">
                          <a:pos x="13" y="20"/>
                        </a:cxn>
                        <a:cxn ang="0">
                          <a:pos x="7" y="16"/>
                        </a:cxn>
                        <a:cxn ang="0">
                          <a:pos x="4" y="13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4" y="158"/>
                        </a:cxn>
                        <a:cxn ang="0">
                          <a:pos x="7" y="161"/>
                        </a:cxn>
                        <a:cxn ang="0">
                          <a:pos x="13" y="165"/>
                        </a:cxn>
                        <a:cxn ang="0">
                          <a:pos x="18" y="168"/>
                        </a:cxn>
                        <a:cxn ang="0">
                          <a:pos x="25" y="172"/>
                        </a:cxn>
                        <a:cxn ang="0">
                          <a:pos x="34" y="173"/>
                        </a:cxn>
                        <a:cxn ang="0">
                          <a:pos x="42" y="175"/>
                        </a:cxn>
                        <a:cxn ang="0">
                          <a:pos x="51" y="177"/>
                        </a:cxn>
                        <a:cxn ang="0">
                          <a:pos x="60" y="177"/>
                        </a:cxn>
                        <a:cxn ang="0">
                          <a:pos x="72" y="177"/>
                        </a:cxn>
                        <a:cxn ang="0">
                          <a:pos x="81" y="177"/>
                        </a:cxn>
                        <a:cxn ang="0">
                          <a:pos x="89" y="175"/>
                        </a:cxn>
                        <a:cxn ang="0">
                          <a:pos x="98" y="172"/>
                        </a:cxn>
                        <a:cxn ang="0">
                          <a:pos x="105" y="170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1" y="158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8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4"/>
                          </a:lnTo>
                          <a:lnTo>
                            <a:pt x="124" y="6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3" y="11"/>
                          </a:lnTo>
                          <a:lnTo>
                            <a:pt x="123" y="13"/>
                          </a:lnTo>
                          <a:lnTo>
                            <a:pt x="121" y="13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6" y="20"/>
                          </a:lnTo>
                          <a:lnTo>
                            <a:pt x="114" y="20"/>
                          </a:lnTo>
                          <a:lnTo>
                            <a:pt x="110" y="21"/>
                          </a:lnTo>
                          <a:lnTo>
                            <a:pt x="109" y="23"/>
                          </a:lnTo>
                          <a:lnTo>
                            <a:pt x="107" y="23"/>
                          </a:lnTo>
                          <a:lnTo>
                            <a:pt x="105" y="25"/>
                          </a:lnTo>
                          <a:lnTo>
                            <a:pt x="103" y="27"/>
                          </a:lnTo>
                          <a:lnTo>
                            <a:pt x="100" y="27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30"/>
                          </a:lnTo>
                          <a:lnTo>
                            <a:pt x="89" y="30"/>
                          </a:lnTo>
                          <a:lnTo>
                            <a:pt x="88" y="30"/>
                          </a:lnTo>
                          <a:lnTo>
                            <a:pt x="84" y="32"/>
                          </a:lnTo>
                          <a:lnTo>
                            <a:pt x="81" y="32"/>
                          </a:lnTo>
                          <a:lnTo>
                            <a:pt x="79" y="32"/>
                          </a:lnTo>
                          <a:lnTo>
                            <a:pt x="75" y="32"/>
                          </a:lnTo>
                          <a:lnTo>
                            <a:pt x="72" y="34"/>
                          </a:lnTo>
                          <a:lnTo>
                            <a:pt x="70" y="34"/>
                          </a:lnTo>
                          <a:lnTo>
                            <a:pt x="67" y="34"/>
                          </a:lnTo>
                          <a:lnTo>
                            <a:pt x="60" y="34"/>
                          </a:lnTo>
                          <a:lnTo>
                            <a:pt x="56" y="34"/>
                          </a:lnTo>
                          <a:lnTo>
                            <a:pt x="53" y="34"/>
                          </a:lnTo>
                          <a:lnTo>
                            <a:pt x="51" y="32"/>
                          </a:lnTo>
                          <a:lnTo>
                            <a:pt x="47" y="32"/>
                          </a:lnTo>
                          <a:lnTo>
                            <a:pt x="44" y="32"/>
                          </a:lnTo>
                          <a:lnTo>
                            <a:pt x="42" y="32"/>
                          </a:lnTo>
                          <a:lnTo>
                            <a:pt x="39" y="30"/>
                          </a:lnTo>
                          <a:lnTo>
                            <a:pt x="35" y="30"/>
                          </a:lnTo>
                          <a:lnTo>
                            <a:pt x="34" y="30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7"/>
                          </a:lnTo>
                          <a:lnTo>
                            <a:pt x="23" y="27"/>
                          </a:lnTo>
                          <a:lnTo>
                            <a:pt x="21" y="25"/>
                          </a:lnTo>
                          <a:lnTo>
                            <a:pt x="18" y="23"/>
                          </a:lnTo>
                          <a:lnTo>
                            <a:pt x="16" y="23"/>
                          </a:lnTo>
                          <a:lnTo>
                            <a:pt x="14" y="21"/>
                          </a:lnTo>
                          <a:lnTo>
                            <a:pt x="13" y="20"/>
                          </a:lnTo>
                          <a:lnTo>
                            <a:pt x="11" y="20"/>
                          </a:lnTo>
                          <a:lnTo>
                            <a:pt x="9" y="18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6" y="13"/>
                          </a:lnTo>
                          <a:lnTo>
                            <a:pt x="4" y="13"/>
                          </a:lnTo>
                          <a:lnTo>
                            <a:pt x="2" y="11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6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1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4" y="158"/>
                          </a:lnTo>
                          <a:lnTo>
                            <a:pt x="6" y="158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3"/>
                          </a:lnTo>
                          <a:lnTo>
                            <a:pt x="11" y="165"/>
                          </a:lnTo>
                          <a:lnTo>
                            <a:pt x="13" y="165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8"/>
                          </a:lnTo>
                          <a:lnTo>
                            <a:pt x="21" y="170"/>
                          </a:lnTo>
                          <a:lnTo>
                            <a:pt x="23" y="170"/>
                          </a:lnTo>
                          <a:lnTo>
                            <a:pt x="25" y="172"/>
                          </a:lnTo>
                          <a:lnTo>
                            <a:pt x="28" y="172"/>
                          </a:lnTo>
                          <a:lnTo>
                            <a:pt x="30" y="173"/>
                          </a:lnTo>
                          <a:lnTo>
                            <a:pt x="34" y="173"/>
                          </a:lnTo>
                          <a:lnTo>
                            <a:pt x="35" y="175"/>
                          </a:lnTo>
                          <a:lnTo>
                            <a:pt x="39" y="175"/>
                          </a:lnTo>
                          <a:lnTo>
                            <a:pt x="42" y="175"/>
                          </a:lnTo>
                          <a:lnTo>
                            <a:pt x="44" y="177"/>
                          </a:lnTo>
                          <a:lnTo>
                            <a:pt x="47" y="177"/>
                          </a:lnTo>
                          <a:lnTo>
                            <a:pt x="51" y="177"/>
                          </a:lnTo>
                          <a:lnTo>
                            <a:pt x="53" y="177"/>
                          </a:lnTo>
                          <a:lnTo>
                            <a:pt x="56" y="177"/>
                          </a:lnTo>
                          <a:lnTo>
                            <a:pt x="60" y="177"/>
                          </a:lnTo>
                          <a:lnTo>
                            <a:pt x="67" y="177"/>
                          </a:lnTo>
                          <a:lnTo>
                            <a:pt x="70" y="177"/>
                          </a:lnTo>
                          <a:lnTo>
                            <a:pt x="72" y="177"/>
                          </a:lnTo>
                          <a:lnTo>
                            <a:pt x="75" y="177"/>
                          </a:lnTo>
                          <a:lnTo>
                            <a:pt x="79" y="177"/>
                          </a:lnTo>
                          <a:lnTo>
                            <a:pt x="81" y="177"/>
                          </a:lnTo>
                          <a:lnTo>
                            <a:pt x="84" y="175"/>
                          </a:lnTo>
                          <a:lnTo>
                            <a:pt x="88" y="175"/>
                          </a:lnTo>
                          <a:lnTo>
                            <a:pt x="89" y="175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2"/>
                          </a:lnTo>
                          <a:lnTo>
                            <a:pt x="100" y="172"/>
                          </a:lnTo>
                          <a:lnTo>
                            <a:pt x="103" y="170"/>
                          </a:lnTo>
                          <a:lnTo>
                            <a:pt x="105" y="170"/>
                          </a:lnTo>
                          <a:lnTo>
                            <a:pt x="107" y="168"/>
                          </a:lnTo>
                          <a:lnTo>
                            <a:pt x="109" y="166"/>
                          </a:lnTo>
                          <a:lnTo>
                            <a:pt x="110" y="166"/>
                          </a:lnTo>
                          <a:lnTo>
                            <a:pt x="114" y="165"/>
                          </a:lnTo>
                          <a:lnTo>
                            <a:pt x="116" y="165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1" y="158"/>
                          </a:lnTo>
                          <a:lnTo>
                            <a:pt x="123" y="158"/>
                          </a:lnTo>
                          <a:lnTo>
                            <a:pt x="123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1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69" name="Freeform 445"/>
                    <p:cNvSpPr>
                      <a:spLocks/>
                    </p:cNvSpPr>
                    <p:nvPr/>
                  </p:nvSpPr>
                  <p:spPr bwMode="auto">
                    <a:xfrm>
                      <a:off x="400" y="1887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8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9" y="10"/>
                        </a:cxn>
                        <a:cxn ang="0">
                          <a:pos x="116" y="14"/>
                        </a:cxn>
                        <a:cxn ang="0">
                          <a:pos x="119" y="17"/>
                        </a:cxn>
                        <a:cxn ang="0">
                          <a:pos x="123" y="23"/>
                        </a:cxn>
                        <a:cxn ang="0">
                          <a:pos x="124" y="28"/>
                        </a:cxn>
                        <a:cxn ang="0">
                          <a:pos x="126" y="31"/>
                        </a:cxn>
                        <a:cxn ang="0">
                          <a:pos x="124" y="37"/>
                        </a:cxn>
                        <a:cxn ang="0">
                          <a:pos x="123" y="42"/>
                        </a:cxn>
                        <a:cxn ang="0">
                          <a:pos x="119" y="45"/>
                        </a:cxn>
                        <a:cxn ang="0">
                          <a:pos x="116" y="51"/>
                        </a:cxn>
                        <a:cxn ang="0">
                          <a:pos x="109" y="54"/>
                        </a:cxn>
                        <a:cxn ang="0">
                          <a:pos x="103" y="58"/>
                        </a:cxn>
                        <a:cxn ang="0">
                          <a:pos x="96" y="59"/>
                        </a:cxn>
                        <a:cxn ang="0">
                          <a:pos x="88" y="61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9" y="61"/>
                        </a:cxn>
                        <a:cxn ang="0">
                          <a:pos x="30" y="59"/>
                        </a:cxn>
                        <a:cxn ang="0">
                          <a:pos x="23" y="58"/>
                        </a:cxn>
                        <a:cxn ang="0">
                          <a:pos x="16" y="54"/>
                        </a:cxn>
                        <a:cxn ang="0">
                          <a:pos x="11" y="51"/>
                        </a:cxn>
                        <a:cxn ang="0">
                          <a:pos x="7" y="45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1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7"/>
                        </a:cxn>
                        <a:cxn ang="0">
                          <a:pos x="11" y="14"/>
                        </a:cxn>
                        <a:cxn ang="0">
                          <a:pos x="16" y="10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9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7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1" y="2"/>
                          </a:lnTo>
                          <a:lnTo>
                            <a:pt x="84" y="2"/>
                          </a:lnTo>
                          <a:lnTo>
                            <a:pt x="88" y="2"/>
                          </a:lnTo>
                          <a:lnTo>
                            <a:pt x="89" y="3"/>
                          </a:lnTo>
                          <a:lnTo>
                            <a:pt x="93" y="3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9" y="10"/>
                          </a:lnTo>
                          <a:lnTo>
                            <a:pt x="110" y="12"/>
                          </a:lnTo>
                          <a:lnTo>
                            <a:pt x="114" y="12"/>
                          </a:lnTo>
                          <a:lnTo>
                            <a:pt x="116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9" y="17"/>
                          </a:lnTo>
                          <a:lnTo>
                            <a:pt x="121" y="19"/>
                          </a:lnTo>
                          <a:lnTo>
                            <a:pt x="123" y="21"/>
                          </a:lnTo>
                          <a:lnTo>
                            <a:pt x="123" y="23"/>
                          </a:lnTo>
                          <a:lnTo>
                            <a:pt x="124" y="24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1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8"/>
                          </a:lnTo>
                          <a:lnTo>
                            <a:pt x="124" y="40"/>
                          </a:lnTo>
                          <a:lnTo>
                            <a:pt x="123" y="42"/>
                          </a:lnTo>
                          <a:lnTo>
                            <a:pt x="123" y="44"/>
                          </a:lnTo>
                          <a:lnTo>
                            <a:pt x="121" y="44"/>
                          </a:lnTo>
                          <a:lnTo>
                            <a:pt x="119" y="45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6" y="51"/>
                          </a:lnTo>
                          <a:lnTo>
                            <a:pt x="114" y="51"/>
                          </a:lnTo>
                          <a:lnTo>
                            <a:pt x="110" y="52"/>
                          </a:lnTo>
                          <a:lnTo>
                            <a:pt x="109" y="54"/>
                          </a:lnTo>
                          <a:lnTo>
                            <a:pt x="107" y="54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100" y="58"/>
                          </a:lnTo>
                          <a:lnTo>
                            <a:pt x="98" y="59"/>
                          </a:lnTo>
                          <a:lnTo>
                            <a:pt x="96" y="59"/>
                          </a:lnTo>
                          <a:lnTo>
                            <a:pt x="93" y="61"/>
                          </a:lnTo>
                          <a:lnTo>
                            <a:pt x="89" y="61"/>
                          </a:lnTo>
                          <a:lnTo>
                            <a:pt x="88" y="61"/>
                          </a:lnTo>
                          <a:lnTo>
                            <a:pt x="84" y="63"/>
                          </a:lnTo>
                          <a:lnTo>
                            <a:pt x="81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7" y="65"/>
                          </a:lnTo>
                          <a:lnTo>
                            <a:pt x="60" y="65"/>
                          </a:lnTo>
                          <a:lnTo>
                            <a:pt x="56" y="65"/>
                          </a:lnTo>
                          <a:lnTo>
                            <a:pt x="53" y="65"/>
                          </a:lnTo>
                          <a:lnTo>
                            <a:pt x="51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1"/>
                          </a:lnTo>
                          <a:lnTo>
                            <a:pt x="35" y="61"/>
                          </a:lnTo>
                          <a:lnTo>
                            <a:pt x="34" y="61"/>
                          </a:lnTo>
                          <a:lnTo>
                            <a:pt x="30" y="59"/>
                          </a:lnTo>
                          <a:lnTo>
                            <a:pt x="28" y="59"/>
                          </a:lnTo>
                          <a:lnTo>
                            <a:pt x="25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8" y="54"/>
                          </a:lnTo>
                          <a:lnTo>
                            <a:pt x="16" y="54"/>
                          </a:lnTo>
                          <a:lnTo>
                            <a:pt x="14" y="52"/>
                          </a:lnTo>
                          <a:lnTo>
                            <a:pt x="13" y="51"/>
                          </a:lnTo>
                          <a:lnTo>
                            <a:pt x="11" y="51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5"/>
                          </a:lnTo>
                          <a:lnTo>
                            <a:pt x="6" y="44"/>
                          </a:lnTo>
                          <a:lnTo>
                            <a:pt x="4" y="44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8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1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4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6" y="19"/>
                          </a:lnTo>
                          <a:lnTo>
                            <a:pt x="7" y="17"/>
                          </a:lnTo>
                          <a:lnTo>
                            <a:pt x="7" y="17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6" y="10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4" y="3"/>
                          </a:lnTo>
                          <a:lnTo>
                            <a:pt x="35" y="3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60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0" name="Freeform 446"/>
                    <p:cNvSpPr>
                      <a:spLocks/>
                    </p:cNvSpPr>
                    <p:nvPr/>
                  </p:nvSpPr>
                  <p:spPr bwMode="auto">
                    <a:xfrm>
                      <a:off x="400" y="2861"/>
                      <a:ext cx="63" cy="200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4"/>
                        </a:cxn>
                        <a:cxn ang="0">
                          <a:pos x="124" y="9"/>
                        </a:cxn>
                        <a:cxn ang="0">
                          <a:pos x="121" y="13"/>
                        </a:cxn>
                        <a:cxn ang="0">
                          <a:pos x="117" y="18"/>
                        </a:cxn>
                        <a:cxn ang="0">
                          <a:pos x="110" y="21"/>
                        </a:cxn>
                        <a:cxn ang="0">
                          <a:pos x="105" y="25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1" y="32"/>
                        </a:cxn>
                        <a:cxn ang="0">
                          <a:pos x="72" y="34"/>
                        </a:cxn>
                        <a:cxn ang="0">
                          <a:pos x="60" y="34"/>
                        </a:cxn>
                        <a:cxn ang="0">
                          <a:pos x="51" y="32"/>
                        </a:cxn>
                        <a:cxn ang="0">
                          <a:pos x="42" y="32"/>
                        </a:cxn>
                        <a:cxn ang="0">
                          <a:pos x="34" y="30"/>
                        </a:cxn>
                        <a:cxn ang="0">
                          <a:pos x="25" y="27"/>
                        </a:cxn>
                        <a:cxn ang="0">
                          <a:pos x="18" y="23"/>
                        </a:cxn>
                        <a:cxn ang="0">
                          <a:pos x="13" y="20"/>
                        </a:cxn>
                        <a:cxn ang="0">
                          <a:pos x="7" y="16"/>
                        </a:cxn>
                        <a:cxn ang="0">
                          <a:pos x="4" y="13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4" y="158"/>
                        </a:cxn>
                        <a:cxn ang="0">
                          <a:pos x="7" y="161"/>
                        </a:cxn>
                        <a:cxn ang="0">
                          <a:pos x="13" y="165"/>
                        </a:cxn>
                        <a:cxn ang="0">
                          <a:pos x="18" y="168"/>
                        </a:cxn>
                        <a:cxn ang="0">
                          <a:pos x="25" y="172"/>
                        </a:cxn>
                        <a:cxn ang="0">
                          <a:pos x="34" y="173"/>
                        </a:cxn>
                        <a:cxn ang="0">
                          <a:pos x="42" y="175"/>
                        </a:cxn>
                        <a:cxn ang="0">
                          <a:pos x="51" y="177"/>
                        </a:cxn>
                        <a:cxn ang="0">
                          <a:pos x="60" y="177"/>
                        </a:cxn>
                        <a:cxn ang="0">
                          <a:pos x="72" y="177"/>
                        </a:cxn>
                        <a:cxn ang="0">
                          <a:pos x="81" y="177"/>
                        </a:cxn>
                        <a:cxn ang="0">
                          <a:pos x="89" y="175"/>
                        </a:cxn>
                        <a:cxn ang="0">
                          <a:pos x="98" y="172"/>
                        </a:cxn>
                        <a:cxn ang="0">
                          <a:pos x="105" y="170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1" y="158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8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4"/>
                          </a:lnTo>
                          <a:lnTo>
                            <a:pt x="124" y="6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3" y="11"/>
                          </a:lnTo>
                          <a:lnTo>
                            <a:pt x="123" y="13"/>
                          </a:lnTo>
                          <a:lnTo>
                            <a:pt x="121" y="13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6" y="20"/>
                          </a:lnTo>
                          <a:lnTo>
                            <a:pt x="114" y="20"/>
                          </a:lnTo>
                          <a:lnTo>
                            <a:pt x="110" y="21"/>
                          </a:lnTo>
                          <a:lnTo>
                            <a:pt x="109" y="23"/>
                          </a:lnTo>
                          <a:lnTo>
                            <a:pt x="107" y="23"/>
                          </a:lnTo>
                          <a:lnTo>
                            <a:pt x="105" y="25"/>
                          </a:lnTo>
                          <a:lnTo>
                            <a:pt x="103" y="27"/>
                          </a:lnTo>
                          <a:lnTo>
                            <a:pt x="100" y="27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30"/>
                          </a:lnTo>
                          <a:lnTo>
                            <a:pt x="89" y="30"/>
                          </a:lnTo>
                          <a:lnTo>
                            <a:pt x="88" y="30"/>
                          </a:lnTo>
                          <a:lnTo>
                            <a:pt x="84" y="32"/>
                          </a:lnTo>
                          <a:lnTo>
                            <a:pt x="81" y="32"/>
                          </a:lnTo>
                          <a:lnTo>
                            <a:pt x="79" y="32"/>
                          </a:lnTo>
                          <a:lnTo>
                            <a:pt x="75" y="32"/>
                          </a:lnTo>
                          <a:lnTo>
                            <a:pt x="72" y="34"/>
                          </a:lnTo>
                          <a:lnTo>
                            <a:pt x="70" y="34"/>
                          </a:lnTo>
                          <a:lnTo>
                            <a:pt x="67" y="34"/>
                          </a:lnTo>
                          <a:lnTo>
                            <a:pt x="60" y="34"/>
                          </a:lnTo>
                          <a:lnTo>
                            <a:pt x="56" y="34"/>
                          </a:lnTo>
                          <a:lnTo>
                            <a:pt x="53" y="34"/>
                          </a:lnTo>
                          <a:lnTo>
                            <a:pt x="51" y="32"/>
                          </a:lnTo>
                          <a:lnTo>
                            <a:pt x="47" y="32"/>
                          </a:lnTo>
                          <a:lnTo>
                            <a:pt x="44" y="32"/>
                          </a:lnTo>
                          <a:lnTo>
                            <a:pt x="42" y="32"/>
                          </a:lnTo>
                          <a:lnTo>
                            <a:pt x="39" y="30"/>
                          </a:lnTo>
                          <a:lnTo>
                            <a:pt x="35" y="30"/>
                          </a:lnTo>
                          <a:lnTo>
                            <a:pt x="34" y="30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7"/>
                          </a:lnTo>
                          <a:lnTo>
                            <a:pt x="23" y="27"/>
                          </a:lnTo>
                          <a:lnTo>
                            <a:pt x="21" y="25"/>
                          </a:lnTo>
                          <a:lnTo>
                            <a:pt x="18" y="23"/>
                          </a:lnTo>
                          <a:lnTo>
                            <a:pt x="16" y="23"/>
                          </a:lnTo>
                          <a:lnTo>
                            <a:pt x="14" y="21"/>
                          </a:lnTo>
                          <a:lnTo>
                            <a:pt x="13" y="20"/>
                          </a:lnTo>
                          <a:lnTo>
                            <a:pt x="11" y="20"/>
                          </a:lnTo>
                          <a:lnTo>
                            <a:pt x="9" y="18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6" y="13"/>
                          </a:lnTo>
                          <a:lnTo>
                            <a:pt x="4" y="13"/>
                          </a:lnTo>
                          <a:lnTo>
                            <a:pt x="2" y="11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6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1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4" y="158"/>
                          </a:lnTo>
                          <a:lnTo>
                            <a:pt x="6" y="158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3"/>
                          </a:lnTo>
                          <a:lnTo>
                            <a:pt x="11" y="165"/>
                          </a:lnTo>
                          <a:lnTo>
                            <a:pt x="13" y="165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8"/>
                          </a:lnTo>
                          <a:lnTo>
                            <a:pt x="21" y="170"/>
                          </a:lnTo>
                          <a:lnTo>
                            <a:pt x="23" y="170"/>
                          </a:lnTo>
                          <a:lnTo>
                            <a:pt x="25" y="172"/>
                          </a:lnTo>
                          <a:lnTo>
                            <a:pt x="28" y="172"/>
                          </a:lnTo>
                          <a:lnTo>
                            <a:pt x="30" y="173"/>
                          </a:lnTo>
                          <a:lnTo>
                            <a:pt x="34" y="173"/>
                          </a:lnTo>
                          <a:lnTo>
                            <a:pt x="35" y="175"/>
                          </a:lnTo>
                          <a:lnTo>
                            <a:pt x="39" y="175"/>
                          </a:lnTo>
                          <a:lnTo>
                            <a:pt x="42" y="175"/>
                          </a:lnTo>
                          <a:lnTo>
                            <a:pt x="44" y="177"/>
                          </a:lnTo>
                          <a:lnTo>
                            <a:pt x="47" y="177"/>
                          </a:lnTo>
                          <a:lnTo>
                            <a:pt x="51" y="177"/>
                          </a:lnTo>
                          <a:lnTo>
                            <a:pt x="53" y="177"/>
                          </a:lnTo>
                          <a:lnTo>
                            <a:pt x="56" y="177"/>
                          </a:lnTo>
                          <a:lnTo>
                            <a:pt x="60" y="177"/>
                          </a:lnTo>
                          <a:lnTo>
                            <a:pt x="67" y="177"/>
                          </a:lnTo>
                          <a:lnTo>
                            <a:pt x="70" y="177"/>
                          </a:lnTo>
                          <a:lnTo>
                            <a:pt x="72" y="177"/>
                          </a:lnTo>
                          <a:lnTo>
                            <a:pt x="75" y="177"/>
                          </a:lnTo>
                          <a:lnTo>
                            <a:pt x="79" y="177"/>
                          </a:lnTo>
                          <a:lnTo>
                            <a:pt x="81" y="177"/>
                          </a:lnTo>
                          <a:lnTo>
                            <a:pt x="84" y="175"/>
                          </a:lnTo>
                          <a:lnTo>
                            <a:pt x="88" y="175"/>
                          </a:lnTo>
                          <a:lnTo>
                            <a:pt x="89" y="175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2"/>
                          </a:lnTo>
                          <a:lnTo>
                            <a:pt x="100" y="172"/>
                          </a:lnTo>
                          <a:lnTo>
                            <a:pt x="103" y="170"/>
                          </a:lnTo>
                          <a:lnTo>
                            <a:pt x="105" y="170"/>
                          </a:lnTo>
                          <a:lnTo>
                            <a:pt x="107" y="168"/>
                          </a:lnTo>
                          <a:lnTo>
                            <a:pt x="109" y="166"/>
                          </a:lnTo>
                          <a:lnTo>
                            <a:pt x="110" y="166"/>
                          </a:lnTo>
                          <a:lnTo>
                            <a:pt x="114" y="165"/>
                          </a:lnTo>
                          <a:lnTo>
                            <a:pt x="116" y="165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1" y="158"/>
                          </a:lnTo>
                          <a:lnTo>
                            <a:pt x="123" y="158"/>
                          </a:lnTo>
                          <a:lnTo>
                            <a:pt x="123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1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1" name="Freeform 447"/>
                    <p:cNvSpPr>
                      <a:spLocks/>
                    </p:cNvSpPr>
                    <p:nvPr/>
                  </p:nvSpPr>
                  <p:spPr bwMode="auto">
                    <a:xfrm>
                      <a:off x="400" y="2827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8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9" y="10"/>
                        </a:cxn>
                        <a:cxn ang="0">
                          <a:pos x="116" y="14"/>
                        </a:cxn>
                        <a:cxn ang="0">
                          <a:pos x="119" y="17"/>
                        </a:cxn>
                        <a:cxn ang="0">
                          <a:pos x="123" y="23"/>
                        </a:cxn>
                        <a:cxn ang="0">
                          <a:pos x="124" y="28"/>
                        </a:cxn>
                        <a:cxn ang="0">
                          <a:pos x="126" y="31"/>
                        </a:cxn>
                        <a:cxn ang="0">
                          <a:pos x="124" y="37"/>
                        </a:cxn>
                        <a:cxn ang="0">
                          <a:pos x="123" y="42"/>
                        </a:cxn>
                        <a:cxn ang="0">
                          <a:pos x="119" y="45"/>
                        </a:cxn>
                        <a:cxn ang="0">
                          <a:pos x="116" y="51"/>
                        </a:cxn>
                        <a:cxn ang="0">
                          <a:pos x="109" y="54"/>
                        </a:cxn>
                        <a:cxn ang="0">
                          <a:pos x="103" y="58"/>
                        </a:cxn>
                        <a:cxn ang="0">
                          <a:pos x="96" y="59"/>
                        </a:cxn>
                        <a:cxn ang="0">
                          <a:pos x="88" y="61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9" y="61"/>
                        </a:cxn>
                        <a:cxn ang="0">
                          <a:pos x="30" y="59"/>
                        </a:cxn>
                        <a:cxn ang="0">
                          <a:pos x="23" y="58"/>
                        </a:cxn>
                        <a:cxn ang="0">
                          <a:pos x="16" y="54"/>
                        </a:cxn>
                        <a:cxn ang="0">
                          <a:pos x="11" y="51"/>
                        </a:cxn>
                        <a:cxn ang="0">
                          <a:pos x="7" y="45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1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7"/>
                        </a:cxn>
                        <a:cxn ang="0">
                          <a:pos x="11" y="14"/>
                        </a:cxn>
                        <a:cxn ang="0">
                          <a:pos x="16" y="10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9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7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1" y="2"/>
                          </a:lnTo>
                          <a:lnTo>
                            <a:pt x="84" y="2"/>
                          </a:lnTo>
                          <a:lnTo>
                            <a:pt x="88" y="2"/>
                          </a:lnTo>
                          <a:lnTo>
                            <a:pt x="89" y="3"/>
                          </a:lnTo>
                          <a:lnTo>
                            <a:pt x="93" y="3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9" y="10"/>
                          </a:lnTo>
                          <a:lnTo>
                            <a:pt x="110" y="12"/>
                          </a:lnTo>
                          <a:lnTo>
                            <a:pt x="114" y="12"/>
                          </a:lnTo>
                          <a:lnTo>
                            <a:pt x="116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9" y="17"/>
                          </a:lnTo>
                          <a:lnTo>
                            <a:pt x="121" y="19"/>
                          </a:lnTo>
                          <a:lnTo>
                            <a:pt x="123" y="21"/>
                          </a:lnTo>
                          <a:lnTo>
                            <a:pt x="123" y="23"/>
                          </a:lnTo>
                          <a:lnTo>
                            <a:pt x="124" y="24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1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8"/>
                          </a:lnTo>
                          <a:lnTo>
                            <a:pt x="124" y="40"/>
                          </a:lnTo>
                          <a:lnTo>
                            <a:pt x="123" y="42"/>
                          </a:lnTo>
                          <a:lnTo>
                            <a:pt x="123" y="44"/>
                          </a:lnTo>
                          <a:lnTo>
                            <a:pt x="121" y="44"/>
                          </a:lnTo>
                          <a:lnTo>
                            <a:pt x="119" y="45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6" y="51"/>
                          </a:lnTo>
                          <a:lnTo>
                            <a:pt x="114" y="51"/>
                          </a:lnTo>
                          <a:lnTo>
                            <a:pt x="110" y="52"/>
                          </a:lnTo>
                          <a:lnTo>
                            <a:pt x="109" y="54"/>
                          </a:lnTo>
                          <a:lnTo>
                            <a:pt x="107" y="54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100" y="58"/>
                          </a:lnTo>
                          <a:lnTo>
                            <a:pt x="98" y="59"/>
                          </a:lnTo>
                          <a:lnTo>
                            <a:pt x="96" y="59"/>
                          </a:lnTo>
                          <a:lnTo>
                            <a:pt x="93" y="61"/>
                          </a:lnTo>
                          <a:lnTo>
                            <a:pt x="89" y="61"/>
                          </a:lnTo>
                          <a:lnTo>
                            <a:pt x="88" y="61"/>
                          </a:lnTo>
                          <a:lnTo>
                            <a:pt x="84" y="63"/>
                          </a:lnTo>
                          <a:lnTo>
                            <a:pt x="81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7" y="65"/>
                          </a:lnTo>
                          <a:lnTo>
                            <a:pt x="60" y="65"/>
                          </a:lnTo>
                          <a:lnTo>
                            <a:pt x="56" y="65"/>
                          </a:lnTo>
                          <a:lnTo>
                            <a:pt x="53" y="65"/>
                          </a:lnTo>
                          <a:lnTo>
                            <a:pt x="51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1"/>
                          </a:lnTo>
                          <a:lnTo>
                            <a:pt x="35" y="61"/>
                          </a:lnTo>
                          <a:lnTo>
                            <a:pt x="34" y="61"/>
                          </a:lnTo>
                          <a:lnTo>
                            <a:pt x="30" y="59"/>
                          </a:lnTo>
                          <a:lnTo>
                            <a:pt x="28" y="59"/>
                          </a:lnTo>
                          <a:lnTo>
                            <a:pt x="25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8" y="54"/>
                          </a:lnTo>
                          <a:lnTo>
                            <a:pt x="16" y="54"/>
                          </a:lnTo>
                          <a:lnTo>
                            <a:pt x="14" y="52"/>
                          </a:lnTo>
                          <a:lnTo>
                            <a:pt x="13" y="51"/>
                          </a:lnTo>
                          <a:lnTo>
                            <a:pt x="11" y="51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5"/>
                          </a:lnTo>
                          <a:lnTo>
                            <a:pt x="6" y="44"/>
                          </a:lnTo>
                          <a:lnTo>
                            <a:pt x="4" y="44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8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1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4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6" y="19"/>
                          </a:lnTo>
                          <a:lnTo>
                            <a:pt x="7" y="17"/>
                          </a:lnTo>
                          <a:lnTo>
                            <a:pt x="7" y="17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6" y="10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4" y="3"/>
                          </a:lnTo>
                          <a:lnTo>
                            <a:pt x="35" y="3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60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2" name="Freeform 448"/>
                    <p:cNvSpPr>
                      <a:spLocks/>
                    </p:cNvSpPr>
                    <p:nvPr/>
                  </p:nvSpPr>
                  <p:spPr bwMode="auto">
                    <a:xfrm>
                      <a:off x="393" y="3326"/>
                      <a:ext cx="104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09"/>
                        </a:cxn>
                        <a:cxn ang="0">
                          <a:pos x="0" y="20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0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09"/>
                          </a:lnTo>
                          <a:lnTo>
                            <a:pt x="0" y="20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3" name="Freeform 449"/>
                    <p:cNvSpPr>
                      <a:spLocks/>
                    </p:cNvSpPr>
                    <p:nvPr/>
                  </p:nvSpPr>
                  <p:spPr bwMode="auto">
                    <a:xfrm>
                      <a:off x="379" y="3296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4" name="Freeform 450"/>
                    <p:cNvSpPr>
                      <a:spLocks/>
                    </p:cNvSpPr>
                    <p:nvPr/>
                  </p:nvSpPr>
                  <p:spPr bwMode="auto">
                    <a:xfrm>
                      <a:off x="470" y="2549"/>
                      <a:ext cx="63" cy="198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3"/>
                        </a:cxn>
                        <a:cxn ang="0">
                          <a:pos x="124" y="8"/>
                        </a:cxn>
                        <a:cxn ang="0">
                          <a:pos x="121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89" y="29"/>
                        </a:cxn>
                        <a:cxn ang="0">
                          <a:pos x="80" y="31"/>
                        </a:cxn>
                        <a:cxn ang="0">
                          <a:pos x="72" y="33"/>
                        </a:cxn>
                        <a:cxn ang="0">
                          <a:pos x="59" y="33"/>
                        </a:cxn>
                        <a:cxn ang="0">
                          <a:pos x="51" y="31"/>
                        </a:cxn>
                        <a:cxn ang="0">
                          <a:pos x="42" y="31"/>
                        </a:cxn>
                        <a:cxn ang="0">
                          <a:pos x="33" y="29"/>
                        </a:cxn>
                        <a:cxn ang="0">
                          <a:pos x="25" y="26"/>
                        </a:cxn>
                        <a:cxn ang="0">
                          <a:pos x="18" y="22"/>
                        </a:cxn>
                        <a:cxn ang="0">
                          <a:pos x="12" y="19"/>
                        </a:cxn>
                        <a:cxn ang="0">
                          <a:pos x="7" y="15"/>
                        </a:cxn>
                        <a:cxn ang="0">
                          <a:pos x="4" y="12"/>
                        </a:cxn>
                        <a:cxn ang="0">
                          <a:pos x="2" y="7"/>
                        </a:cxn>
                        <a:cxn ang="0">
                          <a:pos x="0" y="1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4" y="157"/>
                        </a:cxn>
                        <a:cxn ang="0">
                          <a:pos x="7" y="161"/>
                        </a:cxn>
                        <a:cxn ang="0">
                          <a:pos x="12" y="164"/>
                        </a:cxn>
                        <a:cxn ang="0">
                          <a:pos x="18" y="168"/>
                        </a:cxn>
                        <a:cxn ang="0">
                          <a:pos x="25" y="171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1" y="176"/>
                        </a:cxn>
                        <a:cxn ang="0">
                          <a:pos x="59" y="176"/>
                        </a:cxn>
                        <a:cxn ang="0">
                          <a:pos x="72" y="176"/>
                        </a:cxn>
                        <a:cxn ang="0">
                          <a:pos x="80" y="176"/>
                        </a:cxn>
                        <a:cxn ang="0">
                          <a:pos x="89" y="175"/>
                        </a:cxn>
                        <a:cxn ang="0">
                          <a:pos x="98" y="171"/>
                        </a:cxn>
                        <a:cxn ang="0">
                          <a:pos x="105" y="169"/>
                        </a:cxn>
                        <a:cxn ang="0">
                          <a:pos x="110" y="166"/>
                        </a:cxn>
                        <a:cxn ang="0">
                          <a:pos x="117" y="162"/>
                        </a:cxn>
                        <a:cxn ang="0">
                          <a:pos x="121" y="157"/>
                        </a:cxn>
                        <a:cxn ang="0">
                          <a:pos x="124" y="154"/>
                        </a:cxn>
                        <a:cxn ang="0">
                          <a:pos x="126" y="148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7">
                          <a:moveTo>
                            <a:pt x="126" y="0"/>
                          </a:moveTo>
                          <a:lnTo>
                            <a:pt x="126" y="1"/>
                          </a:lnTo>
                          <a:lnTo>
                            <a:pt x="126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8"/>
                          </a:lnTo>
                          <a:lnTo>
                            <a:pt x="122" y="10"/>
                          </a:lnTo>
                          <a:lnTo>
                            <a:pt x="122" y="12"/>
                          </a:lnTo>
                          <a:lnTo>
                            <a:pt x="121" y="12"/>
                          </a:lnTo>
                          <a:lnTo>
                            <a:pt x="119" y="14"/>
                          </a:lnTo>
                          <a:lnTo>
                            <a:pt x="117" y="15"/>
                          </a:lnTo>
                          <a:lnTo>
                            <a:pt x="117" y="17"/>
                          </a:lnTo>
                          <a:lnTo>
                            <a:pt x="115" y="19"/>
                          </a:lnTo>
                          <a:lnTo>
                            <a:pt x="114" y="19"/>
                          </a:lnTo>
                          <a:lnTo>
                            <a:pt x="110" y="21"/>
                          </a:lnTo>
                          <a:lnTo>
                            <a:pt x="108" y="22"/>
                          </a:lnTo>
                          <a:lnTo>
                            <a:pt x="107" y="22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100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29"/>
                          </a:lnTo>
                          <a:lnTo>
                            <a:pt x="89" y="29"/>
                          </a:lnTo>
                          <a:lnTo>
                            <a:pt x="87" y="29"/>
                          </a:lnTo>
                          <a:lnTo>
                            <a:pt x="84" y="31"/>
                          </a:lnTo>
                          <a:lnTo>
                            <a:pt x="80" y="31"/>
                          </a:lnTo>
                          <a:lnTo>
                            <a:pt x="79" y="31"/>
                          </a:lnTo>
                          <a:lnTo>
                            <a:pt x="75" y="31"/>
                          </a:lnTo>
                          <a:lnTo>
                            <a:pt x="72" y="33"/>
                          </a:lnTo>
                          <a:lnTo>
                            <a:pt x="70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6" y="33"/>
                          </a:lnTo>
                          <a:lnTo>
                            <a:pt x="53" y="33"/>
                          </a:lnTo>
                          <a:lnTo>
                            <a:pt x="51" y="31"/>
                          </a:lnTo>
                          <a:lnTo>
                            <a:pt x="47" y="31"/>
                          </a:lnTo>
                          <a:lnTo>
                            <a:pt x="44" y="31"/>
                          </a:lnTo>
                          <a:lnTo>
                            <a:pt x="42" y="31"/>
                          </a:lnTo>
                          <a:lnTo>
                            <a:pt x="39" y="29"/>
                          </a:lnTo>
                          <a:lnTo>
                            <a:pt x="35" y="29"/>
                          </a:lnTo>
                          <a:lnTo>
                            <a:pt x="33" y="29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6"/>
                          </a:lnTo>
                          <a:lnTo>
                            <a:pt x="23" y="26"/>
                          </a:lnTo>
                          <a:lnTo>
                            <a:pt x="21" y="24"/>
                          </a:lnTo>
                          <a:lnTo>
                            <a:pt x="18" y="22"/>
                          </a:lnTo>
                          <a:lnTo>
                            <a:pt x="16" y="22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1" y="19"/>
                          </a:lnTo>
                          <a:lnTo>
                            <a:pt x="9" y="17"/>
                          </a:lnTo>
                          <a:lnTo>
                            <a:pt x="7" y="15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8"/>
                          </a:lnTo>
                          <a:lnTo>
                            <a:pt x="0" y="150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5"/>
                          </a:lnTo>
                          <a:lnTo>
                            <a:pt x="4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2"/>
                          </a:lnTo>
                          <a:lnTo>
                            <a:pt x="11" y="164"/>
                          </a:lnTo>
                          <a:lnTo>
                            <a:pt x="12" y="164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8"/>
                          </a:lnTo>
                          <a:lnTo>
                            <a:pt x="21" y="169"/>
                          </a:lnTo>
                          <a:lnTo>
                            <a:pt x="23" y="169"/>
                          </a:lnTo>
                          <a:lnTo>
                            <a:pt x="25" y="171"/>
                          </a:lnTo>
                          <a:lnTo>
                            <a:pt x="28" y="171"/>
                          </a:lnTo>
                          <a:lnTo>
                            <a:pt x="30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9" y="175"/>
                          </a:lnTo>
                          <a:lnTo>
                            <a:pt x="42" y="175"/>
                          </a:lnTo>
                          <a:lnTo>
                            <a:pt x="44" y="176"/>
                          </a:lnTo>
                          <a:lnTo>
                            <a:pt x="47" y="176"/>
                          </a:lnTo>
                          <a:lnTo>
                            <a:pt x="51" y="176"/>
                          </a:lnTo>
                          <a:lnTo>
                            <a:pt x="53" y="176"/>
                          </a:lnTo>
                          <a:lnTo>
                            <a:pt x="56" y="176"/>
                          </a:lnTo>
                          <a:lnTo>
                            <a:pt x="59" y="176"/>
                          </a:lnTo>
                          <a:lnTo>
                            <a:pt x="66" y="176"/>
                          </a:lnTo>
                          <a:lnTo>
                            <a:pt x="70" y="176"/>
                          </a:lnTo>
                          <a:lnTo>
                            <a:pt x="72" y="176"/>
                          </a:lnTo>
                          <a:lnTo>
                            <a:pt x="75" y="176"/>
                          </a:lnTo>
                          <a:lnTo>
                            <a:pt x="79" y="176"/>
                          </a:lnTo>
                          <a:lnTo>
                            <a:pt x="80" y="176"/>
                          </a:lnTo>
                          <a:lnTo>
                            <a:pt x="84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100" y="171"/>
                          </a:lnTo>
                          <a:lnTo>
                            <a:pt x="103" y="169"/>
                          </a:lnTo>
                          <a:lnTo>
                            <a:pt x="105" y="169"/>
                          </a:lnTo>
                          <a:lnTo>
                            <a:pt x="107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4" y="164"/>
                          </a:lnTo>
                          <a:lnTo>
                            <a:pt x="115" y="164"/>
                          </a:lnTo>
                          <a:lnTo>
                            <a:pt x="117" y="162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1" y="157"/>
                          </a:lnTo>
                          <a:lnTo>
                            <a:pt x="122" y="157"/>
                          </a:lnTo>
                          <a:lnTo>
                            <a:pt x="122" y="155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6" y="148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5" name="Freeform 451"/>
                    <p:cNvSpPr>
                      <a:spLocks/>
                    </p:cNvSpPr>
                    <p:nvPr/>
                  </p:nvSpPr>
                  <p:spPr bwMode="auto">
                    <a:xfrm>
                      <a:off x="470" y="2513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7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8" y="11"/>
                        </a:cxn>
                        <a:cxn ang="0">
                          <a:pos x="115" y="14"/>
                        </a:cxn>
                        <a:cxn ang="0">
                          <a:pos x="119" y="18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6" y="32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9" y="46"/>
                        </a:cxn>
                        <a:cxn ang="0">
                          <a:pos x="115" y="51"/>
                        </a:cxn>
                        <a:cxn ang="0">
                          <a:pos x="108" y="54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7" y="61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9" y="61"/>
                        </a:cxn>
                        <a:cxn ang="0">
                          <a:pos x="30" y="60"/>
                        </a:cxn>
                        <a:cxn ang="0">
                          <a:pos x="23" y="58"/>
                        </a:cxn>
                        <a:cxn ang="0">
                          <a:pos x="16" y="54"/>
                        </a:cxn>
                        <a:cxn ang="0">
                          <a:pos x="11" y="51"/>
                        </a:cxn>
                        <a:cxn ang="0">
                          <a:pos x="7" y="46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8"/>
                        </a:cxn>
                        <a:cxn ang="0">
                          <a:pos x="11" y="14"/>
                        </a:cxn>
                        <a:cxn ang="0">
                          <a:pos x="16" y="11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9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0" y="2"/>
                          </a:lnTo>
                          <a:lnTo>
                            <a:pt x="84" y="2"/>
                          </a:lnTo>
                          <a:lnTo>
                            <a:pt x="87" y="2"/>
                          </a:lnTo>
                          <a:lnTo>
                            <a:pt x="89" y="4"/>
                          </a:lnTo>
                          <a:lnTo>
                            <a:pt x="93" y="4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8" y="11"/>
                          </a:lnTo>
                          <a:lnTo>
                            <a:pt x="110" y="12"/>
                          </a:lnTo>
                          <a:lnTo>
                            <a:pt x="114" y="12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9" y="18"/>
                          </a:lnTo>
                          <a:lnTo>
                            <a:pt x="121" y="19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5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2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0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1" y="44"/>
                          </a:lnTo>
                          <a:lnTo>
                            <a:pt x="119" y="46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5" y="51"/>
                          </a:lnTo>
                          <a:lnTo>
                            <a:pt x="114" y="51"/>
                          </a:lnTo>
                          <a:lnTo>
                            <a:pt x="110" y="53"/>
                          </a:lnTo>
                          <a:lnTo>
                            <a:pt x="108" y="54"/>
                          </a:lnTo>
                          <a:lnTo>
                            <a:pt x="107" y="54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100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3" y="61"/>
                          </a:lnTo>
                          <a:lnTo>
                            <a:pt x="89" y="61"/>
                          </a:lnTo>
                          <a:lnTo>
                            <a:pt x="87" y="61"/>
                          </a:lnTo>
                          <a:lnTo>
                            <a:pt x="84" y="63"/>
                          </a:lnTo>
                          <a:lnTo>
                            <a:pt x="80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6" y="65"/>
                          </a:lnTo>
                          <a:lnTo>
                            <a:pt x="59" y="65"/>
                          </a:lnTo>
                          <a:lnTo>
                            <a:pt x="56" y="65"/>
                          </a:lnTo>
                          <a:lnTo>
                            <a:pt x="53" y="65"/>
                          </a:lnTo>
                          <a:lnTo>
                            <a:pt x="51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30" y="60"/>
                          </a:lnTo>
                          <a:lnTo>
                            <a:pt x="28" y="60"/>
                          </a:lnTo>
                          <a:lnTo>
                            <a:pt x="25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8" y="54"/>
                          </a:lnTo>
                          <a:lnTo>
                            <a:pt x="16" y="54"/>
                          </a:lnTo>
                          <a:lnTo>
                            <a:pt x="14" y="53"/>
                          </a:lnTo>
                          <a:lnTo>
                            <a:pt x="12" y="51"/>
                          </a:lnTo>
                          <a:lnTo>
                            <a:pt x="11" y="51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4" y="44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5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5" y="19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2" y="12"/>
                          </a:lnTo>
                          <a:lnTo>
                            <a:pt x="14" y="12"/>
                          </a:lnTo>
                          <a:lnTo>
                            <a:pt x="16" y="11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3" y="4"/>
                          </a:lnTo>
                          <a:lnTo>
                            <a:pt x="35" y="4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6" name="Freeform 452"/>
                    <p:cNvSpPr>
                      <a:spLocks/>
                    </p:cNvSpPr>
                    <p:nvPr/>
                  </p:nvSpPr>
                  <p:spPr bwMode="auto">
                    <a:xfrm>
                      <a:off x="470" y="3018"/>
                      <a:ext cx="63" cy="200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4"/>
                        </a:cxn>
                        <a:cxn ang="0">
                          <a:pos x="124" y="9"/>
                        </a:cxn>
                        <a:cxn ang="0">
                          <a:pos x="121" y="12"/>
                        </a:cxn>
                        <a:cxn ang="0">
                          <a:pos x="117" y="18"/>
                        </a:cxn>
                        <a:cxn ang="0">
                          <a:pos x="110" y="21"/>
                        </a:cxn>
                        <a:cxn ang="0">
                          <a:pos x="105" y="25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0" y="32"/>
                        </a:cxn>
                        <a:cxn ang="0">
                          <a:pos x="72" y="33"/>
                        </a:cxn>
                        <a:cxn ang="0">
                          <a:pos x="59" y="33"/>
                        </a:cxn>
                        <a:cxn ang="0">
                          <a:pos x="51" y="32"/>
                        </a:cxn>
                        <a:cxn ang="0">
                          <a:pos x="42" y="32"/>
                        </a:cxn>
                        <a:cxn ang="0">
                          <a:pos x="33" y="30"/>
                        </a:cxn>
                        <a:cxn ang="0">
                          <a:pos x="25" y="26"/>
                        </a:cxn>
                        <a:cxn ang="0">
                          <a:pos x="18" y="23"/>
                        </a:cxn>
                        <a:cxn ang="0">
                          <a:pos x="12" y="19"/>
                        </a:cxn>
                        <a:cxn ang="0">
                          <a:pos x="7" y="16"/>
                        </a:cxn>
                        <a:cxn ang="0">
                          <a:pos x="4" y="12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4" y="158"/>
                        </a:cxn>
                        <a:cxn ang="0">
                          <a:pos x="7" y="161"/>
                        </a:cxn>
                        <a:cxn ang="0">
                          <a:pos x="12" y="165"/>
                        </a:cxn>
                        <a:cxn ang="0">
                          <a:pos x="18" y="168"/>
                        </a:cxn>
                        <a:cxn ang="0">
                          <a:pos x="25" y="172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1" y="177"/>
                        </a:cxn>
                        <a:cxn ang="0">
                          <a:pos x="59" y="177"/>
                        </a:cxn>
                        <a:cxn ang="0">
                          <a:pos x="72" y="177"/>
                        </a:cxn>
                        <a:cxn ang="0">
                          <a:pos x="80" y="177"/>
                        </a:cxn>
                        <a:cxn ang="0">
                          <a:pos x="89" y="175"/>
                        </a:cxn>
                        <a:cxn ang="0">
                          <a:pos x="98" y="172"/>
                        </a:cxn>
                        <a:cxn ang="0">
                          <a:pos x="105" y="170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1" y="158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8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4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1"/>
                          </a:lnTo>
                          <a:lnTo>
                            <a:pt x="122" y="12"/>
                          </a:lnTo>
                          <a:lnTo>
                            <a:pt x="121" y="12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5" y="19"/>
                          </a:lnTo>
                          <a:lnTo>
                            <a:pt x="114" y="19"/>
                          </a:lnTo>
                          <a:lnTo>
                            <a:pt x="110" y="21"/>
                          </a:lnTo>
                          <a:lnTo>
                            <a:pt x="108" y="23"/>
                          </a:lnTo>
                          <a:lnTo>
                            <a:pt x="107" y="23"/>
                          </a:lnTo>
                          <a:lnTo>
                            <a:pt x="105" y="25"/>
                          </a:lnTo>
                          <a:lnTo>
                            <a:pt x="103" y="26"/>
                          </a:lnTo>
                          <a:lnTo>
                            <a:pt x="100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30"/>
                          </a:lnTo>
                          <a:lnTo>
                            <a:pt x="89" y="30"/>
                          </a:lnTo>
                          <a:lnTo>
                            <a:pt x="87" y="30"/>
                          </a:lnTo>
                          <a:lnTo>
                            <a:pt x="84" y="32"/>
                          </a:lnTo>
                          <a:lnTo>
                            <a:pt x="80" y="32"/>
                          </a:lnTo>
                          <a:lnTo>
                            <a:pt x="79" y="32"/>
                          </a:lnTo>
                          <a:lnTo>
                            <a:pt x="75" y="32"/>
                          </a:lnTo>
                          <a:lnTo>
                            <a:pt x="72" y="33"/>
                          </a:lnTo>
                          <a:lnTo>
                            <a:pt x="70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6" y="33"/>
                          </a:lnTo>
                          <a:lnTo>
                            <a:pt x="53" y="33"/>
                          </a:lnTo>
                          <a:lnTo>
                            <a:pt x="51" y="32"/>
                          </a:lnTo>
                          <a:lnTo>
                            <a:pt x="47" y="32"/>
                          </a:lnTo>
                          <a:lnTo>
                            <a:pt x="44" y="32"/>
                          </a:lnTo>
                          <a:lnTo>
                            <a:pt x="42" y="32"/>
                          </a:lnTo>
                          <a:lnTo>
                            <a:pt x="39" y="30"/>
                          </a:lnTo>
                          <a:lnTo>
                            <a:pt x="35" y="30"/>
                          </a:lnTo>
                          <a:lnTo>
                            <a:pt x="33" y="30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6"/>
                          </a:lnTo>
                          <a:lnTo>
                            <a:pt x="23" y="26"/>
                          </a:lnTo>
                          <a:lnTo>
                            <a:pt x="21" y="25"/>
                          </a:lnTo>
                          <a:lnTo>
                            <a:pt x="18" y="23"/>
                          </a:lnTo>
                          <a:lnTo>
                            <a:pt x="16" y="23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1" y="19"/>
                          </a:lnTo>
                          <a:lnTo>
                            <a:pt x="9" y="18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4" y="12"/>
                          </a:lnTo>
                          <a:lnTo>
                            <a:pt x="2" y="11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1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4" y="158"/>
                          </a:lnTo>
                          <a:lnTo>
                            <a:pt x="5" y="158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3"/>
                          </a:lnTo>
                          <a:lnTo>
                            <a:pt x="11" y="165"/>
                          </a:lnTo>
                          <a:lnTo>
                            <a:pt x="12" y="165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8"/>
                          </a:lnTo>
                          <a:lnTo>
                            <a:pt x="21" y="170"/>
                          </a:lnTo>
                          <a:lnTo>
                            <a:pt x="23" y="170"/>
                          </a:lnTo>
                          <a:lnTo>
                            <a:pt x="25" y="172"/>
                          </a:lnTo>
                          <a:lnTo>
                            <a:pt x="28" y="172"/>
                          </a:lnTo>
                          <a:lnTo>
                            <a:pt x="30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9" y="175"/>
                          </a:lnTo>
                          <a:lnTo>
                            <a:pt x="42" y="175"/>
                          </a:lnTo>
                          <a:lnTo>
                            <a:pt x="44" y="177"/>
                          </a:lnTo>
                          <a:lnTo>
                            <a:pt x="47" y="177"/>
                          </a:lnTo>
                          <a:lnTo>
                            <a:pt x="51" y="177"/>
                          </a:lnTo>
                          <a:lnTo>
                            <a:pt x="53" y="177"/>
                          </a:lnTo>
                          <a:lnTo>
                            <a:pt x="56" y="177"/>
                          </a:lnTo>
                          <a:lnTo>
                            <a:pt x="59" y="177"/>
                          </a:lnTo>
                          <a:lnTo>
                            <a:pt x="66" y="177"/>
                          </a:lnTo>
                          <a:lnTo>
                            <a:pt x="70" y="177"/>
                          </a:lnTo>
                          <a:lnTo>
                            <a:pt x="72" y="177"/>
                          </a:lnTo>
                          <a:lnTo>
                            <a:pt x="75" y="177"/>
                          </a:lnTo>
                          <a:lnTo>
                            <a:pt x="79" y="177"/>
                          </a:lnTo>
                          <a:lnTo>
                            <a:pt x="80" y="177"/>
                          </a:lnTo>
                          <a:lnTo>
                            <a:pt x="84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2"/>
                          </a:lnTo>
                          <a:lnTo>
                            <a:pt x="100" y="172"/>
                          </a:lnTo>
                          <a:lnTo>
                            <a:pt x="103" y="170"/>
                          </a:lnTo>
                          <a:lnTo>
                            <a:pt x="105" y="170"/>
                          </a:lnTo>
                          <a:lnTo>
                            <a:pt x="107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4" y="165"/>
                          </a:lnTo>
                          <a:lnTo>
                            <a:pt x="115" y="165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1" y="158"/>
                          </a:lnTo>
                          <a:lnTo>
                            <a:pt x="122" y="158"/>
                          </a:lnTo>
                          <a:lnTo>
                            <a:pt x="122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1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7" name="Freeform 453"/>
                    <p:cNvSpPr>
                      <a:spLocks/>
                    </p:cNvSpPr>
                    <p:nvPr/>
                  </p:nvSpPr>
                  <p:spPr bwMode="auto">
                    <a:xfrm>
                      <a:off x="470" y="2984"/>
                      <a:ext cx="63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7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8" y="10"/>
                        </a:cxn>
                        <a:cxn ang="0">
                          <a:pos x="115" y="14"/>
                        </a:cxn>
                        <a:cxn ang="0">
                          <a:pos x="119" y="17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6" y="31"/>
                        </a:cxn>
                        <a:cxn ang="0">
                          <a:pos x="124" y="36"/>
                        </a:cxn>
                        <a:cxn ang="0">
                          <a:pos x="122" y="42"/>
                        </a:cxn>
                        <a:cxn ang="0">
                          <a:pos x="119" y="45"/>
                        </a:cxn>
                        <a:cxn ang="0">
                          <a:pos x="115" y="50"/>
                        </a:cxn>
                        <a:cxn ang="0">
                          <a:pos x="108" y="54"/>
                        </a:cxn>
                        <a:cxn ang="0">
                          <a:pos x="103" y="57"/>
                        </a:cxn>
                        <a:cxn ang="0">
                          <a:pos x="96" y="59"/>
                        </a:cxn>
                        <a:cxn ang="0">
                          <a:pos x="87" y="61"/>
                        </a:cxn>
                        <a:cxn ang="0">
                          <a:pos x="79" y="63"/>
                        </a:cxn>
                        <a:cxn ang="0">
                          <a:pos x="70" y="64"/>
                        </a:cxn>
                        <a:cxn ang="0">
                          <a:pos x="56" y="64"/>
                        </a:cxn>
                        <a:cxn ang="0">
                          <a:pos x="47" y="63"/>
                        </a:cxn>
                        <a:cxn ang="0">
                          <a:pos x="39" y="61"/>
                        </a:cxn>
                        <a:cxn ang="0">
                          <a:pos x="30" y="59"/>
                        </a:cxn>
                        <a:cxn ang="0">
                          <a:pos x="23" y="57"/>
                        </a:cxn>
                        <a:cxn ang="0">
                          <a:pos x="16" y="54"/>
                        </a:cxn>
                        <a:cxn ang="0">
                          <a:pos x="11" y="50"/>
                        </a:cxn>
                        <a:cxn ang="0">
                          <a:pos x="7" y="45"/>
                        </a:cxn>
                        <a:cxn ang="0">
                          <a:pos x="2" y="42"/>
                        </a:cxn>
                        <a:cxn ang="0">
                          <a:pos x="0" y="36"/>
                        </a:cxn>
                        <a:cxn ang="0">
                          <a:pos x="0" y="31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7"/>
                        </a:cxn>
                        <a:cxn ang="0">
                          <a:pos x="11" y="14"/>
                        </a:cxn>
                        <a:cxn ang="0">
                          <a:pos x="16" y="10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9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5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0" y="2"/>
                          </a:lnTo>
                          <a:lnTo>
                            <a:pt x="84" y="2"/>
                          </a:lnTo>
                          <a:lnTo>
                            <a:pt x="87" y="2"/>
                          </a:lnTo>
                          <a:lnTo>
                            <a:pt x="89" y="3"/>
                          </a:lnTo>
                          <a:lnTo>
                            <a:pt x="93" y="3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8" y="10"/>
                          </a:lnTo>
                          <a:lnTo>
                            <a:pt x="110" y="12"/>
                          </a:lnTo>
                          <a:lnTo>
                            <a:pt x="114" y="12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9" y="17"/>
                          </a:lnTo>
                          <a:lnTo>
                            <a:pt x="121" y="19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4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29"/>
                          </a:lnTo>
                          <a:lnTo>
                            <a:pt x="126" y="31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6"/>
                          </a:lnTo>
                          <a:lnTo>
                            <a:pt x="124" y="38"/>
                          </a:lnTo>
                          <a:lnTo>
                            <a:pt x="124" y="40"/>
                          </a:lnTo>
                          <a:lnTo>
                            <a:pt x="122" y="42"/>
                          </a:lnTo>
                          <a:lnTo>
                            <a:pt x="122" y="43"/>
                          </a:lnTo>
                          <a:lnTo>
                            <a:pt x="121" y="43"/>
                          </a:lnTo>
                          <a:lnTo>
                            <a:pt x="119" y="45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5" y="50"/>
                          </a:lnTo>
                          <a:lnTo>
                            <a:pt x="114" y="50"/>
                          </a:lnTo>
                          <a:lnTo>
                            <a:pt x="110" y="52"/>
                          </a:lnTo>
                          <a:lnTo>
                            <a:pt x="108" y="54"/>
                          </a:lnTo>
                          <a:lnTo>
                            <a:pt x="107" y="54"/>
                          </a:lnTo>
                          <a:lnTo>
                            <a:pt x="105" y="56"/>
                          </a:lnTo>
                          <a:lnTo>
                            <a:pt x="103" y="57"/>
                          </a:lnTo>
                          <a:lnTo>
                            <a:pt x="100" y="57"/>
                          </a:lnTo>
                          <a:lnTo>
                            <a:pt x="98" y="59"/>
                          </a:lnTo>
                          <a:lnTo>
                            <a:pt x="96" y="59"/>
                          </a:lnTo>
                          <a:lnTo>
                            <a:pt x="93" y="61"/>
                          </a:lnTo>
                          <a:lnTo>
                            <a:pt x="89" y="61"/>
                          </a:lnTo>
                          <a:lnTo>
                            <a:pt x="87" y="61"/>
                          </a:lnTo>
                          <a:lnTo>
                            <a:pt x="84" y="63"/>
                          </a:lnTo>
                          <a:lnTo>
                            <a:pt x="80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4"/>
                          </a:lnTo>
                          <a:lnTo>
                            <a:pt x="70" y="64"/>
                          </a:lnTo>
                          <a:lnTo>
                            <a:pt x="66" y="64"/>
                          </a:lnTo>
                          <a:lnTo>
                            <a:pt x="59" y="64"/>
                          </a:lnTo>
                          <a:lnTo>
                            <a:pt x="56" y="64"/>
                          </a:lnTo>
                          <a:lnTo>
                            <a:pt x="53" y="64"/>
                          </a:lnTo>
                          <a:lnTo>
                            <a:pt x="51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30" y="59"/>
                          </a:lnTo>
                          <a:lnTo>
                            <a:pt x="28" y="59"/>
                          </a:lnTo>
                          <a:lnTo>
                            <a:pt x="25" y="57"/>
                          </a:lnTo>
                          <a:lnTo>
                            <a:pt x="23" y="57"/>
                          </a:lnTo>
                          <a:lnTo>
                            <a:pt x="21" y="56"/>
                          </a:lnTo>
                          <a:lnTo>
                            <a:pt x="18" y="54"/>
                          </a:lnTo>
                          <a:lnTo>
                            <a:pt x="16" y="54"/>
                          </a:lnTo>
                          <a:lnTo>
                            <a:pt x="14" y="52"/>
                          </a:lnTo>
                          <a:lnTo>
                            <a:pt x="12" y="50"/>
                          </a:lnTo>
                          <a:lnTo>
                            <a:pt x="11" y="50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5"/>
                          </a:lnTo>
                          <a:lnTo>
                            <a:pt x="5" y="43"/>
                          </a:lnTo>
                          <a:lnTo>
                            <a:pt x="4" y="43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8"/>
                          </a:lnTo>
                          <a:lnTo>
                            <a:pt x="0" y="36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1"/>
                          </a:lnTo>
                          <a:lnTo>
                            <a:pt x="0" y="29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4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5" y="19"/>
                          </a:lnTo>
                          <a:lnTo>
                            <a:pt x="7" y="17"/>
                          </a:lnTo>
                          <a:lnTo>
                            <a:pt x="7" y="17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2" y="12"/>
                          </a:lnTo>
                          <a:lnTo>
                            <a:pt x="14" y="12"/>
                          </a:lnTo>
                          <a:lnTo>
                            <a:pt x="16" y="10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3" y="3"/>
                          </a:lnTo>
                          <a:lnTo>
                            <a:pt x="35" y="3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8" name="Freeform 454"/>
                    <p:cNvSpPr>
                      <a:spLocks/>
                    </p:cNvSpPr>
                    <p:nvPr/>
                  </p:nvSpPr>
                  <p:spPr bwMode="auto">
                    <a:xfrm>
                      <a:off x="531" y="1133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79" name="Freeform 455"/>
                    <p:cNvSpPr>
                      <a:spLocks/>
                    </p:cNvSpPr>
                    <p:nvPr/>
                  </p:nvSpPr>
                  <p:spPr bwMode="auto">
                    <a:xfrm>
                      <a:off x="518" y="1104"/>
                      <a:ext cx="105" cy="2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09"/>
                        </a:cxn>
                        <a:cxn ang="0">
                          <a:pos x="0" y="20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0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09"/>
                          </a:lnTo>
                          <a:lnTo>
                            <a:pt x="0" y="20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0" name="Freeform 456"/>
                    <p:cNvSpPr>
                      <a:spLocks/>
                    </p:cNvSpPr>
                    <p:nvPr/>
                  </p:nvSpPr>
                  <p:spPr bwMode="auto">
                    <a:xfrm>
                      <a:off x="539" y="1609"/>
                      <a:ext cx="63" cy="198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3"/>
                        </a:cxn>
                        <a:cxn ang="0">
                          <a:pos x="124" y="8"/>
                        </a:cxn>
                        <a:cxn ang="0">
                          <a:pos x="120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89" y="29"/>
                        </a:cxn>
                        <a:cxn ang="0">
                          <a:pos x="80" y="31"/>
                        </a:cxn>
                        <a:cxn ang="0">
                          <a:pos x="72" y="33"/>
                        </a:cxn>
                        <a:cxn ang="0">
                          <a:pos x="59" y="33"/>
                        </a:cxn>
                        <a:cxn ang="0">
                          <a:pos x="51" y="31"/>
                        </a:cxn>
                        <a:cxn ang="0">
                          <a:pos x="42" y="31"/>
                        </a:cxn>
                        <a:cxn ang="0">
                          <a:pos x="33" y="29"/>
                        </a:cxn>
                        <a:cxn ang="0">
                          <a:pos x="24" y="26"/>
                        </a:cxn>
                        <a:cxn ang="0">
                          <a:pos x="17" y="22"/>
                        </a:cxn>
                        <a:cxn ang="0">
                          <a:pos x="12" y="19"/>
                        </a:cxn>
                        <a:cxn ang="0">
                          <a:pos x="7" y="15"/>
                        </a:cxn>
                        <a:cxn ang="0">
                          <a:pos x="3" y="12"/>
                        </a:cxn>
                        <a:cxn ang="0">
                          <a:pos x="2" y="7"/>
                        </a:cxn>
                        <a:cxn ang="0">
                          <a:pos x="0" y="1"/>
                        </a:cxn>
                        <a:cxn ang="0">
                          <a:pos x="0" y="146"/>
                        </a:cxn>
                        <a:cxn ang="0">
                          <a:pos x="2" y="152"/>
                        </a:cxn>
                        <a:cxn ang="0">
                          <a:pos x="3" y="157"/>
                        </a:cxn>
                        <a:cxn ang="0">
                          <a:pos x="7" y="160"/>
                        </a:cxn>
                        <a:cxn ang="0">
                          <a:pos x="12" y="164"/>
                        </a:cxn>
                        <a:cxn ang="0">
                          <a:pos x="17" y="167"/>
                        </a:cxn>
                        <a:cxn ang="0">
                          <a:pos x="24" y="171"/>
                        </a:cxn>
                        <a:cxn ang="0">
                          <a:pos x="33" y="173"/>
                        </a:cxn>
                        <a:cxn ang="0">
                          <a:pos x="42" y="174"/>
                        </a:cxn>
                        <a:cxn ang="0">
                          <a:pos x="51" y="176"/>
                        </a:cxn>
                        <a:cxn ang="0">
                          <a:pos x="59" y="176"/>
                        </a:cxn>
                        <a:cxn ang="0">
                          <a:pos x="72" y="176"/>
                        </a:cxn>
                        <a:cxn ang="0">
                          <a:pos x="80" y="176"/>
                        </a:cxn>
                        <a:cxn ang="0">
                          <a:pos x="89" y="174"/>
                        </a:cxn>
                        <a:cxn ang="0">
                          <a:pos x="98" y="171"/>
                        </a:cxn>
                        <a:cxn ang="0">
                          <a:pos x="105" y="169"/>
                        </a:cxn>
                        <a:cxn ang="0">
                          <a:pos x="110" y="166"/>
                        </a:cxn>
                        <a:cxn ang="0">
                          <a:pos x="117" y="162"/>
                        </a:cxn>
                        <a:cxn ang="0">
                          <a:pos x="120" y="157"/>
                        </a:cxn>
                        <a:cxn ang="0">
                          <a:pos x="124" y="153"/>
                        </a:cxn>
                        <a:cxn ang="0">
                          <a:pos x="126" y="148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7">
                          <a:moveTo>
                            <a:pt x="126" y="0"/>
                          </a:moveTo>
                          <a:lnTo>
                            <a:pt x="126" y="1"/>
                          </a:lnTo>
                          <a:lnTo>
                            <a:pt x="126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8"/>
                          </a:lnTo>
                          <a:lnTo>
                            <a:pt x="122" y="10"/>
                          </a:lnTo>
                          <a:lnTo>
                            <a:pt x="122" y="12"/>
                          </a:lnTo>
                          <a:lnTo>
                            <a:pt x="120" y="12"/>
                          </a:lnTo>
                          <a:lnTo>
                            <a:pt x="119" y="14"/>
                          </a:lnTo>
                          <a:lnTo>
                            <a:pt x="117" y="15"/>
                          </a:lnTo>
                          <a:lnTo>
                            <a:pt x="117" y="17"/>
                          </a:lnTo>
                          <a:lnTo>
                            <a:pt x="115" y="19"/>
                          </a:lnTo>
                          <a:lnTo>
                            <a:pt x="113" y="19"/>
                          </a:lnTo>
                          <a:lnTo>
                            <a:pt x="110" y="21"/>
                          </a:lnTo>
                          <a:lnTo>
                            <a:pt x="108" y="22"/>
                          </a:lnTo>
                          <a:lnTo>
                            <a:pt x="106" y="22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99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2" y="29"/>
                          </a:lnTo>
                          <a:lnTo>
                            <a:pt x="89" y="29"/>
                          </a:lnTo>
                          <a:lnTo>
                            <a:pt x="87" y="29"/>
                          </a:lnTo>
                          <a:lnTo>
                            <a:pt x="84" y="31"/>
                          </a:lnTo>
                          <a:lnTo>
                            <a:pt x="80" y="31"/>
                          </a:lnTo>
                          <a:lnTo>
                            <a:pt x="79" y="31"/>
                          </a:lnTo>
                          <a:lnTo>
                            <a:pt x="75" y="31"/>
                          </a:lnTo>
                          <a:lnTo>
                            <a:pt x="72" y="33"/>
                          </a:lnTo>
                          <a:lnTo>
                            <a:pt x="70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6" y="33"/>
                          </a:lnTo>
                          <a:lnTo>
                            <a:pt x="52" y="33"/>
                          </a:lnTo>
                          <a:lnTo>
                            <a:pt x="51" y="31"/>
                          </a:lnTo>
                          <a:lnTo>
                            <a:pt x="47" y="31"/>
                          </a:lnTo>
                          <a:lnTo>
                            <a:pt x="44" y="31"/>
                          </a:lnTo>
                          <a:lnTo>
                            <a:pt x="42" y="31"/>
                          </a:lnTo>
                          <a:lnTo>
                            <a:pt x="38" y="29"/>
                          </a:lnTo>
                          <a:lnTo>
                            <a:pt x="35" y="29"/>
                          </a:lnTo>
                          <a:lnTo>
                            <a:pt x="33" y="29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4" y="26"/>
                          </a:lnTo>
                          <a:lnTo>
                            <a:pt x="23" y="26"/>
                          </a:lnTo>
                          <a:lnTo>
                            <a:pt x="21" y="24"/>
                          </a:lnTo>
                          <a:lnTo>
                            <a:pt x="17" y="22"/>
                          </a:lnTo>
                          <a:lnTo>
                            <a:pt x="16" y="22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0" y="19"/>
                          </a:lnTo>
                          <a:lnTo>
                            <a:pt x="9" y="17"/>
                          </a:lnTo>
                          <a:lnTo>
                            <a:pt x="7" y="15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3" y="12"/>
                          </a:lnTo>
                          <a:lnTo>
                            <a:pt x="2" y="10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6"/>
                          </a:lnTo>
                          <a:lnTo>
                            <a:pt x="0" y="148"/>
                          </a:lnTo>
                          <a:lnTo>
                            <a:pt x="0" y="150"/>
                          </a:lnTo>
                          <a:lnTo>
                            <a:pt x="2" y="152"/>
                          </a:lnTo>
                          <a:lnTo>
                            <a:pt x="2" y="153"/>
                          </a:lnTo>
                          <a:lnTo>
                            <a:pt x="2" y="155"/>
                          </a:lnTo>
                          <a:lnTo>
                            <a:pt x="3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0"/>
                          </a:lnTo>
                          <a:lnTo>
                            <a:pt x="9" y="162"/>
                          </a:lnTo>
                          <a:lnTo>
                            <a:pt x="10" y="164"/>
                          </a:lnTo>
                          <a:lnTo>
                            <a:pt x="12" y="164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7" y="167"/>
                          </a:lnTo>
                          <a:lnTo>
                            <a:pt x="21" y="169"/>
                          </a:lnTo>
                          <a:lnTo>
                            <a:pt x="23" y="169"/>
                          </a:lnTo>
                          <a:lnTo>
                            <a:pt x="24" y="171"/>
                          </a:lnTo>
                          <a:lnTo>
                            <a:pt x="28" y="171"/>
                          </a:lnTo>
                          <a:lnTo>
                            <a:pt x="30" y="173"/>
                          </a:lnTo>
                          <a:lnTo>
                            <a:pt x="33" y="173"/>
                          </a:lnTo>
                          <a:lnTo>
                            <a:pt x="35" y="174"/>
                          </a:lnTo>
                          <a:lnTo>
                            <a:pt x="38" y="174"/>
                          </a:lnTo>
                          <a:lnTo>
                            <a:pt x="42" y="174"/>
                          </a:lnTo>
                          <a:lnTo>
                            <a:pt x="44" y="176"/>
                          </a:lnTo>
                          <a:lnTo>
                            <a:pt x="47" y="176"/>
                          </a:lnTo>
                          <a:lnTo>
                            <a:pt x="51" y="176"/>
                          </a:lnTo>
                          <a:lnTo>
                            <a:pt x="52" y="176"/>
                          </a:lnTo>
                          <a:lnTo>
                            <a:pt x="56" y="176"/>
                          </a:lnTo>
                          <a:lnTo>
                            <a:pt x="59" y="176"/>
                          </a:lnTo>
                          <a:lnTo>
                            <a:pt x="66" y="176"/>
                          </a:lnTo>
                          <a:lnTo>
                            <a:pt x="70" y="176"/>
                          </a:lnTo>
                          <a:lnTo>
                            <a:pt x="72" y="176"/>
                          </a:lnTo>
                          <a:lnTo>
                            <a:pt x="75" y="176"/>
                          </a:lnTo>
                          <a:lnTo>
                            <a:pt x="79" y="176"/>
                          </a:lnTo>
                          <a:lnTo>
                            <a:pt x="80" y="176"/>
                          </a:lnTo>
                          <a:lnTo>
                            <a:pt x="84" y="174"/>
                          </a:lnTo>
                          <a:lnTo>
                            <a:pt x="87" y="174"/>
                          </a:lnTo>
                          <a:lnTo>
                            <a:pt x="89" y="174"/>
                          </a:lnTo>
                          <a:lnTo>
                            <a:pt x="92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99" y="171"/>
                          </a:lnTo>
                          <a:lnTo>
                            <a:pt x="103" y="169"/>
                          </a:lnTo>
                          <a:lnTo>
                            <a:pt x="105" y="169"/>
                          </a:lnTo>
                          <a:lnTo>
                            <a:pt x="106" y="167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3" y="164"/>
                          </a:lnTo>
                          <a:lnTo>
                            <a:pt x="115" y="164"/>
                          </a:lnTo>
                          <a:lnTo>
                            <a:pt x="117" y="162"/>
                          </a:lnTo>
                          <a:lnTo>
                            <a:pt x="117" y="160"/>
                          </a:lnTo>
                          <a:lnTo>
                            <a:pt x="119" y="159"/>
                          </a:lnTo>
                          <a:lnTo>
                            <a:pt x="120" y="157"/>
                          </a:lnTo>
                          <a:lnTo>
                            <a:pt x="122" y="157"/>
                          </a:lnTo>
                          <a:lnTo>
                            <a:pt x="122" y="155"/>
                          </a:lnTo>
                          <a:lnTo>
                            <a:pt x="124" y="153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6" y="148"/>
                          </a:lnTo>
                          <a:lnTo>
                            <a:pt x="126" y="146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1" name="Freeform 457"/>
                    <p:cNvSpPr>
                      <a:spLocks/>
                    </p:cNvSpPr>
                    <p:nvPr/>
                  </p:nvSpPr>
                  <p:spPr bwMode="auto">
                    <a:xfrm>
                      <a:off x="539" y="1573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7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8" y="11"/>
                        </a:cxn>
                        <a:cxn ang="0">
                          <a:pos x="115" y="14"/>
                        </a:cxn>
                        <a:cxn ang="0">
                          <a:pos x="119" y="18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6" y="32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9" y="46"/>
                        </a:cxn>
                        <a:cxn ang="0">
                          <a:pos x="115" y="51"/>
                        </a:cxn>
                        <a:cxn ang="0">
                          <a:pos x="108" y="54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7" y="61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8" y="61"/>
                        </a:cxn>
                        <a:cxn ang="0">
                          <a:pos x="30" y="60"/>
                        </a:cxn>
                        <a:cxn ang="0">
                          <a:pos x="23" y="58"/>
                        </a:cxn>
                        <a:cxn ang="0">
                          <a:pos x="16" y="54"/>
                        </a:cxn>
                        <a:cxn ang="0">
                          <a:pos x="10" y="51"/>
                        </a:cxn>
                        <a:cxn ang="0">
                          <a:pos x="7" y="46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8"/>
                        </a:cxn>
                        <a:cxn ang="0">
                          <a:pos x="10" y="14"/>
                        </a:cxn>
                        <a:cxn ang="0">
                          <a:pos x="16" y="11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8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0" y="2"/>
                          </a:lnTo>
                          <a:lnTo>
                            <a:pt x="84" y="2"/>
                          </a:lnTo>
                          <a:lnTo>
                            <a:pt x="87" y="2"/>
                          </a:lnTo>
                          <a:lnTo>
                            <a:pt x="89" y="4"/>
                          </a:lnTo>
                          <a:lnTo>
                            <a:pt x="92" y="4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99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6" y="9"/>
                          </a:lnTo>
                          <a:lnTo>
                            <a:pt x="108" y="11"/>
                          </a:lnTo>
                          <a:lnTo>
                            <a:pt x="110" y="12"/>
                          </a:lnTo>
                          <a:lnTo>
                            <a:pt x="113" y="12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9" y="18"/>
                          </a:lnTo>
                          <a:lnTo>
                            <a:pt x="120" y="19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5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2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0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0" y="44"/>
                          </a:lnTo>
                          <a:lnTo>
                            <a:pt x="119" y="46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5" y="51"/>
                          </a:lnTo>
                          <a:lnTo>
                            <a:pt x="113" y="51"/>
                          </a:lnTo>
                          <a:lnTo>
                            <a:pt x="110" y="53"/>
                          </a:lnTo>
                          <a:lnTo>
                            <a:pt x="108" y="54"/>
                          </a:lnTo>
                          <a:lnTo>
                            <a:pt x="106" y="54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99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2" y="61"/>
                          </a:lnTo>
                          <a:lnTo>
                            <a:pt x="89" y="61"/>
                          </a:lnTo>
                          <a:lnTo>
                            <a:pt x="87" y="61"/>
                          </a:lnTo>
                          <a:lnTo>
                            <a:pt x="84" y="63"/>
                          </a:lnTo>
                          <a:lnTo>
                            <a:pt x="80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6" y="65"/>
                          </a:lnTo>
                          <a:lnTo>
                            <a:pt x="59" y="65"/>
                          </a:lnTo>
                          <a:lnTo>
                            <a:pt x="56" y="65"/>
                          </a:lnTo>
                          <a:lnTo>
                            <a:pt x="52" y="65"/>
                          </a:lnTo>
                          <a:lnTo>
                            <a:pt x="51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8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30" y="60"/>
                          </a:lnTo>
                          <a:lnTo>
                            <a:pt x="28" y="60"/>
                          </a:lnTo>
                          <a:lnTo>
                            <a:pt x="24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7" y="54"/>
                          </a:lnTo>
                          <a:lnTo>
                            <a:pt x="16" y="54"/>
                          </a:lnTo>
                          <a:lnTo>
                            <a:pt x="14" y="53"/>
                          </a:lnTo>
                          <a:lnTo>
                            <a:pt x="12" y="51"/>
                          </a:lnTo>
                          <a:lnTo>
                            <a:pt x="10" y="51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3" y="44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5"/>
                          </a:lnTo>
                          <a:lnTo>
                            <a:pt x="2" y="23"/>
                          </a:lnTo>
                          <a:lnTo>
                            <a:pt x="3" y="21"/>
                          </a:lnTo>
                          <a:lnTo>
                            <a:pt x="5" y="19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9" y="16"/>
                          </a:lnTo>
                          <a:lnTo>
                            <a:pt x="10" y="14"/>
                          </a:lnTo>
                          <a:lnTo>
                            <a:pt x="12" y="12"/>
                          </a:lnTo>
                          <a:lnTo>
                            <a:pt x="14" y="12"/>
                          </a:lnTo>
                          <a:lnTo>
                            <a:pt x="16" y="11"/>
                          </a:lnTo>
                          <a:lnTo>
                            <a:pt x="17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4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3" y="4"/>
                          </a:lnTo>
                          <a:lnTo>
                            <a:pt x="35" y="4"/>
                          </a:lnTo>
                          <a:lnTo>
                            <a:pt x="38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1" y="0"/>
                          </a:lnTo>
                          <a:lnTo>
                            <a:pt x="52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2" name="Freeform 458"/>
                    <p:cNvSpPr>
                      <a:spLocks/>
                    </p:cNvSpPr>
                    <p:nvPr/>
                  </p:nvSpPr>
                  <p:spPr bwMode="auto">
                    <a:xfrm>
                      <a:off x="531" y="1916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3" name="Freeform 459"/>
                    <p:cNvSpPr>
                      <a:spLocks/>
                    </p:cNvSpPr>
                    <p:nvPr/>
                  </p:nvSpPr>
                  <p:spPr bwMode="auto">
                    <a:xfrm>
                      <a:off x="601" y="2230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4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601" y="2542"/>
                      <a:ext cx="105" cy="2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5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609" y="3332"/>
                      <a:ext cx="62" cy="198"/>
                    </a:xfrm>
                    <a:custGeom>
                      <a:avLst/>
                      <a:gdLst/>
                      <a:ahLst/>
                      <a:cxnLst>
                        <a:cxn ang="0">
                          <a:pos x="125" y="3"/>
                        </a:cxn>
                        <a:cxn ang="0">
                          <a:pos x="124" y="9"/>
                        </a:cxn>
                        <a:cxn ang="0">
                          <a:pos x="120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0" y="31"/>
                        </a:cxn>
                        <a:cxn ang="0">
                          <a:pos x="71" y="33"/>
                        </a:cxn>
                        <a:cxn ang="0">
                          <a:pos x="59" y="33"/>
                        </a:cxn>
                        <a:cxn ang="0">
                          <a:pos x="50" y="31"/>
                        </a:cxn>
                        <a:cxn ang="0">
                          <a:pos x="42" y="31"/>
                        </a:cxn>
                        <a:cxn ang="0">
                          <a:pos x="33" y="30"/>
                        </a:cxn>
                        <a:cxn ang="0">
                          <a:pos x="24" y="26"/>
                        </a:cxn>
                        <a:cxn ang="0">
                          <a:pos x="17" y="23"/>
                        </a:cxn>
                        <a:cxn ang="0">
                          <a:pos x="12" y="19"/>
                        </a:cxn>
                        <a:cxn ang="0">
                          <a:pos x="7" y="16"/>
                        </a:cxn>
                        <a:cxn ang="0">
                          <a:pos x="3" y="12"/>
                        </a:cxn>
                        <a:cxn ang="0">
                          <a:pos x="1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1" y="152"/>
                        </a:cxn>
                        <a:cxn ang="0">
                          <a:pos x="3" y="157"/>
                        </a:cxn>
                        <a:cxn ang="0">
                          <a:pos x="7" y="161"/>
                        </a:cxn>
                        <a:cxn ang="0">
                          <a:pos x="12" y="164"/>
                        </a:cxn>
                        <a:cxn ang="0">
                          <a:pos x="17" y="168"/>
                        </a:cxn>
                        <a:cxn ang="0">
                          <a:pos x="24" y="171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0" y="176"/>
                        </a:cxn>
                        <a:cxn ang="0">
                          <a:pos x="59" y="176"/>
                        </a:cxn>
                        <a:cxn ang="0">
                          <a:pos x="71" y="176"/>
                        </a:cxn>
                        <a:cxn ang="0">
                          <a:pos x="80" y="176"/>
                        </a:cxn>
                        <a:cxn ang="0">
                          <a:pos x="89" y="175"/>
                        </a:cxn>
                        <a:cxn ang="0">
                          <a:pos x="98" y="171"/>
                        </a:cxn>
                        <a:cxn ang="0">
                          <a:pos x="105" y="169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0" y="157"/>
                        </a:cxn>
                        <a:cxn ang="0">
                          <a:pos x="124" y="154"/>
                        </a:cxn>
                        <a:cxn ang="0">
                          <a:pos x="125" y="149"/>
                        </a:cxn>
                        <a:cxn ang="0">
                          <a:pos x="125" y="0"/>
                        </a:cxn>
                      </a:cxnLst>
                      <a:rect l="0" t="0" r="r" b="b"/>
                      <a:pathLst>
                        <a:path w="126" h="177">
                          <a:moveTo>
                            <a:pt x="125" y="0"/>
                          </a:moveTo>
                          <a:lnTo>
                            <a:pt x="125" y="2"/>
                          </a:lnTo>
                          <a:lnTo>
                            <a:pt x="125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0"/>
                          </a:lnTo>
                          <a:lnTo>
                            <a:pt x="122" y="12"/>
                          </a:lnTo>
                          <a:lnTo>
                            <a:pt x="120" y="12"/>
                          </a:lnTo>
                          <a:lnTo>
                            <a:pt x="118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5" y="19"/>
                          </a:lnTo>
                          <a:lnTo>
                            <a:pt x="113" y="19"/>
                          </a:lnTo>
                          <a:lnTo>
                            <a:pt x="110" y="21"/>
                          </a:lnTo>
                          <a:lnTo>
                            <a:pt x="108" y="23"/>
                          </a:lnTo>
                          <a:lnTo>
                            <a:pt x="106" y="23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99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2" y="30"/>
                          </a:lnTo>
                          <a:lnTo>
                            <a:pt x="89" y="30"/>
                          </a:lnTo>
                          <a:lnTo>
                            <a:pt x="87" y="30"/>
                          </a:lnTo>
                          <a:lnTo>
                            <a:pt x="84" y="31"/>
                          </a:lnTo>
                          <a:lnTo>
                            <a:pt x="80" y="31"/>
                          </a:lnTo>
                          <a:lnTo>
                            <a:pt x="78" y="31"/>
                          </a:lnTo>
                          <a:lnTo>
                            <a:pt x="75" y="31"/>
                          </a:lnTo>
                          <a:lnTo>
                            <a:pt x="71" y="33"/>
                          </a:lnTo>
                          <a:lnTo>
                            <a:pt x="70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6" y="33"/>
                          </a:lnTo>
                          <a:lnTo>
                            <a:pt x="52" y="33"/>
                          </a:lnTo>
                          <a:lnTo>
                            <a:pt x="50" y="31"/>
                          </a:lnTo>
                          <a:lnTo>
                            <a:pt x="47" y="31"/>
                          </a:lnTo>
                          <a:lnTo>
                            <a:pt x="43" y="31"/>
                          </a:lnTo>
                          <a:lnTo>
                            <a:pt x="42" y="31"/>
                          </a:lnTo>
                          <a:lnTo>
                            <a:pt x="38" y="30"/>
                          </a:lnTo>
                          <a:lnTo>
                            <a:pt x="35" y="30"/>
                          </a:lnTo>
                          <a:lnTo>
                            <a:pt x="33" y="30"/>
                          </a:lnTo>
                          <a:lnTo>
                            <a:pt x="29" y="28"/>
                          </a:lnTo>
                          <a:lnTo>
                            <a:pt x="28" y="28"/>
                          </a:lnTo>
                          <a:lnTo>
                            <a:pt x="24" y="26"/>
                          </a:lnTo>
                          <a:lnTo>
                            <a:pt x="22" y="26"/>
                          </a:lnTo>
                          <a:lnTo>
                            <a:pt x="21" y="24"/>
                          </a:lnTo>
                          <a:lnTo>
                            <a:pt x="17" y="23"/>
                          </a:lnTo>
                          <a:lnTo>
                            <a:pt x="15" y="23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0" y="19"/>
                          </a:lnTo>
                          <a:lnTo>
                            <a:pt x="8" y="17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3" y="12"/>
                          </a:lnTo>
                          <a:lnTo>
                            <a:pt x="1" y="10"/>
                          </a:lnTo>
                          <a:lnTo>
                            <a:pt x="1" y="9"/>
                          </a:lnTo>
                          <a:lnTo>
                            <a:pt x="1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0"/>
                          </a:lnTo>
                          <a:lnTo>
                            <a:pt x="1" y="152"/>
                          </a:lnTo>
                          <a:lnTo>
                            <a:pt x="1" y="154"/>
                          </a:lnTo>
                          <a:lnTo>
                            <a:pt x="1" y="156"/>
                          </a:lnTo>
                          <a:lnTo>
                            <a:pt x="3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8" y="163"/>
                          </a:lnTo>
                          <a:lnTo>
                            <a:pt x="10" y="164"/>
                          </a:lnTo>
                          <a:lnTo>
                            <a:pt x="12" y="164"/>
                          </a:lnTo>
                          <a:lnTo>
                            <a:pt x="14" y="166"/>
                          </a:lnTo>
                          <a:lnTo>
                            <a:pt x="15" y="166"/>
                          </a:lnTo>
                          <a:lnTo>
                            <a:pt x="17" y="168"/>
                          </a:lnTo>
                          <a:lnTo>
                            <a:pt x="21" y="169"/>
                          </a:lnTo>
                          <a:lnTo>
                            <a:pt x="22" y="169"/>
                          </a:lnTo>
                          <a:lnTo>
                            <a:pt x="24" y="171"/>
                          </a:lnTo>
                          <a:lnTo>
                            <a:pt x="28" y="171"/>
                          </a:lnTo>
                          <a:lnTo>
                            <a:pt x="29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8" y="175"/>
                          </a:lnTo>
                          <a:lnTo>
                            <a:pt x="42" y="175"/>
                          </a:lnTo>
                          <a:lnTo>
                            <a:pt x="43" y="176"/>
                          </a:lnTo>
                          <a:lnTo>
                            <a:pt x="47" y="176"/>
                          </a:lnTo>
                          <a:lnTo>
                            <a:pt x="50" y="176"/>
                          </a:lnTo>
                          <a:lnTo>
                            <a:pt x="52" y="176"/>
                          </a:lnTo>
                          <a:lnTo>
                            <a:pt x="56" y="176"/>
                          </a:lnTo>
                          <a:lnTo>
                            <a:pt x="59" y="176"/>
                          </a:lnTo>
                          <a:lnTo>
                            <a:pt x="66" y="176"/>
                          </a:lnTo>
                          <a:lnTo>
                            <a:pt x="70" y="176"/>
                          </a:lnTo>
                          <a:lnTo>
                            <a:pt x="71" y="176"/>
                          </a:lnTo>
                          <a:lnTo>
                            <a:pt x="75" y="176"/>
                          </a:lnTo>
                          <a:lnTo>
                            <a:pt x="78" y="176"/>
                          </a:lnTo>
                          <a:lnTo>
                            <a:pt x="80" y="176"/>
                          </a:lnTo>
                          <a:lnTo>
                            <a:pt x="84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2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99" y="171"/>
                          </a:lnTo>
                          <a:lnTo>
                            <a:pt x="103" y="169"/>
                          </a:lnTo>
                          <a:lnTo>
                            <a:pt x="105" y="169"/>
                          </a:lnTo>
                          <a:lnTo>
                            <a:pt x="106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3" y="164"/>
                          </a:lnTo>
                          <a:lnTo>
                            <a:pt x="115" y="164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8" y="159"/>
                          </a:lnTo>
                          <a:lnTo>
                            <a:pt x="120" y="157"/>
                          </a:lnTo>
                          <a:lnTo>
                            <a:pt x="122" y="157"/>
                          </a:lnTo>
                          <a:lnTo>
                            <a:pt x="122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5" y="149"/>
                          </a:lnTo>
                          <a:lnTo>
                            <a:pt x="125" y="147"/>
                          </a:lnTo>
                          <a:lnTo>
                            <a:pt x="125" y="145"/>
                          </a:lnTo>
                          <a:lnTo>
                            <a:pt x="125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6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609" y="3296"/>
                      <a:ext cx="62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8" y="2"/>
                        </a:cxn>
                        <a:cxn ang="0">
                          <a:pos x="87" y="2"/>
                        </a:cxn>
                        <a:cxn ang="0">
                          <a:pos x="96" y="6"/>
                        </a:cxn>
                        <a:cxn ang="0">
                          <a:pos x="103" y="7"/>
                        </a:cxn>
                        <a:cxn ang="0">
                          <a:pos x="108" y="11"/>
                        </a:cxn>
                        <a:cxn ang="0">
                          <a:pos x="115" y="14"/>
                        </a:cxn>
                        <a:cxn ang="0">
                          <a:pos x="118" y="18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5" y="32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8" y="46"/>
                        </a:cxn>
                        <a:cxn ang="0">
                          <a:pos x="115" y="51"/>
                        </a:cxn>
                        <a:cxn ang="0">
                          <a:pos x="108" y="55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7" y="62"/>
                        </a:cxn>
                        <a:cxn ang="0">
                          <a:pos x="78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8" y="62"/>
                        </a:cxn>
                        <a:cxn ang="0">
                          <a:pos x="29" y="60"/>
                        </a:cxn>
                        <a:cxn ang="0">
                          <a:pos x="22" y="58"/>
                        </a:cxn>
                        <a:cxn ang="0">
                          <a:pos x="15" y="55"/>
                        </a:cxn>
                        <a:cxn ang="0">
                          <a:pos x="10" y="51"/>
                        </a:cxn>
                        <a:cxn ang="0">
                          <a:pos x="7" y="46"/>
                        </a:cxn>
                        <a:cxn ang="0">
                          <a:pos x="1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1" y="23"/>
                        </a:cxn>
                        <a:cxn ang="0">
                          <a:pos x="7" y="18"/>
                        </a:cxn>
                        <a:cxn ang="0">
                          <a:pos x="10" y="14"/>
                        </a:cxn>
                        <a:cxn ang="0">
                          <a:pos x="15" y="11"/>
                        </a:cxn>
                        <a:cxn ang="0">
                          <a:pos x="22" y="7"/>
                        </a:cxn>
                        <a:cxn ang="0">
                          <a:pos x="29" y="6"/>
                        </a:cxn>
                        <a:cxn ang="0">
                          <a:pos x="38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6" h="66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1" y="0"/>
                          </a:lnTo>
                          <a:lnTo>
                            <a:pt x="75" y="0"/>
                          </a:lnTo>
                          <a:lnTo>
                            <a:pt x="78" y="2"/>
                          </a:lnTo>
                          <a:lnTo>
                            <a:pt x="80" y="2"/>
                          </a:lnTo>
                          <a:lnTo>
                            <a:pt x="84" y="2"/>
                          </a:lnTo>
                          <a:lnTo>
                            <a:pt x="87" y="2"/>
                          </a:lnTo>
                          <a:lnTo>
                            <a:pt x="89" y="4"/>
                          </a:lnTo>
                          <a:lnTo>
                            <a:pt x="92" y="4"/>
                          </a:lnTo>
                          <a:lnTo>
                            <a:pt x="96" y="6"/>
                          </a:lnTo>
                          <a:lnTo>
                            <a:pt x="98" y="6"/>
                          </a:lnTo>
                          <a:lnTo>
                            <a:pt x="99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6" y="9"/>
                          </a:lnTo>
                          <a:lnTo>
                            <a:pt x="108" y="11"/>
                          </a:lnTo>
                          <a:lnTo>
                            <a:pt x="110" y="13"/>
                          </a:lnTo>
                          <a:lnTo>
                            <a:pt x="113" y="13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8" y="18"/>
                          </a:lnTo>
                          <a:lnTo>
                            <a:pt x="120" y="20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5"/>
                          </a:lnTo>
                          <a:lnTo>
                            <a:pt x="124" y="27"/>
                          </a:lnTo>
                          <a:lnTo>
                            <a:pt x="124" y="28"/>
                          </a:lnTo>
                          <a:lnTo>
                            <a:pt x="125" y="28"/>
                          </a:lnTo>
                          <a:lnTo>
                            <a:pt x="125" y="30"/>
                          </a:lnTo>
                          <a:lnTo>
                            <a:pt x="125" y="32"/>
                          </a:lnTo>
                          <a:lnTo>
                            <a:pt x="125" y="34"/>
                          </a:lnTo>
                          <a:lnTo>
                            <a:pt x="125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1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0" y="44"/>
                          </a:lnTo>
                          <a:lnTo>
                            <a:pt x="118" y="46"/>
                          </a:lnTo>
                          <a:lnTo>
                            <a:pt x="117" y="48"/>
                          </a:lnTo>
                          <a:lnTo>
                            <a:pt x="117" y="49"/>
                          </a:lnTo>
                          <a:lnTo>
                            <a:pt x="115" y="51"/>
                          </a:lnTo>
                          <a:lnTo>
                            <a:pt x="113" y="51"/>
                          </a:lnTo>
                          <a:lnTo>
                            <a:pt x="110" y="53"/>
                          </a:lnTo>
                          <a:lnTo>
                            <a:pt x="108" y="55"/>
                          </a:lnTo>
                          <a:lnTo>
                            <a:pt x="106" y="55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99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2" y="62"/>
                          </a:lnTo>
                          <a:lnTo>
                            <a:pt x="89" y="62"/>
                          </a:lnTo>
                          <a:lnTo>
                            <a:pt x="87" y="62"/>
                          </a:lnTo>
                          <a:lnTo>
                            <a:pt x="84" y="63"/>
                          </a:lnTo>
                          <a:lnTo>
                            <a:pt x="80" y="63"/>
                          </a:lnTo>
                          <a:lnTo>
                            <a:pt x="78" y="63"/>
                          </a:lnTo>
                          <a:lnTo>
                            <a:pt x="75" y="63"/>
                          </a:lnTo>
                          <a:lnTo>
                            <a:pt x="71" y="65"/>
                          </a:lnTo>
                          <a:lnTo>
                            <a:pt x="70" y="65"/>
                          </a:lnTo>
                          <a:lnTo>
                            <a:pt x="66" y="65"/>
                          </a:lnTo>
                          <a:lnTo>
                            <a:pt x="59" y="65"/>
                          </a:lnTo>
                          <a:lnTo>
                            <a:pt x="56" y="65"/>
                          </a:lnTo>
                          <a:lnTo>
                            <a:pt x="52" y="65"/>
                          </a:lnTo>
                          <a:lnTo>
                            <a:pt x="50" y="63"/>
                          </a:lnTo>
                          <a:lnTo>
                            <a:pt x="47" y="63"/>
                          </a:lnTo>
                          <a:lnTo>
                            <a:pt x="43" y="63"/>
                          </a:lnTo>
                          <a:lnTo>
                            <a:pt x="42" y="63"/>
                          </a:lnTo>
                          <a:lnTo>
                            <a:pt x="38" y="62"/>
                          </a:lnTo>
                          <a:lnTo>
                            <a:pt x="35" y="62"/>
                          </a:lnTo>
                          <a:lnTo>
                            <a:pt x="33" y="62"/>
                          </a:lnTo>
                          <a:lnTo>
                            <a:pt x="29" y="60"/>
                          </a:lnTo>
                          <a:lnTo>
                            <a:pt x="28" y="60"/>
                          </a:lnTo>
                          <a:lnTo>
                            <a:pt x="24" y="58"/>
                          </a:lnTo>
                          <a:lnTo>
                            <a:pt x="22" y="58"/>
                          </a:lnTo>
                          <a:lnTo>
                            <a:pt x="21" y="56"/>
                          </a:lnTo>
                          <a:lnTo>
                            <a:pt x="17" y="55"/>
                          </a:lnTo>
                          <a:lnTo>
                            <a:pt x="15" y="55"/>
                          </a:lnTo>
                          <a:lnTo>
                            <a:pt x="14" y="53"/>
                          </a:lnTo>
                          <a:lnTo>
                            <a:pt x="12" y="51"/>
                          </a:lnTo>
                          <a:lnTo>
                            <a:pt x="10" y="51"/>
                          </a:lnTo>
                          <a:lnTo>
                            <a:pt x="8" y="49"/>
                          </a:lnTo>
                          <a:lnTo>
                            <a:pt x="7" y="48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3" y="44"/>
                          </a:lnTo>
                          <a:lnTo>
                            <a:pt x="1" y="42"/>
                          </a:lnTo>
                          <a:lnTo>
                            <a:pt x="1" y="41"/>
                          </a:lnTo>
                          <a:lnTo>
                            <a:pt x="1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4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1" y="27"/>
                          </a:lnTo>
                          <a:lnTo>
                            <a:pt x="1" y="25"/>
                          </a:lnTo>
                          <a:lnTo>
                            <a:pt x="1" y="23"/>
                          </a:lnTo>
                          <a:lnTo>
                            <a:pt x="3" y="21"/>
                          </a:lnTo>
                          <a:lnTo>
                            <a:pt x="5" y="20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8" y="16"/>
                          </a:lnTo>
                          <a:lnTo>
                            <a:pt x="10" y="14"/>
                          </a:lnTo>
                          <a:lnTo>
                            <a:pt x="12" y="13"/>
                          </a:lnTo>
                          <a:lnTo>
                            <a:pt x="14" y="13"/>
                          </a:lnTo>
                          <a:lnTo>
                            <a:pt x="15" y="11"/>
                          </a:lnTo>
                          <a:lnTo>
                            <a:pt x="17" y="9"/>
                          </a:lnTo>
                          <a:lnTo>
                            <a:pt x="21" y="9"/>
                          </a:lnTo>
                          <a:lnTo>
                            <a:pt x="22" y="7"/>
                          </a:lnTo>
                          <a:lnTo>
                            <a:pt x="24" y="7"/>
                          </a:lnTo>
                          <a:lnTo>
                            <a:pt x="28" y="6"/>
                          </a:lnTo>
                          <a:lnTo>
                            <a:pt x="29" y="6"/>
                          </a:lnTo>
                          <a:lnTo>
                            <a:pt x="33" y="4"/>
                          </a:lnTo>
                          <a:lnTo>
                            <a:pt x="35" y="4"/>
                          </a:lnTo>
                          <a:lnTo>
                            <a:pt x="38" y="2"/>
                          </a:lnTo>
                          <a:lnTo>
                            <a:pt x="42" y="2"/>
                          </a:lnTo>
                          <a:lnTo>
                            <a:pt x="43" y="2"/>
                          </a:lnTo>
                          <a:lnTo>
                            <a:pt x="47" y="2"/>
                          </a:lnTo>
                          <a:lnTo>
                            <a:pt x="50" y="0"/>
                          </a:lnTo>
                          <a:lnTo>
                            <a:pt x="52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7" name="Freeform 463"/>
                    <p:cNvSpPr>
                      <a:spLocks/>
                    </p:cNvSpPr>
                    <p:nvPr/>
                  </p:nvSpPr>
                  <p:spPr bwMode="auto">
                    <a:xfrm>
                      <a:off x="601" y="3796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8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588" y="3767"/>
                      <a:ext cx="104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89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671" y="1759"/>
                      <a:ext cx="104" cy="2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0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671" y="2856"/>
                      <a:ext cx="104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1" name="Freeform 467"/>
                    <p:cNvSpPr>
                      <a:spLocks/>
                    </p:cNvSpPr>
                    <p:nvPr/>
                  </p:nvSpPr>
                  <p:spPr bwMode="auto">
                    <a:xfrm>
                      <a:off x="748" y="1452"/>
                      <a:ext cx="63" cy="199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3"/>
                        </a:cxn>
                        <a:cxn ang="0">
                          <a:pos x="124" y="9"/>
                        </a:cxn>
                        <a:cxn ang="0">
                          <a:pos x="121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1" y="31"/>
                        </a:cxn>
                        <a:cxn ang="0">
                          <a:pos x="72" y="33"/>
                        </a:cxn>
                        <a:cxn ang="0">
                          <a:pos x="60" y="33"/>
                        </a:cxn>
                        <a:cxn ang="0">
                          <a:pos x="51" y="31"/>
                        </a:cxn>
                        <a:cxn ang="0">
                          <a:pos x="42" y="31"/>
                        </a:cxn>
                        <a:cxn ang="0">
                          <a:pos x="33" y="30"/>
                        </a:cxn>
                        <a:cxn ang="0">
                          <a:pos x="25" y="26"/>
                        </a:cxn>
                        <a:cxn ang="0">
                          <a:pos x="18" y="23"/>
                        </a:cxn>
                        <a:cxn ang="0">
                          <a:pos x="12" y="19"/>
                        </a:cxn>
                        <a:cxn ang="0">
                          <a:pos x="7" y="16"/>
                        </a:cxn>
                        <a:cxn ang="0">
                          <a:pos x="4" y="12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4" y="157"/>
                        </a:cxn>
                        <a:cxn ang="0">
                          <a:pos x="7" y="161"/>
                        </a:cxn>
                        <a:cxn ang="0">
                          <a:pos x="12" y="164"/>
                        </a:cxn>
                        <a:cxn ang="0">
                          <a:pos x="18" y="168"/>
                        </a:cxn>
                        <a:cxn ang="0">
                          <a:pos x="25" y="171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1" y="176"/>
                        </a:cxn>
                        <a:cxn ang="0">
                          <a:pos x="60" y="176"/>
                        </a:cxn>
                        <a:cxn ang="0">
                          <a:pos x="72" y="176"/>
                        </a:cxn>
                        <a:cxn ang="0">
                          <a:pos x="81" y="176"/>
                        </a:cxn>
                        <a:cxn ang="0">
                          <a:pos x="89" y="175"/>
                        </a:cxn>
                        <a:cxn ang="0">
                          <a:pos x="98" y="171"/>
                        </a:cxn>
                        <a:cxn ang="0">
                          <a:pos x="105" y="169"/>
                        </a:cxn>
                        <a:cxn ang="0">
                          <a:pos x="110" y="166"/>
                        </a:cxn>
                        <a:cxn ang="0">
                          <a:pos x="117" y="162"/>
                        </a:cxn>
                        <a:cxn ang="0">
                          <a:pos x="121" y="157"/>
                        </a:cxn>
                        <a:cxn ang="0">
                          <a:pos x="124" y="154"/>
                        </a:cxn>
                        <a:cxn ang="0">
                          <a:pos x="126" y="148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7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3" y="10"/>
                          </a:lnTo>
                          <a:lnTo>
                            <a:pt x="123" y="12"/>
                          </a:lnTo>
                          <a:lnTo>
                            <a:pt x="121" y="12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6" y="19"/>
                          </a:lnTo>
                          <a:lnTo>
                            <a:pt x="114" y="19"/>
                          </a:lnTo>
                          <a:lnTo>
                            <a:pt x="110" y="21"/>
                          </a:lnTo>
                          <a:lnTo>
                            <a:pt x="109" y="23"/>
                          </a:lnTo>
                          <a:lnTo>
                            <a:pt x="107" y="23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100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30"/>
                          </a:lnTo>
                          <a:lnTo>
                            <a:pt x="89" y="30"/>
                          </a:lnTo>
                          <a:lnTo>
                            <a:pt x="88" y="30"/>
                          </a:lnTo>
                          <a:lnTo>
                            <a:pt x="84" y="31"/>
                          </a:lnTo>
                          <a:lnTo>
                            <a:pt x="81" y="31"/>
                          </a:lnTo>
                          <a:lnTo>
                            <a:pt x="79" y="31"/>
                          </a:lnTo>
                          <a:lnTo>
                            <a:pt x="75" y="31"/>
                          </a:lnTo>
                          <a:lnTo>
                            <a:pt x="72" y="33"/>
                          </a:lnTo>
                          <a:lnTo>
                            <a:pt x="70" y="33"/>
                          </a:lnTo>
                          <a:lnTo>
                            <a:pt x="67" y="33"/>
                          </a:lnTo>
                          <a:lnTo>
                            <a:pt x="60" y="33"/>
                          </a:lnTo>
                          <a:lnTo>
                            <a:pt x="56" y="33"/>
                          </a:lnTo>
                          <a:lnTo>
                            <a:pt x="53" y="33"/>
                          </a:lnTo>
                          <a:lnTo>
                            <a:pt x="51" y="31"/>
                          </a:lnTo>
                          <a:lnTo>
                            <a:pt x="47" y="31"/>
                          </a:lnTo>
                          <a:lnTo>
                            <a:pt x="44" y="31"/>
                          </a:lnTo>
                          <a:lnTo>
                            <a:pt x="42" y="31"/>
                          </a:lnTo>
                          <a:lnTo>
                            <a:pt x="39" y="30"/>
                          </a:lnTo>
                          <a:lnTo>
                            <a:pt x="35" y="30"/>
                          </a:lnTo>
                          <a:lnTo>
                            <a:pt x="33" y="30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6"/>
                          </a:lnTo>
                          <a:lnTo>
                            <a:pt x="23" y="26"/>
                          </a:lnTo>
                          <a:lnTo>
                            <a:pt x="21" y="24"/>
                          </a:lnTo>
                          <a:lnTo>
                            <a:pt x="18" y="23"/>
                          </a:lnTo>
                          <a:lnTo>
                            <a:pt x="16" y="23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1" y="19"/>
                          </a:lnTo>
                          <a:lnTo>
                            <a:pt x="9" y="17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8"/>
                          </a:lnTo>
                          <a:lnTo>
                            <a:pt x="0" y="150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5"/>
                          </a:lnTo>
                          <a:lnTo>
                            <a:pt x="4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2"/>
                          </a:lnTo>
                          <a:lnTo>
                            <a:pt x="11" y="164"/>
                          </a:lnTo>
                          <a:lnTo>
                            <a:pt x="12" y="164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8"/>
                          </a:lnTo>
                          <a:lnTo>
                            <a:pt x="21" y="169"/>
                          </a:lnTo>
                          <a:lnTo>
                            <a:pt x="23" y="169"/>
                          </a:lnTo>
                          <a:lnTo>
                            <a:pt x="25" y="171"/>
                          </a:lnTo>
                          <a:lnTo>
                            <a:pt x="28" y="171"/>
                          </a:lnTo>
                          <a:lnTo>
                            <a:pt x="30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9" y="175"/>
                          </a:lnTo>
                          <a:lnTo>
                            <a:pt x="42" y="175"/>
                          </a:lnTo>
                          <a:lnTo>
                            <a:pt x="44" y="176"/>
                          </a:lnTo>
                          <a:lnTo>
                            <a:pt x="47" y="176"/>
                          </a:lnTo>
                          <a:lnTo>
                            <a:pt x="51" y="176"/>
                          </a:lnTo>
                          <a:lnTo>
                            <a:pt x="53" y="176"/>
                          </a:lnTo>
                          <a:lnTo>
                            <a:pt x="56" y="176"/>
                          </a:lnTo>
                          <a:lnTo>
                            <a:pt x="60" y="176"/>
                          </a:lnTo>
                          <a:lnTo>
                            <a:pt x="67" y="176"/>
                          </a:lnTo>
                          <a:lnTo>
                            <a:pt x="70" y="176"/>
                          </a:lnTo>
                          <a:lnTo>
                            <a:pt x="72" y="176"/>
                          </a:lnTo>
                          <a:lnTo>
                            <a:pt x="75" y="176"/>
                          </a:lnTo>
                          <a:lnTo>
                            <a:pt x="79" y="176"/>
                          </a:lnTo>
                          <a:lnTo>
                            <a:pt x="81" y="176"/>
                          </a:lnTo>
                          <a:lnTo>
                            <a:pt x="84" y="175"/>
                          </a:lnTo>
                          <a:lnTo>
                            <a:pt x="88" y="175"/>
                          </a:lnTo>
                          <a:lnTo>
                            <a:pt x="89" y="175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100" y="171"/>
                          </a:lnTo>
                          <a:lnTo>
                            <a:pt x="103" y="169"/>
                          </a:lnTo>
                          <a:lnTo>
                            <a:pt x="105" y="169"/>
                          </a:lnTo>
                          <a:lnTo>
                            <a:pt x="107" y="168"/>
                          </a:lnTo>
                          <a:lnTo>
                            <a:pt x="109" y="166"/>
                          </a:lnTo>
                          <a:lnTo>
                            <a:pt x="110" y="166"/>
                          </a:lnTo>
                          <a:lnTo>
                            <a:pt x="114" y="164"/>
                          </a:lnTo>
                          <a:lnTo>
                            <a:pt x="116" y="164"/>
                          </a:lnTo>
                          <a:lnTo>
                            <a:pt x="117" y="162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1" y="157"/>
                          </a:lnTo>
                          <a:lnTo>
                            <a:pt x="123" y="157"/>
                          </a:lnTo>
                          <a:lnTo>
                            <a:pt x="123" y="155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6" y="148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2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748" y="1417"/>
                      <a:ext cx="63" cy="73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8" y="2"/>
                        </a:cxn>
                        <a:cxn ang="0">
                          <a:pos x="96" y="6"/>
                        </a:cxn>
                        <a:cxn ang="0">
                          <a:pos x="103" y="7"/>
                        </a:cxn>
                        <a:cxn ang="0">
                          <a:pos x="109" y="11"/>
                        </a:cxn>
                        <a:cxn ang="0">
                          <a:pos x="116" y="14"/>
                        </a:cxn>
                        <a:cxn ang="0">
                          <a:pos x="119" y="18"/>
                        </a:cxn>
                        <a:cxn ang="0">
                          <a:pos x="123" y="23"/>
                        </a:cxn>
                        <a:cxn ang="0">
                          <a:pos x="124" y="28"/>
                        </a:cxn>
                        <a:cxn ang="0">
                          <a:pos x="126" y="32"/>
                        </a:cxn>
                        <a:cxn ang="0">
                          <a:pos x="124" y="37"/>
                        </a:cxn>
                        <a:cxn ang="0">
                          <a:pos x="123" y="42"/>
                        </a:cxn>
                        <a:cxn ang="0">
                          <a:pos x="119" y="46"/>
                        </a:cxn>
                        <a:cxn ang="0">
                          <a:pos x="116" y="51"/>
                        </a:cxn>
                        <a:cxn ang="0">
                          <a:pos x="109" y="55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8" y="62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9" y="62"/>
                        </a:cxn>
                        <a:cxn ang="0">
                          <a:pos x="30" y="60"/>
                        </a:cxn>
                        <a:cxn ang="0">
                          <a:pos x="23" y="58"/>
                        </a:cxn>
                        <a:cxn ang="0">
                          <a:pos x="16" y="55"/>
                        </a:cxn>
                        <a:cxn ang="0">
                          <a:pos x="11" y="51"/>
                        </a:cxn>
                        <a:cxn ang="0">
                          <a:pos x="7" y="46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8"/>
                        </a:cxn>
                        <a:cxn ang="0">
                          <a:pos x="11" y="14"/>
                        </a:cxn>
                        <a:cxn ang="0">
                          <a:pos x="16" y="11"/>
                        </a:cxn>
                        <a:cxn ang="0">
                          <a:pos x="23" y="7"/>
                        </a:cxn>
                        <a:cxn ang="0">
                          <a:pos x="30" y="6"/>
                        </a:cxn>
                        <a:cxn ang="0">
                          <a:pos x="39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7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1" y="2"/>
                          </a:lnTo>
                          <a:lnTo>
                            <a:pt x="84" y="2"/>
                          </a:lnTo>
                          <a:lnTo>
                            <a:pt x="88" y="2"/>
                          </a:lnTo>
                          <a:lnTo>
                            <a:pt x="89" y="4"/>
                          </a:lnTo>
                          <a:lnTo>
                            <a:pt x="93" y="4"/>
                          </a:lnTo>
                          <a:lnTo>
                            <a:pt x="96" y="6"/>
                          </a:lnTo>
                          <a:lnTo>
                            <a:pt x="98" y="6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9" y="11"/>
                          </a:lnTo>
                          <a:lnTo>
                            <a:pt x="110" y="13"/>
                          </a:lnTo>
                          <a:lnTo>
                            <a:pt x="114" y="13"/>
                          </a:lnTo>
                          <a:lnTo>
                            <a:pt x="116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9" y="18"/>
                          </a:lnTo>
                          <a:lnTo>
                            <a:pt x="121" y="20"/>
                          </a:lnTo>
                          <a:lnTo>
                            <a:pt x="123" y="21"/>
                          </a:lnTo>
                          <a:lnTo>
                            <a:pt x="123" y="23"/>
                          </a:lnTo>
                          <a:lnTo>
                            <a:pt x="124" y="25"/>
                          </a:lnTo>
                          <a:lnTo>
                            <a:pt x="124" y="27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2"/>
                          </a:lnTo>
                          <a:lnTo>
                            <a:pt x="126" y="34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1"/>
                          </a:lnTo>
                          <a:lnTo>
                            <a:pt x="123" y="42"/>
                          </a:lnTo>
                          <a:lnTo>
                            <a:pt x="123" y="44"/>
                          </a:lnTo>
                          <a:lnTo>
                            <a:pt x="121" y="44"/>
                          </a:lnTo>
                          <a:lnTo>
                            <a:pt x="119" y="46"/>
                          </a:lnTo>
                          <a:lnTo>
                            <a:pt x="117" y="48"/>
                          </a:lnTo>
                          <a:lnTo>
                            <a:pt x="117" y="49"/>
                          </a:lnTo>
                          <a:lnTo>
                            <a:pt x="116" y="51"/>
                          </a:lnTo>
                          <a:lnTo>
                            <a:pt x="114" y="51"/>
                          </a:lnTo>
                          <a:lnTo>
                            <a:pt x="110" y="53"/>
                          </a:lnTo>
                          <a:lnTo>
                            <a:pt x="109" y="55"/>
                          </a:lnTo>
                          <a:lnTo>
                            <a:pt x="107" y="55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100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3" y="62"/>
                          </a:lnTo>
                          <a:lnTo>
                            <a:pt x="89" y="62"/>
                          </a:lnTo>
                          <a:lnTo>
                            <a:pt x="88" y="62"/>
                          </a:lnTo>
                          <a:lnTo>
                            <a:pt x="84" y="63"/>
                          </a:lnTo>
                          <a:lnTo>
                            <a:pt x="81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7" y="65"/>
                          </a:lnTo>
                          <a:lnTo>
                            <a:pt x="60" y="65"/>
                          </a:lnTo>
                          <a:lnTo>
                            <a:pt x="56" y="65"/>
                          </a:lnTo>
                          <a:lnTo>
                            <a:pt x="53" y="65"/>
                          </a:lnTo>
                          <a:lnTo>
                            <a:pt x="51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2"/>
                          </a:lnTo>
                          <a:lnTo>
                            <a:pt x="35" y="62"/>
                          </a:lnTo>
                          <a:lnTo>
                            <a:pt x="33" y="62"/>
                          </a:lnTo>
                          <a:lnTo>
                            <a:pt x="30" y="60"/>
                          </a:lnTo>
                          <a:lnTo>
                            <a:pt x="28" y="60"/>
                          </a:lnTo>
                          <a:lnTo>
                            <a:pt x="25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8" y="55"/>
                          </a:lnTo>
                          <a:lnTo>
                            <a:pt x="16" y="55"/>
                          </a:lnTo>
                          <a:lnTo>
                            <a:pt x="14" y="53"/>
                          </a:lnTo>
                          <a:lnTo>
                            <a:pt x="12" y="51"/>
                          </a:lnTo>
                          <a:lnTo>
                            <a:pt x="11" y="51"/>
                          </a:lnTo>
                          <a:lnTo>
                            <a:pt x="9" y="49"/>
                          </a:lnTo>
                          <a:lnTo>
                            <a:pt x="7" y="48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4" y="44"/>
                          </a:lnTo>
                          <a:lnTo>
                            <a:pt x="2" y="42"/>
                          </a:lnTo>
                          <a:lnTo>
                            <a:pt x="2" y="41"/>
                          </a:lnTo>
                          <a:lnTo>
                            <a:pt x="2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4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7"/>
                          </a:lnTo>
                          <a:lnTo>
                            <a:pt x="2" y="25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5" y="20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2" y="13"/>
                          </a:lnTo>
                          <a:lnTo>
                            <a:pt x="14" y="13"/>
                          </a:lnTo>
                          <a:lnTo>
                            <a:pt x="16" y="11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6"/>
                          </a:lnTo>
                          <a:lnTo>
                            <a:pt x="30" y="6"/>
                          </a:lnTo>
                          <a:lnTo>
                            <a:pt x="33" y="4"/>
                          </a:lnTo>
                          <a:lnTo>
                            <a:pt x="35" y="4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60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3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748" y="3646"/>
                      <a:ext cx="63" cy="198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3"/>
                        </a:cxn>
                        <a:cxn ang="0">
                          <a:pos x="124" y="8"/>
                        </a:cxn>
                        <a:cxn ang="0">
                          <a:pos x="121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89" y="29"/>
                        </a:cxn>
                        <a:cxn ang="0">
                          <a:pos x="81" y="31"/>
                        </a:cxn>
                        <a:cxn ang="0">
                          <a:pos x="72" y="33"/>
                        </a:cxn>
                        <a:cxn ang="0">
                          <a:pos x="60" y="33"/>
                        </a:cxn>
                        <a:cxn ang="0">
                          <a:pos x="51" y="31"/>
                        </a:cxn>
                        <a:cxn ang="0">
                          <a:pos x="42" y="31"/>
                        </a:cxn>
                        <a:cxn ang="0">
                          <a:pos x="33" y="29"/>
                        </a:cxn>
                        <a:cxn ang="0">
                          <a:pos x="25" y="26"/>
                        </a:cxn>
                        <a:cxn ang="0">
                          <a:pos x="18" y="22"/>
                        </a:cxn>
                        <a:cxn ang="0">
                          <a:pos x="12" y="19"/>
                        </a:cxn>
                        <a:cxn ang="0">
                          <a:pos x="7" y="15"/>
                        </a:cxn>
                        <a:cxn ang="0">
                          <a:pos x="4" y="12"/>
                        </a:cxn>
                        <a:cxn ang="0">
                          <a:pos x="2" y="7"/>
                        </a:cxn>
                        <a:cxn ang="0">
                          <a:pos x="0" y="1"/>
                        </a:cxn>
                        <a:cxn ang="0">
                          <a:pos x="0" y="146"/>
                        </a:cxn>
                        <a:cxn ang="0">
                          <a:pos x="2" y="152"/>
                        </a:cxn>
                        <a:cxn ang="0">
                          <a:pos x="4" y="157"/>
                        </a:cxn>
                        <a:cxn ang="0">
                          <a:pos x="7" y="160"/>
                        </a:cxn>
                        <a:cxn ang="0">
                          <a:pos x="12" y="164"/>
                        </a:cxn>
                        <a:cxn ang="0">
                          <a:pos x="18" y="167"/>
                        </a:cxn>
                        <a:cxn ang="0">
                          <a:pos x="25" y="171"/>
                        </a:cxn>
                        <a:cxn ang="0">
                          <a:pos x="33" y="173"/>
                        </a:cxn>
                        <a:cxn ang="0">
                          <a:pos x="42" y="174"/>
                        </a:cxn>
                        <a:cxn ang="0">
                          <a:pos x="51" y="176"/>
                        </a:cxn>
                        <a:cxn ang="0">
                          <a:pos x="60" y="176"/>
                        </a:cxn>
                        <a:cxn ang="0">
                          <a:pos x="72" y="176"/>
                        </a:cxn>
                        <a:cxn ang="0">
                          <a:pos x="81" y="176"/>
                        </a:cxn>
                        <a:cxn ang="0">
                          <a:pos x="89" y="174"/>
                        </a:cxn>
                        <a:cxn ang="0">
                          <a:pos x="98" y="171"/>
                        </a:cxn>
                        <a:cxn ang="0">
                          <a:pos x="105" y="169"/>
                        </a:cxn>
                        <a:cxn ang="0">
                          <a:pos x="110" y="166"/>
                        </a:cxn>
                        <a:cxn ang="0">
                          <a:pos x="117" y="162"/>
                        </a:cxn>
                        <a:cxn ang="0">
                          <a:pos x="121" y="157"/>
                        </a:cxn>
                        <a:cxn ang="0">
                          <a:pos x="124" y="153"/>
                        </a:cxn>
                        <a:cxn ang="0">
                          <a:pos x="126" y="148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7">
                          <a:moveTo>
                            <a:pt x="126" y="0"/>
                          </a:moveTo>
                          <a:lnTo>
                            <a:pt x="126" y="1"/>
                          </a:lnTo>
                          <a:lnTo>
                            <a:pt x="126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8"/>
                          </a:lnTo>
                          <a:lnTo>
                            <a:pt x="123" y="10"/>
                          </a:lnTo>
                          <a:lnTo>
                            <a:pt x="123" y="12"/>
                          </a:lnTo>
                          <a:lnTo>
                            <a:pt x="121" y="12"/>
                          </a:lnTo>
                          <a:lnTo>
                            <a:pt x="119" y="14"/>
                          </a:lnTo>
                          <a:lnTo>
                            <a:pt x="117" y="15"/>
                          </a:lnTo>
                          <a:lnTo>
                            <a:pt x="117" y="17"/>
                          </a:lnTo>
                          <a:lnTo>
                            <a:pt x="116" y="19"/>
                          </a:lnTo>
                          <a:lnTo>
                            <a:pt x="114" y="19"/>
                          </a:lnTo>
                          <a:lnTo>
                            <a:pt x="110" y="21"/>
                          </a:lnTo>
                          <a:lnTo>
                            <a:pt x="109" y="22"/>
                          </a:lnTo>
                          <a:lnTo>
                            <a:pt x="107" y="22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100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29"/>
                          </a:lnTo>
                          <a:lnTo>
                            <a:pt x="89" y="29"/>
                          </a:lnTo>
                          <a:lnTo>
                            <a:pt x="88" y="29"/>
                          </a:lnTo>
                          <a:lnTo>
                            <a:pt x="84" y="31"/>
                          </a:lnTo>
                          <a:lnTo>
                            <a:pt x="81" y="31"/>
                          </a:lnTo>
                          <a:lnTo>
                            <a:pt x="79" y="31"/>
                          </a:lnTo>
                          <a:lnTo>
                            <a:pt x="75" y="31"/>
                          </a:lnTo>
                          <a:lnTo>
                            <a:pt x="72" y="33"/>
                          </a:lnTo>
                          <a:lnTo>
                            <a:pt x="70" y="33"/>
                          </a:lnTo>
                          <a:lnTo>
                            <a:pt x="67" y="33"/>
                          </a:lnTo>
                          <a:lnTo>
                            <a:pt x="60" y="33"/>
                          </a:lnTo>
                          <a:lnTo>
                            <a:pt x="56" y="33"/>
                          </a:lnTo>
                          <a:lnTo>
                            <a:pt x="53" y="33"/>
                          </a:lnTo>
                          <a:lnTo>
                            <a:pt x="51" y="31"/>
                          </a:lnTo>
                          <a:lnTo>
                            <a:pt x="47" y="31"/>
                          </a:lnTo>
                          <a:lnTo>
                            <a:pt x="44" y="31"/>
                          </a:lnTo>
                          <a:lnTo>
                            <a:pt x="42" y="31"/>
                          </a:lnTo>
                          <a:lnTo>
                            <a:pt x="39" y="29"/>
                          </a:lnTo>
                          <a:lnTo>
                            <a:pt x="35" y="29"/>
                          </a:lnTo>
                          <a:lnTo>
                            <a:pt x="33" y="29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6"/>
                          </a:lnTo>
                          <a:lnTo>
                            <a:pt x="23" y="26"/>
                          </a:lnTo>
                          <a:lnTo>
                            <a:pt x="21" y="24"/>
                          </a:lnTo>
                          <a:lnTo>
                            <a:pt x="18" y="22"/>
                          </a:lnTo>
                          <a:lnTo>
                            <a:pt x="16" y="22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1" y="19"/>
                          </a:lnTo>
                          <a:lnTo>
                            <a:pt x="9" y="17"/>
                          </a:lnTo>
                          <a:lnTo>
                            <a:pt x="7" y="15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6"/>
                          </a:lnTo>
                          <a:lnTo>
                            <a:pt x="0" y="148"/>
                          </a:lnTo>
                          <a:lnTo>
                            <a:pt x="0" y="150"/>
                          </a:lnTo>
                          <a:lnTo>
                            <a:pt x="2" y="152"/>
                          </a:lnTo>
                          <a:lnTo>
                            <a:pt x="2" y="153"/>
                          </a:lnTo>
                          <a:lnTo>
                            <a:pt x="2" y="155"/>
                          </a:lnTo>
                          <a:lnTo>
                            <a:pt x="4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0"/>
                          </a:lnTo>
                          <a:lnTo>
                            <a:pt x="9" y="162"/>
                          </a:lnTo>
                          <a:lnTo>
                            <a:pt x="11" y="164"/>
                          </a:lnTo>
                          <a:lnTo>
                            <a:pt x="12" y="164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7"/>
                          </a:lnTo>
                          <a:lnTo>
                            <a:pt x="21" y="169"/>
                          </a:lnTo>
                          <a:lnTo>
                            <a:pt x="23" y="169"/>
                          </a:lnTo>
                          <a:lnTo>
                            <a:pt x="25" y="171"/>
                          </a:lnTo>
                          <a:lnTo>
                            <a:pt x="28" y="171"/>
                          </a:lnTo>
                          <a:lnTo>
                            <a:pt x="30" y="173"/>
                          </a:lnTo>
                          <a:lnTo>
                            <a:pt x="33" y="173"/>
                          </a:lnTo>
                          <a:lnTo>
                            <a:pt x="35" y="174"/>
                          </a:lnTo>
                          <a:lnTo>
                            <a:pt x="39" y="174"/>
                          </a:lnTo>
                          <a:lnTo>
                            <a:pt x="42" y="174"/>
                          </a:lnTo>
                          <a:lnTo>
                            <a:pt x="44" y="176"/>
                          </a:lnTo>
                          <a:lnTo>
                            <a:pt x="47" y="176"/>
                          </a:lnTo>
                          <a:lnTo>
                            <a:pt x="51" y="176"/>
                          </a:lnTo>
                          <a:lnTo>
                            <a:pt x="53" y="176"/>
                          </a:lnTo>
                          <a:lnTo>
                            <a:pt x="56" y="176"/>
                          </a:lnTo>
                          <a:lnTo>
                            <a:pt x="60" y="176"/>
                          </a:lnTo>
                          <a:lnTo>
                            <a:pt x="67" y="176"/>
                          </a:lnTo>
                          <a:lnTo>
                            <a:pt x="70" y="176"/>
                          </a:lnTo>
                          <a:lnTo>
                            <a:pt x="72" y="176"/>
                          </a:lnTo>
                          <a:lnTo>
                            <a:pt x="75" y="176"/>
                          </a:lnTo>
                          <a:lnTo>
                            <a:pt x="79" y="176"/>
                          </a:lnTo>
                          <a:lnTo>
                            <a:pt x="81" y="176"/>
                          </a:lnTo>
                          <a:lnTo>
                            <a:pt x="84" y="174"/>
                          </a:lnTo>
                          <a:lnTo>
                            <a:pt x="88" y="174"/>
                          </a:lnTo>
                          <a:lnTo>
                            <a:pt x="89" y="174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100" y="171"/>
                          </a:lnTo>
                          <a:lnTo>
                            <a:pt x="103" y="169"/>
                          </a:lnTo>
                          <a:lnTo>
                            <a:pt x="105" y="169"/>
                          </a:lnTo>
                          <a:lnTo>
                            <a:pt x="107" y="167"/>
                          </a:lnTo>
                          <a:lnTo>
                            <a:pt x="109" y="166"/>
                          </a:lnTo>
                          <a:lnTo>
                            <a:pt x="110" y="166"/>
                          </a:lnTo>
                          <a:lnTo>
                            <a:pt x="114" y="164"/>
                          </a:lnTo>
                          <a:lnTo>
                            <a:pt x="116" y="164"/>
                          </a:lnTo>
                          <a:lnTo>
                            <a:pt x="117" y="162"/>
                          </a:lnTo>
                          <a:lnTo>
                            <a:pt x="117" y="160"/>
                          </a:lnTo>
                          <a:lnTo>
                            <a:pt x="119" y="159"/>
                          </a:lnTo>
                          <a:lnTo>
                            <a:pt x="121" y="157"/>
                          </a:lnTo>
                          <a:lnTo>
                            <a:pt x="123" y="157"/>
                          </a:lnTo>
                          <a:lnTo>
                            <a:pt x="123" y="155"/>
                          </a:lnTo>
                          <a:lnTo>
                            <a:pt x="124" y="153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6" y="148"/>
                          </a:lnTo>
                          <a:lnTo>
                            <a:pt x="126" y="146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4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748" y="3610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8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9" y="11"/>
                        </a:cxn>
                        <a:cxn ang="0">
                          <a:pos x="116" y="14"/>
                        </a:cxn>
                        <a:cxn ang="0">
                          <a:pos x="119" y="18"/>
                        </a:cxn>
                        <a:cxn ang="0">
                          <a:pos x="123" y="23"/>
                        </a:cxn>
                        <a:cxn ang="0">
                          <a:pos x="124" y="28"/>
                        </a:cxn>
                        <a:cxn ang="0">
                          <a:pos x="126" y="32"/>
                        </a:cxn>
                        <a:cxn ang="0">
                          <a:pos x="124" y="37"/>
                        </a:cxn>
                        <a:cxn ang="0">
                          <a:pos x="123" y="42"/>
                        </a:cxn>
                        <a:cxn ang="0">
                          <a:pos x="119" y="46"/>
                        </a:cxn>
                        <a:cxn ang="0">
                          <a:pos x="116" y="51"/>
                        </a:cxn>
                        <a:cxn ang="0">
                          <a:pos x="109" y="54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8" y="61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9" y="61"/>
                        </a:cxn>
                        <a:cxn ang="0">
                          <a:pos x="30" y="60"/>
                        </a:cxn>
                        <a:cxn ang="0">
                          <a:pos x="23" y="58"/>
                        </a:cxn>
                        <a:cxn ang="0">
                          <a:pos x="16" y="54"/>
                        </a:cxn>
                        <a:cxn ang="0">
                          <a:pos x="11" y="51"/>
                        </a:cxn>
                        <a:cxn ang="0">
                          <a:pos x="7" y="46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8"/>
                        </a:cxn>
                        <a:cxn ang="0">
                          <a:pos x="11" y="14"/>
                        </a:cxn>
                        <a:cxn ang="0">
                          <a:pos x="16" y="11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9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7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1" y="2"/>
                          </a:lnTo>
                          <a:lnTo>
                            <a:pt x="84" y="2"/>
                          </a:lnTo>
                          <a:lnTo>
                            <a:pt x="88" y="2"/>
                          </a:lnTo>
                          <a:lnTo>
                            <a:pt x="89" y="4"/>
                          </a:lnTo>
                          <a:lnTo>
                            <a:pt x="93" y="4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9" y="11"/>
                          </a:lnTo>
                          <a:lnTo>
                            <a:pt x="110" y="12"/>
                          </a:lnTo>
                          <a:lnTo>
                            <a:pt x="114" y="12"/>
                          </a:lnTo>
                          <a:lnTo>
                            <a:pt x="116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9" y="18"/>
                          </a:lnTo>
                          <a:lnTo>
                            <a:pt x="121" y="19"/>
                          </a:lnTo>
                          <a:lnTo>
                            <a:pt x="123" y="21"/>
                          </a:lnTo>
                          <a:lnTo>
                            <a:pt x="123" y="23"/>
                          </a:lnTo>
                          <a:lnTo>
                            <a:pt x="124" y="25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2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0"/>
                          </a:lnTo>
                          <a:lnTo>
                            <a:pt x="123" y="42"/>
                          </a:lnTo>
                          <a:lnTo>
                            <a:pt x="123" y="44"/>
                          </a:lnTo>
                          <a:lnTo>
                            <a:pt x="121" y="44"/>
                          </a:lnTo>
                          <a:lnTo>
                            <a:pt x="119" y="46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6" y="51"/>
                          </a:lnTo>
                          <a:lnTo>
                            <a:pt x="114" y="51"/>
                          </a:lnTo>
                          <a:lnTo>
                            <a:pt x="110" y="53"/>
                          </a:lnTo>
                          <a:lnTo>
                            <a:pt x="109" y="54"/>
                          </a:lnTo>
                          <a:lnTo>
                            <a:pt x="107" y="54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100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3" y="61"/>
                          </a:lnTo>
                          <a:lnTo>
                            <a:pt x="89" y="61"/>
                          </a:lnTo>
                          <a:lnTo>
                            <a:pt x="88" y="61"/>
                          </a:lnTo>
                          <a:lnTo>
                            <a:pt x="84" y="63"/>
                          </a:lnTo>
                          <a:lnTo>
                            <a:pt x="81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7" y="65"/>
                          </a:lnTo>
                          <a:lnTo>
                            <a:pt x="60" y="65"/>
                          </a:lnTo>
                          <a:lnTo>
                            <a:pt x="56" y="65"/>
                          </a:lnTo>
                          <a:lnTo>
                            <a:pt x="53" y="65"/>
                          </a:lnTo>
                          <a:lnTo>
                            <a:pt x="51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30" y="60"/>
                          </a:lnTo>
                          <a:lnTo>
                            <a:pt x="28" y="60"/>
                          </a:lnTo>
                          <a:lnTo>
                            <a:pt x="25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8" y="54"/>
                          </a:lnTo>
                          <a:lnTo>
                            <a:pt x="16" y="54"/>
                          </a:lnTo>
                          <a:lnTo>
                            <a:pt x="14" y="53"/>
                          </a:lnTo>
                          <a:lnTo>
                            <a:pt x="12" y="51"/>
                          </a:lnTo>
                          <a:lnTo>
                            <a:pt x="11" y="51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4" y="44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5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5" y="19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2" y="12"/>
                          </a:lnTo>
                          <a:lnTo>
                            <a:pt x="14" y="12"/>
                          </a:lnTo>
                          <a:lnTo>
                            <a:pt x="16" y="11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3" y="4"/>
                          </a:lnTo>
                          <a:lnTo>
                            <a:pt x="35" y="4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60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5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879" y="1759"/>
                      <a:ext cx="105" cy="2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6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879" y="3013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7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887" y="3332"/>
                      <a:ext cx="63" cy="198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3"/>
                        </a:cxn>
                        <a:cxn ang="0">
                          <a:pos x="124" y="9"/>
                        </a:cxn>
                        <a:cxn ang="0">
                          <a:pos x="120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0" y="31"/>
                        </a:cxn>
                        <a:cxn ang="0">
                          <a:pos x="71" y="33"/>
                        </a:cxn>
                        <a:cxn ang="0">
                          <a:pos x="59" y="33"/>
                        </a:cxn>
                        <a:cxn ang="0">
                          <a:pos x="50" y="31"/>
                        </a:cxn>
                        <a:cxn ang="0">
                          <a:pos x="42" y="31"/>
                        </a:cxn>
                        <a:cxn ang="0">
                          <a:pos x="33" y="30"/>
                        </a:cxn>
                        <a:cxn ang="0">
                          <a:pos x="24" y="26"/>
                        </a:cxn>
                        <a:cxn ang="0">
                          <a:pos x="17" y="23"/>
                        </a:cxn>
                        <a:cxn ang="0">
                          <a:pos x="12" y="19"/>
                        </a:cxn>
                        <a:cxn ang="0">
                          <a:pos x="7" y="16"/>
                        </a:cxn>
                        <a:cxn ang="0">
                          <a:pos x="3" y="12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3" y="157"/>
                        </a:cxn>
                        <a:cxn ang="0">
                          <a:pos x="7" y="161"/>
                        </a:cxn>
                        <a:cxn ang="0">
                          <a:pos x="12" y="164"/>
                        </a:cxn>
                        <a:cxn ang="0">
                          <a:pos x="17" y="168"/>
                        </a:cxn>
                        <a:cxn ang="0">
                          <a:pos x="24" y="171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0" y="176"/>
                        </a:cxn>
                        <a:cxn ang="0">
                          <a:pos x="59" y="176"/>
                        </a:cxn>
                        <a:cxn ang="0">
                          <a:pos x="71" y="176"/>
                        </a:cxn>
                        <a:cxn ang="0">
                          <a:pos x="80" y="176"/>
                        </a:cxn>
                        <a:cxn ang="0">
                          <a:pos x="89" y="175"/>
                        </a:cxn>
                        <a:cxn ang="0">
                          <a:pos x="98" y="171"/>
                        </a:cxn>
                        <a:cxn ang="0">
                          <a:pos x="105" y="169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0" y="157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7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0"/>
                          </a:lnTo>
                          <a:lnTo>
                            <a:pt x="122" y="12"/>
                          </a:lnTo>
                          <a:lnTo>
                            <a:pt x="120" y="12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5" y="19"/>
                          </a:lnTo>
                          <a:lnTo>
                            <a:pt x="113" y="19"/>
                          </a:lnTo>
                          <a:lnTo>
                            <a:pt x="110" y="21"/>
                          </a:lnTo>
                          <a:lnTo>
                            <a:pt x="108" y="23"/>
                          </a:lnTo>
                          <a:lnTo>
                            <a:pt x="106" y="23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99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2" y="30"/>
                          </a:lnTo>
                          <a:lnTo>
                            <a:pt x="89" y="30"/>
                          </a:lnTo>
                          <a:lnTo>
                            <a:pt x="87" y="30"/>
                          </a:lnTo>
                          <a:lnTo>
                            <a:pt x="84" y="31"/>
                          </a:lnTo>
                          <a:lnTo>
                            <a:pt x="80" y="31"/>
                          </a:lnTo>
                          <a:lnTo>
                            <a:pt x="78" y="31"/>
                          </a:lnTo>
                          <a:lnTo>
                            <a:pt x="75" y="31"/>
                          </a:lnTo>
                          <a:lnTo>
                            <a:pt x="71" y="33"/>
                          </a:lnTo>
                          <a:lnTo>
                            <a:pt x="70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6" y="33"/>
                          </a:lnTo>
                          <a:lnTo>
                            <a:pt x="52" y="33"/>
                          </a:lnTo>
                          <a:lnTo>
                            <a:pt x="50" y="31"/>
                          </a:lnTo>
                          <a:lnTo>
                            <a:pt x="47" y="31"/>
                          </a:lnTo>
                          <a:lnTo>
                            <a:pt x="44" y="31"/>
                          </a:lnTo>
                          <a:lnTo>
                            <a:pt x="42" y="31"/>
                          </a:lnTo>
                          <a:lnTo>
                            <a:pt x="38" y="30"/>
                          </a:lnTo>
                          <a:lnTo>
                            <a:pt x="35" y="30"/>
                          </a:lnTo>
                          <a:lnTo>
                            <a:pt x="33" y="30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4" y="26"/>
                          </a:lnTo>
                          <a:lnTo>
                            <a:pt x="23" y="26"/>
                          </a:lnTo>
                          <a:lnTo>
                            <a:pt x="21" y="24"/>
                          </a:lnTo>
                          <a:lnTo>
                            <a:pt x="17" y="23"/>
                          </a:lnTo>
                          <a:lnTo>
                            <a:pt x="16" y="23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0" y="19"/>
                          </a:lnTo>
                          <a:lnTo>
                            <a:pt x="9" y="17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3" y="12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0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3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3"/>
                          </a:lnTo>
                          <a:lnTo>
                            <a:pt x="10" y="164"/>
                          </a:lnTo>
                          <a:lnTo>
                            <a:pt x="12" y="164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7" y="168"/>
                          </a:lnTo>
                          <a:lnTo>
                            <a:pt x="21" y="169"/>
                          </a:lnTo>
                          <a:lnTo>
                            <a:pt x="23" y="169"/>
                          </a:lnTo>
                          <a:lnTo>
                            <a:pt x="24" y="171"/>
                          </a:lnTo>
                          <a:lnTo>
                            <a:pt x="28" y="171"/>
                          </a:lnTo>
                          <a:lnTo>
                            <a:pt x="30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8" y="175"/>
                          </a:lnTo>
                          <a:lnTo>
                            <a:pt x="42" y="175"/>
                          </a:lnTo>
                          <a:lnTo>
                            <a:pt x="44" y="176"/>
                          </a:lnTo>
                          <a:lnTo>
                            <a:pt x="47" y="176"/>
                          </a:lnTo>
                          <a:lnTo>
                            <a:pt x="50" y="176"/>
                          </a:lnTo>
                          <a:lnTo>
                            <a:pt x="52" y="176"/>
                          </a:lnTo>
                          <a:lnTo>
                            <a:pt x="56" y="176"/>
                          </a:lnTo>
                          <a:lnTo>
                            <a:pt x="59" y="176"/>
                          </a:lnTo>
                          <a:lnTo>
                            <a:pt x="66" y="176"/>
                          </a:lnTo>
                          <a:lnTo>
                            <a:pt x="70" y="176"/>
                          </a:lnTo>
                          <a:lnTo>
                            <a:pt x="71" y="176"/>
                          </a:lnTo>
                          <a:lnTo>
                            <a:pt x="75" y="176"/>
                          </a:lnTo>
                          <a:lnTo>
                            <a:pt x="78" y="176"/>
                          </a:lnTo>
                          <a:lnTo>
                            <a:pt x="80" y="176"/>
                          </a:lnTo>
                          <a:lnTo>
                            <a:pt x="84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2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99" y="171"/>
                          </a:lnTo>
                          <a:lnTo>
                            <a:pt x="103" y="169"/>
                          </a:lnTo>
                          <a:lnTo>
                            <a:pt x="105" y="169"/>
                          </a:lnTo>
                          <a:lnTo>
                            <a:pt x="106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3" y="164"/>
                          </a:lnTo>
                          <a:lnTo>
                            <a:pt x="115" y="164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0" y="157"/>
                          </a:lnTo>
                          <a:lnTo>
                            <a:pt x="122" y="157"/>
                          </a:lnTo>
                          <a:lnTo>
                            <a:pt x="122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8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887" y="3296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8" y="2"/>
                        </a:cxn>
                        <a:cxn ang="0">
                          <a:pos x="87" y="2"/>
                        </a:cxn>
                        <a:cxn ang="0">
                          <a:pos x="96" y="6"/>
                        </a:cxn>
                        <a:cxn ang="0">
                          <a:pos x="103" y="7"/>
                        </a:cxn>
                        <a:cxn ang="0">
                          <a:pos x="108" y="11"/>
                        </a:cxn>
                        <a:cxn ang="0">
                          <a:pos x="115" y="14"/>
                        </a:cxn>
                        <a:cxn ang="0">
                          <a:pos x="119" y="18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6" y="32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9" y="46"/>
                        </a:cxn>
                        <a:cxn ang="0">
                          <a:pos x="115" y="51"/>
                        </a:cxn>
                        <a:cxn ang="0">
                          <a:pos x="108" y="55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7" y="62"/>
                        </a:cxn>
                        <a:cxn ang="0">
                          <a:pos x="78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8" y="62"/>
                        </a:cxn>
                        <a:cxn ang="0">
                          <a:pos x="30" y="60"/>
                        </a:cxn>
                        <a:cxn ang="0">
                          <a:pos x="23" y="58"/>
                        </a:cxn>
                        <a:cxn ang="0">
                          <a:pos x="16" y="55"/>
                        </a:cxn>
                        <a:cxn ang="0">
                          <a:pos x="10" y="51"/>
                        </a:cxn>
                        <a:cxn ang="0">
                          <a:pos x="7" y="46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8"/>
                        </a:cxn>
                        <a:cxn ang="0">
                          <a:pos x="10" y="14"/>
                        </a:cxn>
                        <a:cxn ang="0">
                          <a:pos x="16" y="11"/>
                        </a:cxn>
                        <a:cxn ang="0">
                          <a:pos x="23" y="7"/>
                        </a:cxn>
                        <a:cxn ang="0">
                          <a:pos x="30" y="6"/>
                        </a:cxn>
                        <a:cxn ang="0">
                          <a:pos x="38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1" y="0"/>
                          </a:lnTo>
                          <a:lnTo>
                            <a:pt x="75" y="0"/>
                          </a:lnTo>
                          <a:lnTo>
                            <a:pt x="78" y="2"/>
                          </a:lnTo>
                          <a:lnTo>
                            <a:pt x="80" y="2"/>
                          </a:lnTo>
                          <a:lnTo>
                            <a:pt x="84" y="2"/>
                          </a:lnTo>
                          <a:lnTo>
                            <a:pt x="87" y="2"/>
                          </a:lnTo>
                          <a:lnTo>
                            <a:pt x="89" y="4"/>
                          </a:lnTo>
                          <a:lnTo>
                            <a:pt x="92" y="4"/>
                          </a:lnTo>
                          <a:lnTo>
                            <a:pt x="96" y="6"/>
                          </a:lnTo>
                          <a:lnTo>
                            <a:pt x="98" y="6"/>
                          </a:lnTo>
                          <a:lnTo>
                            <a:pt x="99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6" y="9"/>
                          </a:lnTo>
                          <a:lnTo>
                            <a:pt x="108" y="11"/>
                          </a:lnTo>
                          <a:lnTo>
                            <a:pt x="110" y="13"/>
                          </a:lnTo>
                          <a:lnTo>
                            <a:pt x="113" y="13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9" y="18"/>
                          </a:lnTo>
                          <a:lnTo>
                            <a:pt x="120" y="20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5"/>
                          </a:lnTo>
                          <a:lnTo>
                            <a:pt x="124" y="27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2"/>
                          </a:lnTo>
                          <a:lnTo>
                            <a:pt x="126" y="34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1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0" y="44"/>
                          </a:lnTo>
                          <a:lnTo>
                            <a:pt x="119" y="46"/>
                          </a:lnTo>
                          <a:lnTo>
                            <a:pt x="117" y="48"/>
                          </a:lnTo>
                          <a:lnTo>
                            <a:pt x="117" y="49"/>
                          </a:lnTo>
                          <a:lnTo>
                            <a:pt x="115" y="51"/>
                          </a:lnTo>
                          <a:lnTo>
                            <a:pt x="113" y="51"/>
                          </a:lnTo>
                          <a:lnTo>
                            <a:pt x="110" y="53"/>
                          </a:lnTo>
                          <a:lnTo>
                            <a:pt x="108" y="55"/>
                          </a:lnTo>
                          <a:lnTo>
                            <a:pt x="106" y="55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99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2" y="62"/>
                          </a:lnTo>
                          <a:lnTo>
                            <a:pt x="89" y="62"/>
                          </a:lnTo>
                          <a:lnTo>
                            <a:pt x="87" y="62"/>
                          </a:lnTo>
                          <a:lnTo>
                            <a:pt x="84" y="63"/>
                          </a:lnTo>
                          <a:lnTo>
                            <a:pt x="80" y="63"/>
                          </a:lnTo>
                          <a:lnTo>
                            <a:pt x="78" y="63"/>
                          </a:lnTo>
                          <a:lnTo>
                            <a:pt x="75" y="63"/>
                          </a:lnTo>
                          <a:lnTo>
                            <a:pt x="71" y="65"/>
                          </a:lnTo>
                          <a:lnTo>
                            <a:pt x="70" y="65"/>
                          </a:lnTo>
                          <a:lnTo>
                            <a:pt x="66" y="65"/>
                          </a:lnTo>
                          <a:lnTo>
                            <a:pt x="59" y="65"/>
                          </a:lnTo>
                          <a:lnTo>
                            <a:pt x="56" y="65"/>
                          </a:lnTo>
                          <a:lnTo>
                            <a:pt x="52" y="65"/>
                          </a:lnTo>
                          <a:lnTo>
                            <a:pt x="50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8" y="62"/>
                          </a:lnTo>
                          <a:lnTo>
                            <a:pt x="35" y="62"/>
                          </a:lnTo>
                          <a:lnTo>
                            <a:pt x="33" y="62"/>
                          </a:lnTo>
                          <a:lnTo>
                            <a:pt x="30" y="60"/>
                          </a:lnTo>
                          <a:lnTo>
                            <a:pt x="28" y="60"/>
                          </a:lnTo>
                          <a:lnTo>
                            <a:pt x="24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7" y="55"/>
                          </a:lnTo>
                          <a:lnTo>
                            <a:pt x="16" y="55"/>
                          </a:lnTo>
                          <a:lnTo>
                            <a:pt x="14" y="53"/>
                          </a:lnTo>
                          <a:lnTo>
                            <a:pt x="12" y="51"/>
                          </a:lnTo>
                          <a:lnTo>
                            <a:pt x="10" y="51"/>
                          </a:lnTo>
                          <a:lnTo>
                            <a:pt x="9" y="49"/>
                          </a:lnTo>
                          <a:lnTo>
                            <a:pt x="7" y="48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3" y="44"/>
                          </a:lnTo>
                          <a:lnTo>
                            <a:pt x="2" y="42"/>
                          </a:lnTo>
                          <a:lnTo>
                            <a:pt x="2" y="41"/>
                          </a:lnTo>
                          <a:lnTo>
                            <a:pt x="2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4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7"/>
                          </a:lnTo>
                          <a:lnTo>
                            <a:pt x="2" y="25"/>
                          </a:lnTo>
                          <a:lnTo>
                            <a:pt x="2" y="23"/>
                          </a:lnTo>
                          <a:lnTo>
                            <a:pt x="3" y="21"/>
                          </a:lnTo>
                          <a:lnTo>
                            <a:pt x="5" y="20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9" y="16"/>
                          </a:lnTo>
                          <a:lnTo>
                            <a:pt x="10" y="14"/>
                          </a:lnTo>
                          <a:lnTo>
                            <a:pt x="12" y="13"/>
                          </a:lnTo>
                          <a:lnTo>
                            <a:pt x="14" y="13"/>
                          </a:lnTo>
                          <a:lnTo>
                            <a:pt x="16" y="11"/>
                          </a:lnTo>
                          <a:lnTo>
                            <a:pt x="17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4" y="7"/>
                          </a:lnTo>
                          <a:lnTo>
                            <a:pt x="28" y="6"/>
                          </a:lnTo>
                          <a:lnTo>
                            <a:pt x="30" y="6"/>
                          </a:lnTo>
                          <a:lnTo>
                            <a:pt x="33" y="4"/>
                          </a:lnTo>
                          <a:lnTo>
                            <a:pt x="35" y="4"/>
                          </a:lnTo>
                          <a:lnTo>
                            <a:pt x="38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0" y="0"/>
                          </a:lnTo>
                          <a:lnTo>
                            <a:pt x="52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99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949" y="1133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00" name="Freeform 476"/>
                    <p:cNvSpPr>
                      <a:spLocks/>
                    </p:cNvSpPr>
                    <p:nvPr/>
                  </p:nvSpPr>
                  <p:spPr bwMode="auto">
                    <a:xfrm>
                      <a:off x="936" y="1104"/>
                      <a:ext cx="105" cy="2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09"/>
                        </a:cxn>
                        <a:cxn ang="0">
                          <a:pos x="0" y="20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0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09"/>
                          </a:lnTo>
                          <a:lnTo>
                            <a:pt x="0" y="20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01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956" y="1452"/>
                      <a:ext cx="64" cy="199"/>
                    </a:xfrm>
                    <a:custGeom>
                      <a:avLst/>
                      <a:gdLst/>
                      <a:ahLst/>
                      <a:cxnLst>
                        <a:cxn ang="0">
                          <a:pos x="125" y="3"/>
                        </a:cxn>
                        <a:cxn ang="0">
                          <a:pos x="124" y="9"/>
                        </a:cxn>
                        <a:cxn ang="0">
                          <a:pos x="120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4" y="24"/>
                        </a:cxn>
                        <a:cxn ang="0">
                          <a:pos x="97" y="28"/>
                        </a:cxn>
                        <a:cxn ang="0">
                          <a:pos x="89" y="30"/>
                        </a:cxn>
                        <a:cxn ang="0">
                          <a:pos x="80" y="31"/>
                        </a:cxn>
                        <a:cxn ang="0">
                          <a:pos x="71" y="33"/>
                        </a:cxn>
                        <a:cxn ang="0">
                          <a:pos x="59" y="33"/>
                        </a:cxn>
                        <a:cxn ang="0">
                          <a:pos x="50" y="31"/>
                        </a:cxn>
                        <a:cxn ang="0">
                          <a:pos x="42" y="31"/>
                        </a:cxn>
                        <a:cxn ang="0">
                          <a:pos x="33" y="30"/>
                        </a:cxn>
                        <a:cxn ang="0">
                          <a:pos x="24" y="26"/>
                        </a:cxn>
                        <a:cxn ang="0">
                          <a:pos x="17" y="23"/>
                        </a:cxn>
                        <a:cxn ang="0">
                          <a:pos x="12" y="19"/>
                        </a:cxn>
                        <a:cxn ang="0">
                          <a:pos x="7" y="16"/>
                        </a:cxn>
                        <a:cxn ang="0">
                          <a:pos x="3" y="12"/>
                        </a:cxn>
                        <a:cxn ang="0">
                          <a:pos x="1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1" y="152"/>
                        </a:cxn>
                        <a:cxn ang="0">
                          <a:pos x="3" y="157"/>
                        </a:cxn>
                        <a:cxn ang="0">
                          <a:pos x="7" y="161"/>
                        </a:cxn>
                        <a:cxn ang="0">
                          <a:pos x="12" y="164"/>
                        </a:cxn>
                        <a:cxn ang="0">
                          <a:pos x="17" y="168"/>
                        </a:cxn>
                        <a:cxn ang="0">
                          <a:pos x="24" y="171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0" y="176"/>
                        </a:cxn>
                        <a:cxn ang="0">
                          <a:pos x="59" y="176"/>
                        </a:cxn>
                        <a:cxn ang="0">
                          <a:pos x="71" y="176"/>
                        </a:cxn>
                        <a:cxn ang="0">
                          <a:pos x="80" y="176"/>
                        </a:cxn>
                        <a:cxn ang="0">
                          <a:pos x="89" y="175"/>
                        </a:cxn>
                        <a:cxn ang="0">
                          <a:pos x="97" y="171"/>
                        </a:cxn>
                        <a:cxn ang="0">
                          <a:pos x="104" y="169"/>
                        </a:cxn>
                        <a:cxn ang="0">
                          <a:pos x="110" y="166"/>
                        </a:cxn>
                        <a:cxn ang="0">
                          <a:pos x="117" y="162"/>
                        </a:cxn>
                        <a:cxn ang="0">
                          <a:pos x="120" y="157"/>
                        </a:cxn>
                        <a:cxn ang="0">
                          <a:pos x="124" y="154"/>
                        </a:cxn>
                        <a:cxn ang="0">
                          <a:pos x="125" y="148"/>
                        </a:cxn>
                        <a:cxn ang="0">
                          <a:pos x="125" y="0"/>
                        </a:cxn>
                      </a:cxnLst>
                      <a:rect l="0" t="0" r="r" b="b"/>
                      <a:pathLst>
                        <a:path w="126" h="177">
                          <a:moveTo>
                            <a:pt x="125" y="0"/>
                          </a:moveTo>
                          <a:lnTo>
                            <a:pt x="125" y="2"/>
                          </a:lnTo>
                          <a:lnTo>
                            <a:pt x="125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0"/>
                          </a:lnTo>
                          <a:lnTo>
                            <a:pt x="122" y="12"/>
                          </a:lnTo>
                          <a:lnTo>
                            <a:pt x="120" y="12"/>
                          </a:lnTo>
                          <a:lnTo>
                            <a:pt x="118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5" y="19"/>
                          </a:lnTo>
                          <a:lnTo>
                            <a:pt x="113" y="19"/>
                          </a:lnTo>
                          <a:lnTo>
                            <a:pt x="110" y="21"/>
                          </a:lnTo>
                          <a:lnTo>
                            <a:pt x="108" y="23"/>
                          </a:lnTo>
                          <a:lnTo>
                            <a:pt x="106" y="23"/>
                          </a:lnTo>
                          <a:lnTo>
                            <a:pt x="104" y="24"/>
                          </a:lnTo>
                          <a:lnTo>
                            <a:pt x="103" y="26"/>
                          </a:lnTo>
                          <a:lnTo>
                            <a:pt x="99" y="26"/>
                          </a:lnTo>
                          <a:lnTo>
                            <a:pt x="97" y="28"/>
                          </a:lnTo>
                          <a:lnTo>
                            <a:pt x="96" y="28"/>
                          </a:lnTo>
                          <a:lnTo>
                            <a:pt x="92" y="30"/>
                          </a:lnTo>
                          <a:lnTo>
                            <a:pt x="89" y="30"/>
                          </a:lnTo>
                          <a:lnTo>
                            <a:pt x="87" y="30"/>
                          </a:lnTo>
                          <a:lnTo>
                            <a:pt x="83" y="31"/>
                          </a:lnTo>
                          <a:lnTo>
                            <a:pt x="80" y="31"/>
                          </a:lnTo>
                          <a:lnTo>
                            <a:pt x="78" y="31"/>
                          </a:lnTo>
                          <a:lnTo>
                            <a:pt x="75" y="31"/>
                          </a:lnTo>
                          <a:lnTo>
                            <a:pt x="71" y="33"/>
                          </a:lnTo>
                          <a:lnTo>
                            <a:pt x="70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6" y="33"/>
                          </a:lnTo>
                          <a:lnTo>
                            <a:pt x="52" y="33"/>
                          </a:lnTo>
                          <a:lnTo>
                            <a:pt x="50" y="31"/>
                          </a:lnTo>
                          <a:lnTo>
                            <a:pt x="47" y="31"/>
                          </a:lnTo>
                          <a:lnTo>
                            <a:pt x="43" y="31"/>
                          </a:lnTo>
                          <a:lnTo>
                            <a:pt x="42" y="31"/>
                          </a:lnTo>
                          <a:lnTo>
                            <a:pt x="38" y="30"/>
                          </a:lnTo>
                          <a:lnTo>
                            <a:pt x="35" y="30"/>
                          </a:lnTo>
                          <a:lnTo>
                            <a:pt x="33" y="30"/>
                          </a:lnTo>
                          <a:lnTo>
                            <a:pt x="29" y="28"/>
                          </a:lnTo>
                          <a:lnTo>
                            <a:pt x="28" y="28"/>
                          </a:lnTo>
                          <a:lnTo>
                            <a:pt x="24" y="26"/>
                          </a:lnTo>
                          <a:lnTo>
                            <a:pt x="22" y="26"/>
                          </a:lnTo>
                          <a:lnTo>
                            <a:pt x="21" y="24"/>
                          </a:lnTo>
                          <a:lnTo>
                            <a:pt x="17" y="23"/>
                          </a:lnTo>
                          <a:lnTo>
                            <a:pt x="15" y="23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0" y="19"/>
                          </a:lnTo>
                          <a:lnTo>
                            <a:pt x="8" y="17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3" y="12"/>
                          </a:lnTo>
                          <a:lnTo>
                            <a:pt x="1" y="10"/>
                          </a:lnTo>
                          <a:lnTo>
                            <a:pt x="1" y="9"/>
                          </a:lnTo>
                          <a:lnTo>
                            <a:pt x="1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8"/>
                          </a:lnTo>
                          <a:lnTo>
                            <a:pt x="0" y="150"/>
                          </a:lnTo>
                          <a:lnTo>
                            <a:pt x="1" y="152"/>
                          </a:lnTo>
                          <a:lnTo>
                            <a:pt x="1" y="154"/>
                          </a:lnTo>
                          <a:lnTo>
                            <a:pt x="1" y="155"/>
                          </a:lnTo>
                          <a:lnTo>
                            <a:pt x="3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8" y="162"/>
                          </a:lnTo>
                          <a:lnTo>
                            <a:pt x="10" y="164"/>
                          </a:lnTo>
                          <a:lnTo>
                            <a:pt x="12" y="164"/>
                          </a:lnTo>
                          <a:lnTo>
                            <a:pt x="14" y="166"/>
                          </a:lnTo>
                          <a:lnTo>
                            <a:pt x="15" y="166"/>
                          </a:lnTo>
                          <a:lnTo>
                            <a:pt x="17" y="168"/>
                          </a:lnTo>
                          <a:lnTo>
                            <a:pt x="21" y="169"/>
                          </a:lnTo>
                          <a:lnTo>
                            <a:pt x="22" y="169"/>
                          </a:lnTo>
                          <a:lnTo>
                            <a:pt x="24" y="171"/>
                          </a:lnTo>
                          <a:lnTo>
                            <a:pt x="28" y="171"/>
                          </a:lnTo>
                          <a:lnTo>
                            <a:pt x="29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8" y="175"/>
                          </a:lnTo>
                          <a:lnTo>
                            <a:pt x="42" y="175"/>
                          </a:lnTo>
                          <a:lnTo>
                            <a:pt x="43" y="176"/>
                          </a:lnTo>
                          <a:lnTo>
                            <a:pt x="47" y="176"/>
                          </a:lnTo>
                          <a:lnTo>
                            <a:pt x="50" y="176"/>
                          </a:lnTo>
                          <a:lnTo>
                            <a:pt x="52" y="176"/>
                          </a:lnTo>
                          <a:lnTo>
                            <a:pt x="56" y="176"/>
                          </a:lnTo>
                          <a:lnTo>
                            <a:pt x="59" y="176"/>
                          </a:lnTo>
                          <a:lnTo>
                            <a:pt x="66" y="176"/>
                          </a:lnTo>
                          <a:lnTo>
                            <a:pt x="70" y="176"/>
                          </a:lnTo>
                          <a:lnTo>
                            <a:pt x="71" y="176"/>
                          </a:lnTo>
                          <a:lnTo>
                            <a:pt x="75" y="176"/>
                          </a:lnTo>
                          <a:lnTo>
                            <a:pt x="78" y="176"/>
                          </a:lnTo>
                          <a:lnTo>
                            <a:pt x="80" y="176"/>
                          </a:lnTo>
                          <a:lnTo>
                            <a:pt x="83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2" y="173"/>
                          </a:lnTo>
                          <a:lnTo>
                            <a:pt x="96" y="173"/>
                          </a:lnTo>
                          <a:lnTo>
                            <a:pt x="97" y="171"/>
                          </a:lnTo>
                          <a:lnTo>
                            <a:pt x="99" y="171"/>
                          </a:lnTo>
                          <a:lnTo>
                            <a:pt x="103" y="169"/>
                          </a:lnTo>
                          <a:lnTo>
                            <a:pt x="104" y="169"/>
                          </a:lnTo>
                          <a:lnTo>
                            <a:pt x="106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3" y="164"/>
                          </a:lnTo>
                          <a:lnTo>
                            <a:pt x="115" y="164"/>
                          </a:lnTo>
                          <a:lnTo>
                            <a:pt x="117" y="162"/>
                          </a:lnTo>
                          <a:lnTo>
                            <a:pt x="117" y="161"/>
                          </a:lnTo>
                          <a:lnTo>
                            <a:pt x="118" y="159"/>
                          </a:lnTo>
                          <a:lnTo>
                            <a:pt x="120" y="157"/>
                          </a:lnTo>
                          <a:lnTo>
                            <a:pt x="122" y="157"/>
                          </a:lnTo>
                          <a:lnTo>
                            <a:pt x="122" y="155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5" y="148"/>
                          </a:lnTo>
                          <a:lnTo>
                            <a:pt x="125" y="147"/>
                          </a:lnTo>
                          <a:lnTo>
                            <a:pt x="125" y="145"/>
                          </a:lnTo>
                          <a:lnTo>
                            <a:pt x="125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02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956" y="1417"/>
                      <a:ext cx="64" cy="73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8" y="2"/>
                        </a:cxn>
                        <a:cxn ang="0">
                          <a:pos x="87" y="2"/>
                        </a:cxn>
                        <a:cxn ang="0">
                          <a:pos x="96" y="6"/>
                        </a:cxn>
                        <a:cxn ang="0">
                          <a:pos x="103" y="7"/>
                        </a:cxn>
                        <a:cxn ang="0">
                          <a:pos x="108" y="11"/>
                        </a:cxn>
                        <a:cxn ang="0">
                          <a:pos x="115" y="14"/>
                        </a:cxn>
                        <a:cxn ang="0">
                          <a:pos x="118" y="18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5" y="32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8" y="46"/>
                        </a:cxn>
                        <a:cxn ang="0">
                          <a:pos x="115" y="51"/>
                        </a:cxn>
                        <a:cxn ang="0">
                          <a:pos x="108" y="55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7" y="62"/>
                        </a:cxn>
                        <a:cxn ang="0">
                          <a:pos x="78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8" y="62"/>
                        </a:cxn>
                        <a:cxn ang="0">
                          <a:pos x="29" y="60"/>
                        </a:cxn>
                        <a:cxn ang="0">
                          <a:pos x="22" y="58"/>
                        </a:cxn>
                        <a:cxn ang="0">
                          <a:pos x="15" y="55"/>
                        </a:cxn>
                        <a:cxn ang="0">
                          <a:pos x="10" y="51"/>
                        </a:cxn>
                        <a:cxn ang="0">
                          <a:pos x="7" y="46"/>
                        </a:cxn>
                        <a:cxn ang="0">
                          <a:pos x="1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1" y="23"/>
                        </a:cxn>
                        <a:cxn ang="0">
                          <a:pos x="7" y="18"/>
                        </a:cxn>
                        <a:cxn ang="0">
                          <a:pos x="10" y="14"/>
                        </a:cxn>
                        <a:cxn ang="0">
                          <a:pos x="15" y="11"/>
                        </a:cxn>
                        <a:cxn ang="0">
                          <a:pos x="22" y="7"/>
                        </a:cxn>
                        <a:cxn ang="0">
                          <a:pos x="29" y="6"/>
                        </a:cxn>
                        <a:cxn ang="0">
                          <a:pos x="38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6" h="66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1" y="0"/>
                          </a:lnTo>
                          <a:lnTo>
                            <a:pt x="75" y="0"/>
                          </a:lnTo>
                          <a:lnTo>
                            <a:pt x="78" y="2"/>
                          </a:lnTo>
                          <a:lnTo>
                            <a:pt x="80" y="2"/>
                          </a:lnTo>
                          <a:lnTo>
                            <a:pt x="83" y="2"/>
                          </a:lnTo>
                          <a:lnTo>
                            <a:pt x="87" y="2"/>
                          </a:lnTo>
                          <a:lnTo>
                            <a:pt x="89" y="4"/>
                          </a:lnTo>
                          <a:lnTo>
                            <a:pt x="92" y="4"/>
                          </a:lnTo>
                          <a:lnTo>
                            <a:pt x="96" y="6"/>
                          </a:lnTo>
                          <a:lnTo>
                            <a:pt x="97" y="6"/>
                          </a:lnTo>
                          <a:lnTo>
                            <a:pt x="99" y="7"/>
                          </a:lnTo>
                          <a:lnTo>
                            <a:pt x="103" y="7"/>
                          </a:lnTo>
                          <a:lnTo>
                            <a:pt x="104" y="9"/>
                          </a:lnTo>
                          <a:lnTo>
                            <a:pt x="106" y="9"/>
                          </a:lnTo>
                          <a:lnTo>
                            <a:pt x="108" y="11"/>
                          </a:lnTo>
                          <a:lnTo>
                            <a:pt x="110" y="13"/>
                          </a:lnTo>
                          <a:lnTo>
                            <a:pt x="113" y="13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8" y="18"/>
                          </a:lnTo>
                          <a:lnTo>
                            <a:pt x="120" y="20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5"/>
                          </a:lnTo>
                          <a:lnTo>
                            <a:pt x="124" y="27"/>
                          </a:lnTo>
                          <a:lnTo>
                            <a:pt x="124" y="28"/>
                          </a:lnTo>
                          <a:lnTo>
                            <a:pt x="125" y="28"/>
                          </a:lnTo>
                          <a:lnTo>
                            <a:pt x="125" y="30"/>
                          </a:lnTo>
                          <a:lnTo>
                            <a:pt x="125" y="32"/>
                          </a:lnTo>
                          <a:lnTo>
                            <a:pt x="125" y="34"/>
                          </a:lnTo>
                          <a:lnTo>
                            <a:pt x="125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1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0" y="44"/>
                          </a:lnTo>
                          <a:lnTo>
                            <a:pt x="118" y="46"/>
                          </a:lnTo>
                          <a:lnTo>
                            <a:pt x="117" y="48"/>
                          </a:lnTo>
                          <a:lnTo>
                            <a:pt x="117" y="49"/>
                          </a:lnTo>
                          <a:lnTo>
                            <a:pt x="115" y="51"/>
                          </a:lnTo>
                          <a:lnTo>
                            <a:pt x="113" y="51"/>
                          </a:lnTo>
                          <a:lnTo>
                            <a:pt x="110" y="53"/>
                          </a:lnTo>
                          <a:lnTo>
                            <a:pt x="108" y="55"/>
                          </a:lnTo>
                          <a:lnTo>
                            <a:pt x="106" y="55"/>
                          </a:lnTo>
                          <a:lnTo>
                            <a:pt x="104" y="56"/>
                          </a:lnTo>
                          <a:lnTo>
                            <a:pt x="103" y="58"/>
                          </a:lnTo>
                          <a:lnTo>
                            <a:pt x="99" y="58"/>
                          </a:lnTo>
                          <a:lnTo>
                            <a:pt x="97" y="60"/>
                          </a:lnTo>
                          <a:lnTo>
                            <a:pt x="96" y="60"/>
                          </a:lnTo>
                          <a:lnTo>
                            <a:pt x="92" y="62"/>
                          </a:lnTo>
                          <a:lnTo>
                            <a:pt x="89" y="62"/>
                          </a:lnTo>
                          <a:lnTo>
                            <a:pt x="87" y="62"/>
                          </a:lnTo>
                          <a:lnTo>
                            <a:pt x="83" y="63"/>
                          </a:lnTo>
                          <a:lnTo>
                            <a:pt x="80" y="63"/>
                          </a:lnTo>
                          <a:lnTo>
                            <a:pt x="78" y="63"/>
                          </a:lnTo>
                          <a:lnTo>
                            <a:pt x="75" y="63"/>
                          </a:lnTo>
                          <a:lnTo>
                            <a:pt x="71" y="65"/>
                          </a:lnTo>
                          <a:lnTo>
                            <a:pt x="70" y="65"/>
                          </a:lnTo>
                          <a:lnTo>
                            <a:pt x="66" y="65"/>
                          </a:lnTo>
                          <a:lnTo>
                            <a:pt x="59" y="65"/>
                          </a:lnTo>
                          <a:lnTo>
                            <a:pt x="56" y="65"/>
                          </a:lnTo>
                          <a:lnTo>
                            <a:pt x="52" y="65"/>
                          </a:lnTo>
                          <a:lnTo>
                            <a:pt x="50" y="63"/>
                          </a:lnTo>
                          <a:lnTo>
                            <a:pt x="47" y="63"/>
                          </a:lnTo>
                          <a:lnTo>
                            <a:pt x="43" y="63"/>
                          </a:lnTo>
                          <a:lnTo>
                            <a:pt x="42" y="63"/>
                          </a:lnTo>
                          <a:lnTo>
                            <a:pt x="38" y="62"/>
                          </a:lnTo>
                          <a:lnTo>
                            <a:pt x="35" y="62"/>
                          </a:lnTo>
                          <a:lnTo>
                            <a:pt x="33" y="62"/>
                          </a:lnTo>
                          <a:lnTo>
                            <a:pt x="29" y="60"/>
                          </a:lnTo>
                          <a:lnTo>
                            <a:pt x="28" y="60"/>
                          </a:lnTo>
                          <a:lnTo>
                            <a:pt x="24" y="58"/>
                          </a:lnTo>
                          <a:lnTo>
                            <a:pt x="22" y="58"/>
                          </a:lnTo>
                          <a:lnTo>
                            <a:pt x="21" y="56"/>
                          </a:lnTo>
                          <a:lnTo>
                            <a:pt x="17" y="55"/>
                          </a:lnTo>
                          <a:lnTo>
                            <a:pt x="15" y="55"/>
                          </a:lnTo>
                          <a:lnTo>
                            <a:pt x="14" y="53"/>
                          </a:lnTo>
                          <a:lnTo>
                            <a:pt x="12" y="51"/>
                          </a:lnTo>
                          <a:lnTo>
                            <a:pt x="10" y="51"/>
                          </a:lnTo>
                          <a:lnTo>
                            <a:pt x="8" y="49"/>
                          </a:lnTo>
                          <a:lnTo>
                            <a:pt x="7" y="48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3" y="44"/>
                          </a:lnTo>
                          <a:lnTo>
                            <a:pt x="1" y="42"/>
                          </a:lnTo>
                          <a:lnTo>
                            <a:pt x="1" y="41"/>
                          </a:lnTo>
                          <a:lnTo>
                            <a:pt x="1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4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1" y="27"/>
                          </a:lnTo>
                          <a:lnTo>
                            <a:pt x="1" y="25"/>
                          </a:lnTo>
                          <a:lnTo>
                            <a:pt x="1" y="23"/>
                          </a:lnTo>
                          <a:lnTo>
                            <a:pt x="3" y="21"/>
                          </a:lnTo>
                          <a:lnTo>
                            <a:pt x="5" y="20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8" y="16"/>
                          </a:lnTo>
                          <a:lnTo>
                            <a:pt x="10" y="14"/>
                          </a:lnTo>
                          <a:lnTo>
                            <a:pt x="12" y="13"/>
                          </a:lnTo>
                          <a:lnTo>
                            <a:pt x="14" y="13"/>
                          </a:lnTo>
                          <a:lnTo>
                            <a:pt x="15" y="11"/>
                          </a:lnTo>
                          <a:lnTo>
                            <a:pt x="17" y="9"/>
                          </a:lnTo>
                          <a:lnTo>
                            <a:pt x="21" y="9"/>
                          </a:lnTo>
                          <a:lnTo>
                            <a:pt x="22" y="7"/>
                          </a:lnTo>
                          <a:lnTo>
                            <a:pt x="24" y="7"/>
                          </a:lnTo>
                          <a:lnTo>
                            <a:pt x="28" y="6"/>
                          </a:lnTo>
                          <a:lnTo>
                            <a:pt x="29" y="6"/>
                          </a:lnTo>
                          <a:lnTo>
                            <a:pt x="33" y="4"/>
                          </a:lnTo>
                          <a:lnTo>
                            <a:pt x="35" y="4"/>
                          </a:lnTo>
                          <a:lnTo>
                            <a:pt x="38" y="2"/>
                          </a:lnTo>
                          <a:lnTo>
                            <a:pt x="42" y="2"/>
                          </a:lnTo>
                          <a:lnTo>
                            <a:pt x="43" y="2"/>
                          </a:lnTo>
                          <a:lnTo>
                            <a:pt x="47" y="2"/>
                          </a:lnTo>
                          <a:lnTo>
                            <a:pt x="50" y="0"/>
                          </a:lnTo>
                          <a:lnTo>
                            <a:pt x="52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03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949" y="2073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grpSp>
                  <p:nvGrpSpPr>
                    <p:cNvPr id="17" name="Group 4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2" y="2107"/>
                      <a:ext cx="115" cy="421"/>
                      <a:chOff x="1448" y="2020"/>
                      <a:chExt cx="231" cy="376"/>
                    </a:xfrm>
                  </p:grpSpPr>
                  <p:sp>
                    <p:nvSpPr>
                      <p:cNvPr id="502" name="Freeform 4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48" y="2077"/>
                        <a:ext cx="231" cy="31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29" y="6"/>
                          </a:cxn>
                          <a:cxn ang="0">
                            <a:pos x="225" y="14"/>
                          </a:cxn>
                          <a:cxn ang="0">
                            <a:pos x="220" y="23"/>
                          </a:cxn>
                          <a:cxn ang="0">
                            <a:pos x="213" y="30"/>
                          </a:cxn>
                          <a:cxn ang="0">
                            <a:pos x="203" y="37"/>
                          </a:cxn>
                          <a:cxn ang="0">
                            <a:pos x="192" y="44"/>
                          </a:cxn>
                          <a:cxn ang="0">
                            <a:pos x="178" y="49"/>
                          </a:cxn>
                          <a:cxn ang="0">
                            <a:pos x="164" y="53"/>
                          </a:cxn>
                          <a:cxn ang="0">
                            <a:pos x="148" y="56"/>
                          </a:cxn>
                          <a:cxn ang="0">
                            <a:pos x="133" y="58"/>
                          </a:cxn>
                          <a:cxn ang="0">
                            <a:pos x="108" y="58"/>
                          </a:cxn>
                          <a:cxn ang="0">
                            <a:pos x="91" y="56"/>
                          </a:cxn>
                          <a:cxn ang="0">
                            <a:pos x="75" y="55"/>
                          </a:cxn>
                          <a:cxn ang="0">
                            <a:pos x="59" y="51"/>
                          </a:cxn>
                          <a:cxn ang="0">
                            <a:pos x="45" y="48"/>
                          </a:cxn>
                          <a:cxn ang="0">
                            <a:pos x="33" y="42"/>
                          </a:cxn>
                          <a:cxn ang="0">
                            <a:pos x="23" y="35"/>
                          </a:cxn>
                          <a:cxn ang="0">
                            <a:pos x="14" y="28"/>
                          </a:cxn>
                          <a:cxn ang="0">
                            <a:pos x="7" y="20"/>
                          </a:cxn>
                          <a:cxn ang="0">
                            <a:pos x="2" y="13"/>
                          </a:cxn>
                          <a:cxn ang="0">
                            <a:pos x="0" y="4"/>
                          </a:cxn>
                          <a:cxn ang="0">
                            <a:pos x="0" y="264"/>
                          </a:cxn>
                          <a:cxn ang="0">
                            <a:pos x="2" y="271"/>
                          </a:cxn>
                          <a:cxn ang="0">
                            <a:pos x="7" y="282"/>
                          </a:cxn>
                          <a:cxn ang="0">
                            <a:pos x="14" y="289"/>
                          </a:cxn>
                          <a:cxn ang="0">
                            <a:pos x="23" y="296"/>
                          </a:cxn>
                          <a:cxn ang="0">
                            <a:pos x="33" y="301"/>
                          </a:cxn>
                          <a:cxn ang="0">
                            <a:pos x="45" y="306"/>
                          </a:cxn>
                          <a:cxn ang="0">
                            <a:pos x="59" y="311"/>
                          </a:cxn>
                          <a:cxn ang="0">
                            <a:pos x="75" y="315"/>
                          </a:cxn>
                          <a:cxn ang="0">
                            <a:pos x="91" y="317"/>
                          </a:cxn>
                          <a:cxn ang="0">
                            <a:pos x="108" y="318"/>
                          </a:cxn>
                          <a:cxn ang="0">
                            <a:pos x="133" y="318"/>
                          </a:cxn>
                          <a:cxn ang="0">
                            <a:pos x="148" y="315"/>
                          </a:cxn>
                          <a:cxn ang="0">
                            <a:pos x="164" y="313"/>
                          </a:cxn>
                          <a:cxn ang="0">
                            <a:pos x="178" y="308"/>
                          </a:cxn>
                          <a:cxn ang="0">
                            <a:pos x="192" y="303"/>
                          </a:cxn>
                          <a:cxn ang="0">
                            <a:pos x="203" y="298"/>
                          </a:cxn>
                          <a:cxn ang="0">
                            <a:pos x="213" y="291"/>
                          </a:cxn>
                          <a:cxn ang="0">
                            <a:pos x="220" y="284"/>
                          </a:cxn>
                          <a:cxn ang="0">
                            <a:pos x="225" y="277"/>
                          </a:cxn>
                          <a:cxn ang="0">
                            <a:pos x="229" y="266"/>
                          </a:cxn>
                          <a:cxn ang="0">
                            <a:pos x="230" y="0"/>
                          </a:cxn>
                        </a:cxnLst>
                        <a:rect l="0" t="0" r="r" b="b"/>
                        <a:pathLst>
                          <a:path w="231" h="319">
                            <a:moveTo>
                              <a:pt x="230" y="0"/>
                            </a:moveTo>
                            <a:lnTo>
                              <a:pt x="229" y="4"/>
                            </a:lnTo>
                            <a:lnTo>
                              <a:pt x="229" y="6"/>
                            </a:lnTo>
                            <a:lnTo>
                              <a:pt x="229" y="9"/>
                            </a:lnTo>
                            <a:lnTo>
                              <a:pt x="227" y="13"/>
                            </a:lnTo>
                            <a:lnTo>
                              <a:pt x="225" y="14"/>
                            </a:lnTo>
                            <a:lnTo>
                              <a:pt x="225" y="18"/>
                            </a:lnTo>
                            <a:lnTo>
                              <a:pt x="222" y="20"/>
                            </a:lnTo>
                            <a:lnTo>
                              <a:pt x="220" y="23"/>
                            </a:lnTo>
                            <a:lnTo>
                              <a:pt x="218" y="25"/>
                            </a:lnTo>
                            <a:lnTo>
                              <a:pt x="216" y="28"/>
                            </a:lnTo>
                            <a:lnTo>
                              <a:pt x="213" y="30"/>
                            </a:lnTo>
                            <a:lnTo>
                              <a:pt x="210" y="32"/>
                            </a:lnTo>
                            <a:lnTo>
                              <a:pt x="206" y="35"/>
                            </a:lnTo>
                            <a:lnTo>
                              <a:pt x="203" y="37"/>
                            </a:lnTo>
                            <a:lnTo>
                              <a:pt x="199" y="41"/>
                            </a:lnTo>
                            <a:lnTo>
                              <a:pt x="196" y="42"/>
                            </a:lnTo>
                            <a:lnTo>
                              <a:pt x="192" y="44"/>
                            </a:lnTo>
                            <a:lnTo>
                              <a:pt x="189" y="46"/>
                            </a:lnTo>
                            <a:lnTo>
                              <a:pt x="183" y="48"/>
                            </a:lnTo>
                            <a:lnTo>
                              <a:pt x="178" y="49"/>
                            </a:lnTo>
                            <a:lnTo>
                              <a:pt x="175" y="51"/>
                            </a:lnTo>
                            <a:lnTo>
                              <a:pt x="169" y="51"/>
                            </a:lnTo>
                            <a:lnTo>
                              <a:pt x="164" y="53"/>
                            </a:lnTo>
                            <a:lnTo>
                              <a:pt x="159" y="55"/>
                            </a:lnTo>
                            <a:lnTo>
                              <a:pt x="154" y="55"/>
                            </a:lnTo>
                            <a:lnTo>
                              <a:pt x="148" y="56"/>
                            </a:lnTo>
                            <a:lnTo>
                              <a:pt x="143" y="56"/>
                            </a:lnTo>
                            <a:lnTo>
                              <a:pt x="138" y="56"/>
                            </a:lnTo>
                            <a:lnTo>
                              <a:pt x="133" y="58"/>
                            </a:lnTo>
                            <a:lnTo>
                              <a:pt x="126" y="58"/>
                            </a:lnTo>
                            <a:lnTo>
                              <a:pt x="120" y="58"/>
                            </a:lnTo>
                            <a:lnTo>
                              <a:pt x="108" y="58"/>
                            </a:lnTo>
                            <a:lnTo>
                              <a:pt x="103" y="58"/>
                            </a:lnTo>
                            <a:lnTo>
                              <a:pt x="98" y="58"/>
                            </a:lnTo>
                            <a:lnTo>
                              <a:pt x="91" y="56"/>
                            </a:lnTo>
                            <a:lnTo>
                              <a:pt x="85" y="56"/>
                            </a:lnTo>
                            <a:lnTo>
                              <a:pt x="80" y="56"/>
                            </a:lnTo>
                            <a:lnTo>
                              <a:pt x="75" y="55"/>
                            </a:lnTo>
                            <a:lnTo>
                              <a:pt x="70" y="55"/>
                            </a:lnTo>
                            <a:lnTo>
                              <a:pt x="64" y="53"/>
                            </a:lnTo>
                            <a:lnTo>
                              <a:pt x="59" y="51"/>
                            </a:lnTo>
                            <a:lnTo>
                              <a:pt x="56" y="51"/>
                            </a:lnTo>
                            <a:lnTo>
                              <a:pt x="50" y="49"/>
                            </a:lnTo>
                            <a:lnTo>
                              <a:pt x="45" y="48"/>
                            </a:lnTo>
                            <a:lnTo>
                              <a:pt x="42" y="46"/>
                            </a:lnTo>
                            <a:lnTo>
                              <a:pt x="37" y="44"/>
                            </a:lnTo>
                            <a:lnTo>
                              <a:pt x="33" y="42"/>
                            </a:lnTo>
                            <a:lnTo>
                              <a:pt x="30" y="41"/>
                            </a:lnTo>
                            <a:lnTo>
                              <a:pt x="26" y="37"/>
                            </a:lnTo>
                            <a:lnTo>
                              <a:pt x="23" y="35"/>
                            </a:lnTo>
                            <a:lnTo>
                              <a:pt x="19" y="32"/>
                            </a:lnTo>
                            <a:lnTo>
                              <a:pt x="17" y="30"/>
                            </a:lnTo>
                            <a:lnTo>
                              <a:pt x="14" y="28"/>
                            </a:lnTo>
                            <a:lnTo>
                              <a:pt x="10" y="25"/>
                            </a:lnTo>
                            <a:lnTo>
                              <a:pt x="9" y="23"/>
                            </a:lnTo>
                            <a:lnTo>
                              <a:pt x="7" y="20"/>
                            </a:lnTo>
                            <a:lnTo>
                              <a:pt x="5" y="18"/>
                            </a:lnTo>
                            <a:lnTo>
                              <a:pt x="3" y="14"/>
                            </a:lnTo>
                            <a:lnTo>
                              <a:pt x="2" y="13"/>
                            </a:lnTo>
                            <a:lnTo>
                              <a:pt x="2" y="9"/>
                            </a:lnTo>
                            <a:lnTo>
                              <a:pt x="0" y="6"/>
                            </a:lnTo>
                            <a:lnTo>
                              <a:pt x="0" y="4"/>
                            </a:lnTo>
                            <a:lnTo>
                              <a:pt x="0" y="0"/>
                            </a:lnTo>
                            <a:lnTo>
                              <a:pt x="0" y="261"/>
                            </a:lnTo>
                            <a:lnTo>
                              <a:pt x="0" y="264"/>
                            </a:lnTo>
                            <a:lnTo>
                              <a:pt x="0" y="266"/>
                            </a:lnTo>
                            <a:lnTo>
                              <a:pt x="2" y="270"/>
                            </a:lnTo>
                            <a:lnTo>
                              <a:pt x="2" y="271"/>
                            </a:lnTo>
                            <a:lnTo>
                              <a:pt x="3" y="277"/>
                            </a:lnTo>
                            <a:lnTo>
                              <a:pt x="5" y="278"/>
                            </a:lnTo>
                            <a:lnTo>
                              <a:pt x="7" y="282"/>
                            </a:lnTo>
                            <a:lnTo>
                              <a:pt x="9" y="284"/>
                            </a:lnTo>
                            <a:lnTo>
                              <a:pt x="10" y="285"/>
                            </a:lnTo>
                            <a:lnTo>
                              <a:pt x="14" y="289"/>
                            </a:lnTo>
                            <a:lnTo>
                              <a:pt x="17" y="291"/>
                            </a:lnTo>
                            <a:lnTo>
                              <a:pt x="19" y="294"/>
                            </a:lnTo>
                            <a:lnTo>
                              <a:pt x="23" y="296"/>
                            </a:lnTo>
                            <a:lnTo>
                              <a:pt x="26" y="298"/>
                            </a:lnTo>
                            <a:lnTo>
                              <a:pt x="30" y="299"/>
                            </a:lnTo>
                            <a:lnTo>
                              <a:pt x="33" y="301"/>
                            </a:lnTo>
                            <a:lnTo>
                              <a:pt x="37" y="303"/>
                            </a:lnTo>
                            <a:lnTo>
                              <a:pt x="42" y="306"/>
                            </a:lnTo>
                            <a:lnTo>
                              <a:pt x="45" y="306"/>
                            </a:lnTo>
                            <a:lnTo>
                              <a:pt x="50" y="308"/>
                            </a:lnTo>
                            <a:lnTo>
                              <a:pt x="56" y="310"/>
                            </a:lnTo>
                            <a:lnTo>
                              <a:pt x="59" y="311"/>
                            </a:lnTo>
                            <a:lnTo>
                              <a:pt x="64" y="313"/>
                            </a:lnTo>
                            <a:lnTo>
                              <a:pt x="70" y="313"/>
                            </a:lnTo>
                            <a:lnTo>
                              <a:pt x="75" y="315"/>
                            </a:lnTo>
                            <a:lnTo>
                              <a:pt x="80" y="315"/>
                            </a:lnTo>
                            <a:lnTo>
                              <a:pt x="85" y="317"/>
                            </a:lnTo>
                            <a:lnTo>
                              <a:pt x="91" y="317"/>
                            </a:lnTo>
                            <a:lnTo>
                              <a:pt x="98" y="318"/>
                            </a:lnTo>
                            <a:lnTo>
                              <a:pt x="103" y="318"/>
                            </a:lnTo>
                            <a:lnTo>
                              <a:pt x="108" y="318"/>
                            </a:lnTo>
                            <a:lnTo>
                              <a:pt x="120" y="318"/>
                            </a:lnTo>
                            <a:lnTo>
                              <a:pt x="126" y="318"/>
                            </a:lnTo>
                            <a:lnTo>
                              <a:pt x="133" y="318"/>
                            </a:lnTo>
                            <a:lnTo>
                              <a:pt x="138" y="317"/>
                            </a:lnTo>
                            <a:lnTo>
                              <a:pt x="143" y="317"/>
                            </a:lnTo>
                            <a:lnTo>
                              <a:pt x="148" y="315"/>
                            </a:lnTo>
                            <a:lnTo>
                              <a:pt x="154" y="315"/>
                            </a:lnTo>
                            <a:lnTo>
                              <a:pt x="159" y="313"/>
                            </a:lnTo>
                            <a:lnTo>
                              <a:pt x="164" y="313"/>
                            </a:lnTo>
                            <a:lnTo>
                              <a:pt x="169" y="311"/>
                            </a:lnTo>
                            <a:lnTo>
                              <a:pt x="175" y="310"/>
                            </a:lnTo>
                            <a:lnTo>
                              <a:pt x="178" y="308"/>
                            </a:lnTo>
                            <a:lnTo>
                              <a:pt x="183" y="306"/>
                            </a:lnTo>
                            <a:lnTo>
                              <a:pt x="189" y="306"/>
                            </a:lnTo>
                            <a:lnTo>
                              <a:pt x="192" y="303"/>
                            </a:lnTo>
                            <a:lnTo>
                              <a:pt x="196" y="301"/>
                            </a:lnTo>
                            <a:lnTo>
                              <a:pt x="199" y="299"/>
                            </a:lnTo>
                            <a:lnTo>
                              <a:pt x="203" y="298"/>
                            </a:lnTo>
                            <a:lnTo>
                              <a:pt x="206" y="296"/>
                            </a:lnTo>
                            <a:lnTo>
                              <a:pt x="210" y="294"/>
                            </a:lnTo>
                            <a:lnTo>
                              <a:pt x="213" y="291"/>
                            </a:lnTo>
                            <a:lnTo>
                              <a:pt x="216" y="289"/>
                            </a:lnTo>
                            <a:lnTo>
                              <a:pt x="218" y="285"/>
                            </a:lnTo>
                            <a:lnTo>
                              <a:pt x="220" y="284"/>
                            </a:lnTo>
                            <a:lnTo>
                              <a:pt x="222" y="282"/>
                            </a:lnTo>
                            <a:lnTo>
                              <a:pt x="225" y="278"/>
                            </a:lnTo>
                            <a:lnTo>
                              <a:pt x="225" y="277"/>
                            </a:lnTo>
                            <a:lnTo>
                              <a:pt x="227" y="271"/>
                            </a:lnTo>
                            <a:lnTo>
                              <a:pt x="229" y="270"/>
                            </a:lnTo>
                            <a:lnTo>
                              <a:pt x="229" y="266"/>
                            </a:lnTo>
                            <a:lnTo>
                              <a:pt x="229" y="264"/>
                            </a:lnTo>
                            <a:lnTo>
                              <a:pt x="230" y="261"/>
                            </a:lnTo>
                            <a:lnTo>
                              <a:pt x="230" y="0"/>
                            </a:lnTo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FF0000"/>
                          </a:gs>
                          <a:gs pos="50000">
                            <a:srgbClr val="FF0000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FF0000"/>
                          </a:gs>
                        </a:gsLst>
                        <a:lin ang="0" scaled="1"/>
                      </a:gra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503" name="Freeform 4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48" y="2020"/>
                        <a:ext cx="231" cy="11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6" y="0"/>
                          </a:cxn>
                          <a:cxn ang="0">
                            <a:pos x="143" y="1"/>
                          </a:cxn>
                          <a:cxn ang="0">
                            <a:pos x="159" y="5"/>
                          </a:cxn>
                          <a:cxn ang="0">
                            <a:pos x="175" y="8"/>
                          </a:cxn>
                          <a:cxn ang="0">
                            <a:pos x="189" y="14"/>
                          </a:cxn>
                          <a:cxn ang="0">
                            <a:pos x="199" y="19"/>
                          </a:cxn>
                          <a:cxn ang="0">
                            <a:pos x="210" y="24"/>
                          </a:cxn>
                          <a:cxn ang="0">
                            <a:pos x="218" y="33"/>
                          </a:cxn>
                          <a:cxn ang="0">
                            <a:pos x="225" y="40"/>
                          </a:cxn>
                          <a:cxn ang="0">
                            <a:pos x="229" y="49"/>
                          </a:cxn>
                          <a:cxn ang="0">
                            <a:pos x="230" y="57"/>
                          </a:cxn>
                          <a:cxn ang="0">
                            <a:pos x="229" y="66"/>
                          </a:cxn>
                          <a:cxn ang="0">
                            <a:pos x="225" y="75"/>
                          </a:cxn>
                          <a:cxn ang="0">
                            <a:pos x="218" y="82"/>
                          </a:cxn>
                          <a:cxn ang="0">
                            <a:pos x="210" y="89"/>
                          </a:cxn>
                          <a:cxn ang="0">
                            <a:pos x="199" y="98"/>
                          </a:cxn>
                          <a:cxn ang="0">
                            <a:pos x="189" y="103"/>
                          </a:cxn>
                          <a:cxn ang="0">
                            <a:pos x="175" y="108"/>
                          </a:cxn>
                          <a:cxn ang="0">
                            <a:pos x="159" y="112"/>
                          </a:cxn>
                          <a:cxn ang="0">
                            <a:pos x="143" y="113"/>
                          </a:cxn>
                          <a:cxn ang="0">
                            <a:pos x="126" y="115"/>
                          </a:cxn>
                          <a:cxn ang="0">
                            <a:pos x="103" y="115"/>
                          </a:cxn>
                          <a:cxn ang="0">
                            <a:pos x="85" y="113"/>
                          </a:cxn>
                          <a:cxn ang="0">
                            <a:pos x="70" y="112"/>
                          </a:cxn>
                          <a:cxn ang="0">
                            <a:pos x="56" y="108"/>
                          </a:cxn>
                          <a:cxn ang="0">
                            <a:pos x="42" y="103"/>
                          </a:cxn>
                          <a:cxn ang="0">
                            <a:pos x="30" y="98"/>
                          </a:cxn>
                          <a:cxn ang="0">
                            <a:pos x="19" y="89"/>
                          </a:cxn>
                          <a:cxn ang="0">
                            <a:pos x="10" y="82"/>
                          </a:cxn>
                          <a:cxn ang="0">
                            <a:pos x="5" y="75"/>
                          </a:cxn>
                          <a:cxn ang="0">
                            <a:pos x="2" y="66"/>
                          </a:cxn>
                          <a:cxn ang="0">
                            <a:pos x="0" y="57"/>
                          </a:cxn>
                          <a:cxn ang="0">
                            <a:pos x="2" y="49"/>
                          </a:cxn>
                          <a:cxn ang="0">
                            <a:pos x="5" y="40"/>
                          </a:cxn>
                          <a:cxn ang="0">
                            <a:pos x="10" y="33"/>
                          </a:cxn>
                          <a:cxn ang="0">
                            <a:pos x="19" y="24"/>
                          </a:cxn>
                          <a:cxn ang="0">
                            <a:pos x="30" y="19"/>
                          </a:cxn>
                          <a:cxn ang="0">
                            <a:pos x="42" y="14"/>
                          </a:cxn>
                          <a:cxn ang="0">
                            <a:pos x="56" y="8"/>
                          </a:cxn>
                          <a:cxn ang="0">
                            <a:pos x="70" y="5"/>
                          </a:cxn>
                          <a:cxn ang="0">
                            <a:pos x="85" y="1"/>
                          </a:cxn>
                          <a:cxn ang="0">
                            <a:pos x="103" y="0"/>
                          </a:cxn>
                        </a:cxnLst>
                        <a:rect l="0" t="0" r="r" b="b"/>
                        <a:pathLst>
                          <a:path w="231" h="116">
                            <a:moveTo>
                              <a:pt x="115" y="0"/>
                            </a:moveTo>
                            <a:lnTo>
                              <a:pt x="120" y="0"/>
                            </a:lnTo>
                            <a:lnTo>
                              <a:pt x="126" y="0"/>
                            </a:lnTo>
                            <a:lnTo>
                              <a:pt x="133" y="1"/>
                            </a:lnTo>
                            <a:lnTo>
                              <a:pt x="138" y="1"/>
                            </a:lnTo>
                            <a:lnTo>
                              <a:pt x="143" y="1"/>
                            </a:lnTo>
                            <a:lnTo>
                              <a:pt x="148" y="3"/>
                            </a:lnTo>
                            <a:lnTo>
                              <a:pt x="154" y="3"/>
                            </a:lnTo>
                            <a:lnTo>
                              <a:pt x="159" y="5"/>
                            </a:lnTo>
                            <a:lnTo>
                              <a:pt x="164" y="5"/>
                            </a:lnTo>
                            <a:lnTo>
                              <a:pt x="169" y="7"/>
                            </a:lnTo>
                            <a:lnTo>
                              <a:pt x="175" y="8"/>
                            </a:lnTo>
                            <a:lnTo>
                              <a:pt x="178" y="10"/>
                            </a:lnTo>
                            <a:lnTo>
                              <a:pt x="183" y="12"/>
                            </a:lnTo>
                            <a:lnTo>
                              <a:pt x="189" y="14"/>
                            </a:lnTo>
                            <a:lnTo>
                              <a:pt x="192" y="15"/>
                            </a:lnTo>
                            <a:lnTo>
                              <a:pt x="196" y="17"/>
                            </a:lnTo>
                            <a:lnTo>
                              <a:pt x="199" y="19"/>
                            </a:lnTo>
                            <a:lnTo>
                              <a:pt x="203" y="21"/>
                            </a:lnTo>
                            <a:lnTo>
                              <a:pt x="206" y="22"/>
                            </a:lnTo>
                            <a:lnTo>
                              <a:pt x="210" y="24"/>
                            </a:lnTo>
                            <a:lnTo>
                              <a:pt x="213" y="28"/>
                            </a:lnTo>
                            <a:lnTo>
                              <a:pt x="216" y="29"/>
                            </a:lnTo>
                            <a:lnTo>
                              <a:pt x="218" y="33"/>
                            </a:lnTo>
                            <a:lnTo>
                              <a:pt x="220" y="35"/>
                            </a:lnTo>
                            <a:lnTo>
                              <a:pt x="222" y="36"/>
                            </a:lnTo>
                            <a:lnTo>
                              <a:pt x="225" y="40"/>
                            </a:lnTo>
                            <a:lnTo>
                              <a:pt x="225" y="43"/>
                            </a:lnTo>
                            <a:lnTo>
                              <a:pt x="227" y="45"/>
                            </a:lnTo>
                            <a:lnTo>
                              <a:pt x="229" y="49"/>
                            </a:lnTo>
                            <a:lnTo>
                              <a:pt x="229" y="52"/>
                            </a:lnTo>
                            <a:lnTo>
                              <a:pt x="229" y="54"/>
                            </a:lnTo>
                            <a:lnTo>
                              <a:pt x="230" y="57"/>
                            </a:lnTo>
                            <a:lnTo>
                              <a:pt x="229" y="61"/>
                            </a:lnTo>
                            <a:lnTo>
                              <a:pt x="229" y="63"/>
                            </a:lnTo>
                            <a:lnTo>
                              <a:pt x="229" y="66"/>
                            </a:lnTo>
                            <a:lnTo>
                              <a:pt x="227" y="70"/>
                            </a:lnTo>
                            <a:lnTo>
                              <a:pt x="225" y="71"/>
                            </a:lnTo>
                            <a:lnTo>
                              <a:pt x="225" y="75"/>
                            </a:lnTo>
                            <a:lnTo>
                              <a:pt x="222" y="77"/>
                            </a:lnTo>
                            <a:lnTo>
                              <a:pt x="220" y="80"/>
                            </a:lnTo>
                            <a:lnTo>
                              <a:pt x="218" y="82"/>
                            </a:lnTo>
                            <a:lnTo>
                              <a:pt x="216" y="85"/>
                            </a:lnTo>
                            <a:lnTo>
                              <a:pt x="213" y="87"/>
                            </a:lnTo>
                            <a:lnTo>
                              <a:pt x="210" y="89"/>
                            </a:lnTo>
                            <a:lnTo>
                              <a:pt x="206" y="92"/>
                            </a:lnTo>
                            <a:lnTo>
                              <a:pt x="203" y="94"/>
                            </a:lnTo>
                            <a:lnTo>
                              <a:pt x="199" y="98"/>
                            </a:lnTo>
                            <a:lnTo>
                              <a:pt x="196" y="99"/>
                            </a:lnTo>
                            <a:lnTo>
                              <a:pt x="192" y="101"/>
                            </a:lnTo>
                            <a:lnTo>
                              <a:pt x="189" y="103"/>
                            </a:lnTo>
                            <a:lnTo>
                              <a:pt x="183" y="105"/>
                            </a:lnTo>
                            <a:lnTo>
                              <a:pt x="178" y="106"/>
                            </a:lnTo>
                            <a:lnTo>
                              <a:pt x="175" y="108"/>
                            </a:lnTo>
                            <a:lnTo>
                              <a:pt x="169" y="108"/>
                            </a:lnTo>
                            <a:lnTo>
                              <a:pt x="164" y="110"/>
                            </a:lnTo>
                            <a:lnTo>
                              <a:pt x="159" y="112"/>
                            </a:lnTo>
                            <a:lnTo>
                              <a:pt x="154" y="112"/>
                            </a:lnTo>
                            <a:lnTo>
                              <a:pt x="148" y="113"/>
                            </a:lnTo>
                            <a:lnTo>
                              <a:pt x="143" y="113"/>
                            </a:lnTo>
                            <a:lnTo>
                              <a:pt x="138" y="113"/>
                            </a:lnTo>
                            <a:lnTo>
                              <a:pt x="133" y="115"/>
                            </a:lnTo>
                            <a:lnTo>
                              <a:pt x="126" y="115"/>
                            </a:lnTo>
                            <a:lnTo>
                              <a:pt x="120" y="115"/>
                            </a:lnTo>
                            <a:lnTo>
                              <a:pt x="108" y="115"/>
                            </a:lnTo>
                            <a:lnTo>
                              <a:pt x="103" y="115"/>
                            </a:lnTo>
                            <a:lnTo>
                              <a:pt x="98" y="115"/>
                            </a:lnTo>
                            <a:lnTo>
                              <a:pt x="91" y="113"/>
                            </a:lnTo>
                            <a:lnTo>
                              <a:pt x="85" y="113"/>
                            </a:lnTo>
                            <a:lnTo>
                              <a:pt x="80" y="113"/>
                            </a:lnTo>
                            <a:lnTo>
                              <a:pt x="75" y="112"/>
                            </a:lnTo>
                            <a:lnTo>
                              <a:pt x="70" y="112"/>
                            </a:lnTo>
                            <a:lnTo>
                              <a:pt x="64" y="110"/>
                            </a:lnTo>
                            <a:lnTo>
                              <a:pt x="59" y="108"/>
                            </a:lnTo>
                            <a:lnTo>
                              <a:pt x="56" y="108"/>
                            </a:lnTo>
                            <a:lnTo>
                              <a:pt x="50" y="106"/>
                            </a:lnTo>
                            <a:lnTo>
                              <a:pt x="45" y="105"/>
                            </a:lnTo>
                            <a:lnTo>
                              <a:pt x="42" y="103"/>
                            </a:lnTo>
                            <a:lnTo>
                              <a:pt x="37" y="101"/>
                            </a:lnTo>
                            <a:lnTo>
                              <a:pt x="33" y="99"/>
                            </a:lnTo>
                            <a:lnTo>
                              <a:pt x="30" y="98"/>
                            </a:lnTo>
                            <a:lnTo>
                              <a:pt x="26" y="94"/>
                            </a:lnTo>
                            <a:lnTo>
                              <a:pt x="23" y="92"/>
                            </a:lnTo>
                            <a:lnTo>
                              <a:pt x="19" y="89"/>
                            </a:lnTo>
                            <a:lnTo>
                              <a:pt x="17" y="87"/>
                            </a:lnTo>
                            <a:lnTo>
                              <a:pt x="14" y="85"/>
                            </a:lnTo>
                            <a:lnTo>
                              <a:pt x="10" y="82"/>
                            </a:lnTo>
                            <a:lnTo>
                              <a:pt x="9" y="80"/>
                            </a:lnTo>
                            <a:lnTo>
                              <a:pt x="7" y="77"/>
                            </a:lnTo>
                            <a:lnTo>
                              <a:pt x="5" y="75"/>
                            </a:lnTo>
                            <a:lnTo>
                              <a:pt x="3" y="71"/>
                            </a:lnTo>
                            <a:lnTo>
                              <a:pt x="2" y="70"/>
                            </a:lnTo>
                            <a:lnTo>
                              <a:pt x="2" y="66"/>
                            </a:lnTo>
                            <a:lnTo>
                              <a:pt x="0" y="63"/>
                            </a:lnTo>
                            <a:lnTo>
                              <a:pt x="0" y="61"/>
                            </a:lnTo>
                            <a:lnTo>
                              <a:pt x="0" y="57"/>
                            </a:lnTo>
                            <a:lnTo>
                              <a:pt x="0" y="54"/>
                            </a:lnTo>
                            <a:lnTo>
                              <a:pt x="0" y="52"/>
                            </a:lnTo>
                            <a:lnTo>
                              <a:pt x="2" y="49"/>
                            </a:lnTo>
                            <a:lnTo>
                              <a:pt x="2" y="45"/>
                            </a:lnTo>
                            <a:lnTo>
                              <a:pt x="3" y="43"/>
                            </a:lnTo>
                            <a:lnTo>
                              <a:pt x="5" y="40"/>
                            </a:lnTo>
                            <a:lnTo>
                              <a:pt x="7" y="36"/>
                            </a:lnTo>
                            <a:lnTo>
                              <a:pt x="9" y="35"/>
                            </a:lnTo>
                            <a:lnTo>
                              <a:pt x="10" y="33"/>
                            </a:lnTo>
                            <a:lnTo>
                              <a:pt x="14" y="29"/>
                            </a:lnTo>
                            <a:lnTo>
                              <a:pt x="17" y="28"/>
                            </a:lnTo>
                            <a:lnTo>
                              <a:pt x="19" y="24"/>
                            </a:lnTo>
                            <a:lnTo>
                              <a:pt x="23" y="22"/>
                            </a:lnTo>
                            <a:lnTo>
                              <a:pt x="26" y="21"/>
                            </a:lnTo>
                            <a:lnTo>
                              <a:pt x="30" y="19"/>
                            </a:lnTo>
                            <a:lnTo>
                              <a:pt x="33" y="17"/>
                            </a:lnTo>
                            <a:lnTo>
                              <a:pt x="37" y="15"/>
                            </a:lnTo>
                            <a:lnTo>
                              <a:pt x="42" y="14"/>
                            </a:lnTo>
                            <a:lnTo>
                              <a:pt x="45" y="12"/>
                            </a:lnTo>
                            <a:lnTo>
                              <a:pt x="50" y="10"/>
                            </a:lnTo>
                            <a:lnTo>
                              <a:pt x="56" y="8"/>
                            </a:lnTo>
                            <a:lnTo>
                              <a:pt x="59" y="7"/>
                            </a:lnTo>
                            <a:lnTo>
                              <a:pt x="64" y="5"/>
                            </a:lnTo>
                            <a:lnTo>
                              <a:pt x="70" y="5"/>
                            </a:lnTo>
                            <a:lnTo>
                              <a:pt x="75" y="3"/>
                            </a:lnTo>
                            <a:lnTo>
                              <a:pt x="80" y="3"/>
                            </a:lnTo>
                            <a:lnTo>
                              <a:pt x="85" y="1"/>
                            </a:lnTo>
                            <a:lnTo>
                              <a:pt x="91" y="1"/>
                            </a:lnTo>
                            <a:lnTo>
                              <a:pt x="98" y="1"/>
                            </a:lnTo>
                            <a:lnTo>
                              <a:pt x="103" y="0"/>
                            </a:lnTo>
                            <a:lnTo>
                              <a:pt x="108" y="0"/>
                            </a:lnTo>
                            <a:lnTo>
                              <a:pt x="115" y="0"/>
                            </a:lnTo>
                          </a:path>
                        </a:pathLst>
                      </a:custGeom>
                      <a:gradFill rotWithShape="0">
                        <a:gsLst>
                          <a:gs pos="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  <a:gs pos="5000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0" scaled="1"/>
                      </a:gra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grpSp>
                  <p:nvGrpSpPr>
                    <p:cNvPr id="18" name="Group 4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1" y="2419"/>
                      <a:ext cx="115" cy="422"/>
                      <a:chOff x="1867" y="2299"/>
                      <a:chExt cx="232" cy="377"/>
                    </a:xfrm>
                  </p:grpSpPr>
                  <p:sp>
                    <p:nvSpPr>
                      <p:cNvPr id="500" name="Freeform 4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67" y="2357"/>
                        <a:ext cx="232" cy="31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29" y="5"/>
                          </a:cxn>
                          <a:cxn ang="0">
                            <a:pos x="226" y="14"/>
                          </a:cxn>
                          <a:cxn ang="0">
                            <a:pos x="220" y="23"/>
                          </a:cxn>
                          <a:cxn ang="0">
                            <a:pos x="213" y="30"/>
                          </a:cxn>
                          <a:cxn ang="0">
                            <a:pos x="203" y="37"/>
                          </a:cxn>
                          <a:cxn ang="0">
                            <a:pos x="192" y="44"/>
                          </a:cxn>
                          <a:cxn ang="0">
                            <a:pos x="178" y="49"/>
                          </a:cxn>
                          <a:cxn ang="0">
                            <a:pos x="164" y="52"/>
                          </a:cxn>
                          <a:cxn ang="0">
                            <a:pos x="149" y="56"/>
                          </a:cxn>
                          <a:cxn ang="0">
                            <a:pos x="133" y="58"/>
                          </a:cxn>
                          <a:cxn ang="0">
                            <a:pos x="109" y="58"/>
                          </a:cxn>
                          <a:cxn ang="0">
                            <a:pos x="91" y="56"/>
                          </a:cxn>
                          <a:cxn ang="0">
                            <a:pos x="75" y="54"/>
                          </a:cxn>
                          <a:cxn ang="0">
                            <a:pos x="60" y="51"/>
                          </a:cxn>
                          <a:cxn ang="0">
                            <a:pos x="46" y="47"/>
                          </a:cxn>
                          <a:cxn ang="0">
                            <a:pos x="33" y="42"/>
                          </a:cxn>
                          <a:cxn ang="0">
                            <a:pos x="23" y="35"/>
                          </a:cxn>
                          <a:cxn ang="0">
                            <a:pos x="14" y="28"/>
                          </a:cxn>
                          <a:cxn ang="0">
                            <a:pos x="7" y="19"/>
                          </a:cxn>
                          <a:cxn ang="0">
                            <a:pos x="2" y="12"/>
                          </a:cxn>
                          <a:cxn ang="0">
                            <a:pos x="0" y="4"/>
                          </a:cxn>
                          <a:cxn ang="0">
                            <a:pos x="0" y="264"/>
                          </a:cxn>
                          <a:cxn ang="0">
                            <a:pos x="2" y="271"/>
                          </a:cxn>
                          <a:cxn ang="0">
                            <a:pos x="7" y="281"/>
                          </a:cxn>
                          <a:cxn ang="0">
                            <a:pos x="14" y="288"/>
                          </a:cxn>
                          <a:cxn ang="0">
                            <a:pos x="23" y="295"/>
                          </a:cxn>
                          <a:cxn ang="0">
                            <a:pos x="33" y="301"/>
                          </a:cxn>
                          <a:cxn ang="0">
                            <a:pos x="46" y="306"/>
                          </a:cxn>
                          <a:cxn ang="0">
                            <a:pos x="60" y="311"/>
                          </a:cxn>
                          <a:cxn ang="0">
                            <a:pos x="75" y="315"/>
                          </a:cxn>
                          <a:cxn ang="0">
                            <a:pos x="91" y="316"/>
                          </a:cxn>
                          <a:cxn ang="0">
                            <a:pos x="109" y="318"/>
                          </a:cxn>
                          <a:cxn ang="0">
                            <a:pos x="133" y="318"/>
                          </a:cxn>
                          <a:cxn ang="0">
                            <a:pos x="149" y="315"/>
                          </a:cxn>
                          <a:cxn ang="0">
                            <a:pos x="164" y="313"/>
                          </a:cxn>
                          <a:cxn ang="0">
                            <a:pos x="178" y="308"/>
                          </a:cxn>
                          <a:cxn ang="0">
                            <a:pos x="192" y="302"/>
                          </a:cxn>
                          <a:cxn ang="0">
                            <a:pos x="203" y="297"/>
                          </a:cxn>
                          <a:cxn ang="0">
                            <a:pos x="213" y="290"/>
                          </a:cxn>
                          <a:cxn ang="0">
                            <a:pos x="220" y="283"/>
                          </a:cxn>
                          <a:cxn ang="0">
                            <a:pos x="226" y="276"/>
                          </a:cxn>
                          <a:cxn ang="0">
                            <a:pos x="229" y="266"/>
                          </a:cxn>
                          <a:cxn ang="0">
                            <a:pos x="231" y="0"/>
                          </a:cxn>
                        </a:cxnLst>
                        <a:rect l="0" t="0" r="r" b="b"/>
                        <a:pathLst>
                          <a:path w="232" h="319">
                            <a:moveTo>
                              <a:pt x="231" y="0"/>
                            </a:moveTo>
                            <a:lnTo>
                              <a:pt x="229" y="4"/>
                            </a:lnTo>
                            <a:lnTo>
                              <a:pt x="229" y="5"/>
                            </a:lnTo>
                            <a:lnTo>
                              <a:pt x="229" y="9"/>
                            </a:lnTo>
                            <a:lnTo>
                              <a:pt x="227" y="12"/>
                            </a:lnTo>
                            <a:lnTo>
                              <a:pt x="226" y="14"/>
                            </a:lnTo>
                            <a:lnTo>
                              <a:pt x="226" y="18"/>
                            </a:lnTo>
                            <a:lnTo>
                              <a:pt x="222" y="19"/>
                            </a:lnTo>
                            <a:lnTo>
                              <a:pt x="220" y="23"/>
                            </a:lnTo>
                            <a:lnTo>
                              <a:pt x="219" y="25"/>
                            </a:lnTo>
                            <a:lnTo>
                              <a:pt x="217" y="28"/>
                            </a:lnTo>
                            <a:lnTo>
                              <a:pt x="213" y="30"/>
                            </a:lnTo>
                            <a:lnTo>
                              <a:pt x="210" y="31"/>
                            </a:lnTo>
                            <a:lnTo>
                              <a:pt x="206" y="35"/>
                            </a:lnTo>
                            <a:lnTo>
                              <a:pt x="203" y="37"/>
                            </a:lnTo>
                            <a:lnTo>
                              <a:pt x="199" y="40"/>
                            </a:lnTo>
                            <a:lnTo>
                              <a:pt x="196" y="42"/>
                            </a:lnTo>
                            <a:lnTo>
                              <a:pt x="192" y="44"/>
                            </a:lnTo>
                            <a:lnTo>
                              <a:pt x="189" y="45"/>
                            </a:lnTo>
                            <a:lnTo>
                              <a:pt x="184" y="47"/>
                            </a:lnTo>
                            <a:lnTo>
                              <a:pt x="178" y="49"/>
                            </a:lnTo>
                            <a:lnTo>
                              <a:pt x="175" y="51"/>
                            </a:lnTo>
                            <a:lnTo>
                              <a:pt x="170" y="51"/>
                            </a:lnTo>
                            <a:lnTo>
                              <a:pt x="164" y="52"/>
                            </a:lnTo>
                            <a:lnTo>
                              <a:pt x="159" y="54"/>
                            </a:lnTo>
                            <a:lnTo>
                              <a:pt x="154" y="54"/>
                            </a:lnTo>
                            <a:lnTo>
                              <a:pt x="149" y="56"/>
                            </a:lnTo>
                            <a:lnTo>
                              <a:pt x="143" y="56"/>
                            </a:lnTo>
                            <a:lnTo>
                              <a:pt x="138" y="56"/>
                            </a:lnTo>
                            <a:lnTo>
                              <a:pt x="133" y="58"/>
                            </a:lnTo>
                            <a:lnTo>
                              <a:pt x="126" y="58"/>
                            </a:lnTo>
                            <a:lnTo>
                              <a:pt x="121" y="58"/>
                            </a:lnTo>
                            <a:lnTo>
                              <a:pt x="109" y="58"/>
                            </a:lnTo>
                            <a:lnTo>
                              <a:pt x="103" y="58"/>
                            </a:lnTo>
                            <a:lnTo>
                              <a:pt x="98" y="58"/>
                            </a:lnTo>
                            <a:lnTo>
                              <a:pt x="91" y="56"/>
                            </a:lnTo>
                            <a:lnTo>
                              <a:pt x="86" y="56"/>
                            </a:lnTo>
                            <a:lnTo>
                              <a:pt x="81" y="56"/>
                            </a:lnTo>
                            <a:lnTo>
                              <a:pt x="75" y="54"/>
                            </a:lnTo>
                            <a:lnTo>
                              <a:pt x="70" y="54"/>
                            </a:lnTo>
                            <a:lnTo>
                              <a:pt x="65" y="52"/>
                            </a:lnTo>
                            <a:lnTo>
                              <a:pt x="60" y="51"/>
                            </a:lnTo>
                            <a:lnTo>
                              <a:pt x="56" y="51"/>
                            </a:lnTo>
                            <a:lnTo>
                              <a:pt x="51" y="49"/>
                            </a:lnTo>
                            <a:lnTo>
                              <a:pt x="46" y="47"/>
                            </a:lnTo>
                            <a:lnTo>
                              <a:pt x="42" y="45"/>
                            </a:lnTo>
                            <a:lnTo>
                              <a:pt x="37" y="44"/>
                            </a:lnTo>
                            <a:lnTo>
                              <a:pt x="33" y="42"/>
                            </a:lnTo>
                            <a:lnTo>
                              <a:pt x="30" y="40"/>
                            </a:lnTo>
                            <a:lnTo>
                              <a:pt x="26" y="37"/>
                            </a:lnTo>
                            <a:lnTo>
                              <a:pt x="23" y="35"/>
                            </a:lnTo>
                            <a:lnTo>
                              <a:pt x="19" y="31"/>
                            </a:lnTo>
                            <a:lnTo>
                              <a:pt x="18" y="30"/>
                            </a:lnTo>
                            <a:lnTo>
                              <a:pt x="14" y="28"/>
                            </a:lnTo>
                            <a:lnTo>
                              <a:pt x="11" y="25"/>
                            </a:lnTo>
                            <a:lnTo>
                              <a:pt x="9" y="23"/>
                            </a:lnTo>
                            <a:lnTo>
                              <a:pt x="7" y="19"/>
                            </a:lnTo>
                            <a:lnTo>
                              <a:pt x="5" y="18"/>
                            </a:lnTo>
                            <a:lnTo>
                              <a:pt x="4" y="14"/>
                            </a:lnTo>
                            <a:lnTo>
                              <a:pt x="2" y="12"/>
                            </a:lnTo>
                            <a:lnTo>
                              <a:pt x="2" y="9"/>
                            </a:lnTo>
                            <a:lnTo>
                              <a:pt x="0" y="5"/>
                            </a:lnTo>
                            <a:lnTo>
                              <a:pt x="0" y="4"/>
                            </a:lnTo>
                            <a:lnTo>
                              <a:pt x="0" y="0"/>
                            </a:lnTo>
                            <a:lnTo>
                              <a:pt x="0" y="260"/>
                            </a:lnTo>
                            <a:lnTo>
                              <a:pt x="0" y="264"/>
                            </a:lnTo>
                            <a:lnTo>
                              <a:pt x="0" y="266"/>
                            </a:lnTo>
                            <a:lnTo>
                              <a:pt x="2" y="269"/>
                            </a:lnTo>
                            <a:lnTo>
                              <a:pt x="2" y="271"/>
                            </a:lnTo>
                            <a:lnTo>
                              <a:pt x="4" y="276"/>
                            </a:lnTo>
                            <a:lnTo>
                              <a:pt x="5" y="278"/>
                            </a:lnTo>
                            <a:lnTo>
                              <a:pt x="7" y="281"/>
                            </a:lnTo>
                            <a:lnTo>
                              <a:pt x="9" y="283"/>
                            </a:lnTo>
                            <a:lnTo>
                              <a:pt x="11" y="285"/>
                            </a:lnTo>
                            <a:lnTo>
                              <a:pt x="14" y="288"/>
                            </a:lnTo>
                            <a:lnTo>
                              <a:pt x="18" y="290"/>
                            </a:lnTo>
                            <a:lnTo>
                              <a:pt x="19" y="294"/>
                            </a:lnTo>
                            <a:lnTo>
                              <a:pt x="23" y="295"/>
                            </a:lnTo>
                            <a:lnTo>
                              <a:pt x="26" y="297"/>
                            </a:lnTo>
                            <a:lnTo>
                              <a:pt x="30" y="299"/>
                            </a:lnTo>
                            <a:lnTo>
                              <a:pt x="33" y="301"/>
                            </a:lnTo>
                            <a:lnTo>
                              <a:pt x="37" y="302"/>
                            </a:lnTo>
                            <a:lnTo>
                              <a:pt x="42" y="306"/>
                            </a:lnTo>
                            <a:lnTo>
                              <a:pt x="46" y="306"/>
                            </a:lnTo>
                            <a:lnTo>
                              <a:pt x="51" y="308"/>
                            </a:lnTo>
                            <a:lnTo>
                              <a:pt x="56" y="309"/>
                            </a:lnTo>
                            <a:lnTo>
                              <a:pt x="60" y="311"/>
                            </a:lnTo>
                            <a:lnTo>
                              <a:pt x="65" y="313"/>
                            </a:lnTo>
                            <a:lnTo>
                              <a:pt x="70" y="313"/>
                            </a:lnTo>
                            <a:lnTo>
                              <a:pt x="75" y="315"/>
                            </a:lnTo>
                            <a:lnTo>
                              <a:pt x="81" y="315"/>
                            </a:lnTo>
                            <a:lnTo>
                              <a:pt x="86" y="316"/>
                            </a:lnTo>
                            <a:lnTo>
                              <a:pt x="91" y="316"/>
                            </a:lnTo>
                            <a:lnTo>
                              <a:pt x="98" y="318"/>
                            </a:lnTo>
                            <a:lnTo>
                              <a:pt x="103" y="318"/>
                            </a:lnTo>
                            <a:lnTo>
                              <a:pt x="109" y="318"/>
                            </a:lnTo>
                            <a:lnTo>
                              <a:pt x="121" y="318"/>
                            </a:lnTo>
                            <a:lnTo>
                              <a:pt x="126" y="318"/>
                            </a:lnTo>
                            <a:lnTo>
                              <a:pt x="133" y="318"/>
                            </a:lnTo>
                            <a:lnTo>
                              <a:pt x="138" y="316"/>
                            </a:lnTo>
                            <a:lnTo>
                              <a:pt x="143" y="316"/>
                            </a:lnTo>
                            <a:lnTo>
                              <a:pt x="149" y="315"/>
                            </a:lnTo>
                            <a:lnTo>
                              <a:pt x="154" y="315"/>
                            </a:lnTo>
                            <a:lnTo>
                              <a:pt x="159" y="313"/>
                            </a:lnTo>
                            <a:lnTo>
                              <a:pt x="164" y="313"/>
                            </a:lnTo>
                            <a:lnTo>
                              <a:pt x="170" y="311"/>
                            </a:lnTo>
                            <a:lnTo>
                              <a:pt x="175" y="309"/>
                            </a:lnTo>
                            <a:lnTo>
                              <a:pt x="178" y="308"/>
                            </a:lnTo>
                            <a:lnTo>
                              <a:pt x="184" y="306"/>
                            </a:lnTo>
                            <a:lnTo>
                              <a:pt x="189" y="306"/>
                            </a:lnTo>
                            <a:lnTo>
                              <a:pt x="192" y="302"/>
                            </a:lnTo>
                            <a:lnTo>
                              <a:pt x="196" y="301"/>
                            </a:lnTo>
                            <a:lnTo>
                              <a:pt x="199" y="299"/>
                            </a:lnTo>
                            <a:lnTo>
                              <a:pt x="203" y="297"/>
                            </a:lnTo>
                            <a:lnTo>
                              <a:pt x="206" y="295"/>
                            </a:lnTo>
                            <a:lnTo>
                              <a:pt x="210" y="294"/>
                            </a:lnTo>
                            <a:lnTo>
                              <a:pt x="213" y="290"/>
                            </a:lnTo>
                            <a:lnTo>
                              <a:pt x="217" y="288"/>
                            </a:lnTo>
                            <a:lnTo>
                              <a:pt x="219" y="285"/>
                            </a:lnTo>
                            <a:lnTo>
                              <a:pt x="220" y="283"/>
                            </a:lnTo>
                            <a:lnTo>
                              <a:pt x="222" y="281"/>
                            </a:lnTo>
                            <a:lnTo>
                              <a:pt x="226" y="278"/>
                            </a:lnTo>
                            <a:lnTo>
                              <a:pt x="226" y="276"/>
                            </a:lnTo>
                            <a:lnTo>
                              <a:pt x="227" y="271"/>
                            </a:lnTo>
                            <a:lnTo>
                              <a:pt x="229" y="269"/>
                            </a:lnTo>
                            <a:lnTo>
                              <a:pt x="229" y="266"/>
                            </a:lnTo>
                            <a:lnTo>
                              <a:pt x="229" y="264"/>
                            </a:lnTo>
                            <a:lnTo>
                              <a:pt x="231" y="260"/>
                            </a:lnTo>
                            <a:lnTo>
                              <a:pt x="231" y="0"/>
                            </a:lnTo>
                          </a:path>
                        </a:pathLst>
                      </a:custGeom>
                      <a:gradFill rotWithShape="0">
                        <a:gsLst>
                          <a:gs pos="0">
                            <a:srgbClr val="FF0000"/>
                          </a:gs>
                          <a:gs pos="50000">
                            <a:srgbClr val="FF0000">
                              <a:gamma/>
                              <a:shade val="46275"/>
                              <a:invGamma/>
                            </a:srgbClr>
                          </a:gs>
                          <a:gs pos="100000">
                            <a:srgbClr val="FF0000"/>
                          </a:gs>
                        </a:gsLst>
                        <a:lin ang="0" scaled="1"/>
                      </a:gra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501" name="Freeform 4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67" y="2299"/>
                        <a:ext cx="232" cy="1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6" y="0"/>
                          </a:cxn>
                          <a:cxn ang="0">
                            <a:pos x="143" y="2"/>
                          </a:cxn>
                          <a:cxn ang="0">
                            <a:pos x="159" y="6"/>
                          </a:cxn>
                          <a:cxn ang="0">
                            <a:pos x="175" y="9"/>
                          </a:cxn>
                          <a:cxn ang="0">
                            <a:pos x="189" y="14"/>
                          </a:cxn>
                          <a:cxn ang="0">
                            <a:pos x="199" y="20"/>
                          </a:cxn>
                          <a:cxn ang="0">
                            <a:pos x="210" y="25"/>
                          </a:cxn>
                          <a:cxn ang="0">
                            <a:pos x="219" y="34"/>
                          </a:cxn>
                          <a:cxn ang="0">
                            <a:pos x="226" y="41"/>
                          </a:cxn>
                          <a:cxn ang="0">
                            <a:pos x="229" y="49"/>
                          </a:cxn>
                          <a:cxn ang="0">
                            <a:pos x="231" y="58"/>
                          </a:cxn>
                          <a:cxn ang="0">
                            <a:pos x="229" y="67"/>
                          </a:cxn>
                          <a:cxn ang="0">
                            <a:pos x="226" y="76"/>
                          </a:cxn>
                          <a:cxn ang="0">
                            <a:pos x="219" y="83"/>
                          </a:cxn>
                          <a:cxn ang="0">
                            <a:pos x="210" y="89"/>
                          </a:cxn>
                          <a:cxn ang="0">
                            <a:pos x="199" y="98"/>
                          </a:cxn>
                          <a:cxn ang="0">
                            <a:pos x="189" y="103"/>
                          </a:cxn>
                          <a:cxn ang="0">
                            <a:pos x="175" y="109"/>
                          </a:cxn>
                          <a:cxn ang="0">
                            <a:pos x="159" y="112"/>
                          </a:cxn>
                          <a:cxn ang="0">
                            <a:pos x="143" y="114"/>
                          </a:cxn>
                          <a:cxn ang="0">
                            <a:pos x="126" y="116"/>
                          </a:cxn>
                          <a:cxn ang="0">
                            <a:pos x="103" y="116"/>
                          </a:cxn>
                          <a:cxn ang="0">
                            <a:pos x="86" y="114"/>
                          </a:cxn>
                          <a:cxn ang="0">
                            <a:pos x="70" y="112"/>
                          </a:cxn>
                          <a:cxn ang="0">
                            <a:pos x="56" y="109"/>
                          </a:cxn>
                          <a:cxn ang="0">
                            <a:pos x="42" y="103"/>
                          </a:cxn>
                          <a:cxn ang="0">
                            <a:pos x="30" y="98"/>
                          </a:cxn>
                          <a:cxn ang="0">
                            <a:pos x="19" y="89"/>
                          </a:cxn>
                          <a:cxn ang="0">
                            <a:pos x="11" y="83"/>
                          </a:cxn>
                          <a:cxn ang="0">
                            <a:pos x="5" y="76"/>
                          </a:cxn>
                          <a:cxn ang="0">
                            <a:pos x="2" y="67"/>
                          </a:cxn>
                          <a:cxn ang="0">
                            <a:pos x="0" y="58"/>
                          </a:cxn>
                          <a:cxn ang="0">
                            <a:pos x="2" y="49"/>
                          </a:cxn>
                          <a:cxn ang="0">
                            <a:pos x="5" y="41"/>
                          </a:cxn>
                          <a:cxn ang="0">
                            <a:pos x="11" y="34"/>
                          </a:cxn>
                          <a:cxn ang="0">
                            <a:pos x="19" y="25"/>
                          </a:cxn>
                          <a:cxn ang="0">
                            <a:pos x="30" y="20"/>
                          </a:cxn>
                          <a:cxn ang="0">
                            <a:pos x="42" y="14"/>
                          </a:cxn>
                          <a:cxn ang="0">
                            <a:pos x="56" y="9"/>
                          </a:cxn>
                          <a:cxn ang="0">
                            <a:pos x="70" y="6"/>
                          </a:cxn>
                          <a:cxn ang="0">
                            <a:pos x="86" y="2"/>
                          </a:cxn>
                          <a:cxn ang="0">
                            <a:pos x="103" y="0"/>
                          </a:cxn>
                        </a:cxnLst>
                        <a:rect l="0" t="0" r="r" b="b"/>
                        <a:pathLst>
                          <a:path w="232" h="117">
                            <a:moveTo>
                              <a:pt x="116" y="0"/>
                            </a:moveTo>
                            <a:lnTo>
                              <a:pt x="121" y="0"/>
                            </a:lnTo>
                            <a:lnTo>
                              <a:pt x="126" y="0"/>
                            </a:lnTo>
                            <a:lnTo>
                              <a:pt x="133" y="2"/>
                            </a:lnTo>
                            <a:lnTo>
                              <a:pt x="138" y="2"/>
                            </a:lnTo>
                            <a:lnTo>
                              <a:pt x="143" y="2"/>
                            </a:lnTo>
                            <a:lnTo>
                              <a:pt x="149" y="4"/>
                            </a:lnTo>
                            <a:lnTo>
                              <a:pt x="154" y="4"/>
                            </a:lnTo>
                            <a:lnTo>
                              <a:pt x="159" y="6"/>
                            </a:lnTo>
                            <a:lnTo>
                              <a:pt x="164" y="6"/>
                            </a:lnTo>
                            <a:lnTo>
                              <a:pt x="170" y="7"/>
                            </a:lnTo>
                            <a:lnTo>
                              <a:pt x="175" y="9"/>
                            </a:lnTo>
                            <a:lnTo>
                              <a:pt x="178" y="11"/>
                            </a:lnTo>
                            <a:lnTo>
                              <a:pt x="184" y="13"/>
                            </a:lnTo>
                            <a:lnTo>
                              <a:pt x="189" y="14"/>
                            </a:lnTo>
                            <a:lnTo>
                              <a:pt x="192" y="16"/>
                            </a:lnTo>
                            <a:lnTo>
                              <a:pt x="196" y="18"/>
                            </a:lnTo>
                            <a:lnTo>
                              <a:pt x="199" y="20"/>
                            </a:lnTo>
                            <a:lnTo>
                              <a:pt x="203" y="21"/>
                            </a:lnTo>
                            <a:lnTo>
                              <a:pt x="206" y="23"/>
                            </a:lnTo>
                            <a:lnTo>
                              <a:pt x="210" y="25"/>
                            </a:lnTo>
                            <a:lnTo>
                              <a:pt x="213" y="28"/>
                            </a:lnTo>
                            <a:lnTo>
                              <a:pt x="217" y="30"/>
                            </a:lnTo>
                            <a:lnTo>
                              <a:pt x="219" y="34"/>
                            </a:lnTo>
                            <a:lnTo>
                              <a:pt x="220" y="35"/>
                            </a:lnTo>
                            <a:lnTo>
                              <a:pt x="222" y="37"/>
                            </a:lnTo>
                            <a:lnTo>
                              <a:pt x="226" y="41"/>
                            </a:lnTo>
                            <a:lnTo>
                              <a:pt x="226" y="44"/>
                            </a:lnTo>
                            <a:lnTo>
                              <a:pt x="227" y="46"/>
                            </a:lnTo>
                            <a:lnTo>
                              <a:pt x="229" y="49"/>
                            </a:lnTo>
                            <a:lnTo>
                              <a:pt x="229" y="53"/>
                            </a:lnTo>
                            <a:lnTo>
                              <a:pt x="229" y="55"/>
                            </a:lnTo>
                            <a:lnTo>
                              <a:pt x="231" y="58"/>
                            </a:lnTo>
                            <a:lnTo>
                              <a:pt x="229" y="62"/>
                            </a:lnTo>
                            <a:lnTo>
                              <a:pt x="229" y="63"/>
                            </a:lnTo>
                            <a:lnTo>
                              <a:pt x="229" y="67"/>
                            </a:lnTo>
                            <a:lnTo>
                              <a:pt x="227" y="70"/>
                            </a:lnTo>
                            <a:lnTo>
                              <a:pt x="226" y="72"/>
                            </a:lnTo>
                            <a:lnTo>
                              <a:pt x="226" y="76"/>
                            </a:lnTo>
                            <a:lnTo>
                              <a:pt x="222" y="77"/>
                            </a:lnTo>
                            <a:lnTo>
                              <a:pt x="220" y="81"/>
                            </a:lnTo>
                            <a:lnTo>
                              <a:pt x="219" y="83"/>
                            </a:lnTo>
                            <a:lnTo>
                              <a:pt x="217" y="86"/>
                            </a:lnTo>
                            <a:lnTo>
                              <a:pt x="213" y="88"/>
                            </a:lnTo>
                            <a:lnTo>
                              <a:pt x="210" y="89"/>
                            </a:lnTo>
                            <a:lnTo>
                              <a:pt x="206" y="93"/>
                            </a:lnTo>
                            <a:lnTo>
                              <a:pt x="203" y="95"/>
                            </a:lnTo>
                            <a:lnTo>
                              <a:pt x="199" y="98"/>
                            </a:lnTo>
                            <a:lnTo>
                              <a:pt x="196" y="100"/>
                            </a:lnTo>
                            <a:lnTo>
                              <a:pt x="192" y="102"/>
                            </a:lnTo>
                            <a:lnTo>
                              <a:pt x="189" y="103"/>
                            </a:lnTo>
                            <a:lnTo>
                              <a:pt x="184" y="105"/>
                            </a:lnTo>
                            <a:lnTo>
                              <a:pt x="178" y="107"/>
                            </a:lnTo>
                            <a:lnTo>
                              <a:pt x="175" y="109"/>
                            </a:lnTo>
                            <a:lnTo>
                              <a:pt x="170" y="109"/>
                            </a:lnTo>
                            <a:lnTo>
                              <a:pt x="164" y="110"/>
                            </a:lnTo>
                            <a:lnTo>
                              <a:pt x="159" y="112"/>
                            </a:lnTo>
                            <a:lnTo>
                              <a:pt x="154" y="112"/>
                            </a:lnTo>
                            <a:lnTo>
                              <a:pt x="149" y="114"/>
                            </a:lnTo>
                            <a:lnTo>
                              <a:pt x="143" y="114"/>
                            </a:lnTo>
                            <a:lnTo>
                              <a:pt x="138" y="114"/>
                            </a:lnTo>
                            <a:lnTo>
                              <a:pt x="133" y="116"/>
                            </a:lnTo>
                            <a:lnTo>
                              <a:pt x="126" y="116"/>
                            </a:lnTo>
                            <a:lnTo>
                              <a:pt x="121" y="116"/>
                            </a:lnTo>
                            <a:lnTo>
                              <a:pt x="109" y="116"/>
                            </a:lnTo>
                            <a:lnTo>
                              <a:pt x="103" y="116"/>
                            </a:lnTo>
                            <a:lnTo>
                              <a:pt x="98" y="116"/>
                            </a:lnTo>
                            <a:lnTo>
                              <a:pt x="91" y="114"/>
                            </a:lnTo>
                            <a:lnTo>
                              <a:pt x="86" y="114"/>
                            </a:lnTo>
                            <a:lnTo>
                              <a:pt x="81" y="114"/>
                            </a:lnTo>
                            <a:lnTo>
                              <a:pt x="75" y="112"/>
                            </a:lnTo>
                            <a:lnTo>
                              <a:pt x="70" y="112"/>
                            </a:lnTo>
                            <a:lnTo>
                              <a:pt x="65" y="110"/>
                            </a:lnTo>
                            <a:lnTo>
                              <a:pt x="60" y="109"/>
                            </a:lnTo>
                            <a:lnTo>
                              <a:pt x="56" y="109"/>
                            </a:lnTo>
                            <a:lnTo>
                              <a:pt x="51" y="107"/>
                            </a:lnTo>
                            <a:lnTo>
                              <a:pt x="46" y="105"/>
                            </a:lnTo>
                            <a:lnTo>
                              <a:pt x="42" y="103"/>
                            </a:lnTo>
                            <a:lnTo>
                              <a:pt x="37" y="102"/>
                            </a:lnTo>
                            <a:lnTo>
                              <a:pt x="33" y="100"/>
                            </a:lnTo>
                            <a:lnTo>
                              <a:pt x="30" y="98"/>
                            </a:lnTo>
                            <a:lnTo>
                              <a:pt x="26" y="95"/>
                            </a:lnTo>
                            <a:lnTo>
                              <a:pt x="23" y="93"/>
                            </a:lnTo>
                            <a:lnTo>
                              <a:pt x="19" y="89"/>
                            </a:lnTo>
                            <a:lnTo>
                              <a:pt x="18" y="88"/>
                            </a:lnTo>
                            <a:lnTo>
                              <a:pt x="14" y="86"/>
                            </a:lnTo>
                            <a:lnTo>
                              <a:pt x="11" y="83"/>
                            </a:lnTo>
                            <a:lnTo>
                              <a:pt x="9" y="81"/>
                            </a:lnTo>
                            <a:lnTo>
                              <a:pt x="7" y="77"/>
                            </a:lnTo>
                            <a:lnTo>
                              <a:pt x="5" y="76"/>
                            </a:lnTo>
                            <a:lnTo>
                              <a:pt x="4" y="72"/>
                            </a:lnTo>
                            <a:lnTo>
                              <a:pt x="2" y="70"/>
                            </a:lnTo>
                            <a:lnTo>
                              <a:pt x="2" y="67"/>
                            </a:lnTo>
                            <a:lnTo>
                              <a:pt x="0" y="63"/>
                            </a:lnTo>
                            <a:lnTo>
                              <a:pt x="0" y="62"/>
                            </a:lnTo>
                            <a:lnTo>
                              <a:pt x="0" y="58"/>
                            </a:lnTo>
                            <a:lnTo>
                              <a:pt x="0" y="55"/>
                            </a:lnTo>
                            <a:lnTo>
                              <a:pt x="0" y="53"/>
                            </a:lnTo>
                            <a:lnTo>
                              <a:pt x="2" y="49"/>
                            </a:lnTo>
                            <a:lnTo>
                              <a:pt x="2" y="46"/>
                            </a:lnTo>
                            <a:lnTo>
                              <a:pt x="4" y="44"/>
                            </a:lnTo>
                            <a:lnTo>
                              <a:pt x="5" y="41"/>
                            </a:lnTo>
                            <a:lnTo>
                              <a:pt x="7" y="37"/>
                            </a:lnTo>
                            <a:lnTo>
                              <a:pt x="9" y="35"/>
                            </a:lnTo>
                            <a:lnTo>
                              <a:pt x="11" y="34"/>
                            </a:lnTo>
                            <a:lnTo>
                              <a:pt x="14" y="30"/>
                            </a:lnTo>
                            <a:lnTo>
                              <a:pt x="18" y="28"/>
                            </a:lnTo>
                            <a:lnTo>
                              <a:pt x="19" y="25"/>
                            </a:lnTo>
                            <a:lnTo>
                              <a:pt x="23" y="23"/>
                            </a:lnTo>
                            <a:lnTo>
                              <a:pt x="26" y="21"/>
                            </a:lnTo>
                            <a:lnTo>
                              <a:pt x="30" y="20"/>
                            </a:lnTo>
                            <a:lnTo>
                              <a:pt x="33" y="18"/>
                            </a:lnTo>
                            <a:lnTo>
                              <a:pt x="37" y="16"/>
                            </a:lnTo>
                            <a:lnTo>
                              <a:pt x="42" y="14"/>
                            </a:lnTo>
                            <a:lnTo>
                              <a:pt x="46" y="13"/>
                            </a:lnTo>
                            <a:lnTo>
                              <a:pt x="51" y="11"/>
                            </a:lnTo>
                            <a:lnTo>
                              <a:pt x="56" y="9"/>
                            </a:lnTo>
                            <a:lnTo>
                              <a:pt x="60" y="7"/>
                            </a:lnTo>
                            <a:lnTo>
                              <a:pt x="65" y="6"/>
                            </a:lnTo>
                            <a:lnTo>
                              <a:pt x="70" y="6"/>
                            </a:lnTo>
                            <a:lnTo>
                              <a:pt x="75" y="4"/>
                            </a:lnTo>
                            <a:lnTo>
                              <a:pt x="81" y="4"/>
                            </a:lnTo>
                            <a:lnTo>
                              <a:pt x="86" y="2"/>
                            </a:lnTo>
                            <a:lnTo>
                              <a:pt x="91" y="2"/>
                            </a:lnTo>
                            <a:lnTo>
                              <a:pt x="98" y="2"/>
                            </a:lnTo>
                            <a:lnTo>
                              <a:pt x="103" y="0"/>
                            </a:lnTo>
                            <a:lnTo>
                              <a:pt x="109" y="0"/>
                            </a:lnTo>
                            <a:lnTo>
                              <a:pt x="116" y="0"/>
                            </a:lnTo>
                          </a:path>
                        </a:pathLst>
                      </a:custGeom>
                      <a:gradFill rotWithShape="0">
                        <a:gsLst>
                          <a:gs pos="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  <a:gs pos="5000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46275"/>
                              <a:invGamma/>
                            </a:schemeClr>
                          </a:gs>
                        </a:gsLst>
                        <a:lin ang="0" scaled="1"/>
                      </a:gra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406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26" y="3332"/>
                      <a:ext cx="63" cy="198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3"/>
                        </a:cxn>
                        <a:cxn ang="0">
                          <a:pos x="124" y="9"/>
                        </a:cxn>
                        <a:cxn ang="0">
                          <a:pos x="121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90" y="30"/>
                        </a:cxn>
                        <a:cxn ang="0">
                          <a:pos x="81" y="31"/>
                        </a:cxn>
                        <a:cxn ang="0">
                          <a:pos x="72" y="33"/>
                        </a:cxn>
                        <a:cxn ang="0">
                          <a:pos x="60" y="33"/>
                        </a:cxn>
                        <a:cxn ang="0">
                          <a:pos x="51" y="31"/>
                        </a:cxn>
                        <a:cxn ang="0">
                          <a:pos x="42" y="31"/>
                        </a:cxn>
                        <a:cxn ang="0">
                          <a:pos x="34" y="30"/>
                        </a:cxn>
                        <a:cxn ang="0">
                          <a:pos x="25" y="26"/>
                        </a:cxn>
                        <a:cxn ang="0">
                          <a:pos x="18" y="23"/>
                        </a:cxn>
                        <a:cxn ang="0">
                          <a:pos x="13" y="19"/>
                        </a:cxn>
                        <a:cxn ang="0">
                          <a:pos x="7" y="16"/>
                        </a:cxn>
                        <a:cxn ang="0">
                          <a:pos x="4" y="12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4" y="157"/>
                        </a:cxn>
                        <a:cxn ang="0">
                          <a:pos x="7" y="161"/>
                        </a:cxn>
                        <a:cxn ang="0">
                          <a:pos x="13" y="164"/>
                        </a:cxn>
                        <a:cxn ang="0">
                          <a:pos x="18" y="168"/>
                        </a:cxn>
                        <a:cxn ang="0">
                          <a:pos x="25" y="171"/>
                        </a:cxn>
                        <a:cxn ang="0">
                          <a:pos x="34" y="173"/>
                        </a:cxn>
                        <a:cxn ang="0">
                          <a:pos x="42" y="175"/>
                        </a:cxn>
                        <a:cxn ang="0">
                          <a:pos x="51" y="176"/>
                        </a:cxn>
                        <a:cxn ang="0">
                          <a:pos x="60" y="176"/>
                        </a:cxn>
                        <a:cxn ang="0">
                          <a:pos x="72" y="176"/>
                        </a:cxn>
                        <a:cxn ang="0">
                          <a:pos x="81" y="176"/>
                        </a:cxn>
                        <a:cxn ang="0">
                          <a:pos x="90" y="175"/>
                        </a:cxn>
                        <a:cxn ang="0">
                          <a:pos x="98" y="171"/>
                        </a:cxn>
                        <a:cxn ang="0">
                          <a:pos x="105" y="169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1" y="157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7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3" y="10"/>
                          </a:lnTo>
                          <a:lnTo>
                            <a:pt x="123" y="12"/>
                          </a:lnTo>
                          <a:lnTo>
                            <a:pt x="121" y="12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6" y="19"/>
                          </a:lnTo>
                          <a:lnTo>
                            <a:pt x="114" y="19"/>
                          </a:lnTo>
                          <a:lnTo>
                            <a:pt x="110" y="21"/>
                          </a:lnTo>
                          <a:lnTo>
                            <a:pt x="109" y="23"/>
                          </a:lnTo>
                          <a:lnTo>
                            <a:pt x="107" y="23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100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30"/>
                          </a:lnTo>
                          <a:lnTo>
                            <a:pt x="90" y="30"/>
                          </a:lnTo>
                          <a:lnTo>
                            <a:pt x="88" y="30"/>
                          </a:lnTo>
                          <a:lnTo>
                            <a:pt x="84" y="31"/>
                          </a:lnTo>
                          <a:lnTo>
                            <a:pt x="81" y="31"/>
                          </a:lnTo>
                          <a:lnTo>
                            <a:pt x="79" y="31"/>
                          </a:lnTo>
                          <a:lnTo>
                            <a:pt x="76" y="31"/>
                          </a:lnTo>
                          <a:lnTo>
                            <a:pt x="72" y="33"/>
                          </a:lnTo>
                          <a:lnTo>
                            <a:pt x="70" y="33"/>
                          </a:lnTo>
                          <a:lnTo>
                            <a:pt x="67" y="33"/>
                          </a:lnTo>
                          <a:lnTo>
                            <a:pt x="60" y="33"/>
                          </a:lnTo>
                          <a:lnTo>
                            <a:pt x="56" y="33"/>
                          </a:lnTo>
                          <a:lnTo>
                            <a:pt x="53" y="33"/>
                          </a:lnTo>
                          <a:lnTo>
                            <a:pt x="51" y="31"/>
                          </a:lnTo>
                          <a:lnTo>
                            <a:pt x="48" y="31"/>
                          </a:lnTo>
                          <a:lnTo>
                            <a:pt x="44" y="31"/>
                          </a:lnTo>
                          <a:lnTo>
                            <a:pt x="42" y="31"/>
                          </a:lnTo>
                          <a:lnTo>
                            <a:pt x="39" y="30"/>
                          </a:lnTo>
                          <a:lnTo>
                            <a:pt x="35" y="30"/>
                          </a:lnTo>
                          <a:lnTo>
                            <a:pt x="34" y="30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6"/>
                          </a:lnTo>
                          <a:lnTo>
                            <a:pt x="23" y="26"/>
                          </a:lnTo>
                          <a:lnTo>
                            <a:pt x="21" y="24"/>
                          </a:lnTo>
                          <a:lnTo>
                            <a:pt x="18" y="23"/>
                          </a:lnTo>
                          <a:lnTo>
                            <a:pt x="16" y="23"/>
                          </a:lnTo>
                          <a:lnTo>
                            <a:pt x="14" y="21"/>
                          </a:lnTo>
                          <a:lnTo>
                            <a:pt x="13" y="19"/>
                          </a:lnTo>
                          <a:lnTo>
                            <a:pt x="11" y="19"/>
                          </a:lnTo>
                          <a:lnTo>
                            <a:pt x="9" y="17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6" y="12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0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4" y="157"/>
                          </a:lnTo>
                          <a:lnTo>
                            <a:pt x="6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3"/>
                          </a:lnTo>
                          <a:lnTo>
                            <a:pt x="11" y="164"/>
                          </a:lnTo>
                          <a:lnTo>
                            <a:pt x="13" y="164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8"/>
                          </a:lnTo>
                          <a:lnTo>
                            <a:pt x="21" y="169"/>
                          </a:lnTo>
                          <a:lnTo>
                            <a:pt x="23" y="169"/>
                          </a:lnTo>
                          <a:lnTo>
                            <a:pt x="25" y="171"/>
                          </a:lnTo>
                          <a:lnTo>
                            <a:pt x="28" y="171"/>
                          </a:lnTo>
                          <a:lnTo>
                            <a:pt x="30" y="173"/>
                          </a:lnTo>
                          <a:lnTo>
                            <a:pt x="34" y="173"/>
                          </a:lnTo>
                          <a:lnTo>
                            <a:pt x="35" y="175"/>
                          </a:lnTo>
                          <a:lnTo>
                            <a:pt x="39" y="175"/>
                          </a:lnTo>
                          <a:lnTo>
                            <a:pt x="42" y="175"/>
                          </a:lnTo>
                          <a:lnTo>
                            <a:pt x="44" y="176"/>
                          </a:lnTo>
                          <a:lnTo>
                            <a:pt x="48" y="176"/>
                          </a:lnTo>
                          <a:lnTo>
                            <a:pt x="51" y="176"/>
                          </a:lnTo>
                          <a:lnTo>
                            <a:pt x="53" y="176"/>
                          </a:lnTo>
                          <a:lnTo>
                            <a:pt x="56" y="176"/>
                          </a:lnTo>
                          <a:lnTo>
                            <a:pt x="60" y="176"/>
                          </a:lnTo>
                          <a:lnTo>
                            <a:pt x="67" y="176"/>
                          </a:lnTo>
                          <a:lnTo>
                            <a:pt x="70" y="176"/>
                          </a:lnTo>
                          <a:lnTo>
                            <a:pt x="72" y="176"/>
                          </a:lnTo>
                          <a:lnTo>
                            <a:pt x="76" y="176"/>
                          </a:lnTo>
                          <a:lnTo>
                            <a:pt x="79" y="176"/>
                          </a:lnTo>
                          <a:lnTo>
                            <a:pt x="81" y="176"/>
                          </a:lnTo>
                          <a:lnTo>
                            <a:pt x="84" y="175"/>
                          </a:lnTo>
                          <a:lnTo>
                            <a:pt x="88" y="175"/>
                          </a:lnTo>
                          <a:lnTo>
                            <a:pt x="90" y="175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100" y="171"/>
                          </a:lnTo>
                          <a:lnTo>
                            <a:pt x="103" y="169"/>
                          </a:lnTo>
                          <a:lnTo>
                            <a:pt x="105" y="169"/>
                          </a:lnTo>
                          <a:lnTo>
                            <a:pt x="107" y="168"/>
                          </a:lnTo>
                          <a:lnTo>
                            <a:pt x="109" y="166"/>
                          </a:lnTo>
                          <a:lnTo>
                            <a:pt x="110" y="166"/>
                          </a:lnTo>
                          <a:lnTo>
                            <a:pt x="114" y="164"/>
                          </a:lnTo>
                          <a:lnTo>
                            <a:pt x="116" y="164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1" y="157"/>
                          </a:lnTo>
                          <a:lnTo>
                            <a:pt x="123" y="157"/>
                          </a:lnTo>
                          <a:lnTo>
                            <a:pt x="123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07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26" y="3296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8" y="2"/>
                        </a:cxn>
                        <a:cxn ang="0">
                          <a:pos x="96" y="6"/>
                        </a:cxn>
                        <a:cxn ang="0">
                          <a:pos x="103" y="7"/>
                        </a:cxn>
                        <a:cxn ang="0">
                          <a:pos x="109" y="11"/>
                        </a:cxn>
                        <a:cxn ang="0">
                          <a:pos x="116" y="14"/>
                        </a:cxn>
                        <a:cxn ang="0">
                          <a:pos x="119" y="18"/>
                        </a:cxn>
                        <a:cxn ang="0">
                          <a:pos x="123" y="23"/>
                        </a:cxn>
                        <a:cxn ang="0">
                          <a:pos x="124" y="28"/>
                        </a:cxn>
                        <a:cxn ang="0">
                          <a:pos x="126" y="32"/>
                        </a:cxn>
                        <a:cxn ang="0">
                          <a:pos x="124" y="37"/>
                        </a:cxn>
                        <a:cxn ang="0">
                          <a:pos x="123" y="42"/>
                        </a:cxn>
                        <a:cxn ang="0">
                          <a:pos x="119" y="46"/>
                        </a:cxn>
                        <a:cxn ang="0">
                          <a:pos x="116" y="51"/>
                        </a:cxn>
                        <a:cxn ang="0">
                          <a:pos x="109" y="55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8" y="62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8" y="63"/>
                        </a:cxn>
                        <a:cxn ang="0">
                          <a:pos x="39" y="62"/>
                        </a:cxn>
                        <a:cxn ang="0">
                          <a:pos x="30" y="60"/>
                        </a:cxn>
                        <a:cxn ang="0">
                          <a:pos x="23" y="58"/>
                        </a:cxn>
                        <a:cxn ang="0">
                          <a:pos x="16" y="55"/>
                        </a:cxn>
                        <a:cxn ang="0">
                          <a:pos x="11" y="51"/>
                        </a:cxn>
                        <a:cxn ang="0">
                          <a:pos x="7" y="46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8"/>
                        </a:cxn>
                        <a:cxn ang="0">
                          <a:pos x="11" y="14"/>
                        </a:cxn>
                        <a:cxn ang="0">
                          <a:pos x="16" y="11"/>
                        </a:cxn>
                        <a:cxn ang="0">
                          <a:pos x="23" y="7"/>
                        </a:cxn>
                        <a:cxn ang="0">
                          <a:pos x="30" y="6"/>
                        </a:cxn>
                        <a:cxn ang="0">
                          <a:pos x="39" y="2"/>
                        </a:cxn>
                        <a:cxn ang="0">
                          <a:pos x="48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7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6" y="0"/>
                          </a:lnTo>
                          <a:lnTo>
                            <a:pt x="79" y="2"/>
                          </a:lnTo>
                          <a:lnTo>
                            <a:pt x="81" y="2"/>
                          </a:lnTo>
                          <a:lnTo>
                            <a:pt x="84" y="2"/>
                          </a:lnTo>
                          <a:lnTo>
                            <a:pt x="88" y="2"/>
                          </a:lnTo>
                          <a:lnTo>
                            <a:pt x="90" y="4"/>
                          </a:lnTo>
                          <a:lnTo>
                            <a:pt x="93" y="4"/>
                          </a:lnTo>
                          <a:lnTo>
                            <a:pt x="96" y="6"/>
                          </a:lnTo>
                          <a:lnTo>
                            <a:pt x="98" y="6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9" y="11"/>
                          </a:lnTo>
                          <a:lnTo>
                            <a:pt x="110" y="13"/>
                          </a:lnTo>
                          <a:lnTo>
                            <a:pt x="114" y="13"/>
                          </a:lnTo>
                          <a:lnTo>
                            <a:pt x="116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9" y="18"/>
                          </a:lnTo>
                          <a:lnTo>
                            <a:pt x="121" y="20"/>
                          </a:lnTo>
                          <a:lnTo>
                            <a:pt x="123" y="21"/>
                          </a:lnTo>
                          <a:lnTo>
                            <a:pt x="123" y="23"/>
                          </a:lnTo>
                          <a:lnTo>
                            <a:pt x="124" y="25"/>
                          </a:lnTo>
                          <a:lnTo>
                            <a:pt x="124" y="27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2"/>
                          </a:lnTo>
                          <a:lnTo>
                            <a:pt x="126" y="34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1"/>
                          </a:lnTo>
                          <a:lnTo>
                            <a:pt x="123" y="42"/>
                          </a:lnTo>
                          <a:lnTo>
                            <a:pt x="123" y="44"/>
                          </a:lnTo>
                          <a:lnTo>
                            <a:pt x="121" y="44"/>
                          </a:lnTo>
                          <a:lnTo>
                            <a:pt x="119" y="46"/>
                          </a:lnTo>
                          <a:lnTo>
                            <a:pt x="117" y="48"/>
                          </a:lnTo>
                          <a:lnTo>
                            <a:pt x="117" y="49"/>
                          </a:lnTo>
                          <a:lnTo>
                            <a:pt x="116" y="51"/>
                          </a:lnTo>
                          <a:lnTo>
                            <a:pt x="114" y="51"/>
                          </a:lnTo>
                          <a:lnTo>
                            <a:pt x="110" y="53"/>
                          </a:lnTo>
                          <a:lnTo>
                            <a:pt x="109" y="55"/>
                          </a:lnTo>
                          <a:lnTo>
                            <a:pt x="107" y="55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100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3" y="62"/>
                          </a:lnTo>
                          <a:lnTo>
                            <a:pt x="90" y="62"/>
                          </a:lnTo>
                          <a:lnTo>
                            <a:pt x="88" y="62"/>
                          </a:lnTo>
                          <a:lnTo>
                            <a:pt x="84" y="63"/>
                          </a:lnTo>
                          <a:lnTo>
                            <a:pt x="81" y="63"/>
                          </a:lnTo>
                          <a:lnTo>
                            <a:pt x="79" y="63"/>
                          </a:lnTo>
                          <a:lnTo>
                            <a:pt x="76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7" y="65"/>
                          </a:lnTo>
                          <a:lnTo>
                            <a:pt x="60" y="65"/>
                          </a:lnTo>
                          <a:lnTo>
                            <a:pt x="56" y="65"/>
                          </a:lnTo>
                          <a:lnTo>
                            <a:pt x="53" y="65"/>
                          </a:lnTo>
                          <a:lnTo>
                            <a:pt x="51" y="63"/>
                          </a:lnTo>
                          <a:lnTo>
                            <a:pt x="48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2"/>
                          </a:lnTo>
                          <a:lnTo>
                            <a:pt x="35" y="62"/>
                          </a:lnTo>
                          <a:lnTo>
                            <a:pt x="34" y="62"/>
                          </a:lnTo>
                          <a:lnTo>
                            <a:pt x="30" y="60"/>
                          </a:lnTo>
                          <a:lnTo>
                            <a:pt x="28" y="60"/>
                          </a:lnTo>
                          <a:lnTo>
                            <a:pt x="25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8" y="55"/>
                          </a:lnTo>
                          <a:lnTo>
                            <a:pt x="16" y="55"/>
                          </a:lnTo>
                          <a:lnTo>
                            <a:pt x="14" y="53"/>
                          </a:lnTo>
                          <a:lnTo>
                            <a:pt x="13" y="51"/>
                          </a:lnTo>
                          <a:lnTo>
                            <a:pt x="11" y="51"/>
                          </a:lnTo>
                          <a:lnTo>
                            <a:pt x="9" y="49"/>
                          </a:lnTo>
                          <a:lnTo>
                            <a:pt x="7" y="48"/>
                          </a:lnTo>
                          <a:lnTo>
                            <a:pt x="7" y="46"/>
                          </a:lnTo>
                          <a:lnTo>
                            <a:pt x="6" y="44"/>
                          </a:lnTo>
                          <a:lnTo>
                            <a:pt x="4" y="44"/>
                          </a:lnTo>
                          <a:lnTo>
                            <a:pt x="2" y="42"/>
                          </a:lnTo>
                          <a:lnTo>
                            <a:pt x="2" y="41"/>
                          </a:lnTo>
                          <a:lnTo>
                            <a:pt x="2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4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7"/>
                          </a:lnTo>
                          <a:lnTo>
                            <a:pt x="2" y="25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6" y="20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3" y="13"/>
                          </a:lnTo>
                          <a:lnTo>
                            <a:pt x="14" y="13"/>
                          </a:lnTo>
                          <a:lnTo>
                            <a:pt x="16" y="11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6"/>
                          </a:lnTo>
                          <a:lnTo>
                            <a:pt x="30" y="6"/>
                          </a:lnTo>
                          <a:lnTo>
                            <a:pt x="34" y="4"/>
                          </a:lnTo>
                          <a:lnTo>
                            <a:pt x="35" y="4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8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60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08" name="Freeform 488"/>
                    <p:cNvSpPr>
                      <a:spLocks/>
                    </p:cNvSpPr>
                    <p:nvPr/>
                  </p:nvSpPr>
                  <p:spPr bwMode="auto">
                    <a:xfrm>
                      <a:off x="1018" y="3796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09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05" y="3767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0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113" y="1613"/>
                      <a:ext cx="63" cy="73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7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8" y="11"/>
                        </a:cxn>
                        <a:cxn ang="0">
                          <a:pos x="115" y="14"/>
                        </a:cxn>
                        <a:cxn ang="0">
                          <a:pos x="119" y="18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6" y="32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9" y="46"/>
                        </a:cxn>
                        <a:cxn ang="0">
                          <a:pos x="115" y="51"/>
                        </a:cxn>
                        <a:cxn ang="0">
                          <a:pos x="108" y="54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7" y="61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9" y="61"/>
                        </a:cxn>
                        <a:cxn ang="0">
                          <a:pos x="30" y="60"/>
                        </a:cxn>
                        <a:cxn ang="0">
                          <a:pos x="23" y="58"/>
                        </a:cxn>
                        <a:cxn ang="0">
                          <a:pos x="16" y="54"/>
                        </a:cxn>
                        <a:cxn ang="0">
                          <a:pos x="11" y="51"/>
                        </a:cxn>
                        <a:cxn ang="0">
                          <a:pos x="7" y="46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8"/>
                        </a:cxn>
                        <a:cxn ang="0">
                          <a:pos x="11" y="14"/>
                        </a:cxn>
                        <a:cxn ang="0">
                          <a:pos x="16" y="11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9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7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1" y="2"/>
                          </a:lnTo>
                          <a:lnTo>
                            <a:pt x="84" y="2"/>
                          </a:lnTo>
                          <a:lnTo>
                            <a:pt x="87" y="2"/>
                          </a:lnTo>
                          <a:lnTo>
                            <a:pt x="89" y="4"/>
                          </a:lnTo>
                          <a:lnTo>
                            <a:pt x="93" y="4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8" y="11"/>
                          </a:lnTo>
                          <a:lnTo>
                            <a:pt x="110" y="12"/>
                          </a:lnTo>
                          <a:lnTo>
                            <a:pt x="114" y="12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9" y="18"/>
                          </a:lnTo>
                          <a:lnTo>
                            <a:pt x="121" y="19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5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2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0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1" y="44"/>
                          </a:lnTo>
                          <a:lnTo>
                            <a:pt x="119" y="46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5" y="51"/>
                          </a:lnTo>
                          <a:lnTo>
                            <a:pt x="114" y="51"/>
                          </a:lnTo>
                          <a:lnTo>
                            <a:pt x="110" y="53"/>
                          </a:lnTo>
                          <a:lnTo>
                            <a:pt x="108" y="54"/>
                          </a:lnTo>
                          <a:lnTo>
                            <a:pt x="107" y="54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100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3" y="61"/>
                          </a:lnTo>
                          <a:lnTo>
                            <a:pt x="89" y="61"/>
                          </a:lnTo>
                          <a:lnTo>
                            <a:pt x="87" y="61"/>
                          </a:lnTo>
                          <a:lnTo>
                            <a:pt x="84" y="63"/>
                          </a:lnTo>
                          <a:lnTo>
                            <a:pt x="81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7" y="65"/>
                          </a:lnTo>
                          <a:lnTo>
                            <a:pt x="60" y="65"/>
                          </a:lnTo>
                          <a:lnTo>
                            <a:pt x="56" y="65"/>
                          </a:lnTo>
                          <a:lnTo>
                            <a:pt x="53" y="65"/>
                          </a:lnTo>
                          <a:lnTo>
                            <a:pt x="51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30" y="60"/>
                          </a:lnTo>
                          <a:lnTo>
                            <a:pt x="28" y="60"/>
                          </a:lnTo>
                          <a:lnTo>
                            <a:pt x="25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8" y="54"/>
                          </a:lnTo>
                          <a:lnTo>
                            <a:pt x="16" y="54"/>
                          </a:lnTo>
                          <a:lnTo>
                            <a:pt x="14" y="53"/>
                          </a:lnTo>
                          <a:lnTo>
                            <a:pt x="12" y="51"/>
                          </a:lnTo>
                          <a:lnTo>
                            <a:pt x="11" y="51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4" y="44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5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5" y="19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2" y="12"/>
                          </a:lnTo>
                          <a:lnTo>
                            <a:pt x="14" y="12"/>
                          </a:lnTo>
                          <a:lnTo>
                            <a:pt x="16" y="11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3" y="4"/>
                          </a:lnTo>
                          <a:lnTo>
                            <a:pt x="35" y="4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60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1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104" y="1536"/>
                      <a:ext cx="63" cy="199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4"/>
                        </a:cxn>
                        <a:cxn ang="0">
                          <a:pos x="124" y="9"/>
                        </a:cxn>
                        <a:cxn ang="0">
                          <a:pos x="121" y="13"/>
                        </a:cxn>
                        <a:cxn ang="0">
                          <a:pos x="117" y="18"/>
                        </a:cxn>
                        <a:cxn ang="0">
                          <a:pos x="110" y="21"/>
                        </a:cxn>
                        <a:cxn ang="0">
                          <a:pos x="105" y="25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1" y="32"/>
                        </a:cxn>
                        <a:cxn ang="0">
                          <a:pos x="72" y="34"/>
                        </a:cxn>
                        <a:cxn ang="0">
                          <a:pos x="60" y="34"/>
                        </a:cxn>
                        <a:cxn ang="0">
                          <a:pos x="51" y="32"/>
                        </a:cxn>
                        <a:cxn ang="0">
                          <a:pos x="42" y="32"/>
                        </a:cxn>
                        <a:cxn ang="0">
                          <a:pos x="33" y="30"/>
                        </a:cxn>
                        <a:cxn ang="0">
                          <a:pos x="25" y="27"/>
                        </a:cxn>
                        <a:cxn ang="0">
                          <a:pos x="18" y="23"/>
                        </a:cxn>
                        <a:cxn ang="0">
                          <a:pos x="12" y="20"/>
                        </a:cxn>
                        <a:cxn ang="0">
                          <a:pos x="7" y="16"/>
                        </a:cxn>
                        <a:cxn ang="0">
                          <a:pos x="4" y="13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4" y="158"/>
                        </a:cxn>
                        <a:cxn ang="0">
                          <a:pos x="7" y="161"/>
                        </a:cxn>
                        <a:cxn ang="0">
                          <a:pos x="12" y="165"/>
                        </a:cxn>
                        <a:cxn ang="0">
                          <a:pos x="18" y="168"/>
                        </a:cxn>
                        <a:cxn ang="0">
                          <a:pos x="25" y="172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1" y="177"/>
                        </a:cxn>
                        <a:cxn ang="0">
                          <a:pos x="60" y="177"/>
                        </a:cxn>
                        <a:cxn ang="0">
                          <a:pos x="72" y="177"/>
                        </a:cxn>
                        <a:cxn ang="0">
                          <a:pos x="81" y="177"/>
                        </a:cxn>
                        <a:cxn ang="0">
                          <a:pos x="89" y="175"/>
                        </a:cxn>
                        <a:cxn ang="0">
                          <a:pos x="98" y="172"/>
                        </a:cxn>
                        <a:cxn ang="0">
                          <a:pos x="105" y="170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1" y="158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8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4"/>
                          </a:lnTo>
                          <a:lnTo>
                            <a:pt x="124" y="6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1"/>
                          </a:lnTo>
                          <a:lnTo>
                            <a:pt x="122" y="13"/>
                          </a:lnTo>
                          <a:lnTo>
                            <a:pt x="121" y="13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6" y="20"/>
                          </a:lnTo>
                          <a:lnTo>
                            <a:pt x="114" y="20"/>
                          </a:lnTo>
                          <a:lnTo>
                            <a:pt x="110" y="21"/>
                          </a:lnTo>
                          <a:lnTo>
                            <a:pt x="109" y="23"/>
                          </a:lnTo>
                          <a:lnTo>
                            <a:pt x="107" y="23"/>
                          </a:lnTo>
                          <a:lnTo>
                            <a:pt x="105" y="25"/>
                          </a:lnTo>
                          <a:lnTo>
                            <a:pt x="103" y="27"/>
                          </a:lnTo>
                          <a:lnTo>
                            <a:pt x="100" y="27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30"/>
                          </a:lnTo>
                          <a:lnTo>
                            <a:pt x="89" y="30"/>
                          </a:lnTo>
                          <a:lnTo>
                            <a:pt x="88" y="30"/>
                          </a:lnTo>
                          <a:lnTo>
                            <a:pt x="84" y="32"/>
                          </a:lnTo>
                          <a:lnTo>
                            <a:pt x="81" y="32"/>
                          </a:lnTo>
                          <a:lnTo>
                            <a:pt x="79" y="32"/>
                          </a:lnTo>
                          <a:lnTo>
                            <a:pt x="75" y="32"/>
                          </a:lnTo>
                          <a:lnTo>
                            <a:pt x="72" y="34"/>
                          </a:lnTo>
                          <a:lnTo>
                            <a:pt x="70" y="34"/>
                          </a:lnTo>
                          <a:lnTo>
                            <a:pt x="67" y="34"/>
                          </a:lnTo>
                          <a:lnTo>
                            <a:pt x="60" y="34"/>
                          </a:lnTo>
                          <a:lnTo>
                            <a:pt x="56" y="34"/>
                          </a:lnTo>
                          <a:lnTo>
                            <a:pt x="53" y="34"/>
                          </a:lnTo>
                          <a:lnTo>
                            <a:pt x="51" y="32"/>
                          </a:lnTo>
                          <a:lnTo>
                            <a:pt x="47" y="32"/>
                          </a:lnTo>
                          <a:lnTo>
                            <a:pt x="44" y="32"/>
                          </a:lnTo>
                          <a:lnTo>
                            <a:pt x="42" y="32"/>
                          </a:lnTo>
                          <a:lnTo>
                            <a:pt x="39" y="30"/>
                          </a:lnTo>
                          <a:lnTo>
                            <a:pt x="35" y="30"/>
                          </a:lnTo>
                          <a:lnTo>
                            <a:pt x="33" y="30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7"/>
                          </a:lnTo>
                          <a:lnTo>
                            <a:pt x="23" y="27"/>
                          </a:lnTo>
                          <a:lnTo>
                            <a:pt x="21" y="25"/>
                          </a:lnTo>
                          <a:lnTo>
                            <a:pt x="18" y="23"/>
                          </a:lnTo>
                          <a:lnTo>
                            <a:pt x="16" y="23"/>
                          </a:lnTo>
                          <a:lnTo>
                            <a:pt x="14" y="21"/>
                          </a:lnTo>
                          <a:lnTo>
                            <a:pt x="12" y="20"/>
                          </a:lnTo>
                          <a:lnTo>
                            <a:pt x="11" y="20"/>
                          </a:lnTo>
                          <a:lnTo>
                            <a:pt x="9" y="18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3"/>
                          </a:lnTo>
                          <a:lnTo>
                            <a:pt x="4" y="13"/>
                          </a:lnTo>
                          <a:lnTo>
                            <a:pt x="2" y="11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6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1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4" y="158"/>
                          </a:lnTo>
                          <a:lnTo>
                            <a:pt x="5" y="158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3"/>
                          </a:lnTo>
                          <a:lnTo>
                            <a:pt x="11" y="165"/>
                          </a:lnTo>
                          <a:lnTo>
                            <a:pt x="12" y="165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8"/>
                          </a:lnTo>
                          <a:lnTo>
                            <a:pt x="21" y="170"/>
                          </a:lnTo>
                          <a:lnTo>
                            <a:pt x="23" y="170"/>
                          </a:lnTo>
                          <a:lnTo>
                            <a:pt x="25" y="172"/>
                          </a:lnTo>
                          <a:lnTo>
                            <a:pt x="28" y="172"/>
                          </a:lnTo>
                          <a:lnTo>
                            <a:pt x="30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9" y="175"/>
                          </a:lnTo>
                          <a:lnTo>
                            <a:pt x="42" y="175"/>
                          </a:lnTo>
                          <a:lnTo>
                            <a:pt x="44" y="177"/>
                          </a:lnTo>
                          <a:lnTo>
                            <a:pt x="47" y="177"/>
                          </a:lnTo>
                          <a:lnTo>
                            <a:pt x="51" y="177"/>
                          </a:lnTo>
                          <a:lnTo>
                            <a:pt x="53" y="177"/>
                          </a:lnTo>
                          <a:lnTo>
                            <a:pt x="56" y="177"/>
                          </a:lnTo>
                          <a:lnTo>
                            <a:pt x="60" y="177"/>
                          </a:lnTo>
                          <a:lnTo>
                            <a:pt x="67" y="177"/>
                          </a:lnTo>
                          <a:lnTo>
                            <a:pt x="70" y="177"/>
                          </a:lnTo>
                          <a:lnTo>
                            <a:pt x="72" y="177"/>
                          </a:lnTo>
                          <a:lnTo>
                            <a:pt x="75" y="177"/>
                          </a:lnTo>
                          <a:lnTo>
                            <a:pt x="79" y="177"/>
                          </a:lnTo>
                          <a:lnTo>
                            <a:pt x="81" y="177"/>
                          </a:lnTo>
                          <a:lnTo>
                            <a:pt x="84" y="175"/>
                          </a:lnTo>
                          <a:lnTo>
                            <a:pt x="88" y="175"/>
                          </a:lnTo>
                          <a:lnTo>
                            <a:pt x="89" y="175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2"/>
                          </a:lnTo>
                          <a:lnTo>
                            <a:pt x="100" y="172"/>
                          </a:lnTo>
                          <a:lnTo>
                            <a:pt x="103" y="170"/>
                          </a:lnTo>
                          <a:lnTo>
                            <a:pt x="105" y="170"/>
                          </a:lnTo>
                          <a:lnTo>
                            <a:pt x="107" y="168"/>
                          </a:lnTo>
                          <a:lnTo>
                            <a:pt x="109" y="166"/>
                          </a:lnTo>
                          <a:lnTo>
                            <a:pt x="110" y="166"/>
                          </a:lnTo>
                          <a:lnTo>
                            <a:pt x="114" y="165"/>
                          </a:lnTo>
                          <a:lnTo>
                            <a:pt x="116" y="165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1" y="158"/>
                          </a:lnTo>
                          <a:lnTo>
                            <a:pt x="122" y="158"/>
                          </a:lnTo>
                          <a:lnTo>
                            <a:pt x="122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1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2" name="Freeform 492"/>
                    <p:cNvSpPr>
                      <a:spLocks/>
                    </p:cNvSpPr>
                    <p:nvPr/>
                  </p:nvSpPr>
                  <p:spPr bwMode="auto">
                    <a:xfrm>
                      <a:off x="1104" y="1536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8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9" y="10"/>
                        </a:cxn>
                        <a:cxn ang="0">
                          <a:pos x="116" y="14"/>
                        </a:cxn>
                        <a:cxn ang="0">
                          <a:pos x="119" y="17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6" y="31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9" y="45"/>
                        </a:cxn>
                        <a:cxn ang="0">
                          <a:pos x="116" y="51"/>
                        </a:cxn>
                        <a:cxn ang="0">
                          <a:pos x="109" y="54"/>
                        </a:cxn>
                        <a:cxn ang="0">
                          <a:pos x="103" y="58"/>
                        </a:cxn>
                        <a:cxn ang="0">
                          <a:pos x="96" y="59"/>
                        </a:cxn>
                        <a:cxn ang="0">
                          <a:pos x="88" y="61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9" y="61"/>
                        </a:cxn>
                        <a:cxn ang="0">
                          <a:pos x="30" y="59"/>
                        </a:cxn>
                        <a:cxn ang="0">
                          <a:pos x="23" y="58"/>
                        </a:cxn>
                        <a:cxn ang="0">
                          <a:pos x="16" y="54"/>
                        </a:cxn>
                        <a:cxn ang="0">
                          <a:pos x="11" y="51"/>
                        </a:cxn>
                        <a:cxn ang="0">
                          <a:pos x="7" y="45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1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7"/>
                        </a:cxn>
                        <a:cxn ang="0">
                          <a:pos x="11" y="14"/>
                        </a:cxn>
                        <a:cxn ang="0">
                          <a:pos x="16" y="10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9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7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1" y="2"/>
                          </a:lnTo>
                          <a:lnTo>
                            <a:pt x="84" y="2"/>
                          </a:lnTo>
                          <a:lnTo>
                            <a:pt x="88" y="2"/>
                          </a:lnTo>
                          <a:lnTo>
                            <a:pt x="89" y="3"/>
                          </a:lnTo>
                          <a:lnTo>
                            <a:pt x="93" y="3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9" y="10"/>
                          </a:lnTo>
                          <a:lnTo>
                            <a:pt x="110" y="12"/>
                          </a:lnTo>
                          <a:lnTo>
                            <a:pt x="114" y="12"/>
                          </a:lnTo>
                          <a:lnTo>
                            <a:pt x="116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9" y="17"/>
                          </a:lnTo>
                          <a:lnTo>
                            <a:pt x="121" y="19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4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1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8"/>
                          </a:lnTo>
                          <a:lnTo>
                            <a:pt x="124" y="40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1" y="44"/>
                          </a:lnTo>
                          <a:lnTo>
                            <a:pt x="119" y="45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6" y="51"/>
                          </a:lnTo>
                          <a:lnTo>
                            <a:pt x="114" y="51"/>
                          </a:lnTo>
                          <a:lnTo>
                            <a:pt x="110" y="52"/>
                          </a:lnTo>
                          <a:lnTo>
                            <a:pt x="109" y="54"/>
                          </a:lnTo>
                          <a:lnTo>
                            <a:pt x="107" y="54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100" y="58"/>
                          </a:lnTo>
                          <a:lnTo>
                            <a:pt x="98" y="59"/>
                          </a:lnTo>
                          <a:lnTo>
                            <a:pt x="96" y="59"/>
                          </a:lnTo>
                          <a:lnTo>
                            <a:pt x="93" y="61"/>
                          </a:lnTo>
                          <a:lnTo>
                            <a:pt x="89" y="61"/>
                          </a:lnTo>
                          <a:lnTo>
                            <a:pt x="88" y="61"/>
                          </a:lnTo>
                          <a:lnTo>
                            <a:pt x="84" y="63"/>
                          </a:lnTo>
                          <a:lnTo>
                            <a:pt x="81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7" y="65"/>
                          </a:lnTo>
                          <a:lnTo>
                            <a:pt x="60" y="65"/>
                          </a:lnTo>
                          <a:lnTo>
                            <a:pt x="56" y="65"/>
                          </a:lnTo>
                          <a:lnTo>
                            <a:pt x="53" y="65"/>
                          </a:lnTo>
                          <a:lnTo>
                            <a:pt x="51" y="63"/>
                          </a:lnTo>
                          <a:lnTo>
                            <a:pt x="47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30" y="59"/>
                          </a:lnTo>
                          <a:lnTo>
                            <a:pt x="28" y="59"/>
                          </a:lnTo>
                          <a:lnTo>
                            <a:pt x="25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8" y="54"/>
                          </a:lnTo>
                          <a:lnTo>
                            <a:pt x="16" y="54"/>
                          </a:lnTo>
                          <a:lnTo>
                            <a:pt x="14" y="52"/>
                          </a:lnTo>
                          <a:lnTo>
                            <a:pt x="12" y="51"/>
                          </a:lnTo>
                          <a:lnTo>
                            <a:pt x="11" y="51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5"/>
                          </a:lnTo>
                          <a:lnTo>
                            <a:pt x="5" y="44"/>
                          </a:lnTo>
                          <a:lnTo>
                            <a:pt x="4" y="44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8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1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4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5" y="19"/>
                          </a:lnTo>
                          <a:lnTo>
                            <a:pt x="7" y="17"/>
                          </a:lnTo>
                          <a:lnTo>
                            <a:pt x="7" y="17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2" y="12"/>
                          </a:lnTo>
                          <a:lnTo>
                            <a:pt x="14" y="12"/>
                          </a:lnTo>
                          <a:lnTo>
                            <a:pt x="16" y="10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3" y="3"/>
                          </a:lnTo>
                          <a:lnTo>
                            <a:pt x="35" y="3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7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60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3" name="Freeform 493"/>
                    <p:cNvSpPr>
                      <a:spLocks/>
                    </p:cNvSpPr>
                    <p:nvPr/>
                  </p:nvSpPr>
                  <p:spPr bwMode="auto">
                    <a:xfrm>
                      <a:off x="1088" y="2387"/>
                      <a:ext cx="105" cy="2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09"/>
                        </a:cxn>
                        <a:cxn ang="0">
                          <a:pos x="0" y="20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0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09"/>
                          </a:lnTo>
                          <a:lnTo>
                            <a:pt x="0" y="20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4" name="Freeform 494"/>
                    <p:cNvSpPr>
                      <a:spLocks/>
                    </p:cNvSpPr>
                    <p:nvPr/>
                  </p:nvSpPr>
                  <p:spPr bwMode="auto">
                    <a:xfrm>
                      <a:off x="1088" y="2856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5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1235" y="1922"/>
                      <a:ext cx="63" cy="199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4"/>
                        </a:cxn>
                        <a:cxn ang="0">
                          <a:pos x="124" y="9"/>
                        </a:cxn>
                        <a:cxn ang="0">
                          <a:pos x="120" y="13"/>
                        </a:cxn>
                        <a:cxn ang="0">
                          <a:pos x="117" y="18"/>
                        </a:cxn>
                        <a:cxn ang="0">
                          <a:pos x="110" y="21"/>
                        </a:cxn>
                        <a:cxn ang="0">
                          <a:pos x="105" y="25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0" y="32"/>
                        </a:cxn>
                        <a:cxn ang="0">
                          <a:pos x="71" y="34"/>
                        </a:cxn>
                        <a:cxn ang="0">
                          <a:pos x="59" y="34"/>
                        </a:cxn>
                        <a:cxn ang="0">
                          <a:pos x="50" y="32"/>
                        </a:cxn>
                        <a:cxn ang="0">
                          <a:pos x="42" y="32"/>
                        </a:cxn>
                        <a:cxn ang="0">
                          <a:pos x="33" y="30"/>
                        </a:cxn>
                        <a:cxn ang="0">
                          <a:pos x="24" y="27"/>
                        </a:cxn>
                        <a:cxn ang="0">
                          <a:pos x="17" y="23"/>
                        </a:cxn>
                        <a:cxn ang="0">
                          <a:pos x="12" y="20"/>
                        </a:cxn>
                        <a:cxn ang="0">
                          <a:pos x="7" y="16"/>
                        </a:cxn>
                        <a:cxn ang="0">
                          <a:pos x="3" y="13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3" y="158"/>
                        </a:cxn>
                        <a:cxn ang="0">
                          <a:pos x="7" y="161"/>
                        </a:cxn>
                        <a:cxn ang="0">
                          <a:pos x="12" y="165"/>
                        </a:cxn>
                        <a:cxn ang="0">
                          <a:pos x="17" y="168"/>
                        </a:cxn>
                        <a:cxn ang="0">
                          <a:pos x="24" y="172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0" y="177"/>
                        </a:cxn>
                        <a:cxn ang="0">
                          <a:pos x="59" y="177"/>
                        </a:cxn>
                        <a:cxn ang="0">
                          <a:pos x="71" y="177"/>
                        </a:cxn>
                        <a:cxn ang="0">
                          <a:pos x="80" y="177"/>
                        </a:cxn>
                        <a:cxn ang="0">
                          <a:pos x="89" y="175"/>
                        </a:cxn>
                        <a:cxn ang="0">
                          <a:pos x="98" y="172"/>
                        </a:cxn>
                        <a:cxn ang="0">
                          <a:pos x="105" y="170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0" y="158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8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4"/>
                          </a:lnTo>
                          <a:lnTo>
                            <a:pt x="124" y="6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1"/>
                          </a:lnTo>
                          <a:lnTo>
                            <a:pt x="122" y="13"/>
                          </a:lnTo>
                          <a:lnTo>
                            <a:pt x="120" y="13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5" y="20"/>
                          </a:lnTo>
                          <a:lnTo>
                            <a:pt x="113" y="20"/>
                          </a:lnTo>
                          <a:lnTo>
                            <a:pt x="110" y="21"/>
                          </a:lnTo>
                          <a:lnTo>
                            <a:pt x="108" y="23"/>
                          </a:lnTo>
                          <a:lnTo>
                            <a:pt x="106" y="23"/>
                          </a:lnTo>
                          <a:lnTo>
                            <a:pt x="105" y="25"/>
                          </a:lnTo>
                          <a:lnTo>
                            <a:pt x="103" y="27"/>
                          </a:lnTo>
                          <a:lnTo>
                            <a:pt x="99" y="27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2" y="30"/>
                          </a:lnTo>
                          <a:lnTo>
                            <a:pt x="89" y="30"/>
                          </a:lnTo>
                          <a:lnTo>
                            <a:pt x="87" y="30"/>
                          </a:lnTo>
                          <a:lnTo>
                            <a:pt x="84" y="32"/>
                          </a:lnTo>
                          <a:lnTo>
                            <a:pt x="80" y="32"/>
                          </a:lnTo>
                          <a:lnTo>
                            <a:pt x="78" y="32"/>
                          </a:lnTo>
                          <a:lnTo>
                            <a:pt x="75" y="32"/>
                          </a:lnTo>
                          <a:lnTo>
                            <a:pt x="71" y="34"/>
                          </a:lnTo>
                          <a:lnTo>
                            <a:pt x="70" y="34"/>
                          </a:lnTo>
                          <a:lnTo>
                            <a:pt x="66" y="34"/>
                          </a:lnTo>
                          <a:lnTo>
                            <a:pt x="59" y="34"/>
                          </a:lnTo>
                          <a:lnTo>
                            <a:pt x="56" y="34"/>
                          </a:lnTo>
                          <a:lnTo>
                            <a:pt x="52" y="34"/>
                          </a:lnTo>
                          <a:lnTo>
                            <a:pt x="50" y="32"/>
                          </a:lnTo>
                          <a:lnTo>
                            <a:pt x="47" y="32"/>
                          </a:lnTo>
                          <a:lnTo>
                            <a:pt x="43" y="32"/>
                          </a:lnTo>
                          <a:lnTo>
                            <a:pt x="42" y="32"/>
                          </a:lnTo>
                          <a:lnTo>
                            <a:pt x="38" y="30"/>
                          </a:lnTo>
                          <a:lnTo>
                            <a:pt x="35" y="30"/>
                          </a:lnTo>
                          <a:lnTo>
                            <a:pt x="33" y="30"/>
                          </a:lnTo>
                          <a:lnTo>
                            <a:pt x="29" y="28"/>
                          </a:lnTo>
                          <a:lnTo>
                            <a:pt x="28" y="28"/>
                          </a:lnTo>
                          <a:lnTo>
                            <a:pt x="24" y="27"/>
                          </a:lnTo>
                          <a:lnTo>
                            <a:pt x="22" y="27"/>
                          </a:lnTo>
                          <a:lnTo>
                            <a:pt x="21" y="25"/>
                          </a:lnTo>
                          <a:lnTo>
                            <a:pt x="17" y="23"/>
                          </a:lnTo>
                          <a:lnTo>
                            <a:pt x="15" y="23"/>
                          </a:lnTo>
                          <a:lnTo>
                            <a:pt x="14" y="21"/>
                          </a:lnTo>
                          <a:lnTo>
                            <a:pt x="12" y="20"/>
                          </a:lnTo>
                          <a:lnTo>
                            <a:pt x="10" y="20"/>
                          </a:lnTo>
                          <a:lnTo>
                            <a:pt x="8" y="18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3"/>
                          </a:lnTo>
                          <a:lnTo>
                            <a:pt x="3" y="13"/>
                          </a:lnTo>
                          <a:lnTo>
                            <a:pt x="2" y="11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6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1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3" y="158"/>
                          </a:lnTo>
                          <a:lnTo>
                            <a:pt x="5" y="158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8" y="163"/>
                          </a:lnTo>
                          <a:lnTo>
                            <a:pt x="10" y="165"/>
                          </a:lnTo>
                          <a:lnTo>
                            <a:pt x="12" y="165"/>
                          </a:lnTo>
                          <a:lnTo>
                            <a:pt x="14" y="166"/>
                          </a:lnTo>
                          <a:lnTo>
                            <a:pt x="15" y="166"/>
                          </a:lnTo>
                          <a:lnTo>
                            <a:pt x="17" y="168"/>
                          </a:lnTo>
                          <a:lnTo>
                            <a:pt x="21" y="170"/>
                          </a:lnTo>
                          <a:lnTo>
                            <a:pt x="22" y="170"/>
                          </a:lnTo>
                          <a:lnTo>
                            <a:pt x="24" y="172"/>
                          </a:lnTo>
                          <a:lnTo>
                            <a:pt x="28" y="172"/>
                          </a:lnTo>
                          <a:lnTo>
                            <a:pt x="29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8" y="175"/>
                          </a:lnTo>
                          <a:lnTo>
                            <a:pt x="42" y="175"/>
                          </a:lnTo>
                          <a:lnTo>
                            <a:pt x="43" y="177"/>
                          </a:lnTo>
                          <a:lnTo>
                            <a:pt x="47" y="177"/>
                          </a:lnTo>
                          <a:lnTo>
                            <a:pt x="50" y="177"/>
                          </a:lnTo>
                          <a:lnTo>
                            <a:pt x="52" y="177"/>
                          </a:lnTo>
                          <a:lnTo>
                            <a:pt x="56" y="177"/>
                          </a:lnTo>
                          <a:lnTo>
                            <a:pt x="59" y="177"/>
                          </a:lnTo>
                          <a:lnTo>
                            <a:pt x="66" y="177"/>
                          </a:lnTo>
                          <a:lnTo>
                            <a:pt x="70" y="177"/>
                          </a:lnTo>
                          <a:lnTo>
                            <a:pt x="71" y="177"/>
                          </a:lnTo>
                          <a:lnTo>
                            <a:pt x="75" y="177"/>
                          </a:lnTo>
                          <a:lnTo>
                            <a:pt x="78" y="177"/>
                          </a:lnTo>
                          <a:lnTo>
                            <a:pt x="80" y="177"/>
                          </a:lnTo>
                          <a:lnTo>
                            <a:pt x="84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2" y="173"/>
                          </a:lnTo>
                          <a:lnTo>
                            <a:pt x="96" y="173"/>
                          </a:lnTo>
                          <a:lnTo>
                            <a:pt x="98" y="172"/>
                          </a:lnTo>
                          <a:lnTo>
                            <a:pt x="99" y="172"/>
                          </a:lnTo>
                          <a:lnTo>
                            <a:pt x="103" y="170"/>
                          </a:lnTo>
                          <a:lnTo>
                            <a:pt x="105" y="170"/>
                          </a:lnTo>
                          <a:lnTo>
                            <a:pt x="106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3" y="165"/>
                          </a:lnTo>
                          <a:lnTo>
                            <a:pt x="115" y="165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0" y="158"/>
                          </a:lnTo>
                          <a:lnTo>
                            <a:pt x="122" y="158"/>
                          </a:lnTo>
                          <a:lnTo>
                            <a:pt x="122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1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6" name="Freeform 496"/>
                    <p:cNvSpPr>
                      <a:spLocks/>
                    </p:cNvSpPr>
                    <p:nvPr/>
                  </p:nvSpPr>
                  <p:spPr bwMode="auto">
                    <a:xfrm>
                      <a:off x="1235" y="1887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8" y="2"/>
                        </a:cxn>
                        <a:cxn ang="0">
                          <a:pos x="87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8" y="10"/>
                        </a:cxn>
                        <a:cxn ang="0">
                          <a:pos x="115" y="14"/>
                        </a:cxn>
                        <a:cxn ang="0">
                          <a:pos x="119" y="17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6" y="31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9" y="45"/>
                        </a:cxn>
                        <a:cxn ang="0">
                          <a:pos x="115" y="51"/>
                        </a:cxn>
                        <a:cxn ang="0">
                          <a:pos x="108" y="54"/>
                        </a:cxn>
                        <a:cxn ang="0">
                          <a:pos x="103" y="58"/>
                        </a:cxn>
                        <a:cxn ang="0">
                          <a:pos x="96" y="59"/>
                        </a:cxn>
                        <a:cxn ang="0">
                          <a:pos x="87" y="61"/>
                        </a:cxn>
                        <a:cxn ang="0">
                          <a:pos x="78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8" y="61"/>
                        </a:cxn>
                        <a:cxn ang="0">
                          <a:pos x="29" y="59"/>
                        </a:cxn>
                        <a:cxn ang="0">
                          <a:pos x="22" y="58"/>
                        </a:cxn>
                        <a:cxn ang="0">
                          <a:pos x="15" y="54"/>
                        </a:cxn>
                        <a:cxn ang="0">
                          <a:pos x="10" y="51"/>
                        </a:cxn>
                        <a:cxn ang="0">
                          <a:pos x="7" y="45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1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7"/>
                        </a:cxn>
                        <a:cxn ang="0">
                          <a:pos x="10" y="14"/>
                        </a:cxn>
                        <a:cxn ang="0">
                          <a:pos x="15" y="10"/>
                        </a:cxn>
                        <a:cxn ang="0">
                          <a:pos x="22" y="7"/>
                        </a:cxn>
                        <a:cxn ang="0">
                          <a:pos x="29" y="5"/>
                        </a:cxn>
                        <a:cxn ang="0">
                          <a:pos x="38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1" y="0"/>
                          </a:lnTo>
                          <a:lnTo>
                            <a:pt x="75" y="0"/>
                          </a:lnTo>
                          <a:lnTo>
                            <a:pt x="78" y="2"/>
                          </a:lnTo>
                          <a:lnTo>
                            <a:pt x="80" y="2"/>
                          </a:lnTo>
                          <a:lnTo>
                            <a:pt x="84" y="2"/>
                          </a:lnTo>
                          <a:lnTo>
                            <a:pt x="87" y="2"/>
                          </a:lnTo>
                          <a:lnTo>
                            <a:pt x="89" y="3"/>
                          </a:lnTo>
                          <a:lnTo>
                            <a:pt x="92" y="3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99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6" y="9"/>
                          </a:lnTo>
                          <a:lnTo>
                            <a:pt x="108" y="10"/>
                          </a:lnTo>
                          <a:lnTo>
                            <a:pt x="110" y="12"/>
                          </a:lnTo>
                          <a:lnTo>
                            <a:pt x="113" y="12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9" y="17"/>
                          </a:lnTo>
                          <a:lnTo>
                            <a:pt x="120" y="19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4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1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8"/>
                          </a:lnTo>
                          <a:lnTo>
                            <a:pt x="124" y="40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0" y="44"/>
                          </a:lnTo>
                          <a:lnTo>
                            <a:pt x="119" y="45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5" y="51"/>
                          </a:lnTo>
                          <a:lnTo>
                            <a:pt x="113" y="51"/>
                          </a:lnTo>
                          <a:lnTo>
                            <a:pt x="110" y="52"/>
                          </a:lnTo>
                          <a:lnTo>
                            <a:pt x="108" y="54"/>
                          </a:lnTo>
                          <a:lnTo>
                            <a:pt x="106" y="54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99" y="58"/>
                          </a:lnTo>
                          <a:lnTo>
                            <a:pt x="98" y="59"/>
                          </a:lnTo>
                          <a:lnTo>
                            <a:pt x="96" y="59"/>
                          </a:lnTo>
                          <a:lnTo>
                            <a:pt x="92" y="61"/>
                          </a:lnTo>
                          <a:lnTo>
                            <a:pt x="89" y="61"/>
                          </a:lnTo>
                          <a:lnTo>
                            <a:pt x="87" y="61"/>
                          </a:lnTo>
                          <a:lnTo>
                            <a:pt x="84" y="63"/>
                          </a:lnTo>
                          <a:lnTo>
                            <a:pt x="80" y="63"/>
                          </a:lnTo>
                          <a:lnTo>
                            <a:pt x="78" y="63"/>
                          </a:lnTo>
                          <a:lnTo>
                            <a:pt x="75" y="63"/>
                          </a:lnTo>
                          <a:lnTo>
                            <a:pt x="71" y="65"/>
                          </a:lnTo>
                          <a:lnTo>
                            <a:pt x="70" y="65"/>
                          </a:lnTo>
                          <a:lnTo>
                            <a:pt x="66" y="65"/>
                          </a:lnTo>
                          <a:lnTo>
                            <a:pt x="59" y="65"/>
                          </a:lnTo>
                          <a:lnTo>
                            <a:pt x="56" y="65"/>
                          </a:lnTo>
                          <a:lnTo>
                            <a:pt x="52" y="65"/>
                          </a:lnTo>
                          <a:lnTo>
                            <a:pt x="50" y="63"/>
                          </a:lnTo>
                          <a:lnTo>
                            <a:pt x="47" y="63"/>
                          </a:lnTo>
                          <a:lnTo>
                            <a:pt x="43" y="63"/>
                          </a:lnTo>
                          <a:lnTo>
                            <a:pt x="42" y="63"/>
                          </a:lnTo>
                          <a:lnTo>
                            <a:pt x="38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29" y="59"/>
                          </a:lnTo>
                          <a:lnTo>
                            <a:pt x="28" y="59"/>
                          </a:lnTo>
                          <a:lnTo>
                            <a:pt x="24" y="58"/>
                          </a:lnTo>
                          <a:lnTo>
                            <a:pt x="22" y="58"/>
                          </a:lnTo>
                          <a:lnTo>
                            <a:pt x="21" y="56"/>
                          </a:lnTo>
                          <a:lnTo>
                            <a:pt x="17" y="54"/>
                          </a:lnTo>
                          <a:lnTo>
                            <a:pt x="15" y="54"/>
                          </a:lnTo>
                          <a:lnTo>
                            <a:pt x="14" y="52"/>
                          </a:lnTo>
                          <a:lnTo>
                            <a:pt x="12" y="51"/>
                          </a:lnTo>
                          <a:lnTo>
                            <a:pt x="10" y="51"/>
                          </a:lnTo>
                          <a:lnTo>
                            <a:pt x="8" y="49"/>
                          </a:lnTo>
                          <a:lnTo>
                            <a:pt x="7" y="47"/>
                          </a:lnTo>
                          <a:lnTo>
                            <a:pt x="7" y="45"/>
                          </a:lnTo>
                          <a:lnTo>
                            <a:pt x="5" y="44"/>
                          </a:lnTo>
                          <a:lnTo>
                            <a:pt x="3" y="44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8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1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4"/>
                          </a:lnTo>
                          <a:lnTo>
                            <a:pt x="2" y="23"/>
                          </a:lnTo>
                          <a:lnTo>
                            <a:pt x="3" y="21"/>
                          </a:lnTo>
                          <a:lnTo>
                            <a:pt x="5" y="19"/>
                          </a:lnTo>
                          <a:lnTo>
                            <a:pt x="7" y="17"/>
                          </a:lnTo>
                          <a:lnTo>
                            <a:pt x="7" y="17"/>
                          </a:lnTo>
                          <a:lnTo>
                            <a:pt x="8" y="16"/>
                          </a:lnTo>
                          <a:lnTo>
                            <a:pt x="10" y="14"/>
                          </a:lnTo>
                          <a:lnTo>
                            <a:pt x="12" y="12"/>
                          </a:lnTo>
                          <a:lnTo>
                            <a:pt x="14" y="12"/>
                          </a:lnTo>
                          <a:lnTo>
                            <a:pt x="15" y="10"/>
                          </a:lnTo>
                          <a:lnTo>
                            <a:pt x="17" y="9"/>
                          </a:lnTo>
                          <a:lnTo>
                            <a:pt x="21" y="9"/>
                          </a:lnTo>
                          <a:lnTo>
                            <a:pt x="22" y="7"/>
                          </a:lnTo>
                          <a:lnTo>
                            <a:pt x="24" y="7"/>
                          </a:lnTo>
                          <a:lnTo>
                            <a:pt x="28" y="5"/>
                          </a:lnTo>
                          <a:lnTo>
                            <a:pt x="29" y="5"/>
                          </a:lnTo>
                          <a:lnTo>
                            <a:pt x="33" y="3"/>
                          </a:lnTo>
                          <a:lnTo>
                            <a:pt x="35" y="3"/>
                          </a:lnTo>
                          <a:lnTo>
                            <a:pt x="38" y="2"/>
                          </a:lnTo>
                          <a:lnTo>
                            <a:pt x="42" y="2"/>
                          </a:lnTo>
                          <a:lnTo>
                            <a:pt x="43" y="2"/>
                          </a:lnTo>
                          <a:lnTo>
                            <a:pt x="47" y="2"/>
                          </a:lnTo>
                          <a:lnTo>
                            <a:pt x="50" y="0"/>
                          </a:lnTo>
                          <a:lnTo>
                            <a:pt x="52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7" name="Freeform 497"/>
                    <p:cNvSpPr>
                      <a:spLocks/>
                    </p:cNvSpPr>
                    <p:nvPr/>
                  </p:nvSpPr>
                  <p:spPr bwMode="auto">
                    <a:xfrm>
                      <a:off x="1235" y="2235"/>
                      <a:ext cx="63" cy="200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4"/>
                        </a:cxn>
                        <a:cxn ang="0">
                          <a:pos x="124" y="9"/>
                        </a:cxn>
                        <a:cxn ang="0">
                          <a:pos x="120" y="12"/>
                        </a:cxn>
                        <a:cxn ang="0">
                          <a:pos x="117" y="18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0" y="31"/>
                        </a:cxn>
                        <a:cxn ang="0">
                          <a:pos x="71" y="33"/>
                        </a:cxn>
                        <a:cxn ang="0">
                          <a:pos x="59" y="33"/>
                        </a:cxn>
                        <a:cxn ang="0">
                          <a:pos x="50" y="31"/>
                        </a:cxn>
                        <a:cxn ang="0">
                          <a:pos x="42" y="31"/>
                        </a:cxn>
                        <a:cxn ang="0">
                          <a:pos x="33" y="30"/>
                        </a:cxn>
                        <a:cxn ang="0">
                          <a:pos x="24" y="26"/>
                        </a:cxn>
                        <a:cxn ang="0">
                          <a:pos x="17" y="23"/>
                        </a:cxn>
                        <a:cxn ang="0">
                          <a:pos x="12" y="19"/>
                        </a:cxn>
                        <a:cxn ang="0">
                          <a:pos x="7" y="16"/>
                        </a:cxn>
                        <a:cxn ang="0">
                          <a:pos x="3" y="12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3" y="157"/>
                        </a:cxn>
                        <a:cxn ang="0">
                          <a:pos x="7" y="161"/>
                        </a:cxn>
                        <a:cxn ang="0">
                          <a:pos x="12" y="164"/>
                        </a:cxn>
                        <a:cxn ang="0">
                          <a:pos x="17" y="168"/>
                        </a:cxn>
                        <a:cxn ang="0">
                          <a:pos x="24" y="171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0" y="177"/>
                        </a:cxn>
                        <a:cxn ang="0">
                          <a:pos x="59" y="177"/>
                        </a:cxn>
                        <a:cxn ang="0">
                          <a:pos x="71" y="177"/>
                        </a:cxn>
                        <a:cxn ang="0">
                          <a:pos x="80" y="177"/>
                        </a:cxn>
                        <a:cxn ang="0">
                          <a:pos x="89" y="175"/>
                        </a:cxn>
                        <a:cxn ang="0">
                          <a:pos x="98" y="171"/>
                        </a:cxn>
                        <a:cxn ang="0">
                          <a:pos x="105" y="170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0" y="157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8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4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1"/>
                          </a:lnTo>
                          <a:lnTo>
                            <a:pt x="122" y="12"/>
                          </a:lnTo>
                          <a:lnTo>
                            <a:pt x="120" y="12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5" y="19"/>
                          </a:lnTo>
                          <a:lnTo>
                            <a:pt x="113" y="19"/>
                          </a:lnTo>
                          <a:lnTo>
                            <a:pt x="110" y="21"/>
                          </a:lnTo>
                          <a:lnTo>
                            <a:pt x="108" y="23"/>
                          </a:lnTo>
                          <a:lnTo>
                            <a:pt x="106" y="23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99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2" y="30"/>
                          </a:lnTo>
                          <a:lnTo>
                            <a:pt x="89" y="30"/>
                          </a:lnTo>
                          <a:lnTo>
                            <a:pt x="87" y="30"/>
                          </a:lnTo>
                          <a:lnTo>
                            <a:pt x="84" y="31"/>
                          </a:lnTo>
                          <a:lnTo>
                            <a:pt x="80" y="31"/>
                          </a:lnTo>
                          <a:lnTo>
                            <a:pt x="78" y="31"/>
                          </a:lnTo>
                          <a:lnTo>
                            <a:pt x="75" y="31"/>
                          </a:lnTo>
                          <a:lnTo>
                            <a:pt x="71" y="33"/>
                          </a:lnTo>
                          <a:lnTo>
                            <a:pt x="70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6" y="33"/>
                          </a:lnTo>
                          <a:lnTo>
                            <a:pt x="52" y="33"/>
                          </a:lnTo>
                          <a:lnTo>
                            <a:pt x="50" y="31"/>
                          </a:lnTo>
                          <a:lnTo>
                            <a:pt x="47" y="31"/>
                          </a:lnTo>
                          <a:lnTo>
                            <a:pt x="43" y="31"/>
                          </a:lnTo>
                          <a:lnTo>
                            <a:pt x="42" y="31"/>
                          </a:lnTo>
                          <a:lnTo>
                            <a:pt x="38" y="30"/>
                          </a:lnTo>
                          <a:lnTo>
                            <a:pt x="35" y="30"/>
                          </a:lnTo>
                          <a:lnTo>
                            <a:pt x="33" y="30"/>
                          </a:lnTo>
                          <a:lnTo>
                            <a:pt x="29" y="28"/>
                          </a:lnTo>
                          <a:lnTo>
                            <a:pt x="28" y="28"/>
                          </a:lnTo>
                          <a:lnTo>
                            <a:pt x="24" y="26"/>
                          </a:lnTo>
                          <a:lnTo>
                            <a:pt x="22" y="26"/>
                          </a:lnTo>
                          <a:lnTo>
                            <a:pt x="21" y="24"/>
                          </a:lnTo>
                          <a:lnTo>
                            <a:pt x="17" y="23"/>
                          </a:lnTo>
                          <a:lnTo>
                            <a:pt x="15" y="23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0" y="19"/>
                          </a:lnTo>
                          <a:lnTo>
                            <a:pt x="8" y="18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3" y="12"/>
                          </a:lnTo>
                          <a:lnTo>
                            <a:pt x="2" y="11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0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3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8" y="163"/>
                          </a:lnTo>
                          <a:lnTo>
                            <a:pt x="10" y="164"/>
                          </a:lnTo>
                          <a:lnTo>
                            <a:pt x="12" y="164"/>
                          </a:lnTo>
                          <a:lnTo>
                            <a:pt x="14" y="166"/>
                          </a:lnTo>
                          <a:lnTo>
                            <a:pt x="15" y="166"/>
                          </a:lnTo>
                          <a:lnTo>
                            <a:pt x="17" y="168"/>
                          </a:lnTo>
                          <a:lnTo>
                            <a:pt x="21" y="170"/>
                          </a:lnTo>
                          <a:lnTo>
                            <a:pt x="22" y="170"/>
                          </a:lnTo>
                          <a:lnTo>
                            <a:pt x="24" y="171"/>
                          </a:lnTo>
                          <a:lnTo>
                            <a:pt x="28" y="171"/>
                          </a:lnTo>
                          <a:lnTo>
                            <a:pt x="29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8" y="175"/>
                          </a:lnTo>
                          <a:lnTo>
                            <a:pt x="42" y="175"/>
                          </a:lnTo>
                          <a:lnTo>
                            <a:pt x="43" y="177"/>
                          </a:lnTo>
                          <a:lnTo>
                            <a:pt x="47" y="177"/>
                          </a:lnTo>
                          <a:lnTo>
                            <a:pt x="50" y="177"/>
                          </a:lnTo>
                          <a:lnTo>
                            <a:pt x="52" y="177"/>
                          </a:lnTo>
                          <a:lnTo>
                            <a:pt x="56" y="177"/>
                          </a:lnTo>
                          <a:lnTo>
                            <a:pt x="59" y="177"/>
                          </a:lnTo>
                          <a:lnTo>
                            <a:pt x="66" y="177"/>
                          </a:lnTo>
                          <a:lnTo>
                            <a:pt x="70" y="177"/>
                          </a:lnTo>
                          <a:lnTo>
                            <a:pt x="71" y="177"/>
                          </a:lnTo>
                          <a:lnTo>
                            <a:pt x="75" y="177"/>
                          </a:lnTo>
                          <a:lnTo>
                            <a:pt x="78" y="177"/>
                          </a:lnTo>
                          <a:lnTo>
                            <a:pt x="80" y="177"/>
                          </a:lnTo>
                          <a:lnTo>
                            <a:pt x="84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2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99" y="171"/>
                          </a:lnTo>
                          <a:lnTo>
                            <a:pt x="103" y="170"/>
                          </a:lnTo>
                          <a:lnTo>
                            <a:pt x="105" y="170"/>
                          </a:lnTo>
                          <a:lnTo>
                            <a:pt x="106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3" y="164"/>
                          </a:lnTo>
                          <a:lnTo>
                            <a:pt x="115" y="164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0" y="157"/>
                          </a:lnTo>
                          <a:lnTo>
                            <a:pt x="122" y="157"/>
                          </a:lnTo>
                          <a:lnTo>
                            <a:pt x="122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8" name="Freeform 498"/>
                    <p:cNvSpPr>
                      <a:spLocks/>
                    </p:cNvSpPr>
                    <p:nvPr/>
                  </p:nvSpPr>
                  <p:spPr bwMode="auto">
                    <a:xfrm>
                      <a:off x="1235" y="2201"/>
                      <a:ext cx="63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8" y="1"/>
                        </a:cxn>
                        <a:cxn ang="0">
                          <a:pos x="87" y="1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8" y="10"/>
                        </a:cxn>
                        <a:cxn ang="0">
                          <a:pos x="115" y="14"/>
                        </a:cxn>
                        <a:cxn ang="0">
                          <a:pos x="119" y="17"/>
                        </a:cxn>
                        <a:cxn ang="0">
                          <a:pos x="122" y="22"/>
                        </a:cxn>
                        <a:cxn ang="0">
                          <a:pos x="124" y="28"/>
                        </a:cxn>
                        <a:cxn ang="0">
                          <a:pos x="126" y="31"/>
                        </a:cxn>
                        <a:cxn ang="0">
                          <a:pos x="124" y="36"/>
                        </a:cxn>
                        <a:cxn ang="0">
                          <a:pos x="122" y="42"/>
                        </a:cxn>
                        <a:cxn ang="0">
                          <a:pos x="119" y="45"/>
                        </a:cxn>
                        <a:cxn ang="0">
                          <a:pos x="115" y="50"/>
                        </a:cxn>
                        <a:cxn ang="0">
                          <a:pos x="108" y="54"/>
                        </a:cxn>
                        <a:cxn ang="0">
                          <a:pos x="103" y="57"/>
                        </a:cxn>
                        <a:cxn ang="0">
                          <a:pos x="96" y="59"/>
                        </a:cxn>
                        <a:cxn ang="0">
                          <a:pos x="87" y="61"/>
                        </a:cxn>
                        <a:cxn ang="0">
                          <a:pos x="78" y="62"/>
                        </a:cxn>
                        <a:cxn ang="0">
                          <a:pos x="70" y="64"/>
                        </a:cxn>
                        <a:cxn ang="0">
                          <a:pos x="56" y="64"/>
                        </a:cxn>
                        <a:cxn ang="0">
                          <a:pos x="47" y="62"/>
                        </a:cxn>
                        <a:cxn ang="0">
                          <a:pos x="38" y="61"/>
                        </a:cxn>
                        <a:cxn ang="0">
                          <a:pos x="29" y="59"/>
                        </a:cxn>
                        <a:cxn ang="0">
                          <a:pos x="22" y="57"/>
                        </a:cxn>
                        <a:cxn ang="0">
                          <a:pos x="15" y="54"/>
                        </a:cxn>
                        <a:cxn ang="0">
                          <a:pos x="10" y="50"/>
                        </a:cxn>
                        <a:cxn ang="0">
                          <a:pos x="7" y="45"/>
                        </a:cxn>
                        <a:cxn ang="0">
                          <a:pos x="2" y="42"/>
                        </a:cxn>
                        <a:cxn ang="0">
                          <a:pos x="0" y="36"/>
                        </a:cxn>
                        <a:cxn ang="0">
                          <a:pos x="0" y="31"/>
                        </a:cxn>
                        <a:cxn ang="0">
                          <a:pos x="0" y="28"/>
                        </a:cxn>
                        <a:cxn ang="0">
                          <a:pos x="2" y="22"/>
                        </a:cxn>
                        <a:cxn ang="0">
                          <a:pos x="7" y="17"/>
                        </a:cxn>
                        <a:cxn ang="0">
                          <a:pos x="10" y="14"/>
                        </a:cxn>
                        <a:cxn ang="0">
                          <a:pos x="15" y="10"/>
                        </a:cxn>
                        <a:cxn ang="0">
                          <a:pos x="22" y="7"/>
                        </a:cxn>
                        <a:cxn ang="0">
                          <a:pos x="29" y="5"/>
                        </a:cxn>
                        <a:cxn ang="0">
                          <a:pos x="38" y="1"/>
                        </a:cxn>
                        <a:cxn ang="0">
                          <a:pos x="47" y="1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5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1" y="0"/>
                          </a:lnTo>
                          <a:lnTo>
                            <a:pt x="75" y="0"/>
                          </a:lnTo>
                          <a:lnTo>
                            <a:pt x="78" y="1"/>
                          </a:lnTo>
                          <a:lnTo>
                            <a:pt x="80" y="1"/>
                          </a:lnTo>
                          <a:lnTo>
                            <a:pt x="84" y="1"/>
                          </a:lnTo>
                          <a:lnTo>
                            <a:pt x="87" y="1"/>
                          </a:lnTo>
                          <a:lnTo>
                            <a:pt x="89" y="3"/>
                          </a:lnTo>
                          <a:lnTo>
                            <a:pt x="92" y="3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99" y="7"/>
                          </a:lnTo>
                          <a:lnTo>
                            <a:pt x="103" y="7"/>
                          </a:lnTo>
                          <a:lnTo>
                            <a:pt x="105" y="8"/>
                          </a:lnTo>
                          <a:lnTo>
                            <a:pt x="106" y="8"/>
                          </a:lnTo>
                          <a:lnTo>
                            <a:pt x="108" y="10"/>
                          </a:lnTo>
                          <a:lnTo>
                            <a:pt x="110" y="12"/>
                          </a:lnTo>
                          <a:lnTo>
                            <a:pt x="113" y="12"/>
                          </a:lnTo>
                          <a:lnTo>
                            <a:pt x="115" y="14"/>
                          </a:lnTo>
                          <a:lnTo>
                            <a:pt x="117" y="15"/>
                          </a:lnTo>
                          <a:lnTo>
                            <a:pt x="117" y="17"/>
                          </a:lnTo>
                          <a:lnTo>
                            <a:pt x="119" y="17"/>
                          </a:lnTo>
                          <a:lnTo>
                            <a:pt x="120" y="19"/>
                          </a:lnTo>
                          <a:lnTo>
                            <a:pt x="122" y="21"/>
                          </a:lnTo>
                          <a:lnTo>
                            <a:pt x="122" y="22"/>
                          </a:lnTo>
                          <a:lnTo>
                            <a:pt x="124" y="24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29"/>
                          </a:lnTo>
                          <a:lnTo>
                            <a:pt x="126" y="31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6"/>
                          </a:lnTo>
                          <a:lnTo>
                            <a:pt x="124" y="38"/>
                          </a:lnTo>
                          <a:lnTo>
                            <a:pt x="124" y="40"/>
                          </a:lnTo>
                          <a:lnTo>
                            <a:pt x="122" y="42"/>
                          </a:lnTo>
                          <a:lnTo>
                            <a:pt x="122" y="43"/>
                          </a:lnTo>
                          <a:lnTo>
                            <a:pt x="120" y="43"/>
                          </a:lnTo>
                          <a:lnTo>
                            <a:pt x="119" y="45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5" y="50"/>
                          </a:lnTo>
                          <a:lnTo>
                            <a:pt x="113" y="50"/>
                          </a:lnTo>
                          <a:lnTo>
                            <a:pt x="110" y="52"/>
                          </a:lnTo>
                          <a:lnTo>
                            <a:pt x="108" y="54"/>
                          </a:lnTo>
                          <a:lnTo>
                            <a:pt x="106" y="54"/>
                          </a:lnTo>
                          <a:lnTo>
                            <a:pt x="105" y="55"/>
                          </a:lnTo>
                          <a:lnTo>
                            <a:pt x="103" y="57"/>
                          </a:lnTo>
                          <a:lnTo>
                            <a:pt x="99" y="57"/>
                          </a:lnTo>
                          <a:lnTo>
                            <a:pt x="98" y="59"/>
                          </a:lnTo>
                          <a:lnTo>
                            <a:pt x="96" y="59"/>
                          </a:lnTo>
                          <a:lnTo>
                            <a:pt x="92" y="61"/>
                          </a:lnTo>
                          <a:lnTo>
                            <a:pt x="89" y="61"/>
                          </a:lnTo>
                          <a:lnTo>
                            <a:pt x="87" y="61"/>
                          </a:lnTo>
                          <a:lnTo>
                            <a:pt x="84" y="62"/>
                          </a:lnTo>
                          <a:lnTo>
                            <a:pt x="80" y="62"/>
                          </a:lnTo>
                          <a:lnTo>
                            <a:pt x="78" y="62"/>
                          </a:lnTo>
                          <a:lnTo>
                            <a:pt x="75" y="62"/>
                          </a:lnTo>
                          <a:lnTo>
                            <a:pt x="71" y="64"/>
                          </a:lnTo>
                          <a:lnTo>
                            <a:pt x="70" y="64"/>
                          </a:lnTo>
                          <a:lnTo>
                            <a:pt x="66" y="64"/>
                          </a:lnTo>
                          <a:lnTo>
                            <a:pt x="59" y="64"/>
                          </a:lnTo>
                          <a:lnTo>
                            <a:pt x="56" y="64"/>
                          </a:lnTo>
                          <a:lnTo>
                            <a:pt x="52" y="64"/>
                          </a:lnTo>
                          <a:lnTo>
                            <a:pt x="50" y="62"/>
                          </a:lnTo>
                          <a:lnTo>
                            <a:pt x="47" y="62"/>
                          </a:lnTo>
                          <a:lnTo>
                            <a:pt x="43" y="62"/>
                          </a:lnTo>
                          <a:lnTo>
                            <a:pt x="42" y="62"/>
                          </a:lnTo>
                          <a:lnTo>
                            <a:pt x="38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29" y="59"/>
                          </a:lnTo>
                          <a:lnTo>
                            <a:pt x="28" y="59"/>
                          </a:lnTo>
                          <a:lnTo>
                            <a:pt x="24" y="57"/>
                          </a:lnTo>
                          <a:lnTo>
                            <a:pt x="22" y="57"/>
                          </a:lnTo>
                          <a:lnTo>
                            <a:pt x="21" y="55"/>
                          </a:lnTo>
                          <a:lnTo>
                            <a:pt x="17" y="54"/>
                          </a:lnTo>
                          <a:lnTo>
                            <a:pt x="15" y="54"/>
                          </a:lnTo>
                          <a:lnTo>
                            <a:pt x="14" y="52"/>
                          </a:lnTo>
                          <a:lnTo>
                            <a:pt x="12" y="50"/>
                          </a:lnTo>
                          <a:lnTo>
                            <a:pt x="10" y="50"/>
                          </a:lnTo>
                          <a:lnTo>
                            <a:pt x="8" y="49"/>
                          </a:lnTo>
                          <a:lnTo>
                            <a:pt x="7" y="47"/>
                          </a:lnTo>
                          <a:lnTo>
                            <a:pt x="7" y="45"/>
                          </a:lnTo>
                          <a:lnTo>
                            <a:pt x="5" y="43"/>
                          </a:lnTo>
                          <a:lnTo>
                            <a:pt x="3" y="43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8"/>
                          </a:lnTo>
                          <a:lnTo>
                            <a:pt x="0" y="36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1"/>
                          </a:lnTo>
                          <a:lnTo>
                            <a:pt x="0" y="29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4"/>
                          </a:lnTo>
                          <a:lnTo>
                            <a:pt x="2" y="22"/>
                          </a:lnTo>
                          <a:lnTo>
                            <a:pt x="3" y="21"/>
                          </a:lnTo>
                          <a:lnTo>
                            <a:pt x="5" y="19"/>
                          </a:lnTo>
                          <a:lnTo>
                            <a:pt x="7" y="17"/>
                          </a:lnTo>
                          <a:lnTo>
                            <a:pt x="7" y="17"/>
                          </a:lnTo>
                          <a:lnTo>
                            <a:pt x="8" y="15"/>
                          </a:lnTo>
                          <a:lnTo>
                            <a:pt x="10" y="14"/>
                          </a:lnTo>
                          <a:lnTo>
                            <a:pt x="12" y="12"/>
                          </a:lnTo>
                          <a:lnTo>
                            <a:pt x="14" y="12"/>
                          </a:lnTo>
                          <a:lnTo>
                            <a:pt x="15" y="10"/>
                          </a:lnTo>
                          <a:lnTo>
                            <a:pt x="17" y="8"/>
                          </a:lnTo>
                          <a:lnTo>
                            <a:pt x="21" y="8"/>
                          </a:lnTo>
                          <a:lnTo>
                            <a:pt x="22" y="7"/>
                          </a:lnTo>
                          <a:lnTo>
                            <a:pt x="24" y="7"/>
                          </a:lnTo>
                          <a:lnTo>
                            <a:pt x="28" y="5"/>
                          </a:lnTo>
                          <a:lnTo>
                            <a:pt x="29" y="5"/>
                          </a:lnTo>
                          <a:lnTo>
                            <a:pt x="33" y="3"/>
                          </a:lnTo>
                          <a:lnTo>
                            <a:pt x="35" y="3"/>
                          </a:lnTo>
                          <a:lnTo>
                            <a:pt x="38" y="1"/>
                          </a:lnTo>
                          <a:lnTo>
                            <a:pt x="42" y="1"/>
                          </a:lnTo>
                          <a:lnTo>
                            <a:pt x="43" y="1"/>
                          </a:lnTo>
                          <a:lnTo>
                            <a:pt x="47" y="1"/>
                          </a:lnTo>
                          <a:lnTo>
                            <a:pt x="50" y="0"/>
                          </a:lnTo>
                          <a:lnTo>
                            <a:pt x="52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19" name="Freeform 499"/>
                    <p:cNvSpPr>
                      <a:spLocks/>
                    </p:cNvSpPr>
                    <p:nvPr/>
                  </p:nvSpPr>
                  <p:spPr bwMode="auto">
                    <a:xfrm>
                      <a:off x="1227" y="2699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0" name="Freeform 500"/>
                    <p:cNvSpPr>
                      <a:spLocks/>
                    </p:cNvSpPr>
                    <p:nvPr/>
                  </p:nvSpPr>
                  <p:spPr bwMode="auto">
                    <a:xfrm>
                      <a:off x="1235" y="3018"/>
                      <a:ext cx="63" cy="200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4"/>
                        </a:cxn>
                        <a:cxn ang="0">
                          <a:pos x="124" y="9"/>
                        </a:cxn>
                        <a:cxn ang="0">
                          <a:pos x="120" y="12"/>
                        </a:cxn>
                        <a:cxn ang="0">
                          <a:pos x="117" y="18"/>
                        </a:cxn>
                        <a:cxn ang="0">
                          <a:pos x="110" y="21"/>
                        </a:cxn>
                        <a:cxn ang="0">
                          <a:pos x="105" y="25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0" y="32"/>
                        </a:cxn>
                        <a:cxn ang="0">
                          <a:pos x="71" y="33"/>
                        </a:cxn>
                        <a:cxn ang="0">
                          <a:pos x="59" y="33"/>
                        </a:cxn>
                        <a:cxn ang="0">
                          <a:pos x="50" y="32"/>
                        </a:cxn>
                        <a:cxn ang="0">
                          <a:pos x="42" y="32"/>
                        </a:cxn>
                        <a:cxn ang="0">
                          <a:pos x="33" y="30"/>
                        </a:cxn>
                        <a:cxn ang="0">
                          <a:pos x="24" y="26"/>
                        </a:cxn>
                        <a:cxn ang="0">
                          <a:pos x="17" y="23"/>
                        </a:cxn>
                        <a:cxn ang="0">
                          <a:pos x="12" y="19"/>
                        </a:cxn>
                        <a:cxn ang="0">
                          <a:pos x="7" y="16"/>
                        </a:cxn>
                        <a:cxn ang="0">
                          <a:pos x="3" y="12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3" y="158"/>
                        </a:cxn>
                        <a:cxn ang="0">
                          <a:pos x="7" y="161"/>
                        </a:cxn>
                        <a:cxn ang="0">
                          <a:pos x="12" y="165"/>
                        </a:cxn>
                        <a:cxn ang="0">
                          <a:pos x="17" y="168"/>
                        </a:cxn>
                        <a:cxn ang="0">
                          <a:pos x="24" y="172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0" y="177"/>
                        </a:cxn>
                        <a:cxn ang="0">
                          <a:pos x="59" y="177"/>
                        </a:cxn>
                        <a:cxn ang="0">
                          <a:pos x="71" y="177"/>
                        </a:cxn>
                        <a:cxn ang="0">
                          <a:pos x="80" y="177"/>
                        </a:cxn>
                        <a:cxn ang="0">
                          <a:pos x="89" y="175"/>
                        </a:cxn>
                        <a:cxn ang="0">
                          <a:pos x="98" y="172"/>
                        </a:cxn>
                        <a:cxn ang="0">
                          <a:pos x="105" y="170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0" y="158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8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4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1"/>
                          </a:lnTo>
                          <a:lnTo>
                            <a:pt x="122" y="12"/>
                          </a:lnTo>
                          <a:lnTo>
                            <a:pt x="120" y="12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5" y="19"/>
                          </a:lnTo>
                          <a:lnTo>
                            <a:pt x="113" y="19"/>
                          </a:lnTo>
                          <a:lnTo>
                            <a:pt x="110" y="21"/>
                          </a:lnTo>
                          <a:lnTo>
                            <a:pt x="108" y="23"/>
                          </a:lnTo>
                          <a:lnTo>
                            <a:pt x="106" y="23"/>
                          </a:lnTo>
                          <a:lnTo>
                            <a:pt x="105" y="25"/>
                          </a:lnTo>
                          <a:lnTo>
                            <a:pt x="103" y="26"/>
                          </a:lnTo>
                          <a:lnTo>
                            <a:pt x="99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2" y="30"/>
                          </a:lnTo>
                          <a:lnTo>
                            <a:pt x="89" y="30"/>
                          </a:lnTo>
                          <a:lnTo>
                            <a:pt x="87" y="30"/>
                          </a:lnTo>
                          <a:lnTo>
                            <a:pt x="84" y="32"/>
                          </a:lnTo>
                          <a:lnTo>
                            <a:pt x="80" y="32"/>
                          </a:lnTo>
                          <a:lnTo>
                            <a:pt x="78" y="32"/>
                          </a:lnTo>
                          <a:lnTo>
                            <a:pt x="75" y="32"/>
                          </a:lnTo>
                          <a:lnTo>
                            <a:pt x="71" y="33"/>
                          </a:lnTo>
                          <a:lnTo>
                            <a:pt x="70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6" y="33"/>
                          </a:lnTo>
                          <a:lnTo>
                            <a:pt x="52" y="33"/>
                          </a:lnTo>
                          <a:lnTo>
                            <a:pt x="50" y="32"/>
                          </a:lnTo>
                          <a:lnTo>
                            <a:pt x="47" y="32"/>
                          </a:lnTo>
                          <a:lnTo>
                            <a:pt x="43" y="32"/>
                          </a:lnTo>
                          <a:lnTo>
                            <a:pt x="42" y="32"/>
                          </a:lnTo>
                          <a:lnTo>
                            <a:pt x="38" y="30"/>
                          </a:lnTo>
                          <a:lnTo>
                            <a:pt x="35" y="30"/>
                          </a:lnTo>
                          <a:lnTo>
                            <a:pt x="33" y="30"/>
                          </a:lnTo>
                          <a:lnTo>
                            <a:pt x="29" y="28"/>
                          </a:lnTo>
                          <a:lnTo>
                            <a:pt x="28" y="28"/>
                          </a:lnTo>
                          <a:lnTo>
                            <a:pt x="24" y="26"/>
                          </a:lnTo>
                          <a:lnTo>
                            <a:pt x="22" y="26"/>
                          </a:lnTo>
                          <a:lnTo>
                            <a:pt x="21" y="25"/>
                          </a:lnTo>
                          <a:lnTo>
                            <a:pt x="17" y="23"/>
                          </a:lnTo>
                          <a:lnTo>
                            <a:pt x="15" y="23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0" y="19"/>
                          </a:lnTo>
                          <a:lnTo>
                            <a:pt x="8" y="18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3" y="12"/>
                          </a:lnTo>
                          <a:lnTo>
                            <a:pt x="2" y="11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1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3" y="158"/>
                          </a:lnTo>
                          <a:lnTo>
                            <a:pt x="5" y="158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8" y="163"/>
                          </a:lnTo>
                          <a:lnTo>
                            <a:pt x="10" y="165"/>
                          </a:lnTo>
                          <a:lnTo>
                            <a:pt x="12" y="165"/>
                          </a:lnTo>
                          <a:lnTo>
                            <a:pt x="14" y="166"/>
                          </a:lnTo>
                          <a:lnTo>
                            <a:pt x="15" y="166"/>
                          </a:lnTo>
                          <a:lnTo>
                            <a:pt x="17" y="168"/>
                          </a:lnTo>
                          <a:lnTo>
                            <a:pt x="21" y="170"/>
                          </a:lnTo>
                          <a:lnTo>
                            <a:pt x="22" y="170"/>
                          </a:lnTo>
                          <a:lnTo>
                            <a:pt x="24" y="172"/>
                          </a:lnTo>
                          <a:lnTo>
                            <a:pt x="28" y="172"/>
                          </a:lnTo>
                          <a:lnTo>
                            <a:pt x="29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8" y="175"/>
                          </a:lnTo>
                          <a:lnTo>
                            <a:pt x="42" y="175"/>
                          </a:lnTo>
                          <a:lnTo>
                            <a:pt x="43" y="177"/>
                          </a:lnTo>
                          <a:lnTo>
                            <a:pt x="47" y="177"/>
                          </a:lnTo>
                          <a:lnTo>
                            <a:pt x="50" y="177"/>
                          </a:lnTo>
                          <a:lnTo>
                            <a:pt x="52" y="177"/>
                          </a:lnTo>
                          <a:lnTo>
                            <a:pt x="56" y="177"/>
                          </a:lnTo>
                          <a:lnTo>
                            <a:pt x="59" y="177"/>
                          </a:lnTo>
                          <a:lnTo>
                            <a:pt x="66" y="177"/>
                          </a:lnTo>
                          <a:lnTo>
                            <a:pt x="70" y="177"/>
                          </a:lnTo>
                          <a:lnTo>
                            <a:pt x="71" y="177"/>
                          </a:lnTo>
                          <a:lnTo>
                            <a:pt x="75" y="177"/>
                          </a:lnTo>
                          <a:lnTo>
                            <a:pt x="78" y="177"/>
                          </a:lnTo>
                          <a:lnTo>
                            <a:pt x="80" y="177"/>
                          </a:lnTo>
                          <a:lnTo>
                            <a:pt x="84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2" y="173"/>
                          </a:lnTo>
                          <a:lnTo>
                            <a:pt x="96" y="173"/>
                          </a:lnTo>
                          <a:lnTo>
                            <a:pt x="98" y="172"/>
                          </a:lnTo>
                          <a:lnTo>
                            <a:pt x="99" y="172"/>
                          </a:lnTo>
                          <a:lnTo>
                            <a:pt x="103" y="170"/>
                          </a:lnTo>
                          <a:lnTo>
                            <a:pt x="105" y="170"/>
                          </a:lnTo>
                          <a:lnTo>
                            <a:pt x="106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3" y="165"/>
                          </a:lnTo>
                          <a:lnTo>
                            <a:pt x="115" y="165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0" y="158"/>
                          </a:lnTo>
                          <a:lnTo>
                            <a:pt x="122" y="158"/>
                          </a:lnTo>
                          <a:lnTo>
                            <a:pt x="122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1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1" name="Freeform 501"/>
                    <p:cNvSpPr>
                      <a:spLocks/>
                    </p:cNvSpPr>
                    <p:nvPr/>
                  </p:nvSpPr>
                  <p:spPr bwMode="auto">
                    <a:xfrm>
                      <a:off x="1235" y="2984"/>
                      <a:ext cx="63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8" y="2"/>
                        </a:cxn>
                        <a:cxn ang="0">
                          <a:pos x="87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8" y="10"/>
                        </a:cxn>
                        <a:cxn ang="0">
                          <a:pos x="115" y="14"/>
                        </a:cxn>
                        <a:cxn ang="0">
                          <a:pos x="119" y="17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6" y="31"/>
                        </a:cxn>
                        <a:cxn ang="0">
                          <a:pos x="124" y="36"/>
                        </a:cxn>
                        <a:cxn ang="0">
                          <a:pos x="122" y="42"/>
                        </a:cxn>
                        <a:cxn ang="0">
                          <a:pos x="119" y="45"/>
                        </a:cxn>
                        <a:cxn ang="0">
                          <a:pos x="115" y="50"/>
                        </a:cxn>
                        <a:cxn ang="0">
                          <a:pos x="108" y="54"/>
                        </a:cxn>
                        <a:cxn ang="0">
                          <a:pos x="103" y="57"/>
                        </a:cxn>
                        <a:cxn ang="0">
                          <a:pos x="96" y="59"/>
                        </a:cxn>
                        <a:cxn ang="0">
                          <a:pos x="87" y="61"/>
                        </a:cxn>
                        <a:cxn ang="0">
                          <a:pos x="78" y="63"/>
                        </a:cxn>
                        <a:cxn ang="0">
                          <a:pos x="70" y="64"/>
                        </a:cxn>
                        <a:cxn ang="0">
                          <a:pos x="56" y="64"/>
                        </a:cxn>
                        <a:cxn ang="0">
                          <a:pos x="47" y="63"/>
                        </a:cxn>
                        <a:cxn ang="0">
                          <a:pos x="38" y="61"/>
                        </a:cxn>
                        <a:cxn ang="0">
                          <a:pos x="29" y="59"/>
                        </a:cxn>
                        <a:cxn ang="0">
                          <a:pos x="22" y="57"/>
                        </a:cxn>
                        <a:cxn ang="0">
                          <a:pos x="15" y="54"/>
                        </a:cxn>
                        <a:cxn ang="0">
                          <a:pos x="10" y="50"/>
                        </a:cxn>
                        <a:cxn ang="0">
                          <a:pos x="7" y="45"/>
                        </a:cxn>
                        <a:cxn ang="0">
                          <a:pos x="2" y="42"/>
                        </a:cxn>
                        <a:cxn ang="0">
                          <a:pos x="0" y="36"/>
                        </a:cxn>
                        <a:cxn ang="0">
                          <a:pos x="0" y="31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7"/>
                        </a:cxn>
                        <a:cxn ang="0">
                          <a:pos x="10" y="14"/>
                        </a:cxn>
                        <a:cxn ang="0">
                          <a:pos x="15" y="10"/>
                        </a:cxn>
                        <a:cxn ang="0">
                          <a:pos x="22" y="7"/>
                        </a:cxn>
                        <a:cxn ang="0">
                          <a:pos x="29" y="5"/>
                        </a:cxn>
                        <a:cxn ang="0">
                          <a:pos x="38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5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1" y="0"/>
                          </a:lnTo>
                          <a:lnTo>
                            <a:pt x="75" y="0"/>
                          </a:lnTo>
                          <a:lnTo>
                            <a:pt x="78" y="2"/>
                          </a:lnTo>
                          <a:lnTo>
                            <a:pt x="80" y="2"/>
                          </a:lnTo>
                          <a:lnTo>
                            <a:pt x="84" y="2"/>
                          </a:lnTo>
                          <a:lnTo>
                            <a:pt x="87" y="2"/>
                          </a:lnTo>
                          <a:lnTo>
                            <a:pt x="89" y="3"/>
                          </a:lnTo>
                          <a:lnTo>
                            <a:pt x="92" y="3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99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6" y="9"/>
                          </a:lnTo>
                          <a:lnTo>
                            <a:pt x="108" y="10"/>
                          </a:lnTo>
                          <a:lnTo>
                            <a:pt x="110" y="12"/>
                          </a:lnTo>
                          <a:lnTo>
                            <a:pt x="113" y="12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9" y="17"/>
                          </a:lnTo>
                          <a:lnTo>
                            <a:pt x="120" y="19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4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29"/>
                          </a:lnTo>
                          <a:lnTo>
                            <a:pt x="126" y="31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6"/>
                          </a:lnTo>
                          <a:lnTo>
                            <a:pt x="124" y="38"/>
                          </a:lnTo>
                          <a:lnTo>
                            <a:pt x="124" y="40"/>
                          </a:lnTo>
                          <a:lnTo>
                            <a:pt x="122" y="42"/>
                          </a:lnTo>
                          <a:lnTo>
                            <a:pt x="122" y="43"/>
                          </a:lnTo>
                          <a:lnTo>
                            <a:pt x="120" y="43"/>
                          </a:lnTo>
                          <a:lnTo>
                            <a:pt x="119" y="45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5" y="50"/>
                          </a:lnTo>
                          <a:lnTo>
                            <a:pt x="113" y="50"/>
                          </a:lnTo>
                          <a:lnTo>
                            <a:pt x="110" y="52"/>
                          </a:lnTo>
                          <a:lnTo>
                            <a:pt x="108" y="54"/>
                          </a:lnTo>
                          <a:lnTo>
                            <a:pt x="106" y="54"/>
                          </a:lnTo>
                          <a:lnTo>
                            <a:pt x="105" y="56"/>
                          </a:lnTo>
                          <a:lnTo>
                            <a:pt x="103" y="57"/>
                          </a:lnTo>
                          <a:lnTo>
                            <a:pt x="99" y="57"/>
                          </a:lnTo>
                          <a:lnTo>
                            <a:pt x="98" y="59"/>
                          </a:lnTo>
                          <a:lnTo>
                            <a:pt x="96" y="59"/>
                          </a:lnTo>
                          <a:lnTo>
                            <a:pt x="92" y="61"/>
                          </a:lnTo>
                          <a:lnTo>
                            <a:pt x="89" y="61"/>
                          </a:lnTo>
                          <a:lnTo>
                            <a:pt x="87" y="61"/>
                          </a:lnTo>
                          <a:lnTo>
                            <a:pt x="84" y="63"/>
                          </a:lnTo>
                          <a:lnTo>
                            <a:pt x="80" y="63"/>
                          </a:lnTo>
                          <a:lnTo>
                            <a:pt x="78" y="63"/>
                          </a:lnTo>
                          <a:lnTo>
                            <a:pt x="75" y="63"/>
                          </a:lnTo>
                          <a:lnTo>
                            <a:pt x="71" y="64"/>
                          </a:lnTo>
                          <a:lnTo>
                            <a:pt x="70" y="64"/>
                          </a:lnTo>
                          <a:lnTo>
                            <a:pt x="66" y="64"/>
                          </a:lnTo>
                          <a:lnTo>
                            <a:pt x="59" y="64"/>
                          </a:lnTo>
                          <a:lnTo>
                            <a:pt x="56" y="64"/>
                          </a:lnTo>
                          <a:lnTo>
                            <a:pt x="52" y="64"/>
                          </a:lnTo>
                          <a:lnTo>
                            <a:pt x="50" y="63"/>
                          </a:lnTo>
                          <a:lnTo>
                            <a:pt x="47" y="63"/>
                          </a:lnTo>
                          <a:lnTo>
                            <a:pt x="43" y="63"/>
                          </a:lnTo>
                          <a:lnTo>
                            <a:pt x="42" y="63"/>
                          </a:lnTo>
                          <a:lnTo>
                            <a:pt x="38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29" y="59"/>
                          </a:lnTo>
                          <a:lnTo>
                            <a:pt x="28" y="59"/>
                          </a:lnTo>
                          <a:lnTo>
                            <a:pt x="24" y="57"/>
                          </a:lnTo>
                          <a:lnTo>
                            <a:pt x="22" y="57"/>
                          </a:lnTo>
                          <a:lnTo>
                            <a:pt x="21" y="56"/>
                          </a:lnTo>
                          <a:lnTo>
                            <a:pt x="17" y="54"/>
                          </a:lnTo>
                          <a:lnTo>
                            <a:pt x="15" y="54"/>
                          </a:lnTo>
                          <a:lnTo>
                            <a:pt x="14" y="52"/>
                          </a:lnTo>
                          <a:lnTo>
                            <a:pt x="12" y="50"/>
                          </a:lnTo>
                          <a:lnTo>
                            <a:pt x="10" y="50"/>
                          </a:lnTo>
                          <a:lnTo>
                            <a:pt x="8" y="49"/>
                          </a:lnTo>
                          <a:lnTo>
                            <a:pt x="7" y="47"/>
                          </a:lnTo>
                          <a:lnTo>
                            <a:pt x="7" y="45"/>
                          </a:lnTo>
                          <a:lnTo>
                            <a:pt x="5" y="43"/>
                          </a:lnTo>
                          <a:lnTo>
                            <a:pt x="3" y="43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8"/>
                          </a:lnTo>
                          <a:lnTo>
                            <a:pt x="0" y="36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1"/>
                          </a:lnTo>
                          <a:lnTo>
                            <a:pt x="0" y="29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4"/>
                          </a:lnTo>
                          <a:lnTo>
                            <a:pt x="2" y="23"/>
                          </a:lnTo>
                          <a:lnTo>
                            <a:pt x="3" y="21"/>
                          </a:lnTo>
                          <a:lnTo>
                            <a:pt x="5" y="19"/>
                          </a:lnTo>
                          <a:lnTo>
                            <a:pt x="7" y="17"/>
                          </a:lnTo>
                          <a:lnTo>
                            <a:pt x="7" y="17"/>
                          </a:lnTo>
                          <a:lnTo>
                            <a:pt x="8" y="16"/>
                          </a:lnTo>
                          <a:lnTo>
                            <a:pt x="10" y="14"/>
                          </a:lnTo>
                          <a:lnTo>
                            <a:pt x="12" y="12"/>
                          </a:lnTo>
                          <a:lnTo>
                            <a:pt x="14" y="12"/>
                          </a:lnTo>
                          <a:lnTo>
                            <a:pt x="15" y="10"/>
                          </a:lnTo>
                          <a:lnTo>
                            <a:pt x="17" y="9"/>
                          </a:lnTo>
                          <a:lnTo>
                            <a:pt x="21" y="9"/>
                          </a:lnTo>
                          <a:lnTo>
                            <a:pt x="22" y="7"/>
                          </a:lnTo>
                          <a:lnTo>
                            <a:pt x="24" y="7"/>
                          </a:lnTo>
                          <a:lnTo>
                            <a:pt x="28" y="5"/>
                          </a:lnTo>
                          <a:lnTo>
                            <a:pt x="29" y="5"/>
                          </a:lnTo>
                          <a:lnTo>
                            <a:pt x="33" y="3"/>
                          </a:lnTo>
                          <a:lnTo>
                            <a:pt x="35" y="3"/>
                          </a:lnTo>
                          <a:lnTo>
                            <a:pt x="38" y="2"/>
                          </a:lnTo>
                          <a:lnTo>
                            <a:pt x="42" y="2"/>
                          </a:lnTo>
                          <a:lnTo>
                            <a:pt x="43" y="2"/>
                          </a:lnTo>
                          <a:lnTo>
                            <a:pt x="47" y="2"/>
                          </a:lnTo>
                          <a:lnTo>
                            <a:pt x="50" y="0"/>
                          </a:lnTo>
                          <a:lnTo>
                            <a:pt x="52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2" name="Freeform 502"/>
                    <p:cNvSpPr>
                      <a:spLocks/>
                    </p:cNvSpPr>
                    <p:nvPr/>
                  </p:nvSpPr>
                  <p:spPr bwMode="auto">
                    <a:xfrm>
                      <a:off x="1235" y="3489"/>
                      <a:ext cx="63" cy="198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3"/>
                        </a:cxn>
                        <a:cxn ang="0">
                          <a:pos x="124" y="9"/>
                        </a:cxn>
                        <a:cxn ang="0">
                          <a:pos x="120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89" y="29"/>
                        </a:cxn>
                        <a:cxn ang="0">
                          <a:pos x="80" y="31"/>
                        </a:cxn>
                        <a:cxn ang="0">
                          <a:pos x="71" y="33"/>
                        </a:cxn>
                        <a:cxn ang="0">
                          <a:pos x="59" y="33"/>
                        </a:cxn>
                        <a:cxn ang="0">
                          <a:pos x="50" y="31"/>
                        </a:cxn>
                        <a:cxn ang="0">
                          <a:pos x="42" y="31"/>
                        </a:cxn>
                        <a:cxn ang="0">
                          <a:pos x="33" y="29"/>
                        </a:cxn>
                        <a:cxn ang="0">
                          <a:pos x="24" y="26"/>
                        </a:cxn>
                        <a:cxn ang="0">
                          <a:pos x="17" y="23"/>
                        </a:cxn>
                        <a:cxn ang="0">
                          <a:pos x="12" y="19"/>
                        </a:cxn>
                        <a:cxn ang="0">
                          <a:pos x="7" y="16"/>
                        </a:cxn>
                        <a:cxn ang="0">
                          <a:pos x="3" y="12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3" y="157"/>
                        </a:cxn>
                        <a:cxn ang="0">
                          <a:pos x="7" y="161"/>
                        </a:cxn>
                        <a:cxn ang="0">
                          <a:pos x="12" y="164"/>
                        </a:cxn>
                        <a:cxn ang="0">
                          <a:pos x="17" y="168"/>
                        </a:cxn>
                        <a:cxn ang="0">
                          <a:pos x="24" y="171"/>
                        </a:cxn>
                        <a:cxn ang="0">
                          <a:pos x="33" y="173"/>
                        </a:cxn>
                        <a:cxn ang="0">
                          <a:pos x="42" y="175"/>
                        </a:cxn>
                        <a:cxn ang="0">
                          <a:pos x="50" y="176"/>
                        </a:cxn>
                        <a:cxn ang="0">
                          <a:pos x="59" y="176"/>
                        </a:cxn>
                        <a:cxn ang="0">
                          <a:pos x="71" y="176"/>
                        </a:cxn>
                        <a:cxn ang="0">
                          <a:pos x="80" y="176"/>
                        </a:cxn>
                        <a:cxn ang="0">
                          <a:pos x="89" y="175"/>
                        </a:cxn>
                        <a:cxn ang="0">
                          <a:pos x="98" y="171"/>
                        </a:cxn>
                        <a:cxn ang="0">
                          <a:pos x="105" y="169"/>
                        </a:cxn>
                        <a:cxn ang="0">
                          <a:pos x="110" y="166"/>
                        </a:cxn>
                        <a:cxn ang="0">
                          <a:pos x="117" y="162"/>
                        </a:cxn>
                        <a:cxn ang="0">
                          <a:pos x="120" y="157"/>
                        </a:cxn>
                        <a:cxn ang="0">
                          <a:pos x="124" y="154"/>
                        </a:cxn>
                        <a:cxn ang="0">
                          <a:pos x="126" y="148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7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2" y="10"/>
                          </a:lnTo>
                          <a:lnTo>
                            <a:pt x="122" y="12"/>
                          </a:lnTo>
                          <a:lnTo>
                            <a:pt x="120" y="12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5" y="19"/>
                          </a:lnTo>
                          <a:lnTo>
                            <a:pt x="113" y="19"/>
                          </a:lnTo>
                          <a:lnTo>
                            <a:pt x="110" y="21"/>
                          </a:lnTo>
                          <a:lnTo>
                            <a:pt x="108" y="23"/>
                          </a:lnTo>
                          <a:lnTo>
                            <a:pt x="106" y="23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99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2" y="29"/>
                          </a:lnTo>
                          <a:lnTo>
                            <a:pt x="89" y="29"/>
                          </a:lnTo>
                          <a:lnTo>
                            <a:pt x="87" y="29"/>
                          </a:lnTo>
                          <a:lnTo>
                            <a:pt x="84" y="31"/>
                          </a:lnTo>
                          <a:lnTo>
                            <a:pt x="80" y="31"/>
                          </a:lnTo>
                          <a:lnTo>
                            <a:pt x="78" y="31"/>
                          </a:lnTo>
                          <a:lnTo>
                            <a:pt x="75" y="31"/>
                          </a:lnTo>
                          <a:lnTo>
                            <a:pt x="71" y="33"/>
                          </a:lnTo>
                          <a:lnTo>
                            <a:pt x="70" y="33"/>
                          </a:lnTo>
                          <a:lnTo>
                            <a:pt x="66" y="33"/>
                          </a:lnTo>
                          <a:lnTo>
                            <a:pt x="59" y="33"/>
                          </a:lnTo>
                          <a:lnTo>
                            <a:pt x="56" y="33"/>
                          </a:lnTo>
                          <a:lnTo>
                            <a:pt x="52" y="33"/>
                          </a:lnTo>
                          <a:lnTo>
                            <a:pt x="50" y="31"/>
                          </a:lnTo>
                          <a:lnTo>
                            <a:pt x="47" y="31"/>
                          </a:lnTo>
                          <a:lnTo>
                            <a:pt x="43" y="31"/>
                          </a:lnTo>
                          <a:lnTo>
                            <a:pt x="42" y="31"/>
                          </a:lnTo>
                          <a:lnTo>
                            <a:pt x="38" y="29"/>
                          </a:lnTo>
                          <a:lnTo>
                            <a:pt x="35" y="29"/>
                          </a:lnTo>
                          <a:lnTo>
                            <a:pt x="33" y="29"/>
                          </a:lnTo>
                          <a:lnTo>
                            <a:pt x="29" y="28"/>
                          </a:lnTo>
                          <a:lnTo>
                            <a:pt x="28" y="28"/>
                          </a:lnTo>
                          <a:lnTo>
                            <a:pt x="24" y="26"/>
                          </a:lnTo>
                          <a:lnTo>
                            <a:pt x="22" y="26"/>
                          </a:lnTo>
                          <a:lnTo>
                            <a:pt x="21" y="24"/>
                          </a:lnTo>
                          <a:lnTo>
                            <a:pt x="17" y="23"/>
                          </a:lnTo>
                          <a:lnTo>
                            <a:pt x="15" y="23"/>
                          </a:lnTo>
                          <a:lnTo>
                            <a:pt x="14" y="21"/>
                          </a:lnTo>
                          <a:lnTo>
                            <a:pt x="12" y="19"/>
                          </a:lnTo>
                          <a:lnTo>
                            <a:pt x="10" y="19"/>
                          </a:lnTo>
                          <a:lnTo>
                            <a:pt x="8" y="17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5" y="12"/>
                          </a:lnTo>
                          <a:lnTo>
                            <a:pt x="3" y="12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8"/>
                          </a:lnTo>
                          <a:lnTo>
                            <a:pt x="0" y="150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5"/>
                          </a:lnTo>
                          <a:lnTo>
                            <a:pt x="3" y="157"/>
                          </a:lnTo>
                          <a:lnTo>
                            <a:pt x="5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8" y="162"/>
                          </a:lnTo>
                          <a:lnTo>
                            <a:pt x="10" y="164"/>
                          </a:lnTo>
                          <a:lnTo>
                            <a:pt x="12" y="164"/>
                          </a:lnTo>
                          <a:lnTo>
                            <a:pt x="14" y="166"/>
                          </a:lnTo>
                          <a:lnTo>
                            <a:pt x="15" y="166"/>
                          </a:lnTo>
                          <a:lnTo>
                            <a:pt x="17" y="168"/>
                          </a:lnTo>
                          <a:lnTo>
                            <a:pt x="21" y="169"/>
                          </a:lnTo>
                          <a:lnTo>
                            <a:pt x="22" y="169"/>
                          </a:lnTo>
                          <a:lnTo>
                            <a:pt x="24" y="171"/>
                          </a:lnTo>
                          <a:lnTo>
                            <a:pt x="28" y="171"/>
                          </a:lnTo>
                          <a:lnTo>
                            <a:pt x="29" y="173"/>
                          </a:lnTo>
                          <a:lnTo>
                            <a:pt x="33" y="173"/>
                          </a:lnTo>
                          <a:lnTo>
                            <a:pt x="35" y="175"/>
                          </a:lnTo>
                          <a:lnTo>
                            <a:pt x="38" y="175"/>
                          </a:lnTo>
                          <a:lnTo>
                            <a:pt x="42" y="175"/>
                          </a:lnTo>
                          <a:lnTo>
                            <a:pt x="43" y="176"/>
                          </a:lnTo>
                          <a:lnTo>
                            <a:pt x="47" y="176"/>
                          </a:lnTo>
                          <a:lnTo>
                            <a:pt x="50" y="176"/>
                          </a:lnTo>
                          <a:lnTo>
                            <a:pt x="52" y="176"/>
                          </a:lnTo>
                          <a:lnTo>
                            <a:pt x="56" y="176"/>
                          </a:lnTo>
                          <a:lnTo>
                            <a:pt x="59" y="176"/>
                          </a:lnTo>
                          <a:lnTo>
                            <a:pt x="66" y="176"/>
                          </a:lnTo>
                          <a:lnTo>
                            <a:pt x="70" y="176"/>
                          </a:lnTo>
                          <a:lnTo>
                            <a:pt x="71" y="176"/>
                          </a:lnTo>
                          <a:lnTo>
                            <a:pt x="75" y="176"/>
                          </a:lnTo>
                          <a:lnTo>
                            <a:pt x="78" y="176"/>
                          </a:lnTo>
                          <a:lnTo>
                            <a:pt x="80" y="176"/>
                          </a:lnTo>
                          <a:lnTo>
                            <a:pt x="84" y="175"/>
                          </a:lnTo>
                          <a:lnTo>
                            <a:pt x="87" y="175"/>
                          </a:lnTo>
                          <a:lnTo>
                            <a:pt x="89" y="175"/>
                          </a:lnTo>
                          <a:lnTo>
                            <a:pt x="92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99" y="171"/>
                          </a:lnTo>
                          <a:lnTo>
                            <a:pt x="103" y="169"/>
                          </a:lnTo>
                          <a:lnTo>
                            <a:pt x="105" y="169"/>
                          </a:lnTo>
                          <a:lnTo>
                            <a:pt x="106" y="168"/>
                          </a:lnTo>
                          <a:lnTo>
                            <a:pt x="108" y="166"/>
                          </a:lnTo>
                          <a:lnTo>
                            <a:pt x="110" y="166"/>
                          </a:lnTo>
                          <a:lnTo>
                            <a:pt x="113" y="164"/>
                          </a:lnTo>
                          <a:lnTo>
                            <a:pt x="115" y="164"/>
                          </a:lnTo>
                          <a:lnTo>
                            <a:pt x="117" y="162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0" y="157"/>
                          </a:lnTo>
                          <a:lnTo>
                            <a:pt x="122" y="157"/>
                          </a:lnTo>
                          <a:lnTo>
                            <a:pt x="122" y="155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6" y="148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3" name="Freeform 503"/>
                    <p:cNvSpPr>
                      <a:spLocks/>
                    </p:cNvSpPr>
                    <p:nvPr/>
                  </p:nvSpPr>
                  <p:spPr bwMode="auto">
                    <a:xfrm>
                      <a:off x="1235" y="3453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8" y="2"/>
                        </a:cxn>
                        <a:cxn ang="0">
                          <a:pos x="87" y="2"/>
                        </a:cxn>
                        <a:cxn ang="0">
                          <a:pos x="96" y="6"/>
                        </a:cxn>
                        <a:cxn ang="0">
                          <a:pos x="103" y="7"/>
                        </a:cxn>
                        <a:cxn ang="0">
                          <a:pos x="108" y="11"/>
                        </a:cxn>
                        <a:cxn ang="0">
                          <a:pos x="115" y="14"/>
                        </a:cxn>
                        <a:cxn ang="0">
                          <a:pos x="119" y="18"/>
                        </a:cxn>
                        <a:cxn ang="0">
                          <a:pos x="122" y="23"/>
                        </a:cxn>
                        <a:cxn ang="0">
                          <a:pos x="124" y="28"/>
                        </a:cxn>
                        <a:cxn ang="0">
                          <a:pos x="126" y="32"/>
                        </a:cxn>
                        <a:cxn ang="0">
                          <a:pos x="124" y="37"/>
                        </a:cxn>
                        <a:cxn ang="0">
                          <a:pos x="122" y="42"/>
                        </a:cxn>
                        <a:cxn ang="0">
                          <a:pos x="119" y="46"/>
                        </a:cxn>
                        <a:cxn ang="0">
                          <a:pos x="115" y="51"/>
                        </a:cxn>
                        <a:cxn ang="0">
                          <a:pos x="108" y="55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7" y="61"/>
                        </a:cxn>
                        <a:cxn ang="0">
                          <a:pos x="78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7" y="63"/>
                        </a:cxn>
                        <a:cxn ang="0">
                          <a:pos x="38" y="61"/>
                        </a:cxn>
                        <a:cxn ang="0">
                          <a:pos x="29" y="60"/>
                        </a:cxn>
                        <a:cxn ang="0">
                          <a:pos x="22" y="58"/>
                        </a:cxn>
                        <a:cxn ang="0">
                          <a:pos x="15" y="55"/>
                        </a:cxn>
                        <a:cxn ang="0">
                          <a:pos x="10" y="51"/>
                        </a:cxn>
                        <a:cxn ang="0">
                          <a:pos x="7" y="46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8"/>
                        </a:cxn>
                        <a:cxn ang="0">
                          <a:pos x="10" y="14"/>
                        </a:cxn>
                        <a:cxn ang="0">
                          <a:pos x="15" y="11"/>
                        </a:cxn>
                        <a:cxn ang="0">
                          <a:pos x="22" y="7"/>
                        </a:cxn>
                        <a:cxn ang="0">
                          <a:pos x="29" y="6"/>
                        </a:cxn>
                        <a:cxn ang="0">
                          <a:pos x="38" y="2"/>
                        </a:cxn>
                        <a:cxn ang="0">
                          <a:pos x="47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6" y="0"/>
                          </a:lnTo>
                          <a:lnTo>
                            <a:pt x="70" y="0"/>
                          </a:lnTo>
                          <a:lnTo>
                            <a:pt x="71" y="0"/>
                          </a:lnTo>
                          <a:lnTo>
                            <a:pt x="75" y="0"/>
                          </a:lnTo>
                          <a:lnTo>
                            <a:pt x="78" y="2"/>
                          </a:lnTo>
                          <a:lnTo>
                            <a:pt x="80" y="2"/>
                          </a:lnTo>
                          <a:lnTo>
                            <a:pt x="84" y="2"/>
                          </a:lnTo>
                          <a:lnTo>
                            <a:pt x="87" y="2"/>
                          </a:lnTo>
                          <a:lnTo>
                            <a:pt x="89" y="4"/>
                          </a:lnTo>
                          <a:lnTo>
                            <a:pt x="92" y="4"/>
                          </a:lnTo>
                          <a:lnTo>
                            <a:pt x="96" y="6"/>
                          </a:lnTo>
                          <a:lnTo>
                            <a:pt x="98" y="6"/>
                          </a:lnTo>
                          <a:lnTo>
                            <a:pt x="99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6" y="9"/>
                          </a:lnTo>
                          <a:lnTo>
                            <a:pt x="108" y="11"/>
                          </a:lnTo>
                          <a:lnTo>
                            <a:pt x="110" y="13"/>
                          </a:lnTo>
                          <a:lnTo>
                            <a:pt x="113" y="13"/>
                          </a:lnTo>
                          <a:lnTo>
                            <a:pt x="115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9" y="18"/>
                          </a:lnTo>
                          <a:lnTo>
                            <a:pt x="120" y="20"/>
                          </a:lnTo>
                          <a:lnTo>
                            <a:pt x="122" y="21"/>
                          </a:lnTo>
                          <a:lnTo>
                            <a:pt x="122" y="23"/>
                          </a:lnTo>
                          <a:lnTo>
                            <a:pt x="124" y="25"/>
                          </a:lnTo>
                          <a:lnTo>
                            <a:pt x="124" y="27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2"/>
                          </a:lnTo>
                          <a:lnTo>
                            <a:pt x="126" y="34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1"/>
                          </a:lnTo>
                          <a:lnTo>
                            <a:pt x="122" y="42"/>
                          </a:lnTo>
                          <a:lnTo>
                            <a:pt x="122" y="44"/>
                          </a:lnTo>
                          <a:lnTo>
                            <a:pt x="120" y="44"/>
                          </a:lnTo>
                          <a:lnTo>
                            <a:pt x="119" y="46"/>
                          </a:lnTo>
                          <a:lnTo>
                            <a:pt x="117" y="48"/>
                          </a:lnTo>
                          <a:lnTo>
                            <a:pt x="117" y="49"/>
                          </a:lnTo>
                          <a:lnTo>
                            <a:pt x="115" y="51"/>
                          </a:lnTo>
                          <a:lnTo>
                            <a:pt x="113" y="51"/>
                          </a:lnTo>
                          <a:lnTo>
                            <a:pt x="110" y="53"/>
                          </a:lnTo>
                          <a:lnTo>
                            <a:pt x="108" y="55"/>
                          </a:lnTo>
                          <a:lnTo>
                            <a:pt x="106" y="55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99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2" y="61"/>
                          </a:lnTo>
                          <a:lnTo>
                            <a:pt x="89" y="61"/>
                          </a:lnTo>
                          <a:lnTo>
                            <a:pt x="87" y="61"/>
                          </a:lnTo>
                          <a:lnTo>
                            <a:pt x="84" y="63"/>
                          </a:lnTo>
                          <a:lnTo>
                            <a:pt x="80" y="63"/>
                          </a:lnTo>
                          <a:lnTo>
                            <a:pt x="78" y="63"/>
                          </a:lnTo>
                          <a:lnTo>
                            <a:pt x="75" y="63"/>
                          </a:lnTo>
                          <a:lnTo>
                            <a:pt x="71" y="65"/>
                          </a:lnTo>
                          <a:lnTo>
                            <a:pt x="70" y="65"/>
                          </a:lnTo>
                          <a:lnTo>
                            <a:pt x="66" y="65"/>
                          </a:lnTo>
                          <a:lnTo>
                            <a:pt x="59" y="65"/>
                          </a:lnTo>
                          <a:lnTo>
                            <a:pt x="56" y="65"/>
                          </a:lnTo>
                          <a:lnTo>
                            <a:pt x="52" y="65"/>
                          </a:lnTo>
                          <a:lnTo>
                            <a:pt x="50" y="63"/>
                          </a:lnTo>
                          <a:lnTo>
                            <a:pt x="47" y="63"/>
                          </a:lnTo>
                          <a:lnTo>
                            <a:pt x="43" y="63"/>
                          </a:lnTo>
                          <a:lnTo>
                            <a:pt x="42" y="63"/>
                          </a:lnTo>
                          <a:lnTo>
                            <a:pt x="38" y="61"/>
                          </a:lnTo>
                          <a:lnTo>
                            <a:pt x="35" y="61"/>
                          </a:lnTo>
                          <a:lnTo>
                            <a:pt x="33" y="61"/>
                          </a:lnTo>
                          <a:lnTo>
                            <a:pt x="29" y="60"/>
                          </a:lnTo>
                          <a:lnTo>
                            <a:pt x="28" y="60"/>
                          </a:lnTo>
                          <a:lnTo>
                            <a:pt x="24" y="58"/>
                          </a:lnTo>
                          <a:lnTo>
                            <a:pt x="22" y="58"/>
                          </a:lnTo>
                          <a:lnTo>
                            <a:pt x="21" y="56"/>
                          </a:lnTo>
                          <a:lnTo>
                            <a:pt x="17" y="55"/>
                          </a:lnTo>
                          <a:lnTo>
                            <a:pt x="15" y="55"/>
                          </a:lnTo>
                          <a:lnTo>
                            <a:pt x="14" y="53"/>
                          </a:lnTo>
                          <a:lnTo>
                            <a:pt x="12" y="51"/>
                          </a:lnTo>
                          <a:lnTo>
                            <a:pt x="10" y="51"/>
                          </a:lnTo>
                          <a:lnTo>
                            <a:pt x="8" y="49"/>
                          </a:lnTo>
                          <a:lnTo>
                            <a:pt x="7" y="48"/>
                          </a:lnTo>
                          <a:lnTo>
                            <a:pt x="7" y="46"/>
                          </a:lnTo>
                          <a:lnTo>
                            <a:pt x="5" y="44"/>
                          </a:lnTo>
                          <a:lnTo>
                            <a:pt x="3" y="44"/>
                          </a:lnTo>
                          <a:lnTo>
                            <a:pt x="2" y="42"/>
                          </a:lnTo>
                          <a:lnTo>
                            <a:pt x="2" y="41"/>
                          </a:lnTo>
                          <a:lnTo>
                            <a:pt x="2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4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7"/>
                          </a:lnTo>
                          <a:lnTo>
                            <a:pt x="2" y="25"/>
                          </a:lnTo>
                          <a:lnTo>
                            <a:pt x="2" y="23"/>
                          </a:lnTo>
                          <a:lnTo>
                            <a:pt x="3" y="21"/>
                          </a:lnTo>
                          <a:lnTo>
                            <a:pt x="5" y="20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8" y="16"/>
                          </a:lnTo>
                          <a:lnTo>
                            <a:pt x="10" y="14"/>
                          </a:lnTo>
                          <a:lnTo>
                            <a:pt x="12" y="13"/>
                          </a:lnTo>
                          <a:lnTo>
                            <a:pt x="14" y="13"/>
                          </a:lnTo>
                          <a:lnTo>
                            <a:pt x="15" y="11"/>
                          </a:lnTo>
                          <a:lnTo>
                            <a:pt x="17" y="9"/>
                          </a:lnTo>
                          <a:lnTo>
                            <a:pt x="21" y="9"/>
                          </a:lnTo>
                          <a:lnTo>
                            <a:pt x="22" y="7"/>
                          </a:lnTo>
                          <a:lnTo>
                            <a:pt x="24" y="7"/>
                          </a:lnTo>
                          <a:lnTo>
                            <a:pt x="28" y="6"/>
                          </a:lnTo>
                          <a:lnTo>
                            <a:pt x="29" y="6"/>
                          </a:lnTo>
                          <a:lnTo>
                            <a:pt x="33" y="4"/>
                          </a:lnTo>
                          <a:lnTo>
                            <a:pt x="35" y="4"/>
                          </a:lnTo>
                          <a:lnTo>
                            <a:pt x="38" y="2"/>
                          </a:lnTo>
                          <a:lnTo>
                            <a:pt x="42" y="2"/>
                          </a:lnTo>
                          <a:lnTo>
                            <a:pt x="43" y="2"/>
                          </a:lnTo>
                          <a:lnTo>
                            <a:pt x="47" y="2"/>
                          </a:lnTo>
                          <a:lnTo>
                            <a:pt x="50" y="0"/>
                          </a:lnTo>
                          <a:lnTo>
                            <a:pt x="52" y="0"/>
                          </a:lnTo>
                          <a:lnTo>
                            <a:pt x="56" y="0"/>
                          </a:lnTo>
                          <a:lnTo>
                            <a:pt x="59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4" name="Freeform 504"/>
                    <p:cNvSpPr>
                      <a:spLocks/>
                    </p:cNvSpPr>
                    <p:nvPr/>
                  </p:nvSpPr>
                  <p:spPr bwMode="auto">
                    <a:xfrm>
                      <a:off x="1297" y="1290"/>
                      <a:ext cx="105" cy="2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09"/>
                        </a:cxn>
                        <a:cxn ang="0">
                          <a:pos x="0" y="20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0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09"/>
                          </a:lnTo>
                          <a:lnTo>
                            <a:pt x="0" y="20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5" name="Freeform 505"/>
                    <p:cNvSpPr>
                      <a:spLocks/>
                    </p:cNvSpPr>
                    <p:nvPr/>
                  </p:nvSpPr>
                  <p:spPr bwMode="auto">
                    <a:xfrm>
                      <a:off x="1284" y="1260"/>
                      <a:ext cx="104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6" name="Freeform 506"/>
                    <p:cNvSpPr>
                      <a:spLocks/>
                    </p:cNvSpPr>
                    <p:nvPr/>
                  </p:nvSpPr>
                  <p:spPr bwMode="auto">
                    <a:xfrm>
                      <a:off x="1353" y="1573"/>
                      <a:ext cx="105" cy="2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7" name="Freeform 507"/>
                    <p:cNvSpPr>
                      <a:spLocks/>
                    </p:cNvSpPr>
                    <p:nvPr/>
                  </p:nvSpPr>
                  <p:spPr bwMode="auto">
                    <a:xfrm>
                      <a:off x="1374" y="2549"/>
                      <a:ext cx="63" cy="198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3"/>
                        </a:cxn>
                        <a:cxn ang="0">
                          <a:pos x="124" y="8"/>
                        </a:cxn>
                        <a:cxn ang="0">
                          <a:pos x="121" y="12"/>
                        </a:cxn>
                        <a:cxn ang="0">
                          <a:pos x="117" y="17"/>
                        </a:cxn>
                        <a:cxn ang="0">
                          <a:pos x="110" y="21"/>
                        </a:cxn>
                        <a:cxn ang="0">
                          <a:pos x="105" y="24"/>
                        </a:cxn>
                        <a:cxn ang="0">
                          <a:pos x="98" y="28"/>
                        </a:cxn>
                        <a:cxn ang="0">
                          <a:pos x="89" y="29"/>
                        </a:cxn>
                        <a:cxn ang="0">
                          <a:pos x="81" y="31"/>
                        </a:cxn>
                        <a:cxn ang="0">
                          <a:pos x="72" y="33"/>
                        </a:cxn>
                        <a:cxn ang="0">
                          <a:pos x="60" y="33"/>
                        </a:cxn>
                        <a:cxn ang="0">
                          <a:pos x="51" y="31"/>
                        </a:cxn>
                        <a:cxn ang="0">
                          <a:pos x="42" y="31"/>
                        </a:cxn>
                        <a:cxn ang="0">
                          <a:pos x="34" y="29"/>
                        </a:cxn>
                        <a:cxn ang="0">
                          <a:pos x="25" y="26"/>
                        </a:cxn>
                        <a:cxn ang="0">
                          <a:pos x="18" y="22"/>
                        </a:cxn>
                        <a:cxn ang="0">
                          <a:pos x="13" y="19"/>
                        </a:cxn>
                        <a:cxn ang="0">
                          <a:pos x="7" y="15"/>
                        </a:cxn>
                        <a:cxn ang="0">
                          <a:pos x="4" y="12"/>
                        </a:cxn>
                        <a:cxn ang="0">
                          <a:pos x="2" y="7"/>
                        </a:cxn>
                        <a:cxn ang="0">
                          <a:pos x="0" y="1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4" y="157"/>
                        </a:cxn>
                        <a:cxn ang="0">
                          <a:pos x="7" y="161"/>
                        </a:cxn>
                        <a:cxn ang="0">
                          <a:pos x="13" y="164"/>
                        </a:cxn>
                        <a:cxn ang="0">
                          <a:pos x="18" y="168"/>
                        </a:cxn>
                        <a:cxn ang="0">
                          <a:pos x="25" y="171"/>
                        </a:cxn>
                        <a:cxn ang="0">
                          <a:pos x="34" y="173"/>
                        </a:cxn>
                        <a:cxn ang="0">
                          <a:pos x="42" y="175"/>
                        </a:cxn>
                        <a:cxn ang="0">
                          <a:pos x="51" y="176"/>
                        </a:cxn>
                        <a:cxn ang="0">
                          <a:pos x="60" y="176"/>
                        </a:cxn>
                        <a:cxn ang="0">
                          <a:pos x="72" y="176"/>
                        </a:cxn>
                        <a:cxn ang="0">
                          <a:pos x="81" y="176"/>
                        </a:cxn>
                        <a:cxn ang="0">
                          <a:pos x="89" y="175"/>
                        </a:cxn>
                        <a:cxn ang="0">
                          <a:pos x="98" y="171"/>
                        </a:cxn>
                        <a:cxn ang="0">
                          <a:pos x="105" y="169"/>
                        </a:cxn>
                        <a:cxn ang="0">
                          <a:pos x="110" y="166"/>
                        </a:cxn>
                        <a:cxn ang="0">
                          <a:pos x="117" y="162"/>
                        </a:cxn>
                        <a:cxn ang="0">
                          <a:pos x="121" y="157"/>
                        </a:cxn>
                        <a:cxn ang="0">
                          <a:pos x="124" y="154"/>
                        </a:cxn>
                        <a:cxn ang="0">
                          <a:pos x="126" y="148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7">
                          <a:moveTo>
                            <a:pt x="126" y="0"/>
                          </a:moveTo>
                          <a:lnTo>
                            <a:pt x="126" y="1"/>
                          </a:lnTo>
                          <a:lnTo>
                            <a:pt x="126" y="3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8"/>
                          </a:lnTo>
                          <a:lnTo>
                            <a:pt x="123" y="10"/>
                          </a:lnTo>
                          <a:lnTo>
                            <a:pt x="123" y="12"/>
                          </a:lnTo>
                          <a:lnTo>
                            <a:pt x="121" y="12"/>
                          </a:lnTo>
                          <a:lnTo>
                            <a:pt x="119" y="14"/>
                          </a:lnTo>
                          <a:lnTo>
                            <a:pt x="117" y="15"/>
                          </a:lnTo>
                          <a:lnTo>
                            <a:pt x="117" y="17"/>
                          </a:lnTo>
                          <a:lnTo>
                            <a:pt x="116" y="19"/>
                          </a:lnTo>
                          <a:lnTo>
                            <a:pt x="114" y="19"/>
                          </a:lnTo>
                          <a:lnTo>
                            <a:pt x="110" y="21"/>
                          </a:lnTo>
                          <a:lnTo>
                            <a:pt x="109" y="22"/>
                          </a:lnTo>
                          <a:lnTo>
                            <a:pt x="107" y="22"/>
                          </a:lnTo>
                          <a:lnTo>
                            <a:pt x="105" y="24"/>
                          </a:lnTo>
                          <a:lnTo>
                            <a:pt x="103" y="26"/>
                          </a:lnTo>
                          <a:lnTo>
                            <a:pt x="100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29"/>
                          </a:lnTo>
                          <a:lnTo>
                            <a:pt x="89" y="29"/>
                          </a:lnTo>
                          <a:lnTo>
                            <a:pt x="88" y="29"/>
                          </a:lnTo>
                          <a:lnTo>
                            <a:pt x="84" y="31"/>
                          </a:lnTo>
                          <a:lnTo>
                            <a:pt x="81" y="31"/>
                          </a:lnTo>
                          <a:lnTo>
                            <a:pt x="79" y="31"/>
                          </a:lnTo>
                          <a:lnTo>
                            <a:pt x="75" y="31"/>
                          </a:lnTo>
                          <a:lnTo>
                            <a:pt x="72" y="33"/>
                          </a:lnTo>
                          <a:lnTo>
                            <a:pt x="70" y="33"/>
                          </a:lnTo>
                          <a:lnTo>
                            <a:pt x="67" y="33"/>
                          </a:lnTo>
                          <a:lnTo>
                            <a:pt x="60" y="33"/>
                          </a:lnTo>
                          <a:lnTo>
                            <a:pt x="56" y="33"/>
                          </a:lnTo>
                          <a:lnTo>
                            <a:pt x="53" y="33"/>
                          </a:lnTo>
                          <a:lnTo>
                            <a:pt x="51" y="31"/>
                          </a:lnTo>
                          <a:lnTo>
                            <a:pt x="48" y="31"/>
                          </a:lnTo>
                          <a:lnTo>
                            <a:pt x="44" y="31"/>
                          </a:lnTo>
                          <a:lnTo>
                            <a:pt x="42" y="31"/>
                          </a:lnTo>
                          <a:lnTo>
                            <a:pt x="39" y="29"/>
                          </a:lnTo>
                          <a:lnTo>
                            <a:pt x="35" y="29"/>
                          </a:lnTo>
                          <a:lnTo>
                            <a:pt x="34" y="29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6"/>
                          </a:lnTo>
                          <a:lnTo>
                            <a:pt x="23" y="26"/>
                          </a:lnTo>
                          <a:lnTo>
                            <a:pt x="21" y="24"/>
                          </a:lnTo>
                          <a:lnTo>
                            <a:pt x="18" y="22"/>
                          </a:lnTo>
                          <a:lnTo>
                            <a:pt x="16" y="22"/>
                          </a:lnTo>
                          <a:lnTo>
                            <a:pt x="14" y="21"/>
                          </a:lnTo>
                          <a:lnTo>
                            <a:pt x="13" y="19"/>
                          </a:lnTo>
                          <a:lnTo>
                            <a:pt x="11" y="19"/>
                          </a:lnTo>
                          <a:lnTo>
                            <a:pt x="9" y="17"/>
                          </a:lnTo>
                          <a:lnTo>
                            <a:pt x="7" y="15"/>
                          </a:lnTo>
                          <a:lnTo>
                            <a:pt x="7" y="14"/>
                          </a:lnTo>
                          <a:lnTo>
                            <a:pt x="6" y="12"/>
                          </a:lnTo>
                          <a:lnTo>
                            <a:pt x="4" y="12"/>
                          </a:lnTo>
                          <a:lnTo>
                            <a:pt x="2" y="10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3"/>
                          </a:lnTo>
                          <a:lnTo>
                            <a:pt x="0" y="1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8"/>
                          </a:lnTo>
                          <a:lnTo>
                            <a:pt x="0" y="150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5"/>
                          </a:lnTo>
                          <a:lnTo>
                            <a:pt x="4" y="157"/>
                          </a:lnTo>
                          <a:lnTo>
                            <a:pt x="6" y="157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2"/>
                          </a:lnTo>
                          <a:lnTo>
                            <a:pt x="11" y="164"/>
                          </a:lnTo>
                          <a:lnTo>
                            <a:pt x="13" y="164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8"/>
                          </a:lnTo>
                          <a:lnTo>
                            <a:pt x="21" y="169"/>
                          </a:lnTo>
                          <a:lnTo>
                            <a:pt x="23" y="169"/>
                          </a:lnTo>
                          <a:lnTo>
                            <a:pt x="25" y="171"/>
                          </a:lnTo>
                          <a:lnTo>
                            <a:pt x="28" y="171"/>
                          </a:lnTo>
                          <a:lnTo>
                            <a:pt x="30" y="173"/>
                          </a:lnTo>
                          <a:lnTo>
                            <a:pt x="34" y="173"/>
                          </a:lnTo>
                          <a:lnTo>
                            <a:pt x="35" y="175"/>
                          </a:lnTo>
                          <a:lnTo>
                            <a:pt x="39" y="175"/>
                          </a:lnTo>
                          <a:lnTo>
                            <a:pt x="42" y="175"/>
                          </a:lnTo>
                          <a:lnTo>
                            <a:pt x="44" y="176"/>
                          </a:lnTo>
                          <a:lnTo>
                            <a:pt x="48" y="176"/>
                          </a:lnTo>
                          <a:lnTo>
                            <a:pt x="51" y="176"/>
                          </a:lnTo>
                          <a:lnTo>
                            <a:pt x="53" y="176"/>
                          </a:lnTo>
                          <a:lnTo>
                            <a:pt x="56" y="176"/>
                          </a:lnTo>
                          <a:lnTo>
                            <a:pt x="60" y="176"/>
                          </a:lnTo>
                          <a:lnTo>
                            <a:pt x="67" y="176"/>
                          </a:lnTo>
                          <a:lnTo>
                            <a:pt x="70" y="176"/>
                          </a:lnTo>
                          <a:lnTo>
                            <a:pt x="72" y="176"/>
                          </a:lnTo>
                          <a:lnTo>
                            <a:pt x="75" y="176"/>
                          </a:lnTo>
                          <a:lnTo>
                            <a:pt x="79" y="176"/>
                          </a:lnTo>
                          <a:lnTo>
                            <a:pt x="81" y="176"/>
                          </a:lnTo>
                          <a:lnTo>
                            <a:pt x="84" y="175"/>
                          </a:lnTo>
                          <a:lnTo>
                            <a:pt x="88" y="175"/>
                          </a:lnTo>
                          <a:lnTo>
                            <a:pt x="89" y="175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1"/>
                          </a:lnTo>
                          <a:lnTo>
                            <a:pt x="100" y="171"/>
                          </a:lnTo>
                          <a:lnTo>
                            <a:pt x="103" y="169"/>
                          </a:lnTo>
                          <a:lnTo>
                            <a:pt x="105" y="169"/>
                          </a:lnTo>
                          <a:lnTo>
                            <a:pt x="107" y="168"/>
                          </a:lnTo>
                          <a:lnTo>
                            <a:pt x="109" y="166"/>
                          </a:lnTo>
                          <a:lnTo>
                            <a:pt x="110" y="166"/>
                          </a:lnTo>
                          <a:lnTo>
                            <a:pt x="114" y="164"/>
                          </a:lnTo>
                          <a:lnTo>
                            <a:pt x="116" y="164"/>
                          </a:lnTo>
                          <a:lnTo>
                            <a:pt x="117" y="162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1" y="157"/>
                          </a:lnTo>
                          <a:lnTo>
                            <a:pt x="123" y="157"/>
                          </a:lnTo>
                          <a:lnTo>
                            <a:pt x="123" y="155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0"/>
                          </a:lnTo>
                          <a:lnTo>
                            <a:pt x="126" y="148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8" name="Freeform 508"/>
                    <p:cNvSpPr>
                      <a:spLocks/>
                    </p:cNvSpPr>
                    <p:nvPr/>
                  </p:nvSpPr>
                  <p:spPr bwMode="auto">
                    <a:xfrm>
                      <a:off x="1374" y="2513"/>
                      <a:ext cx="63" cy="74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8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9" y="11"/>
                        </a:cxn>
                        <a:cxn ang="0">
                          <a:pos x="116" y="14"/>
                        </a:cxn>
                        <a:cxn ang="0">
                          <a:pos x="119" y="18"/>
                        </a:cxn>
                        <a:cxn ang="0">
                          <a:pos x="123" y="23"/>
                        </a:cxn>
                        <a:cxn ang="0">
                          <a:pos x="124" y="28"/>
                        </a:cxn>
                        <a:cxn ang="0">
                          <a:pos x="126" y="32"/>
                        </a:cxn>
                        <a:cxn ang="0">
                          <a:pos x="124" y="37"/>
                        </a:cxn>
                        <a:cxn ang="0">
                          <a:pos x="123" y="42"/>
                        </a:cxn>
                        <a:cxn ang="0">
                          <a:pos x="119" y="46"/>
                        </a:cxn>
                        <a:cxn ang="0">
                          <a:pos x="116" y="51"/>
                        </a:cxn>
                        <a:cxn ang="0">
                          <a:pos x="109" y="54"/>
                        </a:cxn>
                        <a:cxn ang="0">
                          <a:pos x="103" y="58"/>
                        </a:cxn>
                        <a:cxn ang="0">
                          <a:pos x="96" y="60"/>
                        </a:cxn>
                        <a:cxn ang="0">
                          <a:pos x="88" y="61"/>
                        </a:cxn>
                        <a:cxn ang="0">
                          <a:pos x="79" y="63"/>
                        </a:cxn>
                        <a:cxn ang="0">
                          <a:pos x="70" y="65"/>
                        </a:cxn>
                        <a:cxn ang="0">
                          <a:pos x="56" y="65"/>
                        </a:cxn>
                        <a:cxn ang="0">
                          <a:pos x="48" y="63"/>
                        </a:cxn>
                        <a:cxn ang="0">
                          <a:pos x="39" y="61"/>
                        </a:cxn>
                        <a:cxn ang="0">
                          <a:pos x="30" y="60"/>
                        </a:cxn>
                        <a:cxn ang="0">
                          <a:pos x="23" y="58"/>
                        </a:cxn>
                        <a:cxn ang="0">
                          <a:pos x="16" y="54"/>
                        </a:cxn>
                        <a:cxn ang="0">
                          <a:pos x="11" y="51"/>
                        </a:cxn>
                        <a:cxn ang="0">
                          <a:pos x="7" y="46"/>
                        </a:cxn>
                        <a:cxn ang="0">
                          <a:pos x="2" y="42"/>
                        </a:cxn>
                        <a:cxn ang="0">
                          <a:pos x="0" y="37"/>
                        </a:cxn>
                        <a:cxn ang="0">
                          <a:pos x="0" y="32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8"/>
                        </a:cxn>
                        <a:cxn ang="0">
                          <a:pos x="11" y="14"/>
                        </a:cxn>
                        <a:cxn ang="0">
                          <a:pos x="16" y="11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9" y="2"/>
                        </a:cxn>
                        <a:cxn ang="0">
                          <a:pos x="48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6">
                          <a:moveTo>
                            <a:pt x="63" y="0"/>
                          </a:moveTo>
                          <a:lnTo>
                            <a:pt x="67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1" y="2"/>
                          </a:lnTo>
                          <a:lnTo>
                            <a:pt x="84" y="2"/>
                          </a:lnTo>
                          <a:lnTo>
                            <a:pt x="88" y="2"/>
                          </a:lnTo>
                          <a:lnTo>
                            <a:pt x="89" y="4"/>
                          </a:lnTo>
                          <a:lnTo>
                            <a:pt x="93" y="4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9" y="11"/>
                          </a:lnTo>
                          <a:lnTo>
                            <a:pt x="110" y="12"/>
                          </a:lnTo>
                          <a:lnTo>
                            <a:pt x="114" y="12"/>
                          </a:lnTo>
                          <a:lnTo>
                            <a:pt x="116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9" y="18"/>
                          </a:lnTo>
                          <a:lnTo>
                            <a:pt x="121" y="19"/>
                          </a:lnTo>
                          <a:lnTo>
                            <a:pt x="123" y="21"/>
                          </a:lnTo>
                          <a:lnTo>
                            <a:pt x="123" y="23"/>
                          </a:lnTo>
                          <a:lnTo>
                            <a:pt x="124" y="25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30"/>
                          </a:lnTo>
                          <a:lnTo>
                            <a:pt x="126" y="32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7"/>
                          </a:lnTo>
                          <a:lnTo>
                            <a:pt x="124" y="39"/>
                          </a:lnTo>
                          <a:lnTo>
                            <a:pt x="124" y="40"/>
                          </a:lnTo>
                          <a:lnTo>
                            <a:pt x="123" y="42"/>
                          </a:lnTo>
                          <a:lnTo>
                            <a:pt x="123" y="44"/>
                          </a:lnTo>
                          <a:lnTo>
                            <a:pt x="121" y="44"/>
                          </a:lnTo>
                          <a:lnTo>
                            <a:pt x="119" y="46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6" y="51"/>
                          </a:lnTo>
                          <a:lnTo>
                            <a:pt x="114" y="51"/>
                          </a:lnTo>
                          <a:lnTo>
                            <a:pt x="110" y="53"/>
                          </a:lnTo>
                          <a:lnTo>
                            <a:pt x="109" y="54"/>
                          </a:lnTo>
                          <a:lnTo>
                            <a:pt x="107" y="54"/>
                          </a:lnTo>
                          <a:lnTo>
                            <a:pt x="105" y="56"/>
                          </a:lnTo>
                          <a:lnTo>
                            <a:pt x="103" y="58"/>
                          </a:lnTo>
                          <a:lnTo>
                            <a:pt x="100" y="58"/>
                          </a:lnTo>
                          <a:lnTo>
                            <a:pt x="98" y="60"/>
                          </a:lnTo>
                          <a:lnTo>
                            <a:pt x="96" y="60"/>
                          </a:lnTo>
                          <a:lnTo>
                            <a:pt x="93" y="61"/>
                          </a:lnTo>
                          <a:lnTo>
                            <a:pt x="89" y="61"/>
                          </a:lnTo>
                          <a:lnTo>
                            <a:pt x="88" y="61"/>
                          </a:lnTo>
                          <a:lnTo>
                            <a:pt x="84" y="63"/>
                          </a:lnTo>
                          <a:lnTo>
                            <a:pt x="81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5"/>
                          </a:lnTo>
                          <a:lnTo>
                            <a:pt x="70" y="65"/>
                          </a:lnTo>
                          <a:lnTo>
                            <a:pt x="67" y="65"/>
                          </a:lnTo>
                          <a:lnTo>
                            <a:pt x="60" y="65"/>
                          </a:lnTo>
                          <a:lnTo>
                            <a:pt x="56" y="65"/>
                          </a:lnTo>
                          <a:lnTo>
                            <a:pt x="53" y="65"/>
                          </a:lnTo>
                          <a:lnTo>
                            <a:pt x="51" y="63"/>
                          </a:lnTo>
                          <a:lnTo>
                            <a:pt x="48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1"/>
                          </a:lnTo>
                          <a:lnTo>
                            <a:pt x="35" y="61"/>
                          </a:lnTo>
                          <a:lnTo>
                            <a:pt x="34" y="61"/>
                          </a:lnTo>
                          <a:lnTo>
                            <a:pt x="30" y="60"/>
                          </a:lnTo>
                          <a:lnTo>
                            <a:pt x="28" y="60"/>
                          </a:lnTo>
                          <a:lnTo>
                            <a:pt x="25" y="58"/>
                          </a:lnTo>
                          <a:lnTo>
                            <a:pt x="23" y="58"/>
                          </a:lnTo>
                          <a:lnTo>
                            <a:pt x="21" y="56"/>
                          </a:lnTo>
                          <a:lnTo>
                            <a:pt x="18" y="54"/>
                          </a:lnTo>
                          <a:lnTo>
                            <a:pt x="16" y="54"/>
                          </a:lnTo>
                          <a:lnTo>
                            <a:pt x="14" y="53"/>
                          </a:lnTo>
                          <a:lnTo>
                            <a:pt x="13" y="51"/>
                          </a:lnTo>
                          <a:lnTo>
                            <a:pt x="11" y="51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6"/>
                          </a:lnTo>
                          <a:lnTo>
                            <a:pt x="6" y="44"/>
                          </a:lnTo>
                          <a:lnTo>
                            <a:pt x="4" y="44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9"/>
                          </a:lnTo>
                          <a:lnTo>
                            <a:pt x="0" y="37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2"/>
                          </a:lnTo>
                          <a:lnTo>
                            <a:pt x="0" y="30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5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6" y="19"/>
                          </a:lnTo>
                          <a:lnTo>
                            <a:pt x="7" y="18"/>
                          </a:lnTo>
                          <a:lnTo>
                            <a:pt x="7" y="18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6" y="11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4" y="4"/>
                          </a:lnTo>
                          <a:lnTo>
                            <a:pt x="35" y="4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8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60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29" name="Freeform 509"/>
                    <p:cNvSpPr>
                      <a:spLocks/>
                    </p:cNvSpPr>
                    <p:nvPr/>
                  </p:nvSpPr>
                  <p:spPr bwMode="auto">
                    <a:xfrm>
                      <a:off x="1374" y="3018"/>
                      <a:ext cx="63" cy="200"/>
                    </a:xfrm>
                    <a:custGeom>
                      <a:avLst/>
                      <a:gdLst/>
                      <a:ahLst/>
                      <a:cxnLst>
                        <a:cxn ang="0">
                          <a:pos x="126" y="4"/>
                        </a:cxn>
                        <a:cxn ang="0">
                          <a:pos x="124" y="9"/>
                        </a:cxn>
                        <a:cxn ang="0">
                          <a:pos x="121" y="12"/>
                        </a:cxn>
                        <a:cxn ang="0">
                          <a:pos x="117" y="18"/>
                        </a:cxn>
                        <a:cxn ang="0">
                          <a:pos x="110" y="21"/>
                        </a:cxn>
                        <a:cxn ang="0">
                          <a:pos x="105" y="25"/>
                        </a:cxn>
                        <a:cxn ang="0">
                          <a:pos x="98" y="28"/>
                        </a:cxn>
                        <a:cxn ang="0">
                          <a:pos x="89" y="30"/>
                        </a:cxn>
                        <a:cxn ang="0">
                          <a:pos x="81" y="32"/>
                        </a:cxn>
                        <a:cxn ang="0">
                          <a:pos x="72" y="33"/>
                        </a:cxn>
                        <a:cxn ang="0">
                          <a:pos x="60" y="33"/>
                        </a:cxn>
                        <a:cxn ang="0">
                          <a:pos x="51" y="32"/>
                        </a:cxn>
                        <a:cxn ang="0">
                          <a:pos x="42" y="32"/>
                        </a:cxn>
                        <a:cxn ang="0">
                          <a:pos x="34" y="30"/>
                        </a:cxn>
                        <a:cxn ang="0">
                          <a:pos x="25" y="26"/>
                        </a:cxn>
                        <a:cxn ang="0">
                          <a:pos x="18" y="23"/>
                        </a:cxn>
                        <a:cxn ang="0">
                          <a:pos x="13" y="19"/>
                        </a:cxn>
                        <a:cxn ang="0">
                          <a:pos x="7" y="16"/>
                        </a:cxn>
                        <a:cxn ang="0">
                          <a:pos x="4" y="12"/>
                        </a:cxn>
                        <a:cxn ang="0">
                          <a:pos x="2" y="7"/>
                        </a:cxn>
                        <a:cxn ang="0">
                          <a:pos x="0" y="2"/>
                        </a:cxn>
                        <a:cxn ang="0">
                          <a:pos x="0" y="147"/>
                        </a:cxn>
                        <a:cxn ang="0">
                          <a:pos x="2" y="152"/>
                        </a:cxn>
                        <a:cxn ang="0">
                          <a:pos x="4" y="158"/>
                        </a:cxn>
                        <a:cxn ang="0">
                          <a:pos x="7" y="161"/>
                        </a:cxn>
                        <a:cxn ang="0">
                          <a:pos x="13" y="165"/>
                        </a:cxn>
                        <a:cxn ang="0">
                          <a:pos x="18" y="168"/>
                        </a:cxn>
                        <a:cxn ang="0">
                          <a:pos x="25" y="172"/>
                        </a:cxn>
                        <a:cxn ang="0">
                          <a:pos x="34" y="173"/>
                        </a:cxn>
                        <a:cxn ang="0">
                          <a:pos x="42" y="175"/>
                        </a:cxn>
                        <a:cxn ang="0">
                          <a:pos x="51" y="177"/>
                        </a:cxn>
                        <a:cxn ang="0">
                          <a:pos x="60" y="177"/>
                        </a:cxn>
                        <a:cxn ang="0">
                          <a:pos x="72" y="177"/>
                        </a:cxn>
                        <a:cxn ang="0">
                          <a:pos x="81" y="177"/>
                        </a:cxn>
                        <a:cxn ang="0">
                          <a:pos x="89" y="175"/>
                        </a:cxn>
                        <a:cxn ang="0">
                          <a:pos x="98" y="172"/>
                        </a:cxn>
                        <a:cxn ang="0">
                          <a:pos x="105" y="170"/>
                        </a:cxn>
                        <a:cxn ang="0">
                          <a:pos x="110" y="166"/>
                        </a:cxn>
                        <a:cxn ang="0">
                          <a:pos x="117" y="163"/>
                        </a:cxn>
                        <a:cxn ang="0">
                          <a:pos x="121" y="158"/>
                        </a:cxn>
                        <a:cxn ang="0">
                          <a:pos x="124" y="154"/>
                        </a:cxn>
                        <a:cxn ang="0">
                          <a:pos x="126" y="149"/>
                        </a:cxn>
                        <a:cxn ang="0">
                          <a:pos x="126" y="0"/>
                        </a:cxn>
                      </a:cxnLst>
                      <a:rect l="0" t="0" r="r" b="b"/>
                      <a:pathLst>
                        <a:path w="127" h="178">
                          <a:moveTo>
                            <a:pt x="126" y="0"/>
                          </a:moveTo>
                          <a:lnTo>
                            <a:pt x="126" y="2"/>
                          </a:lnTo>
                          <a:lnTo>
                            <a:pt x="126" y="4"/>
                          </a:lnTo>
                          <a:lnTo>
                            <a:pt x="124" y="5"/>
                          </a:lnTo>
                          <a:lnTo>
                            <a:pt x="124" y="7"/>
                          </a:lnTo>
                          <a:lnTo>
                            <a:pt x="124" y="9"/>
                          </a:lnTo>
                          <a:lnTo>
                            <a:pt x="123" y="11"/>
                          </a:lnTo>
                          <a:lnTo>
                            <a:pt x="123" y="12"/>
                          </a:lnTo>
                          <a:lnTo>
                            <a:pt x="121" y="12"/>
                          </a:lnTo>
                          <a:lnTo>
                            <a:pt x="119" y="14"/>
                          </a:lnTo>
                          <a:lnTo>
                            <a:pt x="117" y="16"/>
                          </a:lnTo>
                          <a:lnTo>
                            <a:pt x="117" y="18"/>
                          </a:lnTo>
                          <a:lnTo>
                            <a:pt x="116" y="19"/>
                          </a:lnTo>
                          <a:lnTo>
                            <a:pt x="114" y="19"/>
                          </a:lnTo>
                          <a:lnTo>
                            <a:pt x="110" y="21"/>
                          </a:lnTo>
                          <a:lnTo>
                            <a:pt x="109" y="23"/>
                          </a:lnTo>
                          <a:lnTo>
                            <a:pt x="107" y="23"/>
                          </a:lnTo>
                          <a:lnTo>
                            <a:pt x="105" y="25"/>
                          </a:lnTo>
                          <a:lnTo>
                            <a:pt x="103" y="26"/>
                          </a:lnTo>
                          <a:lnTo>
                            <a:pt x="100" y="26"/>
                          </a:lnTo>
                          <a:lnTo>
                            <a:pt x="98" y="28"/>
                          </a:lnTo>
                          <a:lnTo>
                            <a:pt x="96" y="28"/>
                          </a:lnTo>
                          <a:lnTo>
                            <a:pt x="93" y="30"/>
                          </a:lnTo>
                          <a:lnTo>
                            <a:pt x="89" y="30"/>
                          </a:lnTo>
                          <a:lnTo>
                            <a:pt x="88" y="30"/>
                          </a:lnTo>
                          <a:lnTo>
                            <a:pt x="84" y="32"/>
                          </a:lnTo>
                          <a:lnTo>
                            <a:pt x="81" y="32"/>
                          </a:lnTo>
                          <a:lnTo>
                            <a:pt x="79" y="32"/>
                          </a:lnTo>
                          <a:lnTo>
                            <a:pt x="75" y="32"/>
                          </a:lnTo>
                          <a:lnTo>
                            <a:pt x="72" y="33"/>
                          </a:lnTo>
                          <a:lnTo>
                            <a:pt x="70" y="33"/>
                          </a:lnTo>
                          <a:lnTo>
                            <a:pt x="67" y="33"/>
                          </a:lnTo>
                          <a:lnTo>
                            <a:pt x="60" y="33"/>
                          </a:lnTo>
                          <a:lnTo>
                            <a:pt x="56" y="33"/>
                          </a:lnTo>
                          <a:lnTo>
                            <a:pt x="53" y="33"/>
                          </a:lnTo>
                          <a:lnTo>
                            <a:pt x="51" y="32"/>
                          </a:lnTo>
                          <a:lnTo>
                            <a:pt x="48" y="32"/>
                          </a:lnTo>
                          <a:lnTo>
                            <a:pt x="44" y="32"/>
                          </a:lnTo>
                          <a:lnTo>
                            <a:pt x="42" y="32"/>
                          </a:lnTo>
                          <a:lnTo>
                            <a:pt x="39" y="30"/>
                          </a:lnTo>
                          <a:lnTo>
                            <a:pt x="35" y="30"/>
                          </a:lnTo>
                          <a:lnTo>
                            <a:pt x="34" y="30"/>
                          </a:lnTo>
                          <a:lnTo>
                            <a:pt x="30" y="28"/>
                          </a:lnTo>
                          <a:lnTo>
                            <a:pt x="28" y="28"/>
                          </a:lnTo>
                          <a:lnTo>
                            <a:pt x="25" y="26"/>
                          </a:lnTo>
                          <a:lnTo>
                            <a:pt x="23" y="26"/>
                          </a:lnTo>
                          <a:lnTo>
                            <a:pt x="21" y="25"/>
                          </a:lnTo>
                          <a:lnTo>
                            <a:pt x="18" y="23"/>
                          </a:lnTo>
                          <a:lnTo>
                            <a:pt x="16" y="23"/>
                          </a:lnTo>
                          <a:lnTo>
                            <a:pt x="14" y="21"/>
                          </a:lnTo>
                          <a:lnTo>
                            <a:pt x="13" y="19"/>
                          </a:lnTo>
                          <a:lnTo>
                            <a:pt x="11" y="19"/>
                          </a:lnTo>
                          <a:lnTo>
                            <a:pt x="9" y="18"/>
                          </a:lnTo>
                          <a:lnTo>
                            <a:pt x="7" y="16"/>
                          </a:lnTo>
                          <a:lnTo>
                            <a:pt x="7" y="14"/>
                          </a:lnTo>
                          <a:lnTo>
                            <a:pt x="6" y="12"/>
                          </a:lnTo>
                          <a:lnTo>
                            <a:pt x="4" y="12"/>
                          </a:lnTo>
                          <a:lnTo>
                            <a:pt x="2" y="11"/>
                          </a:lnTo>
                          <a:lnTo>
                            <a:pt x="2" y="9"/>
                          </a:lnTo>
                          <a:lnTo>
                            <a:pt x="2" y="7"/>
                          </a:lnTo>
                          <a:lnTo>
                            <a:pt x="0" y="5"/>
                          </a:lnTo>
                          <a:lnTo>
                            <a:pt x="0" y="4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lnTo>
                            <a:pt x="0" y="145"/>
                          </a:lnTo>
                          <a:lnTo>
                            <a:pt x="0" y="147"/>
                          </a:lnTo>
                          <a:lnTo>
                            <a:pt x="0" y="149"/>
                          </a:lnTo>
                          <a:lnTo>
                            <a:pt x="0" y="151"/>
                          </a:lnTo>
                          <a:lnTo>
                            <a:pt x="2" y="152"/>
                          </a:lnTo>
                          <a:lnTo>
                            <a:pt x="2" y="154"/>
                          </a:lnTo>
                          <a:lnTo>
                            <a:pt x="2" y="156"/>
                          </a:lnTo>
                          <a:lnTo>
                            <a:pt x="4" y="158"/>
                          </a:lnTo>
                          <a:lnTo>
                            <a:pt x="6" y="158"/>
                          </a:lnTo>
                          <a:lnTo>
                            <a:pt x="7" y="159"/>
                          </a:lnTo>
                          <a:lnTo>
                            <a:pt x="7" y="161"/>
                          </a:lnTo>
                          <a:lnTo>
                            <a:pt x="9" y="163"/>
                          </a:lnTo>
                          <a:lnTo>
                            <a:pt x="11" y="165"/>
                          </a:lnTo>
                          <a:lnTo>
                            <a:pt x="13" y="165"/>
                          </a:lnTo>
                          <a:lnTo>
                            <a:pt x="14" y="166"/>
                          </a:lnTo>
                          <a:lnTo>
                            <a:pt x="16" y="166"/>
                          </a:lnTo>
                          <a:lnTo>
                            <a:pt x="18" y="168"/>
                          </a:lnTo>
                          <a:lnTo>
                            <a:pt x="21" y="170"/>
                          </a:lnTo>
                          <a:lnTo>
                            <a:pt x="23" y="170"/>
                          </a:lnTo>
                          <a:lnTo>
                            <a:pt x="25" y="172"/>
                          </a:lnTo>
                          <a:lnTo>
                            <a:pt x="28" y="172"/>
                          </a:lnTo>
                          <a:lnTo>
                            <a:pt x="30" y="173"/>
                          </a:lnTo>
                          <a:lnTo>
                            <a:pt x="34" y="173"/>
                          </a:lnTo>
                          <a:lnTo>
                            <a:pt x="35" y="175"/>
                          </a:lnTo>
                          <a:lnTo>
                            <a:pt x="39" y="175"/>
                          </a:lnTo>
                          <a:lnTo>
                            <a:pt x="42" y="175"/>
                          </a:lnTo>
                          <a:lnTo>
                            <a:pt x="44" y="177"/>
                          </a:lnTo>
                          <a:lnTo>
                            <a:pt x="48" y="177"/>
                          </a:lnTo>
                          <a:lnTo>
                            <a:pt x="51" y="177"/>
                          </a:lnTo>
                          <a:lnTo>
                            <a:pt x="53" y="177"/>
                          </a:lnTo>
                          <a:lnTo>
                            <a:pt x="56" y="177"/>
                          </a:lnTo>
                          <a:lnTo>
                            <a:pt x="60" y="177"/>
                          </a:lnTo>
                          <a:lnTo>
                            <a:pt x="67" y="177"/>
                          </a:lnTo>
                          <a:lnTo>
                            <a:pt x="70" y="177"/>
                          </a:lnTo>
                          <a:lnTo>
                            <a:pt x="72" y="177"/>
                          </a:lnTo>
                          <a:lnTo>
                            <a:pt x="75" y="177"/>
                          </a:lnTo>
                          <a:lnTo>
                            <a:pt x="79" y="177"/>
                          </a:lnTo>
                          <a:lnTo>
                            <a:pt x="81" y="177"/>
                          </a:lnTo>
                          <a:lnTo>
                            <a:pt x="84" y="175"/>
                          </a:lnTo>
                          <a:lnTo>
                            <a:pt x="88" y="175"/>
                          </a:lnTo>
                          <a:lnTo>
                            <a:pt x="89" y="175"/>
                          </a:lnTo>
                          <a:lnTo>
                            <a:pt x="93" y="173"/>
                          </a:lnTo>
                          <a:lnTo>
                            <a:pt x="96" y="173"/>
                          </a:lnTo>
                          <a:lnTo>
                            <a:pt x="98" y="172"/>
                          </a:lnTo>
                          <a:lnTo>
                            <a:pt x="100" y="172"/>
                          </a:lnTo>
                          <a:lnTo>
                            <a:pt x="103" y="170"/>
                          </a:lnTo>
                          <a:lnTo>
                            <a:pt x="105" y="170"/>
                          </a:lnTo>
                          <a:lnTo>
                            <a:pt x="107" y="168"/>
                          </a:lnTo>
                          <a:lnTo>
                            <a:pt x="109" y="166"/>
                          </a:lnTo>
                          <a:lnTo>
                            <a:pt x="110" y="166"/>
                          </a:lnTo>
                          <a:lnTo>
                            <a:pt x="114" y="165"/>
                          </a:lnTo>
                          <a:lnTo>
                            <a:pt x="116" y="165"/>
                          </a:lnTo>
                          <a:lnTo>
                            <a:pt x="117" y="163"/>
                          </a:lnTo>
                          <a:lnTo>
                            <a:pt x="117" y="161"/>
                          </a:lnTo>
                          <a:lnTo>
                            <a:pt x="119" y="159"/>
                          </a:lnTo>
                          <a:lnTo>
                            <a:pt x="121" y="158"/>
                          </a:lnTo>
                          <a:lnTo>
                            <a:pt x="123" y="158"/>
                          </a:lnTo>
                          <a:lnTo>
                            <a:pt x="123" y="156"/>
                          </a:lnTo>
                          <a:lnTo>
                            <a:pt x="124" y="154"/>
                          </a:lnTo>
                          <a:lnTo>
                            <a:pt x="124" y="152"/>
                          </a:lnTo>
                          <a:lnTo>
                            <a:pt x="124" y="151"/>
                          </a:lnTo>
                          <a:lnTo>
                            <a:pt x="126" y="149"/>
                          </a:lnTo>
                          <a:lnTo>
                            <a:pt x="126" y="147"/>
                          </a:lnTo>
                          <a:lnTo>
                            <a:pt x="126" y="145"/>
                          </a:lnTo>
                          <a:lnTo>
                            <a:pt x="126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339966"/>
                        </a:gs>
                        <a:gs pos="50000">
                          <a:srgbClr val="339966">
                            <a:gamma/>
                            <a:shade val="46275"/>
                            <a:invGamma/>
                          </a:srgbClr>
                        </a:gs>
                        <a:gs pos="100000">
                          <a:srgbClr val="339966"/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0" name="Freeform 510"/>
                    <p:cNvSpPr>
                      <a:spLocks/>
                    </p:cNvSpPr>
                    <p:nvPr/>
                  </p:nvSpPr>
                  <p:spPr bwMode="auto">
                    <a:xfrm>
                      <a:off x="1374" y="2984"/>
                      <a:ext cx="63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0"/>
                        </a:cxn>
                        <a:cxn ang="0">
                          <a:pos x="79" y="2"/>
                        </a:cxn>
                        <a:cxn ang="0">
                          <a:pos x="88" y="2"/>
                        </a:cxn>
                        <a:cxn ang="0">
                          <a:pos x="96" y="5"/>
                        </a:cxn>
                        <a:cxn ang="0">
                          <a:pos x="103" y="7"/>
                        </a:cxn>
                        <a:cxn ang="0">
                          <a:pos x="109" y="10"/>
                        </a:cxn>
                        <a:cxn ang="0">
                          <a:pos x="116" y="14"/>
                        </a:cxn>
                        <a:cxn ang="0">
                          <a:pos x="119" y="17"/>
                        </a:cxn>
                        <a:cxn ang="0">
                          <a:pos x="123" y="23"/>
                        </a:cxn>
                        <a:cxn ang="0">
                          <a:pos x="124" y="28"/>
                        </a:cxn>
                        <a:cxn ang="0">
                          <a:pos x="126" y="31"/>
                        </a:cxn>
                        <a:cxn ang="0">
                          <a:pos x="124" y="36"/>
                        </a:cxn>
                        <a:cxn ang="0">
                          <a:pos x="123" y="42"/>
                        </a:cxn>
                        <a:cxn ang="0">
                          <a:pos x="119" y="45"/>
                        </a:cxn>
                        <a:cxn ang="0">
                          <a:pos x="116" y="50"/>
                        </a:cxn>
                        <a:cxn ang="0">
                          <a:pos x="109" y="54"/>
                        </a:cxn>
                        <a:cxn ang="0">
                          <a:pos x="103" y="57"/>
                        </a:cxn>
                        <a:cxn ang="0">
                          <a:pos x="96" y="59"/>
                        </a:cxn>
                        <a:cxn ang="0">
                          <a:pos x="88" y="61"/>
                        </a:cxn>
                        <a:cxn ang="0">
                          <a:pos x="79" y="63"/>
                        </a:cxn>
                        <a:cxn ang="0">
                          <a:pos x="70" y="64"/>
                        </a:cxn>
                        <a:cxn ang="0">
                          <a:pos x="56" y="64"/>
                        </a:cxn>
                        <a:cxn ang="0">
                          <a:pos x="48" y="63"/>
                        </a:cxn>
                        <a:cxn ang="0">
                          <a:pos x="39" y="61"/>
                        </a:cxn>
                        <a:cxn ang="0">
                          <a:pos x="30" y="59"/>
                        </a:cxn>
                        <a:cxn ang="0">
                          <a:pos x="23" y="57"/>
                        </a:cxn>
                        <a:cxn ang="0">
                          <a:pos x="16" y="54"/>
                        </a:cxn>
                        <a:cxn ang="0">
                          <a:pos x="11" y="50"/>
                        </a:cxn>
                        <a:cxn ang="0">
                          <a:pos x="7" y="45"/>
                        </a:cxn>
                        <a:cxn ang="0">
                          <a:pos x="2" y="42"/>
                        </a:cxn>
                        <a:cxn ang="0">
                          <a:pos x="0" y="36"/>
                        </a:cxn>
                        <a:cxn ang="0">
                          <a:pos x="0" y="31"/>
                        </a:cxn>
                        <a:cxn ang="0">
                          <a:pos x="0" y="28"/>
                        </a:cxn>
                        <a:cxn ang="0">
                          <a:pos x="2" y="23"/>
                        </a:cxn>
                        <a:cxn ang="0">
                          <a:pos x="7" y="17"/>
                        </a:cxn>
                        <a:cxn ang="0">
                          <a:pos x="11" y="14"/>
                        </a:cxn>
                        <a:cxn ang="0">
                          <a:pos x="16" y="10"/>
                        </a:cxn>
                        <a:cxn ang="0">
                          <a:pos x="23" y="7"/>
                        </a:cxn>
                        <a:cxn ang="0">
                          <a:pos x="30" y="5"/>
                        </a:cxn>
                        <a:cxn ang="0">
                          <a:pos x="39" y="2"/>
                        </a:cxn>
                        <a:cxn ang="0">
                          <a:pos x="48" y="2"/>
                        </a:cxn>
                        <a:cxn ang="0">
                          <a:pos x="56" y="0"/>
                        </a:cxn>
                      </a:cxnLst>
                      <a:rect l="0" t="0" r="r" b="b"/>
                      <a:pathLst>
                        <a:path w="127" h="65">
                          <a:moveTo>
                            <a:pt x="63" y="0"/>
                          </a:moveTo>
                          <a:lnTo>
                            <a:pt x="67" y="0"/>
                          </a:lnTo>
                          <a:lnTo>
                            <a:pt x="70" y="0"/>
                          </a:lnTo>
                          <a:lnTo>
                            <a:pt x="72" y="0"/>
                          </a:lnTo>
                          <a:lnTo>
                            <a:pt x="75" y="0"/>
                          </a:lnTo>
                          <a:lnTo>
                            <a:pt x="79" y="2"/>
                          </a:lnTo>
                          <a:lnTo>
                            <a:pt x="81" y="2"/>
                          </a:lnTo>
                          <a:lnTo>
                            <a:pt x="84" y="2"/>
                          </a:lnTo>
                          <a:lnTo>
                            <a:pt x="88" y="2"/>
                          </a:lnTo>
                          <a:lnTo>
                            <a:pt x="89" y="3"/>
                          </a:lnTo>
                          <a:lnTo>
                            <a:pt x="93" y="3"/>
                          </a:lnTo>
                          <a:lnTo>
                            <a:pt x="96" y="5"/>
                          </a:lnTo>
                          <a:lnTo>
                            <a:pt x="98" y="5"/>
                          </a:lnTo>
                          <a:lnTo>
                            <a:pt x="100" y="7"/>
                          </a:lnTo>
                          <a:lnTo>
                            <a:pt x="103" y="7"/>
                          </a:lnTo>
                          <a:lnTo>
                            <a:pt x="105" y="9"/>
                          </a:lnTo>
                          <a:lnTo>
                            <a:pt x="107" y="9"/>
                          </a:lnTo>
                          <a:lnTo>
                            <a:pt x="109" y="10"/>
                          </a:lnTo>
                          <a:lnTo>
                            <a:pt x="110" y="12"/>
                          </a:lnTo>
                          <a:lnTo>
                            <a:pt x="114" y="12"/>
                          </a:lnTo>
                          <a:lnTo>
                            <a:pt x="116" y="14"/>
                          </a:lnTo>
                          <a:lnTo>
                            <a:pt x="117" y="16"/>
                          </a:lnTo>
                          <a:lnTo>
                            <a:pt x="117" y="17"/>
                          </a:lnTo>
                          <a:lnTo>
                            <a:pt x="119" y="17"/>
                          </a:lnTo>
                          <a:lnTo>
                            <a:pt x="121" y="19"/>
                          </a:lnTo>
                          <a:lnTo>
                            <a:pt x="123" y="21"/>
                          </a:lnTo>
                          <a:lnTo>
                            <a:pt x="123" y="23"/>
                          </a:lnTo>
                          <a:lnTo>
                            <a:pt x="124" y="24"/>
                          </a:lnTo>
                          <a:lnTo>
                            <a:pt x="124" y="26"/>
                          </a:lnTo>
                          <a:lnTo>
                            <a:pt x="124" y="28"/>
                          </a:lnTo>
                          <a:lnTo>
                            <a:pt x="126" y="28"/>
                          </a:lnTo>
                          <a:lnTo>
                            <a:pt x="126" y="29"/>
                          </a:lnTo>
                          <a:lnTo>
                            <a:pt x="126" y="31"/>
                          </a:lnTo>
                          <a:lnTo>
                            <a:pt x="126" y="33"/>
                          </a:lnTo>
                          <a:lnTo>
                            <a:pt x="126" y="35"/>
                          </a:lnTo>
                          <a:lnTo>
                            <a:pt x="124" y="36"/>
                          </a:lnTo>
                          <a:lnTo>
                            <a:pt x="124" y="38"/>
                          </a:lnTo>
                          <a:lnTo>
                            <a:pt x="124" y="40"/>
                          </a:lnTo>
                          <a:lnTo>
                            <a:pt x="123" y="42"/>
                          </a:lnTo>
                          <a:lnTo>
                            <a:pt x="123" y="43"/>
                          </a:lnTo>
                          <a:lnTo>
                            <a:pt x="121" y="43"/>
                          </a:lnTo>
                          <a:lnTo>
                            <a:pt x="119" y="45"/>
                          </a:lnTo>
                          <a:lnTo>
                            <a:pt x="117" y="47"/>
                          </a:lnTo>
                          <a:lnTo>
                            <a:pt x="117" y="49"/>
                          </a:lnTo>
                          <a:lnTo>
                            <a:pt x="116" y="50"/>
                          </a:lnTo>
                          <a:lnTo>
                            <a:pt x="114" y="50"/>
                          </a:lnTo>
                          <a:lnTo>
                            <a:pt x="110" y="52"/>
                          </a:lnTo>
                          <a:lnTo>
                            <a:pt x="109" y="54"/>
                          </a:lnTo>
                          <a:lnTo>
                            <a:pt x="107" y="54"/>
                          </a:lnTo>
                          <a:lnTo>
                            <a:pt x="105" y="56"/>
                          </a:lnTo>
                          <a:lnTo>
                            <a:pt x="103" y="57"/>
                          </a:lnTo>
                          <a:lnTo>
                            <a:pt x="100" y="57"/>
                          </a:lnTo>
                          <a:lnTo>
                            <a:pt x="98" y="59"/>
                          </a:lnTo>
                          <a:lnTo>
                            <a:pt x="96" y="59"/>
                          </a:lnTo>
                          <a:lnTo>
                            <a:pt x="93" y="61"/>
                          </a:lnTo>
                          <a:lnTo>
                            <a:pt x="89" y="61"/>
                          </a:lnTo>
                          <a:lnTo>
                            <a:pt x="88" y="61"/>
                          </a:lnTo>
                          <a:lnTo>
                            <a:pt x="84" y="63"/>
                          </a:lnTo>
                          <a:lnTo>
                            <a:pt x="81" y="63"/>
                          </a:lnTo>
                          <a:lnTo>
                            <a:pt x="79" y="63"/>
                          </a:lnTo>
                          <a:lnTo>
                            <a:pt x="75" y="63"/>
                          </a:lnTo>
                          <a:lnTo>
                            <a:pt x="72" y="64"/>
                          </a:lnTo>
                          <a:lnTo>
                            <a:pt x="70" y="64"/>
                          </a:lnTo>
                          <a:lnTo>
                            <a:pt x="67" y="64"/>
                          </a:lnTo>
                          <a:lnTo>
                            <a:pt x="60" y="64"/>
                          </a:lnTo>
                          <a:lnTo>
                            <a:pt x="56" y="64"/>
                          </a:lnTo>
                          <a:lnTo>
                            <a:pt x="53" y="64"/>
                          </a:lnTo>
                          <a:lnTo>
                            <a:pt x="51" y="63"/>
                          </a:lnTo>
                          <a:lnTo>
                            <a:pt x="48" y="63"/>
                          </a:lnTo>
                          <a:lnTo>
                            <a:pt x="44" y="63"/>
                          </a:lnTo>
                          <a:lnTo>
                            <a:pt x="42" y="63"/>
                          </a:lnTo>
                          <a:lnTo>
                            <a:pt x="39" y="61"/>
                          </a:lnTo>
                          <a:lnTo>
                            <a:pt x="35" y="61"/>
                          </a:lnTo>
                          <a:lnTo>
                            <a:pt x="34" y="61"/>
                          </a:lnTo>
                          <a:lnTo>
                            <a:pt x="30" y="59"/>
                          </a:lnTo>
                          <a:lnTo>
                            <a:pt x="28" y="59"/>
                          </a:lnTo>
                          <a:lnTo>
                            <a:pt x="25" y="57"/>
                          </a:lnTo>
                          <a:lnTo>
                            <a:pt x="23" y="57"/>
                          </a:lnTo>
                          <a:lnTo>
                            <a:pt x="21" y="56"/>
                          </a:lnTo>
                          <a:lnTo>
                            <a:pt x="18" y="54"/>
                          </a:lnTo>
                          <a:lnTo>
                            <a:pt x="16" y="54"/>
                          </a:lnTo>
                          <a:lnTo>
                            <a:pt x="14" y="52"/>
                          </a:lnTo>
                          <a:lnTo>
                            <a:pt x="13" y="50"/>
                          </a:lnTo>
                          <a:lnTo>
                            <a:pt x="11" y="50"/>
                          </a:lnTo>
                          <a:lnTo>
                            <a:pt x="9" y="49"/>
                          </a:lnTo>
                          <a:lnTo>
                            <a:pt x="7" y="47"/>
                          </a:lnTo>
                          <a:lnTo>
                            <a:pt x="7" y="45"/>
                          </a:lnTo>
                          <a:lnTo>
                            <a:pt x="6" y="43"/>
                          </a:lnTo>
                          <a:lnTo>
                            <a:pt x="4" y="43"/>
                          </a:lnTo>
                          <a:lnTo>
                            <a:pt x="2" y="42"/>
                          </a:lnTo>
                          <a:lnTo>
                            <a:pt x="2" y="40"/>
                          </a:lnTo>
                          <a:lnTo>
                            <a:pt x="2" y="38"/>
                          </a:lnTo>
                          <a:lnTo>
                            <a:pt x="0" y="36"/>
                          </a:lnTo>
                          <a:lnTo>
                            <a:pt x="0" y="35"/>
                          </a:lnTo>
                          <a:lnTo>
                            <a:pt x="0" y="33"/>
                          </a:lnTo>
                          <a:lnTo>
                            <a:pt x="0" y="31"/>
                          </a:lnTo>
                          <a:lnTo>
                            <a:pt x="0" y="29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2" y="26"/>
                          </a:lnTo>
                          <a:lnTo>
                            <a:pt x="2" y="24"/>
                          </a:lnTo>
                          <a:lnTo>
                            <a:pt x="2" y="23"/>
                          </a:lnTo>
                          <a:lnTo>
                            <a:pt x="4" y="21"/>
                          </a:lnTo>
                          <a:lnTo>
                            <a:pt x="6" y="19"/>
                          </a:lnTo>
                          <a:lnTo>
                            <a:pt x="7" y="17"/>
                          </a:lnTo>
                          <a:lnTo>
                            <a:pt x="7" y="17"/>
                          </a:lnTo>
                          <a:lnTo>
                            <a:pt x="9" y="16"/>
                          </a:lnTo>
                          <a:lnTo>
                            <a:pt x="11" y="14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6" y="10"/>
                          </a:lnTo>
                          <a:lnTo>
                            <a:pt x="18" y="9"/>
                          </a:lnTo>
                          <a:lnTo>
                            <a:pt x="21" y="9"/>
                          </a:lnTo>
                          <a:lnTo>
                            <a:pt x="23" y="7"/>
                          </a:lnTo>
                          <a:lnTo>
                            <a:pt x="25" y="7"/>
                          </a:lnTo>
                          <a:lnTo>
                            <a:pt x="28" y="5"/>
                          </a:lnTo>
                          <a:lnTo>
                            <a:pt x="30" y="5"/>
                          </a:lnTo>
                          <a:lnTo>
                            <a:pt x="34" y="3"/>
                          </a:lnTo>
                          <a:lnTo>
                            <a:pt x="35" y="3"/>
                          </a:lnTo>
                          <a:lnTo>
                            <a:pt x="39" y="2"/>
                          </a:lnTo>
                          <a:lnTo>
                            <a:pt x="42" y="2"/>
                          </a:lnTo>
                          <a:lnTo>
                            <a:pt x="44" y="2"/>
                          </a:lnTo>
                          <a:lnTo>
                            <a:pt x="48" y="2"/>
                          </a:lnTo>
                          <a:lnTo>
                            <a:pt x="51" y="0"/>
                          </a:lnTo>
                          <a:lnTo>
                            <a:pt x="53" y="0"/>
                          </a:lnTo>
                          <a:lnTo>
                            <a:pt x="56" y="0"/>
                          </a:lnTo>
                          <a:lnTo>
                            <a:pt x="60" y="0"/>
                          </a:lnTo>
                          <a:lnTo>
                            <a:pt x="63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1" name="Freeform 511"/>
                    <p:cNvSpPr>
                      <a:spLocks/>
                    </p:cNvSpPr>
                    <p:nvPr/>
                  </p:nvSpPr>
                  <p:spPr bwMode="auto">
                    <a:xfrm>
                      <a:off x="1436" y="2073"/>
                      <a:ext cx="104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2" name="Freeform 512"/>
                    <p:cNvSpPr>
                      <a:spLocks/>
                    </p:cNvSpPr>
                    <p:nvPr/>
                  </p:nvSpPr>
                  <p:spPr bwMode="auto">
                    <a:xfrm>
                      <a:off x="1423" y="2044"/>
                      <a:ext cx="104" cy="2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09"/>
                        </a:cxn>
                        <a:cxn ang="0">
                          <a:pos x="0" y="20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0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09"/>
                          </a:lnTo>
                          <a:lnTo>
                            <a:pt x="0" y="20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3" name="Freeform 513"/>
                    <p:cNvSpPr>
                      <a:spLocks/>
                    </p:cNvSpPr>
                    <p:nvPr/>
                  </p:nvSpPr>
                  <p:spPr bwMode="auto">
                    <a:xfrm>
                      <a:off x="1505" y="3170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4" name="Freeform 514"/>
                    <p:cNvSpPr>
                      <a:spLocks/>
                    </p:cNvSpPr>
                    <p:nvPr/>
                  </p:nvSpPr>
                  <p:spPr bwMode="auto">
                    <a:xfrm>
                      <a:off x="1492" y="3140"/>
                      <a:ext cx="106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09"/>
                        </a:cxn>
                        <a:cxn ang="0">
                          <a:pos x="0" y="20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0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09"/>
                          </a:lnTo>
                          <a:lnTo>
                            <a:pt x="0" y="20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5" name="Freeform 515"/>
                    <p:cNvSpPr>
                      <a:spLocks/>
                    </p:cNvSpPr>
                    <p:nvPr/>
                  </p:nvSpPr>
                  <p:spPr bwMode="auto">
                    <a:xfrm>
                      <a:off x="1575" y="2699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10" y="0"/>
                        </a:cxn>
                        <a:cxn ang="0">
                          <a:pos x="210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1" h="211">
                          <a:moveTo>
                            <a:pt x="0" y="0"/>
                          </a:moveTo>
                          <a:lnTo>
                            <a:pt x="210" y="0"/>
                          </a:lnTo>
                          <a:lnTo>
                            <a:pt x="210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6" name="Freeform 516"/>
                    <p:cNvSpPr>
                      <a:spLocks/>
                    </p:cNvSpPr>
                    <p:nvPr/>
                  </p:nvSpPr>
                  <p:spPr bwMode="auto">
                    <a:xfrm>
                      <a:off x="1562" y="2670"/>
                      <a:ext cx="105" cy="23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09" y="0"/>
                        </a:cxn>
                        <a:cxn ang="0">
                          <a:pos x="209" y="210"/>
                        </a:cxn>
                        <a:cxn ang="0">
                          <a:pos x="0" y="2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10" h="211">
                          <a:moveTo>
                            <a:pt x="0" y="0"/>
                          </a:moveTo>
                          <a:lnTo>
                            <a:pt x="209" y="0"/>
                          </a:lnTo>
                          <a:lnTo>
                            <a:pt x="209" y="210"/>
                          </a:lnTo>
                          <a:lnTo>
                            <a:pt x="0" y="2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37" name="Line 5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91" y="2317"/>
                      <a:ext cx="3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grpSp>
                  <p:nvGrpSpPr>
                    <p:cNvPr id="19" name="Group 5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8" y="1728"/>
                      <a:ext cx="800" cy="1488"/>
                      <a:chOff x="1073" y="1490"/>
                      <a:chExt cx="1609" cy="1330"/>
                    </a:xfrm>
                  </p:grpSpPr>
                  <p:sp>
                    <p:nvSpPr>
                      <p:cNvPr id="480" name="Freeform 5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73" y="1630"/>
                        <a:ext cx="211" cy="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10" y="0"/>
                          </a:cxn>
                          <a:cxn ang="0">
                            <a:pos x="210" y="210"/>
                          </a:cxn>
                          <a:cxn ang="0">
                            <a:pos x="0" y="21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1" h="211">
                            <a:moveTo>
                              <a:pt x="0" y="0"/>
                            </a:moveTo>
                            <a:lnTo>
                              <a:pt x="210" y="0"/>
                            </a:lnTo>
                            <a:lnTo>
                              <a:pt x="210" y="210"/>
                            </a:lnTo>
                            <a:lnTo>
                              <a:pt x="0" y="2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81" name="Freeform 5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13" y="1910"/>
                        <a:ext cx="210" cy="21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09" y="0"/>
                          </a:cxn>
                          <a:cxn ang="0">
                            <a:pos x="209" y="209"/>
                          </a:cxn>
                          <a:cxn ang="0">
                            <a:pos x="0" y="209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0" h="210">
                            <a:moveTo>
                              <a:pt x="0" y="0"/>
                            </a:moveTo>
                            <a:lnTo>
                              <a:pt x="209" y="0"/>
                            </a:lnTo>
                            <a:lnTo>
                              <a:pt x="209" y="209"/>
                            </a:lnTo>
                            <a:lnTo>
                              <a:pt x="0" y="20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82" name="Freeform 5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13" y="2189"/>
                        <a:ext cx="210" cy="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09" y="0"/>
                          </a:cxn>
                          <a:cxn ang="0">
                            <a:pos x="209" y="210"/>
                          </a:cxn>
                          <a:cxn ang="0">
                            <a:pos x="0" y="21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0" h="211">
                            <a:moveTo>
                              <a:pt x="0" y="0"/>
                            </a:moveTo>
                            <a:lnTo>
                              <a:pt x="209" y="0"/>
                            </a:lnTo>
                            <a:lnTo>
                              <a:pt x="209" y="210"/>
                            </a:lnTo>
                            <a:lnTo>
                              <a:pt x="0" y="2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83" name="Freeform 5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53" y="1490"/>
                        <a:ext cx="210" cy="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09" y="0"/>
                          </a:cxn>
                          <a:cxn ang="0">
                            <a:pos x="209" y="210"/>
                          </a:cxn>
                          <a:cxn ang="0">
                            <a:pos x="0" y="21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0" h="211">
                            <a:moveTo>
                              <a:pt x="0" y="0"/>
                            </a:moveTo>
                            <a:lnTo>
                              <a:pt x="209" y="0"/>
                            </a:lnTo>
                            <a:lnTo>
                              <a:pt x="209" y="210"/>
                            </a:lnTo>
                            <a:lnTo>
                              <a:pt x="0" y="2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84" name="Freeform 5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53" y="2469"/>
                        <a:ext cx="210" cy="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09" y="0"/>
                          </a:cxn>
                          <a:cxn ang="0">
                            <a:pos x="209" y="210"/>
                          </a:cxn>
                          <a:cxn ang="0">
                            <a:pos x="0" y="21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0" h="211">
                            <a:moveTo>
                              <a:pt x="0" y="0"/>
                            </a:moveTo>
                            <a:lnTo>
                              <a:pt x="209" y="0"/>
                            </a:lnTo>
                            <a:lnTo>
                              <a:pt x="209" y="210"/>
                            </a:lnTo>
                            <a:lnTo>
                              <a:pt x="0" y="2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85" name="Freeform 5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2" y="1490"/>
                        <a:ext cx="211" cy="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10" y="0"/>
                          </a:cxn>
                          <a:cxn ang="0">
                            <a:pos x="210" y="210"/>
                          </a:cxn>
                          <a:cxn ang="0">
                            <a:pos x="0" y="21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1" h="211">
                            <a:moveTo>
                              <a:pt x="0" y="0"/>
                            </a:moveTo>
                            <a:lnTo>
                              <a:pt x="210" y="0"/>
                            </a:lnTo>
                            <a:lnTo>
                              <a:pt x="210" y="210"/>
                            </a:lnTo>
                            <a:lnTo>
                              <a:pt x="0" y="2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86" name="Freeform 5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2" y="2609"/>
                        <a:ext cx="211" cy="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10" y="0"/>
                          </a:cxn>
                          <a:cxn ang="0">
                            <a:pos x="210" y="210"/>
                          </a:cxn>
                          <a:cxn ang="0">
                            <a:pos x="0" y="21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1" h="211">
                            <a:moveTo>
                              <a:pt x="0" y="0"/>
                            </a:moveTo>
                            <a:lnTo>
                              <a:pt x="210" y="0"/>
                            </a:lnTo>
                            <a:lnTo>
                              <a:pt x="210" y="210"/>
                            </a:lnTo>
                            <a:lnTo>
                              <a:pt x="0" y="2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87" name="Freeform 5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12" y="1770"/>
                        <a:ext cx="210" cy="21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09" y="0"/>
                          </a:cxn>
                          <a:cxn ang="0">
                            <a:pos x="209" y="209"/>
                          </a:cxn>
                          <a:cxn ang="0">
                            <a:pos x="0" y="209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0" h="210">
                            <a:moveTo>
                              <a:pt x="0" y="0"/>
                            </a:moveTo>
                            <a:lnTo>
                              <a:pt x="209" y="0"/>
                            </a:lnTo>
                            <a:lnTo>
                              <a:pt x="209" y="209"/>
                            </a:lnTo>
                            <a:lnTo>
                              <a:pt x="0" y="20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88" name="Freeform 5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1" y="2049"/>
                        <a:ext cx="211" cy="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10" y="0"/>
                          </a:cxn>
                          <a:cxn ang="0">
                            <a:pos x="210" y="210"/>
                          </a:cxn>
                          <a:cxn ang="0">
                            <a:pos x="0" y="21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1" h="211">
                            <a:moveTo>
                              <a:pt x="0" y="0"/>
                            </a:moveTo>
                            <a:lnTo>
                              <a:pt x="210" y="0"/>
                            </a:lnTo>
                            <a:lnTo>
                              <a:pt x="210" y="210"/>
                            </a:lnTo>
                            <a:lnTo>
                              <a:pt x="0" y="2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89" name="Freeform 5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1" y="2469"/>
                        <a:ext cx="211" cy="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10" y="0"/>
                          </a:cxn>
                          <a:cxn ang="0">
                            <a:pos x="210" y="210"/>
                          </a:cxn>
                          <a:cxn ang="0">
                            <a:pos x="0" y="21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1" h="211">
                            <a:moveTo>
                              <a:pt x="0" y="0"/>
                            </a:moveTo>
                            <a:lnTo>
                              <a:pt x="210" y="0"/>
                            </a:lnTo>
                            <a:lnTo>
                              <a:pt x="210" y="210"/>
                            </a:lnTo>
                            <a:lnTo>
                              <a:pt x="0" y="2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0" name="Freeform 5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1" y="2329"/>
                        <a:ext cx="211" cy="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210" y="0"/>
                          </a:cxn>
                          <a:cxn ang="0">
                            <a:pos x="210" y="210"/>
                          </a:cxn>
                          <a:cxn ang="0">
                            <a:pos x="0" y="21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211" h="211">
                            <a:moveTo>
                              <a:pt x="0" y="0"/>
                            </a:moveTo>
                            <a:lnTo>
                              <a:pt x="210" y="0"/>
                            </a:lnTo>
                            <a:lnTo>
                              <a:pt x="210" y="210"/>
                            </a:lnTo>
                            <a:lnTo>
                              <a:pt x="0" y="21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1" name="Line 5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60" y="2352"/>
                        <a:ext cx="341" cy="16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2" name="Line 5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12" y="2472"/>
                        <a:ext cx="45" cy="13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3" name="Line 5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30" y="2408"/>
                        <a:ext cx="61" cy="6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4" name="Line 5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30" y="2207"/>
                        <a:ext cx="61" cy="2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5" name="Line 5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17" y="1978"/>
                        <a:ext cx="0" cy="12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6" name="Line 5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421" y="2130"/>
                        <a:ext cx="61" cy="6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7" name="Line 53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492" y="1698"/>
                        <a:ext cx="46" cy="13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8" name="Line 5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281" y="1803"/>
                        <a:ext cx="201" cy="13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  <p:sp>
                    <p:nvSpPr>
                      <p:cNvPr id="499" name="Line 5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700" y="1698"/>
                        <a:ext cx="109" cy="16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 sz="1200">
                          <a:latin typeface="+mn-ea"/>
                          <a:ea typeface="+mn-ea"/>
                        </a:endParaRPr>
                      </a:p>
                    </p:txBody>
                  </p:sp>
                </p:grpSp>
                <p:sp>
                  <p:nvSpPr>
                    <p:cNvPr id="439" name="Line 5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57" y="3060"/>
                      <a:ext cx="35" cy="24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0" name="Line 54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31" y="2984"/>
                      <a:ext cx="127" cy="9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1" name="Line 5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02" y="3217"/>
                      <a:ext cx="91" cy="40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2" name="Line 5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8" y="3217"/>
                      <a:ext cx="0" cy="7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3" name="Line 5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9" y="3217"/>
                      <a:ext cx="57" cy="12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4" name="Line 5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2" y="3060"/>
                      <a:ext cx="90" cy="40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5" name="Line 5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78" y="2944"/>
                      <a:ext cx="56" cy="1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6" name="Line 5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18" y="2903"/>
                      <a:ext cx="56" cy="12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7" name="Line 5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18" y="2667"/>
                      <a:ext cx="56" cy="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8" name="Line 5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78" y="2353"/>
                      <a:ext cx="57" cy="6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49" name="Line 5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62" y="2099"/>
                      <a:ext cx="76" cy="2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0" name="Line 5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40" y="2039"/>
                      <a:ext cx="56" cy="6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1" name="Line 5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9" y="1680"/>
                      <a:ext cx="135" cy="12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2" name="Line 5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44" y="1638"/>
                      <a:ext cx="21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3" name="Line 5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6" y="1638"/>
                      <a:ext cx="20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4" name="Line 55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01" y="1725"/>
                      <a:ext cx="57" cy="6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5" name="Line 5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" y="2005"/>
                      <a:ext cx="5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6" name="Line 55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" y="2347"/>
                      <a:ext cx="195" cy="11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7" name="Line 5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31" y="2434"/>
                      <a:ext cx="57" cy="12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8" name="Line 5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" y="2709"/>
                      <a:ext cx="126" cy="19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59" name="Line 55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44" y="2845"/>
                      <a:ext cx="56" cy="6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0" name="Line 5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" y="2654"/>
                      <a:ext cx="126" cy="9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1" name="Line 5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8" y="2578"/>
                      <a:ext cx="21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2" name="Line 5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" y="2005"/>
                      <a:ext cx="5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3" name="Line 5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0" y="1337"/>
                      <a:ext cx="0" cy="2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4" name="Line 56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22" y="1298"/>
                      <a:ext cx="126" cy="18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5" name="Line 5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88" y="1337"/>
                      <a:ext cx="0" cy="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6" name="Line 5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8" y="1456"/>
                      <a:ext cx="126" cy="19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7" name="Line 5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8" y="1750"/>
                      <a:ext cx="195" cy="2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8" name="Line 5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7" y="1806"/>
                      <a:ext cx="57" cy="1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69" name="Line 5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7" y="2201"/>
                      <a:ext cx="126" cy="9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0" name="Line 5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6" y="2631"/>
                      <a:ext cx="125" cy="1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1" name="Line 5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6" y="3134"/>
                      <a:ext cx="56" cy="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2" name="Line 5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" y="3118"/>
                      <a:ext cx="195" cy="11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3" name="Line 57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09" y="3618"/>
                      <a:ext cx="126" cy="19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4" name="Line 5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7" y="3529"/>
                      <a:ext cx="0" cy="23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5" name="Line 5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46" y="3508"/>
                      <a:ext cx="76" cy="2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6" name="Line 57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91" y="3763"/>
                      <a:ext cx="57" cy="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7" name="Line 5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0" y="3529"/>
                      <a:ext cx="0" cy="23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8" name="Line 57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83" y="3414"/>
                      <a:ext cx="12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479" name="Line 57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7" y="3204"/>
                      <a:ext cx="21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360" name="Freeform 580"/>
                  <p:cNvSpPr>
                    <a:spLocks/>
                  </p:cNvSpPr>
                  <p:nvPr/>
                </p:nvSpPr>
                <p:spPr bwMode="auto">
                  <a:xfrm>
                    <a:off x="5040" y="1824"/>
                    <a:ext cx="63" cy="199"/>
                  </a:xfrm>
                  <a:custGeom>
                    <a:avLst/>
                    <a:gdLst/>
                    <a:ahLst/>
                    <a:cxnLst>
                      <a:cxn ang="0">
                        <a:pos x="126" y="4"/>
                      </a:cxn>
                      <a:cxn ang="0">
                        <a:pos x="124" y="9"/>
                      </a:cxn>
                      <a:cxn ang="0">
                        <a:pos x="121" y="13"/>
                      </a:cxn>
                      <a:cxn ang="0">
                        <a:pos x="117" y="18"/>
                      </a:cxn>
                      <a:cxn ang="0">
                        <a:pos x="110" y="21"/>
                      </a:cxn>
                      <a:cxn ang="0">
                        <a:pos x="105" y="25"/>
                      </a:cxn>
                      <a:cxn ang="0">
                        <a:pos x="98" y="28"/>
                      </a:cxn>
                      <a:cxn ang="0">
                        <a:pos x="89" y="30"/>
                      </a:cxn>
                      <a:cxn ang="0">
                        <a:pos x="81" y="32"/>
                      </a:cxn>
                      <a:cxn ang="0">
                        <a:pos x="72" y="34"/>
                      </a:cxn>
                      <a:cxn ang="0">
                        <a:pos x="60" y="34"/>
                      </a:cxn>
                      <a:cxn ang="0">
                        <a:pos x="51" y="32"/>
                      </a:cxn>
                      <a:cxn ang="0">
                        <a:pos x="42" y="32"/>
                      </a:cxn>
                      <a:cxn ang="0">
                        <a:pos x="33" y="30"/>
                      </a:cxn>
                      <a:cxn ang="0">
                        <a:pos x="25" y="27"/>
                      </a:cxn>
                      <a:cxn ang="0">
                        <a:pos x="18" y="23"/>
                      </a:cxn>
                      <a:cxn ang="0">
                        <a:pos x="12" y="20"/>
                      </a:cxn>
                      <a:cxn ang="0">
                        <a:pos x="7" y="16"/>
                      </a:cxn>
                      <a:cxn ang="0">
                        <a:pos x="4" y="13"/>
                      </a:cxn>
                      <a:cxn ang="0">
                        <a:pos x="2" y="7"/>
                      </a:cxn>
                      <a:cxn ang="0">
                        <a:pos x="0" y="2"/>
                      </a:cxn>
                      <a:cxn ang="0">
                        <a:pos x="0" y="147"/>
                      </a:cxn>
                      <a:cxn ang="0">
                        <a:pos x="2" y="152"/>
                      </a:cxn>
                      <a:cxn ang="0">
                        <a:pos x="4" y="158"/>
                      </a:cxn>
                      <a:cxn ang="0">
                        <a:pos x="7" y="161"/>
                      </a:cxn>
                      <a:cxn ang="0">
                        <a:pos x="12" y="165"/>
                      </a:cxn>
                      <a:cxn ang="0">
                        <a:pos x="18" y="168"/>
                      </a:cxn>
                      <a:cxn ang="0">
                        <a:pos x="25" y="172"/>
                      </a:cxn>
                      <a:cxn ang="0">
                        <a:pos x="33" y="173"/>
                      </a:cxn>
                      <a:cxn ang="0">
                        <a:pos x="42" y="175"/>
                      </a:cxn>
                      <a:cxn ang="0">
                        <a:pos x="51" y="177"/>
                      </a:cxn>
                      <a:cxn ang="0">
                        <a:pos x="60" y="177"/>
                      </a:cxn>
                      <a:cxn ang="0">
                        <a:pos x="72" y="177"/>
                      </a:cxn>
                      <a:cxn ang="0">
                        <a:pos x="81" y="177"/>
                      </a:cxn>
                      <a:cxn ang="0">
                        <a:pos x="89" y="175"/>
                      </a:cxn>
                      <a:cxn ang="0">
                        <a:pos x="98" y="172"/>
                      </a:cxn>
                      <a:cxn ang="0">
                        <a:pos x="105" y="170"/>
                      </a:cxn>
                      <a:cxn ang="0">
                        <a:pos x="110" y="166"/>
                      </a:cxn>
                      <a:cxn ang="0">
                        <a:pos x="117" y="163"/>
                      </a:cxn>
                      <a:cxn ang="0">
                        <a:pos x="121" y="158"/>
                      </a:cxn>
                      <a:cxn ang="0">
                        <a:pos x="124" y="154"/>
                      </a:cxn>
                      <a:cxn ang="0">
                        <a:pos x="126" y="149"/>
                      </a:cxn>
                      <a:cxn ang="0">
                        <a:pos x="126" y="0"/>
                      </a:cxn>
                    </a:cxnLst>
                    <a:rect l="0" t="0" r="r" b="b"/>
                    <a:pathLst>
                      <a:path w="127" h="178">
                        <a:moveTo>
                          <a:pt x="126" y="0"/>
                        </a:moveTo>
                        <a:lnTo>
                          <a:pt x="126" y="2"/>
                        </a:lnTo>
                        <a:lnTo>
                          <a:pt x="126" y="4"/>
                        </a:lnTo>
                        <a:lnTo>
                          <a:pt x="124" y="6"/>
                        </a:lnTo>
                        <a:lnTo>
                          <a:pt x="124" y="7"/>
                        </a:lnTo>
                        <a:lnTo>
                          <a:pt x="124" y="9"/>
                        </a:lnTo>
                        <a:lnTo>
                          <a:pt x="122" y="11"/>
                        </a:lnTo>
                        <a:lnTo>
                          <a:pt x="122" y="13"/>
                        </a:lnTo>
                        <a:lnTo>
                          <a:pt x="121" y="13"/>
                        </a:lnTo>
                        <a:lnTo>
                          <a:pt x="119" y="14"/>
                        </a:lnTo>
                        <a:lnTo>
                          <a:pt x="117" y="16"/>
                        </a:lnTo>
                        <a:lnTo>
                          <a:pt x="117" y="18"/>
                        </a:lnTo>
                        <a:lnTo>
                          <a:pt x="116" y="20"/>
                        </a:lnTo>
                        <a:lnTo>
                          <a:pt x="114" y="20"/>
                        </a:lnTo>
                        <a:lnTo>
                          <a:pt x="110" y="21"/>
                        </a:lnTo>
                        <a:lnTo>
                          <a:pt x="109" y="23"/>
                        </a:lnTo>
                        <a:lnTo>
                          <a:pt x="107" y="23"/>
                        </a:lnTo>
                        <a:lnTo>
                          <a:pt x="105" y="25"/>
                        </a:lnTo>
                        <a:lnTo>
                          <a:pt x="103" y="27"/>
                        </a:lnTo>
                        <a:lnTo>
                          <a:pt x="100" y="27"/>
                        </a:lnTo>
                        <a:lnTo>
                          <a:pt x="98" y="28"/>
                        </a:lnTo>
                        <a:lnTo>
                          <a:pt x="96" y="28"/>
                        </a:lnTo>
                        <a:lnTo>
                          <a:pt x="93" y="30"/>
                        </a:lnTo>
                        <a:lnTo>
                          <a:pt x="89" y="30"/>
                        </a:lnTo>
                        <a:lnTo>
                          <a:pt x="88" y="30"/>
                        </a:lnTo>
                        <a:lnTo>
                          <a:pt x="84" y="32"/>
                        </a:lnTo>
                        <a:lnTo>
                          <a:pt x="81" y="32"/>
                        </a:lnTo>
                        <a:lnTo>
                          <a:pt x="79" y="32"/>
                        </a:lnTo>
                        <a:lnTo>
                          <a:pt x="75" y="32"/>
                        </a:lnTo>
                        <a:lnTo>
                          <a:pt x="72" y="34"/>
                        </a:lnTo>
                        <a:lnTo>
                          <a:pt x="70" y="34"/>
                        </a:lnTo>
                        <a:lnTo>
                          <a:pt x="67" y="34"/>
                        </a:lnTo>
                        <a:lnTo>
                          <a:pt x="60" y="34"/>
                        </a:lnTo>
                        <a:lnTo>
                          <a:pt x="56" y="34"/>
                        </a:lnTo>
                        <a:lnTo>
                          <a:pt x="53" y="34"/>
                        </a:lnTo>
                        <a:lnTo>
                          <a:pt x="51" y="32"/>
                        </a:lnTo>
                        <a:lnTo>
                          <a:pt x="47" y="32"/>
                        </a:lnTo>
                        <a:lnTo>
                          <a:pt x="44" y="32"/>
                        </a:lnTo>
                        <a:lnTo>
                          <a:pt x="42" y="32"/>
                        </a:lnTo>
                        <a:lnTo>
                          <a:pt x="39" y="30"/>
                        </a:lnTo>
                        <a:lnTo>
                          <a:pt x="35" y="30"/>
                        </a:lnTo>
                        <a:lnTo>
                          <a:pt x="33" y="30"/>
                        </a:lnTo>
                        <a:lnTo>
                          <a:pt x="30" y="28"/>
                        </a:lnTo>
                        <a:lnTo>
                          <a:pt x="28" y="28"/>
                        </a:lnTo>
                        <a:lnTo>
                          <a:pt x="25" y="27"/>
                        </a:lnTo>
                        <a:lnTo>
                          <a:pt x="23" y="27"/>
                        </a:lnTo>
                        <a:lnTo>
                          <a:pt x="21" y="25"/>
                        </a:lnTo>
                        <a:lnTo>
                          <a:pt x="18" y="23"/>
                        </a:lnTo>
                        <a:lnTo>
                          <a:pt x="16" y="23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6"/>
                        </a:lnTo>
                        <a:lnTo>
                          <a:pt x="7" y="14"/>
                        </a:lnTo>
                        <a:lnTo>
                          <a:pt x="5" y="13"/>
                        </a:lnTo>
                        <a:lnTo>
                          <a:pt x="4" y="13"/>
                        </a:lnTo>
                        <a:lnTo>
                          <a:pt x="2" y="11"/>
                        </a:lnTo>
                        <a:lnTo>
                          <a:pt x="2" y="9"/>
                        </a:lnTo>
                        <a:lnTo>
                          <a:pt x="2" y="7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49"/>
                        </a:lnTo>
                        <a:lnTo>
                          <a:pt x="0" y="151"/>
                        </a:lnTo>
                        <a:lnTo>
                          <a:pt x="2" y="152"/>
                        </a:lnTo>
                        <a:lnTo>
                          <a:pt x="2" y="154"/>
                        </a:lnTo>
                        <a:lnTo>
                          <a:pt x="2" y="156"/>
                        </a:lnTo>
                        <a:lnTo>
                          <a:pt x="4" y="158"/>
                        </a:lnTo>
                        <a:lnTo>
                          <a:pt x="5" y="158"/>
                        </a:lnTo>
                        <a:lnTo>
                          <a:pt x="7" y="159"/>
                        </a:lnTo>
                        <a:lnTo>
                          <a:pt x="7" y="161"/>
                        </a:lnTo>
                        <a:lnTo>
                          <a:pt x="9" y="163"/>
                        </a:lnTo>
                        <a:lnTo>
                          <a:pt x="11" y="165"/>
                        </a:lnTo>
                        <a:lnTo>
                          <a:pt x="12" y="165"/>
                        </a:lnTo>
                        <a:lnTo>
                          <a:pt x="14" y="166"/>
                        </a:lnTo>
                        <a:lnTo>
                          <a:pt x="16" y="166"/>
                        </a:lnTo>
                        <a:lnTo>
                          <a:pt x="18" y="168"/>
                        </a:lnTo>
                        <a:lnTo>
                          <a:pt x="21" y="170"/>
                        </a:lnTo>
                        <a:lnTo>
                          <a:pt x="23" y="170"/>
                        </a:lnTo>
                        <a:lnTo>
                          <a:pt x="25" y="172"/>
                        </a:lnTo>
                        <a:lnTo>
                          <a:pt x="28" y="172"/>
                        </a:lnTo>
                        <a:lnTo>
                          <a:pt x="30" y="173"/>
                        </a:lnTo>
                        <a:lnTo>
                          <a:pt x="33" y="173"/>
                        </a:lnTo>
                        <a:lnTo>
                          <a:pt x="35" y="175"/>
                        </a:lnTo>
                        <a:lnTo>
                          <a:pt x="39" y="175"/>
                        </a:lnTo>
                        <a:lnTo>
                          <a:pt x="42" y="175"/>
                        </a:lnTo>
                        <a:lnTo>
                          <a:pt x="44" y="177"/>
                        </a:lnTo>
                        <a:lnTo>
                          <a:pt x="47" y="177"/>
                        </a:lnTo>
                        <a:lnTo>
                          <a:pt x="51" y="177"/>
                        </a:lnTo>
                        <a:lnTo>
                          <a:pt x="53" y="177"/>
                        </a:lnTo>
                        <a:lnTo>
                          <a:pt x="56" y="177"/>
                        </a:lnTo>
                        <a:lnTo>
                          <a:pt x="60" y="177"/>
                        </a:lnTo>
                        <a:lnTo>
                          <a:pt x="67" y="177"/>
                        </a:lnTo>
                        <a:lnTo>
                          <a:pt x="70" y="177"/>
                        </a:lnTo>
                        <a:lnTo>
                          <a:pt x="72" y="177"/>
                        </a:lnTo>
                        <a:lnTo>
                          <a:pt x="75" y="177"/>
                        </a:lnTo>
                        <a:lnTo>
                          <a:pt x="79" y="177"/>
                        </a:lnTo>
                        <a:lnTo>
                          <a:pt x="81" y="177"/>
                        </a:lnTo>
                        <a:lnTo>
                          <a:pt x="84" y="175"/>
                        </a:lnTo>
                        <a:lnTo>
                          <a:pt x="88" y="175"/>
                        </a:lnTo>
                        <a:lnTo>
                          <a:pt x="89" y="175"/>
                        </a:lnTo>
                        <a:lnTo>
                          <a:pt x="93" y="173"/>
                        </a:lnTo>
                        <a:lnTo>
                          <a:pt x="96" y="173"/>
                        </a:lnTo>
                        <a:lnTo>
                          <a:pt x="98" y="172"/>
                        </a:lnTo>
                        <a:lnTo>
                          <a:pt x="100" y="172"/>
                        </a:lnTo>
                        <a:lnTo>
                          <a:pt x="103" y="170"/>
                        </a:lnTo>
                        <a:lnTo>
                          <a:pt x="105" y="170"/>
                        </a:lnTo>
                        <a:lnTo>
                          <a:pt x="107" y="168"/>
                        </a:lnTo>
                        <a:lnTo>
                          <a:pt x="109" y="166"/>
                        </a:lnTo>
                        <a:lnTo>
                          <a:pt x="110" y="166"/>
                        </a:lnTo>
                        <a:lnTo>
                          <a:pt x="114" y="165"/>
                        </a:lnTo>
                        <a:lnTo>
                          <a:pt x="116" y="165"/>
                        </a:lnTo>
                        <a:lnTo>
                          <a:pt x="117" y="163"/>
                        </a:lnTo>
                        <a:lnTo>
                          <a:pt x="117" y="161"/>
                        </a:lnTo>
                        <a:lnTo>
                          <a:pt x="119" y="159"/>
                        </a:lnTo>
                        <a:lnTo>
                          <a:pt x="121" y="158"/>
                        </a:lnTo>
                        <a:lnTo>
                          <a:pt x="122" y="158"/>
                        </a:lnTo>
                        <a:lnTo>
                          <a:pt x="122" y="156"/>
                        </a:lnTo>
                        <a:lnTo>
                          <a:pt x="124" y="154"/>
                        </a:lnTo>
                        <a:lnTo>
                          <a:pt x="124" y="152"/>
                        </a:lnTo>
                        <a:lnTo>
                          <a:pt x="124" y="151"/>
                        </a:lnTo>
                        <a:lnTo>
                          <a:pt x="126" y="149"/>
                        </a:lnTo>
                        <a:lnTo>
                          <a:pt x="126" y="147"/>
                        </a:lnTo>
                        <a:lnTo>
                          <a:pt x="126" y="145"/>
                        </a:lnTo>
                        <a:lnTo>
                          <a:pt x="126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39966"/>
                      </a:gs>
                      <a:gs pos="50000">
                        <a:srgbClr val="339966">
                          <a:gamma/>
                          <a:shade val="46275"/>
                          <a:invGamma/>
                        </a:srgbClr>
                      </a:gs>
                      <a:gs pos="100000">
                        <a:srgbClr val="339966"/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361" name="Freeform 581"/>
                  <p:cNvSpPr>
                    <a:spLocks/>
                  </p:cNvSpPr>
                  <p:nvPr/>
                </p:nvSpPr>
                <p:spPr bwMode="auto">
                  <a:xfrm>
                    <a:off x="5040" y="1824"/>
                    <a:ext cx="63" cy="74"/>
                  </a:xfrm>
                  <a:custGeom>
                    <a:avLst/>
                    <a:gdLst/>
                    <a:ahLst/>
                    <a:cxnLst>
                      <a:cxn ang="0">
                        <a:pos x="70" y="0"/>
                      </a:cxn>
                      <a:cxn ang="0">
                        <a:pos x="79" y="2"/>
                      </a:cxn>
                      <a:cxn ang="0">
                        <a:pos x="88" y="2"/>
                      </a:cxn>
                      <a:cxn ang="0">
                        <a:pos x="96" y="5"/>
                      </a:cxn>
                      <a:cxn ang="0">
                        <a:pos x="103" y="7"/>
                      </a:cxn>
                      <a:cxn ang="0">
                        <a:pos x="109" y="10"/>
                      </a:cxn>
                      <a:cxn ang="0">
                        <a:pos x="116" y="14"/>
                      </a:cxn>
                      <a:cxn ang="0">
                        <a:pos x="119" y="17"/>
                      </a:cxn>
                      <a:cxn ang="0">
                        <a:pos x="122" y="23"/>
                      </a:cxn>
                      <a:cxn ang="0">
                        <a:pos x="124" y="28"/>
                      </a:cxn>
                      <a:cxn ang="0">
                        <a:pos x="126" y="31"/>
                      </a:cxn>
                      <a:cxn ang="0">
                        <a:pos x="124" y="37"/>
                      </a:cxn>
                      <a:cxn ang="0">
                        <a:pos x="122" y="42"/>
                      </a:cxn>
                      <a:cxn ang="0">
                        <a:pos x="119" y="45"/>
                      </a:cxn>
                      <a:cxn ang="0">
                        <a:pos x="116" y="51"/>
                      </a:cxn>
                      <a:cxn ang="0">
                        <a:pos x="109" y="54"/>
                      </a:cxn>
                      <a:cxn ang="0">
                        <a:pos x="103" y="58"/>
                      </a:cxn>
                      <a:cxn ang="0">
                        <a:pos x="96" y="59"/>
                      </a:cxn>
                      <a:cxn ang="0">
                        <a:pos x="88" y="61"/>
                      </a:cxn>
                      <a:cxn ang="0">
                        <a:pos x="79" y="63"/>
                      </a:cxn>
                      <a:cxn ang="0">
                        <a:pos x="70" y="65"/>
                      </a:cxn>
                      <a:cxn ang="0">
                        <a:pos x="56" y="65"/>
                      </a:cxn>
                      <a:cxn ang="0">
                        <a:pos x="47" y="63"/>
                      </a:cxn>
                      <a:cxn ang="0">
                        <a:pos x="39" y="61"/>
                      </a:cxn>
                      <a:cxn ang="0">
                        <a:pos x="30" y="59"/>
                      </a:cxn>
                      <a:cxn ang="0">
                        <a:pos x="23" y="58"/>
                      </a:cxn>
                      <a:cxn ang="0">
                        <a:pos x="16" y="54"/>
                      </a:cxn>
                      <a:cxn ang="0">
                        <a:pos x="11" y="51"/>
                      </a:cxn>
                      <a:cxn ang="0">
                        <a:pos x="7" y="45"/>
                      </a:cxn>
                      <a:cxn ang="0">
                        <a:pos x="2" y="42"/>
                      </a:cxn>
                      <a:cxn ang="0">
                        <a:pos x="0" y="37"/>
                      </a:cxn>
                      <a:cxn ang="0">
                        <a:pos x="0" y="31"/>
                      </a:cxn>
                      <a:cxn ang="0">
                        <a:pos x="0" y="28"/>
                      </a:cxn>
                      <a:cxn ang="0">
                        <a:pos x="2" y="23"/>
                      </a:cxn>
                      <a:cxn ang="0">
                        <a:pos x="7" y="17"/>
                      </a:cxn>
                      <a:cxn ang="0">
                        <a:pos x="11" y="14"/>
                      </a:cxn>
                      <a:cxn ang="0">
                        <a:pos x="16" y="10"/>
                      </a:cxn>
                      <a:cxn ang="0">
                        <a:pos x="23" y="7"/>
                      </a:cxn>
                      <a:cxn ang="0">
                        <a:pos x="30" y="5"/>
                      </a:cxn>
                      <a:cxn ang="0">
                        <a:pos x="39" y="2"/>
                      </a:cxn>
                      <a:cxn ang="0">
                        <a:pos x="47" y="2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27" h="66">
                        <a:moveTo>
                          <a:pt x="63" y="0"/>
                        </a:moveTo>
                        <a:lnTo>
                          <a:pt x="67" y="0"/>
                        </a:lnTo>
                        <a:lnTo>
                          <a:pt x="70" y="0"/>
                        </a:lnTo>
                        <a:lnTo>
                          <a:pt x="72" y="0"/>
                        </a:lnTo>
                        <a:lnTo>
                          <a:pt x="75" y="0"/>
                        </a:lnTo>
                        <a:lnTo>
                          <a:pt x="79" y="2"/>
                        </a:lnTo>
                        <a:lnTo>
                          <a:pt x="81" y="2"/>
                        </a:lnTo>
                        <a:lnTo>
                          <a:pt x="84" y="2"/>
                        </a:lnTo>
                        <a:lnTo>
                          <a:pt x="88" y="2"/>
                        </a:lnTo>
                        <a:lnTo>
                          <a:pt x="89" y="3"/>
                        </a:lnTo>
                        <a:lnTo>
                          <a:pt x="93" y="3"/>
                        </a:lnTo>
                        <a:lnTo>
                          <a:pt x="96" y="5"/>
                        </a:lnTo>
                        <a:lnTo>
                          <a:pt x="98" y="5"/>
                        </a:lnTo>
                        <a:lnTo>
                          <a:pt x="100" y="7"/>
                        </a:lnTo>
                        <a:lnTo>
                          <a:pt x="103" y="7"/>
                        </a:lnTo>
                        <a:lnTo>
                          <a:pt x="105" y="9"/>
                        </a:lnTo>
                        <a:lnTo>
                          <a:pt x="107" y="9"/>
                        </a:lnTo>
                        <a:lnTo>
                          <a:pt x="109" y="10"/>
                        </a:lnTo>
                        <a:lnTo>
                          <a:pt x="110" y="12"/>
                        </a:lnTo>
                        <a:lnTo>
                          <a:pt x="114" y="12"/>
                        </a:lnTo>
                        <a:lnTo>
                          <a:pt x="116" y="14"/>
                        </a:lnTo>
                        <a:lnTo>
                          <a:pt x="117" y="16"/>
                        </a:lnTo>
                        <a:lnTo>
                          <a:pt x="117" y="17"/>
                        </a:lnTo>
                        <a:lnTo>
                          <a:pt x="119" y="17"/>
                        </a:lnTo>
                        <a:lnTo>
                          <a:pt x="121" y="19"/>
                        </a:lnTo>
                        <a:lnTo>
                          <a:pt x="122" y="21"/>
                        </a:lnTo>
                        <a:lnTo>
                          <a:pt x="122" y="23"/>
                        </a:lnTo>
                        <a:lnTo>
                          <a:pt x="124" y="24"/>
                        </a:lnTo>
                        <a:lnTo>
                          <a:pt x="124" y="26"/>
                        </a:lnTo>
                        <a:lnTo>
                          <a:pt x="124" y="28"/>
                        </a:lnTo>
                        <a:lnTo>
                          <a:pt x="126" y="28"/>
                        </a:lnTo>
                        <a:lnTo>
                          <a:pt x="126" y="30"/>
                        </a:lnTo>
                        <a:lnTo>
                          <a:pt x="126" y="31"/>
                        </a:lnTo>
                        <a:lnTo>
                          <a:pt x="126" y="33"/>
                        </a:lnTo>
                        <a:lnTo>
                          <a:pt x="126" y="35"/>
                        </a:lnTo>
                        <a:lnTo>
                          <a:pt x="124" y="37"/>
                        </a:lnTo>
                        <a:lnTo>
                          <a:pt x="124" y="38"/>
                        </a:lnTo>
                        <a:lnTo>
                          <a:pt x="124" y="40"/>
                        </a:lnTo>
                        <a:lnTo>
                          <a:pt x="122" y="42"/>
                        </a:lnTo>
                        <a:lnTo>
                          <a:pt x="122" y="44"/>
                        </a:lnTo>
                        <a:lnTo>
                          <a:pt x="121" y="44"/>
                        </a:lnTo>
                        <a:lnTo>
                          <a:pt x="119" y="45"/>
                        </a:lnTo>
                        <a:lnTo>
                          <a:pt x="117" y="47"/>
                        </a:lnTo>
                        <a:lnTo>
                          <a:pt x="117" y="49"/>
                        </a:lnTo>
                        <a:lnTo>
                          <a:pt x="116" y="51"/>
                        </a:lnTo>
                        <a:lnTo>
                          <a:pt x="114" y="51"/>
                        </a:lnTo>
                        <a:lnTo>
                          <a:pt x="110" y="52"/>
                        </a:lnTo>
                        <a:lnTo>
                          <a:pt x="109" y="54"/>
                        </a:lnTo>
                        <a:lnTo>
                          <a:pt x="107" y="54"/>
                        </a:lnTo>
                        <a:lnTo>
                          <a:pt x="105" y="56"/>
                        </a:lnTo>
                        <a:lnTo>
                          <a:pt x="103" y="58"/>
                        </a:lnTo>
                        <a:lnTo>
                          <a:pt x="100" y="58"/>
                        </a:lnTo>
                        <a:lnTo>
                          <a:pt x="98" y="59"/>
                        </a:lnTo>
                        <a:lnTo>
                          <a:pt x="96" y="59"/>
                        </a:lnTo>
                        <a:lnTo>
                          <a:pt x="93" y="61"/>
                        </a:lnTo>
                        <a:lnTo>
                          <a:pt x="89" y="61"/>
                        </a:lnTo>
                        <a:lnTo>
                          <a:pt x="88" y="61"/>
                        </a:lnTo>
                        <a:lnTo>
                          <a:pt x="84" y="63"/>
                        </a:lnTo>
                        <a:lnTo>
                          <a:pt x="81" y="63"/>
                        </a:lnTo>
                        <a:lnTo>
                          <a:pt x="79" y="63"/>
                        </a:lnTo>
                        <a:lnTo>
                          <a:pt x="75" y="63"/>
                        </a:lnTo>
                        <a:lnTo>
                          <a:pt x="72" y="65"/>
                        </a:lnTo>
                        <a:lnTo>
                          <a:pt x="70" y="65"/>
                        </a:lnTo>
                        <a:lnTo>
                          <a:pt x="67" y="65"/>
                        </a:lnTo>
                        <a:lnTo>
                          <a:pt x="60" y="65"/>
                        </a:lnTo>
                        <a:lnTo>
                          <a:pt x="56" y="65"/>
                        </a:lnTo>
                        <a:lnTo>
                          <a:pt x="53" y="65"/>
                        </a:lnTo>
                        <a:lnTo>
                          <a:pt x="51" y="63"/>
                        </a:lnTo>
                        <a:lnTo>
                          <a:pt x="47" y="63"/>
                        </a:lnTo>
                        <a:lnTo>
                          <a:pt x="44" y="63"/>
                        </a:lnTo>
                        <a:lnTo>
                          <a:pt x="42" y="63"/>
                        </a:lnTo>
                        <a:lnTo>
                          <a:pt x="39" y="61"/>
                        </a:lnTo>
                        <a:lnTo>
                          <a:pt x="35" y="61"/>
                        </a:lnTo>
                        <a:lnTo>
                          <a:pt x="33" y="61"/>
                        </a:lnTo>
                        <a:lnTo>
                          <a:pt x="30" y="59"/>
                        </a:lnTo>
                        <a:lnTo>
                          <a:pt x="28" y="59"/>
                        </a:lnTo>
                        <a:lnTo>
                          <a:pt x="25" y="58"/>
                        </a:lnTo>
                        <a:lnTo>
                          <a:pt x="23" y="58"/>
                        </a:lnTo>
                        <a:lnTo>
                          <a:pt x="21" y="56"/>
                        </a:lnTo>
                        <a:lnTo>
                          <a:pt x="18" y="54"/>
                        </a:lnTo>
                        <a:lnTo>
                          <a:pt x="16" y="54"/>
                        </a:lnTo>
                        <a:lnTo>
                          <a:pt x="14" y="52"/>
                        </a:lnTo>
                        <a:lnTo>
                          <a:pt x="12" y="51"/>
                        </a:lnTo>
                        <a:lnTo>
                          <a:pt x="11" y="51"/>
                        </a:lnTo>
                        <a:lnTo>
                          <a:pt x="9" y="49"/>
                        </a:lnTo>
                        <a:lnTo>
                          <a:pt x="7" y="47"/>
                        </a:lnTo>
                        <a:lnTo>
                          <a:pt x="7" y="45"/>
                        </a:lnTo>
                        <a:lnTo>
                          <a:pt x="5" y="44"/>
                        </a:lnTo>
                        <a:lnTo>
                          <a:pt x="4" y="44"/>
                        </a:lnTo>
                        <a:lnTo>
                          <a:pt x="2" y="42"/>
                        </a:lnTo>
                        <a:lnTo>
                          <a:pt x="2" y="40"/>
                        </a:lnTo>
                        <a:lnTo>
                          <a:pt x="2" y="38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0" y="31"/>
                        </a:lnTo>
                        <a:lnTo>
                          <a:pt x="0" y="3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2" y="24"/>
                        </a:lnTo>
                        <a:lnTo>
                          <a:pt x="2" y="23"/>
                        </a:lnTo>
                        <a:lnTo>
                          <a:pt x="4" y="21"/>
                        </a:lnTo>
                        <a:lnTo>
                          <a:pt x="5" y="19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9" y="16"/>
                        </a:lnTo>
                        <a:lnTo>
                          <a:pt x="11" y="14"/>
                        </a:lnTo>
                        <a:lnTo>
                          <a:pt x="12" y="12"/>
                        </a:lnTo>
                        <a:lnTo>
                          <a:pt x="14" y="12"/>
                        </a:lnTo>
                        <a:lnTo>
                          <a:pt x="16" y="10"/>
                        </a:lnTo>
                        <a:lnTo>
                          <a:pt x="18" y="9"/>
                        </a:lnTo>
                        <a:lnTo>
                          <a:pt x="21" y="9"/>
                        </a:lnTo>
                        <a:lnTo>
                          <a:pt x="23" y="7"/>
                        </a:lnTo>
                        <a:lnTo>
                          <a:pt x="25" y="7"/>
                        </a:lnTo>
                        <a:lnTo>
                          <a:pt x="28" y="5"/>
                        </a:lnTo>
                        <a:lnTo>
                          <a:pt x="30" y="5"/>
                        </a:lnTo>
                        <a:lnTo>
                          <a:pt x="33" y="3"/>
                        </a:lnTo>
                        <a:lnTo>
                          <a:pt x="35" y="3"/>
                        </a:lnTo>
                        <a:lnTo>
                          <a:pt x="39" y="2"/>
                        </a:lnTo>
                        <a:lnTo>
                          <a:pt x="42" y="2"/>
                        </a:lnTo>
                        <a:lnTo>
                          <a:pt x="44" y="2"/>
                        </a:lnTo>
                        <a:lnTo>
                          <a:pt x="47" y="2"/>
                        </a:lnTo>
                        <a:lnTo>
                          <a:pt x="51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3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8080"/>
                      </a:gs>
                      <a:gs pos="100000">
                        <a:srgbClr val="008080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ko-KR" altLang="en-US" sz="120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0" name="Group 582"/>
                <p:cNvGrpSpPr>
                  <a:grpSpLocks/>
                </p:cNvGrpSpPr>
                <p:nvPr/>
              </p:nvGrpSpPr>
              <p:grpSpPr bwMode="auto">
                <a:xfrm>
                  <a:off x="3757" y="1003"/>
                  <a:ext cx="969" cy="1046"/>
                  <a:chOff x="2352" y="1200"/>
                  <a:chExt cx="1149" cy="1128"/>
                </a:xfrm>
              </p:grpSpPr>
              <p:sp>
                <p:nvSpPr>
                  <p:cNvPr id="258" name="Text Box 5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61" y="1452"/>
                    <a:ext cx="142" cy="304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 eaLnBrk="0" latinLnBrk="0" hangingPunct="0">
                      <a:spcBef>
                        <a:spcPct val="50000"/>
                      </a:spcBef>
                    </a:pPr>
                    <a:endParaRPr kumimoji="0" lang="en-US" altLang="en-US" sz="12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21" name="Group 584"/>
                  <p:cNvGrpSpPr>
                    <a:grpSpLocks/>
                  </p:cNvGrpSpPr>
                  <p:nvPr/>
                </p:nvGrpSpPr>
                <p:grpSpPr bwMode="auto">
                  <a:xfrm>
                    <a:off x="2396" y="1200"/>
                    <a:ext cx="921" cy="1029"/>
                    <a:chOff x="4369" y="1795"/>
                    <a:chExt cx="999" cy="1029"/>
                  </a:xfrm>
                </p:grpSpPr>
                <p:sp>
                  <p:nvSpPr>
                    <p:cNvPr id="335" name="Freeform 585"/>
                    <p:cNvSpPr>
                      <a:spLocks/>
                    </p:cNvSpPr>
                    <p:nvPr/>
                  </p:nvSpPr>
                  <p:spPr bwMode="auto">
                    <a:xfrm>
                      <a:off x="4369" y="2055"/>
                      <a:ext cx="500" cy="76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12"/>
                        </a:cxn>
                        <a:cxn ang="0">
                          <a:pos x="499" y="766"/>
                        </a:cxn>
                        <a:cxn ang="0">
                          <a:pos x="499" y="255"/>
                        </a:cxn>
                        <a:cxn ang="0">
                          <a:pos x="0" y="0"/>
                        </a:cxn>
                        <a:cxn ang="0">
                          <a:pos x="0" y="512"/>
                        </a:cxn>
                        <a:cxn ang="0">
                          <a:pos x="0" y="512"/>
                        </a:cxn>
                      </a:cxnLst>
                      <a:rect l="0" t="0" r="r" b="b"/>
                      <a:pathLst>
                        <a:path w="500" h="767">
                          <a:moveTo>
                            <a:pt x="0" y="512"/>
                          </a:moveTo>
                          <a:lnTo>
                            <a:pt x="499" y="766"/>
                          </a:lnTo>
                          <a:lnTo>
                            <a:pt x="499" y="255"/>
                          </a:lnTo>
                          <a:lnTo>
                            <a:pt x="0" y="0"/>
                          </a:lnTo>
                          <a:lnTo>
                            <a:pt x="0" y="512"/>
                          </a:lnTo>
                          <a:lnTo>
                            <a:pt x="0" y="512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6" name="Freeform 586"/>
                    <p:cNvSpPr>
                      <a:spLocks/>
                    </p:cNvSpPr>
                    <p:nvPr/>
                  </p:nvSpPr>
                  <p:spPr bwMode="auto">
                    <a:xfrm>
                      <a:off x="4369" y="2055"/>
                      <a:ext cx="500" cy="76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12"/>
                        </a:cxn>
                        <a:cxn ang="0">
                          <a:pos x="499" y="766"/>
                        </a:cxn>
                        <a:cxn ang="0">
                          <a:pos x="499" y="255"/>
                        </a:cxn>
                        <a:cxn ang="0">
                          <a:pos x="0" y="0"/>
                        </a:cxn>
                        <a:cxn ang="0">
                          <a:pos x="0" y="512"/>
                        </a:cxn>
                      </a:cxnLst>
                      <a:rect l="0" t="0" r="r" b="b"/>
                      <a:pathLst>
                        <a:path w="500" h="767">
                          <a:moveTo>
                            <a:pt x="0" y="512"/>
                          </a:moveTo>
                          <a:lnTo>
                            <a:pt x="499" y="766"/>
                          </a:lnTo>
                          <a:lnTo>
                            <a:pt x="499" y="255"/>
                          </a:lnTo>
                          <a:lnTo>
                            <a:pt x="0" y="0"/>
                          </a:lnTo>
                          <a:lnTo>
                            <a:pt x="0" y="512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7" name="Freeform 587"/>
                    <p:cNvSpPr>
                      <a:spLocks/>
                    </p:cNvSpPr>
                    <p:nvPr/>
                  </p:nvSpPr>
                  <p:spPr bwMode="auto">
                    <a:xfrm>
                      <a:off x="4866" y="2057"/>
                      <a:ext cx="499" cy="76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53"/>
                        </a:cxn>
                        <a:cxn ang="0">
                          <a:pos x="498" y="0"/>
                        </a:cxn>
                        <a:cxn ang="0">
                          <a:pos x="498" y="510"/>
                        </a:cxn>
                        <a:cxn ang="0">
                          <a:pos x="0" y="766"/>
                        </a:cxn>
                        <a:cxn ang="0">
                          <a:pos x="0" y="253"/>
                        </a:cxn>
                        <a:cxn ang="0">
                          <a:pos x="0" y="253"/>
                        </a:cxn>
                      </a:cxnLst>
                      <a:rect l="0" t="0" r="r" b="b"/>
                      <a:pathLst>
                        <a:path w="499" h="767">
                          <a:moveTo>
                            <a:pt x="0" y="253"/>
                          </a:moveTo>
                          <a:lnTo>
                            <a:pt x="498" y="0"/>
                          </a:lnTo>
                          <a:lnTo>
                            <a:pt x="498" y="510"/>
                          </a:lnTo>
                          <a:lnTo>
                            <a:pt x="0" y="766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8" name="Freeform 588"/>
                    <p:cNvSpPr>
                      <a:spLocks/>
                    </p:cNvSpPr>
                    <p:nvPr/>
                  </p:nvSpPr>
                  <p:spPr bwMode="auto">
                    <a:xfrm>
                      <a:off x="4866" y="2057"/>
                      <a:ext cx="499" cy="76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53"/>
                        </a:cxn>
                        <a:cxn ang="0">
                          <a:pos x="498" y="0"/>
                        </a:cxn>
                        <a:cxn ang="0">
                          <a:pos x="498" y="510"/>
                        </a:cxn>
                        <a:cxn ang="0">
                          <a:pos x="0" y="766"/>
                        </a:cxn>
                        <a:cxn ang="0">
                          <a:pos x="0" y="253"/>
                        </a:cxn>
                      </a:cxnLst>
                      <a:rect l="0" t="0" r="r" b="b"/>
                      <a:pathLst>
                        <a:path w="499" h="767">
                          <a:moveTo>
                            <a:pt x="0" y="253"/>
                          </a:moveTo>
                          <a:lnTo>
                            <a:pt x="498" y="0"/>
                          </a:lnTo>
                          <a:lnTo>
                            <a:pt x="498" y="510"/>
                          </a:lnTo>
                          <a:lnTo>
                            <a:pt x="0" y="766"/>
                          </a:lnTo>
                          <a:lnTo>
                            <a:pt x="0" y="253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9" name="Freeform 589"/>
                    <p:cNvSpPr>
                      <a:spLocks/>
                    </p:cNvSpPr>
                    <p:nvPr/>
                  </p:nvSpPr>
                  <p:spPr bwMode="auto">
                    <a:xfrm>
                      <a:off x="4369" y="1795"/>
                      <a:ext cx="996" cy="518"/>
                    </a:xfrm>
                    <a:custGeom>
                      <a:avLst/>
                      <a:gdLst/>
                      <a:ahLst/>
                      <a:cxnLst>
                        <a:cxn ang="0">
                          <a:pos x="501" y="0"/>
                        </a:cxn>
                        <a:cxn ang="0">
                          <a:pos x="995" y="259"/>
                        </a:cxn>
                        <a:cxn ang="0">
                          <a:pos x="499" y="517"/>
                        </a:cxn>
                        <a:cxn ang="0">
                          <a:pos x="0" y="259"/>
                        </a:cxn>
                        <a:cxn ang="0">
                          <a:pos x="501" y="0"/>
                        </a:cxn>
                        <a:cxn ang="0">
                          <a:pos x="501" y="0"/>
                        </a:cxn>
                      </a:cxnLst>
                      <a:rect l="0" t="0" r="r" b="b"/>
                      <a:pathLst>
                        <a:path w="996" h="518">
                          <a:moveTo>
                            <a:pt x="501" y="0"/>
                          </a:moveTo>
                          <a:lnTo>
                            <a:pt x="995" y="259"/>
                          </a:lnTo>
                          <a:lnTo>
                            <a:pt x="499" y="517"/>
                          </a:lnTo>
                          <a:lnTo>
                            <a:pt x="0" y="259"/>
                          </a:lnTo>
                          <a:lnTo>
                            <a:pt x="501" y="0"/>
                          </a:lnTo>
                          <a:lnTo>
                            <a:pt x="501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0" name="Freeform 590"/>
                    <p:cNvSpPr>
                      <a:spLocks/>
                    </p:cNvSpPr>
                    <p:nvPr/>
                  </p:nvSpPr>
                  <p:spPr bwMode="auto">
                    <a:xfrm>
                      <a:off x="4369" y="1795"/>
                      <a:ext cx="996" cy="518"/>
                    </a:xfrm>
                    <a:custGeom>
                      <a:avLst/>
                      <a:gdLst/>
                      <a:ahLst/>
                      <a:cxnLst>
                        <a:cxn ang="0">
                          <a:pos x="501" y="0"/>
                        </a:cxn>
                        <a:cxn ang="0">
                          <a:pos x="995" y="259"/>
                        </a:cxn>
                        <a:cxn ang="0">
                          <a:pos x="499" y="517"/>
                        </a:cxn>
                        <a:cxn ang="0">
                          <a:pos x="0" y="259"/>
                        </a:cxn>
                        <a:cxn ang="0">
                          <a:pos x="501" y="0"/>
                        </a:cxn>
                      </a:cxnLst>
                      <a:rect l="0" t="0" r="r" b="b"/>
                      <a:pathLst>
                        <a:path w="996" h="518">
                          <a:moveTo>
                            <a:pt x="501" y="0"/>
                          </a:moveTo>
                          <a:lnTo>
                            <a:pt x="995" y="259"/>
                          </a:lnTo>
                          <a:lnTo>
                            <a:pt x="499" y="517"/>
                          </a:lnTo>
                          <a:lnTo>
                            <a:pt x="0" y="259"/>
                          </a:lnTo>
                          <a:lnTo>
                            <a:pt x="501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1" name="Line 5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11" y="2180"/>
                      <a:ext cx="0" cy="5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2" name="Line 5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81" y="2116"/>
                      <a:ext cx="0" cy="5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3" name="Line 5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34" y="2242"/>
                      <a:ext cx="0" cy="51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4" name="Line 5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9" y="2323"/>
                      <a:ext cx="499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5" name="Line 5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9" y="2198"/>
                      <a:ext cx="499" cy="2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6" name="Line 5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9" y="2447"/>
                      <a:ext cx="499" cy="25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7" name="Line 5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6" y="1991"/>
                      <a:ext cx="509" cy="24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8" name="Line 5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13" y="1925"/>
                      <a:ext cx="509" cy="25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9" name="Line 5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83" y="1861"/>
                      <a:ext cx="493" cy="25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0" name="Line 6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6" y="2202"/>
                      <a:ext cx="500" cy="25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1" name="Line 6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6" y="2447"/>
                      <a:ext cx="502" cy="25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2" name="Line 60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618" y="1925"/>
                      <a:ext cx="488" cy="2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3" name="Line 6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71" y="2321"/>
                      <a:ext cx="497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4" name="Line 60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488" y="1991"/>
                      <a:ext cx="495" cy="2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5" name="Line 60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734" y="1863"/>
                      <a:ext cx="498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6" name="Line 6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6" y="2189"/>
                      <a:ext cx="0" cy="5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7" name="Line 6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87" y="2251"/>
                      <a:ext cx="0" cy="50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58" name="Line 6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36" y="2121"/>
                      <a:ext cx="0" cy="50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2" name="Group 609"/>
                  <p:cNvGrpSpPr>
                    <a:grpSpLocks/>
                  </p:cNvGrpSpPr>
                  <p:nvPr/>
                </p:nvGrpSpPr>
                <p:grpSpPr bwMode="auto">
                  <a:xfrm>
                    <a:off x="2352" y="1824"/>
                    <a:ext cx="433" cy="483"/>
                    <a:chOff x="4006" y="2249"/>
                    <a:chExt cx="433" cy="483"/>
                  </a:xfrm>
                </p:grpSpPr>
                <p:sp>
                  <p:nvSpPr>
                    <p:cNvPr id="311" name="Freeform 610"/>
                    <p:cNvSpPr>
                      <a:spLocks/>
                    </p:cNvSpPr>
                    <p:nvPr/>
                  </p:nvSpPr>
                  <p:spPr bwMode="auto">
                    <a:xfrm>
                      <a:off x="4006" y="2371"/>
                      <a:ext cx="217" cy="36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234" y="359"/>
                        </a:cxn>
                        <a:cxn ang="0">
                          <a:pos x="234" y="119"/>
                        </a:cxn>
                        <a:cxn ang="0">
                          <a:pos x="0" y="0"/>
                        </a:cxn>
                        <a:cxn ang="0">
                          <a:pos x="0" y="240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235" h="360">
                          <a:moveTo>
                            <a:pt x="0" y="240"/>
                          </a:moveTo>
                          <a:lnTo>
                            <a:pt x="234" y="359"/>
                          </a:lnTo>
                          <a:lnTo>
                            <a:pt x="234" y="119"/>
                          </a:lnTo>
                          <a:lnTo>
                            <a:pt x="0" y="0"/>
                          </a:lnTo>
                          <a:lnTo>
                            <a:pt x="0" y="240"/>
                          </a:lnTo>
                          <a:lnTo>
                            <a:pt x="0" y="24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2" name="Freeform 611"/>
                    <p:cNvSpPr>
                      <a:spLocks/>
                    </p:cNvSpPr>
                    <p:nvPr/>
                  </p:nvSpPr>
                  <p:spPr bwMode="auto">
                    <a:xfrm>
                      <a:off x="4006" y="2371"/>
                      <a:ext cx="217" cy="36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234" y="359"/>
                        </a:cxn>
                        <a:cxn ang="0">
                          <a:pos x="234" y="119"/>
                        </a:cxn>
                        <a:cxn ang="0">
                          <a:pos x="0" y="0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235" h="360">
                          <a:moveTo>
                            <a:pt x="0" y="240"/>
                          </a:moveTo>
                          <a:lnTo>
                            <a:pt x="234" y="359"/>
                          </a:lnTo>
                          <a:lnTo>
                            <a:pt x="234" y="119"/>
                          </a:lnTo>
                          <a:lnTo>
                            <a:pt x="0" y="0"/>
                          </a:lnTo>
                          <a:lnTo>
                            <a:pt x="0" y="24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3" name="Freeform 612"/>
                    <p:cNvSpPr>
                      <a:spLocks/>
                    </p:cNvSpPr>
                    <p:nvPr/>
                  </p:nvSpPr>
                  <p:spPr bwMode="auto">
                    <a:xfrm>
                      <a:off x="4221" y="2372"/>
                      <a:ext cx="217" cy="36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8"/>
                        </a:cxn>
                        <a:cxn ang="0">
                          <a:pos x="234" y="0"/>
                        </a:cxn>
                        <a:cxn ang="0">
                          <a:pos x="234" y="239"/>
                        </a:cxn>
                        <a:cxn ang="0">
                          <a:pos x="0" y="359"/>
                        </a:cxn>
                        <a:cxn ang="0">
                          <a:pos x="0" y="118"/>
                        </a:cxn>
                        <a:cxn ang="0">
                          <a:pos x="0" y="118"/>
                        </a:cxn>
                      </a:cxnLst>
                      <a:rect l="0" t="0" r="r" b="b"/>
                      <a:pathLst>
                        <a:path w="235" h="360">
                          <a:moveTo>
                            <a:pt x="0" y="118"/>
                          </a:moveTo>
                          <a:lnTo>
                            <a:pt x="234" y="0"/>
                          </a:lnTo>
                          <a:lnTo>
                            <a:pt x="234" y="239"/>
                          </a:lnTo>
                          <a:lnTo>
                            <a:pt x="0" y="359"/>
                          </a:lnTo>
                          <a:lnTo>
                            <a:pt x="0" y="118"/>
                          </a:lnTo>
                          <a:lnTo>
                            <a:pt x="0" y="11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4" name="Freeform 613"/>
                    <p:cNvSpPr>
                      <a:spLocks/>
                    </p:cNvSpPr>
                    <p:nvPr/>
                  </p:nvSpPr>
                  <p:spPr bwMode="auto">
                    <a:xfrm>
                      <a:off x="4221" y="2372"/>
                      <a:ext cx="217" cy="36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8"/>
                        </a:cxn>
                        <a:cxn ang="0">
                          <a:pos x="234" y="0"/>
                        </a:cxn>
                        <a:cxn ang="0">
                          <a:pos x="234" y="239"/>
                        </a:cxn>
                        <a:cxn ang="0">
                          <a:pos x="0" y="359"/>
                        </a:cxn>
                        <a:cxn ang="0">
                          <a:pos x="0" y="118"/>
                        </a:cxn>
                      </a:cxnLst>
                      <a:rect l="0" t="0" r="r" b="b"/>
                      <a:pathLst>
                        <a:path w="235" h="360">
                          <a:moveTo>
                            <a:pt x="0" y="118"/>
                          </a:moveTo>
                          <a:lnTo>
                            <a:pt x="234" y="0"/>
                          </a:lnTo>
                          <a:lnTo>
                            <a:pt x="234" y="239"/>
                          </a:lnTo>
                          <a:lnTo>
                            <a:pt x="0" y="359"/>
                          </a:lnTo>
                          <a:lnTo>
                            <a:pt x="0" y="11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5" name="Freeform 614"/>
                    <p:cNvSpPr>
                      <a:spLocks/>
                    </p:cNvSpPr>
                    <p:nvPr/>
                  </p:nvSpPr>
                  <p:spPr bwMode="auto">
                    <a:xfrm>
                      <a:off x="4006" y="2249"/>
                      <a:ext cx="432" cy="243"/>
                    </a:xfrm>
                    <a:custGeom>
                      <a:avLst/>
                      <a:gdLst/>
                      <a:ahLst/>
                      <a:cxnLst>
                        <a:cxn ang="0">
                          <a:pos x="235" y="0"/>
                        </a:cxn>
                        <a:cxn ang="0">
                          <a:pos x="467" y="121"/>
                        </a:cxn>
                        <a:cxn ang="0">
                          <a:pos x="234" y="242"/>
                        </a:cxn>
                        <a:cxn ang="0">
                          <a:pos x="0" y="121"/>
                        </a:cxn>
                        <a:cxn ang="0">
                          <a:pos x="235" y="0"/>
                        </a:cxn>
                        <a:cxn ang="0">
                          <a:pos x="235" y="0"/>
                        </a:cxn>
                      </a:cxnLst>
                      <a:rect l="0" t="0" r="r" b="b"/>
                      <a:pathLst>
                        <a:path w="468" h="243">
                          <a:moveTo>
                            <a:pt x="235" y="0"/>
                          </a:moveTo>
                          <a:lnTo>
                            <a:pt x="467" y="121"/>
                          </a:lnTo>
                          <a:lnTo>
                            <a:pt x="234" y="242"/>
                          </a:lnTo>
                          <a:lnTo>
                            <a:pt x="0" y="121"/>
                          </a:lnTo>
                          <a:lnTo>
                            <a:pt x="235" y="0"/>
                          </a:lnTo>
                          <a:lnTo>
                            <a:pt x="235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6" name="Freeform 615"/>
                    <p:cNvSpPr>
                      <a:spLocks/>
                    </p:cNvSpPr>
                    <p:nvPr/>
                  </p:nvSpPr>
                  <p:spPr bwMode="auto">
                    <a:xfrm>
                      <a:off x="4006" y="2249"/>
                      <a:ext cx="432" cy="243"/>
                    </a:xfrm>
                    <a:custGeom>
                      <a:avLst/>
                      <a:gdLst/>
                      <a:ahLst/>
                      <a:cxnLst>
                        <a:cxn ang="0">
                          <a:pos x="235" y="0"/>
                        </a:cxn>
                        <a:cxn ang="0">
                          <a:pos x="467" y="121"/>
                        </a:cxn>
                        <a:cxn ang="0">
                          <a:pos x="234" y="242"/>
                        </a:cxn>
                        <a:cxn ang="0">
                          <a:pos x="0" y="121"/>
                        </a:cxn>
                        <a:cxn ang="0">
                          <a:pos x="235" y="0"/>
                        </a:cxn>
                      </a:cxnLst>
                      <a:rect l="0" t="0" r="r" b="b"/>
                      <a:pathLst>
                        <a:path w="468" h="243">
                          <a:moveTo>
                            <a:pt x="235" y="0"/>
                          </a:moveTo>
                          <a:lnTo>
                            <a:pt x="467" y="121"/>
                          </a:lnTo>
                          <a:lnTo>
                            <a:pt x="234" y="242"/>
                          </a:lnTo>
                          <a:lnTo>
                            <a:pt x="0" y="121"/>
                          </a:lnTo>
                          <a:lnTo>
                            <a:pt x="235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7" name="Line 6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10" y="2429"/>
                      <a:ext cx="0" cy="24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8" name="Line 6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55" y="2399"/>
                      <a:ext cx="0" cy="24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9" name="Line 6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64" y="2458"/>
                      <a:ext cx="0" cy="24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0" name="Line 6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06" y="2496"/>
                      <a:ext cx="216" cy="1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1" name="Line 6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06" y="2438"/>
                      <a:ext cx="216" cy="1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2" name="Line 6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06" y="2554"/>
                      <a:ext cx="216" cy="1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3" name="Line 6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65" y="2341"/>
                      <a:ext cx="221" cy="1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4" name="Line 6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2" y="2310"/>
                      <a:ext cx="220" cy="1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5" name="Line 6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56" y="2280"/>
                      <a:ext cx="213" cy="1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6" name="Line 6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21" y="2440"/>
                      <a:ext cx="217" cy="11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7" name="Line 6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21" y="2554"/>
                      <a:ext cx="218" cy="1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8" name="Line 62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114" y="2310"/>
                      <a:ext cx="211" cy="12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9" name="Line 6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24" y="2496"/>
                      <a:ext cx="215" cy="1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0" name="Line 62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058" y="2341"/>
                      <a:ext cx="215" cy="1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1" name="Line 63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164" y="2281"/>
                      <a:ext cx="216" cy="1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2" name="Line 6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5" y="2434"/>
                      <a:ext cx="0" cy="24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3" name="Line 6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4" y="2463"/>
                      <a:ext cx="0" cy="23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4" name="Line 6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82" y="2402"/>
                      <a:ext cx="0" cy="23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3" name="Group 634"/>
                  <p:cNvGrpSpPr>
                    <a:grpSpLocks/>
                  </p:cNvGrpSpPr>
                  <p:nvPr/>
                </p:nvGrpSpPr>
                <p:grpSpPr bwMode="auto">
                  <a:xfrm>
                    <a:off x="2922" y="1680"/>
                    <a:ext cx="579" cy="648"/>
                    <a:chOff x="5050" y="2286"/>
                    <a:chExt cx="629" cy="648"/>
                  </a:xfrm>
                </p:grpSpPr>
                <p:sp>
                  <p:nvSpPr>
                    <p:cNvPr id="287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5050" y="2450"/>
                      <a:ext cx="315" cy="48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22"/>
                        </a:cxn>
                        <a:cxn ang="0">
                          <a:pos x="314" y="482"/>
                        </a:cxn>
                        <a:cxn ang="0">
                          <a:pos x="314" y="160"/>
                        </a:cxn>
                        <a:cxn ang="0">
                          <a:pos x="0" y="0"/>
                        </a:cxn>
                        <a:cxn ang="0">
                          <a:pos x="0" y="322"/>
                        </a:cxn>
                        <a:cxn ang="0">
                          <a:pos x="0" y="322"/>
                        </a:cxn>
                      </a:cxnLst>
                      <a:rect l="0" t="0" r="r" b="b"/>
                      <a:pathLst>
                        <a:path w="315" h="483">
                          <a:moveTo>
                            <a:pt x="0" y="322"/>
                          </a:moveTo>
                          <a:lnTo>
                            <a:pt x="314" y="482"/>
                          </a:lnTo>
                          <a:lnTo>
                            <a:pt x="314" y="160"/>
                          </a:lnTo>
                          <a:lnTo>
                            <a:pt x="0" y="0"/>
                          </a:lnTo>
                          <a:lnTo>
                            <a:pt x="0" y="322"/>
                          </a:lnTo>
                          <a:lnTo>
                            <a:pt x="0" y="322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88" name="Freeform 636"/>
                    <p:cNvSpPr>
                      <a:spLocks/>
                    </p:cNvSpPr>
                    <p:nvPr/>
                  </p:nvSpPr>
                  <p:spPr bwMode="auto">
                    <a:xfrm>
                      <a:off x="5050" y="2450"/>
                      <a:ext cx="315" cy="48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22"/>
                        </a:cxn>
                        <a:cxn ang="0">
                          <a:pos x="314" y="482"/>
                        </a:cxn>
                        <a:cxn ang="0">
                          <a:pos x="314" y="160"/>
                        </a:cxn>
                        <a:cxn ang="0">
                          <a:pos x="0" y="0"/>
                        </a:cxn>
                        <a:cxn ang="0">
                          <a:pos x="0" y="322"/>
                        </a:cxn>
                      </a:cxnLst>
                      <a:rect l="0" t="0" r="r" b="b"/>
                      <a:pathLst>
                        <a:path w="315" h="483">
                          <a:moveTo>
                            <a:pt x="0" y="322"/>
                          </a:moveTo>
                          <a:lnTo>
                            <a:pt x="314" y="482"/>
                          </a:lnTo>
                          <a:lnTo>
                            <a:pt x="314" y="160"/>
                          </a:lnTo>
                          <a:lnTo>
                            <a:pt x="0" y="0"/>
                          </a:lnTo>
                          <a:lnTo>
                            <a:pt x="0" y="322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89" name="Freeform 637"/>
                    <p:cNvSpPr>
                      <a:spLocks/>
                    </p:cNvSpPr>
                    <p:nvPr/>
                  </p:nvSpPr>
                  <p:spPr bwMode="auto">
                    <a:xfrm>
                      <a:off x="5363" y="2451"/>
                      <a:ext cx="314" cy="48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9"/>
                        </a:cxn>
                        <a:cxn ang="0">
                          <a:pos x="313" y="0"/>
                        </a:cxn>
                        <a:cxn ang="0">
                          <a:pos x="313" y="321"/>
                        </a:cxn>
                        <a:cxn ang="0">
                          <a:pos x="0" y="482"/>
                        </a:cxn>
                        <a:cxn ang="0">
                          <a:pos x="0" y="159"/>
                        </a:cxn>
                        <a:cxn ang="0">
                          <a:pos x="0" y="159"/>
                        </a:cxn>
                      </a:cxnLst>
                      <a:rect l="0" t="0" r="r" b="b"/>
                      <a:pathLst>
                        <a:path w="314" h="483">
                          <a:moveTo>
                            <a:pt x="0" y="159"/>
                          </a:moveTo>
                          <a:lnTo>
                            <a:pt x="313" y="0"/>
                          </a:lnTo>
                          <a:lnTo>
                            <a:pt x="313" y="321"/>
                          </a:lnTo>
                          <a:lnTo>
                            <a:pt x="0" y="482"/>
                          </a:lnTo>
                          <a:lnTo>
                            <a:pt x="0" y="159"/>
                          </a:lnTo>
                          <a:lnTo>
                            <a:pt x="0" y="159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0" name="Freeform 638"/>
                    <p:cNvSpPr>
                      <a:spLocks/>
                    </p:cNvSpPr>
                    <p:nvPr/>
                  </p:nvSpPr>
                  <p:spPr bwMode="auto">
                    <a:xfrm>
                      <a:off x="5363" y="2451"/>
                      <a:ext cx="314" cy="48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9"/>
                        </a:cxn>
                        <a:cxn ang="0">
                          <a:pos x="313" y="0"/>
                        </a:cxn>
                        <a:cxn ang="0">
                          <a:pos x="313" y="321"/>
                        </a:cxn>
                        <a:cxn ang="0">
                          <a:pos x="0" y="482"/>
                        </a:cxn>
                        <a:cxn ang="0">
                          <a:pos x="0" y="159"/>
                        </a:cxn>
                      </a:cxnLst>
                      <a:rect l="0" t="0" r="r" b="b"/>
                      <a:pathLst>
                        <a:path w="314" h="483">
                          <a:moveTo>
                            <a:pt x="0" y="159"/>
                          </a:moveTo>
                          <a:lnTo>
                            <a:pt x="313" y="0"/>
                          </a:lnTo>
                          <a:lnTo>
                            <a:pt x="313" y="321"/>
                          </a:lnTo>
                          <a:lnTo>
                            <a:pt x="0" y="482"/>
                          </a:lnTo>
                          <a:lnTo>
                            <a:pt x="0" y="159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1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5050" y="2286"/>
                      <a:ext cx="627" cy="326"/>
                    </a:xfrm>
                    <a:custGeom>
                      <a:avLst/>
                      <a:gdLst/>
                      <a:ahLst/>
                      <a:cxnLst>
                        <a:cxn ang="0">
                          <a:pos x="315" y="0"/>
                        </a:cxn>
                        <a:cxn ang="0">
                          <a:pos x="626" y="163"/>
                        </a:cxn>
                        <a:cxn ang="0">
                          <a:pos x="314" y="325"/>
                        </a:cxn>
                        <a:cxn ang="0">
                          <a:pos x="0" y="163"/>
                        </a:cxn>
                        <a:cxn ang="0">
                          <a:pos x="315" y="0"/>
                        </a:cxn>
                        <a:cxn ang="0">
                          <a:pos x="315" y="0"/>
                        </a:cxn>
                      </a:cxnLst>
                      <a:rect l="0" t="0" r="r" b="b"/>
                      <a:pathLst>
                        <a:path w="627" h="326">
                          <a:moveTo>
                            <a:pt x="315" y="0"/>
                          </a:moveTo>
                          <a:lnTo>
                            <a:pt x="626" y="163"/>
                          </a:lnTo>
                          <a:lnTo>
                            <a:pt x="314" y="325"/>
                          </a:lnTo>
                          <a:lnTo>
                            <a:pt x="0" y="163"/>
                          </a:lnTo>
                          <a:lnTo>
                            <a:pt x="315" y="0"/>
                          </a:lnTo>
                          <a:lnTo>
                            <a:pt x="315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2" name="Freeform 640"/>
                    <p:cNvSpPr>
                      <a:spLocks/>
                    </p:cNvSpPr>
                    <p:nvPr/>
                  </p:nvSpPr>
                  <p:spPr bwMode="auto">
                    <a:xfrm>
                      <a:off x="5050" y="2286"/>
                      <a:ext cx="627" cy="326"/>
                    </a:xfrm>
                    <a:custGeom>
                      <a:avLst/>
                      <a:gdLst/>
                      <a:ahLst/>
                      <a:cxnLst>
                        <a:cxn ang="0">
                          <a:pos x="315" y="0"/>
                        </a:cxn>
                        <a:cxn ang="0">
                          <a:pos x="626" y="163"/>
                        </a:cxn>
                        <a:cxn ang="0">
                          <a:pos x="314" y="325"/>
                        </a:cxn>
                        <a:cxn ang="0">
                          <a:pos x="0" y="163"/>
                        </a:cxn>
                        <a:cxn ang="0">
                          <a:pos x="315" y="0"/>
                        </a:cxn>
                      </a:cxnLst>
                      <a:rect l="0" t="0" r="r" b="b"/>
                      <a:pathLst>
                        <a:path w="627" h="326">
                          <a:moveTo>
                            <a:pt x="315" y="0"/>
                          </a:moveTo>
                          <a:lnTo>
                            <a:pt x="626" y="163"/>
                          </a:lnTo>
                          <a:lnTo>
                            <a:pt x="314" y="325"/>
                          </a:lnTo>
                          <a:lnTo>
                            <a:pt x="0" y="163"/>
                          </a:lnTo>
                          <a:lnTo>
                            <a:pt x="315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3" name="Line 6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2" y="2528"/>
                      <a:ext cx="0" cy="32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4" name="Line 6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21" y="2488"/>
                      <a:ext cx="0" cy="3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5" name="Line 6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0" y="2567"/>
                      <a:ext cx="0" cy="32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6" name="Line 6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50" y="2618"/>
                      <a:ext cx="314" cy="16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7" name="Line 6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50" y="2540"/>
                      <a:ext cx="314" cy="1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8" name="Line 6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50" y="2696"/>
                      <a:ext cx="314" cy="1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9" name="Line 6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81" y="2409"/>
                      <a:ext cx="321" cy="1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0" name="Line 6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4" y="2368"/>
                      <a:ext cx="320" cy="1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1" name="Line 6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122" y="2328"/>
                      <a:ext cx="310" cy="1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2" name="Line 6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3" y="2542"/>
                      <a:ext cx="315" cy="15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3" name="Line 6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3" y="2696"/>
                      <a:ext cx="316" cy="1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4" name="Line 65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207" y="2368"/>
                      <a:ext cx="307" cy="16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5" name="Line 6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6" y="2617"/>
                      <a:ext cx="313" cy="1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6" name="Line 65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125" y="2409"/>
                      <a:ext cx="312" cy="1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7" name="Line 65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280" y="2329"/>
                      <a:ext cx="313" cy="1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8" name="Line 6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14" y="2534"/>
                      <a:ext cx="0" cy="3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9" name="Line 6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39" y="2573"/>
                      <a:ext cx="0" cy="3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0" name="Line 6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96" y="2491"/>
                      <a:ext cx="0" cy="3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24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3024" y="1488"/>
                    <a:ext cx="339" cy="379"/>
                    <a:chOff x="4123" y="2332"/>
                    <a:chExt cx="367" cy="379"/>
                  </a:xfrm>
                </p:grpSpPr>
                <p:sp>
                  <p:nvSpPr>
                    <p:cNvPr id="263" name="Freeform 660"/>
                    <p:cNvSpPr>
                      <a:spLocks/>
                    </p:cNvSpPr>
                    <p:nvPr/>
                  </p:nvSpPr>
                  <p:spPr bwMode="auto">
                    <a:xfrm>
                      <a:off x="4123" y="2428"/>
                      <a:ext cx="184" cy="28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8"/>
                        </a:cxn>
                        <a:cxn ang="0">
                          <a:pos x="183" y="281"/>
                        </a:cxn>
                        <a:cxn ang="0">
                          <a:pos x="183" y="93"/>
                        </a:cxn>
                        <a:cxn ang="0">
                          <a:pos x="0" y="0"/>
                        </a:cxn>
                        <a:cxn ang="0">
                          <a:pos x="0" y="188"/>
                        </a:cxn>
                        <a:cxn ang="0">
                          <a:pos x="0" y="188"/>
                        </a:cxn>
                      </a:cxnLst>
                      <a:rect l="0" t="0" r="r" b="b"/>
                      <a:pathLst>
                        <a:path w="184" h="282">
                          <a:moveTo>
                            <a:pt x="0" y="188"/>
                          </a:moveTo>
                          <a:lnTo>
                            <a:pt x="183" y="281"/>
                          </a:lnTo>
                          <a:lnTo>
                            <a:pt x="183" y="93"/>
                          </a:lnTo>
                          <a:lnTo>
                            <a:pt x="0" y="0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64" name="Freeform 661"/>
                    <p:cNvSpPr>
                      <a:spLocks/>
                    </p:cNvSpPr>
                    <p:nvPr/>
                  </p:nvSpPr>
                  <p:spPr bwMode="auto">
                    <a:xfrm>
                      <a:off x="4123" y="2428"/>
                      <a:ext cx="184" cy="28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8"/>
                        </a:cxn>
                        <a:cxn ang="0">
                          <a:pos x="183" y="281"/>
                        </a:cxn>
                        <a:cxn ang="0">
                          <a:pos x="183" y="93"/>
                        </a:cxn>
                        <a:cxn ang="0">
                          <a:pos x="0" y="0"/>
                        </a:cxn>
                        <a:cxn ang="0">
                          <a:pos x="0" y="188"/>
                        </a:cxn>
                      </a:cxnLst>
                      <a:rect l="0" t="0" r="r" b="b"/>
                      <a:pathLst>
                        <a:path w="184" h="282">
                          <a:moveTo>
                            <a:pt x="0" y="188"/>
                          </a:moveTo>
                          <a:lnTo>
                            <a:pt x="183" y="281"/>
                          </a:lnTo>
                          <a:lnTo>
                            <a:pt x="183" y="93"/>
                          </a:lnTo>
                          <a:lnTo>
                            <a:pt x="0" y="0"/>
                          </a:lnTo>
                          <a:lnTo>
                            <a:pt x="0" y="18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65" name="Freeform 662"/>
                    <p:cNvSpPr>
                      <a:spLocks/>
                    </p:cNvSpPr>
                    <p:nvPr/>
                  </p:nvSpPr>
                  <p:spPr bwMode="auto">
                    <a:xfrm>
                      <a:off x="4306" y="2428"/>
                      <a:ext cx="183" cy="28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3"/>
                        </a:cxn>
                        <a:cxn ang="0">
                          <a:pos x="182" y="0"/>
                        </a:cxn>
                        <a:cxn ang="0">
                          <a:pos x="182" y="188"/>
                        </a:cxn>
                        <a:cxn ang="0">
                          <a:pos x="0" y="282"/>
                        </a:cxn>
                        <a:cxn ang="0">
                          <a:pos x="0" y="93"/>
                        </a:cxn>
                        <a:cxn ang="0">
                          <a:pos x="0" y="93"/>
                        </a:cxn>
                      </a:cxnLst>
                      <a:rect l="0" t="0" r="r" b="b"/>
                      <a:pathLst>
                        <a:path w="183" h="283">
                          <a:moveTo>
                            <a:pt x="0" y="93"/>
                          </a:moveTo>
                          <a:lnTo>
                            <a:pt x="182" y="0"/>
                          </a:lnTo>
                          <a:lnTo>
                            <a:pt x="182" y="188"/>
                          </a:lnTo>
                          <a:lnTo>
                            <a:pt x="0" y="282"/>
                          </a:lnTo>
                          <a:lnTo>
                            <a:pt x="0" y="93"/>
                          </a:lnTo>
                          <a:lnTo>
                            <a:pt x="0" y="93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66" name="Freeform 663"/>
                    <p:cNvSpPr>
                      <a:spLocks/>
                    </p:cNvSpPr>
                    <p:nvPr/>
                  </p:nvSpPr>
                  <p:spPr bwMode="auto">
                    <a:xfrm>
                      <a:off x="4306" y="2428"/>
                      <a:ext cx="183" cy="28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3"/>
                        </a:cxn>
                        <a:cxn ang="0">
                          <a:pos x="182" y="0"/>
                        </a:cxn>
                        <a:cxn ang="0">
                          <a:pos x="182" y="188"/>
                        </a:cxn>
                        <a:cxn ang="0">
                          <a:pos x="0" y="282"/>
                        </a:cxn>
                        <a:cxn ang="0">
                          <a:pos x="0" y="93"/>
                        </a:cxn>
                      </a:cxnLst>
                      <a:rect l="0" t="0" r="r" b="b"/>
                      <a:pathLst>
                        <a:path w="183" h="283">
                          <a:moveTo>
                            <a:pt x="0" y="93"/>
                          </a:moveTo>
                          <a:lnTo>
                            <a:pt x="182" y="0"/>
                          </a:lnTo>
                          <a:lnTo>
                            <a:pt x="182" y="188"/>
                          </a:lnTo>
                          <a:lnTo>
                            <a:pt x="0" y="282"/>
                          </a:lnTo>
                          <a:lnTo>
                            <a:pt x="0" y="93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67" name="Freeform 664"/>
                    <p:cNvSpPr>
                      <a:spLocks/>
                    </p:cNvSpPr>
                    <p:nvPr/>
                  </p:nvSpPr>
                  <p:spPr bwMode="auto">
                    <a:xfrm>
                      <a:off x="4123" y="2332"/>
                      <a:ext cx="366" cy="191"/>
                    </a:xfrm>
                    <a:custGeom>
                      <a:avLst/>
                      <a:gdLst/>
                      <a:ahLst/>
                      <a:cxnLst>
                        <a:cxn ang="0">
                          <a:pos x="184" y="0"/>
                        </a:cxn>
                        <a:cxn ang="0">
                          <a:pos x="365" y="95"/>
                        </a:cxn>
                        <a:cxn ang="0">
                          <a:pos x="183" y="190"/>
                        </a:cxn>
                        <a:cxn ang="0">
                          <a:pos x="0" y="95"/>
                        </a:cxn>
                        <a:cxn ang="0">
                          <a:pos x="184" y="0"/>
                        </a:cxn>
                        <a:cxn ang="0">
                          <a:pos x="184" y="0"/>
                        </a:cxn>
                      </a:cxnLst>
                      <a:rect l="0" t="0" r="r" b="b"/>
                      <a:pathLst>
                        <a:path w="366" h="191">
                          <a:moveTo>
                            <a:pt x="184" y="0"/>
                          </a:moveTo>
                          <a:lnTo>
                            <a:pt x="365" y="95"/>
                          </a:lnTo>
                          <a:lnTo>
                            <a:pt x="183" y="190"/>
                          </a:lnTo>
                          <a:lnTo>
                            <a:pt x="0" y="95"/>
                          </a:lnTo>
                          <a:lnTo>
                            <a:pt x="184" y="0"/>
                          </a:lnTo>
                          <a:lnTo>
                            <a:pt x="184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68" name="Freeform 665"/>
                    <p:cNvSpPr>
                      <a:spLocks/>
                    </p:cNvSpPr>
                    <p:nvPr/>
                  </p:nvSpPr>
                  <p:spPr bwMode="auto">
                    <a:xfrm>
                      <a:off x="4123" y="2332"/>
                      <a:ext cx="366" cy="191"/>
                    </a:xfrm>
                    <a:custGeom>
                      <a:avLst/>
                      <a:gdLst/>
                      <a:ahLst/>
                      <a:cxnLst>
                        <a:cxn ang="0">
                          <a:pos x="184" y="0"/>
                        </a:cxn>
                        <a:cxn ang="0">
                          <a:pos x="365" y="95"/>
                        </a:cxn>
                        <a:cxn ang="0">
                          <a:pos x="183" y="190"/>
                        </a:cxn>
                        <a:cxn ang="0">
                          <a:pos x="0" y="95"/>
                        </a:cxn>
                        <a:cxn ang="0">
                          <a:pos x="184" y="0"/>
                        </a:cxn>
                      </a:cxnLst>
                      <a:rect l="0" t="0" r="r" b="b"/>
                      <a:pathLst>
                        <a:path w="366" h="191">
                          <a:moveTo>
                            <a:pt x="184" y="0"/>
                          </a:moveTo>
                          <a:lnTo>
                            <a:pt x="365" y="95"/>
                          </a:lnTo>
                          <a:lnTo>
                            <a:pt x="183" y="190"/>
                          </a:lnTo>
                          <a:lnTo>
                            <a:pt x="0" y="95"/>
                          </a:lnTo>
                          <a:lnTo>
                            <a:pt x="184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0000FF">
                            <a:gamma/>
                            <a:tint val="25098"/>
                            <a:invGamma/>
                          </a:srgbClr>
                        </a:gs>
                        <a:gs pos="100000">
                          <a:srgbClr val="0000FF"/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69" name="Line 6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2" y="2473"/>
                      <a:ext cx="0" cy="19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0" name="Line 6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64" y="2450"/>
                      <a:ext cx="0" cy="1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1" name="Line 6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57" y="2496"/>
                      <a:ext cx="0" cy="18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2" name="Line 6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3" y="2526"/>
                      <a:ext cx="183" cy="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3" name="Line 6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3" y="2480"/>
                      <a:ext cx="183" cy="9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4" name="Line 6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3" y="2572"/>
                      <a:ext cx="183" cy="9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5" name="Line 6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58" y="2404"/>
                      <a:ext cx="187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6" name="Line 6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13" y="2380"/>
                      <a:ext cx="187" cy="9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7" name="Line 6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65" y="2357"/>
                      <a:ext cx="181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8" name="Line 6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06" y="2482"/>
                      <a:ext cx="183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79" name="Line 6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06" y="2572"/>
                      <a:ext cx="184" cy="9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80" name="Line 67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15" y="2380"/>
                      <a:ext cx="179" cy="9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81" name="Line 6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07" y="2525"/>
                      <a:ext cx="183" cy="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82" name="Line 67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167" y="2404"/>
                      <a:ext cx="182" cy="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83" name="Line 68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257" y="2357"/>
                      <a:ext cx="183" cy="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84" name="Line 6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4" y="2477"/>
                      <a:ext cx="0" cy="1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85" name="Line 6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0" y="2500"/>
                      <a:ext cx="0" cy="1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86" name="Line 6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2" y="2452"/>
                      <a:ext cx="0" cy="18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 sz="1200">
                        <a:latin typeface="+mn-ea"/>
                        <a:ea typeface="+mn-ea"/>
                      </a:endParaRPr>
                    </a:p>
                  </p:txBody>
                </p:sp>
              </p:grpSp>
            </p:grpSp>
            <p:sp>
              <p:nvSpPr>
                <p:cNvPr id="257" name="AutoShape 684"/>
                <p:cNvSpPr>
                  <a:spLocks noChangeArrowheads="1"/>
                </p:cNvSpPr>
                <p:nvPr/>
              </p:nvSpPr>
              <p:spPr bwMode="auto">
                <a:xfrm rot="10800000">
                  <a:off x="3177" y="1399"/>
                  <a:ext cx="578" cy="186"/>
                </a:xfrm>
                <a:prstGeom prst="leftArrow">
                  <a:avLst>
                    <a:gd name="adj1" fmla="val 50000"/>
                    <a:gd name="adj2" fmla="val 77688"/>
                  </a:avLst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53" name="Text Box 685"/>
              <p:cNvSpPr txBox="1">
                <a:spLocks noChangeArrowheads="1"/>
              </p:cNvSpPr>
              <p:nvPr/>
            </p:nvSpPr>
            <p:spPr bwMode="auto">
              <a:xfrm>
                <a:off x="635" y="3613"/>
                <a:ext cx="769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1200" b="1">
                    <a:latin typeface="+mn-ea"/>
                    <a:ea typeface="+mn-ea"/>
                  </a:rPr>
                  <a:t>ERP </a:t>
                </a:r>
                <a:r>
                  <a:rPr kumimoji="0" lang="ko-KR" altLang="en-US" sz="1200" b="1">
                    <a:latin typeface="+mn-ea"/>
                    <a:ea typeface="+mn-ea"/>
                  </a:rPr>
                  <a:t>및 기타 운영시스템</a:t>
                </a:r>
              </a:p>
            </p:txBody>
          </p:sp>
          <p:sp>
            <p:nvSpPr>
              <p:cNvPr id="254" name="Text Box 686"/>
              <p:cNvSpPr txBox="1">
                <a:spLocks noChangeArrowheads="1"/>
              </p:cNvSpPr>
              <p:nvPr/>
            </p:nvSpPr>
            <p:spPr bwMode="auto">
              <a:xfrm>
                <a:off x="2070" y="3621"/>
                <a:ext cx="723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ko-KR" altLang="en-US" sz="1200" b="1">
                    <a:latin typeface="+mn-ea"/>
                    <a:ea typeface="+mn-ea"/>
                  </a:rPr>
                  <a:t>전사 데이터 웨어하우스</a:t>
                </a:r>
              </a:p>
            </p:txBody>
          </p:sp>
        </p:grp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1.5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Business Intelligence (1/4) -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초기 정의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DW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기반의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EUC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환경은 정형 및 비정형 </a:t>
            </a:r>
            <a:r>
              <a:rPr kumimoji="0" lang="ko-KR" altLang="en-US" sz="1400" b="0" kern="0" noProof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레포트를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제공하거나 사용자가 필요한 경우 데이터에 접근하여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조회하는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Pull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유형의 정보 활용 패턴이나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적절한 사람에게 적절한 데이터를 적절한 시점에 적절한 매체를 통하여 제공하는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Push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패턴의 정보 제공과 다양한 분석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App.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발전으로 의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환경이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DW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기반에 전개되었음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66" name="AutoShape 6"/>
          <p:cNvSpPr>
            <a:spLocks noChangeArrowheads="1"/>
          </p:cNvSpPr>
          <p:nvPr/>
        </p:nvSpPr>
        <p:spPr bwMode="auto">
          <a:xfrm>
            <a:off x="5193953" y="1750461"/>
            <a:ext cx="3882939" cy="385242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ko-KR" alt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67" name="AutoShape 7"/>
          <p:cNvSpPr>
            <a:spLocks noChangeArrowheads="1"/>
          </p:cNvSpPr>
          <p:nvPr/>
        </p:nvSpPr>
        <p:spPr bwMode="auto">
          <a:xfrm>
            <a:off x="3434774" y="5453604"/>
            <a:ext cx="1622831" cy="520223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0" rIns="180000" anchor="ctr"/>
          <a:lstStyle/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자료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37007" y="4795475"/>
            <a:ext cx="1701379" cy="595320"/>
            <a:chOff x="3307" y="2829"/>
            <a:chExt cx="1199" cy="538"/>
          </a:xfrm>
        </p:grpSpPr>
        <p:sp>
          <p:nvSpPr>
            <p:cNvPr id="569" name="Oval 9"/>
            <p:cNvSpPr>
              <a:spLocks noChangeArrowheads="1"/>
            </p:cNvSpPr>
            <p:nvPr/>
          </p:nvSpPr>
          <p:spPr bwMode="auto">
            <a:xfrm>
              <a:off x="3307" y="2829"/>
              <a:ext cx="1199" cy="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0000" rIns="180000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70" name="Text Box 10"/>
            <p:cNvSpPr txBox="1">
              <a:spLocks noChangeArrowheads="1"/>
            </p:cNvSpPr>
            <p:nvPr/>
          </p:nvSpPr>
          <p:spPr bwMode="auto">
            <a:xfrm>
              <a:off x="3403" y="2920"/>
              <a:ext cx="1085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rIns="180000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rPr>
                <a:t>Data Warehousing</a:t>
              </a:r>
            </a:p>
          </p:txBody>
        </p:sp>
      </p:grpSp>
      <p:sp>
        <p:nvSpPr>
          <p:cNvPr id="571" name="AutoShape 11"/>
          <p:cNvSpPr>
            <a:spLocks noChangeArrowheads="1"/>
          </p:cNvSpPr>
          <p:nvPr/>
        </p:nvSpPr>
        <p:spPr bwMode="auto">
          <a:xfrm>
            <a:off x="7606710" y="3681298"/>
            <a:ext cx="1351619" cy="1213852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0" rIns="180000" anchor="ctr"/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Data Warehouse</a:t>
            </a:r>
          </a:p>
        </p:txBody>
      </p:sp>
      <p:sp>
        <p:nvSpPr>
          <p:cNvPr id="572" name="Oval 12"/>
          <p:cNvSpPr>
            <a:spLocks noChangeArrowheads="1"/>
          </p:cNvSpPr>
          <p:nvPr/>
        </p:nvSpPr>
        <p:spPr bwMode="auto">
          <a:xfrm>
            <a:off x="6785661" y="2739163"/>
            <a:ext cx="1701379" cy="59258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0" rIns="180000" anchor="ctr"/>
          <a:lstStyle/>
          <a:p>
            <a:endParaRPr lang="ko-KR" alt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73" name="Text Box 13"/>
          <p:cNvSpPr txBox="1">
            <a:spLocks noChangeArrowheads="1"/>
          </p:cNvSpPr>
          <p:nvPr/>
        </p:nvSpPr>
        <p:spPr bwMode="auto">
          <a:xfrm>
            <a:off x="6833087" y="2840203"/>
            <a:ext cx="1594673" cy="23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정보분석 수행평가</a:t>
            </a:r>
            <a:r>
              <a:rPr kumimoji="0" lang="en-US" altLang="ko-KR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예측</a:t>
            </a:r>
          </a:p>
        </p:txBody>
      </p:sp>
      <p:sp>
        <p:nvSpPr>
          <p:cNvPr id="574" name="AutoShape 14"/>
          <p:cNvSpPr>
            <a:spLocks noChangeArrowheads="1"/>
          </p:cNvSpPr>
          <p:nvPr/>
        </p:nvSpPr>
        <p:spPr bwMode="auto">
          <a:xfrm>
            <a:off x="5337711" y="2184805"/>
            <a:ext cx="1326423" cy="386412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0" rIns="180000" anchor="ctr"/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Knowledge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360672" y="3544756"/>
            <a:ext cx="1702861" cy="592589"/>
            <a:chOff x="1851" y="1577"/>
            <a:chExt cx="1199" cy="538"/>
          </a:xfrm>
        </p:grpSpPr>
        <p:sp>
          <p:nvSpPr>
            <p:cNvPr id="576" name="Oval 16"/>
            <p:cNvSpPr>
              <a:spLocks noChangeArrowheads="1"/>
            </p:cNvSpPr>
            <p:nvPr/>
          </p:nvSpPr>
          <p:spPr bwMode="auto">
            <a:xfrm>
              <a:off x="1851" y="1577"/>
              <a:ext cx="1199" cy="5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180000" rIns="180000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577" name="Text Box 17"/>
            <p:cNvSpPr txBox="1">
              <a:spLocks noChangeArrowheads="1"/>
            </p:cNvSpPr>
            <p:nvPr/>
          </p:nvSpPr>
          <p:spPr bwMode="auto">
            <a:xfrm>
              <a:off x="1957" y="1730"/>
              <a:ext cx="991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0" rIns="180000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rPr>
                <a:t>Biz </a:t>
              </a:r>
              <a:r>
                <a:rPr kumimoji="0" lang="ko-KR" altLang="en-US" sz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rPr>
                <a:t>반영</a:t>
              </a:r>
            </a:p>
          </p:txBody>
        </p:sp>
      </p:grpSp>
      <p:sp>
        <p:nvSpPr>
          <p:cNvPr id="578" name="AutoShape 18"/>
          <p:cNvSpPr>
            <a:spLocks noChangeArrowheads="1"/>
          </p:cNvSpPr>
          <p:nvPr/>
        </p:nvSpPr>
        <p:spPr bwMode="auto">
          <a:xfrm>
            <a:off x="1189486" y="2018225"/>
            <a:ext cx="1766589" cy="386412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0" rIns="180000" anchor="ctr"/>
          <a:lstStyle/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목표와 계획</a:t>
            </a:r>
          </a:p>
        </p:txBody>
      </p:sp>
      <p:sp>
        <p:nvSpPr>
          <p:cNvPr id="579" name="Oval 19"/>
          <p:cNvSpPr>
            <a:spLocks noChangeArrowheads="1"/>
          </p:cNvSpPr>
          <p:nvPr/>
        </p:nvSpPr>
        <p:spPr bwMode="auto">
          <a:xfrm>
            <a:off x="1001268" y="3315367"/>
            <a:ext cx="2131170" cy="1948445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0" rIns="180000" anchor="ctr"/>
          <a:lstStyle/>
          <a:p>
            <a:endParaRPr lang="ko-KR" alt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80" name="Oval 20"/>
          <p:cNvSpPr>
            <a:spLocks noChangeArrowheads="1"/>
          </p:cNvSpPr>
          <p:nvPr/>
        </p:nvSpPr>
        <p:spPr bwMode="auto">
          <a:xfrm>
            <a:off x="1256179" y="3771415"/>
            <a:ext cx="1702861" cy="592589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0" rIns="180000" anchor="ctr"/>
          <a:lstStyle/>
          <a:p>
            <a:endParaRPr lang="ko-KR" alt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81" name="Text Box 21"/>
          <p:cNvSpPr txBox="1">
            <a:spLocks noChangeArrowheads="1"/>
          </p:cNvSpPr>
          <p:nvPr/>
        </p:nvSpPr>
        <p:spPr bwMode="auto">
          <a:xfrm>
            <a:off x="1405864" y="4010363"/>
            <a:ext cx="1407936" cy="23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운영 </a:t>
            </a:r>
            <a:r>
              <a:rPr kumimoji="0" lang="en-US" altLang="ko-KR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CRM</a:t>
            </a:r>
          </a:p>
        </p:txBody>
      </p:sp>
      <p:sp>
        <p:nvSpPr>
          <p:cNvPr id="582" name="Oval 22"/>
          <p:cNvSpPr>
            <a:spLocks noChangeArrowheads="1"/>
          </p:cNvSpPr>
          <p:nvPr/>
        </p:nvSpPr>
        <p:spPr bwMode="auto">
          <a:xfrm>
            <a:off x="1232466" y="4458218"/>
            <a:ext cx="1702861" cy="592589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80000" rIns="180000" anchor="ctr"/>
          <a:lstStyle/>
          <a:p>
            <a:endParaRPr lang="ko-KR" alt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83" name="Text Box 23"/>
          <p:cNvSpPr txBox="1">
            <a:spLocks noChangeArrowheads="1"/>
          </p:cNvSpPr>
          <p:nvPr/>
        </p:nvSpPr>
        <p:spPr bwMode="auto">
          <a:xfrm>
            <a:off x="1436987" y="4555162"/>
            <a:ext cx="1406453" cy="23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ERP</a:t>
            </a:r>
          </a:p>
        </p:txBody>
      </p:sp>
      <p:sp>
        <p:nvSpPr>
          <p:cNvPr id="584" name="Text Box 24"/>
          <p:cNvSpPr txBox="1">
            <a:spLocks noChangeArrowheads="1"/>
          </p:cNvSpPr>
          <p:nvPr/>
        </p:nvSpPr>
        <p:spPr bwMode="auto">
          <a:xfrm>
            <a:off x="1485894" y="3425966"/>
            <a:ext cx="1234538" cy="23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Biz </a:t>
            </a: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이행</a:t>
            </a:r>
          </a:p>
        </p:txBody>
      </p:sp>
      <p:cxnSp>
        <p:nvCxnSpPr>
          <p:cNvPr id="585" name="AutoShape 25"/>
          <p:cNvCxnSpPr>
            <a:cxnSpLocks noChangeShapeType="1"/>
            <a:stCxn id="578" idx="2"/>
            <a:endCxn id="579" idx="0"/>
          </p:cNvCxnSpPr>
          <p:nvPr/>
        </p:nvCxnSpPr>
        <p:spPr bwMode="auto">
          <a:xfrm rot="5400000">
            <a:off x="1614452" y="2857038"/>
            <a:ext cx="910730" cy="5928"/>
          </a:xfrm>
          <a:prstGeom prst="curvedConnector3">
            <a:avLst>
              <a:gd name="adj1" fmla="val 49926"/>
            </a:avLst>
          </a:prstGeom>
          <a:noFill/>
          <a:ln w="38100">
            <a:solidFill>
              <a:srgbClr val="5A7EE2"/>
            </a:solidFill>
            <a:round/>
            <a:headEnd/>
            <a:tailEnd type="triangle" w="med" len="med"/>
          </a:ln>
          <a:effectLst/>
        </p:spPr>
      </p:cxnSp>
      <p:cxnSp>
        <p:nvCxnSpPr>
          <p:cNvPr id="586" name="AutoShape 26"/>
          <p:cNvCxnSpPr>
            <a:cxnSpLocks noChangeShapeType="1"/>
            <a:stCxn id="579" idx="5"/>
            <a:endCxn id="567" idx="2"/>
          </p:cNvCxnSpPr>
          <p:nvPr/>
        </p:nvCxnSpPr>
        <p:spPr bwMode="auto">
          <a:xfrm rot="16200000" flipH="1">
            <a:off x="2759272" y="5038896"/>
            <a:ext cx="735958" cy="615046"/>
          </a:xfrm>
          <a:prstGeom prst="curvedConnector2">
            <a:avLst/>
          </a:prstGeom>
          <a:noFill/>
          <a:ln w="38100">
            <a:solidFill>
              <a:srgbClr val="5A7EE2"/>
            </a:solidFill>
            <a:round/>
            <a:headEnd/>
            <a:tailEnd type="triangle" w="med" len="med"/>
          </a:ln>
          <a:effectLst/>
        </p:spPr>
      </p:cxnSp>
      <p:cxnSp>
        <p:nvCxnSpPr>
          <p:cNvPr id="587" name="AutoShape 27"/>
          <p:cNvCxnSpPr>
            <a:cxnSpLocks noChangeShapeType="1"/>
            <a:stCxn id="567" idx="4"/>
            <a:endCxn id="569" idx="4"/>
          </p:cNvCxnSpPr>
          <p:nvPr/>
        </p:nvCxnSpPr>
        <p:spPr bwMode="auto">
          <a:xfrm flipV="1">
            <a:off x="5057605" y="5390795"/>
            <a:ext cx="1230091" cy="323603"/>
          </a:xfrm>
          <a:prstGeom prst="curvedConnector2">
            <a:avLst/>
          </a:prstGeom>
          <a:noFill/>
          <a:ln w="38100">
            <a:solidFill>
              <a:srgbClr val="5A7EE2"/>
            </a:solidFill>
            <a:round/>
            <a:headEnd/>
            <a:tailEnd type="triangle" w="med" len="med"/>
          </a:ln>
          <a:effectLst/>
        </p:spPr>
      </p:cxnSp>
      <p:cxnSp>
        <p:nvCxnSpPr>
          <p:cNvPr id="588" name="AutoShape 28"/>
          <p:cNvCxnSpPr>
            <a:cxnSpLocks noChangeShapeType="1"/>
            <a:stCxn id="569" idx="6"/>
            <a:endCxn id="571" idx="3"/>
          </p:cNvCxnSpPr>
          <p:nvPr/>
        </p:nvCxnSpPr>
        <p:spPr bwMode="auto">
          <a:xfrm flipV="1">
            <a:off x="7138386" y="4895150"/>
            <a:ext cx="1144133" cy="197984"/>
          </a:xfrm>
          <a:prstGeom prst="curvedConnector2">
            <a:avLst/>
          </a:prstGeom>
          <a:noFill/>
          <a:ln w="38100">
            <a:solidFill>
              <a:srgbClr val="5A7EE2"/>
            </a:solidFill>
            <a:round/>
            <a:headEnd/>
            <a:tailEnd type="triangle" w="med" len="med"/>
          </a:ln>
          <a:effectLst/>
        </p:spPr>
      </p:cxnSp>
      <p:cxnSp>
        <p:nvCxnSpPr>
          <p:cNvPr id="589" name="AutoShape 29"/>
          <p:cNvCxnSpPr>
            <a:cxnSpLocks noChangeShapeType="1"/>
            <a:stCxn id="574" idx="2"/>
            <a:endCxn id="576" idx="0"/>
          </p:cNvCxnSpPr>
          <p:nvPr/>
        </p:nvCxnSpPr>
        <p:spPr bwMode="auto">
          <a:xfrm rot="5400000">
            <a:off x="4620484" y="2163577"/>
            <a:ext cx="973539" cy="1788820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5A7EE2"/>
            </a:solidFill>
            <a:round/>
            <a:headEnd/>
            <a:tailEnd type="triangle" w="med" len="med"/>
          </a:ln>
          <a:effectLst/>
        </p:spPr>
      </p:cxnSp>
      <p:cxnSp>
        <p:nvCxnSpPr>
          <p:cNvPr id="590" name="AutoShape 30"/>
          <p:cNvCxnSpPr>
            <a:cxnSpLocks noChangeShapeType="1"/>
            <a:stCxn id="572" idx="0"/>
            <a:endCxn id="574" idx="3"/>
          </p:cNvCxnSpPr>
          <p:nvPr/>
        </p:nvCxnSpPr>
        <p:spPr bwMode="auto">
          <a:xfrm rot="5400000" flipH="1">
            <a:off x="6970008" y="2072820"/>
            <a:ext cx="360469" cy="972217"/>
          </a:xfrm>
          <a:prstGeom prst="curvedConnector2">
            <a:avLst/>
          </a:prstGeom>
          <a:noFill/>
          <a:ln w="38100">
            <a:solidFill>
              <a:srgbClr val="5A7EE2"/>
            </a:solidFill>
            <a:round/>
            <a:headEnd/>
            <a:tailEnd type="triangle" w="med" len="med"/>
          </a:ln>
          <a:effectLst/>
        </p:spPr>
      </p:cxnSp>
      <p:cxnSp>
        <p:nvCxnSpPr>
          <p:cNvPr id="591" name="AutoShape 31"/>
          <p:cNvCxnSpPr>
            <a:cxnSpLocks noChangeShapeType="1"/>
            <a:stCxn id="571" idx="1"/>
            <a:endCxn id="572" idx="4"/>
          </p:cNvCxnSpPr>
          <p:nvPr/>
        </p:nvCxnSpPr>
        <p:spPr bwMode="auto">
          <a:xfrm rot="5400000" flipH="1">
            <a:off x="7784663" y="3183441"/>
            <a:ext cx="349546" cy="646169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5A7EE2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92" name="AutoShape 32"/>
          <p:cNvCxnSpPr>
            <a:cxnSpLocks noChangeShapeType="1"/>
            <a:stCxn id="576" idx="0"/>
            <a:endCxn id="578" idx="3"/>
          </p:cNvCxnSpPr>
          <p:nvPr/>
        </p:nvCxnSpPr>
        <p:spPr bwMode="auto">
          <a:xfrm rot="5400000" flipH="1">
            <a:off x="2918138" y="2250051"/>
            <a:ext cx="1332643" cy="1256768"/>
          </a:xfrm>
          <a:prstGeom prst="curvedConnector2">
            <a:avLst/>
          </a:prstGeom>
          <a:noFill/>
          <a:ln w="38100">
            <a:solidFill>
              <a:srgbClr val="5A7EE2"/>
            </a:solidFill>
            <a:round/>
            <a:headEnd/>
            <a:tailEnd type="triangle" w="med" len="med"/>
          </a:ln>
          <a:effectLst/>
        </p:spPr>
      </p:cxnSp>
      <p:sp>
        <p:nvSpPr>
          <p:cNvPr id="593" name="Text Box 33"/>
          <p:cNvSpPr txBox="1">
            <a:spLocks noChangeArrowheads="1"/>
          </p:cNvSpPr>
          <p:nvPr/>
        </p:nvSpPr>
        <p:spPr bwMode="auto">
          <a:xfrm>
            <a:off x="5970541" y="1858472"/>
            <a:ext cx="2251216" cy="39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20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Biz Intelligence </a:t>
            </a:r>
            <a:r>
              <a:rPr kumimoji="0" lang="ko-KR" altLang="en-US" sz="120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영역</a:t>
            </a:r>
            <a:r>
              <a:rPr kumimoji="0" lang="en-US" altLang="ko-KR" sz="120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(EUC </a:t>
            </a:r>
            <a:r>
              <a:rPr kumimoji="0" lang="ko-KR" altLang="en-US" sz="120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기반</a:t>
            </a:r>
            <a:r>
              <a:rPr kumimoji="0" lang="en-US" altLang="ko-KR" sz="1200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594" name="AutoShape 34"/>
          <p:cNvSpPr>
            <a:spLocks noChangeArrowheads="1"/>
          </p:cNvSpPr>
          <p:nvPr/>
        </p:nvSpPr>
        <p:spPr bwMode="auto">
          <a:xfrm>
            <a:off x="2406240" y="2451061"/>
            <a:ext cx="1858476" cy="992655"/>
          </a:xfrm>
          <a:prstGeom prst="cloudCallout">
            <a:avLst>
              <a:gd name="adj1" fmla="val -67861"/>
              <a:gd name="adj2" fmla="val -62380"/>
            </a:avLst>
          </a:prstGeom>
          <a:solidFill>
            <a:srgbClr val="FFFF99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latinLnBrk="0" hangingPunct="0"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평가를 위한 주요 프로세스 관련 </a:t>
            </a:r>
            <a:r>
              <a:rPr kumimoji="0" lang="en-US" altLang="ko-KR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KPI </a:t>
            </a: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선정</a:t>
            </a:r>
          </a:p>
        </p:txBody>
      </p:sp>
      <p:sp>
        <p:nvSpPr>
          <p:cNvPr id="595" name="AutoShape 35"/>
          <p:cNvSpPr>
            <a:spLocks noChangeArrowheads="1"/>
          </p:cNvSpPr>
          <p:nvPr/>
        </p:nvSpPr>
        <p:spPr bwMode="auto">
          <a:xfrm>
            <a:off x="5180615" y="3191115"/>
            <a:ext cx="1849583" cy="1227506"/>
          </a:xfrm>
          <a:prstGeom prst="cloudCallout">
            <a:avLst>
              <a:gd name="adj1" fmla="val 82773"/>
              <a:gd name="adj2" fmla="val -43546"/>
            </a:avLst>
          </a:prstGeom>
          <a:solidFill>
            <a:srgbClr val="FFFF99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latinLnBrk="0" hangingPunct="0"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0" lang="en-US" altLang="ko-KR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KPI</a:t>
            </a: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를 다차원 으로 평가함 으로써 성과 측정 및 문제원인 분석</a:t>
            </a:r>
          </a:p>
        </p:txBody>
      </p:sp>
      <p:sp>
        <p:nvSpPr>
          <p:cNvPr id="596" name="AutoShape 36"/>
          <p:cNvSpPr>
            <a:spLocks noChangeArrowheads="1"/>
          </p:cNvSpPr>
          <p:nvPr/>
        </p:nvSpPr>
        <p:spPr bwMode="auto">
          <a:xfrm>
            <a:off x="7203596" y="5222849"/>
            <a:ext cx="1636170" cy="1239795"/>
          </a:xfrm>
          <a:prstGeom prst="cloudCallout">
            <a:avLst>
              <a:gd name="adj1" fmla="val 16394"/>
              <a:gd name="adj2" fmla="val -84690"/>
            </a:avLst>
          </a:prstGeom>
          <a:solidFill>
            <a:srgbClr val="FFFF99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latinLnBrk="0" hangingPunct="0">
              <a:spcBef>
                <a:spcPct val="50000"/>
              </a:spcBef>
              <a:buSzPct val="75000"/>
              <a:buFont typeface="Wingdings" pitchFamily="2" charset="2"/>
              <a:buNone/>
            </a:pP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기업 분석 지표 및 </a:t>
            </a:r>
            <a:r>
              <a:rPr kumimoji="0" lang="en-US" altLang="ko-KR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KPI </a:t>
            </a:r>
            <a:r>
              <a:rPr kumimoji="0" lang="ko-KR" altLang="en-US" sz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산출을 위한 정보 보관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190" y="1692069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PLAN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9277" y="5642691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DO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35633" y="1603353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SEE</a:t>
            </a:r>
          </a:p>
        </p:txBody>
      </p:sp>
    </p:spTree>
    <p:extLst>
      <p:ext uri="{BB962C8B-B14F-4D97-AF65-F5344CB8AC3E}">
        <p14:creationId xmlns:p14="http://schemas.microsoft.com/office/powerpoint/2010/main" val="23315185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252040" y="2388455"/>
            <a:ext cx="9434577" cy="41008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39458" y="2884101"/>
            <a:ext cx="4198227" cy="336253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228" y="241575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광의의 </a:t>
            </a: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BI</a:t>
            </a:r>
            <a:endParaRPr lang="en-US" sz="18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095393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1.5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Business Intelligence (2/4)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협의 및 광의 정의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는 정보 기술에서 출발하여 사용자에게 최적의 정보 접근 및 환경을 제공하여 주는 솔루션이나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는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DW 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환경하에 사용자 관점에서 주요 정보와 </a:t>
            </a:r>
            <a:r>
              <a:rPr kumimoji="0" lang="ko-KR" altLang="en-US" sz="14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마이닝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또는 기타 분석 어플리케이션에서 발생된 예외 사항 등을 사용자에게 능동적으로 제공하여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즉시 대응 할 수 있는 환경을 제공하는 솔루션 또는 환경임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Rectangle 79"/>
          <p:cNvSpPr>
            <a:spLocks noChangeArrowheads="1"/>
          </p:cNvSpPr>
          <p:nvPr/>
        </p:nvSpPr>
        <p:spPr bwMode="auto">
          <a:xfrm>
            <a:off x="528103" y="3093660"/>
            <a:ext cx="42052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dirty="0">
                <a:ea typeface="맑은 고딕" pitchFamily="50" charset="-127"/>
              </a:rPr>
              <a:t>사용자 관점의 정의</a:t>
            </a:r>
          </a:p>
        </p:txBody>
      </p:sp>
      <p:sp>
        <p:nvSpPr>
          <p:cNvPr id="38" name="Line 118"/>
          <p:cNvSpPr>
            <a:spLocks noChangeShapeType="1"/>
          </p:cNvSpPr>
          <p:nvPr/>
        </p:nvSpPr>
        <p:spPr bwMode="auto">
          <a:xfrm>
            <a:off x="432406" y="3454023"/>
            <a:ext cx="420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Rectangle 154"/>
          <p:cNvSpPr>
            <a:spLocks noChangeArrowheads="1"/>
          </p:cNvSpPr>
          <p:nvPr/>
        </p:nvSpPr>
        <p:spPr bwMode="auto">
          <a:xfrm>
            <a:off x="534388" y="3626401"/>
            <a:ext cx="3924436" cy="25299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정의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기업의 계획의 수립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예측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업무의 의사 결정을 위해 적절한 사람에게 필요한 모든 정보를 적시에 적절한 매체로 제공하는 시스템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사용자에게 정확하고 문맥적인 정보를 적절한 시간에 제공하여 사실기반의 의사결정을 지원</a:t>
            </a:r>
          </a:p>
          <a:p>
            <a:pPr marL="180975" indent="-180975" algn="l">
              <a:lnSpc>
                <a:spcPct val="110000"/>
              </a:lnSpc>
            </a:pPr>
            <a:endParaRPr kumimoji="0" lang="ko-KR" altLang="en-US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기능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Information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의 수집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Information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Knowledge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로 전환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Knowledge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를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Action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으로 전환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(Wisdom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화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 - Action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Profit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전환</a:t>
            </a:r>
          </a:p>
        </p:txBody>
      </p:sp>
      <p:sp>
        <p:nvSpPr>
          <p:cNvPr id="40" name="Rectangle 79"/>
          <p:cNvSpPr>
            <a:spLocks noChangeArrowheads="1"/>
          </p:cNvSpPr>
          <p:nvPr/>
        </p:nvSpPr>
        <p:spPr bwMode="auto">
          <a:xfrm>
            <a:off x="5136615" y="3129664"/>
            <a:ext cx="42052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 dirty="0">
                <a:ea typeface="맑은 고딕" pitchFamily="50" charset="-127"/>
              </a:rPr>
              <a:t>정보 기술 관점의 정의</a:t>
            </a:r>
          </a:p>
        </p:txBody>
      </p:sp>
      <p:sp>
        <p:nvSpPr>
          <p:cNvPr id="41" name="Line 118"/>
          <p:cNvSpPr>
            <a:spLocks noChangeShapeType="1"/>
          </p:cNvSpPr>
          <p:nvPr/>
        </p:nvSpPr>
        <p:spPr bwMode="auto">
          <a:xfrm>
            <a:off x="5040918" y="3490027"/>
            <a:ext cx="4205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5142900" y="3662405"/>
            <a:ext cx="3924436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정의</a:t>
            </a:r>
          </a:p>
          <a:p>
            <a:pPr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사용자에게 필요한 정보 및 지식을 전달하기 위해 필요한 도구 관련 제품들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…</a:t>
            </a: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200" dirty="0">
                <a:latin typeface="가는각진제목체" pitchFamily="18" charset="-127"/>
                <a:ea typeface="가는각진제목체" pitchFamily="18" charset="-127"/>
              </a:rPr>
              <a:t>예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데이터 </a:t>
            </a:r>
            <a:r>
              <a:rPr kumimoji="0"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웨어하우스</a:t>
            </a:r>
            <a:endParaRPr kumimoji="0"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 OLAP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도구</a:t>
            </a:r>
            <a:endParaRPr kumimoji="0"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 Dashboard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및 관련 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BI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도구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 Data Mining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도구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kumimoji="0"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관련 데이터 베이스들</a:t>
            </a: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…</a:t>
            </a:r>
          </a:p>
        </p:txBody>
      </p:sp>
      <p:sp>
        <p:nvSpPr>
          <p:cNvPr id="11" name="Rectangle 154"/>
          <p:cNvSpPr>
            <a:spLocks noChangeArrowheads="1"/>
          </p:cNvSpPr>
          <p:nvPr/>
        </p:nvSpPr>
        <p:spPr bwMode="auto">
          <a:xfrm>
            <a:off x="391461" y="1700808"/>
            <a:ext cx="8813793" cy="5375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일반적 정의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적절한 사람에게 적절한 데이터를 적절한 매체를 통하여 적절한 시간에 제공해 주는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2172" y="298420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협의</a:t>
            </a:r>
            <a:endParaRPr lang="en-US" sz="180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6837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1.5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Business Intelligence (3/4) – BI 2.0 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2000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년도 중반부터 시작 되어 기존의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로 </a:t>
            </a:r>
            <a:r>
              <a:rPr kumimoji="0" lang="ko-KR" altLang="en-US" sz="14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부터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특징된 질의 도구 중심의 기능 및 솔루션 등을 넘어서 정보 기술의 발전에 기인한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Web 2.0, SOA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및 실시간 데이터 분석 및 실시간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Activities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분석을 통한 예외 및 경고 제공을 업무 환경에 제공해 주는 새로운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환경임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9" name="Rectangle 154"/>
          <p:cNvSpPr>
            <a:spLocks noChangeArrowheads="1"/>
          </p:cNvSpPr>
          <p:nvPr/>
        </p:nvSpPr>
        <p:spPr bwMode="auto">
          <a:xfrm>
            <a:off x="275076" y="1984665"/>
            <a:ext cx="4500000" cy="40923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정보 기술의 발전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- Appl.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유연성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구성 및 민첩성을 제공하는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SOA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의 활용의 증가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XBRL(Extensible Business Report Language)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등의 표준 기반의 데이터 교환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Semantic(*) Web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기반 을 통한 외부 데이터의 내부 활용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SOA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기반의 정보기술 도입 및 전개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  .  Event Driven / Process Intelligence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Text Mining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Semantic Search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endParaRPr kumimoji="0"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업무적인 필요성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결과 중심의 분석 및 대책보다는 사전 예방 중심의 모니터링 지향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빠른 의사 결정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일 단위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수분 또는 수시간 단위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정보의 홍수 속에서 검색 시간 단축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2" name="Rectangle 154"/>
          <p:cNvSpPr>
            <a:spLocks noChangeArrowheads="1"/>
          </p:cNvSpPr>
          <p:nvPr/>
        </p:nvSpPr>
        <p:spPr bwMode="auto">
          <a:xfrm>
            <a:off x="5078172" y="1959886"/>
            <a:ext cx="4500000" cy="43581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  <a:buFontTx/>
              <a:buChar char="-"/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Event Driven</a:t>
            </a:r>
          </a:p>
          <a:p>
            <a:pPr marL="180975" indent="-180975" algn="l">
              <a:lnSpc>
                <a:spcPct val="110000"/>
              </a:lnSpc>
              <a:buFontTx/>
              <a:buChar char="-"/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-"/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실시간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&lt;-&gt; Right time</a:t>
            </a:r>
          </a:p>
          <a:p>
            <a:pPr marL="180975" indent="-180975" algn="l">
              <a:lnSpc>
                <a:spcPct val="110000"/>
              </a:lnSpc>
              <a:buFontTx/>
              <a:buChar char="-"/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-"/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자동 분석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  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실시간에 발생된 데이터를 수집하여 과거의 데이터와 비교하거나 분석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Appl.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적용함으로써 미래의 성과 및 문제를 예상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-"/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-"/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예측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  . Event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를 분석함으로써 기대하는 것들에 대한 예상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  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제품이 적시에 도달 할 수 있는가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-"/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Process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중심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  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업무 프로세스의 효율적이고 효과적으로 처리 지원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-"/>
            </a:pPr>
            <a:r>
              <a:rPr kumimoji="0"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확장성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  . Event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는 예측 불가능으로 </a:t>
            </a:r>
            <a:r>
              <a:rPr kumimoji="0"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확장성이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있어야함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337" y="1556791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동기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2322" y="1559938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특징</a:t>
            </a:r>
            <a:endParaRPr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041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1.1 Data, Information, Knowledge and Wisdom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aphicFrame>
        <p:nvGraphicFramePr>
          <p:cNvPr id="6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52417"/>
              </p:ext>
            </p:extLst>
          </p:nvPr>
        </p:nvGraphicFramePr>
        <p:xfrm>
          <a:off x="3246438" y="2744788"/>
          <a:ext cx="3089275" cy="1069023"/>
        </p:xfrm>
        <a:graphic>
          <a:graphicData uri="http://schemas.openxmlformats.org/drawingml/2006/table">
            <a:tbl>
              <a:tblPr/>
              <a:tblGrid>
                <a:gridCol w="308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Data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일련의 활동 및 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Event</a:t>
                      </a: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의해 발생되는 사실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58140"/>
              </p:ext>
            </p:extLst>
          </p:nvPr>
        </p:nvGraphicFramePr>
        <p:xfrm>
          <a:off x="2473325" y="2157413"/>
          <a:ext cx="4619625" cy="2545398"/>
        </p:xfrm>
        <a:graphic>
          <a:graphicData uri="http://schemas.openxmlformats.org/drawingml/2006/table">
            <a:tbl>
              <a:tblPr/>
              <a:tblGrid>
                <a:gridCol w="461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Information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638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4329113" y="3814763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+</a:t>
            </a:r>
          </a:p>
        </p:txBody>
      </p:sp>
      <p:sp>
        <p:nvSpPr>
          <p:cNvPr id="9" name="Text Box 61"/>
          <p:cNvSpPr txBox="1">
            <a:spLocks noChangeArrowheads="1"/>
          </p:cNvSpPr>
          <p:nvPr/>
        </p:nvSpPr>
        <p:spPr bwMode="auto">
          <a:xfrm>
            <a:off x="3851275" y="4143375"/>
            <a:ext cx="180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의미</a:t>
            </a: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19246"/>
              </p:ext>
            </p:extLst>
          </p:nvPr>
        </p:nvGraphicFramePr>
        <p:xfrm>
          <a:off x="1816100" y="1490663"/>
          <a:ext cx="5964238" cy="3924301"/>
        </p:xfrm>
        <a:graphic>
          <a:graphicData uri="http://schemas.openxmlformats.org/drawingml/2006/table">
            <a:tbl>
              <a:tblPr/>
              <a:tblGrid>
                <a:gridCol w="596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Knowlegde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888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70"/>
          <p:cNvSpPr txBox="1">
            <a:spLocks noChangeArrowheads="1"/>
          </p:cNvSpPr>
          <p:nvPr/>
        </p:nvSpPr>
        <p:spPr bwMode="auto">
          <a:xfrm>
            <a:off x="4322763" y="4664075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+</a:t>
            </a:r>
          </a:p>
        </p:txBody>
      </p:sp>
      <p:sp>
        <p:nvSpPr>
          <p:cNvPr id="12" name="Text Box 71"/>
          <p:cNvSpPr txBox="1">
            <a:spLocks noChangeArrowheads="1"/>
          </p:cNvSpPr>
          <p:nvPr/>
        </p:nvSpPr>
        <p:spPr bwMode="auto">
          <a:xfrm>
            <a:off x="3844925" y="4992688"/>
            <a:ext cx="180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가치</a:t>
            </a:r>
          </a:p>
        </p:txBody>
      </p:sp>
      <p:graphicFrame>
        <p:nvGraphicFramePr>
          <p:cNvPr id="13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23454"/>
              </p:ext>
            </p:extLst>
          </p:nvPr>
        </p:nvGraphicFramePr>
        <p:xfrm>
          <a:off x="1133475" y="884238"/>
          <a:ext cx="7553325" cy="5372100"/>
        </p:xfrm>
        <a:graphic>
          <a:graphicData uri="http://schemas.openxmlformats.org/drawingml/2006/table">
            <a:tbl>
              <a:tblPr/>
              <a:tblGrid>
                <a:gridCol w="755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Wisdom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0"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80"/>
          <p:cNvSpPr txBox="1">
            <a:spLocks noChangeArrowheads="1"/>
          </p:cNvSpPr>
          <p:nvPr/>
        </p:nvSpPr>
        <p:spPr bwMode="auto">
          <a:xfrm>
            <a:off x="4332288" y="5530850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+</a:t>
            </a:r>
          </a:p>
        </p:txBody>
      </p:sp>
      <p:sp>
        <p:nvSpPr>
          <p:cNvPr id="15" name="Text Box 81"/>
          <p:cNvSpPr txBox="1">
            <a:spLocks noChangeArrowheads="1"/>
          </p:cNvSpPr>
          <p:nvPr/>
        </p:nvSpPr>
        <p:spPr bwMode="auto">
          <a:xfrm>
            <a:off x="3854450" y="5802313"/>
            <a:ext cx="180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rIns="180000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83664246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8000534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1.5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Business Intelligence (4/4) – BI 2.0 Use Cases 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SOA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기반의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 2.0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은 실시간 지향적인 사전 예방 중심의 관리를 지원하며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수행한 프로세스의 데이터를 분석하여 프로세스 성과 관리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등에 수행 하며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이를 통하여 기업의 전략 관리 및 전략 수행의 모니링을 할 수 있는 환경을 제공함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" name="그룹 47"/>
          <p:cNvGrpSpPr/>
          <p:nvPr/>
        </p:nvGrpSpPr>
        <p:grpSpPr>
          <a:xfrm rot="2865097">
            <a:off x="49524" y="1820111"/>
            <a:ext cx="3657600" cy="3657601"/>
            <a:chOff x="717492" y="2333610"/>
            <a:chExt cx="3657600" cy="3657601"/>
          </a:xfrm>
        </p:grpSpPr>
        <p:sp>
          <p:nvSpPr>
            <p:cNvPr id="49" name="Freeform 4"/>
            <p:cNvSpPr>
              <a:spLocks/>
            </p:cNvSpPr>
            <p:nvPr/>
          </p:nvSpPr>
          <p:spPr bwMode="auto">
            <a:xfrm flipV="1">
              <a:off x="2216092" y="3744898"/>
              <a:ext cx="2144713" cy="2246313"/>
            </a:xfrm>
            <a:custGeom>
              <a:avLst/>
              <a:gdLst/>
              <a:ahLst/>
              <a:cxnLst>
                <a:cxn ang="0">
                  <a:pos x="2392" y="2389"/>
                </a:cxn>
                <a:cxn ang="0">
                  <a:pos x="1705" y="2500"/>
                </a:cxn>
                <a:cxn ang="0">
                  <a:pos x="1719" y="2386"/>
                </a:cxn>
                <a:cxn ang="0">
                  <a:pos x="1715" y="2248"/>
                </a:cxn>
                <a:cxn ang="0">
                  <a:pos x="1691" y="2098"/>
                </a:cxn>
                <a:cxn ang="0">
                  <a:pos x="1645" y="1962"/>
                </a:cxn>
                <a:cxn ang="0">
                  <a:pos x="1588" y="1840"/>
                </a:cxn>
                <a:cxn ang="0">
                  <a:pos x="1531" y="1756"/>
                </a:cxn>
                <a:cxn ang="0">
                  <a:pos x="1471" y="1680"/>
                </a:cxn>
                <a:cxn ang="0">
                  <a:pos x="1405" y="1612"/>
                </a:cxn>
                <a:cxn ang="0">
                  <a:pos x="1337" y="1549"/>
                </a:cxn>
                <a:cxn ang="0">
                  <a:pos x="1249" y="1489"/>
                </a:cxn>
                <a:cxn ang="0">
                  <a:pos x="1175" y="1443"/>
                </a:cxn>
                <a:cxn ang="0">
                  <a:pos x="1082" y="1397"/>
                </a:cxn>
                <a:cxn ang="0">
                  <a:pos x="1003" y="1368"/>
                </a:cxn>
                <a:cxn ang="0">
                  <a:pos x="887" y="1345"/>
                </a:cxn>
                <a:cxn ang="0">
                  <a:pos x="772" y="1334"/>
                </a:cxn>
                <a:cxn ang="0">
                  <a:pos x="739" y="1814"/>
                </a:cxn>
                <a:cxn ang="0">
                  <a:pos x="737" y="0"/>
                </a:cxn>
                <a:cxn ang="0">
                  <a:pos x="778" y="416"/>
                </a:cxn>
                <a:cxn ang="0">
                  <a:pos x="895" y="423"/>
                </a:cxn>
                <a:cxn ang="0">
                  <a:pos x="1001" y="435"/>
                </a:cxn>
                <a:cxn ang="0">
                  <a:pos x="1085" y="448"/>
                </a:cxn>
                <a:cxn ang="0">
                  <a:pos x="1167" y="469"/>
                </a:cxn>
                <a:cxn ang="0">
                  <a:pos x="1245" y="491"/>
                </a:cxn>
                <a:cxn ang="0">
                  <a:pos x="1321" y="513"/>
                </a:cxn>
                <a:cxn ang="0">
                  <a:pos x="1411" y="549"/>
                </a:cxn>
                <a:cxn ang="0">
                  <a:pos x="1493" y="582"/>
                </a:cxn>
                <a:cxn ang="0">
                  <a:pos x="1583" y="625"/>
                </a:cxn>
                <a:cxn ang="0">
                  <a:pos x="1661" y="669"/>
                </a:cxn>
                <a:cxn ang="0">
                  <a:pos x="1729" y="712"/>
                </a:cxn>
                <a:cxn ang="0">
                  <a:pos x="1809" y="763"/>
                </a:cxn>
                <a:cxn ang="0">
                  <a:pos x="1882" y="818"/>
                </a:cxn>
                <a:cxn ang="0">
                  <a:pos x="1971" y="891"/>
                </a:cxn>
                <a:cxn ang="0">
                  <a:pos x="2071" y="983"/>
                </a:cxn>
                <a:cxn ang="0">
                  <a:pos x="2159" y="1082"/>
                </a:cxn>
                <a:cxn ang="0">
                  <a:pos x="2243" y="1185"/>
                </a:cxn>
                <a:cxn ang="0">
                  <a:pos x="2315" y="1294"/>
                </a:cxn>
                <a:cxn ang="0">
                  <a:pos x="2385" y="1410"/>
                </a:cxn>
                <a:cxn ang="0">
                  <a:pos x="2447" y="1527"/>
                </a:cxn>
                <a:cxn ang="0">
                  <a:pos x="2499" y="1652"/>
                </a:cxn>
                <a:cxn ang="0">
                  <a:pos x="2553" y="1808"/>
                </a:cxn>
                <a:cxn ang="0">
                  <a:pos x="2593" y="1970"/>
                </a:cxn>
                <a:cxn ang="0">
                  <a:pos x="2616" y="2144"/>
                </a:cxn>
                <a:cxn ang="0">
                  <a:pos x="2629" y="2351"/>
                </a:cxn>
                <a:cxn ang="0">
                  <a:pos x="2619" y="2526"/>
                </a:cxn>
                <a:cxn ang="0">
                  <a:pos x="2599" y="2690"/>
                </a:cxn>
                <a:cxn ang="0">
                  <a:pos x="2556" y="2868"/>
                </a:cxn>
              </a:cxnLst>
              <a:rect l="0" t="0" r="r" b="b"/>
              <a:pathLst>
                <a:path w="2629" h="2873">
                  <a:moveTo>
                    <a:pt x="2554" y="2873"/>
                  </a:moveTo>
                  <a:lnTo>
                    <a:pt x="2392" y="2389"/>
                  </a:lnTo>
                  <a:lnTo>
                    <a:pt x="2392" y="2387"/>
                  </a:lnTo>
                  <a:lnTo>
                    <a:pt x="1705" y="2500"/>
                  </a:lnTo>
                  <a:lnTo>
                    <a:pt x="1713" y="2446"/>
                  </a:lnTo>
                  <a:lnTo>
                    <a:pt x="1719" y="2386"/>
                  </a:lnTo>
                  <a:lnTo>
                    <a:pt x="1719" y="2322"/>
                  </a:lnTo>
                  <a:lnTo>
                    <a:pt x="1715" y="2248"/>
                  </a:lnTo>
                  <a:lnTo>
                    <a:pt x="1705" y="2178"/>
                  </a:lnTo>
                  <a:lnTo>
                    <a:pt x="1691" y="2098"/>
                  </a:lnTo>
                  <a:lnTo>
                    <a:pt x="1673" y="2034"/>
                  </a:lnTo>
                  <a:lnTo>
                    <a:pt x="1645" y="1962"/>
                  </a:lnTo>
                  <a:lnTo>
                    <a:pt x="1619" y="1900"/>
                  </a:lnTo>
                  <a:lnTo>
                    <a:pt x="1588" y="1840"/>
                  </a:lnTo>
                  <a:lnTo>
                    <a:pt x="1559" y="1794"/>
                  </a:lnTo>
                  <a:lnTo>
                    <a:pt x="1531" y="1756"/>
                  </a:lnTo>
                  <a:lnTo>
                    <a:pt x="1503" y="1718"/>
                  </a:lnTo>
                  <a:lnTo>
                    <a:pt x="1471" y="1680"/>
                  </a:lnTo>
                  <a:lnTo>
                    <a:pt x="1435" y="1640"/>
                  </a:lnTo>
                  <a:lnTo>
                    <a:pt x="1405" y="1612"/>
                  </a:lnTo>
                  <a:lnTo>
                    <a:pt x="1371" y="1579"/>
                  </a:lnTo>
                  <a:lnTo>
                    <a:pt x="1337" y="1549"/>
                  </a:lnTo>
                  <a:lnTo>
                    <a:pt x="1297" y="1519"/>
                  </a:lnTo>
                  <a:lnTo>
                    <a:pt x="1249" y="1489"/>
                  </a:lnTo>
                  <a:lnTo>
                    <a:pt x="1210" y="1460"/>
                  </a:lnTo>
                  <a:lnTo>
                    <a:pt x="1175" y="1443"/>
                  </a:lnTo>
                  <a:lnTo>
                    <a:pt x="1125" y="1413"/>
                  </a:lnTo>
                  <a:lnTo>
                    <a:pt x="1082" y="1397"/>
                  </a:lnTo>
                  <a:lnTo>
                    <a:pt x="1044" y="1383"/>
                  </a:lnTo>
                  <a:lnTo>
                    <a:pt x="1003" y="1368"/>
                  </a:lnTo>
                  <a:lnTo>
                    <a:pt x="943" y="1354"/>
                  </a:lnTo>
                  <a:lnTo>
                    <a:pt x="887" y="1345"/>
                  </a:lnTo>
                  <a:lnTo>
                    <a:pt x="829" y="1338"/>
                  </a:lnTo>
                  <a:lnTo>
                    <a:pt x="772" y="1334"/>
                  </a:lnTo>
                  <a:lnTo>
                    <a:pt x="739" y="1332"/>
                  </a:lnTo>
                  <a:lnTo>
                    <a:pt x="739" y="1814"/>
                  </a:lnTo>
                  <a:lnTo>
                    <a:pt x="0" y="921"/>
                  </a:lnTo>
                  <a:lnTo>
                    <a:pt x="737" y="0"/>
                  </a:lnTo>
                  <a:lnTo>
                    <a:pt x="737" y="415"/>
                  </a:lnTo>
                  <a:lnTo>
                    <a:pt x="778" y="416"/>
                  </a:lnTo>
                  <a:lnTo>
                    <a:pt x="835" y="418"/>
                  </a:lnTo>
                  <a:lnTo>
                    <a:pt x="895" y="423"/>
                  </a:lnTo>
                  <a:lnTo>
                    <a:pt x="954" y="429"/>
                  </a:lnTo>
                  <a:lnTo>
                    <a:pt x="1001" y="435"/>
                  </a:lnTo>
                  <a:lnTo>
                    <a:pt x="1037" y="440"/>
                  </a:lnTo>
                  <a:lnTo>
                    <a:pt x="1085" y="448"/>
                  </a:lnTo>
                  <a:lnTo>
                    <a:pt x="1134" y="461"/>
                  </a:lnTo>
                  <a:lnTo>
                    <a:pt x="1167" y="469"/>
                  </a:lnTo>
                  <a:lnTo>
                    <a:pt x="1207" y="478"/>
                  </a:lnTo>
                  <a:lnTo>
                    <a:pt x="1245" y="491"/>
                  </a:lnTo>
                  <a:lnTo>
                    <a:pt x="1286" y="503"/>
                  </a:lnTo>
                  <a:lnTo>
                    <a:pt x="1321" y="513"/>
                  </a:lnTo>
                  <a:lnTo>
                    <a:pt x="1363" y="529"/>
                  </a:lnTo>
                  <a:lnTo>
                    <a:pt x="1411" y="549"/>
                  </a:lnTo>
                  <a:lnTo>
                    <a:pt x="1453" y="565"/>
                  </a:lnTo>
                  <a:lnTo>
                    <a:pt x="1493" y="582"/>
                  </a:lnTo>
                  <a:lnTo>
                    <a:pt x="1539" y="603"/>
                  </a:lnTo>
                  <a:lnTo>
                    <a:pt x="1583" y="625"/>
                  </a:lnTo>
                  <a:lnTo>
                    <a:pt x="1623" y="644"/>
                  </a:lnTo>
                  <a:lnTo>
                    <a:pt x="1661" y="669"/>
                  </a:lnTo>
                  <a:lnTo>
                    <a:pt x="1695" y="688"/>
                  </a:lnTo>
                  <a:lnTo>
                    <a:pt x="1729" y="712"/>
                  </a:lnTo>
                  <a:lnTo>
                    <a:pt x="1767" y="734"/>
                  </a:lnTo>
                  <a:lnTo>
                    <a:pt x="1809" y="763"/>
                  </a:lnTo>
                  <a:lnTo>
                    <a:pt x="1847" y="791"/>
                  </a:lnTo>
                  <a:lnTo>
                    <a:pt x="1882" y="818"/>
                  </a:lnTo>
                  <a:lnTo>
                    <a:pt x="1917" y="845"/>
                  </a:lnTo>
                  <a:lnTo>
                    <a:pt x="1971" y="891"/>
                  </a:lnTo>
                  <a:lnTo>
                    <a:pt x="2026" y="943"/>
                  </a:lnTo>
                  <a:lnTo>
                    <a:pt x="2071" y="983"/>
                  </a:lnTo>
                  <a:lnTo>
                    <a:pt x="2123" y="1041"/>
                  </a:lnTo>
                  <a:lnTo>
                    <a:pt x="2159" y="1082"/>
                  </a:lnTo>
                  <a:lnTo>
                    <a:pt x="2199" y="1131"/>
                  </a:lnTo>
                  <a:lnTo>
                    <a:pt x="2243" y="1185"/>
                  </a:lnTo>
                  <a:lnTo>
                    <a:pt x="2279" y="1237"/>
                  </a:lnTo>
                  <a:lnTo>
                    <a:pt x="2315" y="1294"/>
                  </a:lnTo>
                  <a:lnTo>
                    <a:pt x="2353" y="1351"/>
                  </a:lnTo>
                  <a:lnTo>
                    <a:pt x="2385" y="1410"/>
                  </a:lnTo>
                  <a:lnTo>
                    <a:pt x="2417" y="1462"/>
                  </a:lnTo>
                  <a:lnTo>
                    <a:pt x="2447" y="1527"/>
                  </a:lnTo>
                  <a:lnTo>
                    <a:pt x="2475" y="1588"/>
                  </a:lnTo>
                  <a:lnTo>
                    <a:pt x="2499" y="1652"/>
                  </a:lnTo>
                  <a:lnTo>
                    <a:pt x="2523" y="1723"/>
                  </a:lnTo>
                  <a:lnTo>
                    <a:pt x="2553" y="1808"/>
                  </a:lnTo>
                  <a:lnTo>
                    <a:pt x="2573" y="1889"/>
                  </a:lnTo>
                  <a:lnTo>
                    <a:pt x="2593" y="1970"/>
                  </a:lnTo>
                  <a:lnTo>
                    <a:pt x="2603" y="2050"/>
                  </a:lnTo>
                  <a:lnTo>
                    <a:pt x="2616" y="2144"/>
                  </a:lnTo>
                  <a:lnTo>
                    <a:pt x="2627" y="2260"/>
                  </a:lnTo>
                  <a:lnTo>
                    <a:pt x="2629" y="2351"/>
                  </a:lnTo>
                  <a:lnTo>
                    <a:pt x="2627" y="2440"/>
                  </a:lnTo>
                  <a:lnTo>
                    <a:pt x="2619" y="2526"/>
                  </a:lnTo>
                  <a:lnTo>
                    <a:pt x="2608" y="2606"/>
                  </a:lnTo>
                  <a:lnTo>
                    <a:pt x="2599" y="2690"/>
                  </a:lnTo>
                  <a:lnTo>
                    <a:pt x="2581" y="2776"/>
                  </a:lnTo>
                  <a:lnTo>
                    <a:pt x="2556" y="2868"/>
                  </a:lnTo>
                  <a:lnTo>
                    <a:pt x="2554" y="2873"/>
                  </a:lnTo>
                  <a:close/>
                </a:path>
              </a:pathLst>
            </a:custGeom>
            <a:solidFill>
              <a:srgbClr val="006699"/>
            </a:solidFill>
            <a:ln w="6350" cmpd="sng">
              <a:solidFill>
                <a:srgbClr val="006699"/>
              </a:solidFill>
              <a:round/>
              <a:headEnd/>
              <a:tailEnd/>
            </a:ln>
          </p:spPr>
          <p:txBody>
            <a:bodyPr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 rot="7203160" flipV="1">
              <a:off x="860367" y="3027348"/>
              <a:ext cx="2057400" cy="2343150"/>
            </a:xfrm>
            <a:custGeom>
              <a:avLst/>
              <a:gdLst/>
              <a:ahLst/>
              <a:cxnLst>
                <a:cxn ang="0">
                  <a:pos x="2392" y="2389"/>
                </a:cxn>
                <a:cxn ang="0">
                  <a:pos x="1705" y="2500"/>
                </a:cxn>
                <a:cxn ang="0">
                  <a:pos x="1719" y="2386"/>
                </a:cxn>
                <a:cxn ang="0">
                  <a:pos x="1715" y="2248"/>
                </a:cxn>
                <a:cxn ang="0">
                  <a:pos x="1691" y="2098"/>
                </a:cxn>
                <a:cxn ang="0">
                  <a:pos x="1645" y="1962"/>
                </a:cxn>
                <a:cxn ang="0">
                  <a:pos x="1588" y="1840"/>
                </a:cxn>
                <a:cxn ang="0">
                  <a:pos x="1531" y="1756"/>
                </a:cxn>
                <a:cxn ang="0">
                  <a:pos x="1471" y="1680"/>
                </a:cxn>
                <a:cxn ang="0">
                  <a:pos x="1405" y="1612"/>
                </a:cxn>
                <a:cxn ang="0">
                  <a:pos x="1337" y="1549"/>
                </a:cxn>
                <a:cxn ang="0">
                  <a:pos x="1249" y="1489"/>
                </a:cxn>
                <a:cxn ang="0">
                  <a:pos x="1175" y="1443"/>
                </a:cxn>
                <a:cxn ang="0">
                  <a:pos x="1082" y="1397"/>
                </a:cxn>
                <a:cxn ang="0">
                  <a:pos x="1003" y="1368"/>
                </a:cxn>
                <a:cxn ang="0">
                  <a:pos x="887" y="1345"/>
                </a:cxn>
                <a:cxn ang="0">
                  <a:pos x="772" y="1334"/>
                </a:cxn>
                <a:cxn ang="0">
                  <a:pos x="739" y="1814"/>
                </a:cxn>
                <a:cxn ang="0">
                  <a:pos x="737" y="0"/>
                </a:cxn>
                <a:cxn ang="0">
                  <a:pos x="778" y="416"/>
                </a:cxn>
                <a:cxn ang="0">
                  <a:pos x="895" y="423"/>
                </a:cxn>
                <a:cxn ang="0">
                  <a:pos x="1001" y="435"/>
                </a:cxn>
                <a:cxn ang="0">
                  <a:pos x="1085" y="448"/>
                </a:cxn>
                <a:cxn ang="0">
                  <a:pos x="1167" y="469"/>
                </a:cxn>
                <a:cxn ang="0">
                  <a:pos x="1245" y="491"/>
                </a:cxn>
                <a:cxn ang="0">
                  <a:pos x="1321" y="513"/>
                </a:cxn>
                <a:cxn ang="0">
                  <a:pos x="1411" y="549"/>
                </a:cxn>
                <a:cxn ang="0">
                  <a:pos x="1493" y="582"/>
                </a:cxn>
                <a:cxn ang="0">
                  <a:pos x="1583" y="625"/>
                </a:cxn>
                <a:cxn ang="0">
                  <a:pos x="1661" y="669"/>
                </a:cxn>
                <a:cxn ang="0">
                  <a:pos x="1729" y="712"/>
                </a:cxn>
                <a:cxn ang="0">
                  <a:pos x="1809" y="763"/>
                </a:cxn>
                <a:cxn ang="0">
                  <a:pos x="1882" y="818"/>
                </a:cxn>
                <a:cxn ang="0">
                  <a:pos x="1971" y="891"/>
                </a:cxn>
                <a:cxn ang="0">
                  <a:pos x="2071" y="983"/>
                </a:cxn>
                <a:cxn ang="0">
                  <a:pos x="2159" y="1082"/>
                </a:cxn>
                <a:cxn ang="0">
                  <a:pos x="2243" y="1185"/>
                </a:cxn>
                <a:cxn ang="0">
                  <a:pos x="2315" y="1294"/>
                </a:cxn>
                <a:cxn ang="0">
                  <a:pos x="2385" y="1410"/>
                </a:cxn>
                <a:cxn ang="0">
                  <a:pos x="2447" y="1527"/>
                </a:cxn>
                <a:cxn ang="0">
                  <a:pos x="2499" y="1652"/>
                </a:cxn>
                <a:cxn ang="0">
                  <a:pos x="2553" y="1808"/>
                </a:cxn>
                <a:cxn ang="0">
                  <a:pos x="2593" y="1970"/>
                </a:cxn>
                <a:cxn ang="0">
                  <a:pos x="2616" y="2144"/>
                </a:cxn>
                <a:cxn ang="0">
                  <a:pos x="2629" y="2351"/>
                </a:cxn>
                <a:cxn ang="0">
                  <a:pos x="2619" y="2526"/>
                </a:cxn>
                <a:cxn ang="0">
                  <a:pos x="2599" y="2690"/>
                </a:cxn>
                <a:cxn ang="0">
                  <a:pos x="2556" y="2868"/>
                </a:cxn>
              </a:cxnLst>
              <a:rect l="0" t="0" r="r" b="b"/>
              <a:pathLst>
                <a:path w="2629" h="2873">
                  <a:moveTo>
                    <a:pt x="2554" y="2873"/>
                  </a:moveTo>
                  <a:lnTo>
                    <a:pt x="2392" y="2389"/>
                  </a:lnTo>
                  <a:lnTo>
                    <a:pt x="2392" y="2387"/>
                  </a:lnTo>
                  <a:lnTo>
                    <a:pt x="1705" y="2500"/>
                  </a:lnTo>
                  <a:lnTo>
                    <a:pt x="1713" y="2446"/>
                  </a:lnTo>
                  <a:lnTo>
                    <a:pt x="1719" y="2386"/>
                  </a:lnTo>
                  <a:lnTo>
                    <a:pt x="1719" y="2322"/>
                  </a:lnTo>
                  <a:lnTo>
                    <a:pt x="1715" y="2248"/>
                  </a:lnTo>
                  <a:lnTo>
                    <a:pt x="1705" y="2178"/>
                  </a:lnTo>
                  <a:lnTo>
                    <a:pt x="1691" y="2098"/>
                  </a:lnTo>
                  <a:lnTo>
                    <a:pt x="1673" y="2034"/>
                  </a:lnTo>
                  <a:lnTo>
                    <a:pt x="1645" y="1962"/>
                  </a:lnTo>
                  <a:lnTo>
                    <a:pt x="1619" y="1900"/>
                  </a:lnTo>
                  <a:lnTo>
                    <a:pt x="1588" y="1840"/>
                  </a:lnTo>
                  <a:lnTo>
                    <a:pt x="1559" y="1794"/>
                  </a:lnTo>
                  <a:lnTo>
                    <a:pt x="1531" y="1756"/>
                  </a:lnTo>
                  <a:lnTo>
                    <a:pt x="1503" y="1718"/>
                  </a:lnTo>
                  <a:lnTo>
                    <a:pt x="1471" y="1680"/>
                  </a:lnTo>
                  <a:lnTo>
                    <a:pt x="1435" y="1640"/>
                  </a:lnTo>
                  <a:lnTo>
                    <a:pt x="1405" y="1612"/>
                  </a:lnTo>
                  <a:lnTo>
                    <a:pt x="1371" y="1579"/>
                  </a:lnTo>
                  <a:lnTo>
                    <a:pt x="1337" y="1549"/>
                  </a:lnTo>
                  <a:lnTo>
                    <a:pt x="1297" y="1519"/>
                  </a:lnTo>
                  <a:lnTo>
                    <a:pt x="1249" y="1489"/>
                  </a:lnTo>
                  <a:lnTo>
                    <a:pt x="1210" y="1460"/>
                  </a:lnTo>
                  <a:lnTo>
                    <a:pt x="1175" y="1443"/>
                  </a:lnTo>
                  <a:lnTo>
                    <a:pt x="1125" y="1413"/>
                  </a:lnTo>
                  <a:lnTo>
                    <a:pt x="1082" y="1397"/>
                  </a:lnTo>
                  <a:lnTo>
                    <a:pt x="1044" y="1383"/>
                  </a:lnTo>
                  <a:lnTo>
                    <a:pt x="1003" y="1368"/>
                  </a:lnTo>
                  <a:lnTo>
                    <a:pt x="943" y="1354"/>
                  </a:lnTo>
                  <a:lnTo>
                    <a:pt x="887" y="1345"/>
                  </a:lnTo>
                  <a:lnTo>
                    <a:pt x="829" y="1338"/>
                  </a:lnTo>
                  <a:lnTo>
                    <a:pt x="772" y="1334"/>
                  </a:lnTo>
                  <a:lnTo>
                    <a:pt x="739" y="1332"/>
                  </a:lnTo>
                  <a:lnTo>
                    <a:pt x="739" y="1814"/>
                  </a:lnTo>
                  <a:lnTo>
                    <a:pt x="0" y="921"/>
                  </a:lnTo>
                  <a:lnTo>
                    <a:pt x="737" y="0"/>
                  </a:lnTo>
                  <a:lnTo>
                    <a:pt x="737" y="415"/>
                  </a:lnTo>
                  <a:lnTo>
                    <a:pt x="778" y="416"/>
                  </a:lnTo>
                  <a:lnTo>
                    <a:pt x="835" y="418"/>
                  </a:lnTo>
                  <a:lnTo>
                    <a:pt x="895" y="423"/>
                  </a:lnTo>
                  <a:lnTo>
                    <a:pt x="954" y="429"/>
                  </a:lnTo>
                  <a:lnTo>
                    <a:pt x="1001" y="435"/>
                  </a:lnTo>
                  <a:lnTo>
                    <a:pt x="1037" y="440"/>
                  </a:lnTo>
                  <a:lnTo>
                    <a:pt x="1085" y="448"/>
                  </a:lnTo>
                  <a:lnTo>
                    <a:pt x="1134" y="461"/>
                  </a:lnTo>
                  <a:lnTo>
                    <a:pt x="1167" y="469"/>
                  </a:lnTo>
                  <a:lnTo>
                    <a:pt x="1207" y="478"/>
                  </a:lnTo>
                  <a:lnTo>
                    <a:pt x="1245" y="491"/>
                  </a:lnTo>
                  <a:lnTo>
                    <a:pt x="1286" y="503"/>
                  </a:lnTo>
                  <a:lnTo>
                    <a:pt x="1321" y="513"/>
                  </a:lnTo>
                  <a:lnTo>
                    <a:pt x="1363" y="529"/>
                  </a:lnTo>
                  <a:lnTo>
                    <a:pt x="1411" y="549"/>
                  </a:lnTo>
                  <a:lnTo>
                    <a:pt x="1453" y="565"/>
                  </a:lnTo>
                  <a:lnTo>
                    <a:pt x="1493" y="582"/>
                  </a:lnTo>
                  <a:lnTo>
                    <a:pt x="1539" y="603"/>
                  </a:lnTo>
                  <a:lnTo>
                    <a:pt x="1583" y="625"/>
                  </a:lnTo>
                  <a:lnTo>
                    <a:pt x="1623" y="644"/>
                  </a:lnTo>
                  <a:lnTo>
                    <a:pt x="1661" y="669"/>
                  </a:lnTo>
                  <a:lnTo>
                    <a:pt x="1695" y="688"/>
                  </a:lnTo>
                  <a:lnTo>
                    <a:pt x="1729" y="712"/>
                  </a:lnTo>
                  <a:lnTo>
                    <a:pt x="1767" y="734"/>
                  </a:lnTo>
                  <a:lnTo>
                    <a:pt x="1809" y="763"/>
                  </a:lnTo>
                  <a:lnTo>
                    <a:pt x="1847" y="791"/>
                  </a:lnTo>
                  <a:lnTo>
                    <a:pt x="1882" y="818"/>
                  </a:lnTo>
                  <a:lnTo>
                    <a:pt x="1917" y="845"/>
                  </a:lnTo>
                  <a:lnTo>
                    <a:pt x="1971" y="891"/>
                  </a:lnTo>
                  <a:lnTo>
                    <a:pt x="2026" y="943"/>
                  </a:lnTo>
                  <a:lnTo>
                    <a:pt x="2071" y="983"/>
                  </a:lnTo>
                  <a:lnTo>
                    <a:pt x="2123" y="1041"/>
                  </a:lnTo>
                  <a:lnTo>
                    <a:pt x="2159" y="1082"/>
                  </a:lnTo>
                  <a:lnTo>
                    <a:pt x="2199" y="1131"/>
                  </a:lnTo>
                  <a:lnTo>
                    <a:pt x="2243" y="1185"/>
                  </a:lnTo>
                  <a:lnTo>
                    <a:pt x="2279" y="1237"/>
                  </a:lnTo>
                  <a:lnTo>
                    <a:pt x="2315" y="1294"/>
                  </a:lnTo>
                  <a:lnTo>
                    <a:pt x="2353" y="1351"/>
                  </a:lnTo>
                  <a:lnTo>
                    <a:pt x="2385" y="1410"/>
                  </a:lnTo>
                  <a:lnTo>
                    <a:pt x="2417" y="1462"/>
                  </a:lnTo>
                  <a:lnTo>
                    <a:pt x="2447" y="1527"/>
                  </a:lnTo>
                  <a:lnTo>
                    <a:pt x="2475" y="1588"/>
                  </a:lnTo>
                  <a:lnTo>
                    <a:pt x="2499" y="1652"/>
                  </a:lnTo>
                  <a:lnTo>
                    <a:pt x="2523" y="1723"/>
                  </a:lnTo>
                  <a:lnTo>
                    <a:pt x="2553" y="1808"/>
                  </a:lnTo>
                  <a:lnTo>
                    <a:pt x="2573" y="1889"/>
                  </a:lnTo>
                  <a:lnTo>
                    <a:pt x="2593" y="1970"/>
                  </a:lnTo>
                  <a:lnTo>
                    <a:pt x="2603" y="2050"/>
                  </a:lnTo>
                  <a:lnTo>
                    <a:pt x="2616" y="2144"/>
                  </a:lnTo>
                  <a:lnTo>
                    <a:pt x="2627" y="2260"/>
                  </a:lnTo>
                  <a:lnTo>
                    <a:pt x="2629" y="2351"/>
                  </a:lnTo>
                  <a:lnTo>
                    <a:pt x="2627" y="2440"/>
                  </a:lnTo>
                  <a:lnTo>
                    <a:pt x="2619" y="2526"/>
                  </a:lnTo>
                  <a:lnTo>
                    <a:pt x="2608" y="2606"/>
                  </a:lnTo>
                  <a:lnTo>
                    <a:pt x="2599" y="2690"/>
                  </a:lnTo>
                  <a:lnTo>
                    <a:pt x="2581" y="2776"/>
                  </a:lnTo>
                  <a:lnTo>
                    <a:pt x="2556" y="2868"/>
                  </a:lnTo>
                  <a:lnTo>
                    <a:pt x="2554" y="2873"/>
                  </a:lnTo>
                  <a:close/>
                </a:path>
              </a:pathLst>
            </a:custGeom>
            <a:solidFill>
              <a:srgbClr val="83C2E5"/>
            </a:solidFill>
            <a:ln w="6350" cmpd="sng">
              <a:solidFill>
                <a:srgbClr val="006699"/>
              </a:solidFill>
              <a:round/>
              <a:headEnd/>
              <a:tailEnd/>
            </a:ln>
          </p:spPr>
          <p:txBody>
            <a:bodyPr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 rot="14370681" flipV="1">
              <a:off x="2174817" y="2190735"/>
              <a:ext cx="2057400" cy="2343150"/>
            </a:xfrm>
            <a:custGeom>
              <a:avLst/>
              <a:gdLst/>
              <a:ahLst/>
              <a:cxnLst>
                <a:cxn ang="0">
                  <a:pos x="2392" y="2389"/>
                </a:cxn>
                <a:cxn ang="0">
                  <a:pos x="1705" y="2500"/>
                </a:cxn>
                <a:cxn ang="0">
                  <a:pos x="1719" y="2386"/>
                </a:cxn>
                <a:cxn ang="0">
                  <a:pos x="1715" y="2248"/>
                </a:cxn>
                <a:cxn ang="0">
                  <a:pos x="1691" y="2098"/>
                </a:cxn>
                <a:cxn ang="0">
                  <a:pos x="1645" y="1962"/>
                </a:cxn>
                <a:cxn ang="0">
                  <a:pos x="1588" y="1840"/>
                </a:cxn>
                <a:cxn ang="0">
                  <a:pos x="1531" y="1756"/>
                </a:cxn>
                <a:cxn ang="0">
                  <a:pos x="1471" y="1680"/>
                </a:cxn>
                <a:cxn ang="0">
                  <a:pos x="1405" y="1612"/>
                </a:cxn>
                <a:cxn ang="0">
                  <a:pos x="1337" y="1549"/>
                </a:cxn>
                <a:cxn ang="0">
                  <a:pos x="1249" y="1489"/>
                </a:cxn>
                <a:cxn ang="0">
                  <a:pos x="1175" y="1443"/>
                </a:cxn>
                <a:cxn ang="0">
                  <a:pos x="1082" y="1397"/>
                </a:cxn>
                <a:cxn ang="0">
                  <a:pos x="1003" y="1368"/>
                </a:cxn>
                <a:cxn ang="0">
                  <a:pos x="887" y="1345"/>
                </a:cxn>
                <a:cxn ang="0">
                  <a:pos x="772" y="1334"/>
                </a:cxn>
                <a:cxn ang="0">
                  <a:pos x="739" y="1814"/>
                </a:cxn>
                <a:cxn ang="0">
                  <a:pos x="737" y="0"/>
                </a:cxn>
                <a:cxn ang="0">
                  <a:pos x="778" y="416"/>
                </a:cxn>
                <a:cxn ang="0">
                  <a:pos x="895" y="423"/>
                </a:cxn>
                <a:cxn ang="0">
                  <a:pos x="1001" y="435"/>
                </a:cxn>
                <a:cxn ang="0">
                  <a:pos x="1085" y="448"/>
                </a:cxn>
                <a:cxn ang="0">
                  <a:pos x="1167" y="469"/>
                </a:cxn>
                <a:cxn ang="0">
                  <a:pos x="1245" y="491"/>
                </a:cxn>
                <a:cxn ang="0">
                  <a:pos x="1321" y="513"/>
                </a:cxn>
                <a:cxn ang="0">
                  <a:pos x="1411" y="549"/>
                </a:cxn>
                <a:cxn ang="0">
                  <a:pos x="1493" y="582"/>
                </a:cxn>
                <a:cxn ang="0">
                  <a:pos x="1583" y="625"/>
                </a:cxn>
                <a:cxn ang="0">
                  <a:pos x="1661" y="669"/>
                </a:cxn>
                <a:cxn ang="0">
                  <a:pos x="1729" y="712"/>
                </a:cxn>
                <a:cxn ang="0">
                  <a:pos x="1809" y="763"/>
                </a:cxn>
                <a:cxn ang="0">
                  <a:pos x="1882" y="818"/>
                </a:cxn>
                <a:cxn ang="0">
                  <a:pos x="1971" y="891"/>
                </a:cxn>
                <a:cxn ang="0">
                  <a:pos x="2071" y="983"/>
                </a:cxn>
                <a:cxn ang="0">
                  <a:pos x="2159" y="1082"/>
                </a:cxn>
                <a:cxn ang="0">
                  <a:pos x="2243" y="1185"/>
                </a:cxn>
                <a:cxn ang="0">
                  <a:pos x="2315" y="1294"/>
                </a:cxn>
                <a:cxn ang="0">
                  <a:pos x="2385" y="1410"/>
                </a:cxn>
                <a:cxn ang="0">
                  <a:pos x="2447" y="1527"/>
                </a:cxn>
                <a:cxn ang="0">
                  <a:pos x="2499" y="1652"/>
                </a:cxn>
                <a:cxn ang="0">
                  <a:pos x="2553" y="1808"/>
                </a:cxn>
                <a:cxn ang="0">
                  <a:pos x="2593" y="1970"/>
                </a:cxn>
                <a:cxn ang="0">
                  <a:pos x="2616" y="2144"/>
                </a:cxn>
                <a:cxn ang="0">
                  <a:pos x="2629" y="2351"/>
                </a:cxn>
                <a:cxn ang="0">
                  <a:pos x="2619" y="2526"/>
                </a:cxn>
                <a:cxn ang="0">
                  <a:pos x="2599" y="2690"/>
                </a:cxn>
                <a:cxn ang="0">
                  <a:pos x="2556" y="2868"/>
                </a:cxn>
              </a:cxnLst>
              <a:rect l="0" t="0" r="r" b="b"/>
              <a:pathLst>
                <a:path w="2629" h="2873">
                  <a:moveTo>
                    <a:pt x="2554" y="2873"/>
                  </a:moveTo>
                  <a:lnTo>
                    <a:pt x="2392" y="2389"/>
                  </a:lnTo>
                  <a:lnTo>
                    <a:pt x="2392" y="2387"/>
                  </a:lnTo>
                  <a:lnTo>
                    <a:pt x="1705" y="2500"/>
                  </a:lnTo>
                  <a:lnTo>
                    <a:pt x="1713" y="2446"/>
                  </a:lnTo>
                  <a:lnTo>
                    <a:pt x="1719" y="2386"/>
                  </a:lnTo>
                  <a:lnTo>
                    <a:pt x="1719" y="2322"/>
                  </a:lnTo>
                  <a:lnTo>
                    <a:pt x="1715" y="2248"/>
                  </a:lnTo>
                  <a:lnTo>
                    <a:pt x="1705" y="2178"/>
                  </a:lnTo>
                  <a:lnTo>
                    <a:pt x="1691" y="2098"/>
                  </a:lnTo>
                  <a:lnTo>
                    <a:pt x="1673" y="2034"/>
                  </a:lnTo>
                  <a:lnTo>
                    <a:pt x="1645" y="1962"/>
                  </a:lnTo>
                  <a:lnTo>
                    <a:pt x="1619" y="1900"/>
                  </a:lnTo>
                  <a:lnTo>
                    <a:pt x="1588" y="1840"/>
                  </a:lnTo>
                  <a:lnTo>
                    <a:pt x="1559" y="1794"/>
                  </a:lnTo>
                  <a:lnTo>
                    <a:pt x="1531" y="1756"/>
                  </a:lnTo>
                  <a:lnTo>
                    <a:pt x="1503" y="1718"/>
                  </a:lnTo>
                  <a:lnTo>
                    <a:pt x="1471" y="1680"/>
                  </a:lnTo>
                  <a:lnTo>
                    <a:pt x="1435" y="1640"/>
                  </a:lnTo>
                  <a:lnTo>
                    <a:pt x="1405" y="1612"/>
                  </a:lnTo>
                  <a:lnTo>
                    <a:pt x="1371" y="1579"/>
                  </a:lnTo>
                  <a:lnTo>
                    <a:pt x="1337" y="1549"/>
                  </a:lnTo>
                  <a:lnTo>
                    <a:pt x="1297" y="1519"/>
                  </a:lnTo>
                  <a:lnTo>
                    <a:pt x="1249" y="1489"/>
                  </a:lnTo>
                  <a:lnTo>
                    <a:pt x="1210" y="1460"/>
                  </a:lnTo>
                  <a:lnTo>
                    <a:pt x="1175" y="1443"/>
                  </a:lnTo>
                  <a:lnTo>
                    <a:pt x="1125" y="1413"/>
                  </a:lnTo>
                  <a:lnTo>
                    <a:pt x="1082" y="1397"/>
                  </a:lnTo>
                  <a:lnTo>
                    <a:pt x="1044" y="1383"/>
                  </a:lnTo>
                  <a:lnTo>
                    <a:pt x="1003" y="1368"/>
                  </a:lnTo>
                  <a:lnTo>
                    <a:pt x="943" y="1354"/>
                  </a:lnTo>
                  <a:lnTo>
                    <a:pt x="887" y="1345"/>
                  </a:lnTo>
                  <a:lnTo>
                    <a:pt x="829" y="1338"/>
                  </a:lnTo>
                  <a:lnTo>
                    <a:pt x="772" y="1334"/>
                  </a:lnTo>
                  <a:lnTo>
                    <a:pt x="739" y="1332"/>
                  </a:lnTo>
                  <a:lnTo>
                    <a:pt x="739" y="1814"/>
                  </a:lnTo>
                  <a:lnTo>
                    <a:pt x="0" y="921"/>
                  </a:lnTo>
                  <a:lnTo>
                    <a:pt x="737" y="0"/>
                  </a:lnTo>
                  <a:lnTo>
                    <a:pt x="737" y="415"/>
                  </a:lnTo>
                  <a:lnTo>
                    <a:pt x="778" y="416"/>
                  </a:lnTo>
                  <a:lnTo>
                    <a:pt x="835" y="418"/>
                  </a:lnTo>
                  <a:lnTo>
                    <a:pt x="895" y="423"/>
                  </a:lnTo>
                  <a:lnTo>
                    <a:pt x="954" y="429"/>
                  </a:lnTo>
                  <a:lnTo>
                    <a:pt x="1001" y="435"/>
                  </a:lnTo>
                  <a:lnTo>
                    <a:pt x="1037" y="440"/>
                  </a:lnTo>
                  <a:lnTo>
                    <a:pt x="1085" y="448"/>
                  </a:lnTo>
                  <a:lnTo>
                    <a:pt x="1134" y="461"/>
                  </a:lnTo>
                  <a:lnTo>
                    <a:pt x="1167" y="469"/>
                  </a:lnTo>
                  <a:lnTo>
                    <a:pt x="1207" y="478"/>
                  </a:lnTo>
                  <a:lnTo>
                    <a:pt x="1245" y="491"/>
                  </a:lnTo>
                  <a:lnTo>
                    <a:pt x="1286" y="503"/>
                  </a:lnTo>
                  <a:lnTo>
                    <a:pt x="1321" y="513"/>
                  </a:lnTo>
                  <a:lnTo>
                    <a:pt x="1363" y="529"/>
                  </a:lnTo>
                  <a:lnTo>
                    <a:pt x="1411" y="549"/>
                  </a:lnTo>
                  <a:lnTo>
                    <a:pt x="1453" y="565"/>
                  </a:lnTo>
                  <a:lnTo>
                    <a:pt x="1493" y="582"/>
                  </a:lnTo>
                  <a:lnTo>
                    <a:pt x="1539" y="603"/>
                  </a:lnTo>
                  <a:lnTo>
                    <a:pt x="1583" y="625"/>
                  </a:lnTo>
                  <a:lnTo>
                    <a:pt x="1623" y="644"/>
                  </a:lnTo>
                  <a:lnTo>
                    <a:pt x="1661" y="669"/>
                  </a:lnTo>
                  <a:lnTo>
                    <a:pt x="1695" y="688"/>
                  </a:lnTo>
                  <a:lnTo>
                    <a:pt x="1729" y="712"/>
                  </a:lnTo>
                  <a:lnTo>
                    <a:pt x="1767" y="734"/>
                  </a:lnTo>
                  <a:lnTo>
                    <a:pt x="1809" y="763"/>
                  </a:lnTo>
                  <a:lnTo>
                    <a:pt x="1847" y="791"/>
                  </a:lnTo>
                  <a:lnTo>
                    <a:pt x="1882" y="818"/>
                  </a:lnTo>
                  <a:lnTo>
                    <a:pt x="1917" y="845"/>
                  </a:lnTo>
                  <a:lnTo>
                    <a:pt x="1971" y="891"/>
                  </a:lnTo>
                  <a:lnTo>
                    <a:pt x="2026" y="943"/>
                  </a:lnTo>
                  <a:lnTo>
                    <a:pt x="2071" y="983"/>
                  </a:lnTo>
                  <a:lnTo>
                    <a:pt x="2123" y="1041"/>
                  </a:lnTo>
                  <a:lnTo>
                    <a:pt x="2159" y="1082"/>
                  </a:lnTo>
                  <a:lnTo>
                    <a:pt x="2199" y="1131"/>
                  </a:lnTo>
                  <a:lnTo>
                    <a:pt x="2243" y="1185"/>
                  </a:lnTo>
                  <a:lnTo>
                    <a:pt x="2279" y="1237"/>
                  </a:lnTo>
                  <a:lnTo>
                    <a:pt x="2315" y="1294"/>
                  </a:lnTo>
                  <a:lnTo>
                    <a:pt x="2353" y="1351"/>
                  </a:lnTo>
                  <a:lnTo>
                    <a:pt x="2385" y="1410"/>
                  </a:lnTo>
                  <a:lnTo>
                    <a:pt x="2417" y="1462"/>
                  </a:lnTo>
                  <a:lnTo>
                    <a:pt x="2447" y="1527"/>
                  </a:lnTo>
                  <a:lnTo>
                    <a:pt x="2475" y="1588"/>
                  </a:lnTo>
                  <a:lnTo>
                    <a:pt x="2499" y="1652"/>
                  </a:lnTo>
                  <a:lnTo>
                    <a:pt x="2523" y="1723"/>
                  </a:lnTo>
                  <a:lnTo>
                    <a:pt x="2553" y="1808"/>
                  </a:lnTo>
                  <a:lnTo>
                    <a:pt x="2573" y="1889"/>
                  </a:lnTo>
                  <a:lnTo>
                    <a:pt x="2593" y="1970"/>
                  </a:lnTo>
                  <a:lnTo>
                    <a:pt x="2603" y="2050"/>
                  </a:lnTo>
                  <a:lnTo>
                    <a:pt x="2616" y="2144"/>
                  </a:lnTo>
                  <a:lnTo>
                    <a:pt x="2627" y="2260"/>
                  </a:lnTo>
                  <a:lnTo>
                    <a:pt x="2629" y="2351"/>
                  </a:lnTo>
                  <a:lnTo>
                    <a:pt x="2627" y="2440"/>
                  </a:lnTo>
                  <a:lnTo>
                    <a:pt x="2619" y="2526"/>
                  </a:lnTo>
                  <a:lnTo>
                    <a:pt x="2608" y="2606"/>
                  </a:lnTo>
                  <a:lnTo>
                    <a:pt x="2599" y="2690"/>
                  </a:lnTo>
                  <a:lnTo>
                    <a:pt x="2581" y="2776"/>
                  </a:lnTo>
                  <a:lnTo>
                    <a:pt x="2556" y="2868"/>
                  </a:lnTo>
                  <a:lnTo>
                    <a:pt x="2554" y="2873"/>
                  </a:lnTo>
                  <a:close/>
                </a:path>
              </a:pathLst>
            </a:custGeom>
            <a:solidFill>
              <a:srgbClr val="D6EBF6"/>
            </a:solidFill>
            <a:ln w="6350" cmpd="sng">
              <a:solidFill>
                <a:srgbClr val="006699"/>
              </a:solidFill>
              <a:round/>
              <a:headEnd/>
              <a:tailEnd/>
            </a:ln>
          </p:spPr>
          <p:txBody>
            <a:bodyPr lIns="45720" rIns="45720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635695" y="3244117"/>
            <a:ext cx="803286" cy="25559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</a:rPr>
              <a:t>EPM</a:t>
            </a: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784171" y="3269048"/>
            <a:ext cx="803286" cy="25559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</a:rPr>
              <a:t>BPM</a:t>
            </a: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1400505" y="4814177"/>
            <a:ext cx="1262643" cy="25559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</a:rPr>
              <a:t>SOA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</a:rPr>
              <a:t> </a:t>
            </a:r>
            <a:r>
              <a:rPr kumimoji="0" lang="ko-KR" altLang="en-US" sz="120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</a:rPr>
              <a:t>기반 </a:t>
            </a:r>
            <a:r>
              <a:rPr kumimoji="0" lang="en-US" altLang="ko-KR" sz="120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바탕체" pitchFamily="17" charset="-127"/>
                <a:ea typeface="바탕체" pitchFamily="17" charset="-127"/>
              </a:rPr>
              <a:t>IT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바탕체" pitchFamily="17" charset="-127"/>
              <a:ea typeface="바탕체" pitchFamily="17" charset="-127"/>
            </a:endParaRPr>
          </a:p>
        </p:txBody>
      </p:sp>
      <p:pic>
        <p:nvPicPr>
          <p:cNvPr id="55" name="Picture 2" descr="http://www.pqs-group.com/img/bs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6803" y="2002578"/>
            <a:ext cx="1052366" cy="992231"/>
          </a:xfrm>
          <a:prstGeom prst="rect">
            <a:avLst/>
          </a:prstGeom>
          <a:noFill/>
        </p:spPr>
      </p:pic>
      <p:sp>
        <p:nvSpPr>
          <p:cNvPr id="56" name="순서도: 처리 55"/>
          <p:cNvSpPr/>
          <p:nvPr/>
        </p:nvSpPr>
        <p:spPr bwMode="auto">
          <a:xfrm>
            <a:off x="4434618" y="1723922"/>
            <a:ext cx="1443245" cy="1350980"/>
          </a:xfrm>
          <a:prstGeom prst="flowChartProcess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98123" y="1750815"/>
            <a:ext cx="1314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체" pitchFamily="17" charset="-127"/>
                <a:ea typeface="바탕체" pitchFamily="17" charset="-127"/>
              </a:rPr>
              <a:t>전략 관리</a:t>
            </a:r>
          </a:p>
        </p:txBody>
      </p:sp>
      <p:sp>
        <p:nvSpPr>
          <p:cNvPr id="58" name="타원 57"/>
          <p:cNvSpPr/>
          <p:nvPr/>
        </p:nvSpPr>
        <p:spPr bwMode="auto">
          <a:xfrm>
            <a:off x="4782473" y="3305660"/>
            <a:ext cx="2592423" cy="1570059"/>
          </a:xfrm>
          <a:prstGeom prst="ellips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5317" y="3495881"/>
            <a:ext cx="182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바탕체" pitchFamily="17" charset="-127"/>
                <a:ea typeface="바탕체" pitchFamily="17" charset="-127"/>
              </a:rPr>
              <a:t>Business Performance &amp; Risk Management</a:t>
            </a:r>
            <a:endParaRPr lang="ko-KR" altLang="en-US" sz="12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024617" y="4057023"/>
            <a:ext cx="985851" cy="54769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가는각진제목체" pitchFamily="18" charset="-127"/>
                <a:sym typeface="Wingdings" pitchFamily="2" charset="2"/>
              </a:rPr>
              <a:t>Business</a:t>
            </a: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가는각진제목체" pitchFamily="18" charset="-127"/>
                <a:sym typeface="Wingdings" pitchFamily="2" charset="2"/>
              </a:rPr>
              <a:t> Intelligence</a:t>
            </a: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baseline="0" dirty="0">
                <a:latin typeface="Times New Roman" pitchFamily="18" charset="0"/>
                <a:ea typeface="가는각진제목체" pitchFamily="18" charset="-127"/>
              </a:rPr>
              <a:t>(BI</a:t>
            </a:r>
            <a:r>
              <a:rPr lang="en-US" altLang="ko-KR" sz="1200" b="0" dirty="0">
                <a:latin typeface="Times New Roman" pitchFamily="18" charset="0"/>
                <a:ea typeface="가는각진제목체" pitchFamily="18" charset="-127"/>
              </a:rPr>
              <a:t> 2.0)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202652" y="4051232"/>
            <a:ext cx="985851" cy="54769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가는각진제목체" pitchFamily="18" charset="-127"/>
                <a:sym typeface="Wingdings" pitchFamily="2" charset="2"/>
              </a:rPr>
              <a:t>Biz Activity Monitoring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62" name="위쪽/아래쪽 화살표 61"/>
          <p:cNvSpPr/>
          <p:nvPr/>
        </p:nvSpPr>
        <p:spPr bwMode="auto">
          <a:xfrm>
            <a:off x="5038064" y="3074902"/>
            <a:ext cx="365130" cy="511182"/>
          </a:xfrm>
          <a:prstGeom prst="up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813052" y="2235103"/>
            <a:ext cx="950913" cy="29210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sym typeface="Wingdings" pitchFamily="2" charset="2"/>
              </a:rPr>
              <a:t>Define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  <a:sym typeface="Wingdings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818745" y="2994573"/>
            <a:ext cx="950913" cy="29210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sym typeface="Wingdings" pitchFamily="2" charset="2"/>
              </a:rPr>
              <a:t>Analyze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  <a:sym typeface="Wingdings" pitchFamily="2" charset="2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7818745" y="2614838"/>
            <a:ext cx="950913" cy="29210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바탕체" pitchFamily="17" charset="-127"/>
                <a:ea typeface="바탕체" pitchFamily="17" charset="-127"/>
              </a:rPr>
              <a:t>Measure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  <a:sym typeface="Wingdings" pitchFamily="2" charset="2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7818745" y="3374308"/>
            <a:ext cx="950913" cy="29210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sym typeface="Wingdings" pitchFamily="2" charset="2"/>
              </a:rPr>
              <a:t>Improve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  <a:sym typeface="Wingdings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7818745" y="3754043"/>
            <a:ext cx="950913" cy="29210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sym typeface="Wingdings" pitchFamily="2" charset="2"/>
              </a:rPr>
              <a:t>Control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  <a:sym typeface="Wingdings" pitchFamily="2" charset="2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7593974" y="1760435"/>
            <a:ext cx="1424007" cy="24828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2029" y="1796947"/>
            <a:ext cx="120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바탕체" pitchFamily="17" charset="-127"/>
                <a:ea typeface="바탕체" pitchFamily="17" charset="-127"/>
              </a:rPr>
              <a:t>6 Sigma</a:t>
            </a:r>
            <a:endParaRPr lang="ko-KR" altLang="en-US" sz="12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0" name="위쪽/아래쪽 화살표 69"/>
          <p:cNvSpPr/>
          <p:nvPr/>
        </p:nvSpPr>
        <p:spPr bwMode="auto">
          <a:xfrm rot="2932363">
            <a:off x="7011928" y="2943324"/>
            <a:ext cx="401643" cy="669751"/>
          </a:xfrm>
          <a:prstGeom prst="up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71" name="위쪽/아래쪽 화살표 70"/>
          <p:cNvSpPr/>
          <p:nvPr/>
        </p:nvSpPr>
        <p:spPr bwMode="auto">
          <a:xfrm rot="5400000">
            <a:off x="6539905" y="1486362"/>
            <a:ext cx="401643" cy="1606571"/>
          </a:xfrm>
          <a:prstGeom prst="up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50969" y="2517588"/>
            <a:ext cx="169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바탕" pitchFamily="18" charset="-127"/>
                <a:ea typeface="바탕" pitchFamily="18" charset="-127"/>
              </a:rPr>
              <a:t>6 Sigma </a:t>
            </a:r>
            <a:r>
              <a:rPr lang="ko-KR" altLang="en-US" sz="1200" dirty="0">
                <a:latin typeface="바탕" pitchFamily="18" charset="-127"/>
                <a:ea typeface="바탕" pitchFamily="18" charset="-127"/>
              </a:rPr>
              <a:t>통한 프로세스 모니터링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4344317" y="5221514"/>
            <a:ext cx="4856229" cy="368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sym typeface="Wingdings" pitchFamily="2" charset="2"/>
              </a:rPr>
              <a:t>Business Process Management</a:t>
            </a:r>
            <a:r>
              <a:rPr kumimoji="1" lang="en-US" altLang="ko-KR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sym typeface="Wingdings" pitchFamily="2" charset="2"/>
              </a:rPr>
              <a:t> System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  <a:sym typeface="Wingdings" pitchFamily="2" charset="2"/>
            </a:endParaRPr>
          </a:p>
        </p:txBody>
      </p:sp>
      <p:sp>
        <p:nvSpPr>
          <p:cNvPr id="74" name="위쪽/아래쪽 화살표 73"/>
          <p:cNvSpPr/>
          <p:nvPr/>
        </p:nvSpPr>
        <p:spPr bwMode="auto">
          <a:xfrm>
            <a:off x="8069588" y="4279831"/>
            <a:ext cx="401643" cy="912825"/>
          </a:xfrm>
          <a:prstGeom prst="up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344317" y="5849890"/>
            <a:ext cx="4856229" cy="3689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sym typeface="Wingdings" pitchFamily="2" charset="2"/>
              </a:rPr>
              <a:t>Enterprise Service</a:t>
            </a:r>
            <a:r>
              <a:rPr kumimoji="1" lang="en-US" altLang="ko-KR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바탕체" pitchFamily="17" charset="-127"/>
                <a:ea typeface="바탕체" pitchFamily="17" charset="-127"/>
                <a:sym typeface="Wingdings" pitchFamily="2" charset="2"/>
              </a:rPr>
              <a:t> Bus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  <a:sym typeface="Wingdings" pitchFamily="2" charset="2"/>
            </a:endParaRPr>
          </a:p>
        </p:txBody>
      </p:sp>
      <p:sp>
        <p:nvSpPr>
          <p:cNvPr id="76" name="위쪽/아래쪽 화살표 75"/>
          <p:cNvSpPr/>
          <p:nvPr/>
        </p:nvSpPr>
        <p:spPr bwMode="auto">
          <a:xfrm>
            <a:off x="5843313" y="4837145"/>
            <a:ext cx="401643" cy="401643"/>
          </a:xfrm>
          <a:prstGeom prst="upDownArrow">
            <a:avLst>
              <a:gd name="adj1" fmla="val 50000"/>
              <a:gd name="adj2" fmla="val 3326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51368" y="4552697"/>
            <a:ext cx="169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바탕" pitchFamily="18" charset="-127"/>
                <a:ea typeface="바탕" pitchFamily="18" charset="-127"/>
              </a:rPr>
              <a:t>프로세스 개선</a:t>
            </a:r>
            <a:endParaRPr lang="ko-KR" altLang="en-US" sz="12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78" name="오른쪽 화살표 77"/>
          <p:cNvSpPr/>
          <p:nvPr/>
        </p:nvSpPr>
        <p:spPr bwMode="auto">
          <a:xfrm>
            <a:off x="3906162" y="2308129"/>
            <a:ext cx="511182" cy="3578274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79" name="위쪽/아래쪽 화살표 78"/>
          <p:cNvSpPr/>
          <p:nvPr/>
        </p:nvSpPr>
        <p:spPr bwMode="auto">
          <a:xfrm>
            <a:off x="5622272" y="5557786"/>
            <a:ext cx="328617" cy="328617"/>
          </a:xfrm>
          <a:prstGeom prst="upDownArrow">
            <a:avLst>
              <a:gd name="adj1" fmla="val 50000"/>
              <a:gd name="adj2" fmla="val 3326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80" name="위쪽/아래쪽 화살표 79"/>
          <p:cNvSpPr/>
          <p:nvPr/>
        </p:nvSpPr>
        <p:spPr bwMode="auto">
          <a:xfrm>
            <a:off x="7484435" y="5557786"/>
            <a:ext cx="328617" cy="328617"/>
          </a:xfrm>
          <a:prstGeom prst="upDownArrow">
            <a:avLst>
              <a:gd name="adj1" fmla="val 50000"/>
              <a:gd name="adj2" fmla="val 3326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가는각진제목체" pitchFamily="18" charset="-127"/>
              <a:sym typeface="Wingdings" pitchFamily="2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7967" y="5630812"/>
            <a:ext cx="353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바탕체" pitchFamily="17" charset="-127"/>
                <a:ea typeface="바탕체" pitchFamily="17" charset="-127"/>
              </a:rPr>
              <a:t>EPM : Enterprise Performance Management</a:t>
            </a:r>
          </a:p>
          <a:p>
            <a:pPr algn="l"/>
            <a:r>
              <a:rPr lang="en-US" altLang="ko-KR" sz="1200" dirty="0">
                <a:latin typeface="바탕체" pitchFamily="17" charset="-127"/>
                <a:ea typeface="바탕체" pitchFamily="17" charset="-127"/>
              </a:rPr>
              <a:t>BPM : Business Process Management</a:t>
            </a:r>
            <a:endParaRPr lang="ko-KR" altLang="en-US" sz="12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0253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1.6 DW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BI Architecture(1/2) -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648024" y="4614771"/>
            <a:ext cx="7229284" cy="345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접근 및 </a:t>
            </a:r>
            <a:r>
              <a:rPr kumimoji="0" lang="en-US" altLang="ko-KR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Data</a:t>
            </a:r>
            <a:r>
              <a: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와 작업 권한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1648024" y="4988964"/>
            <a:ext cx="7229284" cy="345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데이터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1648024" y="5378955"/>
            <a:ext cx="7229284" cy="345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Data Governance</a:t>
            </a:r>
            <a:endParaRPr kumimoji="0" lang="ko-KR" altLang="en-US" sz="1200" b="0" i="0" u="none" strike="noStrike" kern="0" cap="none" spc="0" normalizeH="0" baseline="0" noProof="0" dirty="0">
              <a:ln w="11430"/>
              <a:solidFill>
                <a:srgbClr val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1685388" y="4666887"/>
            <a:ext cx="287338" cy="270000"/>
          </a:xfrm>
          <a:prstGeom prst="rect">
            <a:avLst/>
          </a:prstGeom>
          <a:solidFill>
            <a:srgbClr val="808080">
              <a:lumMod val="50000"/>
            </a:srgbClr>
          </a:solidFill>
          <a:ln w="12700">
            <a:solidFill>
              <a:srgbClr val="000000">
                <a:lumMod val="95000"/>
                <a:lumOff val="5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6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64" name="직사각형 263"/>
          <p:cNvSpPr/>
          <p:nvPr/>
        </p:nvSpPr>
        <p:spPr bwMode="auto">
          <a:xfrm>
            <a:off x="1994593" y="4666887"/>
            <a:ext cx="1049113" cy="270000"/>
          </a:xfrm>
          <a:prstGeom prst="rect">
            <a:avLst/>
          </a:prstGeom>
          <a:solidFill>
            <a:srgbClr val="FFFFCC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None/>
              <a:defRPr/>
            </a:pPr>
            <a:r>
              <a:rPr kumimoji="0" lang="ko-KR" altLang="en-US" sz="1200" b="1" dirty="0">
                <a:solidFill>
                  <a:srgbClr val="0033CC"/>
                </a:solidFill>
                <a:latin typeface="가는각진제목체" pitchFamily="18" charset="-127"/>
                <a:ea typeface="가는각진제목체" pitchFamily="18" charset="-127"/>
              </a:rPr>
              <a:t>권한</a:t>
            </a:r>
          </a:p>
        </p:txBody>
      </p:sp>
      <p:sp>
        <p:nvSpPr>
          <p:cNvPr id="265" name="직사각형 264"/>
          <p:cNvSpPr/>
          <p:nvPr/>
        </p:nvSpPr>
        <p:spPr bwMode="auto">
          <a:xfrm>
            <a:off x="1685388" y="5025348"/>
            <a:ext cx="287338" cy="270000"/>
          </a:xfrm>
          <a:prstGeom prst="rect">
            <a:avLst/>
          </a:prstGeom>
          <a:solidFill>
            <a:srgbClr val="808080">
              <a:lumMod val="50000"/>
            </a:srgbClr>
          </a:solidFill>
          <a:ln w="12700">
            <a:solidFill>
              <a:srgbClr val="000000">
                <a:lumMod val="95000"/>
                <a:lumOff val="5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7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1994593" y="5025348"/>
            <a:ext cx="1049113" cy="270000"/>
          </a:xfrm>
          <a:prstGeom prst="rect">
            <a:avLst/>
          </a:prstGeom>
          <a:solidFill>
            <a:srgbClr val="FFFFCC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None/>
              <a:defRPr/>
            </a:pPr>
            <a:r>
              <a:rPr kumimoji="0" lang="ko-KR" altLang="en-US" sz="1200" b="1" dirty="0" err="1">
                <a:solidFill>
                  <a:srgbClr val="0033CC"/>
                </a:solidFill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kumimoji="0" lang="ko-KR" altLang="en-US" sz="1200" b="1" dirty="0">
                <a:solidFill>
                  <a:srgbClr val="0033CC"/>
                </a:solidFill>
                <a:latin typeface="가는각진제목체" pitchFamily="18" charset="-127"/>
                <a:ea typeface="가는각진제목체" pitchFamily="18" charset="-127"/>
              </a:rPr>
              <a:t> 관리</a:t>
            </a:r>
          </a:p>
        </p:txBody>
      </p:sp>
      <p:sp>
        <p:nvSpPr>
          <p:cNvPr id="267" name="직사각형 266"/>
          <p:cNvSpPr/>
          <p:nvPr/>
        </p:nvSpPr>
        <p:spPr bwMode="auto">
          <a:xfrm>
            <a:off x="1685388" y="5409568"/>
            <a:ext cx="287338" cy="270000"/>
          </a:xfrm>
          <a:prstGeom prst="rect">
            <a:avLst/>
          </a:prstGeom>
          <a:solidFill>
            <a:srgbClr val="808080">
              <a:lumMod val="50000"/>
            </a:srgbClr>
          </a:solidFill>
          <a:ln w="12700">
            <a:solidFill>
              <a:srgbClr val="000000">
                <a:lumMod val="95000"/>
                <a:lumOff val="5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8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1994593" y="5409568"/>
            <a:ext cx="1049113" cy="270000"/>
          </a:xfrm>
          <a:prstGeom prst="rect">
            <a:avLst/>
          </a:prstGeom>
          <a:solidFill>
            <a:srgbClr val="FFFFCC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5000"/>
              </a:lnSpc>
              <a:buNone/>
              <a:defRPr/>
            </a:pPr>
            <a:r>
              <a:rPr kumimoji="0" lang="en-US" altLang="ko-KR" sz="1200" b="1" dirty="0">
                <a:solidFill>
                  <a:srgbClr val="0033CC"/>
                </a:solidFill>
                <a:latin typeface="가는각진제목체" pitchFamily="18" charset="-127"/>
                <a:ea typeface="가는각진제목체" pitchFamily="18" charset="-127"/>
              </a:rPr>
              <a:t>DG</a:t>
            </a:r>
            <a:endParaRPr kumimoji="0" lang="ko-KR" altLang="en-US" sz="1200" b="1" dirty="0">
              <a:solidFill>
                <a:srgbClr val="0033CC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339659" y="4799969"/>
            <a:ext cx="1102776" cy="390216"/>
          </a:xfrm>
          <a:prstGeom prst="rect">
            <a:avLst/>
          </a:prstGeom>
          <a:solidFill>
            <a:srgbClr val="FFFFCC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lnSpc>
                <a:spcPct val="95000"/>
              </a:lnSpc>
              <a:buNone/>
              <a:defRPr/>
            </a:pPr>
            <a:r>
              <a:rPr kumimoji="0" lang="ko-KR" altLang="en-US" sz="1200" dirty="0">
                <a:solidFill>
                  <a:srgbClr val="0033CC"/>
                </a:solidFill>
                <a:latin typeface="가는각진제목체" pitchFamily="18" charset="-127"/>
                <a:ea typeface="가는각진제목체" pitchFamily="18" charset="-127"/>
              </a:rPr>
              <a:t>기능 분석 대상 영역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257578" y="5718218"/>
            <a:ext cx="942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(*)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DWMS(Data Warehouse Management System)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설계된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의 구현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데이터 관리 및 실행 관리 및 모니터링을 제공하는 시스템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(**)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Business Semantic Layer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: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사용자를 위한 정보 구조를 제공하는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Layer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로 물리적인 구조와의 독립성과 유지 보수의 용이성 제공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(***)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EUC(End User Computing)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: Business Semantic Layer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기반에 사용자가 직접 데이터를 조회하고 분석할 수 있도록 하는 도구</a:t>
            </a:r>
          </a:p>
        </p:txBody>
      </p:sp>
      <p:grpSp>
        <p:nvGrpSpPr>
          <p:cNvPr id="271" name="그룹 270"/>
          <p:cNvGrpSpPr/>
          <p:nvPr/>
        </p:nvGrpSpPr>
        <p:grpSpPr>
          <a:xfrm>
            <a:off x="496798" y="1124744"/>
            <a:ext cx="8799737" cy="3451037"/>
            <a:chOff x="496798" y="1377551"/>
            <a:chExt cx="8799737" cy="3198230"/>
          </a:xfrm>
        </p:grpSpPr>
        <p:sp>
          <p:nvSpPr>
            <p:cNvPr id="272" name="직사각형 271"/>
            <p:cNvSpPr/>
            <p:nvPr/>
          </p:nvSpPr>
          <p:spPr>
            <a:xfrm>
              <a:off x="8761403" y="1832710"/>
              <a:ext cx="367571" cy="246668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txBody>
            <a:bodyPr vert="eaVert"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Information Delivery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3" name="오른쪽 화살표 272"/>
            <p:cNvSpPr/>
            <p:nvPr/>
          </p:nvSpPr>
          <p:spPr>
            <a:xfrm>
              <a:off x="1648024" y="2808394"/>
              <a:ext cx="1804778" cy="451972"/>
            </a:xfrm>
            <a:prstGeom prst="rightArrow">
              <a:avLst>
                <a:gd name="adj1" fmla="val 50000"/>
                <a:gd name="adj2" fmla="val 37247"/>
              </a:avLst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0800000" scaled="1"/>
              <a:tileRect/>
            </a:gradFill>
            <a:ln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03238" y="1388387"/>
              <a:ext cx="1520804" cy="324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Source Layer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218433" y="1389409"/>
              <a:ext cx="3528000" cy="324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Data Management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7398389" y="1377551"/>
              <a:ext cx="1784247" cy="324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데이터 제공</a:t>
              </a:r>
              <a:r>
                <a:rPr kumimoji="0" lang="en-US" altLang="ko-KR" sz="1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/</a:t>
              </a:r>
              <a:r>
                <a:rPr kumimoji="0" lang="ko-KR" altLang="en-US" sz="1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활용</a:t>
              </a:r>
            </a:p>
          </p:txBody>
        </p:sp>
        <p:sp>
          <p:nvSpPr>
            <p:cNvPr id="277" name="순서도: 자기 디스크 276"/>
            <p:cNvSpPr/>
            <p:nvPr/>
          </p:nvSpPr>
          <p:spPr>
            <a:xfrm>
              <a:off x="509677" y="1809099"/>
              <a:ext cx="949300" cy="508487"/>
            </a:xfrm>
            <a:prstGeom prst="flowChartMagneticDisk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DBMS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8" name="순서도: 직접 액세스 저장소 277"/>
            <p:cNvSpPr/>
            <p:nvPr/>
          </p:nvSpPr>
          <p:spPr>
            <a:xfrm>
              <a:off x="496798" y="2385602"/>
              <a:ext cx="975058" cy="500066"/>
            </a:xfrm>
            <a:prstGeom prst="flowChartMagneticDrum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Files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279" name="그룹 21"/>
            <p:cNvGrpSpPr/>
            <p:nvPr/>
          </p:nvGrpSpPr>
          <p:grpSpPr>
            <a:xfrm>
              <a:off x="503238" y="3650496"/>
              <a:ext cx="962179" cy="788329"/>
              <a:chOff x="509678" y="3998229"/>
              <a:chExt cx="962179" cy="788329"/>
            </a:xfrm>
          </p:grpSpPr>
          <p:pic>
            <p:nvPicPr>
              <p:cNvPr id="318" name="Picture 6" descr="http://t3.gstatic.com/images?q=tbn:ANd9GcRBHnfNQX1DYOQuMJCmZRvT7Bo1JeyfO_-illDAM6RHkJ6-VQ3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9678" y="3998229"/>
                <a:ext cx="962179" cy="339543"/>
              </a:xfrm>
              <a:prstGeom prst="rect">
                <a:avLst/>
              </a:prstGeom>
              <a:noFill/>
            </p:spPr>
          </p:pic>
          <p:sp>
            <p:nvSpPr>
              <p:cNvPr id="319" name="TextBox 318"/>
              <p:cNvSpPr txBox="1"/>
              <p:nvPr/>
            </p:nvSpPr>
            <p:spPr>
              <a:xfrm>
                <a:off x="516117" y="4324893"/>
                <a:ext cx="949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외부데이터</a:t>
                </a:r>
                <a:endPara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Interface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280" name="그룹 24"/>
            <p:cNvGrpSpPr/>
            <p:nvPr/>
          </p:nvGrpSpPr>
          <p:grpSpPr>
            <a:xfrm>
              <a:off x="509677" y="2938391"/>
              <a:ext cx="949300" cy="684394"/>
              <a:chOff x="516117" y="3286124"/>
              <a:chExt cx="949300" cy="684394"/>
            </a:xfrm>
          </p:grpSpPr>
          <p:grpSp>
            <p:nvGrpSpPr>
              <p:cNvPr id="314" name="그룹 17"/>
              <p:cNvGrpSpPr/>
              <p:nvPr/>
            </p:nvGrpSpPr>
            <p:grpSpPr>
              <a:xfrm>
                <a:off x="528996" y="3286124"/>
                <a:ext cx="936421" cy="458911"/>
                <a:chOff x="528996" y="3286124"/>
                <a:chExt cx="936421" cy="458911"/>
              </a:xfrm>
            </p:grpSpPr>
            <p:pic>
              <p:nvPicPr>
                <p:cNvPr id="316" name="Picture 4" descr="http://t3.gstatic.com/images?q=tbn:ANd9GcREgkXNSCZZLCf-DH3YEc9hPmECHIbXJSAuoj26IolkybGArWj2E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26578" y="3380066"/>
                  <a:ext cx="738839" cy="364969"/>
                </a:xfrm>
                <a:prstGeom prst="rect">
                  <a:avLst/>
                </a:prstGeom>
                <a:noFill/>
              </p:spPr>
            </p:pic>
            <p:pic>
              <p:nvPicPr>
                <p:cNvPr id="317" name="Picture 2" descr="http://t2.gstatic.com/images?q=tbn:ANd9GcQjNCZywf0-UW2wD1HGPOs5WT1P_ZztzcVALA4D8nxO6UYy0f-YetuB_n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28996" y="3286124"/>
                  <a:ext cx="587573" cy="305674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315" name="TextBox 314"/>
              <p:cNvSpPr txBox="1"/>
              <p:nvPr/>
            </p:nvSpPr>
            <p:spPr>
              <a:xfrm>
                <a:off x="516117" y="3693519"/>
                <a:ext cx="949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Packages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281" name="TextBox 280"/>
            <p:cNvSpPr txBox="1"/>
            <p:nvPr/>
          </p:nvSpPr>
          <p:spPr>
            <a:xfrm>
              <a:off x="1648029" y="1796220"/>
              <a:ext cx="369332" cy="232501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vert="eaVert"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E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xtraction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218456" y="1796220"/>
              <a:ext cx="369332" cy="232501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vert="eaVert"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T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ransformation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767021" y="1796220"/>
              <a:ext cx="369332" cy="232501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vert="eaVert"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L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oading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1648022" y="4228553"/>
              <a:ext cx="4211865" cy="34722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DW </a:t>
              </a: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Implementation, </a:t>
              </a: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Management &amp; </a:t>
              </a: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ILM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6016725" y="1388387"/>
              <a:ext cx="1044000" cy="324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Analytics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6016726" y="1808302"/>
              <a:ext cx="468000" cy="8901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eaVert"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OLAP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592725" y="1808302"/>
              <a:ext cx="468000" cy="8901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eaVert"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Mining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6016726" y="2883384"/>
              <a:ext cx="468000" cy="8901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eaVert"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예측 모델</a:t>
              </a: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6592725" y="2883384"/>
              <a:ext cx="468000" cy="8901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eaVert"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의사결정 </a:t>
              </a:r>
              <a:endParaRPr kumimoji="0" lang="en-US" altLang="ko-KR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 모델</a:t>
              </a: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6016725" y="3971346"/>
              <a:ext cx="1044000" cy="324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…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1" name="순서도: 자기 디스크 290"/>
            <p:cNvSpPr/>
            <p:nvPr/>
          </p:nvSpPr>
          <p:spPr>
            <a:xfrm>
              <a:off x="3414165" y="2201675"/>
              <a:ext cx="2222828" cy="1796554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3692874" y="3027337"/>
              <a:ext cx="428628" cy="67355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eaVert"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ODS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4304859" y="3027337"/>
              <a:ext cx="428628" cy="67355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eaVert"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EDW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4916844" y="3027337"/>
              <a:ext cx="428628" cy="67355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eaVert"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DM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914231" y="2346965"/>
              <a:ext cx="128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DBMS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7797641" y="2092436"/>
              <a:ext cx="936000" cy="324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Dashboard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7797641" y="2724632"/>
              <a:ext cx="936000" cy="324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정형</a:t>
              </a: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/EIS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7797641" y="3356828"/>
              <a:ext cx="936000" cy="324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비정형</a:t>
              </a: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7797641" y="3963265"/>
              <a:ext cx="936000" cy="324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EUC(***)</a:t>
              </a:r>
              <a:r>
                <a:rPr kumimoji="0" lang="ko-KR" altLang="en-US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도구</a:t>
              </a: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398390" y="1834856"/>
              <a:ext cx="367571" cy="246668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vert="eaVert"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 w="11430"/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Business Semantic Layer(**)</a:t>
              </a: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1" name="오른쪽 화살표 300"/>
            <p:cNvSpPr/>
            <p:nvPr/>
          </p:nvSpPr>
          <p:spPr>
            <a:xfrm>
              <a:off x="5636994" y="2898547"/>
              <a:ext cx="379732" cy="451972"/>
            </a:xfrm>
            <a:prstGeom prst="rightArrow">
              <a:avLst>
                <a:gd name="adj1" fmla="val 50000"/>
                <a:gd name="adj2" fmla="val 37247"/>
              </a:avLst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1"/>
              <a:tileRect/>
            </a:gradFill>
            <a:ln>
              <a:solidFill>
                <a:srgbClr val="000000"/>
              </a:solidFill>
            </a:ln>
          </p:spPr>
          <p:txBody>
            <a:bodyPr wrap="square" lIns="0" tIns="0" rIns="0" bIns="0" rtlCol="0" anchor="ctr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 w="11430"/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2" name="직사각형 301"/>
            <p:cNvSpPr/>
            <p:nvPr/>
          </p:nvSpPr>
          <p:spPr bwMode="auto">
            <a:xfrm>
              <a:off x="1596980" y="1725768"/>
              <a:ext cx="1584102" cy="2434107"/>
            </a:xfrm>
            <a:prstGeom prst="rect">
              <a:avLst/>
            </a:prstGeom>
            <a:noFill/>
            <a:ln w="254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  <a:sym typeface="Wingdings" pitchFamily="2" charset="2"/>
              </a:endParaRPr>
            </a:p>
          </p:txBody>
        </p:sp>
        <p:sp>
          <p:nvSpPr>
            <p:cNvPr id="303" name="직사각형 302"/>
            <p:cNvSpPr/>
            <p:nvPr/>
          </p:nvSpPr>
          <p:spPr bwMode="auto">
            <a:xfrm>
              <a:off x="1642459" y="1775580"/>
              <a:ext cx="287338" cy="270000"/>
            </a:xfrm>
            <a:prstGeom prst="rect">
              <a:avLst/>
            </a:prstGeom>
            <a:solidFill>
              <a:srgbClr val="808080">
                <a:lumMod val="50000"/>
              </a:srgbClr>
            </a:solidFill>
            <a:ln w="12700">
              <a:solidFill>
                <a:srgbClr val="000000">
                  <a:lumMod val="95000"/>
                  <a:lumOff val="5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2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4" name="직사각형 303"/>
            <p:cNvSpPr/>
            <p:nvPr/>
          </p:nvSpPr>
          <p:spPr bwMode="auto">
            <a:xfrm>
              <a:off x="1951664" y="1775580"/>
              <a:ext cx="1049113" cy="270000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ETL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5" name="직사각형 304"/>
            <p:cNvSpPr/>
            <p:nvPr/>
          </p:nvSpPr>
          <p:spPr bwMode="auto">
            <a:xfrm>
              <a:off x="3778205" y="2352983"/>
              <a:ext cx="287338" cy="270000"/>
            </a:xfrm>
            <a:prstGeom prst="rect">
              <a:avLst/>
            </a:prstGeom>
            <a:solidFill>
              <a:srgbClr val="808080">
                <a:lumMod val="50000"/>
              </a:srgbClr>
            </a:solidFill>
            <a:ln w="12700">
              <a:solidFill>
                <a:srgbClr val="000000">
                  <a:lumMod val="95000"/>
                  <a:lumOff val="5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3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6" name="직사각형 305"/>
            <p:cNvSpPr/>
            <p:nvPr/>
          </p:nvSpPr>
          <p:spPr bwMode="auto">
            <a:xfrm>
              <a:off x="4087410" y="2352983"/>
              <a:ext cx="1049113" cy="270000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DBMS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7" name="직사각형 306"/>
            <p:cNvSpPr/>
            <p:nvPr/>
          </p:nvSpPr>
          <p:spPr bwMode="auto">
            <a:xfrm>
              <a:off x="3157872" y="4025090"/>
              <a:ext cx="287338" cy="270000"/>
            </a:xfrm>
            <a:prstGeom prst="rect">
              <a:avLst/>
            </a:prstGeom>
            <a:solidFill>
              <a:srgbClr val="808080">
                <a:lumMod val="50000"/>
              </a:srgbClr>
            </a:solidFill>
            <a:ln w="12700">
              <a:solidFill>
                <a:srgbClr val="000000">
                  <a:lumMod val="95000"/>
                  <a:lumOff val="5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4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8" name="직사각형 307"/>
            <p:cNvSpPr/>
            <p:nvPr/>
          </p:nvSpPr>
          <p:spPr bwMode="auto">
            <a:xfrm>
              <a:off x="3467077" y="4025090"/>
              <a:ext cx="1049113" cy="270000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DWMS(*)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9" name="직사각형 308"/>
            <p:cNvSpPr/>
            <p:nvPr/>
          </p:nvSpPr>
          <p:spPr bwMode="auto">
            <a:xfrm>
              <a:off x="6143611" y="1756263"/>
              <a:ext cx="287338" cy="270000"/>
            </a:xfrm>
            <a:prstGeom prst="rect">
              <a:avLst/>
            </a:prstGeom>
            <a:solidFill>
              <a:srgbClr val="808080">
                <a:lumMod val="50000"/>
              </a:srgbClr>
            </a:solidFill>
            <a:ln w="12700">
              <a:solidFill>
                <a:srgbClr val="000000">
                  <a:lumMod val="95000"/>
                  <a:lumOff val="5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1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10" name="직사각형 309"/>
            <p:cNvSpPr/>
            <p:nvPr/>
          </p:nvSpPr>
          <p:spPr bwMode="auto">
            <a:xfrm>
              <a:off x="6439937" y="1756263"/>
              <a:ext cx="2856598" cy="270000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분석 및 </a:t>
              </a: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레포팅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11" name="직사각형 310"/>
            <p:cNvSpPr/>
            <p:nvPr/>
          </p:nvSpPr>
          <p:spPr bwMode="auto">
            <a:xfrm>
              <a:off x="5690705" y="1754116"/>
              <a:ext cx="287338" cy="270000"/>
            </a:xfrm>
            <a:prstGeom prst="rect">
              <a:avLst/>
            </a:prstGeom>
            <a:solidFill>
              <a:srgbClr val="808080">
                <a:lumMod val="50000"/>
              </a:srgbClr>
            </a:solidFill>
            <a:ln w="12700">
              <a:solidFill>
                <a:srgbClr val="000000">
                  <a:lumMod val="95000"/>
                  <a:lumOff val="5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5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12" name="직사각형 311"/>
            <p:cNvSpPr/>
            <p:nvPr/>
          </p:nvSpPr>
          <p:spPr bwMode="auto">
            <a:xfrm>
              <a:off x="5690705" y="2037452"/>
              <a:ext cx="288000" cy="2160000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marL="0" marR="0" lvl="0" indent="0" algn="ctr" defTabSz="91440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외부 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rPr>
                <a:t>Interface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13" name="오른쪽 화살표 312"/>
            <p:cNvSpPr/>
            <p:nvPr/>
          </p:nvSpPr>
          <p:spPr bwMode="auto">
            <a:xfrm>
              <a:off x="1661375" y="3361384"/>
              <a:ext cx="1764405" cy="528034"/>
            </a:xfrm>
            <a:prstGeom prst="rightArrow">
              <a:avLst/>
            </a:prstGeom>
            <a:gradFill flip="none"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  <a:sym typeface="Wingdings" pitchFamily="2" charset="2"/>
                </a:rPr>
                <a:t>실시간 추출 반영</a:t>
              </a:r>
            </a:p>
          </p:txBody>
        </p:sp>
      </p:grpSp>
      <p:sp>
        <p:nvSpPr>
          <p:cNvPr id="320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2147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1.6 DW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BI Architecture(2/2)-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영역별 상세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0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607808" y="1085995"/>
          <a:ext cx="8613465" cy="530291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633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 필요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 err="1"/>
                        <a:t>레포팅</a:t>
                      </a:r>
                      <a:r>
                        <a:rPr lang="ko-KR" altLang="en-US" sz="1200" dirty="0"/>
                        <a:t>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정보 전달 기능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Visualization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정보를 분석하는 </a:t>
                      </a:r>
                      <a:r>
                        <a:rPr lang="en-US" altLang="ko-KR" sz="1200" baseline="0" dirty="0"/>
                        <a:t>Application </a:t>
                      </a:r>
                      <a:r>
                        <a:rPr lang="ko-KR" altLang="en-US" sz="1200" baseline="0" dirty="0"/>
                        <a:t>및 </a:t>
                      </a:r>
                      <a:r>
                        <a:rPr lang="en-US" altLang="ko-KR" sz="1200" baseline="0" dirty="0"/>
                        <a:t>OLAP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사용자 관점의 구조 제공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Mobile </a:t>
                      </a:r>
                      <a:r>
                        <a:rPr lang="ko-KR" altLang="en-US" sz="1200" baseline="0" dirty="0"/>
                        <a:t>및 </a:t>
                      </a:r>
                      <a:r>
                        <a:rPr lang="en-US" altLang="ko-KR" sz="1200" baseline="0" dirty="0"/>
                        <a:t>Web </a:t>
                      </a:r>
                      <a:r>
                        <a:rPr lang="ko-KR" altLang="en-US" sz="1200" baseline="0" dirty="0"/>
                        <a:t>등을 통한 정보 전달 기능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 정형 및 비정형 작성 및 제공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문서 작성 </a:t>
                      </a:r>
                      <a:r>
                        <a:rPr lang="en-US" altLang="ko-KR" sz="1200" baseline="0" dirty="0"/>
                        <a:t>S/W</a:t>
                      </a:r>
                      <a:r>
                        <a:rPr lang="ko-KR" altLang="en-US" sz="1200" baseline="0" dirty="0"/>
                        <a:t>와의 연계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사용자 </a:t>
                      </a:r>
                      <a:r>
                        <a:rPr lang="en-US" altLang="ko-KR" sz="1200" baseline="0" dirty="0"/>
                        <a:t>View </a:t>
                      </a:r>
                      <a:r>
                        <a:rPr lang="ko-KR" altLang="en-US" sz="1200" baseline="0" dirty="0"/>
                        <a:t>작성 및 관리 기능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2) ETL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/>
                        <a:t> 데이터를 추출</a:t>
                      </a:r>
                      <a:endParaRPr lang="en-US" altLang="ko-KR" sz="12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추출한 데이터의 변환</a:t>
                      </a:r>
                      <a:endParaRPr lang="en-US" altLang="ko-KR" sz="12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변환된 데이터 적재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/>
                        <a:t> 변경 데이터 추출 기능</a:t>
                      </a:r>
                      <a:endParaRPr lang="en-US" altLang="ko-KR" sz="12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 변환 구현 방식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 적재 방식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3) DBMS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DW</a:t>
                      </a:r>
                      <a:r>
                        <a:rPr lang="ko-KR" altLang="en-US" sz="1200" baseline="0" dirty="0"/>
                        <a:t>의 특성에 맞는 데이터 관리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 대용량 데이터 관리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최적의 적재 </a:t>
                      </a:r>
                      <a:r>
                        <a:rPr lang="en-US" altLang="ko-KR" sz="1200" baseline="0" dirty="0"/>
                        <a:t>/ </a:t>
                      </a:r>
                      <a:r>
                        <a:rPr lang="ko-KR" altLang="en-US" sz="1200" baseline="0" dirty="0"/>
                        <a:t>조회 성능</a:t>
                      </a:r>
                      <a:endParaRPr lang="en-US" altLang="ko-KR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4) DWMS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EDW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및 </a:t>
                      </a:r>
                      <a:r>
                        <a:rPr lang="en-US" altLang="ko-KR" sz="1200" baseline="0" dirty="0"/>
                        <a:t>DW </a:t>
                      </a:r>
                      <a:r>
                        <a:rPr lang="ko-KR" altLang="en-US" sz="1200" baseline="0" dirty="0"/>
                        <a:t>구현</a:t>
                      </a:r>
                      <a:endParaRPr lang="en-US" altLang="ko-KR" sz="12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데이터 관리</a:t>
                      </a:r>
                      <a:endParaRPr lang="en-US" altLang="ko-KR" sz="120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실행</a:t>
                      </a:r>
                      <a:r>
                        <a:rPr lang="ko-KR" altLang="en-US" sz="1200" baseline="0" dirty="0"/>
                        <a:t> 관리 및 모니터링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DW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모델 </a:t>
                      </a:r>
                      <a:r>
                        <a:rPr lang="ko-KR" altLang="en-US" sz="1200" dirty="0"/>
                        <a:t>구현 방식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메터</a:t>
                      </a:r>
                      <a:r>
                        <a:rPr lang="ko-KR" altLang="en-US" sz="1200" dirty="0"/>
                        <a:t> 연계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수작업</a:t>
                      </a:r>
                      <a:r>
                        <a:rPr lang="en-US" altLang="ko-KR" sz="1200" dirty="0"/>
                        <a:t>…)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ILM</a:t>
                      </a:r>
                      <a:r>
                        <a:rPr lang="en-US" altLang="ko-KR" sz="1200" baseline="0" dirty="0"/>
                        <a:t>(Information Lifecycle Management)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구조 변경 관리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실행 스케줄링 기능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5) </a:t>
                      </a:r>
                      <a:r>
                        <a:rPr lang="ko-KR" altLang="en-US" sz="1200" dirty="0"/>
                        <a:t>외부 </a:t>
                      </a:r>
                      <a:r>
                        <a:rPr lang="en-US" altLang="ko-KR" sz="1200" dirty="0"/>
                        <a:t>Interface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OLAP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도구 및 </a:t>
                      </a:r>
                      <a:r>
                        <a:rPr lang="en-US" altLang="ko-KR" sz="1200" baseline="0" dirty="0"/>
                        <a:t>Mining Appl.</a:t>
                      </a:r>
                      <a:r>
                        <a:rPr lang="ko-KR" altLang="en-US" sz="1200" baseline="0" dirty="0"/>
                        <a:t>와의 연계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외부 </a:t>
                      </a:r>
                      <a:r>
                        <a:rPr lang="ko-KR" altLang="en-US" sz="1200" baseline="0" dirty="0" err="1"/>
                        <a:t>마트</a:t>
                      </a:r>
                      <a:r>
                        <a:rPr lang="ko-KR" altLang="en-US" sz="1200" baseline="0" dirty="0"/>
                        <a:t> 및 분석 </a:t>
                      </a:r>
                      <a:r>
                        <a:rPr lang="en-US" altLang="ko-KR" sz="1200" baseline="0" dirty="0"/>
                        <a:t>Appl. </a:t>
                      </a:r>
                      <a:r>
                        <a:rPr lang="ko-KR" altLang="en-US" sz="1200" baseline="0" dirty="0"/>
                        <a:t>로의 데이터 제공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/>
                        <a:t> 표준 </a:t>
                      </a:r>
                      <a:r>
                        <a:rPr lang="en-US" altLang="ko-KR" sz="1200" dirty="0"/>
                        <a:t>Interface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제공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외부 데이터 제공 기능</a:t>
                      </a:r>
                      <a:r>
                        <a:rPr lang="en-US" altLang="ko-KR" sz="1200" baseline="0" dirty="0"/>
                        <a:t>(Push/Pull)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6) </a:t>
                      </a:r>
                      <a:r>
                        <a:rPr lang="ko-KR" altLang="en-US" sz="1200" dirty="0"/>
                        <a:t>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dirty="0"/>
                        <a:t> 시스템 접근 권한 및 </a:t>
                      </a:r>
                      <a:r>
                        <a:rPr lang="en-US" altLang="ko-KR" sz="1200" dirty="0"/>
                        <a:t>SSO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작업 실행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데이터 접근 권한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 외부 인증과의 연계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사용자별</a:t>
                      </a:r>
                      <a:r>
                        <a:rPr lang="ko-KR" altLang="en-US" sz="1200" baseline="0" dirty="0"/>
                        <a:t> 실행 및 데이터 접근 권한 제어</a:t>
                      </a:r>
                      <a:endParaRPr lang="en-US" altLang="ko-KR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7) </a:t>
                      </a:r>
                      <a:r>
                        <a:rPr lang="ko-KR" altLang="en-US" sz="1200" dirty="0" err="1"/>
                        <a:t>메터</a:t>
                      </a:r>
                      <a:r>
                        <a:rPr lang="ko-KR" altLang="en-US" sz="1200" dirty="0"/>
                        <a:t>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aseline="0" dirty="0"/>
                        <a:t> 전 영역에서의 </a:t>
                      </a:r>
                      <a:r>
                        <a:rPr lang="ko-KR" altLang="en-US" sz="1200" baseline="0" dirty="0" err="1"/>
                        <a:t>메터</a:t>
                      </a:r>
                      <a:r>
                        <a:rPr lang="ko-KR" altLang="en-US" sz="1200" baseline="0" dirty="0"/>
                        <a:t> 데이터 통합 관리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DW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전영역에</a:t>
                      </a:r>
                      <a:r>
                        <a:rPr lang="ko-KR" altLang="en-US" sz="1200" baseline="0" dirty="0"/>
                        <a:t> 자동 연계된 </a:t>
                      </a:r>
                      <a:r>
                        <a:rPr lang="ko-KR" altLang="en-US" sz="1200" baseline="0" dirty="0" err="1"/>
                        <a:t>메터</a:t>
                      </a:r>
                      <a:r>
                        <a:rPr lang="ko-KR" altLang="en-US" sz="1200" baseline="0" dirty="0"/>
                        <a:t> 데이터 관리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 업무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기술 및 운영 </a:t>
                      </a:r>
                      <a:r>
                        <a:rPr lang="ko-KR" altLang="en-US" sz="1200" baseline="0" dirty="0" err="1"/>
                        <a:t>메터</a:t>
                      </a:r>
                      <a:r>
                        <a:rPr lang="ko-KR" altLang="en-US" sz="1200" baseline="0" dirty="0"/>
                        <a:t> 데이터 관리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영향도 분석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8) Data Governance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Data</a:t>
                      </a:r>
                      <a:r>
                        <a:rPr lang="en-US" altLang="ko-KR" sz="1200" baseline="0" dirty="0"/>
                        <a:t> Governance</a:t>
                      </a:r>
                      <a:r>
                        <a:rPr lang="ko-KR" altLang="en-US" sz="1200" baseline="0" dirty="0"/>
                        <a:t>에 따른 관리를 지원하기 위한 기능 등</a:t>
                      </a:r>
                      <a:r>
                        <a:rPr lang="en-US" altLang="ko-KR" sz="1200" baseline="0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dirty="0"/>
                        <a:t> Data </a:t>
                      </a:r>
                      <a:r>
                        <a:rPr lang="en-US" altLang="ko-KR" sz="1200" dirty="0" err="1"/>
                        <a:t>Stewared</a:t>
                      </a:r>
                      <a:r>
                        <a:rPr lang="en-US" altLang="ko-KR" sz="1200" baseline="0" dirty="0" err="1"/>
                        <a:t>ship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관리</a:t>
                      </a:r>
                      <a:endParaRPr lang="en-US" altLang="ko-KR" sz="1200" baseline="0" dirty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품질 및 </a:t>
                      </a:r>
                      <a:r>
                        <a:rPr lang="en-US" altLang="ko-KR" sz="1200" baseline="0" dirty="0"/>
                        <a:t>Profiling </a:t>
                      </a:r>
                      <a:r>
                        <a:rPr lang="ko-KR" altLang="en-US" sz="1200" baseline="0" dirty="0"/>
                        <a:t>관리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0270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-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배경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외부의 환경 변화에 따라 </a:t>
            </a:r>
            <a:r>
              <a:rPr kumimoji="0" lang="en-US" altLang="ko-KR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변화 필요성 대두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743360" y="1386665"/>
            <a:ext cx="8602128" cy="4812360"/>
            <a:chOff x="1152" y="1394"/>
            <a:chExt cx="3936" cy="1920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2609" y="2004"/>
              <a:ext cx="1003" cy="698"/>
            </a:xfrm>
            <a:prstGeom prst="hexagon">
              <a:avLst>
                <a:gd name="adj" fmla="val 29262"/>
                <a:gd name="vf" fmla="val 115470"/>
              </a:avLst>
            </a:prstGeom>
            <a:solidFill>
              <a:srgbClr val="83C2E5"/>
            </a:solidFill>
            <a:ln w="6350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새로운 </a:t>
              </a:r>
              <a:endParaRPr lang="en-US" altLang="ko-KR" sz="2000" b="1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Architecture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필요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1152" y="2086"/>
              <a:ext cx="1391" cy="536"/>
            </a:xfrm>
            <a:custGeom>
              <a:avLst/>
              <a:gdLst>
                <a:gd name="T0" fmla="*/ 0 w 1553"/>
                <a:gd name="T1" fmla="*/ 464 h 617"/>
                <a:gd name="T2" fmla="*/ 0 w 1553"/>
                <a:gd name="T3" fmla="*/ 464 h 617"/>
                <a:gd name="T4" fmla="*/ 0 w 1553"/>
                <a:gd name="T5" fmla="*/ 152 h 617"/>
                <a:gd name="T6" fmla="*/ 1392 w 1553"/>
                <a:gd name="T7" fmla="*/ 152 h 617"/>
                <a:gd name="T8" fmla="*/ 1392 w 1553"/>
                <a:gd name="T9" fmla="*/ 0 h 617"/>
                <a:gd name="T10" fmla="*/ 1552 w 1553"/>
                <a:gd name="T11" fmla="*/ 312 h 617"/>
                <a:gd name="T12" fmla="*/ 1392 w 1553"/>
                <a:gd name="T13" fmla="*/ 616 h 617"/>
                <a:gd name="T14" fmla="*/ 1392 w 1553"/>
                <a:gd name="T15" fmla="*/ 464 h 617"/>
                <a:gd name="T16" fmla="*/ 0 w 1553"/>
                <a:gd name="T17" fmla="*/ 464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3" h="617">
                  <a:moveTo>
                    <a:pt x="0" y="464"/>
                  </a:moveTo>
                  <a:lnTo>
                    <a:pt x="0" y="464"/>
                  </a:lnTo>
                  <a:lnTo>
                    <a:pt x="0" y="152"/>
                  </a:lnTo>
                  <a:lnTo>
                    <a:pt x="1392" y="152"/>
                  </a:lnTo>
                  <a:lnTo>
                    <a:pt x="1392" y="0"/>
                  </a:lnTo>
                  <a:lnTo>
                    <a:pt x="1552" y="312"/>
                  </a:lnTo>
                  <a:lnTo>
                    <a:pt x="1392" y="616"/>
                  </a:lnTo>
                  <a:lnTo>
                    <a:pt x="1392" y="464"/>
                  </a:lnTo>
                  <a:lnTo>
                    <a:pt x="0" y="464"/>
                  </a:lnTo>
                </a:path>
              </a:pathLst>
            </a:custGeom>
            <a:solidFill>
              <a:srgbClr val="D6EBF6"/>
            </a:solidFill>
            <a:ln w="6350" cap="rnd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en-US" kern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152" y="1394"/>
              <a:ext cx="1800" cy="587"/>
            </a:xfrm>
            <a:custGeom>
              <a:avLst/>
              <a:gdLst>
                <a:gd name="T0" fmla="*/ 0 w 2009"/>
                <a:gd name="T1" fmla="*/ 0 h 673"/>
                <a:gd name="T2" fmla="*/ 0 w 2009"/>
                <a:gd name="T3" fmla="*/ 0 h 673"/>
                <a:gd name="T4" fmla="*/ 1568 w 2009"/>
                <a:gd name="T5" fmla="*/ 0 h 673"/>
                <a:gd name="T6" fmla="*/ 1888 w 2009"/>
                <a:gd name="T7" fmla="*/ 376 h 673"/>
                <a:gd name="T8" fmla="*/ 2008 w 2009"/>
                <a:gd name="T9" fmla="*/ 272 h 673"/>
                <a:gd name="T10" fmla="*/ 1880 w 2009"/>
                <a:gd name="T11" fmla="*/ 592 h 673"/>
                <a:gd name="T12" fmla="*/ 1544 w 2009"/>
                <a:gd name="T13" fmla="*/ 672 h 673"/>
                <a:gd name="T14" fmla="*/ 1656 w 2009"/>
                <a:gd name="T15" fmla="*/ 576 h 673"/>
                <a:gd name="T16" fmla="*/ 1440 w 2009"/>
                <a:gd name="T17" fmla="*/ 328 h 673"/>
                <a:gd name="T18" fmla="*/ 0 w 2009"/>
                <a:gd name="T19" fmla="*/ 328 h 673"/>
                <a:gd name="T20" fmla="*/ 0 w 2009"/>
                <a:gd name="T2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9" h="673">
                  <a:moveTo>
                    <a:pt x="0" y="0"/>
                  </a:moveTo>
                  <a:lnTo>
                    <a:pt x="0" y="0"/>
                  </a:lnTo>
                  <a:lnTo>
                    <a:pt x="1568" y="0"/>
                  </a:lnTo>
                  <a:lnTo>
                    <a:pt x="1888" y="376"/>
                  </a:lnTo>
                  <a:lnTo>
                    <a:pt x="2008" y="272"/>
                  </a:lnTo>
                  <a:lnTo>
                    <a:pt x="1880" y="592"/>
                  </a:lnTo>
                  <a:lnTo>
                    <a:pt x="1544" y="672"/>
                  </a:lnTo>
                  <a:lnTo>
                    <a:pt x="1656" y="576"/>
                  </a:lnTo>
                  <a:lnTo>
                    <a:pt x="1440" y="328"/>
                  </a:lnTo>
                  <a:lnTo>
                    <a:pt x="0" y="328"/>
                  </a:lnTo>
                  <a:lnTo>
                    <a:pt x="0" y="0"/>
                  </a:lnTo>
                </a:path>
              </a:pathLst>
            </a:custGeom>
            <a:solidFill>
              <a:srgbClr val="D6EBF6"/>
            </a:solidFill>
            <a:ln w="6350" cap="rnd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288" y="1394"/>
              <a:ext cx="1800" cy="587"/>
            </a:xfrm>
            <a:custGeom>
              <a:avLst/>
              <a:gdLst>
                <a:gd name="T0" fmla="*/ 2008 w 2009"/>
                <a:gd name="T1" fmla="*/ 0 h 673"/>
                <a:gd name="T2" fmla="*/ 2008 w 2009"/>
                <a:gd name="T3" fmla="*/ 0 h 673"/>
                <a:gd name="T4" fmla="*/ 440 w 2009"/>
                <a:gd name="T5" fmla="*/ 0 h 673"/>
                <a:gd name="T6" fmla="*/ 120 w 2009"/>
                <a:gd name="T7" fmla="*/ 376 h 673"/>
                <a:gd name="T8" fmla="*/ 0 w 2009"/>
                <a:gd name="T9" fmla="*/ 272 h 673"/>
                <a:gd name="T10" fmla="*/ 128 w 2009"/>
                <a:gd name="T11" fmla="*/ 592 h 673"/>
                <a:gd name="T12" fmla="*/ 464 w 2009"/>
                <a:gd name="T13" fmla="*/ 672 h 673"/>
                <a:gd name="T14" fmla="*/ 352 w 2009"/>
                <a:gd name="T15" fmla="*/ 576 h 673"/>
                <a:gd name="T16" fmla="*/ 568 w 2009"/>
                <a:gd name="T17" fmla="*/ 328 h 673"/>
                <a:gd name="T18" fmla="*/ 2008 w 2009"/>
                <a:gd name="T19" fmla="*/ 328 h 673"/>
                <a:gd name="T20" fmla="*/ 2008 w 2009"/>
                <a:gd name="T2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9" h="673">
                  <a:moveTo>
                    <a:pt x="2008" y="0"/>
                  </a:moveTo>
                  <a:lnTo>
                    <a:pt x="2008" y="0"/>
                  </a:lnTo>
                  <a:lnTo>
                    <a:pt x="440" y="0"/>
                  </a:lnTo>
                  <a:lnTo>
                    <a:pt x="120" y="376"/>
                  </a:lnTo>
                  <a:lnTo>
                    <a:pt x="0" y="272"/>
                  </a:lnTo>
                  <a:lnTo>
                    <a:pt x="128" y="592"/>
                  </a:lnTo>
                  <a:lnTo>
                    <a:pt x="464" y="672"/>
                  </a:lnTo>
                  <a:lnTo>
                    <a:pt x="352" y="576"/>
                  </a:lnTo>
                  <a:lnTo>
                    <a:pt x="568" y="328"/>
                  </a:lnTo>
                  <a:lnTo>
                    <a:pt x="2008" y="328"/>
                  </a:lnTo>
                  <a:lnTo>
                    <a:pt x="2008" y="0"/>
                  </a:lnTo>
                </a:path>
              </a:pathLst>
            </a:custGeom>
            <a:solidFill>
              <a:srgbClr val="D6EBF6"/>
            </a:solidFill>
            <a:ln w="6350" cap="rnd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1152" y="2727"/>
              <a:ext cx="1800" cy="587"/>
            </a:xfrm>
            <a:custGeom>
              <a:avLst/>
              <a:gdLst>
                <a:gd name="T0" fmla="*/ 0 w 2009"/>
                <a:gd name="T1" fmla="*/ 672 h 673"/>
                <a:gd name="T2" fmla="*/ 0 w 2009"/>
                <a:gd name="T3" fmla="*/ 672 h 673"/>
                <a:gd name="T4" fmla="*/ 1568 w 2009"/>
                <a:gd name="T5" fmla="*/ 672 h 673"/>
                <a:gd name="T6" fmla="*/ 1888 w 2009"/>
                <a:gd name="T7" fmla="*/ 304 h 673"/>
                <a:gd name="T8" fmla="*/ 2008 w 2009"/>
                <a:gd name="T9" fmla="*/ 400 h 673"/>
                <a:gd name="T10" fmla="*/ 1880 w 2009"/>
                <a:gd name="T11" fmla="*/ 80 h 673"/>
                <a:gd name="T12" fmla="*/ 1544 w 2009"/>
                <a:gd name="T13" fmla="*/ 0 h 673"/>
                <a:gd name="T14" fmla="*/ 1656 w 2009"/>
                <a:gd name="T15" fmla="*/ 96 h 673"/>
                <a:gd name="T16" fmla="*/ 1440 w 2009"/>
                <a:gd name="T17" fmla="*/ 344 h 673"/>
                <a:gd name="T18" fmla="*/ 0 w 2009"/>
                <a:gd name="T19" fmla="*/ 344 h 673"/>
                <a:gd name="T20" fmla="*/ 0 w 2009"/>
                <a:gd name="T21" fmla="*/ 67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9" h="673">
                  <a:moveTo>
                    <a:pt x="0" y="672"/>
                  </a:moveTo>
                  <a:lnTo>
                    <a:pt x="0" y="672"/>
                  </a:lnTo>
                  <a:lnTo>
                    <a:pt x="1568" y="672"/>
                  </a:lnTo>
                  <a:lnTo>
                    <a:pt x="1888" y="304"/>
                  </a:lnTo>
                  <a:lnTo>
                    <a:pt x="2008" y="400"/>
                  </a:lnTo>
                  <a:lnTo>
                    <a:pt x="1880" y="80"/>
                  </a:lnTo>
                  <a:lnTo>
                    <a:pt x="1544" y="0"/>
                  </a:lnTo>
                  <a:lnTo>
                    <a:pt x="1656" y="96"/>
                  </a:lnTo>
                  <a:lnTo>
                    <a:pt x="1440" y="344"/>
                  </a:lnTo>
                  <a:lnTo>
                    <a:pt x="0" y="344"/>
                  </a:lnTo>
                  <a:lnTo>
                    <a:pt x="0" y="672"/>
                  </a:lnTo>
                </a:path>
              </a:pathLst>
            </a:custGeom>
            <a:solidFill>
              <a:srgbClr val="D6EBF6"/>
            </a:solidFill>
            <a:ln w="6350" cap="rnd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288" y="2727"/>
              <a:ext cx="1800" cy="587"/>
            </a:xfrm>
            <a:custGeom>
              <a:avLst/>
              <a:gdLst>
                <a:gd name="T0" fmla="*/ 2008 w 2009"/>
                <a:gd name="T1" fmla="*/ 672 h 673"/>
                <a:gd name="T2" fmla="*/ 2008 w 2009"/>
                <a:gd name="T3" fmla="*/ 672 h 673"/>
                <a:gd name="T4" fmla="*/ 440 w 2009"/>
                <a:gd name="T5" fmla="*/ 672 h 673"/>
                <a:gd name="T6" fmla="*/ 120 w 2009"/>
                <a:gd name="T7" fmla="*/ 304 h 673"/>
                <a:gd name="T8" fmla="*/ 0 w 2009"/>
                <a:gd name="T9" fmla="*/ 400 h 673"/>
                <a:gd name="T10" fmla="*/ 128 w 2009"/>
                <a:gd name="T11" fmla="*/ 80 h 673"/>
                <a:gd name="T12" fmla="*/ 464 w 2009"/>
                <a:gd name="T13" fmla="*/ 0 h 673"/>
                <a:gd name="T14" fmla="*/ 352 w 2009"/>
                <a:gd name="T15" fmla="*/ 96 h 673"/>
                <a:gd name="T16" fmla="*/ 568 w 2009"/>
                <a:gd name="T17" fmla="*/ 344 h 673"/>
                <a:gd name="T18" fmla="*/ 2008 w 2009"/>
                <a:gd name="T19" fmla="*/ 344 h 673"/>
                <a:gd name="T20" fmla="*/ 2008 w 2009"/>
                <a:gd name="T21" fmla="*/ 67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9" h="673">
                  <a:moveTo>
                    <a:pt x="2008" y="672"/>
                  </a:moveTo>
                  <a:lnTo>
                    <a:pt x="2008" y="672"/>
                  </a:lnTo>
                  <a:lnTo>
                    <a:pt x="440" y="672"/>
                  </a:lnTo>
                  <a:lnTo>
                    <a:pt x="120" y="304"/>
                  </a:lnTo>
                  <a:lnTo>
                    <a:pt x="0" y="400"/>
                  </a:lnTo>
                  <a:lnTo>
                    <a:pt x="128" y="80"/>
                  </a:lnTo>
                  <a:lnTo>
                    <a:pt x="464" y="0"/>
                  </a:lnTo>
                  <a:lnTo>
                    <a:pt x="352" y="96"/>
                  </a:lnTo>
                  <a:lnTo>
                    <a:pt x="568" y="344"/>
                  </a:lnTo>
                  <a:lnTo>
                    <a:pt x="2008" y="344"/>
                  </a:lnTo>
                  <a:lnTo>
                    <a:pt x="2008" y="672"/>
                  </a:lnTo>
                </a:path>
              </a:pathLst>
            </a:custGeom>
            <a:solidFill>
              <a:srgbClr val="D6EBF6"/>
            </a:solidFill>
            <a:ln w="6350" cap="rnd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3697" y="2086"/>
              <a:ext cx="1391" cy="536"/>
            </a:xfrm>
            <a:custGeom>
              <a:avLst/>
              <a:gdLst>
                <a:gd name="T0" fmla="*/ 1552 w 1553"/>
                <a:gd name="T1" fmla="*/ 464 h 617"/>
                <a:gd name="T2" fmla="*/ 1552 w 1553"/>
                <a:gd name="T3" fmla="*/ 464 h 617"/>
                <a:gd name="T4" fmla="*/ 1552 w 1553"/>
                <a:gd name="T5" fmla="*/ 152 h 617"/>
                <a:gd name="T6" fmla="*/ 160 w 1553"/>
                <a:gd name="T7" fmla="*/ 152 h 617"/>
                <a:gd name="T8" fmla="*/ 152 w 1553"/>
                <a:gd name="T9" fmla="*/ 0 h 617"/>
                <a:gd name="T10" fmla="*/ 0 w 1553"/>
                <a:gd name="T11" fmla="*/ 312 h 617"/>
                <a:gd name="T12" fmla="*/ 160 w 1553"/>
                <a:gd name="T13" fmla="*/ 616 h 617"/>
                <a:gd name="T14" fmla="*/ 160 w 1553"/>
                <a:gd name="T15" fmla="*/ 464 h 617"/>
                <a:gd name="T16" fmla="*/ 1552 w 1553"/>
                <a:gd name="T17" fmla="*/ 464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3" h="617">
                  <a:moveTo>
                    <a:pt x="1552" y="464"/>
                  </a:moveTo>
                  <a:lnTo>
                    <a:pt x="1552" y="464"/>
                  </a:lnTo>
                  <a:lnTo>
                    <a:pt x="1552" y="152"/>
                  </a:lnTo>
                  <a:lnTo>
                    <a:pt x="160" y="152"/>
                  </a:lnTo>
                  <a:lnTo>
                    <a:pt x="152" y="0"/>
                  </a:lnTo>
                  <a:lnTo>
                    <a:pt x="0" y="312"/>
                  </a:lnTo>
                  <a:lnTo>
                    <a:pt x="160" y="616"/>
                  </a:lnTo>
                  <a:lnTo>
                    <a:pt x="160" y="464"/>
                  </a:lnTo>
                  <a:lnTo>
                    <a:pt x="1552" y="464"/>
                  </a:lnTo>
                </a:path>
              </a:pathLst>
            </a:custGeom>
            <a:solidFill>
              <a:srgbClr val="D6EBF6"/>
            </a:solidFill>
            <a:ln w="6350" cap="rnd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1261" y="1455"/>
              <a:ext cx="1165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Business </a:t>
              </a:r>
              <a:r>
                <a:rPr lang="ko-KR" altLang="en-US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환경의 변화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1205" y="2273"/>
              <a:ext cx="116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 algn="r"/>
              <a:r>
                <a:rPr lang="ko-KR" altLang="en-US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사용자 요구시간 변화</a:t>
              </a:r>
              <a:endParaRPr lang="en-GB" sz="20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1537" y="3090"/>
              <a:ext cx="889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 algn="r"/>
              <a:r>
                <a:rPr lang="ko-KR" altLang="en-US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사용자의 정보</a:t>
              </a:r>
              <a:r>
                <a:rPr lang="en-GB" altLang="ko-KR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활용 변화</a:t>
              </a:r>
              <a:endParaRPr lang="en-GB" sz="20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914" y="3090"/>
              <a:ext cx="113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en-GB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DW</a:t>
              </a:r>
              <a:r>
                <a:rPr lang="ko-KR" altLang="en-US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 역할의 변화</a:t>
              </a:r>
              <a:endParaRPr lang="en-GB" sz="20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3914" y="2267"/>
              <a:ext cx="948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ko-KR" altLang="en-US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데이터의 변화</a:t>
              </a:r>
              <a:endParaRPr lang="en-GB" sz="20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3914" y="1455"/>
              <a:ext cx="113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r>
                <a:rPr lang="ko-KR" altLang="en-US" sz="20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정보 기술의 발전</a:t>
              </a:r>
              <a:endParaRPr lang="en-GB" sz="20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132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-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배경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데이터 기반의 분석 환경이 성숙됨에 따라 </a:t>
            </a:r>
            <a:r>
              <a:rPr kumimoji="0" lang="en-US" altLang="ko-KR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r>
              <a:rPr kumimoji="0" lang="ko-KR" altLang="en-US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분석 방식이 변화 하였음</a:t>
            </a:r>
            <a:r>
              <a:rPr kumimoji="0" lang="en-US" altLang="ko-KR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383553" y="1136389"/>
            <a:ext cx="2152210" cy="30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08" tIns="45704" rIns="91408" bIns="45704">
            <a:spAutoFit/>
          </a:bodyPr>
          <a:lstStyle/>
          <a:p>
            <a:pPr algn="r" latinLnBrk="1">
              <a:spcBef>
                <a:spcPct val="50000"/>
              </a:spcBef>
              <a:buClr>
                <a:srgbClr val="0053A6"/>
              </a:buClr>
              <a:buFont typeface="Wingdings" pitchFamily="2" charset="2"/>
              <a:buNone/>
            </a:pPr>
            <a:r>
              <a:rPr kumimoji="1" lang="ko-KR" altLang="en-US" sz="1400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rPr>
              <a:t>참고: </a:t>
            </a:r>
            <a:r>
              <a:rPr kumimoji="1" lang="en-US" altLang="ko-KR" sz="1400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rPr>
              <a:t>Gartner Group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511489" y="4239115"/>
            <a:ext cx="2652000" cy="33852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91408" tIns="45704" rIns="91408" bIns="45704" anchor="ctr">
            <a:spAutoFit/>
          </a:bodyPr>
          <a:lstStyle/>
          <a:p>
            <a:pPr latinLnBrk="1">
              <a:buClr>
                <a:srgbClr val="0053A6"/>
              </a:buClr>
              <a:buFont typeface="Wingdings" pitchFamily="2" charset="2"/>
              <a:buNone/>
            </a:pPr>
            <a:r>
              <a:rPr kumimoji="1"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과거의 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</a:t>
            </a: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511488" y="4666960"/>
            <a:ext cx="2925000" cy="1758312"/>
          </a:xfrm>
          <a:prstGeom prst="homePlate">
            <a:avLst>
              <a:gd name="adj" fmla="val 23529"/>
            </a:avLst>
          </a:prstGeom>
          <a:solidFill>
            <a:schemeClr val="bg1"/>
          </a:solidFill>
          <a:ln w="38100" cmpd="dbl">
            <a:solidFill>
              <a:schemeClr val="accent2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08" tIns="45704" rIns="91408" bIns="45704" anchor="ctr"/>
          <a:lstStyle/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주로 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DW(Data Infra)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를 구축하는 </a:t>
            </a:r>
            <a:r>
              <a:rPr kumimoji="1" lang="en-US" altLang="ko-KR" sz="1400" dirty="0">
                <a:latin typeface="가는각진제목체" pitchFamily="18" charset="-127"/>
                <a:ea typeface="가는각진제목체" pitchFamily="18" charset="-127"/>
              </a:rPr>
              <a:t>IT</a:t>
            </a:r>
            <a:r>
              <a:rPr kumimoji="1" lang="ko-KR" altLang="en-US" sz="1400" dirty="0">
                <a:latin typeface="가는각진제목체" pitchFamily="18" charset="-127"/>
                <a:ea typeface="가는각진제목체" pitchFamily="18" charset="-127"/>
              </a:rPr>
              <a:t>적인 측면 강조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ETL, DW, OLAP, Reporting, Data mining 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필요한 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BI Application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은 자체적으로 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BI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라 하지 않고 구축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3646803" y="4235939"/>
            <a:ext cx="2652000" cy="33852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91408" tIns="45704" rIns="91408" bIns="45704" anchor="ctr">
            <a:spAutoFit/>
          </a:bodyPr>
          <a:lstStyle/>
          <a:p>
            <a:pPr latinLnBrk="1">
              <a:buClr>
                <a:srgbClr val="0053A6"/>
              </a:buClr>
              <a:buFont typeface="Wingdings" pitchFamily="2" charset="2"/>
              <a:buNone/>
            </a:pPr>
            <a:r>
              <a:rPr kumimoji="1"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현재의 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</a:t>
            </a: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3646803" y="4659020"/>
            <a:ext cx="2925000" cy="1758312"/>
          </a:xfrm>
          <a:prstGeom prst="homePlate">
            <a:avLst>
              <a:gd name="adj" fmla="val 23517"/>
            </a:avLst>
          </a:prstGeom>
          <a:solidFill>
            <a:schemeClr val="bg1"/>
          </a:solidFill>
          <a:ln w="38100" cmpd="dbl">
            <a:solidFill>
              <a:schemeClr val="accent2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08" tIns="45704" rIns="91408" bIns="45704" anchor="ctr"/>
          <a:lstStyle/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구축된 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Data Infra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를 활용하는</a:t>
            </a:r>
            <a:r>
              <a:rPr kumimoji="1" lang="ko-KR" altLang="en-US" sz="1400" b="0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en-US" altLang="ko-KR" sz="1400" dirty="0">
                <a:latin typeface="가는각진제목체" pitchFamily="18" charset="-127"/>
                <a:ea typeface="가는각진제목체" pitchFamily="18" charset="-127"/>
              </a:rPr>
              <a:t>BI application 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강조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분석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CRM, ABC, BSC, CPM, 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각 부문 별 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application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1400" dirty="0">
                <a:latin typeface="가는각진제목체" pitchFamily="18" charset="-127"/>
                <a:ea typeface="가는각진제목체" pitchFamily="18" charset="-127"/>
              </a:rPr>
              <a:t>표준화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된 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tool, solution</a:t>
            </a:r>
            <a:endParaRPr kumimoji="1" lang="ko-KR" altLang="en-US" sz="14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6780526" y="4235939"/>
            <a:ext cx="2652000" cy="33852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91408" tIns="45704" rIns="91408" bIns="45704" anchor="ctr">
            <a:spAutoFit/>
          </a:bodyPr>
          <a:lstStyle/>
          <a:p>
            <a:pPr latinLnBrk="1">
              <a:buClr>
                <a:srgbClr val="0053A6"/>
              </a:buClr>
              <a:buFont typeface="Wingdings" pitchFamily="2" charset="2"/>
              <a:buNone/>
            </a:pPr>
            <a:r>
              <a:rPr kumimoji="1"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미래의 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</a:t>
            </a: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6780528" y="4659020"/>
            <a:ext cx="2925000" cy="1758312"/>
          </a:xfrm>
          <a:prstGeom prst="homePlate">
            <a:avLst>
              <a:gd name="adj" fmla="val 23529"/>
            </a:avLst>
          </a:prstGeom>
          <a:solidFill>
            <a:schemeClr val="bg1"/>
          </a:solidFill>
          <a:ln w="38100" cmpd="dbl">
            <a:solidFill>
              <a:schemeClr val="accent2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1408" tIns="45704" rIns="91408" bIns="45704" anchor="ctr"/>
          <a:lstStyle/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모든 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BI application 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내에 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Forecasting, planning, </a:t>
            </a:r>
            <a:r>
              <a:rPr kumimoji="1" lang="en-US" altLang="ko-KR" sz="1400" dirty="0">
                <a:latin typeface="가는각진제목체" pitchFamily="18" charset="-127"/>
                <a:ea typeface="가는각진제목체" pitchFamily="18" charset="-127"/>
              </a:rPr>
              <a:t>simulation</a:t>
            </a: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등 기능 탑재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ko-KR" sz="1400" dirty="0">
                <a:latin typeface="가는각진제목체" pitchFamily="18" charset="-127"/>
                <a:ea typeface="가는각진제목체" pitchFamily="18" charset="-127"/>
              </a:rPr>
              <a:t>Big Data</a:t>
            </a:r>
            <a:r>
              <a:rPr kumimoji="1" lang="ko-KR" altLang="en-US" sz="1400" dirty="0">
                <a:latin typeface="가는각진제목체" pitchFamily="18" charset="-127"/>
                <a:ea typeface="가는각진제목체" pitchFamily="18" charset="-127"/>
              </a:rPr>
              <a:t>를 포함</a:t>
            </a:r>
            <a:r>
              <a:rPr kumimoji="1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한 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전사적인 </a:t>
            </a:r>
            <a:r>
              <a:rPr kumimoji="1" lang="ko-KR" altLang="en-US" sz="1400" dirty="0">
                <a:latin typeface="가는각진제목체" pitchFamily="18" charset="-127"/>
                <a:ea typeface="가는각진제목체" pitchFamily="18" charset="-127"/>
              </a:rPr>
              <a:t>통합 </a:t>
            </a:r>
            <a:r>
              <a:rPr kumimoji="1" lang="en-US" altLang="ko-KR" sz="1400" dirty="0">
                <a:latin typeface="가는각진제목체" pitchFamily="18" charset="-127"/>
                <a:ea typeface="가는각진제목체" pitchFamily="18" charset="-127"/>
              </a:rPr>
              <a:t>BI 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강조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Operational system</a:t>
            </a:r>
            <a:r>
              <a:rPr kumimoji="1"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kumimoji="1" lang="en-US" altLang="ko-KR" sz="1400" dirty="0">
                <a:latin typeface="가는각진제목체" pitchFamily="18" charset="-127"/>
                <a:ea typeface="가는각진제목체" pitchFamily="18" charset="-127"/>
              </a:rPr>
              <a:t>Auto-feed back</a:t>
            </a:r>
            <a:endParaRPr kumimoji="1" lang="ko-KR" alt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123897" y="1385797"/>
            <a:ext cx="9220200" cy="2697387"/>
            <a:chOff x="240" y="1219"/>
            <a:chExt cx="5808" cy="1417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872" y="1262"/>
              <a:ext cx="4973" cy="114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latinLnBrk="1">
                <a:buClr>
                  <a:srgbClr val="0053A6"/>
                </a:buClr>
                <a:buFont typeface="Wingdings" pitchFamily="2" charset="2"/>
                <a:buNone/>
              </a:pPr>
              <a:endParaRPr kumimoji="1" lang="ko-KR" altLang="en-US" sz="1400" b="1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latinLnBrk="1">
                <a:buClr>
                  <a:srgbClr val="0053A6"/>
                </a:buClr>
                <a:buFont typeface="Wingdings" pitchFamily="2" charset="2"/>
                <a:buNone/>
              </a:pPr>
              <a:endParaRPr kumimoji="1" lang="ko-KR" altLang="en-US" sz="1400" b="1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latinLnBrk="1">
                <a:buClr>
                  <a:srgbClr val="0053A6"/>
                </a:buClr>
                <a:buFont typeface="Wingdings" pitchFamily="2" charset="2"/>
                <a:buNone/>
              </a:pPr>
              <a:endParaRPr kumimoji="1" lang="ko-KR" altLang="en-US" sz="1400" b="1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latinLnBrk="1">
                <a:buClr>
                  <a:srgbClr val="0053A6"/>
                </a:buClr>
                <a:buFont typeface="Wingdings" pitchFamily="2" charset="2"/>
                <a:buNone/>
              </a:pPr>
              <a:endParaRPr kumimoji="1" lang="ko-KR" altLang="en-US" sz="1400" b="1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868" y="1267"/>
              <a:ext cx="0" cy="1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latinLnBrk="1"/>
              <a:endParaRPr kumimoji="1" lang="ko-KR" altLang="en-US" sz="1200" b="1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868" y="2403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latinLnBrk="1"/>
              <a:endParaRPr kumimoji="1" lang="ko-KR" altLang="en-US" sz="1200" b="1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V="1">
              <a:off x="5862" y="1267"/>
              <a:ext cx="0" cy="1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latinLnBrk="1"/>
              <a:endParaRPr kumimoji="1" lang="ko-KR" altLang="en-US" sz="1200" b="1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774" y="2194"/>
              <a:ext cx="8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algn="ctr"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en-US" altLang="ko-KR" sz="1400" b="1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Data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1622" y="1920"/>
              <a:ext cx="9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latinLnBrk="1"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ko-KR" altLang="en-US" sz="1400" b="1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표준화된 정형 </a:t>
              </a:r>
              <a:endParaRPr kumimoji="1" lang="en-US" altLang="ko-KR" sz="1400" b="1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latinLnBrk="1"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ko-KR" altLang="en-US" sz="1400" b="1" dirty="0" err="1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레포트</a:t>
              </a:r>
              <a:endParaRPr kumimoji="1" lang="en-US" altLang="ko-KR" sz="1400" b="1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2755" y="1824"/>
              <a:ext cx="93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en-US" altLang="ko-KR" sz="1400" b="1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AD hoc/</a:t>
              </a:r>
            </a:p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en-US" altLang="ko-KR" sz="1400" b="1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OLAP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789" y="1600"/>
              <a:ext cx="71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예측</a:t>
              </a:r>
              <a:r>
                <a:rPr lang="en-US" altLang="ko-KR" sz="1400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/</a:t>
              </a:r>
              <a:r>
                <a:rPr lang="ko-KR" altLang="en-US" sz="1400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분석 </a:t>
              </a:r>
              <a:endParaRPr lang="en-US" altLang="ko-KR" sz="1400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모델</a:t>
              </a:r>
              <a:endParaRPr kumimoji="1" lang="en-US" altLang="ko-KR" sz="1400" b="1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4688" y="1275"/>
              <a:ext cx="789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ko-KR" altLang="en-US" sz="1400" b="1" dirty="0">
                  <a:solidFill>
                    <a:srgbClr val="FF0000"/>
                  </a:solidFill>
                  <a:latin typeface="가는각진제목체" pitchFamily="18" charset="-127"/>
                  <a:ea typeface="가는각진제목체" pitchFamily="18" charset="-127"/>
                </a:rPr>
                <a:t>예측</a:t>
              </a:r>
              <a:endParaRPr kumimoji="1" lang="en-US" altLang="ko-KR" sz="1400" b="1" dirty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5143" y="1620"/>
              <a:ext cx="727" cy="164"/>
            </a:xfrm>
            <a:prstGeom prst="ellipse">
              <a:avLst/>
            </a:prstGeom>
            <a:solidFill>
              <a:srgbClr val="DDDDDD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en-US" altLang="ko-KR" sz="1400" b="1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Future</a:t>
              </a:r>
            </a:p>
          </p:txBody>
        </p: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1358" y="2463"/>
              <a:ext cx="1027" cy="159"/>
            </a:xfrm>
            <a:prstGeom prst="ellipse">
              <a:avLst/>
            </a:prstGeom>
            <a:solidFill>
              <a:srgbClr val="DDDDDD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en-US" altLang="ko-KR" sz="1400" b="1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Yesterday</a:t>
              </a: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H="1" flipV="1">
              <a:off x="1622" y="2261"/>
              <a:ext cx="188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noAutofit/>
            </a:bodyPr>
            <a:lstStyle/>
            <a:p>
              <a:pPr latinLnBrk="1"/>
              <a:endParaRPr kumimoji="1" lang="ko-KR" altLang="en-US" sz="1200" b="1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H="1" flipV="1">
              <a:off x="5305" y="1460"/>
              <a:ext cx="108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pPr latinLnBrk="1"/>
              <a:endParaRPr kumimoji="1" lang="ko-KR" altLang="en-US" sz="1200" b="1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2230" y="2463"/>
              <a:ext cx="273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가치 생성</a:t>
              </a:r>
              <a:endParaRPr kumimoji="1" lang="en-US" altLang="ko-KR" sz="1400" b="1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 rot="16219473">
              <a:off x="342" y="1639"/>
              <a:ext cx="7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ko-KR" altLang="en-US" sz="1400" b="1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정보 가치</a:t>
              </a:r>
              <a:endParaRPr kumimoji="1" lang="en-US" altLang="ko-KR" sz="1400" b="1" dirty="0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277" y="2395"/>
              <a:ext cx="84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en-US" altLang="ko-KR" sz="1400" b="1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Low</a:t>
              </a: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200" y="2395"/>
              <a:ext cx="84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en-US" altLang="ko-KR" sz="1400" b="1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High</a:t>
              </a: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240" y="1219"/>
              <a:ext cx="8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latinLnBrk="1">
                <a:spcBef>
                  <a:spcPct val="50000"/>
                </a:spcBef>
                <a:buClr>
                  <a:srgbClr val="0053A6"/>
                </a:buClr>
                <a:buFont typeface="Wingdings" pitchFamily="2" charset="2"/>
                <a:buNone/>
              </a:pPr>
              <a:r>
                <a:rPr kumimoji="1" lang="en-US" altLang="ko-KR" sz="1400" b="1" dirty="0">
                  <a:solidFill>
                    <a:srgbClr val="777777"/>
                  </a:solidFill>
                  <a:latin typeface="가는각진제목체" pitchFamily="18" charset="-127"/>
                  <a:ea typeface="가는각진제목체" pitchFamily="18" charset="-127"/>
                </a:rPr>
                <a:t>High</a:t>
              </a: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1412" y="1339"/>
              <a:ext cx="4001" cy="922"/>
            </a:xfrm>
            <a:custGeom>
              <a:avLst/>
              <a:gdLst>
                <a:gd name="T0" fmla="*/ 0 w 3024"/>
                <a:gd name="T1" fmla="*/ 1248 h 1248"/>
                <a:gd name="T2" fmla="*/ 912 w 3024"/>
                <a:gd name="T3" fmla="*/ 1200 h 1248"/>
                <a:gd name="T4" fmla="*/ 1632 w 3024"/>
                <a:gd name="T5" fmla="*/ 1056 h 1248"/>
                <a:gd name="T6" fmla="*/ 2208 w 3024"/>
                <a:gd name="T7" fmla="*/ 816 h 1248"/>
                <a:gd name="T8" fmla="*/ 2688 w 3024"/>
                <a:gd name="T9" fmla="*/ 480 h 1248"/>
                <a:gd name="T10" fmla="*/ 3024 w 3024"/>
                <a:gd name="T11" fmla="*/ 0 h 12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24"/>
                <a:gd name="T19" fmla="*/ 0 h 1248"/>
                <a:gd name="T20" fmla="*/ 3024 w 3024"/>
                <a:gd name="T21" fmla="*/ 1248 h 12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24" h="1248">
                  <a:moveTo>
                    <a:pt x="0" y="1248"/>
                  </a:moveTo>
                  <a:cubicBezTo>
                    <a:pt x="320" y="1240"/>
                    <a:pt x="640" y="1232"/>
                    <a:pt x="912" y="1200"/>
                  </a:cubicBezTo>
                  <a:cubicBezTo>
                    <a:pt x="1184" y="1168"/>
                    <a:pt x="1416" y="1120"/>
                    <a:pt x="1632" y="1056"/>
                  </a:cubicBezTo>
                  <a:cubicBezTo>
                    <a:pt x="1848" y="992"/>
                    <a:pt x="2032" y="912"/>
                    <a:pt x="2208" y="816"/>
                  </a:cubicBezTo>
                  <a:cubicBezTo>
                    <a:pt x="2384" y="720"/>
                    <a:pt x="2552" y="616"/>
                    <a:pt x="2688" y="480"/>
                  </a:cubicBezTo>
                  <a:cubicBezTo>
                    <a:pt x="2824" y="344"/>
                    <a:pt x="2924" y="172"/>
                    <a:pt x="302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latinLnBrk="1"/>
              <a:endParaRPr kumimoji="1" lang="ko-KR" altLang="en-US" sz="1200" b="1">
                <a:solidFill>
                  <a:srgbClr val="777777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0097" y="2301783"/>
            <a:ext cx="205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무엇이 일어났는가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?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64156" y="2063487"/>
            <a:ext cx="205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원인은 뭔가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?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8353" y="1758176"/>
            <a:ext cx="205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무엇이 발생 될 것인가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?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41032" y="1338509"/>
            <a:ext cx="205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무엇을 발생 시킬 것인가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?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58023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-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배경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Big Data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기술 기반과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차이점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53153"/>
              </p:ext>
            </p:extLst>
          </p:nvPr>
        </p:nvGraphicFramePr>
        <p:xfrm>
          <a:off x="380492" y="1320193"/>
          <a:ext cx="9181020" cy="516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61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빅데이터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DW</a:t>
                      </a:r>
                      <a:endParaRPr lang="ko-KR" altLang="en-US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데이터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정형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비정형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(SNS,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사진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동영상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위치정보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지리정보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기타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정형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데이터 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데이터의 통합 및 연계 수준 낮음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데이터의 품질 수준 다양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데이터의 정제 및 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Profiling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필요</a:t>
                      </a:r>
                      <a:endParaRPr lang="ko-KR" altLang="en-US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데이터의 통합 및 연계 수준 높음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데이터 품질 수준 높음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정보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통계 및 시각화를 통한 예측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Dashboard,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정형 보고서 등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.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성과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/OLAP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분석 및 모니터링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정보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en-US" altLang="ko-KR" sz="1400" dirty="0" err="1">
                          <a:latin typeface="가는각진제목체" pitchFamily="18" charset="-127"/>
                          <a:ea typeface="가는각진제목체" pitchFamily="18" charset="-127"/>
                        </a:rPr>
                        <a:t>NoSQL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및 </a:t>
                      </a:r>
                      <a:r>
                        <a:rPr lang="en-US" altLang="ko-KR" sz="1400" dirty="0" err="1">
                          <a:latin typeface="가는각진제목체" pitchFamily="18" charset="-127"/>
                          <a:ea typeface="가는각진제목체" pitchFamily="18" charset="-127"/>
                        </a:rPr>
                        <a:t>MapReduce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등의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제한적인 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SQL </a:t>
                      </a:r>
                      <a:endParaRPr lang="ko-KR" altLang="en-US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SQL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기반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기본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Hadoop, NoSQL,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RDB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에 근간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서버 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MPP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기반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(Scale-Out 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확장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MPP 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또는 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SMP 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기반</a:t>
                      </a:r>
                      <a:endParaRPr lang="en-US" altLang="ko-KR" sz="1400" baseline="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(SMP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의 경우 성능 개선의 한계 있음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b="1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b="1" dirty="0">
                          <a:latin typeface="가는각진제목체" pitchFamily="18" charset="-127"/>
                          <a:ea typeface="가는각진제목체" pitchFamily="18" charset="-127"/>
                        </a:rPr>
                        <a:t>저비용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의 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x86 machine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기반</a:t>
                      </a:r>
                      <a:endParaRPr lang="ko-KR" altLang="en-US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1400" b="1" dirty="0">
                          <a:latin typeface="가는각진제목체" pitchFamily="18" charset="-127"/>
                          <a:ea typeface="가는각진제목체" pitchFamily="18" charset="-127"/>
                        </a:rPr>
                        <a:t>고비용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의 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UNIX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선호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(Appliance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는 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x86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기반임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  <a:endParaRPr lang="ko-KR" altLang="en-US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공개</a:t>
                      </a:r>
                      <a:r>
                        <a:rPr lang="ko-KR" altLang="en-US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 또는 공개 기반의 상용 </a:t>
                      </a:r>
                      <a:r>
                        <a:rPr lang="en-US" altLang="ko-KR" sz="1400" baseline="0" dirty="0">
                          <a:latin typeface="가는각진제목체" pitchFamily="18" charset="-127"/>
                          <a:ea typeface="가는각진제목체" pitchFamily="18" charset="-127"/>
                        </a:rPr>
                        <a:t>S/W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대부분 모두 고가 상용 소프트웨어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문제점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공개 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S/W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로 인한 지원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데이터의 안정성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가격이 비싸고</a:t>
                      </a:r>
                      <a:r>
                        <a:rPr lang="en-US" altLang="ko-KR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데이터처리 양이 </a:t>
                      </a:r>
                      <a:endParaRPr lang="en-US" altLang="ko-KR" sz="14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ko-KR" altLang="en-US" sz="1400" dirty="0">
                          <a:latin typeface="가는각진제목체" pitchFamily="18" charset="-127"/>
                          <a:ea typeface="가는각진제목체" pitchFamily="18" charset="-127"/>
                        </a:rPr>
                        <a:t>늘어나면 한계에 이른다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9392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-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배경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" y="1386666"/>
            <a:ext cx="9076679" cy="477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Big Data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시대 및 외부 환경의 변화에 따라 </a:t>
            </a:r>
            <a:r>
              <a:rPr kumimoji="0" lang="en-US" altLang="ko-KR" sz="14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kumimoji="0" lang="ko-KR" altLang="en-US" sz="14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역할이 변화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됨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8421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-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정의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Big Data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시대 및 외부 환경의 변화에 따라 </a:t>
            </a:r>
            <a:r>
              <a:rPr kumimoji="0" lang="en-US" altLang="ko-KR" sz="14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kumimoji="0" lang="ko-KR" altLang="en-US" sz="14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역할이 변화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됨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3" name="십자형 12"/>
          <p:cNvSpPr/>
          <p:nvPr/>
        </p:nvSpPr>
        <p:spPr bwMode="auto">
          <a:xfrm>
            <a:off x="4383048" y="4270998"/>
            <a:ext cx="1008112" cy="1008000"/>
          </a:xfrm>
          <a:prstGeom prst="plus">
            <a:avLst>
              <a:gd name="adj" fmla="val 3480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" name="AutoShape 4"/>
          <p:cNvSpPr>
            <a:spLocks noChangeAspect="1" noChangeArrowheads="1"/>
          </p:cNvSpPr>
          <p:nvPr/>
        </p:nvSpPr>
        <p:spPr bwMode="auto">
          <a:xfrm rot="5400000" flipH="1">
            <a:off x="6203974" y="3131802"/>
            <a:ext cx="2970659" cy="3672408"/>
          </a:xfrm>
          <a:prstGeom prst="homePlate">
            <a:avLst>
              <a:gd name="adj" fmla="val 25000"/>
            </a:avLst>
          </a:prstGeom>
          <a:solidFill>
            <a:srgbClr val="CCECFF"/>
          </a:solidFill>
          <a:ln w="6350">
            <a:solidFill>
              <a:srgbClr val="006699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DW/BI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의</a:t>
            </a: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체계적 관리 및 지원</a:t>
            </a:r>
            <a:endParaRPr lang="en-US" sz="14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/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 . Data Governance /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품질</a:t>
            </a:r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/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 . MDM</a:t>
            </a:r>
          </a:p>
          <a:p>
            <a:pPr algn="l"/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활용 통계 및 제어</a:t>
            </a:r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/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. Semantic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제어</a:t>
            </a:r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/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분석 </a:t>
            </a: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Platform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Big Data 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기술과의 상호 보완</a:t>
            </a:r>
            <a:endParaRPr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5" name="위쪽 화살표 14"/>
          <p:cNvSpPr/>
          <p:nvPr/>
        </p:nvSpPr>
        <p:spPr bwMode="auto">
          <a:xfrm>
            <a:off x="776536" y="2765680"/>
            <a:ext cx="8316924" cy="504056"/>
          </a:xfrm>
          <a:prstGeom prst="up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334598" y="1296298"/>
            <a:ext cx="7200800" cy="116059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가는각진제목체" pitchFamily="18" charset="-127"/>
                <a:ea typeface="가는각진제목체" pitchFamily="18" charset="-127"/>
              </a:rPr>
              <a:t>Logical Data Warehouse</a:t>
            </a: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sz="2000" b="0" dirty="0">
                <a:latin typeface="가는각진제목체" pitchFamily="18" charset="-127"/>
                <a:ea typeface="가는각진제목체" pitchFamily="18" charset="-127"/>
              </a:rPr>
              <a:t>DV + </a:t>
            </a: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데이터 관리</a:t>
            </a:r>
            <a:r>
              <a:rPr lang="en-US" altLang="ko-KR" sz="20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활용 체계 </a:t>
            </a:r>
            <a:r>
              <a:rPr lang="en-US" altLang="ko-KR" sz="2000" b="0" dirty="0">
                <a:latin typeface="가는각진제목체" pitchFamily="18" charset="-127"/>
                <a:ea typeface="가는각진제목체" pitchFamily="18" charset="-127"/>
              </a:rPr>
              <a:t>+ </a:t>
            </a:r>
            <a:r>
              <a:rPr lang="ko-KR" altLang="en-US" sz="2000" b="0" dirty="0">
                <a:latin typeface="가는각진제목체" pitchFamily="18" charset="-127"/>
                <a:ea typeface="가는각진제목체" pitchFamily="18" charset="-127"/>
              </a:rPr>
              <a:t>분석 </a:t>
            </a:r>
            <a:r>
              <a:rPr lang="en-US" altLang="ko-KR" sz="2000" b="0" dirty="0">
                <a:latin typeface="가는각진제목체" pitchFamily="18" charset="-127"/>
                <a:ea typeface="가는각진제목체" pitchFamily="18" charset="-127"/>
              </a:rPr>
              <a:t>Platform</a:t>
            </a:r>
            <a:r>
              <a:rPr lang="en-US" altLang="ko-KR" sz="240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sz="2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3662884"/>
            <a:ext cx="3367608" cy="257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38209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-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정의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2011</a:t>
            </a:r>
            <a:r>
              <a:rPr kumimoji="0" lang="ko-KR" altLang="en-US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년 </a:t>
            </a:r>
            <a:r>
              <a:rPr kumimoji="0" lang="en-US" altLang="ko-KR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Gartner</a:t>
            </a:r>
            <a:r>
              <a:rPr kumimoji="0" lang="ko-KR" altLang="en-US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가 발표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7" name="Rectangle 154"/>
          <p:cNvSpPr>
            <a:spLocks noChangeArrowheads="1"/>
          </p:cNvSpPr>
          <p:nvPr/>
        </p:nvSpPr>
        <p:spPr bwMode="auto">
          <a:xfrm>
            <a:off x="308484" y="1485102"/>
            <a:ext cx="9253028" cy="46628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기존의 </a:t>
            </a: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 구조의 진화 </a:t>
            </a:r>
            <a:endParaRPr kumimoji="0"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endParaRPr kumimoji="0"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정보 관리 </a:t>
            </a:r>
            <a:r>
              <a:rPr kumimoji="0" lang="ko-KR" altLang="en-US" sz="1800" dirty="0" err="1"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 데이터의 관리 및 활용 강화</a:t>
            </a:r>
            <a:endParaRPr kumimoji="0"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endParaRPr kumimoji="0"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3</a:t>
            </a: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가지 정보 관리 방식</a:t>
            </a:r>
            <a:endParaRPr kumimoji="0"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Data Virtualization</a:t>
            </a: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Distribution Process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과 동등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Partner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로써의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Repository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와의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Join</a:t>
            </a:r>
          </a:p>
          <a:p>
            <a:pPr algn="l">
              <a:lnSpc>
                <a:spcPct val="110000"/>
              </a:lnSpc>
            </a:pP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정보 관리 </a:t>
            </a: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Platform</a:t>
            </a: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데이터 품질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마스터 데이터 관리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데이터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Governance</a:t>
            </a: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운영 및 감시를 위한 통계 기능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분석 </a:t>
            </a: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BI, CPM </a:t>
            </a: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등의 모든 </a:t>
            </a: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Use Case</a:t>
            </a: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를 지원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28867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정의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2" y="1088740"/>
            <a:ext cx="8597927" cy="513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기본 구조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0026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1.1 Data, Information, Knowledge and Wisdom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79337" y="887094"/>
            <a:ext cx="9201276" cy="898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데이터는 정형 데이터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비정형 데이터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반정형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데이터가 있으며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기업의 내부 및 외부 데이터로 구분 할 수 있다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208384" y="2913962"/>
            <a:ext cx="432048" cy="1368152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52500" y="1871011"/>
            <a:ext cx="1728192" cy="37980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>
                <a:latin typeface="가는각진제목체" pitchFamily="18" charset="-127"/>
                <a:ea typeface="가는각진제목체" pitchFamily="18" charset="-127"/>
              </a:rPr>
              <a:t>정형 데이터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252500" y="3398709"/>
            <a:ext cx="1728192" cy="37980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비 정형 데이터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252500" y="4926407"/>
            <a:ext cx="1728192" cy="379801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반 정형 데이터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9" name="Rectangle 154"/>
          <p:cNvSpPr>
            <a:spLocks noChangeArrowheads="1"/>
          </p:cNvSpPr>
          <p:nvPr/>
        </p:nvSpPr>
        <p:spPr bwMode="auto">
          <a:xfrm>
            <a:off x="4376736" y="1668984"/>
            <a:ext cx="3924436" cy="8032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정의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데이터의 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구조가 알려진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형태의 데이터로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Machine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이 처리 가능한 데이터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고객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Table,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주문 테이블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0" name="Rectangle 154"/>
          <p:cNvSpPr>
            <a:spLocks noChangeArrowheads="1"/>
          </p:cNvSpPr>
          <p:nvPr/>
        </p:nvSpPr>
        <p:spPr bwMode="auto">
          <a:xfrm>
            <a:off x="4376736" y="3239237"/>
            <a:ext cx="3924436" cy="8032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정의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데이터의 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일정한 구조가 없는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데이터로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Machine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이 이해하지 못하는 데이터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사진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문서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/ Voice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등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…</a:t>
            </a:r>
          </a:p>
        </p:txBody>
      </p:sp>
      <p:sp>
        <p:nvSpPr>
          <p:cNvPr id="41" name="Rectangle 154"/>
          <p:cNvSpPr>
            <a:spLocks noChangeArrowheads="1"/>
          </p:cNvSpPr>
          <p:nvPr/>
        </p:nvSpPr>
        <p:spPr bwMode="auto">
          <a:xfrm>
            <a:off x="4373936" y="4778850"/>
            <a:ext cx="3924436" cy="8032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정의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일정한 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데이터의 구조는 </a:t>
            </a:r>
            <a:r>
              <a:rPr kumimoji="0" lang="ko-KR" altLang="en-US" sz="1400" dirty="0" err="1">
                <a:latin typeface="가는각진제목체" pitchFamily="18" charset="-127"/>
                <a:ea typeface="가는각진제목체" pitchFamily="18" charset="-127"/>
              </a:rPr>
              <a:t>있느나</a:t>
            </a:r>
            <a:r>
              <a:rPr kumimoji="0" lang="en-US" altLang="ko-KR" sz="14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데이터의 해석을 위한 기술적 또는 문맥적인 정보가 없는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: Sensor, </a:t>
            </a:r>
            <a:r>
              <a:rPr kumimoji="0" lang="en-US" altLang="ko-KR" sz="1400" b="0" dirty="0" err="1">
                <a:latin typeface="가는각진제목체" pitchFamily="18" charset="-127"/>
                <a:ea typeface="가는각진제목체" pitchFamily="18" charset="-127"/>
              </a:rPr>
              <a:t>Weg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Log </a:t>
            </a:r>
          </a:p>
        </p:txBody>
      </p:sp>
      <p:cxnSp>
        <p:nvCxnSpPr>
          <p:cNvPr id="4" name="직선 연결선 3"/>
          <p:cNvCxnSpPr>
            <a:stCxn id="3" idx="3"/>
            <a:endCxn id="5" idx="1"/>
          </p:cNvCxnSpPr>
          <p:nvPr/>
        </p:nvCxnSpPr>
        <p:spPr bwMode="auto">
          <a:xfrm flipV="1">
            <a:off x="1640432" y="2060912"/>
            <a:ext cx="612068" cy="15371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3"/>
          <p:cNvCxnSpPr>
            <a:stCxn id="3" idx="3"/>
            <a:endCxn id="36" idx="1"/>
          </p:cNvCxnSpPr>
          <p:nvPr/>
        </p:nvCxnSpPr>
        <p:spPr bwMode="auto">
          <a:xfrm flipV="1">
            <a:off x="1640432" y="3588610"/>
            <a:ext cx="612068" cy="942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" name="직선 연결선 3"/>
          <p:cNvCxnSpPr>
            <a:stCxn id="3" idx="3"/>
            <a:endCxn id="37" idx="1"/>
          </p:cNvCxnSpPr>
          <p:nvPr/>
        </p:nvCxnSpPr>
        <p:spPr bwMode="auto">
          <a:xfrm>
            <a:off x="1640432" y="3598038"/>
            <a:ext cx="612068" cy="15182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45878684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구성 요소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77" y="1230159"/>
            <a:ext cx="8056563" cy="536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데이터 가상화 </a:t>
            </a:r>
            <a:r>
              <a:rPr kumimoji="0" lang="en-US" altLang="ko-KR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 Data Virtualization )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87346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구성 요소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308484" y="1487128"/>
            <a:ext cx="9253028" cy="46638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dirty="0">
                <a:latin typeface="가는각진제목체" pitchFamily="18" charset="-127"/>
                <a:ea typeface="가는각진제목체" pitchFamily="18" charset="-127"/>
              </a:rPr>
              <a:t>Encapsulation (Information Hiding)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내부 구현의 상세한 감추고 외부에 필요한 속성을 분리하여 표현</a:t>
            </a: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 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: Window Objects</a:t>
            </a: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600" dirty="0">
                <a:latin typeface="가는각진제목체" pitchFamily="18" charset="-127"/>
                <a:ea typeface="가는각진제목체" pitchFamily="18" charset="-127"/>
              </a:rPr>
              <a:t>추상화</a:t>
            </a:r>
            <a:r>
              <a:rPr kumimoji="0" lang="en-US" altLang="ko-KR" sz="1600" dirty="0">
                <a:latin typeface="가는각진제목체" pitchFamily="18" charset="-127"/>
                <a:ea typeface="가는각진제목체" pitchFamily="18" charset="-127"/>
              </a:rPr>
              <a:t>(Abstraction)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특정한 현상의 상세를 감추고 필요한 항목만 제공하는 방식</a:t>
            </a: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 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배송에 필요한 고객정보 요구 시 고객 주소와 전화 번호만 제공</a:t>
            </a: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dirty="0">
                <a:latin typeface="가는각진제목체" pitchFamily="18" charset="-127"/>
                <a:ea typeface="가는각진제목체" pitchFamily="18" charset="-127"/>
              </a:rPr>
              <a:t>Data Integration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이종의 데이터 구조를 통합하여 단일 </a:t>
            </a:r>
            <a:r>
              <a:rPr kumimoji="0" lang="ko-KR" altLang="en-US" sz="1600" b="0" dirty="0" err="1">
                <a:latin typeface="가는각진제목체" pitchFamily="18" charset="-127"/>
                <a:ea typeface="가는각진제목체" pitchFamily="18" charset="-127"/>
              </a:rPr>
              <a:t>뷰로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 제공하는 과정</a:t>
            </a: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많은 경우 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DI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는 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DV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기반 하에 구성</a:t>
            </a: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- DV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는 꼭 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DI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를 포함하지 않음 </a:t>
            </a: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dirty="0">
                <a:latin typeface="가는각진제목체" pitchFamily="18" charset="-127"/>
                <a:ea typeface="가는각진제목체" pitchFamily="18" charset="-127"/>
              </a:rPr>
              <a:t>Data Federation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둘 이상의 데이터 소스를 통합하여 하나의 단일 </a:t>
            </a:r>
            <a:r>
              <a:rPr kumimoji="0" lang="ko-KR" altLang="en-US" sz="1600" b="0" dirty="0" err="1">
                <a:latin typeface="가는각진제목체" pitchFamily="18" charset="-127"/>
                <a:ea typeface="가는각진제목체" pitchFamily="18" charset="-127"/>
              </a:rPr>
              <a:t>뷰를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 제공하는 방식</a:t>
            </a: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- Data Integration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이 반드시 포함됨</a:t>
            </a:r>
            <a:endParaRPr kumimoji="0"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모든 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DF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는 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DV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이나 모든 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DV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는 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DF</a:t>
            </a:r>
            <a:r>
              <a:rPr kumimoji="0"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가 아님</a:t>
            </a:r>
            <a:r>
              <a:rPr kumimoji="0"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가상화 특징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52160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구성 요소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가상화 기본 구조</a:t>
            </a: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674544" y="3789960"/>
            <a:ext cx="6516724" cy="720080"/>
          </a:xfrm>
          <a:prstGeom prst="roundRect">
            <a:avLst/>
          </a:prstGeom>
          <a:solidFill>
            <a:srgbClr val="FFFF6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가는각진제목체" pitchFamily="18" charset="-127"/>
                <a:ea typeface="가는각진제목체" pitchFamily="18" charset="-127"/>
              </a:rPr>
              <a:t>Data Virtualization Layer</a:t>
            </a:r>
          </a:p>
        </p:txBody>
      </p:sp>
      <p:sp>
        <p:nvSpPr>
          <p:cNvPr id="8" name="원통 7"/>
          <p:cNvSpPr/>
          <p:nvPr/>
        </p:nvSpPr>
        <p:spPr bwMode="auto">
          <a:xfrm>
            <a:off x="1674544" y="5201400"/>
            <a:ext cx="1368152" cy="756084"/>
          </a:xfrm>
          <a:prstGeom prst="ca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가는각진제목체" pitchFamily="18" charset="-127"/>
                <a:ea typeface="가는각진제목체" pitchFamily="18" charset="-127"/>
              </a:rPr>
              <a:t>Data Store 1</a:t>
            </a:r>
          </a:p>
        </p:txBody>
      </p:sp>
      <p:sp>
        <p:nvSpPr>
          <p:cNvPr id="9" name="원통 8"/>
          <p:cNvSpPr/>
          <p:nvPr/>
        </p:nvSpPr>
        <p:spPr bwMode="auto">
          <a:xfrm>
            <a:off x="3390735" y="5201400"/>
            <a:ext cx="1368152" cy="756084"/>
          </a:xfrm>
          <a:prstGeom prst="ca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가는각진제목체" pitchFamily="18" charset="-127"/>
                <a:ea typeface="가는각진제목체" pitchFamily="18" charset="-127"/>
              </a:rPr>
              <a:t>Data Store 2</a:t>
            </a:r>
          </a:p>
        </p:txBody>
      </p:sp>
      <p:sp>
        <p:nvSpPr>
          <p:cNvPr id="10" name="원통 9"/>
          <p:cNvSpPr/>
          <p:nvPr/>
        </p:nvSpPr>
        <p:spPr bwMode="auto">
          <a:xfrm>
            <a:off x="6823116" y="5201400"/>
            <a:ext cx="1368152" cy="756084"/>
          </a:xfrm>
          <a:prstGeom prst="ca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가는각진제목체" pitchFamily="18" charset="-127"/>
                <a:ea typeface="가는각진제목체" pitchFamily="18" charset="-127"/>
              </a:rPr>
              <a:t>Data Store4</a:t>
            </a:r>
          </a:p>
        </p:txBody>
      </p:sp>
      <p:sp>
        <p:nvSpPr>
          <p:cNvPr id="11" name="원통 10"/>
          <p:cNvSpPr/>
          <p:nvPr/>
        </p:nvSpPr>
        <p:spPr bwMode="auto">
          <a:xfrm>
            <a:off x="5106926" y="5201400"/>
            <a:ext cx="1368152" cy="756084"/>
          </a:xfrm>
          <a:prstGeom prst="ca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가는각진제목체" pitchFamily="18" charset="-127"/>
                <a:ea typeface="가는각진제목체" pitchFamily="18" charset="-127"/>
              </a:rPr>
              <a:t>Data Store 3</a:t>
            </a: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2358620" y="4564632"/>
            <a:ext cx="0" cy="6120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4074811" y="4564632"/>
            <a:ext cx="0" cy="6120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V="1">
            <a:off x="5791002" y="4564632"/>
            <a:ext cx="0" cy="6120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44" y="2293901"/>
            <a:ext cx="1051609" cy="87867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6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80" y="2293901"/>
            <a:ext cx="1051609" cy="87867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7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16" y="2293901"/>
            <a:ext cx="1051609" cy="87867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20653" y="2293901"/>
            <a:ext cx="1051609" cy="8786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 bwMode="gray">
          <a:xfrm>
            <a:off x="1549597" y="1630413"/>
            <a:ext cx="132600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</a:t>
            </a:r>
          </a:p>
          <a:p>
            <a:pPr algn="ctr"/>
            <a:r>
              <a:rPr lang="en-US" sz="1600" dirty="0"/>
              <a:t>Consumer 1</a:t>
            </a:r>
          </a:p>
        </p:txBody>
      </p:sp>
      <p:sp>
        <p:nvSpPr>
          <p:cNvPr id="20" name="TextBox 19"/>
          <p:cNvSpPr txBox="1"/>
          <p:nvPr/>
        </p:nvSpPr>
        <p:spPr bwMode="gray">
          <a:xfrm>
            <a:off x="5056111" y="1630413"/>
            <a:ext cx="132600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</a:t>
            </a:r>
          </a:p>
          <a:p>
            <a:pPr algn="ctr"/>
            <a:r>
              <a:rPr lang="en-US" sz="1600" dirty="0"/>
              <a:t>Consumer 3</a:t>
            </a:r>
          </a:p>
        </p:txBody>
      </p:sp>
      <p:sp>
        <p:nvSpPr>
          <p:cNvPr id="21" name="TextBox 20"/>
          <p:cNvSpPr txBox="1"/>
          <p:nvPr/>
        </p:nvSpPr>
        <p:spPr bwMode="gray">
          <a:xfrm>
            <a:off x="3302854" y="1630413"/>
            <a:ext cx="132600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</a:t>
            </a:r>
          </a:p>
          <a:p>
            <a:pPr algn="ctr"/>
            <a:r>
              <a:rPr lang="en-US" sz="1600" dirty="0"/>
              <a:t>Consumer 2</a:t>
            </a:r>
          </a:p>
        </p:txBody>
      </p:sp>
      <p:sp>
        <p:nvSpPr>
          <p:cNvPr id="22" name="TextBox 21"/>
          <p:cNvSpPr txBox="1"/>
          <p:nvPr/>
        </p:nvSpPr>
        <p:spPr bwMode="gray">
          <a:xfrm>
            <a:off x="6809367" y="1630413"/>
            <a:ext cx="132600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</a:t>
            </a:r>
          </a:p>
          <a:p>
            <a:pPr algn="ctr"/>
            <a:r>
              <a:rPr lang="en-US" sz="1600" dirty="0"/>
              <a:t>Consumer 3</a:t>
            </a: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V="1">
            <a:off x="2374540" y="3202104"/>
            <a:ext cx="0" cy="5400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V="1">
            <a:off x="4090731" y="3202104"/>
            <a:ext cx="0" cy="5400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5806922" y="3202104"/>
            <a:ext cx="0" cy="5400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V="1">
            <a:off x="7509464" y="3202104"/>
            <a:ext cx="0" cy="5400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7507192" y="4564632"/>
            <a:ext cx="2272" cy="6120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6696502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구성 요소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20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Taxonomy / Ontology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최종 사용자와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IT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와 협의하여 문제 영역의 단어 구성 및 정의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정의된 단어와의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Query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문장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Mapping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을 통하여 사용자가 손쉽게 데이터를 접근 할 수 있는 환경을 제공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</a:p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4" y="2014763"/>
            <a:ext cx="9270315" cy="421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66286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구성 요소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308484" y="1159576"/>
            <a:ext cx="9253028" cy="49675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Repository Management</a:t>
            </a: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Data mart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및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ODS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를 위해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LDW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가 실제 데이터를 저장하는 저장소를 관리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데이터의 변경 정도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사용자의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SLA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및 사용 빈도 등을 고려하여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물리적 관리 여부 결정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Data Virtualization</a:t>
            </a: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Agile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개발과 유연성 등을 위해 반드시 제공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사용 통계 제공 필요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분산 처리</a:t>
            </a:r>
            <a:endParaRPr kumimoji="0"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둘 이상의 데이터 저장소 또는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Cluster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에 대한 복합 질의에 대한 분산 처리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: Hadoop </a:t>
            </a:r>
            <a:r>
              <a:rPr kumimoji="0" lang="en-US" altLang="ko-KR" sz="1800" b="0" dirty="0" err="1">
                <a:latin typeface="가는각진제목체" pitchFamily="18" charset="-127"/>
                <a:ea typeface="가는각진제목체" pitchFamily="18" charset="-127"/>
              </a:rPr>
              <a:t>MapReduce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포함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최적의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Path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정의 기능 필수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Auditing </a:t>
            </a: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통계와 성능 평가 서비스 </a:t>
            </a:r>
            <a:endParaRPr kumimoji="0"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성능과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Audit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과 관계된 통계 저장 및 관리 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데이터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Profile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및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Repository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화 여부 결정 등에 사용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2178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구성 요소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auto">
          <a:xfrm>
            <a:off x="308484" y="1159576"/>
            <a:ext cx="9253028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SLA ( Service Level Agreement) </a:t>
            </a:r>
            <a:r>
              <a:rPr kumimoji="0" lang="ko-KR" altLang="en-US" sz="1800" dirty="0">
                <a:latin typeface="가는각진제목체" pitchFamily="18" charset="-127"/>
                <a:ea typeface="가는각진제목체" pitchFamily="18" charset="-127"/>
              </a:rPr>
              <a:t>관리</a:t>
            </a:r>
            <a:endParaRPr kumimoji="0"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연결된 모든 시스템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사용자 및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Application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의 기대 수준에 대한 양적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질적 </a:t>
            </a:r>
            <a:r>
              <a:rPr kumimoji="0" lang="ko-KR" altLang="en-US" sz="1800" b="0" dirty="0" err="1"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 관리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운영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감시 통계를 위해 누적된 데이터와 기대 수준과의 비교하여 시스템의 구성을 수정 보완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  .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: DV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로 구성된 통합 구조가 사용자의 기대에 못 미치는 경우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Repository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로 저장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79388" indent="-179388" algn="l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en-US" altLang="ko-KR" sz="1800" dirty="0">
                <a:latin typeface="가는각진제목체" pitchFamily="18" charset="-127"/>
                <a:ea typeface="가는각진제목체" pitchFamily="18" charset="-127"/>
              </a:rPr>
              <a:t>Metadata Management</a:t>
            </a: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LDW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의 주요 구성 요소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-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모든 서비스에 의해 공유 및 재사용이 필수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: MDM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의 품질 정보와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DQ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의 품질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Rule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 정보 공유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         DV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의 변환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Logic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kumimoji="0" lang="en-US" altLang="ko-KR" sz="1800" b="0" dirty="0">
                <a:latin typeface="가는각진제목체" pitchFamily="18" charset="-127"/>
                <a:ea typeface="가는각진제목체" pitchFamily="18" charset="-127"/>
              </a:rPr>
              <a:t>Repository</a:t>
            </a:r>
            <a:r>
              <a:rPr kumimoji="0" lang="ko-KR" altLang="en-US" sz="1800" b="0" dirty="0">
                <a:latin typeface="가는각진제목체" pitchFamily="18" charset="-127"/>
                <a:ea typeface="가는각진제목체" pitchFamily="18" charset="-127"/>
              </a:rPr>
              <a:t>화 할 때 재사용</a:t>
            </a:r>
            <a:endParaRPr kumimoji="0" lang="en-US" altLang="ko-KR" sz="18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8999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347421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1.7 Logical Data Warehouse – Data Architecture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9" y="1196752"/>
            <a:ext cx="8878509" cy="522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31310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347421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1.8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분석의 변화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337" y="1433959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전통 분석 기법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2322" y="1437106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새로운 분석 기법</a:t>
            </a:r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" name="Rectangle 154"/>
          <p:cNvSpPr>
            <a:spLocks noChangeArrowheads="1"/>
          </p:cNvSpPr>
          <p:nvPr/>
        </p:nvSpPr>
        <p:spPr bwMode="auto">
          <a:xfrm>
            <a:off x="286515" y="1880828"/>
            <a:ext cx="4492822" cy="38841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통계 분석 </a:t>
            </a:r>
            <a:endParaRPr kumimoji="0"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공통 통계 함수 및 계산식을 이용하여 고성능 처리 및 분석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Sample Data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기반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ko-KR" altLang="en-US" sz="1400" dirty="0" err="1">
                <a:latin typeface="가는각진제목체" pitchFamily="18" charset="-127"/>
                <a:ea typeface="가는각진제목체" pitchFamily="18" charset="-127"/>
              </a:rPr>
              <a:t>마켓팅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 분석 </a:t>
            </a:r>
            <a:endParaRPr kumimoji="0"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마켓팅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결과를 최적화 하기 위해 고객과의 접촉 이력 분석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dirty="0">
                <a:latin typeface="가는각진제목체" pitchFamily="18" charset="-127"/>
                <a:ea typeface="가는각진제목체" pitchFamily="18" charset="-127"/>
              </a:rPr>
              <a:t>Segmentation</a:t>
            </a: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Data Point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의 자연적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Groping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발견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dirty="0">
                <a:latin typeface="가는각진제목체" pitchFamily="18" charset="-127"/>
                <a:ea typeface="가는각진제목체" pitchFamily="18" charset="-127"/>
              </a:rPr>
              <a:t>Data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dirty="0">
                <a:latin typeface="가는각진제목체" pitchFamily="18" charset="-127"/>
                <a:ea typeface="가는각진제목체" pitchFamily="18" charset="-127"/>
              </a:rPr>
              <a:t>Transformation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 </a:t>
            </a:r>
            <a:endParaRPr kumimoji="0"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향상된 분석을 위한 데이터 변환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3" name="Rectangle 154"/>
          <p:cNvSpPr>
            <a:spLocks noChangeArrowheads="1"/>
          </p:cNvSpPr>
          <p:nvPr/>
        </p:nvSpPr>
        <p:spPr bwMode="auto">
          <a:xfrm>
            <a:off x="5062322" y="1880828"/>
            <a:ext cx="4492822" cy="4121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dirty="0">
                <a:latin typeface="가는각진제목체" pitchFamily="18" charset="-127"/>
                <a:ea typeface="가는각진제목체" pitchFamily="18" charset="-127"/>
              </a:rPr>
              <a:t>Path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 분석 </a:t>
            </a:r>
            <a:endParaRPr kumimoji="0"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사용자가 정해진 결과에 도달하는 과정의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Pattern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분석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Chunk Path Pattern</a:t>
            </a: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dirty="0">
                <a:latin typeface="가는각진제목체" pitchFamily="18" charset="-127"/>
                <a:ea typeface="가는각진제목체" pitchFamily="18" charset="-127"/>
              </a:rPr>
              <a:t>Text 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분석</a:t>
            </a:r>
            <a:endParaRPr kumimoji="0"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Text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에서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Pattern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을 분석하여 문제 및 기회 포착에 활용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en-US" altLang="ko-KR" sz="1400" b="0" dirty="0" err="1">
                <a:latin typeface="가는각진제목체" pitchFamily="18" charset="-127"/>
                <a:ea typeface="가는각진제목체" pitchFamily="18" charset="-127"/>
              </a:rPr>
              <a:t>VoC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를 분석하여 고객의 주요 불만 요인 분석 및 사전 대처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dirty="0">
                <a:latin typeface="가는각진제목체" pitchFamily="18" charset="-127"/>
                <a:ea typeface="가는각진제목체" pitchFamily="18" charset="-127"/>
              </a:rPr>
              <a:t>Graph 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분석</a:t>
            </a:r>
            <a:endParaRPr kumimoji="0"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고객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조직 및 프로세스 간의 관계와 구조를 분석하고 이해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고객간의 자금 흐름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/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특정 </a:t>
            </a:r>
            <a:r>
              <a:rPr kumimoji="0"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제품와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Clustering</a:t>
            </a: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dirty="0">
                <a:latin typeface="가는각진제목체" pitchFamily="18" charset="-127"/>
                <a:ea typeface="가는각진제목체" pitchFamily="18" charset="-127"/>
              </a:rPr>
              <a:t>SQL M/R </a:t>
            </a:r>
            <a:r>
              <a:rPr kumimoji="0" lang="ko-KR" altLang="en-US" sz="1400" dirty="0">
                <a:latin typeface="가는각진제목체" pitchFamily="18" charset="-127"/>
                <a:ea typeface="가는각진제목체" pitchFamily="18" charset="-127"/>
              </a:rPr>
              <a:t>시각화</a:t>
            </a:r>
            <a:endParaRPr kumimoji="0" lang="en-US" altLang="ko-KR" sz="140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분석의 결과를 시각화하여 일반 사용자가 이해하기 쉽게 제공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180975" indent="-180975" algn="l">
              <a:lnSpc>
                <a:spcPct val="110000"/>
              </a:lnSpc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13272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347421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1.8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분석의 변화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8" y="2577506"/>
            <a:ext cx="4381060" cy="343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484148" y="1647761"/>
            <a:ext cx="4500000" cy="3323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85298" tIns="42648" rIns="85298" bIns="42648">
            <a:spAutoFit/>
          </a:bodyPr>
          <a:lstStyle/>
          <a:p>
            <a:pPr algn="ctr" defTabSz="854075">
              <a:defRPr/>
            </a:pPr>
            <a:r>
              <a:rPr lang="ko-KR" altLang="en-US" sz="1600" b="1" dirty="0">
                <a:latin typeface="가는각진제목체" pitchFamily="18" charset="-127"/>
                <a:ea typeface="가는각진제목체" pitchFamily="18" charset="-127"/>
              </a:rPr>
              <a:t>통계 기반 분석</a:t>
            </a:r>
            <a:endParaRPr lang="en-US" altLang="ko-KR" sz="16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" name="Rectangle 48"/>
          <p:cNvSpPr>
            <a:spLocks noChangeArrowheads="1"/>
          </p:cNvSpPr>
          <p:nvPr/>
        </p:nvSpPr>
        <p:spPr bwMode="auto">
          <a:xfrm>
            <a:off x="5033771" y="1654111"/>
            <a:ext cx="4500000" cy="3323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85298" tIns="42648" rIns="85298" bIns="42648">
            <a:spAutoFit/>
          </a:bodyPr>
          <a:lstStyle/>
          <a:p>
            <a:pPr algn="ctr" defTabSz="854075">
              <a:defRPr/>
            </a:pPr>
            <a:r>
              <a:rPr lang="ko-KR" altLang="en-US" sz="1600" b="1" dirty="0">
                <a:latin typeface="가는각진제목체" pitchFamily="18" charset="-127"/>
                <a:ea typeface="가는각진제목체" pitchFamily="18" charset="-127"/>
              </a:rPr>
              <a:t>시각화 기반 분석</a:t>
            </a:r>
            <a:endParaRPr lang="en-US" altLang="ko-KR" sz="16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59" y="2636385"/>
            <a:ext cx="4058829" cy="35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1566088" y="5231948"/>
            <a:ext cx="3362640" cy="81741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032616" y="1967282"/>
            <a:ext cx="4500000" cy="33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30000"/>
              </a:lnSpc>
              <a:buFontTx/>
              <a:buChar char="-"/>
            </a:pP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Graph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를 이용한 시각화 시 서로 다른 데이터 패턴이 보임</a:t>
            </a:r>
            <a:endParaRPr lang="en-US" altLang="ko-KR" sz="14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0293" y="1962520"/>
            <a:ext cx="4500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30000"/>
              </a:lnSpc>
              <a:buFontTx/>
              <a:buChar char="-"/>
            </a:pP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서로 다른 데이터 집합이나 모든 데이터 집합이 평균</a:t>
            </a:r>
            <a:r>
              <a:rPr lang="en-US" altLang="ko-KR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변차</a:t>
            </a:r>
            <a:r>
              <a:rPr lang="ko-KR" altLang="en-US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및 표준 </a:t>
            </a:r>
            <a:r>
              <a:rPr lang="ko-KR" altLang="en-US" sz="140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변차가</a:t>
            </a:r>
            <a:r>
              <a:rPr lang="ko-KR" altLang="en-US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동일여</a:t>
            </a:r>
            <a:r>
              <a:rPr lang="ko-KR" altLang="en-US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관계를 쉽게 찾을 수 없음</a:t>
            </a:r>
            <a:r>
              <a:rPr lang="en-US" altLang="ko-KR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4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7668" y="6074705"/>
            <a:ext cx="448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가는각진제목체" pitchFamily="18" charset="-127"/>
                <a:ea typeface="가는각진제목체" pitchFamily="18" charset="-127"/>
              </a:rPr>
              <a:t>발췌 </a:t>
            </a: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en-US" sz="1400" b="1" dirty="0" err="1">
                <a:latin typeface="가는각진제목체" pitchFamily="18" charset="-127"/>
                <a:ea typeface="가는각진제목체" pitchFamily="18" charset="-127"/>
              </a:rPr>
              <a:t>Anscombe’s</a:t>
            </a:r>
            <a:r>
              <a:rPr lang="en-US" sz="1400" b="1" dirty="0">
                <a:latin typeface="가는각진제목체" pitchFamily="18" charset="-127"/>
                <a:ea typeface="가는각진제목체" pitchFamily="18" charset="-127"/>
              </a:rPr>
              <a:t> Quartet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180000" y="899999"/>
            <a:ext cx="9489524" cy="72098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600" b="0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전통적 통계 기반의 분석 데이터의 </a:t>
            </a: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Pattern 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검색에는 그 한계가 있으며</a:t>
            </a: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시각화 분석을 이용하여 상호 </a:t>
            </a:r>
            <a:r>
              <a:rPr lang="ko-KR" altLang="en-US" sz="1600" b="0" dirty="0" err="1">
                <a:latin typeface="가는각진제목체" pitchFamily="18" charset="-127"/>
                <a:ea typeface="가는각진제목체" pitchFamily="18" charset="-127"/>
              </a:rPr>
              <a:t>보완해야함</a:t>
            </a: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66816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347421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1.8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분석의 변화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180000" y="899999"/>
            <a:ext cx="9489524" cy="72098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600" b="0" dirty="0">
                <a:latin typeface="가는각진제목체" pitchFamily="18" charset="-127"/>
                <a:ea typeface="가는각진제목체" pitchFamily="18" charset="-127"/>
              </a:rPr>
              <a:t>Graph 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등을 이용한 수기 기반의 시각화는 표현 방식</a:t>
            </a: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공간 및 시간에 그 한계가 있어 많이 사용되지는 않았으나</a:t>
            </a: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, IT Display 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기술의 발전으로 활용가치가 점점 높아짐</a:t>
            </a: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" name="Rectangle 48"/>
          <p:cNvSpPr>
            <a:spLocks noChangeArrowheads="1"/>
          </p:cNvSpPr>
          <p:nvPr/>
        </p:nvSpPr>
        <p:spPr bwMode="auto">
          <a:xfrm>
            <a:off x="415908" y="1770593"/>
            <a:ext cx="4500000" cy="3323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85298" tIns="42648" rIns="85298" bIns="42648">
            <a:spAutoFit/>
          </a:bodyPr>
          <a:lstStyle/>
          <a:p>
            <a:pPr algn="ctr" defTabSz="854075">
              <a:defRPr/>
            </a:pPr>
            <a:r>
              <a:rPr lang="ko-KR" altLang="en-US" sz="1600" b="1" dirty="0">
                <a:latin typeface="가는각진제목체" pitchFamily="18" charset="-127"/>
                <a:ea typeface="가는각진제목체" pitchFamily="18" charset="-127"/>
              </a:rPr>
              <a:t>수기  기반 시각화 분석</a:t>
            </a:r>
            <a:endParaRPr lang="en-US" altLang="ko-KR" sz="16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4965531" y="1776943"/>
            <a:ext cx="4500000" cy="3323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85298" tIns="42648" rIns="85298" bIns="42648">
            <a:spAutoFit/>
          </a:bodyPr>
          <a:lstStyle/>
          <a:p>
            <a:pPr algn="ctr" defTabSz="854075">
              <a:defRPr/>
            </a:pP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Computer </a:t>
            </a:r>
            <a:r>
              <a:rPr lang="ko-KR" altLang="en-US" sz="1600" b="1" dirty="0">
                <a:latin typeface="가는각진제목체" pitchFamily="18" charset="-127"/>
                <a:ea typeface="가는각진제목체" pitchFamily="18" charset="-127"/>
              </a:rPr>
              <a:t>기반 시각화  분석</a:t>
            </a:r>
            <a:endParaRPr lang="en-US" altLang="ko-KR" sz="16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3" y="2784764"/>
            <a:ext cx="4500000" cy="353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964376" y="2090114"/>
            <a:ext cx="4500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30000"/>
              </a:lnSpc>
              <a:buFontTx/>
              <a:buChar char="-"/>
            </a:pP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대량의 데이터를 </a:t>
            </a:r>
            <a:r>
              <a:rPr lang="ko-KR" altLang="en-US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화면에 적절한 </a:t>
            </a:r>
            <a:r>
              <a:rPr lang="en-US" altLang="ko-KR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Graph</a:t>
            </a:r>
            <a:r>
              <a:rPr lang="ko-KR" altLang="en-US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로 출력하여 </a:t>
            </a:r>
            <a:r>
              <a:rPr lang="ko-KR" altLang="en-US" sz="14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손쉬운 데이터 탐색 및 </a:t>
            </a:r>
            <a:r>
              <a:rPr lang="en-US" altLang="ko-KR" sz="14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Insight </a:t>
            </a:r>
            <a:r>
              <a:rPr lang="ko-KR" altLang="en-US" sz="14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발견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을 지원함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02053" y="2085352"/>
            <a:ext cx="4500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30000"/>
              </a:lnSpc>
              <a:buFontTx/>
              <a:buChar char="-"/>
            </a:pP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수기 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Diagram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은 </a:t>
            </a:r>
            <a:r>
              <a:rPr lang="ko-KR" altLang="en-US" sz="14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표현 가능한 데이터의 </a:t>
            </a:r>
            <a:r>
              <a:rPr lang="ko-KR" altLang="en-US" sz="1400" b="1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공각적인</a:t>
            </a:r>
            <a:r>
              <a:rPr lang="ko-KR" altLang="en-US" sz="1400" b="1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한계</a:t>
            </a:r>
            <a:r>
              <a:rPr lang="ko-KR" altLang="en-US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가 있어 분석이 제한적임</a:t>
            </a:r>
            <a:r>
              <a:rPr lang="en-US" altLang="ko-KR" sz="14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endParaRPr lang="en-US" altLang="ko-KR" sz="14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94" y="2784765"/>
            <a:ext cx="4311644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165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1.1 Data, Information, Knowledge and Wisdom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79337" y="887094"/>
            <a:ext cx="9201276" cy="898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데이터 저장 기술의 발전으로 반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비 정형의 데이터가 수집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관리가 가능해 졌으며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en-US" altLang="ko-KR" sz="16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Big Data</a:t>
            </a:r>
            <a:r>
              <a:rPr kumimoji="0" lang="ko-KR" altLang="en-US" sz="160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로 정의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되어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Biz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개선 및 사업 영역 확대를 위한 분석을 수행함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06589" y="1435697"/>
            <a:ext cx="9100498" cy="4686782"/>
            <a:chOff x="-7937" y="1365249"/>
            <a:chExt cx="9248423" cy="5014053"/>
          </a:xfrm>
        </p:grpSpPr>
        <p:sp>
          <p:nvSpPr>
            <p:cNvPr id="75" name="Pentagon 95"/>
            <p:cNvSpPr/>
            <p:nvPr/>
          </p:nvSpPr>
          <p:spPr bwMode="auto">
            <a:xfrm rot="16200000">
              <a:off x="-1864550" y="3315567"/>
              <a:ext cx="4918563" cy="1017928"/>
            </a:xfrm>
            <a:prstGeom prst="homePlate">
              <a:avLst>
                <a:gd name="adj" fmla="val 43133"/>
              </a:avLst>
            </a:prstGeom>
            <a:gradFill flip="none" rotWithShape="1">
              <a:gsLst>
                <a:gs pos="50000">
                  <a:srgbClr val="EC881D"/>
                </a:gs>
                <a:gs pos="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107287" tIns="53643" rIns="107287" bIns="536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072866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-7937" y="1695424"/>
              <a:ext cx="9248423" cy="4683878"/>
              <a:chOff x="-7937" y="1695424"/>
              <a:chExt cx="9248423" cy="4683878"/>
            </a:xfrm>
          </p:grpSpPr>
          <p:sp>
            <p:nvSpPr>
              <p:cNvPr id="77" name="Snip and Round Single Corner Rectangle 89"/>
              <p:cNvSpPr/>
              <p:nvPr/>
            </p:nvSpPr>
            <p:spPr bwMode="auto">
              <a:xfrm flipH="1">
                <a:off x="325442" y="1695424"/>
                <a:ext cx="8440158" cy="4464311"/>
              </a:xfrm>
              <a:prstGeom prst="snipRoundRect">
                <a:avLst>
                  <a:gd name="adj1" fmla="val 50000"/>
                  <a:gd name="adj2" fmla="val 0"/>
                </a:avLst>
              </a:prstGeom>
              <a:solidFill>
                <a:srgbClr val="D8D8D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 rad="266700">
                  <a:sysClr val="window" lastClr="FFFFFF">
                    <a:alpha val="24000"/>
                  </a:sysClr>
                </a:glow>
                <a:softEdge rad="88900"/>
              </a:effectLst>
            </p:spPr>
            <p:txBody>
              <a:bodyPr vert="horz" wrap="square" lIns="107287" tIns="53643" rIns="107287" bIns="53643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78" name="Snip and Round Single Corner Rectangle 90"/>
              <p:cNvSpPr/>
              <p:nvPr/>
            </p:nvSpPr>
            <p:spPr bwMode="auto">
              <a:xfrm flipH="1">
                <a:off x="450610" y="2629564"/>
                <a:ext cx="6429137" cy="3352151"/>
              </a:xfrm>
              <a:prstGeom prst="snipRoundRect">
                <a:avLst>
                  <a:gd name="adj1" fmla="val 50000"/>
                  <a:gd name="adj2" fmla="val 0"/>
                </a:avLst>
              </a:prstGeom>
              <a:solidFill>
                <a:srgbClr val="0079DB">
                  <a:lumMod val="40000"/>
                  <a:lumOff val="6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 rad="266700">
                  <a:sysClr val="window" lastClr="FFFFFF">
                    <a:alpha val="24000"/>
                  </a:sysClr>
                </a:glow>
                <a:softEdge rad="88900"/>
              </a:effectLst>
            </p:spPr>
            <p:txBody>
              <a:bodyPr vert="horz" wrap="square" lIns="107287" tIns="53643" rIns="107287" bIns="53643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79" name="Snip and Round Single Corner Rectangle 91"/>
              <p:cNvSpPr/>
              <p:nvPr/>
            </p:nvSpPr>
            <p:spPr bwMode="auto">
              <a:xfrm flipH="1">
                <a:off x="803426" y="3553310"/>
                <a:ext cx="4266530" cy="2281996"/>
              </a:xfrm>
              <a:prstGeom prst="snipRoundRect">
                <a:avLst>
                  <a:gd name="adj1" fmla="val 50000"/>
                  <a:gd name="adj2" fmla="val 0"/>
                </a:avLst>
              </a:prstGeom>
              <a:solidFill>
                <a:srgbClr val="0079DB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 rad="266700">
                  <a:sysClr val="window" lastClr="FFFFFF">
                    <a:alpha val="24000"/>
                  </a:sysClr>
                </a:glow>
                <a:softEdge rad="88900"/>
              </a:effectLst>
            </p:spPr>
            <p:txBody>
              <a:bodyPr vert="horz" wrap="square" lIns="107287" tIns="53643" rIns="107287" bIns="53643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0" name="Snip and Round Single Corner Rectangle 92"/>
              <p:cNvSpPr/>
              <p:nvPr/>
            </p:nvSpPr>
            <p:spPr bwMode="auto">
              <a:xfrm flipH="1">
                <a:off x="1039801" y="4337050"/>
                <a:ext cx="2144023" cy="1295400"/>
              </a:xfrm>
              <a:prstGeom prst="snipRoundRect">
                <a:avLst>
                  <a:gd name="adj1" fmla="val 50000"/>
                  <a:gd name="adj2" fmla="val 0"/>
                </a:avLst>
              </a:prstGeom>
              <a:solidFill>
                <a:srgbClr val="0079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 rad="266700">
                  <a:sysClr val="window" lastClr="FFFFFF">
                    <a:alpha val="24000"/>
                  </a:sysClr>
                </a:glow>
                <a:softEdge rad="88900"/>
              </a:effectLst>
            </p:spPr>
            <p:txBody>
              <a:bodyPr vert="horz" wrap="square" lIns="107287" tIns="53643" rIns="107287" bIns="53643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1" name="Pentagon 93"/>
              <p:cNvSpPr/>
              <p:nvPr/>
            </p:nvSpPr>
            <p:spPr bwMode="auto">
              <a:xfrm>
                <a:off x="1140105" y="5510828"/>
                <a:ext cx="7927851" cy="452943"/>
              </a:xfrm>
              <a:prstGeom prst="homePlate">
                <a:avLst>
                  <a:gd name="adj" fmla="val 43133"/>
                </a:avLst>
              </a:prstGeom>
              <a:gradFill flip="none" rotWithShape="1">
                <a:gsLst>
                  <a:gs pos="50000">
                    <a:srgbClr val="EC881D"/>
                  </a:gs>
                  <a:gs pos="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txBody>
              <a:bodyPr vert="horz" wrap="square" lIns="107287" tIns="53643" rIns="107287" bIns="5364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2" name="Rectangle 94"/>
              <p:cNvSpPr/>
              <p:nvPr/>
            </p:nvSpPr>
            <p:spPr bwMode="auto">
              <a:xfrm>
                <a:off x="6730916" y="1823406"/>
                <a:ext cx="2509570" cy="46227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28600" dir="2700000">
                  <a:sysClr val="window" lastClr="FFFFFF"/>
                </a:outerShdw>
              </a:effectLst>
            </p:spPr>
            <p:txBody>
              <a:bodyPr rot="0" spcFirstLastPara="0" vertOverflow="overflow" horzOverflow="overflow" vert="horz" wrap="square" lIns="107287" tIns="53643" rIns="107287" bIns="53643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>
                      <a:outerShdw blurRad="50800" dist="38100" dir="2700000">
                        <a:sysClr val="window" lastClr="FFFFFF">
                          <a:alpha val="43000"/>
                        </a:sysClr>
                      </a:outerShdw>
                    </a:effectLst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BIG DATA</a:t>
                </a:r>
              </a:p>
            </p:txBody>
          </p:sp>
          <p:sp>
            <p:nvSpPr>
              <p:cNvPr id="83" name="Rectangle 96"/>
              <p:cNvSpPr/>
              <p:nvPr/>
            </p:nvSpPr>
            <p:spPr bwMode="auto">
              <a:xfrm>
                <a:off x="5291924" y="2962699"/>
                <a:ext cx="1171592" cy="4945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28600" dir="2700000">
                  <a:sysClr val="window" lastClr="FFFFFF"/>
                </a:outerShdw>
              </a:effectLst>
            </p:spPr>
            <p:txBody>
              <a:bodyPr rot="0" spcFirstLastPara="0" vertOverflow="overflow" horzOverflow="overflow" vert="horz" wrap="square" lIns="107287" tIns="53643" rIns="107287" bIns="53643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50800" dist="38100" dir="2700000">
                        <a:sysClr val="window" lastClr="FFFFFF">
                          <a:alpha val="43000"/>
                        </a:sysClr>
                      </a:outerShdw>
                    </a:effectLst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WEB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-7937" y="2742687"/>
                <a:ext cx="1185568" cy="323777"/>
              </a:xfrm>
              <a:prstGeom prst="rect">
                <a:avLst/>
              </a:prstGeom>
              <a:noFill/>
              <a:effectLst>
                <a:outerShdw blurRad="38100" dist="38100" dir="2700000">
                  <a:srgbClr val="3C3C3B">
                    <a:lumMod val="50000"/>
                    <a:alpha val="43000"/>
                  </a:srgbClr>
                </a:outerShdw>
              </a:effectLst>
            </p:spPr>
            <p:txBody>
              <a:bodyPr wrap="square" lIns="107287" tIns="53643" rIns="107287" bIns="53643" rtlCol="0" anchor="ctr">
                <a:spAutoFit/>
              </a:bodyPr>
              <a:lstStyle/>
              <a:p>
                <a:pPr marL="0" marR="0" lvl="0" indent="0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Petabytes</a:t>
                </a:r>
              </a:p>
            </p:txBody>
          </p:sp>
          <p:sp>
            <p:nvSpPr>
              <p:cNvPr id="85" name="Rectangle 98"/>
              <p:cNvSpPr/>
              <p:nvPr/>
            </p:nvSpPr>
            <p:spPr bwMode="auto">
              <a:xfrm>
                <a:off x="3585093" y="3841748"/>
                <a:ext cx="1170754" cy="4945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28600" dir="2700000">
                  <a:sysClr val="window" lastClr="FFFFFF">
                    <a:alpha val="72000"/>
                  </a:sysClr>
                </a:outerShdw>
              </a:effectLst>
            </p:spPr>
            <p:txBody>
              <a:bodyPr rot="0" spcFirstLastPara="0" vertOverflow="overflow" horzOverflow="overflow" vert="horz" wrap="square" lIns="107287" tIns="53643" rIns="107287" bIns="53643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>
                      <a:outerShdw blurRad="50800" dist="38100" dir="2700000">
                        <a:srgbClr val="000000">
                          <a:alpha val="43000"/>
                        </a:srgbClr>
                      </a:outerShdw>
                    </a:effectLst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CRM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-7171" y="3662060"/>
                <a:ext cx="1183965" cy="323777"/>
              </a:xfrm>
              <a:prstGeom prst="rect">
                <a:avLst/>
              </a:prstGeom>
              <a:noFill/>
              <a:effectLst>
                <a:outerShdw blurRad="38100" dist="38100" dir="2700000">
                  <a:srgbClr val="3C3C3B">
                    <a:lumMod val="50000"/>
                    <a:alpha val="43000"/>
                  </a:srgbClr>
                </a:outerShdw>
              </a:effectLst>
            </p:spPr>
            <p:txBody>
              <a:bodyPr wrap="square" lIns="107287" tIns="53643" rIns="107287" bIns="53643" rtlCol="0" anchor="ctr">
                <a:spAutoFit/>
              </a:bodyPr>
              <a:lstStyle>
                <a:defPPr>
                  <a:defRPr lang="en-US"/>
                </a:defPPr>
                <a:lvl1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Verdana"/>
                  </a:defRPr>
                </a:lvl1pPr>
              </a:lstStyle>
              <a:p>
                <a:pPr marL="0" marR="0" lvl="0" indent="0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Terabytes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-7937" y="4507822"/>
                <a:ext cx="1185568" cy="323777"/>
              </a:xfrm>
              <a:prstGeom prst="rect">
                <a:avLst/>
              </a:prstGeom>
              <a:noFill/>
              <a:effectLst>
                <a:outerShdw blurRad="38100" dist="38100" dir="2700000">
                  <a:srgbClr val="3C3C3B">
                    <a:lumMod val="50000"/>
                    <a:alpha val="43000"/>
                  </a:srgbClr>
                </a:outerShdw>
              </a:effectLst>
            </p:spPr>
            <p:txBody>
              <a:bodyPr wrap="square" lIns="107287" tIns="53643" rIns="107287" bIns="53643" rtlCol="0" anchor="ctr">
                <a:spAutoFit/>
              </a:bodyPr>
              <a:lstStyle>
                <a:defPPr>
                  <a:defRPr lang="en-US"/>
                </a:defPPr>
                <a:lvl1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Verdana"/>
                  </a:defRPr>
                </a:lvl1pPr>
              </a:lstStyle>
              <a:p>
                <a:pPr marL="0" marR="0" lvl="0" indent="0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Gigabytes</a:t>
                </a:r>
              </a:p>
            </p:txBody>
          </p:sp>
          <p:sp>
            <p:nvSpPr>
              <p:cNvPr id="88" name="Rectangle 101"/>
              <p:cNvSpPr/>
              <p:nvPr/>
            </p:nvSpPr>
            <p:spPr bwMode="auto">
              <a:xfrm>
                <a:off x="1884346" y="4513765"/>
                <a:ext cx="1152747" cy="4945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28600" dir="2700000">
                  <a:sysClr val="window" lastClr="FFFFFF">
                    <a:alpha val="72000"/>
                  </a:sysClr>
                </a:outerShdw>
              </a:effectLst>
            </p:spPr>
            <p:txBody>
              <a:bodyPr rot="0" spcFirstLastPara="0" vertOverflow="overflow" horzOverflow="overflow" vert="horz" wrap="square" lIns="107287" tIns="53643" rIns="107287" bIns="53643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>
                      <a:outerShdw blurRad="50800" dist="38100" dir="2700000">
                        <a:srgbClr val="3C3C3B">
                          <a:alpha val="43000"/>
                        </a:srgbClr>
                      </a:outerShdw>
                    </a:effectLst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ERP</a:t>
                </a:r>
                <a:endParaRPr kumimoji="0" lang="en-US" sz="33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85000"/>
                    </a:sysClr>
                  </a:solidFill>
                  <a:effectLst>
                    <a:outerShdw blurRad="50800" dist="38100" dir="2700000">
                      <a:srgbClr val="3C3C3B">
                        <a:alpha val="43000"/>
                      </a:srgbClr>
                    </a:outerShdw>
                  </a:effectLst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430" y="1840822"/>
                <a:ext cx="1155355" cy="323777"/>
              </a:xfrm>
              <a:prstGeom prst="rect">
                <a:avLst/>
              </a:prstGeom>
              <a:noFill/>
              <a:ln w="11429" cap="flat" cmpd="sng" algn="ctr">
                <a:noFill/>
                <a:prstDash val="sysDash"/>
              </a:ln>
              <a:effectLst>
                <a:outerShdw blurRad="38100" dist="38100" dir="2700000">
                  <a:srgbClr val="3C3C3B">
                    <a:lumMod val="50000"/>
                    <a:alpha val="43000"/>
                  </a:srgbClr>
                </a:outerShdw>
              </a:effectLst>
            </p:spPr>
            <p:txBody>
              <a:bodyPr wrap="square" lIns="107287" tIns="53643" rIns="107287" bIns="53643" rtlCol="0" anchor="ctr">
                <a:spAutoFit/>
              </a:bodyPr>
              <a:lstStyle/>
              <a:p>
                <a:pPr marL="0" marR="0" lvl="0" indent="0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Exabytes</a:t>
                </a:r>
              </a:p>
            </p:txBody>
          </p:sp>
          <p:sp>
            <p:nvSpPr>
              <p:cNvPr id="90" name="Rectangle 103"/>
              <p:cNvSpPr/>
              <p:nvPr/>
            </p:nvSpPr>
            <p:spPr>
              <a:xfrm>
                <a:off x="1140107" y="5547015"/>
                <a:ext cx="7883077" cy="354555"/>
              </a:xfrm>
              <a:prstGeom prst="rect">
                <a:avLst/>
              </a:prstGeom>
              <a:effectLst>
                <a:outerShdw blurRad="38100" dist="38100" dir="2700000">
                  <a:srgbClr val="3C3C3B">
                    <a:lumMod val="50000"/>
                    <a:alpha val="43000"/>
                  </a:srgbClr>
                </a:outerShdw>
              </a:effectLst>
            </p:spPr>
            <p:txBody>
              <a:bodyPr wrap="square" lIns="107287" tIns="53643" rIns="107287" bIns="53643" anchor="ctr">
                <a:spAutoFit/>
              </a:bodyPr>
              <a:lstStyle/>
              <a:p>
                <a:pPr marL="0" marR="0" lvl="0" indent="0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데이터의 </a:t>
                </a:r>
                <a:r>
                  <a: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복잡성 및 다양성 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증가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1" name="Right Arrow 104"/>
              <p:cNvSpPr/>
              <p:nvPr/>
            </p:nvSpPr>
            <p:spPr bwMode="auto">
              <a:xfrm rot="19900945">
                <a:off x="2955976" y="4273514"/>
                <a:ext cx="1074628" cy="381000"/>
              </a:xfrm>
              <a:prstGeom prst="rightArrow">
                <a:avLst/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079DB">
                      <a:lumMod val="20000"/>
                      <a:lumOff val="80000"/>
                    </a:srgbClr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7287" tIns="53643" rIns="107287" bIns="53643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2" name="Right Arrow 105"/>
              <p:cNvSpPr/>
              <p:nvPr/>
            </p:nvSpPr>
            <p:spPr bwMode="auto">
              <a:xfrm rot="19900945">
                <a:off x="4859605" y="3344321"/>
                <a:ext cx="983994" cy="381000"/>
              </a:xfrm>
              <a:prstGeom prst="rightArrow">
                <a:avLst/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585B5D"/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7287" tIns="53643" rIns="107287" bIns="53643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3" name="Right Arrow 106"/>
              <p:cNvSpPr/>
              <p:nvPr/>
            </p:nvSpPr>
            <p:spPr bwMode="auto">
              <a:xfrm rot="19900945">
                <a:off x="6659915" y="2419766"/>
                <a:ext cx="1123924" cy="381000"/>
              </a:xfrm>
              <a:prstGeom prst="rightArrow">
                <a:avLst/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079DB"/>
                  </a:gs>
                </a:gsLst>
                <a:lin ang="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7287" tIns="53643" rIns="107287" bIns="53643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grpSp>
            <p:nvGrpSpPr>
              <p:cNvPr id="94" name="Group 60"/>
              <p:cNvGrpSpPr/>
              <p:nvPr/>
            </p:nvGrpSpPr>
            <p:grpSpPr>
              <a:xfrm>
                <a:off x="1332257" y="1857206"/>
                <a:ext cx="7501598" cy="3460913"/>
                <a:chOff x="1371592" y="1575778"/>
                <a:chExt cx="7323764" cy="3460911"/>
              </a:xfrm>
            </p:grpSpPr>
            <p:sp>
              <p:nvSpPr>
                <p:cNvPr id="113" name="TextBox 112"/>
                <p:cNvSpPr txBox="1"/>
                <p:nvPr/>
              </p:nvSpPr>
              <p:spPr>
                <a:xfrm>
                  <a:off x="3145416" y="1575778"/>
                  <a:ext cx="1786637" cy="4524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defTabSz="1072866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Telematics &amp; Sensor Data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162312" y="1944262"/>
                  <a:ext cx="179272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107286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사물 인터넷</a:t>
                  </a:r>
                  <a:endPara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B447D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169009" y="1950165"/>
                  <a:ext cx="177279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200" b="1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Verdana"/>
                    </a:defRPr>
                  </a:lvl1pPr>
                </a:lstStyle>
                <a:p>
                  <a:pPr marL="0" marR="0" lvl="0" indent="0" algn="ctr" defTabSz="107286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기후 데이터</a:t>
                  </a: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B447D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889210" y="4744301"/>
                  <a:ext cx="178919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00" b="1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Verdana"/>
                    </a:defRPr>
                  </a:lvl1pPr>
                </a:lstStyle>
                <a:p>
                  <a:pPr marL="0" marR="0" lvl="0" indent="0" algn="ctr" defTabSz="107286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감성</a:t>
                  </a: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B447D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6715028" y="2415202"/>
                  <a:ext cx="1805724" cy="452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200" b="1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Verdana"/>
                    </a:defRPr>
                  </a:lvl1pPr>
                </a:lstStyle>
                <a:p>
                  <a:pPr marL="0" marR="0" lvl="0" indent="0" algn="ctr" defTabSz="1072866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외부의 </a:t>
                  </a:r>
                  <a:endParaRPr kumimoji="0" lang="en-US" altLang="ko-KR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B447D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endParaRPr>
                </a:p>
                <a:p>
                  <a:pPr marL="0" marR="0" lvl="0" indent="0" algn="ctr" defTabSz="1072866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지리적 정보</a:t>
                  </a: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B447D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1371592" y="1910818"/>
                  <a:ext cx="177279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200" b="1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Verdana"/>
                    </a:defRPr>
                  </a:lvl1pPr>
                </a:lstStyle>
                <a:p>
                  <a:pPr marL="0" marR="0" lvl="0" indent="0" algn="ctr" defTabSz="107286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Connected Vehicle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981997" y="3956393"/>
                  <a:ext cx="1645777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200" b="1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Verdana"/>
                    </a:defRPr>
                  </a:lvl1pPr>
                </a:lstStyle>
                <a:p>
                  <a:pPr marL="0" marR="0" lvl="0" indent="0" algn="ctr" defTabSz="107286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Speech to Text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987769" y="1643032"/>
                  <a:ext cx="1805724" cy="2723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200" b="1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Verdana"/>
                    </a:defRPr>
                  </a:lvl1pPr>
                </a:lstStyle>
                <a:p>
                  <a:pPr marL="0" marR="0" lvl="0" indent="0" algn="ctr" defTabSz="1072866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3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상품 및 서비스 로그</a:t>
                  </a: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B447D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889632" y="4337408"/>
                  <a:ext cx="180572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200" b="1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Verdana"/>
                    </a:defRPr>
                  </a:lvl1pPr>
                </a:lstStyle>
                <a:p>
                  <a:pPr marL="0" marR="0" lvl="0" indent="0" algn="ctr" defTabSz="107286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Social Network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731491" y="2982754"/>
                  <a:ext cx="1772799" cy="2723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200" b="1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Verdana"/>
                    </a:defRPr>
                  </a:lvl1pPr>
                </a:lstStyle>
                <a:p>
                  <a:pPr marL="0" marR="0" lvl="0" indent="0" algn="ctr" defTabSz="1072866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업무 데이터의 </a:t>
                  </a:r>
                  <a:endPara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B447D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981997" y="3578494"/>
                  <a:ext cx="160362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00" b="1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Verdana"/>
                    </a:defRPr>
                  </a:lvl1pPr>
                </a:lstStyle>
                <a:p>
                  <a:pPr marL="0" marR="0" lvl="0" indent="0" algn="ctr" defTabSz="107286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B447D"/>
                      </a:solidFill>
                      <a:effectLst/>
                      <a:uLnTx/>
                      <a:uFillTx/>
                      <a:latin typeface="가는각진제목체" pitchFamily="18" charset="-127"/>
                      <a:ea typeface="가는각진제목체" pitchFamily="18" charset="-127"/>
                    </a:rPr>
                    <a:t>User Click Stream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1304512" y="2859249"/>
                <a:ext cx="1830019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>
                <a:defPPr>
                  <a:defRPr lang="en-US"/>
                </a:defPPr>
                <a:lvl1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Verdana"/>
                  </a:defRPr>
                </a:lvl1pPr>
              </a:lstStyle>
              <a:p>
                <a:pPr marL="0" marR="0" lvl="0" indent="0" algn="ctr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Web Logs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296633" y="3193579"/>
                <a:ext cx="1840587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>
                <a:defPPr>
                  <a:defRPr lang="en-US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Verdana"/>
                  </a:defRPr>
                </a:lvl1pPr>
              </a:lstStyle>
              <a:p>
                <a:pPr marL="0" marR="0" lvl="0" indent="0" algn="ctr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제안 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243333" y="3193579"/>
                <a:ext cx="1850002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>
                <a:defPPr>
                  <a:defRPr lang="en-US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Verdana"/>
                  </a:defRPr>
                </a:lvl1pPr>
              </a:lstStyle>
              <a:p>
                <a:pPr marL="0" marR="0" lvl="0" indent="0" algn="ctr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A/B Testing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253900" y="2859249"/>
                <a:ext cx="1840011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>
                <a:defPPr>
                  <a:defRPr lang="en-US"/>
                </a:defPPr>
                <a:lvl1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Verdana"/>
                  </a:defRPr>
                </a:lvl1pPr>
              </a:lstStyle>
              <a:p>
                <a:pPr marL="0" marR="0" lvl="0" indent="0" algn="ctr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동적 가격 제안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182156" y="3700239"/>
                <a:ext cx="1850002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>
                <a:defPPr>
                  <a:defRPr lang="en-US"/>
                </a:defPPr>
                <a:lvl1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Verdana"/>
                  </a:defRPr>
                </a:lvl1pPr>
              </a:lstStyle>
              <a:p>
                <a:pPr marL="0" marR="0" lvl="0" indent="0" algn="ctr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제휴 </a:t>
                </a:r>
                <a:r>
                  <a:rPr kumimoji="0" lang="ko-KR" altLang="en-US" sz="13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네트웍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182156" y="4156099"/>
                <a:ext cx="1850002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>
                <a:defPPr>
                  <a:defRPr lang="en-US"/>
                </a:defPPr>
                <a:lvl1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Verdana"/>
                  </a:defRPr>
                </a:lvl1pPr>
              </a:lstStyle>
              <a:p>
                <a:pPr marL="0" marR="0" lvl="0" indent="0" algn="ctr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 </a:t>
                </a:r>
                <a:r>
                  <a:rPr kumimoji="0" lang="ko-KR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검색 </a:t>
                </a:r>
                <a:r>
                  <a:rPr kumimoji="0" lang="ko-KR" altLang="en-US" sz="13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마켓팅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182160" y="4526826"/>
                <a:ext cx="1833139" cy="468432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 anchor="ctr">
                <a:spAutoFit/>
              </a:bodyPr>
              <a:lstStyle>
                <a:defPPr>
                  <a:defRPr lang="en-US"/>
                </a:defPPr>
                <a:lvl1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Verdana"/>
                  </a:defRPr>
                </a:lvl1pPr>
              </a:lstStyle>
              <a:p>
                <a:pPr marL="0" marR="0" lvl="0" indent="0" algn="ctr" defTabSz="1072866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Behavioral Targeting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178221" y="5095462"/>
                <a:ext cx="1836864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 anchor="b">
                <a:spAutoFit/>
              </a:bodyPr>
              <a:lstStyle>
                <a:defPPr>
                  <a:defRPr lang="en-US"/>
                </a:defPPr>
                <a:lvl1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Verdana"/>
                  </a:defRPr>
                </a:lvl1pPr>
              </a:lstStyle>
              <a:p>
                <a:pPr marL="0" marR="0" lvl="0" indent="0" algn="ctr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Dynamic Funnels</a:t>
                </a:r>
              </a:p>
            </p:txBody>
          </p:sp>
          <p:sp>
            <p:nvSpPr>
              <p:cNvPr id="103" name="Rectangle 127"/>
              <p:cNvSpPr/>
              <p:nvPr/>
            </p:nvSpPr>
            <p:spPr>
              <a:xfrm>
                <a:off x="2120685" y="5115467"/>
                <a:ext cx="918734" cy="288383"/>
              </a:xfrm>
              <a:prstGeom prst="rect">
                <a:avLst/>
              </a:prstGeom>
              <a:noFill/>
            </p:spPr>
            <p:txBody>
              <a:bodyPr wrap="square" lIns="0" tIns="53643" rIns="0" bIns="53643" rtlCol="0" anchor="b">
                <a:spAutoFit/>
              </a:bodyPr>
              <a:lstStyle/>
              <a:p>
                <a:pPr marL="0" marR="0" lvl="0" indent="0" defTabSz="1072866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재무</a:t>
                </a:r>
                <a:r>
                  <a:rPr kumimoji="0" lang="en-US" altLang="ko-KR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/</a:t>
                </a:r>
                <a:r>
                  <a: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회계</a:t>
                </a:r>
                <a:endPara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85000"/>
                    </a:sysClr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43336" y="5095462"/>
                <a:ext cx="1833139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 anchor="b">
                <a:spAutoFit/>
              </a:bodyPr>
              <a:lstStyle/>
              <a:p>
                <a:pPr marL="0" marR="0" lvl="0" indent="0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Support Contacts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253904" y="4596080"/>
                <a:ext cx="1833139" cy="329922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 anchor="ctr">
                <a:spAutoFit/>
              </a:bodyPr>
              <a:lstStyle/>
              <a:p>
                <a:pPr marL="0" marR="0" lvl="0" indent="0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고객 접점</a:t>
                </a:r>
                <a:endPara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6" name="Rectangle 130"/>
              <p:cNvSpPr/>
              <p:nvPr/>
            </p:nvSpPr>
            <p:spPr>
              <a:xfrm>
                <a:off x="1204901" y="4616850"/>
                <a:ext cx="911285" cy="288383"/>
              </a:xfrm>
              <a:prstGeom prst="rect">
                <a:avLst/>
              </a:prstGeom>
              <a:noFill/>
            </p:spPr>
            <p:txBody>
              <a:bodyPr wrap="square" lIns="0" tIns="53643" rIns="0" bIns="53643" rtlCol="0" anchor="ctr">
                <a:spAutoFit/>
              </a:bodyPr>
              <a:lstStyle/>
              <a:p>
                <a:pPr marL="0" marR="0" lvl="0" indent="0" defTabSz="1072866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구매</a:t>
                </a:r>
                <a:r>
                  <a:rPr kumimoji="0" lang="en-US" altLang="ko-KR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/</a:t>
                </a:r>
                <a:r>
                  <a: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생산</a:t>
                </a:r>
                <a:endPara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85000"/>
                    </a:sysClr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7" name="Rectangle 131"/>
              <p:cNvSpPr/>
              <p:nvPr/>
            </p:nvSpPr>
            <p:spPr>
              <a:xfrm>
                <a:off x="1156860" y="5115467"/>
                <a:ext cx="911285" cy="288383"/>
              </a:xfrm>
              <a:prstGeom prst="rect">
                <a:avLst/>
              </a:prstGeom>
              <a:noFill/>
            </p:spPr>
            <p:txBody>
              <a:bodyPr wrap="square" lIns="0" tIns="53643" rIns="0" bIns="53643" rtlCol="0" anchor="b">
                <a:spAutoFit/>
              </a:bodyPr>
              <a:lstStyle/>
              <a:p>
                <a:pPr marL="0" marR="0" lvl="0" indent="0" defTabSz="1072866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영업</a:t>
                </a:r>
                <a:r>
                  <a:rPr kumimoji="0" lang="en-US" altLang="ko-KR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/</a:t>
                </a:r>
                <a:r>
                  <a: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>
                        <a:lumMod val="85000"/>
                      </a:sys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물류</a:t>
                </a:r>
                <a:endPara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85000"/>
                    </a:sysClr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315078" y="3700239"/>
                <a:ext cx="1833139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marL="0" marR="0" lvl="0" indent="0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Offer Details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287453" y="4032249"/>
                <a:ext cx="1833139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marL="0" marR="0" lvl="0" indent="0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Segmentation</a:t>
                </a:r>
              </a:p>
            </p:txBody>
          </p:sp>
          <p:sp>
            <p:nvSpPr>
              <p:cNvPr id="110" name="Pentagon 52"/>
              <p:cNvSpPr/>
              <p:nvPr/>
            </p:nvSpPr>
            <p:spPr bwMode="auto">
              <a:xfrm>
                <a:off x="1171511" y="5926847"/>
                <a:ext cx="7927851" cy="452455"/>
              </a:xfrm>
              <a:prstGeom prst="homePlate">
                <a:avLst>
                  <a:gd name="adj" fmla="val 43133"/>
                </a:avLst>
              </a:prstGeom>
              <a:gradFill flip="none" rotWithShape="1">
                <a:gsLst>
                  <a:gs pos="50000">
                    <a:srgbClr val="0079DB"/>
                  </a:gs>
                  <a:gs pos="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txBody>
              <a:bodyPr vert="horz" wrap="square" lIns="107287" tIns="53643" rIns="107287" bIns="5364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72866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11" name="Rectangle 51"/>
              <p:cNvSpPr/>
              <p:nvPr/>
            </p:nvSpPr>
            <p:spPr>
              <a:xfrm>
                <a:off x="1140107" y="6008484"/>
                <a:ext cx="7952454" cy="354555"/>
              </a:xfrm>
              <a:prstGeom prst="rect">
                <a:avLst/>
              </a:prstGeom>
              <a:effectLst>
                <a:outerShdw blurRad="38100" dist="38100" dir="2700000">
                  <a:srgbClr val="3C3C3B">
                    <a:lumMod val="50000"/>
                    <a:alpha val="43000"/>
                  </a:srgbClr>
                </a:outerShdw>
              </a:effectLst>
            </p:spPr>
            <p:txBody>
              <a:bodyPr wrap="square" lIns="107287" tIns="53643" rIns="107287" bIns="53643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데이터 </a:t>
                </a:r>
                <a:r>
                  <a: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8D8D8">
                        <a:lumMod val="10000"/>
                      </a:srgbClr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가치의 밀도 감소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347583" y="1939502"/>
                <a:ext cx="1833138" cy="308388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>
                <a:defPPr>
                  <a:defRPr lang="en-US"/>
                </a:defPPr>
                <a:lvl1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Verdana"/>
                  </a:defRPr>
                </a:lvl1pPr>
              </a:lstStyle>
              <a:p>
                <a:pPr marL="0" marR="0" lvl="0" indent="0" algn="ctr" defTabSz="107286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B447D"/>
                    </a:solidFill>
                    <a:effectLst/>
                    <a:uLnTx/>
                    <a:uFillTx/>
                    <a:latin typeface="가는각진제목체" pitchFamily="18" charset="-127"/>
                    <a:ea typeface="가는각진제목체" pitchFamily="18" charset="-127"/>
                  </a:rPr>
                  <a:t>지리적 정보</a:t>
                </a:r>
                <a:endPara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1B447D"/>
                  </a:solidFill>
                  <a:effectLst/>
                  <a:uLnTx/>
                  <a:uFillTx/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91699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7347421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1.8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분석의 변화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180000" y="899999"/>
            <a:ext cx="9489524" cy="72098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통계와 시각과 분석은 상호 보완 관계가 있음</a:t>
            </a: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44694" y="2230801"/>
            <a:ext cx="2121408" cy="1146048"/>
          </a:xfrm>
          <a:prstGeom prst="rect">
            <a:avLst/>
          </a:prstGeom>
          <a:solidFill>
            <a:srgbClr val="EC881D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ctr" anchorCtr="0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통계 모형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(algorithm)</a:t>
            </a:r>
            <a:endParaRPr kumimoji="0" lang="ko-KR" alt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100702" y="2340529"/>
            <a:ext cx="343992" cy="0"/>
          </a:xfrm>
          <a:prstGeom prst="line">
            <a:avLst/>
          </a:prstGeom>
          <a:noFill/>
          <a:ln w="12700" cap="flat" cmpd="sng" algn="ctr">
            <a:solidFill>
              <a:srgbClr val="BBBCBE"/>
            </a:solidFill>
            <a:prstDash val="solid"/>
          </a:ln>
          <a:effectLst/>
        </p:spPr>
      </p:cxnSp>
      <p:cxnSp>
        <p:nvCxnSpPr>
          <p:cNvPr id="35" name="직선 연결선 34"/>
          <p:cNvCxnSpPr>
            <a:stCxn id="33" idx="3"/>
          </p:cNvCxnSpPr>
          <p:nvPr/>
        </p:nvCxnSpPr>
        <p:spPr>
          <a:xfrm>
            <a:off x="3566102" y="2803825"/>
            <a:ext cx="475488" cy="0"/>
          </a:xfrm>
          <a:prstGeom prst="line">
            <a:avLst/>
          </a:prstGeom>
          <a:noFill/>
          <a:ln w="12700" cap="flat" cmpd="sng" algn="ctr">
            <a:solidFill>
              <a:srgbClr val="BBBCBE"/>
            </a:solidFill>
            <a:prstDash val="solid"/>
          </a:ln>
          <a:effectLst/>
        </p:spPr>
      </p:cxnSp>
      <p:cxnSp>
        <p:nvCxnSpPr>
          <p:cNvPr id="36" name="직선 연결선 35"/>
          <p:cNvCxnSpPr/>
          <p:nvPr/>
        </p:nvCxnSpPr>
        <p:spPr>
          <a:xfrm>
            <a:off x="1118990" y="2505121"/>
            <a:ext cx="343992" cy="0"/>
          </a:xfrm>
          <a:prstGeom prst="line">
            <a:avLst/>
          </a:prstGeom>
          <a:noFill/>
          <a:ln w="12700" cap="flat" cmpd="sng" algn="ctr">
            <a:solidFill>
              <a:srgbClr val="BBBCBE"/>
            </a:solidFill>
            <a:prstDash val="solid"/>
          </a:ln>
          <a:effectLst/>
        </p:spPr>
      </p:cxnSp>
      <p:cxnSp>
        <p:nvCxnSpPr>
          <p:cNvPr id="37" name="직선 연결선 36"/>
          <p:cNvCxnSpPr/>
          <p:nvPr/>
        </p:nvCxnSpPr>
        <p:spPr>
          <a:xfrm>
            <a:off x="1094606" y="2688001"/>
            <a:ext cx="343992" cy="0"/>
          </a:xfrm>
          <a:prstGeom prst="line">
            <a:avLst/>
          </a:prstGeom>
          <a:noFill/>
          <a:ln w="12700" cap="flat" cmpd="sng" algn="ctr">
            <a:solidFill>
              <a:srgbClr val="BBBCBE"/>
            </a:solidFill>
            <a:prstDash val="solid"/>
          </a:ln>
          <a:effectLst/>
        </p:spPr>
      </p:cxnSp>
      <p:cxnSp>
        <p:nvCxnSpPr>
          <p:cNvPr id="38" name="직선 연결선 37"/>
          <p:cNvCxnSpPr/>
          <p:nvPr/>
        </p:nvCxnSpPr>
        <p:spPr>
          <a:xfrm>
            <a:off x="1106798" y="2870881"/>
            <a:ext cx="343992" cy="0"/>
          </a:xfrm>
          <a:prstGeom prst="line">
            <a:avLst/>
          </a:prstGeom>
          <a:noFill/>
          <a:ln w="12700" cap="flat" cmpd="sng" algn="ctr">
            <a:solidFill>
              <a:srgbClr val="BBBCBE"/>
            </a:solidFill>
            <a:prstDash val="solid"/>
          </a:ln>
          <a:effectLst/>
        </p:spPr>
      </p:cxnSp>
      <p:cxnSp>
        <p:nvCxnSpPr>
          <p:cNvPr id="39" name="직선 연결선 38"/>
          <p:cNvCxnSpPr/>
          <p:nvPr/>
        </p:nvCxnSpPr>
        <p:spPr>
          <a:xfrm>
            <a:off x="1094606" y="3065953"/>
            <a:ext cx="343992" cy="0"/>
          </a:xfrm>
          <a:prstGeom prst="line">
            <a:avLst/>
          </a:prstGeom>
          <a:noFill/>
          <a:ln w="12700" cap="flat" cmpd="sng" algn="ctr">
            <a:solidFill>
              <a:srgbClr val="BBBCBE"/>
            </a:solidFill>
            <a:prstDash val="solid"/>
          </a:ln>
          <a:effectLst/>
        </p:spPr>
      </p:cxnSp>
      <p:cxnSp>
        <p:nvCxnSpPr>
          <p:cNvPr id="40" name="직선 연결선 39"/>
          <p:cNvCxnSpPr/>
          <p:nvPr/>
        </p:nvCxnSpPr>
        <p:spPr>
          <a:xfrm>
            <a:off x="1131182" y="3236641"/>
            <a:ext cx="343992" cy="0"/>
          </a:xfrm>
          <a:prstGeom prst="line">
            <a:avLst/>
          </a:prstGeom>
          <a:noFill/>
          <a:ln w="12700" cap="flat" cmpd="sng" algn="ctr">
            <a:solidFill>
              <a:srgbClr val="BBBCBE"/>
            </a:solidFill>
            <a:prstDash val="soli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96083" y="2588251"/>
            <a:ext cx="688009" cy="611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Input</a:t>
            </a: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변수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4578" y="2611522"/>
            <a:ext cx="768159" cy="611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Score</a:t>
            </a: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확률</a:t>
            </a:r>
            <a:r>
              <a:rPr lang="en-US" altLang="ko-KR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ko-KR" altLang="en-US" sz="1600" b="0" dirty="0" err="1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1542" y="3437159"/>
            <a:ext cx="2267712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Fraud detection</a:t>
            </a: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Customer </a:t>
            </a:r>
            <a:r>
              <a:rPr lang="en-US" altLang="ko-KR" sz="1600" b="0" dirty="0" err="1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seg</a:t>
            </a:r>
            <a:r>
              <a:rPr lang="en-US" altLang="ko-KR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이탈</a:t>
            </a:r>
            <a:r>
              <a:rPr lang="en-US" altLang="ko-KR" sz="16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score ….</a:t>
            </a:r>
            <a:endParaRPr lang="ko-KR" altLang="en-US" sz="1600" b="0" dirty="0" err="1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556" y="4299362"/>
            <a:ext cx="4478407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60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개요</a:t>
            </a:r>
            <a:endParaRPr lang="en-US" altLang="ko-KR" sz="160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통계 기법을 이용한 분석 모델 생성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샘플링</a:t>
            </a: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, Training set, test set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등의 데이터 적용 필요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60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장점</a:t>
            </a:r>
            <a:endParaRPr lang="en-US" altLang="ko-KR" sz="160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.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수치화된 결과로 적용이 용이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60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단점</a:t>
            </a:r>
            <a:endParaRPr lang="en-US" altLang="ko-KR" sz="160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.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통계적 지식 요구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.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모델 변경 시 많은 시간 소요</a:t>
            </a: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</a:p>
          <a:p>
            <a:pPr marL="285750" indent="-285750" algn="l">
              <a:lnSpc>
                <a:spcPct val="9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ko-KR" altLang="en-US" sz="16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2218454"/>
            <a:ext cx="3921235" cy="2027518"/>
          </a:xfrm>
          <a:prstGeom prst="rect">
            <a:avLst/>
          </a:prstGeom>
          <a:noFill/>
          <a:ln w="9525">
            <a:solidFill>
              <a:srgbClr val="3C3C3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4964" y="1770593"/>
            <a:ext cx="4500000" cy="3323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9525">
            <a:noFill/>
            <a:miter lim="800000"/>
            <a:headEnd/>
            <a:tailEnd/>
          </a:ln>
        </p:spPr>
        <p:txBody>
          <a:bodyPr lIns="85298" tIns="42648" rIns="85298" bIns="42648">
            <a:spAutoFit/>
          </a:bodyPr>
          <a:lstStyle/>
          <a:p>
            <a:pPr marL="0" marR="0" lvl="0" indent="0" defTabSz="8540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통계 기반 분석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5074715" y="1776943"/>
            <a:ext cx="4500000" cy="332350"/>
          </a:xfrm>
          <a:prstGeom prst="rect">
            <a:avLst/>
          </a:prstGeom>
          <a:solidFill>
            <a:sysClr val="window" lastClr="FFFFFF">
              <a:lumMod val="85000"/>
              <a:alpha val="50000"/>
            </a:sysClr>
          </a:solidFill>
          <a:ln w="9525">
            <a:noFill/>
            <a:miter lim="800000"/>
            <a:headEnd/>
            <a:tailEnd/>
          </a:ln>
        </p:spPr>
        <p:txBody>
          <a:bodyPr lIns="85298" tIns="42648" rIns="85298" bIns="42648">
            <a:spAutoFit/>
          </a:bodyPr>
          <a:lstStyle/>
          <a:p>
            <a:pPr marL="0" marR="0" lvl="0" indent="0" defTabSz="8540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시각화 기반 분석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74714" y="4258418"/>
            <a:ext cx="4831285" cy="243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60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개요</a:t>
            </a:r>
            <a:endParaRPr lang="en-US" altLang="ko-KR" sz="160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지리적 정보를 이용한 분석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. Graph/Event Path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등을 이용한 시각화 분석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. Data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Pattern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탐색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60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장점</a:t>
            </a:r>
            <a:endParaRPr lang="en-US" altLang="ko-KR" sz="160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 .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통계적 지식이 없어도 </a:t>
            </a: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Insight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도출 가능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 .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상호 대화식의 분석 가능 </a:t>
            </a: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/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변경이 용이 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ko-KR" altLang="en-US" sz="160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단점</a:t>
            </a:r>
            <a:endParaRPr lang="en-US" altLang="ko-KR" sz="160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</a:pPr>
            <a:r>
              <a:rPr lang="en-US" altLang="ko-KR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 . </a:t>
            </a:r>
            <a:r>
              <a:rPr lang="ko-KR" altLang="en-US" sz="1400" b="0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적용을 위해서는 통계 등등이 필요</a:t>
            </a:r>
            <a:endParaRPr lang="en-US" altLang="ko-KR" sz="1400" b="0" dirty="0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43465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 bwMode="auto">
          <a:xfrm>
            <a:off x="586786" y="1268760"/>
            <a:ext cx="9145016" cy="2788871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73280" y="2876212"/>
            <a:ext cx="8330756" cy="1065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673280" y="1386665"/>
            <a:ext cx="8330756" cy="1335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30793" y="4149080"/>
            <a:ext cx="9145016" cy="2304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9636125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1.8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용어 및 개념의 변화 요약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 의사 결정을 지원하는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Architecture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Terminology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는 </a:t>
            </a:r>
            <a:r>
              <a:rPr kumimoji="0" lang="ko-KR" altLang="en-US" sz="14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정보계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DW, BI,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BA, Big Data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및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Data Science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로 변화하였음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33248" y="4383440"/>
            <a:ext cx="468052" cy="158417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업무 처리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583100" y="4383242"/>
            <a:ext cx="1152000" cy="4140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정보계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583100" y="5570754"/>
            <a:ext cx="1152000" cy="4140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처리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계정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계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458268" y="4846845"/>
            <a:ext cx="1008112" cy="63007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분석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&amp;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운영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569452" y="3460984"/>
            <a:ext cx="1152000" cy="3960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SQL/EUC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4183520" y="4383242"/>
            <a:ext cx="1152000" cy="4140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(E)DW / DM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740400" y="2930804"/>
            <a:ext cx="1440160" cy="213030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60028" y="3457958"/>
            <a:ext cx="1152000" cy="3960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Programs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4177408" y="3454932"/>
            <a:ext cx="1152000" cy="3960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OLAP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도구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870832" y="3469479"/>
            <a:ext cx="1152000" cy="3960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OLAP/UI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5884480" y="4383242"/>
            <a:ext cx="1152000" cy="4140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(E)DW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75296" y="2976606"/>
            <a:ext cx="82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가는각진제목체" pitchFamily="18" charset="-127"/>
                <a:ea typeface="가는각진제목체" pitchFamily="18" charset="-127"/>
              </a:rPr>
              <a:t>BI</a:t>
            </a:r>
          </a:p>
        </p:txBody>
      </p:sp>
      <p:sp>
        <p:nvSpPr>
          <p:cNvPr id="47" name="순서도: 종속 처리 46"/>
          <p:cNvSpPr/>
          <p:nvPr/>
        </p:nvSpPr>
        <p:spPr bwMode="auto">
          <a:xfrm>
            <a:off x="2583100" y="2131684"/>
            <a:ext cx="2746308" cy="359095"/>
          </a:xfrm>
          <a:prstGeom prst="flowChartPredefinedProcess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가는각진제목체" pitchFamily="18" charset="-127"/>
                <a:ea typeface="가는각진제목체" pitchFamily="18" charset="-127"/>
              </a:rPr>
              <a:t>Mining(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통계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748000" y="2117856"/>
            <a:ext cx="1405264" cy="4140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가는각진제목체" pitchFamily="18" charset="-127"/>
                <a:ea typeface="가는각진제목체" pitchFamily="18" charset="-127"/>
              </a:rPr>
              <a:t>BA</a:t>
            </a:r>
          </a:p>
        </p:txBody>
      </p:sp>
      <p:sp>
        <p:nvSpPr>
          <p:cNvPr id="48" name="구름 47"/>
          <p:cNvSpPr/>
          <p:nvPr/>
        </p:nvSpPr>
        <p:spPr bwMode="auto">
          <a:xfrm>
            <a:off x="7380807" y="5598050"/>
            <a:ext cx="1623229" cy="693254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비정형</a:t>
            </a:r>
            <a:endParaRPr 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489789" y="2117856"/>
            <a:ext cx="1405264" cy="4140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가는각진제목체" pitchFamily="18" charset="-127"/>
                <a:ea typeface="가는각진제목체" pitchFamily="18" charset="-127"/>
              </a:rPr>
              <a:t>Big Data(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분석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9166640" y="2377053"/>
            <a:ext cx="468052" cy="220637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Logical DW</a:t>
            </a:r>
            <a:endParaRPr lang="en-US" sz="16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" name="순서도: 화면 표시 50"/>
          <p:cNvSpPr/>
          <p:nvPr/>
        </p:nvSpPr>
        <p:spPr bwMode="auto">
          <a:xfrm>
            <a:off x="5740400" y="1520788"/>
            <a:ext cx="3189185" cy="414000"/>
          </a:xfrm>
          <a:prstGeom prst="flowChartDisplay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가는각진제목체" pitchFamily="18" charset="-127"/>
                <a:ea typeface="가는각진제목체" pitchFamily="18" charset="-127"/>
              </a:rPr>
              <a:t>Visualization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223" y="1268760"/>
            <a:ext cx="430887" cy="278887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eaVert" wrap="square" rtlCol="0" anchor="ctr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rPr>
              <a:t>데이터 활용</a:t>
            </a:r>
            <a:endParaRPr lang="en-US" sz="1600" dirty="0">
              <a:solidFill>
                <a:schemeClr val="bg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77" y="4109386"/>
            <a:ext cx="430887" cy="23042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eaVert" wrap="square" rtlCol="0" anchor="ctr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가는각진제목체" pitchFamily="18" charset="-127"/>
                <a:ea typeface="가는각진제목체" pitchFamily="18" charset="-127"/>
              </a:rPr>
              <a:t>데이터 관리</a:t>
            </a:r>
            <a:endParaRPr lang="en-US" sz="1600" dirty="0">
              <a:solidFill>
                <a:schemeClr val="bg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61" name="꺾인 연결선 60"/>
          <p:cNvCxnSpPr>
            <a:stCxn id="12" idx="3"/>
            <a:endCxn id="17" idx="2"/>
          </p:cNvCxnSpPr>
          <p:nvPr/>
        </p:nvCxnSpPr>
        <p:spPr bwMode="auto">
          <a:xfrm flipV="1">
            <a:off x="1201300" y="5161880"/>
            <a:ext cx="256968" cy="13648"/>
          </a:xfrm>
          <a:prstGeom prst="bentConnector3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꺾인 연결선 65"/>
          <p:cNvCxnSpPr>
            <a:stCxn id="17" idx="0"/>
            <a:endCxn id="15" idx="1"/>
          </p:cNvCxnSpPr>
          <p:nvPr/>
        </p:nvCxnSpPr>
        <p:spPr bwMode="auto">
          <a:xfrm rot="5400000" flipH="1" flipV="1">
            <a:off x="2144422" y="4408167"/>
            <a:ext cx="256580" cy="620776"/>
          </a:xfrm>
          <a:prstGeom prst="bentConnector2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꺾인 연결선 69"/>
          <p:cNvCxnSpPr>
            <a:stCxn id="17" idx="4"/>
            <a:endCxn id="37" idx="1"/>
          </p:cNvCxnSpPr>
          <p:nvPr/>
        </p:nvCxnSpPr>
        <p:spPr bwMode="auto">
          <a:xfrm rot="16200000" flipH="1">
            <a:off x="2122281" y="5316958"/>
            <a:ext cx="300862" cy="620776"/>
          </a:xfrm>
          <a:prstGeom prst="bentConnector2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꺾인 연결선 73"/>
          <p:cNvCxnSpPr>
            <a:stCxn id="15" idx="3"/>
            <a:endCxn id="38" idx="1"/>
          </p:cNvCxnSpPr>
          <p:nvPr/>
        </p:nvCxnSpPr>
        <p:spPr bwMode="auto">
          <a:xfrm>
            <a:off x="3735100" y="4590265"/>
            <a:ext cx="448420" cy="1270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꺾인 연결선 79"/>
          <p:cNvCxnSpPr>
            <a:stCxn id="38" idx="3"/>
            <a:endCxn id="39" idx="1"/>
          </p:cNvCxnSpPr>
          <p:nvPr/>
        </p:nvCxnSpPr>
        <p:spPr bwMode="auto">
          <a:xfrm flipV="1">
            <a:off x="5335520" y="3995958"/>
            <a:ext cx="404880" cy="59430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꺾인 연결선 84"/>
          <p:cNvCxnSpPr>
            <a:stCxn id="40" idx="3"/>
            <a:endCxn id="19" idx="1"/>
          </p:cNvCxnSpPr>
          <p:nvPr/>
        </p:nvCxnSpPr>
        <p:spPr bwMode="auto">
          <a:xfrm>
            <a:off x="1912028" y="3655980"/>
            <a:ext cx="657424" cy="302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꺾인 연결선 89"/>
          <p:cNvCxnSpPr>
            <a:stCxn id="19" idx="3"/>
            <a:endCxn id="41" idx="1"/>
          </p:cNvCxnSpPr>
          <p:nvPr/>
        </p:nvCxnSpPr>
        <p:spPr bwMode="auto">
          <a:xfrm flipV="1">
            <a:off x="3721452" y="3652954"/>
            <a:ext cx="455956" cy="605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꺾인 연결선 94"/>
          <p:cNvCxnSpPr>
            <a:stCxn id="41" idx="3"/>
            <a:endCxn id="39" idx="1"/>
          </p:cNvCxnSpPr>
          <p:nvPr/>
        </p:nvCxnSpPr>
        <p:spPr bwMode="auto">
          <a:xfrm>
            <a:off x="5329408" y="3652954"/>
            <a:ext cx="410992" cy="34300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직사각형 98"/>
          <p:cNvSpPr/>
          <p:nvPr/>
        </p:nvSpPr>
        <p:spPr bwMode="auto">
          <a:xfrm>
            <a:off x="7489789" y="2938859"/>
            <a:ext cx="1405264" cy="7286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가는각진제목체" pitchFamily="18" charset="-127"/>
                <a:ea typeface="가는각진제목체" pitchFamily="18" charset="-127"/>
              </a:rPr>
              <a:t>BI</a:t>
            </a: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사용자 도구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7489789" y="4293111"/>
            <a:ext cx="1405264" cy="4140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가는각진제목체" pitchFamily="18" charset="-127"/>
                <a:ea typeface="가는각진제목체" pitchFamily="18" charset="-127"/>
              </a:rPr>
              <a:t>(E)DW</a:t>
            </a:r>
          </a:p>
        </p:txBody>
      </p:sp>
      <p:cxnSp>
        <p:nvCxnSpPr>
          <p:cNvPr id="101" name="꺾인 연결선 100"/>
          <p:cNvCxnSpPr>
            <a:stCxn id="39" idx="3"/>
            <a:endCxn id="99" idx="1"/>
          </p:cNvCxnSpPr>
          <p:nvPr/>
        </p:nvCxnSpPr>
        <p:spPr bwMode="auto">
          <a:xfrm flipV="1">
            <a:off x="7180560" y="3303180"/>
            <a:ext cx="309229" cy="69277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꺾인 연결선 104"/>
          <p:cNvCxnSpPr>
            <a:stCxn id="39" idx="3"/>
            <a:endCxn id="100" idx="1"/>
          </p:cNvCxnSpPr>
          <p:nvPr/>
        </p:nvCxnSpPr>
        <p:spPr bwMode="auto">
          <a:xfrm>
            <a:off x="7180560" y="3995958"/>
            <a:ext cx="309229" cy="50417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모서리가 둥근 직사각형 107"/>
          <p:cNvSpPr/>
          <p:nvPr/>
        </p:nvSpPr>
        <p:spPr bwMode="auto">
          <a:xfrm>
            <a:off x="7616421" y="4987052"/>
            <a:ext cx="1152000" cy="3960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Hadoop</a:t>
            </a:r>
          </a:p>
        </p:txBody>
      </p:sp>
      <p:cxnSp>
        <p:nvCxnSpPr>
          <p:cNvPr id="109" name="꺾인 연결선 108"/>
          <p:cNvCxnSpPr>
            <a:stCxn id="48" idx="3"/>
            <a:endCxn id="108" idx="2"/>
          </p:cNvCxnSpPr>
          <p:nvPr/>
        </p:nvCxnSpPr>
        <p:spPr bwMode="auto">
          <a:xfrm rot="16200000" flipV="1">
            <a:off x="8065127" y="5510391"/>
            <a:ext cx="254591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꺾인 연결선 113"/>
          <p:cNvCxnSpPr>
            <a:stCxn id="108" idx="3"/>
            <a:endCxn id="52" idx="3"/>
          </p:cNvCxnSpPr>
          <p:nvPr/>
        </p:nvCxnSpPr>
        <p:spPr bwMode="auto">
          <a:xfrm flipV="1">
            <a:off x="8768421" y="2324879"/>
            <a:ext cx="126632" cy="2860195"/>
          </a:xfrm>
          <a:prstGeom prst="bentConnector3">
            <a:avLst>
              <a:gd name="adj1" fmla="val 205081"/>
            </a:avLst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07961" y="1452548"/>
            <a:ext cx="423602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통계 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/ Visualization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기반 분석 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(Data Pattern)</a:t>
            </a:r>
            <a:endParaRPr 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7961" y="2920002"/>
            <a:ext cx="423602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OLAP 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및 산술기반 분석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현재 및 과거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)</a:t>
            </a:r>
            <a:endParaRPr 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89070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9009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2.1 Data Architecture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00472" y="90872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DW Architecture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는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Bill </a:t>
            </a:r>
            <a:r>
              <a:rPr kumimoji="0" lang="en-US" altLang="ko-KR" sz="14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Inmon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 주창하는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3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계층과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Ralph Kimball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 주장하는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계층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Architecture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가 있으며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대용량 및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Tool set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을 이용한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In-house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개발에서는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3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계층을 중소 용량 및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DW Package (SAP BI)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도입 시는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계층을 추로 채택함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85" name="AutoShape 81"/>
          <p:cNvSpPr>
            <a:spLocks noChangeArrowheads="1"/>
          </p:cNvSpPr>
          <p:nvPr/>
        </p:nvSpPr>
        <p:spPr bwMode="auto">
          <a:xfrm>
            <a:off x="2632788" y="5300034"/>
            <a:ext cx="1223962" cy="433388"/>
          </a:xfrm>
          <a:prstGeom prst="flowChartMagneticDisk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en-US" altLang="ko-KR" sz="1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Non ERP Data</a:t>
            </a:r>
          </a:p>
        </p:txBody>
      </p:sp>
      <p:sp>
        <p:nvSpPr>
          <p:cNvPr id="86" name="AutoShape 82"/>
          <p:cNvSpPr>
            <a:spLocks noChangeArrowheads="1"/>
          </p:cNvSpPr>
          <p:nvPr/>
        </p:nvSpPr>
        <p:spPr bwMode="auto">
          <a:xfrm>
            <a:off x="4059950" y="5300034"/>
            <a:ext cx="1223963" cy="433388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en-US" altLang="ko-KR" sz="1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ERP Data</a:t>
            </a:r>
          </a:p>
        </p:txBody>
      </p:sp>
      <p:sp>
        <p:nvSpPr>
          <p:cNvPr id="87" name="AutoShape 83"/>
          <p:cNvSpPr>
            <a:spLocks noChangeArrowheads="1"/>
          </p:cNvSpPr>
          <p:nvPr/>
        </p:nvSpPr>
        <p:spPr bwMode="auto">
          <a:xfrm>
            <a:off x="5455363" y="5300034"/>
            <a:ext cx="1223962" cy="433388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ko-KR" altLang="en-US" sz="1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외부 </a:t>
            </a:r>
            <a:r>
              <a:rPr kumimoji="0" lang="en-US" altLang="ko-KR" sz="1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Data</a:t>
            </a:r>
          </a:p>
        </p:txBody>
      </p:sp>
      <p:sp>
        <p:nvSpPr>
          <p:cNvPr id="88" name="AutoShape 84"/>
          <p:cNvSpPr>
            <a:spLocks noChangeArrowheads="1"/>
          </p:cNvSpPr>
          <p:nvPr/>
        </p:nvSpPr>
        <p:spPr bwMode="auto">
          <a:xfrm>
            <a:off x="2180350" y="3542672"/>
            <a:ext cx="1917700" cy="625475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en-US" altLang="ko-KR" sz="1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Data Warehouse</a:t>
            </a:r>
          </a:p>
        </p:txBody>
      </p:sp>
      <p:sp>
        <p:nvSpPr>
          <p:cNvPr id="89" name="AutoShape 85"/>
          <p:cNvSpPr>
            <a:spLocks noChangeArrowheads="1"/>
          </p:cNvSpPr>
          <p:nvPr/>
        </p:nvSpPr>
        <p:spPr bwMode="auto">
          <a:xfrm>
            <a:off x="1827925" y="2118684"/>
            <a:ext cx="611188" cy="687388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en-US" altLang="ko-KR" sz="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Data Mart</a:t>
            </a:r>
          </a:p>
        </p:txBody>
      </p:sp>
      <p:sp>
        <p:nvSpPr>
          <p:cNvPr id="90" name="AutoShape 86"/>
          <p:cNvSpPr>
            <a:spLocks noChangeArrowheads="1"/>
          </p:cNvSpPr>
          <p:nvPr/>
        </p:nvSpPr>
        <p:spPr bwMode="auto">
          <a:xfrm>
            <a:off x="2877263" y="2112334"/>
            <a:ext cx="611187" cy="687388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en-US" altLang="ko-KR" sz="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Data Mart</a:t>
            </a:r>
          </a:p>
        </p:txBody>
      </p:sp>
      <p:sp>
        <p:nvSpPr>
          <p:cNvPr id="91" name="AutoShape 87"/>
          <p:cNvSpPr>
            <a:spLocks noChangeArrowheads="1"/>
          </p:cNvSpPr>
          <p:nvPr/>
        </p:nvSpPr>
        <p:spPr bwMode="auto">
          <a:xfrm>
            <a:off x="3886913" y="2094872"/>
            <a:ext cx="593725" cy="687387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en-US" altLang="ko-KR" sz="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Data Mart</a:t>
            </a:r>
          </a:p>
        </p:txBody>
      </p:sp>
      <p:sp>
        <p:nvSpPr>
          <p:cNvPr id="92" name="Text Box 88"/>
          <p:cNvSpPr txBox="1">
            <a:spLocks noChangeArrowheads="1"/>
          </p:cNvSpPr>
          <p:nvPr/>
        </p:nvSpPr>
        <p:spPr bwMode="auto">
          <a:xfrm>
            <a:off x="2299413" y="2272672"/>
            <a:ext cx="59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…</a:t>
            </a:r>
          </a:p>
        </p:txBody>
      </p:sp>
      <p:grpSp>
        <p:nvGrpSpPr>
          <p:cNvPr id="93" name="Group 89"/>
          <p:cNvGrpSpPr>
            <a:grpSpLocks/>
          </p:cNvGrpSpPr>
          <p:nvPr/>
        </p:nvGrpSpPr>
        <p:grpSpPr bwMode="auto">
          <a:xfrm>
            <a:off x="4256800" y="3920497"/>
            <a:ext cx="1152525" cy="758825"/>
            <a:chOff x="2578" y="1673"/>
            <a:chExt cx="1280" cy="566"/>
          </a:xfrm>
        </p:grpSpPr>
        <p:sp>
          <p:nvSpPr>
            <p:cNvPr id="94" name="AutoShape 90"/>
            <p:cNvSpPr>
              <a:spLocks noChangeArrowheads="1"/>
            </p:cNvSpPr>
            <p:nvPr/>
          </p:nvSpPr>
          <p:spPr bwMode="auto">
            <a:xfrm>
              <a:off x="2578" y="1673"/>
              <a:ext cx="1280" cy="540"/>
            </a:xfrm>
            <a:prstGeom prst="flowChartMagneticDisk">
              <a:avLst/>
            </a:prstGeom>
            <a:solidFill>
              <a:srgbClr val="CCFFFF"/>
            </a:solidFill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/>
              <a:endParaRPr kumimoji="0" lang="ko-KR" altLang="ko-KR" sz="1000">
                <a:effectLst>
                  <a:outerShdw blurRad="38100" dist="38100" dir="2700000" algn="tl">
                    <a:srgbClr val="FFFFFF"/>
                  </a:outerShdw>
                </a:effectLst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95" name="Text Box 91"/>
            <p:cNvSpPr txBox="1">
              <a:spLocks noChangeArrowheads="1"/>
            </p:cNvSpPr>
            <p:nvPr/>
          </p:nvSpPr>
          <p:spPr bwMode="auto">
            <a:xfrm>
              <a:off x="2633" y="1829"/>
              <a:ext cx="1199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가는각진제목체" pitchFamily="18" charset="-127"/>
                  <a:ea typeface="가는각진제목체" pitchFamily="18" charset="-127"/>
                </a:rPr>
                <a:t>Operational Data Store(ODS)</a:t>
              </a:r>
            </a:p>
          </p:txBody>
        </p:sp>
      </p:grpSp>
      <p:cxnSp>
        <p:nvCxnSpPr>
          <p:cNvPr id="96" name="AutoShape 92"/>
          <p:cNvCxnSpPr>
            <a:cxnSpLocks noChangeShapeType="1"/>
            <a:stCxn id="85" idx="1"/>
            <a:endCxn id="88" idx="3"/>
          </p:cNvCxnSpPr>
          <p:nvPr/>
        </p:nvCxnSpPr>
        <p:spPr bwMode="auto">
          <a:xfrm flipH="1" flipV="1">
            <a:off x="3139200" y="4168147"/>
            <a:ext cx="106363" cy="11318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97" name="AutoShape 93"/>
          <p:cNvCxnSpPr>
            <a:cxnSpLocks noChangeShapeType="1"/>
            <a:stCxn id="86" idx="1"/>
            <a:endCxn id="88" idx="3"/>
          </p:cNvCxnSpPr>
          <p:nvPr/>
        </p:nvCxnSpPr>
        <p:spPr bwMode="auto">
          <a:xfrm flipH="1" flipV="1">
            <a:off x="3139200" y="4168147"/>
            <a:ext cx="1533525" cy="11318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" name="AutoShape 94"/>
          <p:cNvCxnSpPr>
            <a:cxnSpLocks noChangeShapeType="1"/>
            <a:stCxn id="87" idx="1"/>
            <a:endCxn id="88" idx="3"/>
          </p:cNvCxnSpPr>
          <p:nvPr/>
        </p:nvCxnSpPr>
        <p:spPr bwMode="auto">
          <a:xfrm flipH="1" flipV="1">
            <a:off x="3139200" y="4168147"/>
            <a:ext cx="2928938" cy="11318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99" name="AutoShape 95"/>
          <p:cNvCxnSpPr>
            <a:cxnSpLocks noChangeShapeType="1"/>
            <a:stCxn id="85" idx="1"/>
          </p:cNvCxnSpPr>
          <p:nvPr/>
        </p:nvCxnSpPr>
        <p:spPr bwMode="auto">
          <a:xfrm rot="16200000">
            <a:off x="3242388" y="4285622"/>
            <a:ext cx="1017587" cy="1011237"/>
          </a:xfrm>
          <a:prstGeom prst="bentConnector2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 type="triangle" w="med" len="med"/>
          </a:ln>
          <a:effectLst/>
        </p:spPr>
      </p:cxnSp>
      <p:cxnSp>
        <p:nvCxnSpPr>
          <p:cNvPr id="100" name="AutoShape 96"/>
          <p:cNvCxnSpPr>
            <a:cxnSpLocks noChangeShapeType="1"/>
            <a:stCxn id="86" idx="1"/>
          </p:cNvCxnSpPr>
          <p:nvPr/>
        </p:nvCxnSpPr>
        <p:spPr bwMode="auto">
          <a:xfrm rot="5400000" flipH="1">
            <a:off x="3955969" y="4583278"/>
            <a:ext cx="1017587" cy="415925"/>
          </a:xfrm>
          <a:prstGeom prst="bentConnector4">
            <a:avLst>
              <a:gd name="adj1" fmla="val 32139"/>
              <a:gd name="adj2" fmla="val 154963"/>
            </a:avLst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 type="triangle" w="med" len="med"/>
          </a:ln>
          <a:effectLst/>
        </p:spPr>
      </p:cxnSp>
      <p:cxnSp>
        <p:nvCxnSpPr>
          <p:cNvPr id="101" name="AutoShape 97"/>
          <p:cNvCxnSpPr>
            <a:cxnSpLocks noChangeShapeType="1"/>
            <a:stCxn id="87" idx="4"/>
          </p:cNvCxnSpPr>
          <p:nvPr/>
        </p:nvCxnSpPr>
        <p:spPr bwMode="auto">
          <a:xfrm flipH="1" flipV="1">
            <a:off x="4833063" y="4644397"/>
            <a:ext cx="1846262" cy="873125"/>
          </a:xfrm>
          <a:prstGeom prst="bentConnector4">
            <a:avLst>
              <a:gd name="adj1" fmla="val -12296"/>
              <a:gd name="adj2" fmla="val 62546"/>
            </a:avLst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 type="triangle" w="med" len="med"/>
          </a:ln>
          <a:effectLst/>
        </p:spPr>
      </p:cxnSp>
      <p:cxnSp>
        <p:nvCxnSpPr>
          <p:cNvPr id="102" name="AutoShape 98"/>
          <p:cNvCxnSpPr>
            <a:cxnSpLocks noChangeShapeType="1"/>
            <a:endCxn id="88" idx="4"/>
          </p:cNvCxnSpPr>
          <p:nvPr/>
        </p:nvCxnSpPr>
        <p:spPr bwMode="auto">
          <a:xfrm rot="5400000" flipH="1">
            <a:off x="4433013" y="3520446"/>
            <a:ext cx="65088" cy="735013"/>
          </a:xfrm>
          <a:prstGeom prst="bentConnector2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 type="triangle" w="med" len="med"/>
          </a:ln>
          <a:effectLst/>
        </p:spPr>
      </p:cxnSp>
      <p:cxnSp>
        <p:nvCxnSpPr>
          <p:cNvPr id="103" name="AutoShape 99"/>
          <p:cNvCxnSpPr>
            <a:cxnSpLocks noChangeShapeType="1"/>
            <a:stCxn id="88" idx="1"/>
            <a:endCxn id="89" idx="3"/>
          </p:cNvCxnSpPr>
          <p:nvPr/>
        </p:nvCxnSpPr>
        <p:spPr bwMode="auto">
          <a:xfrm flipH="1" flipV="1">
            <a:off x="2056525" y="2806072"/>
            <a:ext cx="1082675" cy="736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" name="AutoShape 100"/>
          <p:cNvCxnSpPr>
            <a:cxnSpLocks noChangeShapeType="1"/>
            <a:stCxn id="88" idx="1"/>
            <a:endCxn id="90" idx="3"/>
          </p:cNvCxnSpPr>
          <p:nvPr/>
        </p:nvCxnSpPr>
        <p:spPr bwMode="auto">
          <a:xfrm flipH="1" flipV="1">
            <a:off x="3105863" y="2799722"/>
            <a:ext cx="33337" cy="742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" name="AutoShape 101"/>
          <p:cNvCxnSpPr>
            <a:cxnSpLocks noChangeShapeType="1"/>
            <a:stCxn id="88" idx="1"/>
            <a:endCxn id="91" idx="3"/>
          </p:cNvCxnSpPr>
          <p:nvPr/>
        </p:nvCxnSpPr>
        <p:spPr bwMode="auto">
          <a:xfrm flipV="1">
            <a:off x="3139200" y="2782259"/>
            <a:ext cx="969963" cy="7604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Rectangle 104"/>
          <p:cNvSpPr>
            <a:spLocks noChangeArrowheads="1"/>
          </p:cNvSpPr>
          <p:nvPr/>
        </p:nvSpPr>
        <p:spPr bwMode="auto">
          <a:xfrm>
            <a:off x="5485525" y="3144209"/>
            <a:ext cx="3095625" cy="1584325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lIns="180000" rIns="180000" anchor="ctr"/>
          <a:lstStyle/>
          <a:p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07" name="AutoShape 105"/>
          <p:cNvCxnSpPr>
            <a:cxnSpLocks noChangeShapeType="1"/>
          </p:cNvCxnSpPr>
          <p:nvPr/>
        </p:nvCxnSpPr>
        <p:spPr bwMode="auto">
          <a:xfrm flipV="1">
            <a:off x="6461838" y="3729997"/>
            <a:ext cx="288925" cy="3492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8" name="AutoShape 106"/>
          <p:cNvCxnSpPr>
            <a:cxnSpLocks noChangeShapeType="1"/>
          </p:cNvCxnSpPr>
          <p:nvPr/>
        </p:nvCxnSpPr>
        <p:spPr bwMode="auto">
          <a:xfrm flipV="1">
            <a:off x="6587250" y="3480759"/>
            <a:ext cx="819150" cy="5207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09" name="Group 107"/>
          <p:cNvGrpSpPr>
            <a:grpSpLocks/>
          </p:cNvGrpSpPr>
          <p:nvPr/>
        </p:nvGrpSpPr>
        <p:grpSpPr bwMode="auto">
          <a:xfrm>
            <a:off x="6438025" y="3204534"/>
            <a:ext cx="625475" cy="525463"/>
            <a:chOff x="2106" y="1798"/>
            <a:chExt cx="420" cy="266"/>
          </a:xfrm>
        </p:grpSpPr>
        <p:sp>
          <p:nvSpPr>
            <p:cNvPr id="110" name="Oval 108"/>
            <p:cNvSpPr>
              <a:spLocks noChangeArrowheads="1"/>
            </p:cNvSpPr>
            <p:nvPr/>
          </p:nvSpPr>
          <p:spPr bwMode="auto">
            <a:xfrm>
              <a:off x="2106" y="1798"/>
              <a:ext cx="420" cy="266"/>
            </a:xfrm>
            <a:prstGeom prst="ellipse">
              <a:avLst/>
            </a:prstGeom>
            <a:solidFill>
              <a:srgbClr val="F4FA7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1" name="Text Box 109"/>
            <p:cNvSpPr txBox="1">
              <a:spLocks noChangeArrowheads="1"/>
            </p:cNvSpPr>
            <p:nvPr/>
          </p:nvSpPr>
          <p:spPr bwMode="auto">
            <a:xfrm>
              <a:off x="2162" y="1858"/>
              <a:ext cx="285" cy="140"/>
            </a:xfrm>
            <a:prstGeom prst="rect">
              <a:avLst/>
            </a:prstGeom>
            <a:solidFill>
              <a:srgbClr val="F4FA7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/>
              <a:r>
                <a:rPr kumimoji="0" lang="ko-KR" altLang="en-US" sz="1200">
                  <a:latin typeface="가는각진제목체" pitchFamily="18" charset="-127"/>
                  <a:ea typeface="가는각진제목체" pitchFamily="18" charset="-127"/>
                </a:rPr>
                <a:t>생산</a:t>
              </a:r>
            </a:p>
          </p:txBody>
        </p:sp>
      </p:grpSp>
      <p:grpSp>
        <p:nvGrpSpPr>
          <p:cNvPr id="112" name="Group 110"/>
          <p:cNvGrpSpPr>
            <a:grpSpLocks/>
          </p:cNvGrpSpPr>
          <p:nvPr/>
        </p:nvGrpSpPr>
        <p:grpSpPr bwMode="auto">
          <a:xfrm>
            <a:off x="7190500" y="3315659"/>
            <a:ext cx="627063" cy="522288"/>
            <a:chOff x="2106" y="1798"/>
            <a:chExt cx="420" cy="266"/>
          </a:xfrm>
        </p:grpSpPr>
        <p:sp>
          <p:nvSpPr>
            <p:cNvPr id="113" name="Oval 111"/>
            <p:cNvSpPr>
              <a:spLocks noChangeArrowheads="1"/>
            </p:cNvSpPr>
            <p:nvPr/>
          </p:nvSpPr>
          <p:spPr bwMode="auto">
            <a:xfrm>
              <a:off x="2106" y="1798"/>
              <a:ext cx="420" cy="266"/>
            </a:xfrm>
            <a:prstGeom prst="ellipse">
              <a:avLst/>
            </a:prstGeom>
            <a:solidFill>
              <a:srgbClr val="F4FA7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4" name="Text Box 112"/>
            <p:cNvSpPr txBox="1">
              <a:spLocks noChangeArrowheads="1"/>
            </p:cNvSpPr>
            <p:nvPr/>
          </p:nvSpPr>
          <p:spPr bwMode="auto">
            <a:xfrm>
              <a:off x="2162" y="1858"/>
              <a:ext cx="285" cy="141"/>
            </a:xfrm>
            <a:prstGeom prst="rect">
              <a:avLst/>
            </a:prstGeom>
            <a:solidFill>
              <a:srgbClr val="F4FA7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/>
              <a:r>
                <a:rPr kumimoji="0" lang="ko-KR" altLang="en-US" sz="1200">
                  <a:latin typeface="가는각진제목체" pitchFamily="18" charset="-127"/>
                  <a:ea typeface="가는각진제목체" pitchFamily="18" charset="-127"/>
                </a:rPr>
                <a:t>영업</a:t>
              </a:r>
            </a:p>
          </p:txBody>
        </p:sp>
      </p:grpSp>
      <p:grpSp>
        <p:nvGrpSpPr>
          <p:cNvPr id="115" name="Group 113"/>
          <p:cNvGrpSpPr>
            <a:grpSpLocks/>
          </p:cNvGrpSpPr>
          <p:nvPr/>
        </p:nvGrpSpPr>
        <p:grpSpPr bwMode="auto">
          <a:xfrm>
            <a:off x="5612525" y="3468059"/>
            <a:ext cx="625475" cy="523875"/>
            <a:chOff x="2106" y="1798"/>
            <a:chExt cx="420" cy="266"/>
          </a:xfrm>
        </p:grpSpPr>
        <p:sp>
          <p:nvSpPr>
            <p:cNvPr id="116" name="Oval 114"/>
            <p:cNvSpPr>
              <a:spLocks noChangeArrowheads="1"/>
            </p:cNvSpPr>
            <p:nvPr/>
          </p:nvSpPr>
          <p:spPr bwMode="auto">
            <a:xfrm>
              <a:off x="2106" y="1798"/>
              <a:ext cx="420" cy="266"/>
            </a:xfrm>
            <a:prstGeom prst="ellipse">
              <a:avLst/>
            </a:prstGeom>
            <a:solidFill>
              <a:srgbClr val="F4FA7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7" name="Text Box 115"/>
            <p:cNvSpPr txBox="1">
              <a:spLocks noChangeArrowheads="1"/>
            </p:cNvSpPr>
            <p:nvPr/>
          </p:nvSpPr>
          <p:spPr bwMode="auto">
            <a:xfrm>
              <a:off x="2163" y="1857"/>
              <a:ext cx="285" cy="141"/>
            </a:xfrm>
            <a:prstGeom prst="rect">
              <a:avLst/>
            </a:prstGeom>
            <a:solidFill>
              <a:srgbClr val="F4FA7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/>
              <a:r>
                <a:rPr kumimoji="0" lang="ko-KR" altLang="en-US" sz="1200">
                  <a:latin typeface="가는각진제목체" pitchFamily="18" charset="-127"/>
                  <a:ea typeface="가는각진제목체" pitchFamily="18" charset="-127"/>
                </a:rPr>
                <a:t>구매</a:t>
              </a:r>
            </a:p>
          </p:txBody>
        </p:sp>
      </p:grpSp>
      <p:grpSp>
        <p:nvGrpSpPr>
          <p:cNvPr id="118" name="Group 116"/>
          <p:cNvGrpSpPr>
            <a:grpSpLocks/>
          </p:cNvGrpSpPr>
          <p:nvPr/>
        </p:nvGrpSpPr>
        <p:grpSpPr bwMode="auto">
          <a:xfrm>
            <a:off x="7892175" y="3576009"/>
            <a:ext cx="625475" cy="527050"/>
            <a:chOff x="2106" y="1798"/>
            <a:chExt cx="420" cy="266"/>
          </a:xfrm>
        </p:grpSpPr>
        <p:sp>
          <p:nvSpPr>
            <p:cNvPr id="119" name="Oval 117"/>
            <p:cNvSpPr>
              <a:spLocks noChangeArrowheads="1"/>
            </p:cNvSpPr>
            <p:nvPr/>
          </p:nvSpPr>
          <p:spPr bwMode="auto">
            <a:xfrm>
              <a:off x="2106" y="1798"/>
              <a:ext cx="420" cy="266"/>
            </a:xfrm>
            <a:prstGeom prst="ellipse">
              <a:avLst/>
            </a:prstGeom>
            <a:solidFill>
              <a:srgbClr val="F4FA7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0" name="Text Box 118"/>
            <p:cNvSpPr txBox="1">
              <a:spLocks noChangeArrowheads="1"/>
            </p:cNvSpPr>
            <p:nvPr/>
          </p:nvSpPr>
          <p:spPr bwMode="auto">
            <a:xfrm>
              <a:off x="2161" y="1859"/>
              <a:ext cx="285" cy="140"/>
            </a:xfrm>
            <a:prstGeom prst="rect">
              <a:avLst/>
            </a:prstGeom>
            <a:solidFill>
              <a:srgbClr val="F4FA7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/>
              <a:r>
                <a:rPr kumimoji="0" lang="ko-KR" altLang="en-US" sz="1200">
                  <a:latin typeface="가는각진제목체" pitchFamily="18" charset="-127"/>
                  <a:ea typeface="가는각진제목체" pitchFamily="18" charset="-127"/>
                </a:rPr>
                <a:t>재고</a:t>
              </a:r>
            </a:p>
          </p:txBody>
        </p:sp>
      </p:grpSp>
      <p:grpSp>
        <p:nvGrpSpPr>
          <p:cNvPr id="121" name="Group 119"/>
          <p:cNvGrpSpPr>
            <a:grpSpLocks/>
          </p:cNvGrpSpPr>
          <p:nvPr/>
        </p:nvGrpSpPr>
        <p:grpSpPr bwMode="auto">
          <a:xfrm>
            <a:off x="6149100" y="4079247"/>
            <a:ext cx="625475" cy="523875"/>
            <a:chOff x="2106" y="1798"/>
            <a:chExt cx="420" cy="266"/>
          </a:xfrm>
        </p:grpSpPr>
        <p:sp>
          <p:nvSpPr>
            <p:cNvPr id="122" name="Oval 120"/>
            <p:cNvSpPr>
              <a:spLocks noChangeArrowheads="1"/>
            </p:cNvSpPr>
            <p:nvPr/>
          </p:nvSpPr>
          <p:spPr bwMode="auto">
            <a:xfrm>
              <a:off x="2106" y="1798"/>
              <a:ext cx="420" cy="266"/>
            </a:xfrm>
            <a:prstGeom prst="ellipse">
              <a:avLst/>
            </a:prstGeom>
            <a:solidFill>
              <a:srgbClr val="F4FA7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2161" y="1858"/>
              <a:ext cx="285" cy="141"/>
            </a:xfrm>
            <a:prstGeom prst="rect">
              <a:avLst/>
            </a:prstGeom>
            <a:solidFill>
              <a:srgbClr val="F4FA7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/>
              <a:r>
                <a:rPr kumimoji="0" lang="ko-KR" altLang="en-US" sz="1200">
                  <a:latin typeface="가는각진제목체" pitchFamily="18" charset="-127"/>
                  <a:ea typeface="가는각진제목체" pitchFamily="18" charset="-127"/>
                </a:rPr>
                <a:t>재무</a:t>
              </a:r>
            </a:p>
          </p:txBody>
        </p:sp>
      </p:grpSp>
      <p:cxnSp>
        <p:nvCxnSpPr>
          <p:cNvPr id="124" name="AutoShape 122"/>
          <p:cNvCxnSpPr>
            <a:cxnSpLocks noChangeShapeType="1"/>
          </p:cNvCxnSpPr>
          <p:nvPr/>
        </p:nvCxnSpPr>
        <p:spPr bwMode="auto">
          <a:xfrm rot="16200000">
            <a:off x="6253875" y="3360109"/>
            <a:ext cx="76200" cy="292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" name="AutoShape 123"/>
          <p:cNvCxnSpPr>
            <a:cxnSpLocks noChangeShapeType="1"/>
          </p:cNvCxnSpPr>
          <p:nvPr/>
        </p:nvCxnSpPr>
        <p:spPr bwMode="auto">
          <a:xfrm>
            <a:off x="7063500" y="3468059"/>
            <a:ext cx="127000" cy="1079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" name="AutoShape 124"/>
          <p:cNvCxnSpPr>
            <a:cxnSpLocks noChangeShapeType="1"/>
          </p:cNvCxnSpPr>
          <p:nvPr/>
        </p:nvCxnSpPr>
        <p:spPr bwMode="auto">
          <a:xfrm>
            <a:off x="7817563" y="3576009"/>
            <a:ext cx="166687" cy="777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7" name="AutoShape 125"/>
          <p:cNvCxnSpPr>
            <a:cxnSpLocks noChangeShapeType="1"/>
          </p:cNvCxnSpPr>
          <p:nvPr/>
        </p:nvCxnSpPr>
        <p:spPr bwMode="auto">
          <a:xfrm rot="16200000" flipH="1">
            <a:off x="6222125" y="3839534"/>
            <a:ext cx="163513" cy="315913"/>
          </a:xfrm>
          <a:prstGeom prst="curvedConnector3">
            <a:avLst>
              <a:gd name="adj1" fmla="val 73653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" name="AutoShape 126"/>
          <p:cNvCxnSpPr>
            <a:cxnSpLocks noChangeShapeType="1"/>
          </p:cNvCxnSpPr>
          <p:nvPr/>
        </p:nvCxnSpPr>
        <p:spPr bwMode="auto">
          <a:xfrm rot="5400000">
            <a:off x="6431676" y="3760159"/>
            <a:ext cx="349250" cy="288925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" name="AutoShape 127"/>
          <p:cNvCxnSpPr>
            <a:cxnSpLocks noChangeShapeType="1"/>
          </p:cNvCxnSpPr>
          <p:nvPr/>
        </p:nvCxnSpPr>
        <p:spPr bwMode="auto">
          <a:xfrm rot="5400000">
            <a:off x="6862682" y="3437103"/>
            <a:ext cx="241300" cy="1042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" name="AutoShape 128"/>
          <p:cNvCxnSpPr>
            <a:cxnSpLocks noChangeShapeType="1"/>
          </p:cNvCxnSpPr>
          <p:nvPr/>
        </p:nvCxnSpPr>
        <p:spPr bwMode="auto">
          <a:xfrm rot="5400000">
            <a:off x="6862682" y="3437103"/>
            <a:ext cx="241300" cy="10429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1" name="AutoShape 129"/>
          <p:cNvCxnSpPr>
            <a:cxnSpLocks noChangeShapeType="1"/>
          </p:cNvCxnSpPr>
          <p:nvPr/>
        </p:nvCxnSpPr>
        <p:spPr bwMode="auto">
          <a:xfrm rot="16200000" flipV="1">
            <a:off x="7321470" y="3219615"/>
            <a:ext cx="23812" cy="1743075"/>
          </a:xfrm>
          <a:prstGeom prst="curvedConnector5">
            <a:avLst>
              <a:gd name="adj1" fmla="val -553847"/>
              <a:gd name="adj2" fmla="val 49968"/>
              <a:gd name="adj3" fmla="val 65384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32" name="Group 130"/>
          <p:cNvGrpSpPr>
            <a:grpSpLocks/>
          </p:cNvGrpSpPr>
          <p:nvPr/>
        </p:nvGrpSpPr>
        <p:grpSpPr bwMode="auto">
          <a:xfrm>
            <a:off x="7100013" y="4128459"/>
            <a:ext cx="625475" cy="525463"/>
            <a:chOff x="2106" y="1798"/>
            <a:chExt cx="420" cy="266"/>
          </a:xfrm>
        </p:grpSpPr>
        <p:sp>
          <p:nvSpPr>
            <p:cNvPr id="133" name="Oval 131"/>
            <p:cNvSpPr>
              <a:spLocks noChangeArrowheads="1"/>
            </p:cNvSpPr>
            <p:nvPr/>
          </p:nvSpPr>
          <p:spPr bwMode="auto">
            <a:xfrm>
              <a:off x="2106" y="1798"/>
              <a:ext cx="420" cy="266"/>
            </a:xfrm>
            <a:prstGeom prst="ellipse">
              <a:avLst/>
            </a:prstGeom>
            <a:solidFill>
              <a:srgbClr val="F4FA7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34" name="Text Box 132"/>
            <p:cNvSpPr txBox="1">
              <a:spLocks noChangeArrowheads="1"/>
            </p:cNvSpPr>
            <p:nvPr/>
          </p:nvSpPr>
          <p:spPr bwMode="auto">
            <a:xfrm>
              <a:off x="2162" y="1858"/>
              <a:ext cx="285" cy="140"/>
            </a:xfrm>
            <a:prstGeom prst="rect">
              <a:avLst/>
            </a:prstGeom>
            <a:solidFill>
              <a:srgbClr val="F4FA7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latinLnBrk="0" hangingPunct="0"/>
              <a:r>
                <a:rPr kumimoji="0" lang="ko-KR" altLang="en-US" sz="1200">
                  <a:latin typeface="가는각진제목체" pitchFamily="18" charset="-127"/>
                  <a:ea typeface="가는각진제목체" pitchFamily="18" charset="-127"/>
                </a:rPr>
                <a:t>손익</a:t>
              </a:r>
            </a:p>
          </p:txBody>
        </p:sp>
      </p:grpSp>
      <p:cxnSp>
        <p:nvCxnSpPr>
          <p:cNvPr id="135" name="AutoShape 133"/>
          <p:cNvCxnSpPr>
            <a:cxnSpLocks noChangeShapeType="1"/>
          </p:cNvCxnSpPr>
          <p:nvPr/>
        </p:nvCxnSpPr>
        <p:spPr bwMode="auto">
          <a:xfrm rot="16200000" flipH="1">
            <a:off x="6672975" y="3388684"/>
            <a:ext cx="212725" cy="1266825"/>
          </a:xfrm>
          <a:prstGeom prst="curvedConnector3">
            <a:avLst>
              <a:gd name="adj1" fmla="val 6803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" name="AutoShape 134"/>
          <p:cNvCxnSpPr>
            <a:cxnSpLocks noChangeShapeType="1"/>
          </p:cNvCxnSpPr>
          <p:nvPr/>
        </p:nvCxnSpPr>
        <p:spPr bwMode="auto">
          <a:xfrm rot="16200000" flipH="1">
            <a:off x="6882526" y="3598234"/>
            <a:ext cx="398462" cy="661987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7" name="AutoShape 135"/>
          <p:cNvCxnSpPr>
            <a:cxnSpLocks noChangeShapeType="1"/>
          </p:cNvCxnSpPr>
          <p:nvPr/>
        </p:nvCxnSpPr>
        <p:spPr bwMode="auto">
          <a:xfrm rot="5400000">
            <a:off x="7313532" y="3937165"/>
            <a:ext cx="290512" cy="92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" name="AutoShape 136"/>
          <p:cNvCxnSpPr>
            <a:cxnSpLocks noChangeShapeType="1"/>
          </p:cNvCxnSpPr>
          <p:nvPr/>
        </p:nvCxnSpPr>
        <p:spPr bwMode="auto">
          <a:xfrm rot="5400000">
            <a:off x="7796132" y="3719677"/>
            <a:ext cx="25400" cy="792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9" name="AutoShape 151"/>
          <p:cNvCxnSpPr>
            <a:cxnSpLocks noChangeShapeType="1"/>
            <a:endCxn id="106" idx="1"/>
          </p:cNvCxnSpPr>
          <p:nvPr/>
        </p:nvCxnSpPr>
        <p:spPr bwMode="auto">
          <a:xfrm rot="5400000" flipV="1">
            <a:off x="5151356" y="3602204"/>
            <a:ext cx="15875" cy="652462"/>
          </a:xfrm>
          <a:prstGeom prst="bentConnector4">
            <a:avLst>
              <a:gd name="adj1" fmla="val -1440000"/>
              <a:gd name="adj2" fmla="val 94162"/>
            </a:avLst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 type="triangle" w="med" len="med"/>
          </a:ln>
          <a:effectLst/>
        </p:spPr>
      </p:cxnSp>
      <p:cxnSp>
        <p:nvCxnSpPr>
          <p:cNvPr id="140" name="AutoShape 152"/>
          <p:cNvCxnSpPr>
            <a:cxnSpLocks noChangeShapeType="1"/>
            <a:stCxn id="85" idx="0"/>
            <a:endCxn id="106" idx="2"/>
          </p:cNvCxnSpPr>
          <p:nvPr/>
        </p:nvCxnSpPr>
        <p:spPr bwMode="auto">
          <a:xfrm flipV="1">
            <a:off x="3245563" y="4728534"/>
            <a:ext cx="3787775" cy="7080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41" name="AutoShape 153"/>
          <p:cNvCxnSpPr>
            <a:cxnSpLocks noChangeShapeType="1"/>
            <a:stCxn id="86" idx="1"/>
            <a:endCxn id="106" idx="2"/>
          </p:cNvCxnSpPr>
          <p:nvPr/>
        </p:nvCxnSpPr>
        <p:spPr bwMode="auto">
          <a:xfrm flipV="1">
            <a:off x="4672725" y="4728534"/>
            <a:ext cx="2360613" cy="5715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" name="AutoShape 154"/>
          <p:cNvCxnSpPr>
            <a:cxnSpLocks noChangeShapeType="1"/>
            <a:stCxn id="87" idx="1"/>
            <a:endCxn id="106" idx="2"/>
          </p:cNvCxnSpPr>
          <p:nvPr/>
        </p:nvCxnSpPr>
        <p:spPr bwMode="auto">
          <a:xfrm flipV="1">
            <a:off x="6068138" y="4728534"/>
            <a:ext cx="965200" cy="5715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143" name="Group 235"/>
          <p:cNvGraphicFramePr>
            <a:graphicFrameLocks noGrp="1"/>
          </p:cNvGraphicFramePr>
          <p:nvPr/>
        </p:nvGraphicFramePr>
        <p:xfrm>
          <a:off x="445213" y="1536072"/>
          <a:ext cx="8424862" cy="4319906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38">
                <a:tc rowSpan="2"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Data Mart Layer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3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계층 구조</a:t>
                      </a:r>
                    </a:p>
                  </a:txBody>
                  <a:tcPr marL="180000" marR="18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2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계층 구조</a:t>
                      </a:r>
                    </a:p>
                  </a:txBody>
                  <a:tcPr marL="180000" marR="18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063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DW    Layer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038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Source Layer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4" name="AutoShape 144"/>
          <p:cNvSpPr>
            <a:spLocks noChangeArrowheads="1"/>
          </p:cNvSpPr>
          <p:nvPr/>
        </p:nvSpPr>
        <p:spPr bwMode="auto">
          <a:xfrm>
            <a:off x="5799850" y="2063122"/>
            <a:ext cx="611188" cy="687387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en-US" altLang="ko-KR" sz="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Data Mart</a:t>
            </a:r>
          </a:p>
        </p:txBody>
      </p:sp>
      <p:sp>
        <p:nvSpPr>
          <p:cNvPr id="145" name="AutoShape 145"/>
          <p:cNvSpPr>
            <a:spLocks noChangeArrowheads="1"/>
          </p:cNvSpPr>
          <p:nvPr/>
        </p:nvSpPr>
        <p:spPr bwMode="auto">
          <a:xfrm>
            <a:off x="7000000" y="2056772"/>
            <a:ext cx="611188" cy="687387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en-US" altLang="ko-KR" sz="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Data Mart</a:t>
            </a:r>
          </a:p>
        </p:txBody>
      </p:sp>
      <p:sp>
        <p:nvSpPr>
          <p:cNvPr id="146" name="AutoShape 146"/>
          <p:cNvSpPr>
            <a:spLocks noChangeArrowheads="1"/>
          </p:cNvSpPr>
          <p:nvPr/>
        </p:nvSpPr>
        <p:spPr bwMode="auto">
          <a:xfrm>
            <a:off x="8009650" y="2039309"/>
            <a:ext cx="593725" cy="687388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kumimoji="0" lang="en-US" altLang="ko-KR" sz="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Data Mart</a:t>
            </a:r>
          </a:p>
        </p:txBody>
      </p:sp>
      <p:sp>
        <p:nvSpPr>
          <p:cNvPr id="147" name="Text Box 147"/>
          <p:cNvSpPr txBox="1">
            <a:spLocks noChangeArrowheads="1"/>
          </p:cNvSpPr>
          <p:nvPr/>
        </p:nvSpPr>
        <p:spPr bwMode="auto">
          <a:xfrm>
            <a:off x="6422150" y="2217109"/>
            <a:ext cx="59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가는각진제목체" pitchFamily="18" charset="-127"/>
                <a:ea typeface="가는각진제목체" pitchFamily="18" charset="-127"/>
              </a:rPr>
              <a:t>…</a:t>
            </a:r>
          </a:p>
        </p:txBody>
      </p:sp>
      <p:cxnSp>
        <p:nvCxnSpPr>
          <p:cNvPr id="148" name="AutoShape 148"/>
          <p:cNvCxnSpPr>
            <a:cxnSpLocks noChangeShapeType="1"/>
            <a:stCxn id="106" idx="0"/>
            <a:endCxn id="144" idx="3"/>
          </p:cNvCxnSpPr>
          <p:nvPr/>
        </p:nvCxnSpPr>
        <p:spPr bwMode="auto">
          <a:xfrm flipH="1" flipV="1">
            <a:off x="6028450" y="2750509"/>
            <a:ext cx="1004888" cy="3937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49" name="AutoShape 149"/>
          <p:cNvCxnSpPr>
            <a:cxnSpLocks noChangeShapeType="1"/>
            <a:stCxn id="106" idx="0"/>
            <a:endCxn id="145" idx="3"/>
          </p:cNvCxnSpPr>
          <p:nvPr/>
        </p:nvCxnSpPr>
        <p:spPr bwMode="auto">
          <a:xfrm flipV="1">
            <a:off x="7033338" y="2744159"/>
            <a:ext cx="195262" cy="4000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0" name="AutoShape 150"/>
          <p:cNvCxnSpPr>
            <a:cxnSpLocks noChangeShapeType="1"/>
            <a:stCxn id="106" idx="0"/>
            <a:endCxn id="146" idx="3"/>
          </p:cNvCxnSpPr>
          <p:nvPr/>
        </p:nvCxnSpPr>
        <p:spPr bwMode="auto">
          <a:xfrm flipV="1">
            <a:off x="7033338" y="2726697"/>
            <a:ext cx="1198562" cy="4175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51" name="Text Box 188"/>
          <p:cNvSpPr txBox="1">
            <a:spLocks noChangeArrowheads="1"/>
          </p:cNvSpPr>
          <p:nvPr/>
        </p:nvSpPr>
        <p:spPr bwMode="auto">
          <a:xfrm>
            <a:off x="8150938" y="2687009"/>
            <a:ext cx="647700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1200" i="1">
                <a:latin typeface="가는각진제목체" pitchFamily="18" charset="-127"/>
                <a:ea typeface="가는각진제목체" pitchFamily="18" charset="-127"/>
              </a:rPr>
              <a:t>주</a:t>
            </a:r>
            <a:r>
              <a:rPr lang="en-US" altLang="ko-KR" sz="1200" i="1">
                <a:latin typeface="가는각진제목체" pitchFamily="18" charset="-127"/>
                <a:ea typeface="가는각진제목체" pitchFamily="18" charset="-127"/>
              </a:rPr>
              <a:t>1)</a:t>
            </a:r>
          </a:p>
        </p:txBody>
      </p:sp>
      <p:sp>
        <p:nvSpPr>
          <p:cNvPr id="152" name="Text Box 233"/>
          <p:cNvSpPr txBox="1">
            <a:spLocks noChangeArrowheads="1"/>
          </p:cNvSpPr>
          <p:nvPr/>
        </p:nvSpPr>
        <p:spPr bwMode="auto">
          <a:xfrm>
            <a:off x="1813638" y="4344359"/>
            <a:ext cx="1079500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1200" i="1">
                <a:latin typeface="가는각진제목체" pitchFamily="18" charset="-127"/>
                <a:ea typeface="가는각진제목체" pitchFamily="18" charset="-127"/>
              </a:rPr>
              <a:t>주</a:t>
            </a:r>
            <a:r>
              <a:rPr lang="en-US" altLang="ko-KR" sz="1200" i="1">
                <a:latin typeface="가는각진제목체" pitchFamily="18" charset="-127"/>
                <a:ea typeface="가는각진제목체" pitchFamily="18" charset="-127"/>
              </a:rPr>
              <a:t>2)</a:t>
            </a:r>
          </a:p>
        </p:txBody>
      </p:sp>
      <p:sp>
        <p:nvSpPr>
          <p:cNvPr id="153" name="Text Box 190"/>
          <p:cNvSpPr txBox="1">
            <a:spLocks noChangeArrowheads="1"/>
          </p:cNvSpPr>
          <p:nvPr/>
        </p:nvSpPr>
        <p:spPr bwMode="auto">
          <a:xfrm>
            <a:off x="516650" y="5906459"/>
            <a:ext cx="8424863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주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1) 2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계층에서 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DM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는 선택적 영역이며 주로 분석 및 보고서 구현은 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영역에서 일어남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주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2) 3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계층 구조에서 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DW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영역은 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ER (Entity Relation)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모델 기법을 활용하며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사용자의 직접 정보 접근은 허용하지 않는다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. DM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영역은 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MD (Multi Dimensional) </a:t>
            </a:r>
            <a:r>
              <a:rPr lang="ko-KR" altLang="en-US" sz="1200" dirty="0">
                <a:latin typeface="가는각진제목체" pitchFamily="18" charset="-127"/>
                <a:ea typeface="가는각진제목체" pitchFamily="18" charset="-127"/>
              </a:rPr>
              <a:t>모델 기법을 활용한다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utoShape 175"/>
          <p:cNvSpPr>
            <a:spLocks noChangeArrowheads="1"/>
          </p:cNvSpPr>
          <p:nvPr/>
        </p:nvSpPr>
        <p:spPr bwMode="auto">
          <a:xfrm>
            <a:off x="5715241" y="3964128"/>
            <a:ext cx="3360738" cy="535463"/>
          </a:xfrm>
          <a:prstGeom prst="roundRect">
            <a:avLst>
              <a:gd name="adj" fmla="val 8250"/>
            </a:avLst>
          </a:prstGeom>
          <a:solidFill>
            <a:schemeClr val="accent3">
              <a:lumMod val="95000"/>
              <a:alpha val="45000"/>
            </a:schemeClr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9009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2.2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설계 유형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00472" y="90872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EDW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DM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는 정보를 설계하는 방식의 차이이며 개발 기간 및 시스템의 유연성에 영향을 주며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아래의 그림은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계층 구조를 선택 하는 경우의 구조임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..</a:t>
            </a:r>
          </a:p>
        </p:txBody>
      </p:sp>
      <p:graphicFrame>
        <p:nvGraphicFramePr>
          <p:cNvPr id="73" name="Group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49080"/>
              </p:ext>
            </p:extLst>
          </p:nvPr>
        </p:nvGraphicFramePr>
        <p:xfrm>
          <a:off x="305041" y="1503980"/>
          <a:ext cx="8947150" cy="4818507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구분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전사 데이터 웨어하우스 기반 접근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(Process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중심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데이터 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마트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기반 접근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요건 및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KPI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중심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300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구축 </a:t>
                      </a:r>
                    </a:p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방법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장점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687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다양한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KPI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제공 </a:t>
                      </a:r>
                    </a:p>
                    <a:p>
                      <a:pPr marL="88900" marR="0" lvl="0" indent="-88900" algn="l" defTabSz="687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 요건의 변화에 쉽게 대응하여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모델 변경 및 재개발이 필요 없음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시스템의 확장성 제공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)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687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운영에서 추가 개발을 위한 인원 지원 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DW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시스템의 빠른 개발 가능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687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단점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687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전사 데이터 모델링 과정 필요</a:t>
                      </a:r>
                    </a:p>
                    <a:p>
                      <a:pPr marL="88900" marR="0" lvl="0" indent="-88900" algn="l" defTabSz="687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초기 단계에는 부분별 정보 제공</a:t>
                      </a:r>
                    </a:p>
                  </a:txBody>
                  <a:tcPr marL="180000" marR="180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687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운영시스템에서 추가 개발을 위한 인원이 필요</a:t>
                      </a:r>
                    </a:p>
                    <a:p>
                      <a:pPr marL="88900" marR="0" lvl="0" indent="-88900" algn="l" defTabSz="687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KPI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변경과 업무 확장시시 모델의 변경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개발 필요</a:t>
                      </a:r>
                    </a:p>
                  </a:txBody>
                  <a:tcPr marL="180000" marR="180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4" name="Picture 116" descr="Unbenannt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1479" y="3301030"/>
            <a:ext cx="52228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7" descr="Unbenannt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833929" y="3296267"/>
            <a:ext cx="52228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Box 118"/>
          <p:cNvSpPr txBox="1">
            <a:spLocks noChangeArrowheads="1"/>
          </p:cNvSpPr>
          <p:nvPr/>
        </p:nvSpPr>
        <p:spPr bwMode="auto">
          <a:xfrm>
            <a:off x="2252904" y="3402630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생산</a:t>
            </a:r>
          </a:p>
        </p:txBody>
      </p:sp>
      <p:sp>
        <p:nvSpPr>
          <p:cNvPr id="77" name="Text Box 119"/>
          <p:cNvSpPr txBox="1">
            <a:spLocks noChangeArrowheads="1"/>
          </p:cNvSpPr>
          <p:nvPr/>
        </p:nvSpPr>
        <p:spPr bwMode="auto">
          <a:xfrm>
            <a:off x="2760904" y="3402630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영업</a:t>
            </a:r>
          </a:p>
        </p:txBody>
      </p:sp>
      <p:pic>
        <p:nvPicPr>
          <p:cNvPr id="78" name="Picture 120" descr="Unbenannt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22929" y="3283567"/>
            <a:ext cx="52228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 Box 121"/>
          <p:cNvSpPr txBox="1">
            <a:spLocks noChangeArrowheads="1"/>
          </p:cNvSpPr>
          <p:nvPr/>
        </p:nvSpPr>
        <p:spPr bwMode="auto">
          <a:xfrm>
            <a:off x="3675304" y="3389930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고객</a:t>
            </a:r>
          </a:p>
        </p:txBody>
      </p:sp>
      <p:pic>
        <p:nvPicPr>
          <p:cNvPr id="80" name="Picture 122" descr="Unbenannt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16329" y="3296267"/>
            <a:ext cx="52228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 Box 123"/>
          <p:cNvSpPr txBox="1">
            <a:spLocks noChangeArrowheads="1"/>
          </p:cNvSpPr>
          <p:nvPr/>
        </p:nvSpPr>
        <p:spPr bwMode="auto">
          <a:xfrm>
            <a:off x="1656004" y="3402630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구매</a:t>
            </a:r>
          </a:p>
        </p:txBody>
      </p:sp>
      <p:pic>
        <p:nvPicPr>
          <p:cNvPr id="82" name="Picture 124" descr="Unbenannt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70629" y="3283567"/>
            <a:ext cx="52228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 Box 125"/>
          <p:cNvSpPr txBox="1">
            <a:spLocks noChangeArrowheads="1"/>
          </p:cNvSpPr>
          <p:nvPr/>
        </p:nvSpPr>
        <p:spPr bwMode="auto">
          <a:xfrm>
            <a:off x="4323004" y="3389930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손익</a:t>
            </a:r>
          </a:p>
        </p:txBody>
      </p:sp>
      <p:sp>
        <p:nvSpPr>
          <p:cNvPr id="84" name="Text Box 126"/>
          <p:cNvSpPr txBox="1">
            <a:spLocks noChangeArrowheads="1"/>
          </p:cNvSpPr>
          <p:nvPr/>
        </p:nvSpPr>
        <p:spPr bwMode="auto">
          <a:xfrm>
            <a:off x="3310179" y="3466130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200">
                <a:latin typeface="가는각진제목체" pitchFamily="18" charset="-127"/>
                <a:ea typeface="가는각진제목체" pitchFamily="18" charset="-127"/>
              </a:rPr>
              <a:t>…</a:t>
            </a:r>
          </a:p>
        </p:txBody>
      </p:sp>
      <p:pic>
        <p:nvPicPr>
          <p:cNvPr id="154" name="Picture 127" descr="Unbenannt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49779" y="2054842"/>
            <a:ext cx="52228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28" descr="Unbenannt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564179" y="2029442"/>
            <a:ext cx="52228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 Box 129"/>
          <p:cNvSpPr txBox="1">
            <a:spLocks noChangeArrowheads="1"/>
          </p:cNvSpPr>
          <p:nvPr/>
        </p:nvSpPr>
        <p:spPr bwMode="auto">
          <a:xfrm>
            <a:off x="2471979" y="2105642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임원</a:t>
            </a:r>
            <a:b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정보마트</a:t>
            </a:r>
          </a:p>
        </p:txBody>
      </p:sp>
      <p:sp>
        <p:nvSpPr>
          <p:cNvPr id="157" name="Text Box 130"/>
          <p:cNvSpPr txBox="1">
            <a:spLocks noChangeArrowheads="1"/>
          </p:cNvSpPr>
          <p:nvPr/>
        </p:nvSpPr>
        <p:spPr bwMode="auto">
          <a:xfrm>
            <a:off x="3411779" y="213104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영업부마트</a:t>
            </a:r>
          </a:p>
        </p:txBody>
      </p:sp>
      <p:cxnSp>
        <p:nvCxnSpPr>
          <p:cNvPr id="158" name="AutoShape 131"/>
          <p:cNvCxnSpPr>
            <a:cxnSpLocks noChangeShapeType="1"/>
            <a:stCxn id="80" idx="0"/>
            <a:endCxn id="156" idx="2"/>
          </p:cNvCxnSpPr>
          <p:nvPr/>
        </p:nvCxnSpPr>
        <p:spPr bwMode="auto">
          <a:xfrm rot="16200000">
            <a:off x="2083041" y="2458067"/>
            <a:ext cx="733425" cy="9429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AutoShape 132"/>
          <p:cNvCxnSpPr>
            <a:cxnSpLocks noChangeShapeType="1"/>
            <a:stCxn id="74" idx="0"/>
            <a:endCxn id="154" idx="2"/>
          </p:cNvCxnSpPr>
          <p:nvPr/>
        </p:nvCxnSpPr>
        <p:spPr bwMode="auto">
          <a:xfrm rot="16200000">
            <a:off x="2371172" y="2760486"/>
            <a:ext cx="712788" cy="368300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AutoShape 133"/>
          <p:cNvCxnSpPr>
            <a:cxnSpLocks noChangeShapeType="1"/>
            <a:stCxn id="78" idx="0"/>
            <a:endCxn id="156" idx="2"/>
          </p:cNvCxnSpPr>
          <p:nvPr/>
        </p:nvCxnSpPr>
        <p:spPr bwMode="auto">
          <a:xfrm rot="5400000" flipH="1">
            <a:off x="3092691" y="2391392"/>
            <a:ext cx="720725" cy="10636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AutoShape 134"/>
          <p:cNvCxnSpPr>
            <a:cxnSpLocks noChangeShapeType="1"/>
            <a:stCxn id="75" idx="0"/>
            <a:endCxn id="156" idx="2"/>
          </p:cNvCxnSpPr>
          <p:nvPr/>
        </p:nvCxnSpPr>
        <p:spPr bwMode="auto">
          <a:xfrm rot="5400000" flipH="1">
            <a:off x="2641841" y="2842242"/>
            <a:ext cx="733425" cy="1746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AutoShape 135"/>
          <p:cNvCxnSpPr>
            <a:cxnSpLocks noChangeShapeType="1"/>
            <a:stCxn id="78" idx="0"/>
            <a:endCxn id="157" idx="2"/>
          </p:cNvCxnSpPr>
          <p:nvPr/>
        </p:nvCxnSpPr>
        <p:spPr bwMode="auto">
          <a:xfrm rot="5400000" flipH="1">
            <a:off x="3541160" y="2839861"/>
            <a:ext cx="695325" cy="1920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AutoShape 136"/>
          <p:cNvCxnSpPr>
            <a:cxnSpLocks noChangeShapeType="1"/>
            <a:stCxn id="82" idx="0"/>
            <a:endCxn id="157" idx="2"/>
          </p:cNvCxnSpPr>
          <p:nvPr/>
        </p:nvCxnSpPr>
        <p:spPr bwMode="auto">
          <a:xfrm rot="5400000" flipH="1">
            <a:off x="3865010" y="2516011"/>
            <a:ext cx="695325" cy="8397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AutoShape 137"/>
          <p:cNvCxnSpPr>
            <a:cxnSpLocks noChangeShapeType="1"/>
            <a:stCxn id="82" idx="0"/>
            <a:endCxn id="156" idx="2"/>
          </p:cNvCxnSpPr>
          <p:nvPr/>
        </p:nvCxnSpPr>
        <p:spPr bwMode="auto">
          <a:xfrm rot="5400000" flipH="1">
            <a:off x="3416541" y="2067542"/>
            <a:ext cx="720725" cy="1711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AutoShape 138"/>
          <p:cNvCxnSpPr>
            <a:cxnSpLocks noChangeShapeType="1"/>
            <a:stCxn id="74" idx="0"/>
            <a:endCxn id="157" idx="2"/>
          </p:cNvCxnSpPr>
          <p:nvPr/>
        </p:nvCxnSpPr>
        <p:spPr bwMode="auto">
          <a:xfrm rot="16200000">
            <a:off x="2811704" y="2319954"/>
            <a:ext cx="712788" cy="1249363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AutoShape 139"/>
          <p:cNvSpPr>
            <a:spLocks noChangeArrowheads="1"/>
          </p:cNvSpPr>
          <p:nvPr/>
        </p:nvSpPr>
        <p:spPr bwMode="auto">
          <a:xfrm>
            <a:off x="1621079" y="4632942"/>
            <a:ext cx="635000" cy="2794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구매</a:t>
            </a:r>
          </a:p>
        </p:txBody>
      </p:sp>
      <p:sp>
        <p:nvSpPr>
          <p:cNvPr id="167" name="AutoShape 140"/>
          <p:cNvSpPr>
            <a:spLocks noChangeArrowheads="1"/>
          </p:cNvSpPr>
          <p:nvPr/>
        </p:nvSpPr>
        <p:spPr bwMode="auto">
          <a:xfrm>
            <a:off x="2459279" y="4632942"/>
            <a:ext cx="635000" cy="2794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생산</a:t>
            </a:r>
          </a:p>
        </p:txBody>
      </p:sp>
      <p:sp>
        <p:nvSpPr>
          <p:cNvPr id="168" name="AutoShape 141"/>
          <p:cNvSpPr>
            <a:spLocks noChangeArrowheads="1"/>
          </p:cNvSpPr>
          <p:nvPr/>
        </p:nvSpPr>
        <p:spPr bwMode="auto">
          <a:xfrm>
            <a:off x="3462579" y="4632942"/>
            <a:ext cx="635000" cy="2794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영업</a:t>
            </a:r>
          </a:p>
        </p:txBody>
      </p:sp>
      <p:sp>
        <p:nvSpPr>
          <p:cNvPr id="169" name="AutoShape 142"/>
          <p:cNvSpPr>
            <a:spLocks noChangeArrowheads="1"/>
          </p:cNvSpPr>
          <p:nvPr/>
        </p:nvSpPr>
        <p:spPr bwMode="auto">
          <a:xfrm>
            <a:off x="4288079" y="4632942"/>
            <a:ext cx="635000" cy="2794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손익</a:t>
            </a:r>
          </a:p>
        </p:txBody>
      </p:sp>
      <p:sp>
        <p:nvSpPr>
          <p:cNvPr id="170" name="Text Box 143"/>
          <p:cNvSpPr txBox="1">
            <a:spLocks noChangeArrowheads="1"/>
          </p:cNvSpPr>
          <p:nvPr/>
        </p:nvSpPr>
        <p:spPr bwMode="auto">
          <a:xfrm>
            <a:off x="3106979" y="4585317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200">
                <a:latin typeface="가는각진제목체" pitchFamily="18" charset="-127"/>
                <a:ea typeface="가는각진제목체" pitchFamily="18" charset="-127"/>
              </a:rPr>
              <a:t>…</a:t>
            </a:r>
          </a:p>
        </p:txBody>
      </p:sp>
      <p:sp>
        <p:nvSpPr>
          <p:cNvPr id="171" name="AutoShape 144"/>
          <p:cNvSpPr>
            <a:spLocks noChangeArrowheads="1"/>
          </p:cNvSpPr>
          <p:nvPr/>
        </p:nvSpPr>
        <p:spPr bwMode="auto">
          <a:xfrm>
            <a:off x="2002079" y="3859830"/>
            <a:ext cx="2590800" cy="40322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정보의 가공 </a:t>
            </a:r>
          </a:p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및 수집</a:t>
            </a:r>
          </a:p>
        </p:txBody>
      </p:sp>
      <p:sp>
        <p:nvSpPr>
          <p:cNvPr id="172" name="AutoShape 145"/>
          <p:cNvSpPr>
            <a:spLocks noChangeArrowheads="1"/>
          </p:cNvSpPr>
          <p:nvPr/>
        </p:nvSpPr>
        <p:spPr bwMode="auto">
          <a:xfrm>
            <a:off x="5837479" y="4632942"/>
            <a:ext cx="609600" cy="2794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구매</a:t>
            </a:r>
          </a:p>
        </p:txBody>
      </p:sp>
      <p:sp>
        <p:nvSpPr>
          <p:cNvPr id="173" name="AutoShape 146"/>
          <p:cNvSpPr>
            <a:spLocks noChangeArrowheads="1"/>
          </p:cNvSpPr>
          <p:nvPr/>
        </p:nvSpPr>
        <p:spPr bwMode="auto">
          <a:xfrm>
            <a:off x="6675679" y="4632942"/>
            <a:ext cx="609600" cy="2794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생산</a:t>
            </a:r>
          </a:p>
        </p:txBody>
      </p:sp>
      <p:sp>
        <p:nvSpPr>
          <p:cNvPr id="174" name="AutoShape 147"/>
          <p:cNvSpPr>
            <a:spLocks noChangeArrowheads="1"/>
          </p:cNvSpPr>
          <p:nvPr/>
        </p:nvSpPr>
        <p:spPr bwMode="auto">
          <a:xfrm>
            <a:off x="7678979" y="4632942"/>
            <a:ext cx="609600" cy="2794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영업</a:t>
            </a:r>
          </a:p>
        </p:txBody>
      </p:sp>
      <p:sp>
        <p:nvSpPr>
          <p:cNvPr id="175" name="AutoShape 148"/>
          <p:cNvSpPr>
            <a:spLocks noChangeArrowheads="1"/>
          </p:cNvSpPr>
          <p:nvPr/>
        </p:nvSpPr>
        <p:spPr bwMode="auto">
          <a:xfrm>
            <a:off x="8504479" y="4632942"/>
            <a:ext cx="609600" cy="2794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손익</a:t>
            </a:r>
          </a:p>
        </p:txBody>
      </p:sp>
      <p:sp>
        <p:nvSpPr>
          <p:cNvPr id="176" name="Text Box 149"/>
          <p:cNvSpPr txBox="1">
            <a:spLocks noChangeArrowheads="1"/>
          </p:cNvSpPr>
          <p:nvPr/>
        </p:nvSpPr>
        <p:spPr bwMode="auto">
          <a:xfrm>
            <a:off x="7285279" y="4607542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200">
                <a:latin typeface="가는각진제목체" pitchFamily="18" charset="-127"/>
                <a:ea typeface="가는각진제목체" pitchFamily="18" charset="-127"/>
              </a:rPr>
              <a:t>…</a:t>
            </a:r>
          </a:p>
        </p:txBody>
      </p:sp>
      <p:sp>
        <p:nvSpPr>
          <p:cNvPr id="177" name="AutoShape 150"/>
          <p:cNvSpPr>
            <a:spLocks noChangeArrowheads="1"/>
          </p:cNvSpPr>
          <p:nvPr/>
        </p:nvSpPr>
        <p:spPr bwMode="auto">
          <a:xfrm>
            <a:off x="6240704" y="3235942"/>
            <a:ext cx="762000" cy="393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임원용</a:t>
            </a:r>
          </a:p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데이터</a:t>
            </a:r>
          </a:p>
        </p:txBody>
      </p:sp>
      <p:sp>
        <p:nvSpPr>
          <p:cNvPr id="178" name="AutoShape 151"/>
          <p:cNvSpPr>
            <a:spLocks noChangeArrowheads="1"/>
          </p:cNvSpPr>
          <p:nvPr/>
        </p:nvSpPr>
        <p:spPr bwMode="auto">
          <a:xfrm>
            <a:off x="7932979" y="3248642"/>
            <a:ext cx="762000" cy="3937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영업부</a:t>
            </a:r>
          </a:p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데이터</a:t>
            </a:r>
          </a:p>
        </p:txBody>
      </p:sp>
      <p:sp>
        <p:nvSpPr>
          <p:cNvPr id="179" name="Rectangle 152"/>
          <p:cNvSpPr>
            <a:spLocks noChangeArrowheads="1"/>
          </p:cNvSpPr>
          <p:nvPr/>
        </p:nvSpPr>
        <p:spPr bwMode="auto">
          <a:xfrm>
            <a:off x="5888279" y="4074142"/>
            <a:ext cx="1435100" cy="292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100">
                <a:latin typeface="가는각진제목체" pitchFamily="18" charset="-127"/>
                <a:ea typeface="가는각진제목체" pitchFamily="18" charset="-127"/>
              </a:rPr>
              <a:t>사용자 추출 프로그램</a:t>
            </a:r>
          </a:p>
        </p:txBody>
      </p:sp>
      <p:sp>
        <p:nvSpPr>
          <p:cNvPr id="180" name="Rectangle 153"/>
          <p:cNvSpPr>
            <a:spLocks noChangeArrowheads="1"/>
          </p:cNvSpPr>
          <p:nvPr/>
        </p:nvSpPr>
        <p:spPr bwMode="auto">
          <a:xfrm>
            <a:off x="7640879" y="4074142"/>
            <a:ext cx="1435100" cy="292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100">
                <a:latin typeface="가는각진제목체" pitchFamily="18" charset="-127"/>
                <a:ea typeface="가는각진제목체" pitchFamily="18" charset="-127"/>
              </a:rPr>
              <a:t>사용자 추출 프로그램</a:t>
            </a:r>
          </a:p>
        </p:txBody>
      </p:sp>
      <p:pic>
        <p:nvPicPr>
          <p:cNvPr id="181" name="Picture 154" descr="Unbenannt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53479" y="2080242"/>
            <a:ext cx="52228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155" descr="Unbenannt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67879" y="2054842"/>
            <a:ext cx="522287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 Box 156"/>
          <p:cNvSpPr txBox="1">
            <a:spLocks noChangeArrowheads="1"/>
          </p:cNvSpPr>
          <p:nvPr/>
        </p:nvSpPr>
        <p:spPr bwMode="auto">
          <a:xfrm>
            <a:off x="6637579" y="2156442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임원</a:t>
            </a:r>
            <a:b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정보마트</a:t>
            </a:r>
          </a:p>
        </p:txBody>
      </p:sp>
      <p:sp>
        <p:nvSpPr>
          <p:cNvPr id="184" name="Text Box 157"/>
          <p:cNvSpPr txBox="1">
            <a:spLocks noChangeArrowheads="1"/>
          </p:cNvSpPr>
          <p:nvPr/>
        </p:nvSpPr>
        <p:spPr bwMode="auto">
          <a:xfrm>
            <a:off x="7640879" y="2156442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영업부마트</a:t>
            </a:r>
          </a:p>
        </p:txBody>
      </p:sp>
      <p:cxnSp>
        <p:nvCxnSpPr>
          <p:cNvPr id="185" name="AutoShape 158"/>
          <p:cNvCxnSpPr>
            <a:cxnSpLocks noChangeShapeType="1"/>
            <a:stCxn id="172" idx="1"/>
            <a:endCxn id="179" idx="2"/>
          </p:cNvCxnSpPr>
          <p:nvPr/>
        </p:nvCxnSpPr>
        <p:spPr bwMode="auto">
          <a:xfrm rot="16200000">
            <a:off x="6240704" y="4267817"/>
            <a:ext cx="266700" cy="4635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AutoShape 159"/>
          <p:cNvCxnSpPr>
            <a:cxnSpLocks noChangeShapeType="1"/>
            <a:stCxn id="173" idx="1"/>
            <a:endCxn id="179" idx="2"/>
          </p:cNvCxnSpPr>
          <p:nvPr/>
        </p:nvCxnSpPr>
        <p:spPr bwMode="auto">
          <a:xfrm rot="5400000" flipH="1">
            <a:off x="6659804" y="4312267"/>
            <a:ext cx="266700" cy="374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AutoShape 160"/>
          <p:cNvCxnSpPr>
            <a:cxnSpLocks noChangeShapeType="1"/>
            <a:stCxn id="175" idx="1"/>
            <a:endCxn id="179" idx="2"/>
          </p:cNvCxnSpPr>
          <p:nvPr/>
        </p:nvCxnSpPr>
        <p:spPr bwMode="auto">
          <a:xfrm rot="5400000" flipH="1">
            <a:off x="7574204" y="3397867"/>
            <a:ext cx="266700" cy="22034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AutoShape 161"/>
          <p:cNvCxnSpPr>
            <a:cxnSpLocks noChangeShapeType="1"/>
            <a:stCxn id="175" idx="1"/>
            <a:endCxn id="180" idx="2"/>
          </p:cNvCxnSpPr>
          <p:nvPr/>
        </p:nvCxnSpPr>
        <p:spPr bwMode="auto">
          <a:xfrm rot="5400000" flipH="1">
            <a:off x="8450504" y="4274167"/>
            <a:ext cx="266700" cy="4508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AutoShape 162"/>
          <p:cNvCxnSpPr>
            <a:cxnSpLocks noChangeShapeType="1"/>
            <a:stCxn id="174" idx="0"/>
            <a:endCxn id="180" idx="2"/>
          </p:cNvCxnSpPr>
          <p:nvPr/>
        </p:nvCxnSpPr>
        <p:spPr bwMode="auto">
          <a:xfrm rot="16200000">
            <a:off x="8002829" y="4347192"/>
            <a:ext cx="336550" cy="374650"/>
          </a:xfrm>
          <a:prstGeom prst="curvedConnector3">
            <a:avLst>
              <a:gd name="adj1" fmla="val 603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AutoShape 163"/>
          <p:cNvSpPr>
            <a:spLocks noChangeArrowheads="1"/>
          </p:cNvSpPr>
          <p:nvPr/>
        </p:nvSpPr>
        <p:spPr bwMode="auto">
          <a:xfrm>
            <a:off x="5888279" y="3705842"/>
            <a:ext cx="1524000" cy="228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수집</a:t>
            </a:r>
          </a:p>
        </p:txBody>
      </p:sp>
      <p:sp>
        <p:nvSpPr>
          <p:cNvPr id="191" name="AutoShape 164"/>
          <p:cNvSpPr>
            <a:spLocks noChangeArrowheads="1"/>
          </p:cNvSpPr>
          <p:nvPr/>
        </p:nvSpPr>
        <p:spPr bwMode="auto">
          <a:xfrm>
            <a:off x="7577379" y="3718542"/>
            <a:ext cx="1524000" cy="2286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수집</a:t>
            </a:r>
          </a:p>
        </p:txBody>
      </p:sp>
      <p:sp>
        <p:nvSpPr>
          <p:cNvPr id="192" name="AutoShape 165"/>
          <p:cNvSpPr>
            <a:spLocks noChangeArrowheads="1"/>
          </p:cNvSpPr>
          <p:nvPr/>
        </p:nvSpPr>
        <p:spPr bwMode="auto">
          <a:xfrm>
            <a:off x="6218479" y="2689842"/>
            <a:ext cx="2590800" cy="3587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정보의 가공 </a:t>
            </a:r>
          </a:p>
          <a:p>
            <a:pPr>
              <a:spcBef>
                <a:spcPct val="0"/>
              </a:spcBef>
            </a:pPr>
            <a:r>
              <a:rPr lang="ko-KR" altLang="en-US" sz="1200">
                <a:latin typeface="가는각진제목체" pitchFamily="18" charset="-127"/>
                <a:ea typeface="가는각진제목체" pitchFamily="18" charset="-127"/>
              </a:rPr>
              <a:t>및 수집</a:t>
            </a:r>
          </a:p>
        </p:txBody>
      </p:sp>
      <p:sp>
        <p:nvSpPr>
          <p:cNvPr id="193" name="Text Box 166"/>
          <p:cNvSpPr txBox="1">
            <a:spLocks noChangeArrowheads="1"/>
          </p:cNvSpPr>
          <p:nvPr/>
        </p:nvSpPr>
        <p:spPr bwMode="auto">
          <a:xfrm>
            <a:off x="1535354" y="3078780"/>
            <a:ext cx="2971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100">
                <a:latin typeface="가는각진제목체" pitchFamily="18" charset="-127"/>
                <a:ea typeface="가는각진제목체" pitchFamily="18" charset="-127"/>
              </a:rPr>
              <a:t>전사 데이터 웨어하우스 영역</a:t>
            </a:r>
          </a:p>
        </p:txBody>
      </p:sp>
      <p:sp>
        <p:nvSpPr>
          <p:cNvPr id="194" name="Text Box 167"/>
          <p:cNvSpPr txBox="1">
            <a:spLocks noChangeArrowheads="1"/>
          </p:cNvSpPr>
          <p:nvPr/>
        </p:nvSpPr>
        <p:spPr bwMode="auto">
          <a:xfrm>
            <a:off x="1529004" y="1924667"/>
            <a:ext cx="2971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100">
                <a:latin typeface="가는각진제목체" pitchFamily="18" charset="-127"/>
                <a:ea typeface="가는각진제목체" pitchFamily="18" charset="-127"/>
              </a:rPr>
              <a:t>데이터 마트 영역</a:t>
            </a:r>
          </a:p>
        </p:txBody>
      </p:sp>
      <p:sp>
        <p:nvSpPr>
          <p:cNvPr id="195" name="Text Box 168"/>
          <p:cNvSpPr txBox="1">
            <a:spLocks noChangeArrowheads="1"/>
          </p:cNvSpPr>
          <p:nvPr/>
        </p:nvSpPr>
        <p:spPr bwMode="auto">
          <a:xfrm>
            <a:off x="5685079" y="1927842"/>
            <a:ext cx="2971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100">
                <a:latin typeface="가는각진제목체" pitchFamily="18" charset="-127"/>
                <a:ea typeface="가는각진제목체" pitchFamily="18" charset="-127"/>
              </a:rPr>
              <a:t>데이터 마트 영역</a:t>
            </a:r>
          </a:p>
        </p:txBody>
      </p:sp>
      <p:sp>
        <p:nvSpPr>
          <p:cNvPr id="196" name="Text Box 169"/>
          <p:cNvSpPr txBox="1">
            <a:spLocks noChangeArrowheads="1"/>
          </p:cNvSpPr>
          <p:nvPr/>
        </p:nvSpPr>
        <p:spPr bwMode="auto">
          <a:xfrm>
            <a:off x="1522654" y="4288455"/>
            <a:ext cx="2971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ko-KR" altLang="en-US" sz="1100" dirty="0">
                <a:latin typeface="가는각진제목체" pitchFamily="18" charset="-127"/>
                <a:ea typeface="가는각진제목체" pitchFamily="18" charset="-127"/>
              </a:rPr>
              <a:t>운영 시스템 영역</a:t>
            </a:r>
          </a:p>
        </p:txBody>
      </p:sp>
      <p:sp>
        <p:nvSpPr>
          <p:cNvPr id="197" name="Text Box 170"/>
          <p:cNvSpPr txBox="1">
            <a:spLocks noChangeArrowheads="1"/>
          </p:cNvSpPr>
          <p:nvPr/>
        </p:nvSpPr>
        <p:spPr bwMode="auto">
          <a:xfrm>
            <a:off x="5685079" y="3078780"/>
            <a:ext cx="2971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100">
                <a:latin typeface="가는각진제목체" pitchFamily="18" charset="-127"/>
                <a:ea typeface="가는각진제목체" pitchFamily="18" charset="-127"/>
              </a:rPr>
              <a:t>ERP </a:t>
            </a:r>
            <a:r>
              <a:rPr lang="ko-KR" altLang="en-US" sz="1100">
                <a:latin typeface="가는각진제목체" pitchFamily="18" charset="-127"/>
                <a:ea typeface="가는각진제목체" pitchFamily="18" charset="-127"/>
              </a:rPr>
              <a:t>영역</a:t>
            </a:r>
          </a:p>
        </p:txBody>
      </p:sp>
      <p:sp>
        <p:nvSpPr>
          <p:cNvPr id="198" name="AutoShape 171"/>
          <p:cNvSpPr>
            <a:spLocks noChangeArrowheads="1"/>
          </p:cNvSpPr>
          <p:nvPr/>
        </p:nvSpPr>
        <p:spPr bwMode="auto">
          <a:xfrm>
            <a:off x="1573454" y="3329128"/>
            <a:ext cx="3441700" cy="27241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99" name="AutoShape 172"/>
          <p:cNvSpPr>
            <a:spLocks noChangeArrowheads="1"/>
          </p:cNvSpPr>
          <p:nvPr/>
        </p:nvSpPr>
        <p:spPr bwMode="auto">
          <a:xfrm>
            <a:off x="1586154" y="2140091"/>
            <a:ext cx="3441700" cy="27241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0" name="AutoShape 173"/>
          <p:cNvSpPr>
            <a:spLocks noChangeArrowheads="1"/>
          </p:cNvSpPr>
          <p:nvPr/>
        </p:nvSpPr>
        <p:spPr bwMode="auto">
          <a:xfrm>
            <a:off x="1522654" y="4554678"/>
            <a:ext cx="3492500" cy="27241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1" name="AutoShape 174"/>
          <p:cNvSpPr>
            <a:spLocks noChangeArrowheads="1"/>
          </p:cNvSpPr>
          <p:nvPr/>
        </p:nvSpPr>
        <p:spPr bwMode="auto">
          <a:xfrm>
            <a:off x="1101966" y="3212050"/>
            <a:ext cx="314325" cy="484346"/>
          </a:xfrm>
          <a:prstGeom prst="upArrow">
            <a:avLst>
              <a:gd name="adj1" fmla="val 49491"/>
              <a:gd name="adj2" fmla="val 154600"/>
            </a:avLst>
          </a:prstGeom>
          <a:solidFill>
            <a:srgbClr val="FCD4F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3" name="AutoShape 176"/>
          <p:cNvSpPr>
            <a:spLocks noChangeArrowheads="1"/>
          </p:cNvSpPr>
          <p:nvPr/>
        </p:nvSpPr>
        <p:spPr bwMode="auto">
          <a:xfrm>
            <a:off x="5715241" y="2155966"/>
            <a:ext cx="3543300" cy="27241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4" name="AutoShape 177"/>
          <p:cNvSpPr>
            <a:spLocks noChangeArrowheads="1"/>
          </p:cNvSpPr>
          <p:nvPr/>
        </p:nvSpPr>
        <p:spPr bwMode="auto">
          <a:xfrm rot="10800000">
            <a:off x="5286616" y="3212050"/>
            <a:ext cx="314325" cy="484346"/>
          </a:xfrm>
          <a:prstGeom prst="upArrow">
            <a:avLst>
              <a:gd name="adj1" fmla="val 49491"/>
              <a:gd name="adj2" fmla="val 154600"/>
            </a:avLst>
          </a:prstGeom>
          <a:solidFill>
            <a:srgbClr val="FCD4F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5" name="Text Box 178"/>
          <p:cNvSpPr txBox="1">
            <a:spLocks noChangeArrowheads="1"/>
          </p:cNvSpPr>
          <p:nvPr/>
        </p:nvSpPr>
        <p:spPr bwMode="auto">
          <a:xfrm>
            <a:off x="925754" y="3716955"/>
            <a:ext cx="1015021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92075" indent="-920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ko-KR" sz="1300">
                <a:latin typeface="가는각진제목체" pitchFamily="18" charset="-127"/>
                <a:ea typeface="가는각진제목체" pitchFamily="18" charset="-127"/>
              </a:rPr>
              <a:t>Bottom-up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ko-KR" altLang="en-US" sz="1300">
                <a:latin typeface="가는각진제목체" pitchFamily="18" charset="-127"/>
                <a:ea typeface="가는각진제목체" pitchFamily="18" charset="-127"/>
              </a:rPr>
              <a:t>설계방식</a:t>
            </a:r>
          </a:p>
        </p:txBody>
      </p:sp>
      <p:sp>
        <p:nvSpPr>
          <p:cNvPr id="206" name="Text Box 179"/>
          <p:cNvSpPr txBox="1">
            <a:spLocks noChangeArrowheads="1"/>
          </p:cNvSpPr>
          <p:nvPr/>
        </p:nvSpPr>
        <p:spPr bwMode="auto">
          <a:xfrm>
            <a:off x="5162791" y="2229467"/>
            <a:ext cx="99578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92075" indent="-920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altLang="ko-KR" sz="1300">
                <a:latin typeface="가는각진제목체" pitchFamily="18" charset="-127"/>
                <a:ea typeface="가는각진제목체" pitchFamily="18" charset="-127"/>
              </a:rPr>
              <a:t>Top-Down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ko-KR" altLang="en-US" sz="1300">
                <a:latin typeface="가는각진제목체" pitchFamily="18" charset="-127"/>
                <a:ea typeface="가는각진제목체" pitchFamily="18" charset="-127"/>
              </a:rPr>
              <a:t>설계방식</a:t>
            </a:r>
          </a:p>
        </p:txBody>
      </p:sp>
    </p:spTree>
    <p:extLst>
      <p:ext uri="{BB962C8B-B14F-4D97-AF65-F5344CB8AC3E}">
        <p14:creationId xmlns:p14="http://schemas.microsoft.com/office/powerpoint/2010/main" val="152673927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9009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2.3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개발 방법론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(1/2)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00472" y="90872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EDW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DM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는 정보를 설계하는 방식의 차이이며 개발 기간 및 시스템의 유연성에 영향을 주며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아래의 그림은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계층 구조를 선택 하는 경우의 구조임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..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471488" y="1422400"/>
            <a:ext cx="8186737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7A5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ko-KR" sz="17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Bottom-up </a:t>
            </a:r>
            <a:r>
              <a:rPr lang="ko-KR" altLang="en-US" sz="17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방법론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D/W 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구축 후 각 각의 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Mart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를 구축하는 방법론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장점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전체 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에 대한 데이터의 흐름을 일관되게 유지 할 수 있다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단점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개발 기간이 길다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(2-5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년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ko-KR" sz="17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Top Down </a:t>
            </a:r>
            <a:r>
              <a:rPr lang="ko-KR" altLang="en-US" sz="17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방법론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별도의 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Mart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를 구축 후 이를 중심으로 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구성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장점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개발 기간이 짧아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(3-10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개월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사용자의 요구에 빠른 대응이 가능하다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단점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전체 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를 위한 데이터의 흐름이 복잡해 진다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ko-KR" sz="1700" dirty="0">
                <a:latin typeface="가는각진제목체" pitchFamily="18" charset="-127"/>
                <a:ea typeface="가는각진제목체" pitchFamily="18" charset="-127"/>
              </a:rPr>
              <a:t>Mixed </a:t>
            </a:r>
            <a:r>
              <a:rPr lang="ko-KR" altLang="en-US" sz="1700" dirty="0">
                <a:latin typeface="가는각진제목체" pitchFamily="18" charset="-127"/>
                <a:ea typeface="가는각진제목체" pitchFamily="18" charset="-127"/>
              </a:rPr>
              <a:t>방법론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의 전사 모델은 기업 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EDW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를 위한 데이터 모델 구성 후 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Data Mart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별로 개발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사용자 주요 요구 사항 및 주제 영역별 개발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장점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데이터의 모델 및 자료의 흐름을 일관성을 유지 할 수 있다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1143000" lvl="2" indent="-228600" algn="l">
              <a:spcBef>
                <a:spcPct val="20000"/>
              </a:spcBef>
              <a:buFontTx/>
              <a:buChar char="•"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사용자의 요구에 빠르게 대응 할 수 있다</a:t>
            </a:r>
            <a:r>
              <a:rPr lang="en-US" altLang="ko-KR" sz="2000" b="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61537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9009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2.3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개발 방법론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(2/2)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설계 절차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00472" y="90872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2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계층 구조에서는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3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계층 구조의 개발 방법론 중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Mixed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방법론을 활용한다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5" name="Text Box 94"/>
          <p:cNvSpPr txBox="1">
            <a:spLocks noChangeArrowheads="1"/>
          </p:cNvSpPr>
          <p:nvPr/>
        </p:nvSpPr>
        <p:spPr bwMode="auto">
          <a:xfrm>
            <a:off x="391142" y="1386941"/>
            <a:ext cx="4806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latinLnBrk="0" hangingPunct="0"/>
            <a:r>
              <a:rPr kumimoji="0" lang="en-US" altLang="ko-KR" sz="2800" dirty="0">
                <a:latin typeface="가는각진제목체" pitchFamily="18" charset="-127"/>
                <a:ea typeface="가는각진제목체" pitchFamily="18" charset="-127"/>
              </a:rPr>
              <a:t>Think Big, But Build Small</a:t>
            </a: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1015271" y="2353909"/>
            <a:ext cx="2338387" cy="569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 sz="1400">
                <a:latin typeface="가는각진제목체" pitchFamily="18" charset="-127"/>
                <a:ea typeface="가는각진제목체" pitchFamily="18" charset="-127"/>
              </a:rPr>
              <a:t>전사의 주요 </a:t>
            </a:r>
            <a:r>
              <a:rPr kumimoji="0" lang="en-US" altLang="ko-KR" sz="1400">
                <a:latin typeface="가는각진제목체" pitchFamily="18" charset="-127"/>
                <a:ea typeface="가는각진제목체" pitchFamily="18" charset="-127"/>
              </a:rPr>
              <a:t>Dimension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>
                <a:latin typeface="가는각진제목체" pitchFamily="18" charset="-127"/>
                <a:ea typeface="가는각진제목체" pitchFamily="18" charset="-127"/>
              </a:rPr>
              <a:t>구분 및 정의</a:t>
            </a:r>
          </a:p>
        </p:txBody>
      </p:sp>
      <p:sp>
        <p:nvSpPr>
          <p:cNvPr id="7" name="Rectangle 96"/>
          <p:cNvSpPr>
            <a:spLocks noChangeArrowheads="1"/>
          </p:cNvSpPr>
          <p:nvPr/>
        </p:nvSpPr>
        <p:spPr bwMode="auto">
          <a:xfrm>
            <a:off x="2277333" y="3011134"/>
            <a:ext cx="2338388" cy="569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 sz="1400">
                <a:latin typeface="가는각진제목체" pitchFamily="18" charset="-127"/>
                <a:ea typeface="가는각진제목체" pitchFamily="18" charset="-127"/>
              </a:rPr>
              <a:t>전사의 주요 </a:t>
            </a:r>
            <a:r>
              <a:rPr kumimoji="0" lang="en-US" altLang="ko-KR" sz="1400">
                <a:latin typeface="가는각진제목체" pitchFamily="18" charset="-127"/>
                <a:ea typeface="가는각진제목체" pitchFamily="18" charset="-127"/>
              </a:rPr>
              <a:t>Fact</a:t>
            </a:r>
            <a:r>
              <a:rPr kumimoji="0" lang="ko-KR" altLang="en-US" sz="140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kumimoji="0" lang="en-US" altLang="ko-KR" sz="1400">
                <a:latin typeface="가는각진제목체" pitchFamily="18" charset="-127"/>
                <a:ea typeface="가는각진제목체" pitchFamily="18" charset="-127"/>
              </a:rPr>
              <a:t>Grain</a:t>
            </a:r>
          </a:p>
          <a:p>
            <a:pPr eaLnBrk="0" latinLnBrk="0" hangingPunct="0">
              <a:spcBef>
                <a:spcPct val="0"/>
              </a:spcBef>
            </a:pPr>
            <a:r>
              <a:rPr kumimoji="0" lang="en-US" altLang="ko-KR" sz="140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kumimoji="0" lang="ko-KR" altLang="en-US" sz="1400">
                <a:latin typeface="가는각진제목체" pitchFamily="18" charset="-127"/>
                <a:ea typeface="가는각진제목체" pitchFamily="18" charset="-127"/>
              </a:rPr>
              <a:t>결정</a:t>
            </a:r>
          </a:p>
        </p:txBody>
      </p:sp>
      <p:sp>
        <p:nvSpPr>
          <p:cNvPr id="8" name="Rectangle 97"/>
          <p:cNvSpPr>
            <a:spLocks noChangeArrowheads="1"/>
          </p:cNvSpPr>
          <p:nvPr/>
        </p:nvSpPr>
        <p:spPr bwMode="auto">
          <a:xfrm>
            <a:off x="3418746" y="3677884"/>
            <a:ext cx="2338387" cy="569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 sz="1400">
                <a:latin typeface="가는각진제목체" pitchFamily="18" charset="-127"/>
                <a:ea typeface="가는각진제목체" pitchFamily="18" charset="-127"/>
              </a:rPr>
              <a:t>상위 수준의 </a:t>
            </a:r>
            <a:r>
              <a:rPr kumimoji="0" lang="en-US" altLang="ko-KR" sz="1400">
                <a:latin typeface="가는각진제목체" pitchFamily="18" charset="-127"/>
                <a:ea typeface="가는각진제목체" pitchFamily="18" charset="-127"/>
              </a:rPr>
              <a:t>EDW </a:t>
            </a:r>
            <a:r>
              <a:rPr kumimoji="0" lang="ko-KR" altLang="en-US" sz="1400">
                <a:latin typeface="가는각진제목체" pitchFamily="18" charset="-127"/>
                <a:ea typeface="가는각진제목체" pitchFamily="18" charset="-127"/>
              </a:rPr>
              <a:t>설계</a:t>
            </a: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668108" y="4350984"/>
            <a:ext cx="2451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 sz="1400">
                <a:latin typeface="가는각진제목체" pitchFamily="18" charset="-127"/>
                <a:ea typeface="가는각진제목체" pitchFamily="18" charset="-127"/>
              </a:rPr>
              <a:t>주제 영역 개발 우선 순위 결정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906358" y="5016147"/>
            <a:ext cx="24511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r>
              <a:rPr kumimoji="0" lang="ko-KR" altLang="en-US" sz="1400">
                <a:latin typeface="가는각진제목체" pitchFamily="18" charset="-127"/>
                <a:ea typeface="가는각진제목체" pitchFamily="18" charset="-127"/>
              </a:rPr>
              <a:t>주제 영역별 개발</a:t>
            </a:r>
          </a:p>
        </p:txBody>
      </p:sp>
      <p:sp>
        <p:nvSpPr>
          <p:cNvPr id="11" name="AutoShape 100"/>
          <p:cNvSpPr>
            <a:spLocks noChangeArrowheads="1"/>
          </p:cNvSpPr>
          <p:nvPr/>
        </p:nvSpPr>
        <p:spPr bwMode="auto">
          <a:xfrm rot="5400000">
            <a:off x="3318733" y="2530122"/>
            <a:ext cx="520700" cy="4445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2" name="AutoShape 101"/>
          <p:cNvSpPr>
            <a:spLocks noChangeArrowheads="1"/>
          </p:cNvSpPr>
          <p:nvPr/>
        </p:nvSpPr>
        <p:spPr bwMode="auto">
          <a:xfrm rot="5400000">
            <a:off x="4576827" y="3192903"/>
            <a:ext cx="519112" cy="4445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3" name="AutoShape 102"/>
          <p:cNvSpPr>
            <a:spLocks noChangeArrowheads="1"/>
          </p:cNvSpPr>
          <p:nvPr/>
        </p:nvSpPr>
        <p:spPr bwMode="auto">
          <a:xfrm rot="5400000">
            <a:off x="5723002" y="3869178"/>
            <a:ext cx="519112" cy="4445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4" name="AutoShape 103"/>
          <p:cNvSpPr>
            <a:spLocks noChangeArrowheads="1"/>
          </p:cNvSpPr>
          <p:nvPr/>
        </p:nvSpPr>
        <p:spPr bwMode="auto">
          <a:xfrm rot="5400000">
            <a:off x="7093808" y="4543072"/>
            <a:ext cx="520700" cy="4445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5" name="AutoShape 104"/>
          <p:cNvSpPr>
            <a:spLocks noChangeArrowheads="1"/>
          </p:cNvSpPr>
          <p:nvPr/>
        </p:nvSpPr>
        <p:spPr bwMode="auto">
          <a:xfrm rot="10800000">
            <a:off x="5238021" y="5357459"/>
            <a:ext cx="1125537" cy="474663"/>
          </a:xfrm>
          <a:custGeom>
            <a:avLst/>
            <a:gdLst>
              <a:gd name="G0" fmla="+- 4864966 0 0"/>
              <a:gd name="G1" fmla="+- -11796480 0 0"/>
              <a:gd name="G2" fmla="+- 4864966 0 -11796480"/>
              <a:gd name="G3" fmla="+- 10800 0 0"/>
              <a:gd name="G4" fmla="+- 0 0 486496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566 0 0"/>
              <a:gd name="G9" fmla="+- 0 0 -11796480"/>
              <a:gd name="G10" fmla="+- 7566 0 2700"/>
              <a:gd name="G11" fmla="cos G10 4864966"/>
              <a:gd name="G12" fmla="sin G10 4864966"/>
              <a:gd name="G13" fmla="cos 13500 4864966"/>
              <a:gd name="G14" fmla="sin 13500 4864966"/>
              <a:gd name="G15" fmla="+- G11 10800 0"/>
              <a:gd name="G16" fmla="+- G12 10800 0"/>
              <a:gd name="G17" fmla="+- G13 10800 0"/>
              <a:gd name="G18" fmla="+- G14 10800 0"/>
              <a:gd name="G19" fmla="*/ 7566 1 2"/>
              <a:gd name="G20" fmla="+- G19 5400 0"/>
              <a:gd name="G21" fmla="cos G20 4864966"/>
              <a:gd name="G22" fmla="sin G20 4864966"/>
              <a:gd name="G23" fmla="+- G21 10800 0"/>
              <a:gd name="G24" fmla="+- G12 G23 G22"/>
              <a:gd name="G25" fmla="+- G22 G23 G11"/>
              <a:gd name="G26" fmla="cos 10800 4864966"/>
              <a:gd name="G27" fmla="sin 10800 4864966"/>
              <a:gd name="G28" fmla="cos 7566 4864966"/>
              <a:gd name="G29" fmla="sin 7566 486496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486496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566 G39"/>
              <a:gd name="G43" fmla="sin 756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7317 w 21600"/>
              <a:gd name="T5" fmla="*/ 2187 h 21600"/>
              <a:gd name="T6" fmla="*/ 1617 w 21600"/>
              <a:gd name="T7" fmla="*/ 10800 h 21600"/>
              <a:gd name="T8" fmla="*/ 15365 w 21600"/>
              <a:gd name="T9" fmla="*/ 4766 h 21600"/>
              <a:gd name="T10" fmla="*/ 14468 w 21600"/>
              <a:gd name="T11" fmla="*/ 23792 h 21600"/>
              <a:gd name="T12" fmla="*/ 9140 w 21600"/>
              <a:gd name="T13" fmla="*/ 20810 h 21600"/>
              <a:gd name="T14" fmla="*/ 12122 w 21600"/>
              <a:gd name="T15" fmla="*/ 154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2855" y="18081"/>
                </a:moveTo>
                <a:cubicBezTo>
                  <a:pt x="16115" y="17161"/>
                  <a:pt x="18366" y="14186"/>
                  <a:pt x="18366" y="10800"/>
                </a:cubicBezTo>
                <a:cubicBezTo>
                  <a:pt x="18366" y="6621"/>
                  <a:pt x="14978" y="3234"/>
                  <a:pt x="10800" y="3234"/>
                </a:cubicBezTo>
                <a:cubicBezTo>
                  <a:pt x="6621" y="3234"/>
                  <a:pt x="3234" y="6621"/>
                  <a:pt x="3234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5634"/>
                  <a:pt x="18387" y="19880"/>
                  <a:pt x="13734" y="21193"/>
                </a:cubicBezTo>
                <a:lnTo>
                  <a:pt x="14468" y="23792"/>
                </a:lnTo>
                <a:lnTo>
                  <a:pt x="9140" y="20810"/>
                </a:lnTo>
                <a:lnTo>
                  <a:pt x="12122" y="15482"/>
                </a:lnTo>
                <a:lnTo>
                  <a:pt x="12855" y="18081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6" name="AutoShape 105"/>
          <p:cNvSpPr>
            <a:spLocks noChangeArrowheads="1"/>
          </p:cNvSpPr>
          <p:nvPr/>
        </p:nvSpPr>
        <p:spPr bwMode="auto">
          <a:xfrm>
            <a:off x="4603021" y="2091972"/>
            <a:ext cx="4008437" cy="357187"/>
          </a:xfrm>
          <a:prstGeom prst="wedgeRectCallout">
            <a:avLst>
              <a:gd name="adj1" fmla="val -80694"/>
              <a:gd name="adj2" fmla="val 5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endParaRPr kumimoji="0" lang="en-US" sz="14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7" name="Rectangle 106"/>
          <p:cNvSpPr>
            <a:spLocks noChangeArrowheads="1"/>
          </p:cNvSpPr>
          <p:nvPr/>
        </p:nvSpPr>
        <p:spPr bwMode="auto">
          <a:xfrm>
            <a:off x="4750658" y="2184047"/>
            <a:ext cx="37195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Drill Across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조회를 위한 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Framework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제공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ko-KR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AutoShape 107"/>
          <p:cNvSpPr>
            <a:spLocks noChangeArrowheads="1"/>
          </p:cNvSpPr>
          <p:nvPr/>
        </p:nvSpPr>
        <p:spPr bwMode="auto">
          <a:xfrm>
            <a:off x="5265008" y="2936522"/>
            <a:ext cx="4008438" cy="357187"/>
          </a:xfrm>
          <a:prstGeom prst="wedgeRectCallout">
            <a:avLst>
              <a:gd name="adj1" fmla="val -66236"/>
              <a:gd name="adj2" fmla="val 5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endParaRPr kumimoji="0" 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9" name="Rectangle 108"/>
          <p:cNvSpPr>
            <a:spLocks noChangeArrowheads="1"/>
          </p:cNvSpPr>
          <p:nvPr/>
        </p:nvSpPr>
        <p:spPr bwMode="auto">
          <a:xfrm>
            <a:off x="5407883" y="3044472"/>
            <a:ext cx="37195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사용자에게 전달 할 데이터의 상세 정도를 결정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ko-KR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" name="AutoShape 109"/>
          <p:cNvSpPr>
            <a:spLocks noChangeArrowheads="1"/>
          </p:cNvSpPr>
          <p:nvPr/>
        </p:nvSpPr>
        <p:spPr bwMode="auto">
          <a:xfrm>
            <a:off x="6444521" y="3620734"/>
            <a:ext cx="2560637" cy="555625"/>
          </a:xfrm>
          <a:prstGeom prst="wedgeRectCallout">
            <a:avLst>
              <a:gd name="adj1" fmla="val -77343"/>
              <a:gd name="adj2" fmla="val -1914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endParaRPr kumimoji="0" 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1" name="Rectangle 110"/>
          <p:cNvSpPr>
            <a:spLocks noChangeArrowheads="1"/>
          </p:cNvSpPr>
          <p:nvPr/>
        </p:nvSpPr>
        <p:spPr bwMode="auto">
          <a:xfrm>
            <a:off x="6587396" y="3728684"/>
            <a:ext cx="2198687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전  주제영역 간의 조절과 중복의 제거하기 위함</a:t>
            </a:r>
          </a:p>
        </p:txBody>
      </p:sp>
      <p:sp>
        <p:nvSpPr>
          <p:cNvPr id="22" name="AutoShape 111"/>
          <p:cNvSpPr>
            <a:spLocks noChangeArrowheads="1"/>
          </p:cNvSpPr>
          <p:nvPr/>
        </p:nvSpPr>
        <p:spPr bwMode="auto">
          <a:xfrm>
            <a:off x="480283" y="4498622"/>
            <a:ext cx="4008438" cy="568325"/>
          </a:xfrm>
          <a:prstGeom prst="wedgeRectCallout">
            <a:avLst>
              <a:gd name="adj1" fmla="val 54157"/>
              <a:gd name="adj2" fmla="val -3938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endParaRPr kumimoji="0" lang="en-US" sz="12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Rectangle 112"/>
          <p:cNvSpPr>
            <a:spLocks noChangeArrowheads="1"/>
          </p:cNvSpPr>
          <p:nvPr/>
        </p:nvSpPr>
        <p:spPr bwMode="auto">
          <a:xfrm>
            <a:off x="623158" y="4665309"/>
            <a:ext cx="37195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사용자 및 업무의 필요에 따라 개발 우선 순위 결정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ko-KR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4" name="AutoShape 113"/>
          <p:cNvSpPr>
            <a:spLocks noChangeArrowheads="1"/>
          </p:cNvSpPr>
          <p:nvPr/>
        </p:nvSpPr>
        <p:spPr bwMode="auto">
          <a:xfrm>
            <a:off x="942246" y="5282847"/>
            <a:ext cx="4008437" cy="568325"/>
          </a:xfrm>
          <a:prstGeom prst="wedgeRectCallout">
            <a:avLst>
              <a:gd name="adj1" fmla="val 73921"/>
              <a:gd name="adj2" fmla="val -7234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spcBef>
                <a:spcPct val="0"/>
              </a:spcBef>
            </a:pPr>
            <a:endParaRPr kumimoji="0" lang="en-US" sz="14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5" name="Rectangle 114"/>
          <p:cNvSpPr>
            <a:spLocks noChangeArrowheads="1"/>
          </p:cNvSpPr>
          <p:nvPr/>
        </p:nvSpPr>
        <p:spPr bwMode="auto">
          <a:xfrm>
            <a:off x="1085121" y="5411434"/>
            <a:ext cx="37195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우선 순위에 따라 서로 연결된 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Data Cube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구현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이 과정은 지속적으로 반복됨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592516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4" y="201613"/>
            <a:ext cx="10947821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3.1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분석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Framework(2/4)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주요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Components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592989" y="1796597"/>
            <a:ext cx="2282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800" b="0">
                <a:solidFill>
                  <a:schemeClr val="tx2"/>
                </a:solidFill>
                <a:latin typeface="가는각진제목체" pitchFamily="18" charset="-127"/>
                <a:ea typeface="가는각진제목체" pitchFamily="18" charset="-127"/>
              </a:rPr>
              <a:t>Metric Framework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6716572" y="4989060"/>
            <a:ext cx="17540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1800" b="0">
                <a:solidFill>
                  <a:schemeClr val="tx2"/>
                </a:solidFill>
                <a:latin typeface="가는각진제목체" pitchFamily="18" charset="-127"/>
                <a:ea typeface="가는각진제목체" pitchFamily="18" charset="-127"/>
              </a:rPr>
              <a:t>Visualization </a:t>
            </a:r>
          </a:p>
          <a:p>
            <a:pPr algn="ctr" latinLnBrk="0"/>
            <a:r>
              <a:rPr kumimoji="0" lang="ko-KR" altLang="en-US" sz="1800" b="0">
                <a:solidFill>
                  <a:schemeClr val="tx2"/>
                </a:solidFill>
                <a:latin typeface="가는각진제목체" pitchFamily="18" charset="-127"/>
                <a:ea typeface="가는각진제목체" pitchFamily="18" charset="-127"/>
              </a:rPr>
              <a:t>설계 유형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715027" y="5133522"/>
            <a:ext cx="1754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ko-KR" altLang="en-US" sz="1800" b="0">
                <a:solidFill>
                  <a:schemeClr val="tx2"/>
                </a:solidFill>
                <a:latin typeface="가는각진제목체" pitchFamily="18" charset="-127"/>
                <a:ea typeface="가는각진제목체" pitchFamily="18" charset="-127"/>
              </a:rPr>
              <a:t>데이터 설계  유형</a:t>
            </a:r>
          </a:p>
        </p:txBody>
      </p:sp>
      <p:grpSp>
        <p:nvGrpSpPr>
          <p:cNvPr id="45" name="Group 7"/>
          <p:cNvGrpSpPr>
            <a:grpSpLocks/>
          </p:cNvGrpSpPr>
          <p:nvPr/>
        </p:nvGrpSpPr>
        <p:grpSpPr bwMode="auto">
          <a:xfrm>
            <a:off x="2595330" y="2150610"/>
            <a:ext cx="4230688" cy="3830637"/>
            <a:chOff x="1584" y="1008"/>
            <a:chExt cx="2460" cy="2413"/>
          </a:xfrm>
        </p:grpSpPr>
        <p:pic>
          <p:nvPicPr>
            <p:cNvPr id="48" name="Picture 8" descr="triangle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6" y="1152"/>
              <a:ext cx="2064" cy="2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12" descr="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52" y="2730"/>
              <a:ext cx="492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13" descr="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84" y="2736"/>
              <a:ext cx="502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14" descr="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44" y="1008"/>
              <a:ext cx="482" cy="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774468" y="3112635"/>
            <a:ext cx="3295294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latinLnBrk="0">
              <a:lnSpc>
                <a:spcPts val="1300"/>
              </a:lnSpc>
              <a:buFont typeface="Arial" pitchFamily="34" charset="0"/>
              <a:buChar char="•"/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사용 가능한 데이터는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marL="285750" indent="-285750" algn="l" latinLnBrk="0">
              <a:lnSpc>
                <a:spcPts val="1300"/>
              </a:lnSpc>
              <a:buFont typeface="Arial" pitchFamily="34" charset="0"/>
              <a:buChar char="•"/>
            </a:pP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285750" indent="-285750" algn="l" latinLnBrk="0">
              <a:lnSpc>
                <a:spcPts val="1300"/>
              </a:lnSpc>
              <a:buFont typeface="Arial" pitchFamily="34" charset="0"/>
              <a:buChar char="•"/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 수집 비용 대비 업무 이득은 무엇인가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5937018" y="2945947"/>
            <a:ext cx="3698031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latinLnBrk="0">
              <a:lnSpc>
                <a:spcPts val="1300"/>
              </a:lnSpc>
              <a:buFont typeface="Arial" pitchFamily="34" charset="0"/>
              <a:buChar char="•"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사용 가능한 지표</a:t>
            </a:r>
            <a:r>
              <a:rPr kumimoji="0" lang="en-US" altLang="ko-KR" sz="1400" b="0">
                <a:latin typeface="가는각진제목체" pitchFamily="18" charset="-127"/>
                <a:ea typeface="가는각진제목체" pitchFamily="18" charset="-127"/>
              </a:rPr>
              <a:t>(Matrix)</a:t>
            </a: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 중 가장 중요한 것은 무엇인가</a:t>
            </a:r>
            <a:r>
              <a:rPr kumimoji="0" lang="en-US" altLang="ko-KR" sz="1400" b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marL="285750" indent="-285750" algn="l" latinLnBrk="0">
              <a:lnSpc>
                <a:spcPts val="1300"/>
              </a:lnSpc>
              <a:buFont typeface="Arial" pitchFamily="34" charset="0"/>
              <a:buChar char="•"/>
            </a:pPr>
            <a:endParaRPr kumimoji="0" lang="en-US" altLang="ko-KR" sz="1400" b="0">
              <a:latin typeface="가는각진제목체" pitchFamily="18" charset="-127"/>
              <a:ea typeface="가는각진제목체" pitchFamily="18" charset="-127"/>
            </a:endParaRPr>
          </a:p>
          <a:p>
            <a:pPr marL="285750" indent="-285750" algn="l" latinLnBrk="0">
              <a:lnSpc>
                <a:spcPts val="1300"/>
              </a:lnSpc>
              <a:buFont typeface="Arial" pitchFamily="34" charset="0"/>
              <a:buChar char="•"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누가 무엇을 보기 위해 필요한가</a:t>
            </a:r>
            <a:r>
              <a:rPr kumimoji="0" lang="en-US" altLang="ko-KR" sz="1400" b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marL="285750" indent="-285750" algn="l" latinLnBrk="0">
              <a:lnSpc>
                <a:spcPts val="1300"/>
              </a:lnSpc>
              <a:buFont typeface="Arial" pitchFamily="34" charset="0"/>
              <a:buChar char="•"/>
            </a:pPr>
            <a:endParaRPr kumimoji="0" lang="en-US" altLang="ko-KR" sz="1400" b="0">
              <a:latin typeface="가는각진제목체" pitchFamily="18" charset="-127"/>
              <a:ea typeface="가는각진제목체" pitchFamily="18" charset="-127"/>
            </a:endParaRPr>
          </a:p>
          <a:p>
            <a:pPr marL="285750" indent="-285750" algn="l" latinLnBrk="0">
              <a:lnSpc>
                <a:spcPts val="1300"/>
              </a:lnSpc>
              <a:buFont typeface="Arial" pitchFamily="34" charset="0"/>
              <a:buChar char="•"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어떻게 보길 원하는가</a:t>
            </a:r>
            <a:r>
              <a:rPr kumimoji="0" lang="en-US" altLang="ko-KR" sz="1400" b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55730" y="5839960"/>
            <a:ext cx="3265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배정된 시간과 비용 내에 구축 할 수 있는가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H="1">
            <a:off x="3079518" y="2996747"/>
            <a:ext cx="1084262" cy="1776413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 sz="105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>
            <a:off x="3916130" y="5732010"/>
            <a:ext cx="165735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 sz="105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>
            <a:off x="5236930" y="2996747"/>
            <a:ext cx="1011238" cy="16319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 sz="105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4050816" y="3827010"/>
            <a:ext cx="13324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ko-KR" altLang="en-US" sz="1600" b="0">
                <a:solidFill>
                  <a:schemeClr val="tx2"/>
                </a:solidFill>
                <a:latin typeface="가는각진제목체" pitchFamily="18" charset="-127"/>
                <a:ea typeface="가는각진제목체" pitchFamily="18" charset="-127"/>
              </a:rPr>
              <a:t>솔루션 </a:t>
            </a:r>
            <a:r>
              <a:rPr kumimoji="0" lang="en-US" altLang="ko-KR" sz="1600" b="0">
                <a:solidFill>
                  <a:schemeClr val="tx2"/>
                </a:solidFill>
                <a:latin typeface="가는각진제목체" pitchFamily="18" charset="-127"/>
                <a:ea typeface="가는각진제목체" pitchFamily="18" charset="-127"/>
              </a:rPr>
              <a:t>Arch.</a:t>
            </a: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00472" y="90872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성과 관리의 체계적인 관리를 위해 체계적인 </a:t>
            </a:r>
            <a:r>
              <a:rPr kumimoji="0" lang="en-US" altLang="ko-KR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Data Warehouse</a:t>
            </a:r>
            <a:r>
              <a:rPr kumimoji="0" lang="ko-KR" altLang="en-US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설계 및 구축과 모니터링 및 분석 등의 지표를 제공하는 </a:t>
            </a:r>
            <a:r>
              <a:rPr kumimoji="0" lang="en-US" altLang="ko-KR" sz="1600" b="0" kern="0" noProof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Metrix</a:t>
            </a:r>
            <a:r>
              <a:rPr kumimoji="0" lang="en-US" altLang="ko-KR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Framework</a:t>
            </a:r>
            <a:r>
              <a:rPr kumimoji="0" lang="ko-KR" altLang="en-US" sz="1600" b="0" kern="0" noProof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과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직관적인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Visualization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기반의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UI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를 제공 </a:t>
            </a:r>
            <a:r>
              <a:rPr kumimoji="0" lang="ko-KR" altLang="en-US" sz="16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해야함</a:t>
            </a:r>
            <a:endParaRPr kumimoji="0" lang="en-US" altLang="ko-KR" sz="1600" b="0" kern="0" dirty="0">
              <a:solidFill>
                <a:srgbClr val="333333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2065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3.1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분석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Framework(3/4)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지표 기반 설계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00472" y="90872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기업의 프로세스 별로 안정성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신속성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정확성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신뢰성 등을 평가하는 성과 지표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(Performance Metrics)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를 정의하고 이러한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Framework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에 기반하여 지표간의 연관 관계를 정의하고 영향을 주는 하위 지표를 식별함</a:t>
            </a:r>
            <a:endParaRPr kumimoji="0" lang="en-US" altLang="ko-KR" sz="1600" b="0" kern="0" dirty="0">
              <a:solidFill>
                <a:srgbClr val="333333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" name="AutoShape 548"/>
          <p:cNvSpPr>
            <a:spLocks noChangeArrowheads="1"/>
          </p:cNvSpPr>
          <p:nvPr/>
        </p:nvSpPr>
        <p:spPr bwMode="auto">
          <a:xfrm>
            <a:off x="1042679" y="3116616"/>
            <a:ext cx="1498600" cy="404813"/>
          </a:xfrm>
          <a:prstGeom prst="flowChartProcess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tIns="46800" rIns="72000" bIns="4680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 프로세스 선정</a:t>
            </a:r>
          </a:p>
        </p:txBody>
      </p:sp>
      <p:sp>
        <p:nvSpPr>
          <p:cNvPr id="21" name="AutoShape 550"/>
          <p:cNvSpPr>
            <a:spLocks noChangeArrowheads="1"/>
          </p:cNvSpPr>
          <p:nvPr/>
        </p:nvSpPr>
        <p:spPr bwMode="auto">
          <a:xfrm>
            <a:off x="3425517" y="3116616"/>
            <a:ext cx="1500187" cy="404813"/>
          </a:xfrm>
          <a:prstGeom prst="flowChartProcess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tIns="46800" rIns="72000" bIns="4680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관련지표정의</a:t>
            </a:r>
          </a:p>
        </p:txBody>
      </p:sp>
      <p:sp>
        <p:nvSpPr>
          <p:cNvPr id="22" name="AutoShape 551"/>
          <p:cNvSpPr>
            <a:spLocks noChangeArrowheads="1"/>
          </p:cNvSpPr>
          <p:nvPr/>
        </p:nvSpPr>
        <p:spPr bwMode="auto">
          <a:xfrm>
            <a:off x="3425517" y="3664304"/>
            <a:ext cx="1500187" cy="38893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tIns="46800" rIns="72000" bIns="4680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프로세스별 지표</a:t>
            </a:r>
          </a:p>
        </p:txBody>
      </p:sp>
      <p:cxnSp>
        <p:nvCxnSpPr>
          <p:cNvPr id="23" name="AutoShape 553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2541279" y="3319816"/>
            <a:ext cx="8842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555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4176404" y="3521429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25" name="AutoShape 557"/>
          <p:cNvCxnSpPr>
            <a:cxnSpLocks noChangeShapeType="1"/>
            <a:stCxn id="21" idx="3"/>
            <a:endCxn id="28" idx="1"/>
          </p:cNvCxnSpPr>
          <p:nvPr/>
        </p:nvCxnSpPr>
        <p:spPr bwMode="auto">
          <a:xfrm>
            <a:off x="4925704" y="3319816"/>
            <a:ext cx="1112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559"/>
          <p:cNvCxnSpPr>
            <a:cxnSpLocks noChangeShapeType="1"/>
            <a:stCxn id="28" idx="2"/>
            <a:endCxn id="29" idx="0"/>
          </p:cNvCxnSpPr>
          <p:nvPr/>
        </p:nvCxnSpPr>
        <p:spPr bwMode="auto">
          <a:xfrm>
            <a:off x="6789429" y="3535716"/>
            <a:ext cx="15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27" name="AutoShape 561"/>
          <p:cNvCxnSpPr>
            <a:cxnSpLocks noChangeShapeType="1"/>
            <a:stCxn id="28" idx="3"/>
            <a:endCxn id="30" idx="1"/>
          </p:cNvCxnSpPr>
          <p:nvPr/>
        </p:nvCxnSpPr>
        <p:spPr bwMode="auto">
          <a:xfrm>
            <a:off x="7538729" y="3319816"/>
            <a:ext cx="65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8" name="AutoShape 568"/>
          <p:cNvSpPr>
            <a:spLocks noChangeArrowheads="1"/>
          </p:cNvSpPr>
          <p:nvPr/>
        </p:nvSpPr>
        <p:spPr bwMode="auto">
          <a:xfrm>
            <a:off x="6038542" y="3103916"/>
            <a:ext cx="1500187" cy="431800"/>
          </a:xfrm>
          <a:prstGeom prst="flowChartProcess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tIns="46800" rIns="72000" bIns="4680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설계</a:t>
            </a:r>
          </a:p>
        </p:txBody>
      </p:sp>
      <p:sp>
        <p:nvSpPr>
          <p:cNvPr id="29" name="AutoShape 570"/>
          <p:cNvSpPr>
            <a:spLocks noChangeArrowheads="1"/>
          </p:cNvSpPr>
          <p:nvPr/>
        </p:nvSpPr>
        <p:spPr bwMode="auto">
          <a:xfrm>
            <a:off x="6040129" y="3688116"/>
            <a:ext cx="1500188" cy="3651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tIns="46800" rIns="72000" bIns="4680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568"/>
          <p:cNvSpPr>
            <a:spLocks noChangeArrowheads="1"/>
          </p:cNvSpPr>
          <p:nvPr/>
        </p:nvSpPr>
        <p:spPr bwMode="auto">
          <a:xfrm>
            <a:off x="8192779" y="3103916"/>
            <a:ext cx="920750" cy="431800"/>
          </a:xfrm>
          <a:prstGeom prst="flowChartProcess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tIns="46800" rIns="72000" bIns="4680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 구현</a:t>
            </a: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3454" y="2024416"/>
            <a:ext cx="1692275" cy="992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196917" y="2024416"/>
            <a:ext cx="1873250" cy="1006475"/>
            <a:chOff x="883" y="1344"/>
            <a:chExt cx="3022" cy="1994"/>
          </a:xfrm>
        </p:grpSpPr>
        <p:sp>
          <p:nvSpPr>
            <p:cNvPr id="33" name="AutoShape 3"/>
            <p:cNvSpPr>
              <a:spLocks noChangeArrowheads="1"/>
            </p:cNvSpPr>
            <p:nvPr/>
          </p:nvSpPr>
          <p:spPr bwMode="auto">
            <a:xfrm>
              <a:off x="1559" y="2923"/>
              <a:ext cx="515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판매와 </a:t>
              </a:r>
              <a:endParaRPr kumimoji="0" lang="en-US" altLang="ko-KR" sz="500">
                <a:solidFill>
                  <a:srgbClr val="44697D"/>
                </a:solidFill>
                <a:ea typeface="맑은 고딕" pitchFamily="50" charset="-127"/>
              </a:endParaRPr>
            </a:p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일반관리비</a:t>
              </a:r>
            </a:p>
          </p:txBody>
        </p:sp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1559" y="1920"/>
              <a:ext cx="515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매출원가</a:t>
              </a:r>
              <a:r>
                <a:rPr kumimoji="0" lang="en-US" altLang="ko-KR" sz="500">
                  <a:solidFill>
                    <a:srgbClr val="44697D"/>
                  </a:solidFill>
                  <a:ea typeface="맑은 고딕" pitchFamily="50" charset="-127"/>
                </a:rPr>
                <a:t>(COGS)</a:t>
              </a:r>
            </a:p>
          </p:txBody>
        </p:sp>
        <p:sp>
          <p:nvSpPr>
            <p:cNvPr id="36" name="AutoShape 5"/>
            <p:cNvSpPr>
              <a:spLocks noChangeArrowheads="1"/>
            </p:cNvSpPr>
            <p:nvPr/>
          </p:nvSpPr>
          <p:spPr bwMode="auto">
            <a:xfrm>
              <a:off x="883" y="2388"/>
              <a:ext cx="512" cy="27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비용 절감</a:t>
              </a:r>
            </a:p>
          </p:txBody>
        </p:sp>
        <p:cxnSp>
          <p:nvCxnSpPr>
            <p:cNvPr id="37" name="AutoShape 6"/>
            <p:cNvCxnSpPr>
              <a:cxnSpLocks noChangeShapeType="1"/>
              <a:stCxn id="34" idx="3"/>
              <a:endCxn id="45" idx="1"/>
            </p:cNvCxnSpPr>
            <p:nvPr/>
          </p:nvCxnSpPr>
          <p:spPr bwMode="auto">
            <a:xfrm flipV="1">
              <a:off x="2073" y="1674"/>
              <a:ext cx="367" cy="384"/>
            </a:xfrm>
            <a:prstGeom prst="bentConnector3">
              <a:avLst>
                <a:gd name="adj1" fmla="val 49866"/>
              </a:avLst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2440" y="2750"/>
              <a:ext cx="512" cy="27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광고비비율</a:t>
              </a:r>
            </a:p>
          </p:txBody>
        </p:sp>
        <p:cxnSp>
          <p:nvCxnSpPr>
            <p:cNvPr id="40" name="AutoShape 8"/>
            <p:cNvCxnSpPr>
              <a:cxnSpLocks noChangeShapeType="1"/>
              <a:stCxn id="33" idx="3"/>
              <a:endCxn id="39" idx="1"/>
            </p:cNvCxnSpPr>
            <p:nvPr/>
          </p:nvCxnSpPr>
          <p:spPr bwMode="auto">
            <a:xfrm flipV="1">
              <a:off x="2073" y="2888"/>
              <a:ext cx="367" cy="174"/>
            </a:xfrm>
            <a:prstGeom prst="bentConnector3">
              <a:avLst>
                <a:gd name="adj1" fmla="val 49866"/>
              </a:avLst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  <p:cxnSp>
          <p:nvCxnSpPr>
            <p:cNvPr id="42" name="AutoShape 9"/>
            <p:cNvCxnSpPr>
              <a:cxnSpLocks noChangeShapeType="1"/>
              <a:stCxn id="36" idx="3"/>
              <a:endCxn id="33" idx="0"/>
            </p:cNvCxnSpPr>
            <p:nvPr/>
          </p:nvCxnSpPr>
          <p:spPr bwMode="auto">
            <a:xfrm>
              <a:off x="1396" y="2525"/>
              <a:ext cx="421" cy="399"/>
            </a:xfrm>
            <a:prstGeom prst="bentConnector2">
              <a:avLst/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2440" y="1920"/>
              <a:ext cx="512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물류비용비율</a:t>
              </a:r>
            </a:p>
          </p:txBody>
        </p:sp>
        <p:cxnSp>
          <p:nvCxnSpPr>
            <p:cNvPr id="44" name="AutoShape 11"/>
            <p:cNvCxnSpPr>
              <a:cxnSpLocks noChangeShapeType="1"/>
              <a:stCxn id="36" idx="3"/>
              <a:endCxn id="34" idx="2"/>
            </p:cNvCxnSpPr>
            <p:nvPr/>
          </p:nvCxnSpPr>
          <p:spPr bwMode="auto">
            <a:xfrm flipV="1">
              <a:off x="1396" y="2195"/>
              <a:ext cx="421" cy="330"/>
            </a:xfrm>
            <a:prstGeom prst="bentConnector2">
              <a:avLst/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  <p:sp>
          <p:nvSpPr>
            <p:cNvPr id="45" name="AutoShape 12"/>
            <p:cNvSpPr>
              <a:spLocks noChangeArrowheads="1"/>
            </p:cNvSpPr>
            <p:nvPr/>
          </p:nvSpPr>
          <p:spPr bwMode="auto">
            <a:xfrm>
              <a:off x="2440" y="1536"/>
              <a:ext cx="512" cy="27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생산원가비율</a:t>
              </a:r>
            </a:p>
          </p:txBody>
        </p:sp>
        <p:sp>
          <p:nvSpPr>
            <p:cNvPr id="46" name="AutoShape 13"/>
            <p:cNvSpPr>
              <a:spLocks noChangeArrowheads="1"/>
            </p:cNvSpPr>
            <p:nvPr/>
          </p:nvSpPr>
          <p:spPr bwMode="auto">
            <a:xfrm>
              <a:off x="2440" y="3064"/>
              <a:ext cx="512" cy="27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기타비용비율</a:t>
              </a:r>
            </a:p>
          </p:txBody>
        </p:sp>
        <p:cxnSp>
          <p:nvCxnSpPr>
            <p:cNvPr id="47" name="AutoShape 14"/>
            <p:cNvCxnSpPr>
              <a:cxnSpLocks noChangeShapeType="1"/>
              <a:stCxn id="33" idx="3"/>
              <a:endCxn id="46" idx="1"/>
            </p:cNvCxnSpPr>
            <p:nvPr/>
          </p:nvCxnSpPr>
          <p:spPr bwMode="auto">
            <a:xfrm>
              <a:off x="2073" y="3062"/>
              <a:ext cx="367" cy="139"/>
            </a:xfrm>
            <a:prstGeom prst="bentConnector3">
              <a:avLst>
                <a:gd name="adj1" fmla="val 49866"/>
              </a:avLst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  <p:sp>
          <p:nvSpPr>
            <p:cNvPr id="49" name="AutoShape 15"/>
            <p:cNvSpPr>
              <a:spLocks noChangeArrowheads="1"/>
            </p:cNvSpPr>
            <p:nvPr/>
          </p:nvSpPr>
          <p:spPr bwMode="auto">
            <a:xfrm>
              <a:off x="896" y="1976"/>
              <a:ext cx="515" cy="277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127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B2B2B2"/>
                  </a:solidFill>
                  <a:ea typeface="맑은 고딕" pitchFamily="50" charset="-127"/>
                </a:rPr>
                <a:t>매출액 증대</a:t>
              </a:r>
            </a:p>
          </p:txBody>
        </p:sp>
        <p:sp>
          <p:nvSpPr>
            <p:cNvPr id="50" name="AutoShape 16"/>
            <p:cNvSpPr>
              <a:spLocks noChangeArrowheads="1"/>
            </p:cNvSpPr>
            <p:nvPr/>
          </p:nvSpPr>
          <p:spPr bwMode="auto">
            <a:xfrm>
              <a:off x="896" y="2885"/>
              <a:ext cx="515" cy="277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127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B2B2B2"/>
                  </a:solidFill>
                  <a:ea typeface="맑은 고딕" pitchFamily="50" charset="-127"/>
                </a:rPr>
                <a:t>위험과 규제</a:t>
              </a:r>
            </a:p>
          </p:txBody>
        </p:sp>
        <p:cxnSp>
          <p:nvCxnSpPr>
            <p:cNvPr id="51" name="AutoShape 18"/>
            <p:cNvCxnSpPr>
              <a:cxnSpLocks noChangeShapeType="1"/>
              <a:stCxn id="36" idx="0"/>
              <a:endCxn id="49" idx="2"/>
            </p:cNvCxnSpPr>
            <p:nvPr/>
          </p:nvCxnSpPr>
          <p:spPr bwMode="auto">
            <a:xfrm flipV="1">
              <a:off x="1140" y="2252"/>
              <a:ext cx="14" cy="135"/>
            </a:xfrm>
            <a:prstGeom prst="straightConnector1">
              <a:avLst/>
            </a:prstGeom>
            <a:noFill/>
            <a:ln w="9525">
              <a:solidFill>
                <a:srgbClr val="DDDDDD"/>
              </a:solidFill>
              <a:prstDash val="dash"/>
              <a:round/>
              <a:headEnd/>
              <a:tailEnd/>
            </a:ln>
          </p:spPr>
        </p:cxnSp>
        <p:cxnSp>
          <p:nvCxnSpPr>
            <p:cNvPr id="52" name="AutoShape 19"/>
            <p:cNvCxnSpPr>
              <a:cxnSpLocks noChangeShapeType="1"/>
              <a:stCxn id="50" idx="0"/>
              <a:endCxn id="36" idx="2"/>
            </p:cNvCxnSpPr>
            <p:nvPr/>
          </p:nvCxnSpPr>
          <p:spPr bwMode="auto">
            <a:xfrm flipH="1" flipV="1">
              <a:off x="1140" y="2662"/>
              <a:ext cx="14" cy="224"/>
            </a:xfrm>
            <a:prstGeom prst="straightConnector1">
              <a:avLst/>
            </a:prstGeom>
            <a:noFill/>
            <a:ln w="9525">
              <a:solidFill>
                <a:srgbClr val="DDDDDD"/>
              </a:solidFill>
              <a:prstDash val="dash"/>
              <a:round/>
              <a:headEnd/>
              <a:tailEnd/>
            </a:ln>
          </p:spPr>
        </p:cxnSp>
        <p:cxnSp>
          <p:nvCxnSpPr>
            <p:cNvPr id="53" name="AutoShape 20"/>
            <p:cNvCxnSpPr>
              <a:cxnSpLocks noChangeShapeType="1"/>
              <a:stCxn id="34" idx="3"/>
              <a:endCxn id="43" idx="1"/>
            </p:cNvCxnSpPr>
            <p:nvPr/>
          </p:nvCxnSpPr>
          <p:spPr bwMode="auto">
            <a:xfrm>
              <a:off x="2073" y="2058"/>
              <a:ext cx="367" cy="0"/>
            </a:xfrm>
            <a:prstGeom prst="straightConnector1">
              <a:avLst/>
            </a:prstGeom>
            <a:noFill/>
            <a:ln w="9525">
              <a:solidFill>
                <a:srgbClr val="44697D"/>
              </a:solidFill>
              <a:round/>
              <a:headEnd/>
              <a:tailEnd/>
            </a:ln>
          </p:spPr>
        </p:cxnSp>
        <p:cxnSp>
          <p:nvCxnSpPr>
            <p:cNvPr id="55" name="AutoShape 21"/>
            <p:cNvCxnSpPr>
              <a:cxnSpLocks noChangeShapeType="1"/>
              <a:stCxn id="34" idx="3"/>
              <a:endCxn id="56" idx="1"/>
            </p:cNvCxnSpPr>
            <p:nvPr/>
          </p:nvCxnSpPr>
          <p:spPr bwMode="auto">
            <a:xfrm>
              <a:off x="2073" y="2058"/>
              <a:ext cx="367" cy="384"/>
            </a:xfrm>
            <a:prstGeom prst="bentConnector3">
              <a:avLst>
                <a:gd name="adj1" fmla="val 49866"/>
              </a:avLst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2440" y="2303"/>
              <a:ext cx="512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감소율 </a:t>
              </a:r>
              <a:r>
                <a:rPr kumimoji="0" lang="en-US" altLang="ko-KR" sz="500">
                  <a:solidFill>
                    <a:srgbClr val="44697D"/>
                  </a:solidFill>
                  <a:ea typeface="맑은 고딕" pitchFamily="50" charset="-127"/>
                </a:rPr>
                <a:t>%</a:t>
              </a:r>
            </a:p>
          </p:txBody>
        </p:sp>
        <p:sp>
          <p:nvSpPr>
            <p:cNvPr id="66" name="AutoShape 23"/>
            <p:cNvSpPr>
              <a:spLocks noChangeArrowheads="1"/>
            </p:cNvSpPr>
            <p:nvPr/>
          </p:nvSpPr>
          <p:spPr bwMode="auto">
            <a:xfrm>
              <a:off x="3393" y="2111"/>
              <a:ext cx="512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연로 비용 비율</a:t>
              </a:r>
            </a:p>
          </p:txBody>
        </p:sp>
        <p:sp>
          <p:nvSpPr>
            <p:cNvPr id="68" name="AutoShape 24"/>
            <p:cNvSpPr>
              <a:spLocks noChangeArrowheads="1"/>
            </p:cNvSpPr>
            <p:nvPr/>
          </p:nvSpPr>
          <p:spPr bwMode="auto">
            <a:xfrm>
              <a:off x="3393" y="2495"/>
              <a:ext cx="512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연로 할증 비율</a:t>
              </a:r>
            </a:p>
          </p:txBody>
        </p:sp>
        <p:cxnSp>
          <p:nvCxnSpPr>
            <p:cNvPr id="69" name="AutoShape 25"/>
            <p:cNvCxnSpPr>
              <a:cxnSpLocks noChangeShapeType="1"/>
              <a:stCxn id="43" idx="3"/>
              <a:endCxn id="66" idx="1"/>
            </p:cNvCxnSpPr>
            <p:nvPr/>
          </p:nvCxnSpPr>
          <p:spPr bwMode="auto">
            <a:xfrm>
              <a:off x="2953" y="2058"/>
              <a:ext cx="439" cy="192"/>
            </a:xfrm>
            <a:prstGeom prst="bentConnector3">
              <a:avLst>
                <a:gd name="adj1" fmla="val 49884"/>
              </a:avLst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43" idx="3"/>
              <a:endCxn id="68" idx="1"/>
            </p:cNvCxnSpPr>
            <p:nvPr/>
          </p:nvCxnSpPr>
          <p:spPr bwMode="auto">
            <a:xfrm>
              <a:off x="2953" y="2058"/>
              <a:ext cx="439" cy="576"/>
            </a:xfrm>
            <a:prstGeom prst="bentConnector3">
              <a:avLst>
                <a:gd name="adj1" fmla="val 49884"/>
              </a:avLst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  <p:sp>
          <p:nvSpPr>
            <p:cNvPr id="71" name="AutoShape 27"/>
            <p:cNvSpPr>
              <a:spLocks noChangeArrowheads="1"/>
            </p:cNvSpPr>
            <p:nvPr/>
          </p:nvSpPr>
          <p:spPr bwMode="auto">
            <a:xfrm>
              <a:off x="3393" y="1344"/>
              <a:ext cx="512" cy="27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적재율</a:t>
              </a:r>
            </a:p>
          </p:txBody>
        </p:sp>
        <p:sp>
          <p:nvSpPr>
            <p:cNvPr id="72" name="AutoShape 28"/>
            <p:cNvSpPr>
              <a:spLocks noChangeArrowheads="1"/>
            </p:cNvSpPr>
            <p:nvPr/>
          </p:nvSpPr>
          <p:spPr bwMode="auto">
            <a:xfrm>
              <a:off x="3393" y="1728"/>
              <a:ext cx="512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AB00"/>
                </a:gs>
              </a:gsLst>
              <a:lin ang="5400000" scaled="1"/>
            </a:gradFill>
            <a:ln w="12700">
              <a:solidFill>
                <a:srgbClr val="4469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500">
                  <a:solidFill>
                    <a:srgbClr val="44697D"/>
                  </a:solidFill>
                  <a:ea typeface="맑은 고딕" pitchFamily="50" charset="-127"/>
                </a:rPr>
                <a:t>반송 비율</a:t>
              </a:r>
              <a:r>
                <a:rPr kumimoji="0" lang="en-US" altLang="ko-KR" sz="500">
                  <a:solidFill>
                    <a:srgbClr val="44697D"/>
                  </a:solidFill>
                  <a:ea typeface="맑은 고딕" pitchFamily="50" charset="-127"/>
                </a:rPr>
                <a:t>%</a:t>
              </a:r>
            </a:p>
          </p:txBody>
        </p:sp>
        <p:cxnSp>
          <p:nvCxnSpPr>
            <p:cNvPr id="73" name="AutoShape 29"/>
            <p:cNvCxnSpPr>
              <a:cxnSpLocks noChangeShapeType="1"/>
              <a:stCxn id="43" idx="3"/>
              <a:endCxn id="72" idx="1"/>
            </p:cNvCxnSpPr>
            <p:nvPr/>
          </p:nvCxnSpPr>
          <p:spPr bwMode="auto">
            <a:xfrm flipV="1">
              <a:off x="2953" y="1866"/>
              <a:ext cx="439" cy="192"/>
            </a:xfrm>
            <a:prstGeom prst="bentConnector3">
              <a:avLst>
                <a:gd name="adj1" fmla="val 49884"/>
              </a:avLst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43" idx="3"/>
              <a:endCxn id="71" idx="1"/>
            </p:cNvCxnSpPr>
            <p:nvPr/>
          </p:nvCxnSpPr>
          <p:spPr bwMode="auto">
            <a:xfrm flipV="1">
              <a:off x="2953" y="1482"/>
              <a:ext cx="439" cy="576"/>
            </a:xfrm>
            <a:prstGeom prst="bentConnector3">
              <a:avLst>
                <a:gd name="adj1" fmla="val 49884"/>
              </a:avLst>
            </a:prstGeom>
            <a:noFill/>
            <a:ln w="9525">
              <a:solidFill>
                <a:srgbClr val="44697D"/>
              </a:solidFill>
              <a:miter lim="800000"/>
              <a:headEnd/>
              <a:tailEnd/>
            </a:ln>
          </p:spPr>
        </p:cxnSp>
      </p:grpSp>
      <p:grpSp>
        <p:nvGrpSpPr>
          <p:cNvPr id="75" name="Group 129"/>
          <p:cNvGrpSpPr>
            <a:grpSpLocks/>
          </p:cNvGrpSpPr>
          <p:nvPr/>
        </p:nvGrpSpPr>
        <p:grpSpPr bwMode="auto">
          <a:xfrm>
            <a:off x="533092" y="4332641"/>
            <a:ext cx="4435475" cy="1939925"/>
            <a:chOff x="233" y="1015"/>
            <a:chExt cx="5990" cy="3218"/>
          </a:xfrm>
        </p:grpSpPr>
        <p:grpSp>
          <p:nvGrpSpPr>
            <p:cNvPr id="76" name="그룹 125"/>
            <p:cNvGrpSpPr>
              <a:grpSpLocks/>
            </p:cNvGrpSpPr>
            <p:nvPr/>
          </p:nvGrpSpPr>
          <p:grpSpPr bwMode="auto">
            <a:xfrm>
              <a:off x="233" y="1015"/>
              <a:ext cx="5990" cy="3219"/>
              <a:chOff x="5587" y="1081827"/>
              <a:chExt cx="9299801" cy="5638800"/>
            </a:xfrm>
          </p:grpSpPr>
          <p:sp>
            <p:nvSpPr>
              <p:cNvPr id="79" name="Rectangle 2"/>
              <p:cNvSpPr>
                <a:spLocks noChangeArrowheads="1"/>
              </p:cNvSpPr>
              <p:nvPr/>
            </p:nvSpPr>
            <p:spPr bwMode="ltGray">
              <a:xfrm>
                <a:off x="457200" y="6263427"/>
                <a:ext cx="8229600" cy="304800"/>
              </a:xfrm>
              <a:prstGeom prst="rect">
                <a:avLst/>
              </a:prstGeom>
              <a:gradFill rotWithShape="1">
                <a:gsLst>
                  <a:gs pos="0">
                    <a:srgbClr val="4A4A4A"/>
                  </a:gs>
                  <a:gs pos="50000">
                    <a:srgbClr val="A0A0A0"/>
                  </a:gs>
                  <a:gs pos="100000">
                    <a:srgbClr val="4A4A4A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606060"/>
                </a:prstShdw>
              </a:effectLst>
            </p:spPr>
            <p:txBody>
              <a:bodyPr wrap="none" lIns="92075" tIns="46038" rIns="92075" bIns="46038" anchor="ctr"/>
              <a:lstStyle/>
              <a:p>
                <a:pPr algn="ctr" defTabSz="822325" eaLnBrk="0" latinLnBrk="0" hangingPunct="0">
                  <a:spcBef>
                    <a:spcPct val="50000"/>
                  </a:spcBef>
                </a:pPr>
                <a:r>
                  <a:rPr kumimoji="0" lang="en-US" altLang="ko-KR" sz="60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EIM Backbone to Support Data Operations</a:t>
                </a:r>
              </a:p>
            </p:txBody>
          </p:sp>
          <p:sp>
            <p:nvSpPr>
              <p:cNvPr id="80" name="Line 4"/>
              <p:cNvSpPr>
                <a:spLocks noChangeShapeType="1"/>
              </p:cNvSpPr>
              <p:nvPr/>
            </p:nvSpPr>
            <p:spPr bwMode="auto">
              <a:xfrm>
                <a:off x="228600" y="1081827"/>
                <a:ext cx="0" cy="5486400"/>
              </a:xfrm>
              <a:prstGeom prst="line">
                <a:avLst/>
              </a:prstGeom>
              <a:noFill/>
              <a:ln w="63500">
                <a:solidFill>
                  <a:srgbClr val="003399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Text Box 5"/>
              <p:cNvSpPr txBox="1">
                <a:spLocks noChangeArrowheads="1"/>
              </p:cNvSpPr>
              <p:nvPr/>
            </p:nvSpPr>
            <p:spPr bwMode="auto">
              <a:xfrm rot="5400000" flipH="1">
                <a:off x="-813330" y="2731534"/>
                <a:ext cx="2053896" cy="41606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latinLnBrk="0">
                  <a:spcBef>
                    <a:spcPct val="50000"/>
                  </a:spcBef>
                </a:pPr>
                <a:r>
                  <a:rPr kumimoji="0" lang="en-US" altLang="ko-KR" sz="700">
                    <a:latin typeface="HY견고딕" pitchFamily="18" charset="-127"/>
                    <a:ea typeface="HY견고딕" pitchFamily="18" charset="-127"/>
                  </a:rPr>
                  <a:t>Navigation</a:t>
                </a:r>
              </a:p>
            </p:txBody>
          </p:sp>
          <p:pic>
            <p:nvPicPr>
              <p:cNvPr id="82" name="Picture 7" descr="serv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696200" y="6339627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3" name="Picture 8" descr="serv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086600" y="6339627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4" name="Picture 9" descr="serv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6339627"/>
                <a:ext cx="381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 flipV="1">
                <a:off x="8839200" y="1081827"/>
                <a:ext cx="0" cy="5334000"/>
              </a:xfrm>
              <a:prstGeom prst="line">
                <a:avLst/>
              </a:prstGeom>
              <a:noFill/>
              <a:ln w="63500">
                <a:solidFill>
                  <a:srgbClr val="003399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" name="Text Box 11"/>
              <p:cNvSpPr txBox="1">
                <a:spLocks noChangeArrowheads="1"/>
              </p:cNvSpPr>
              <p:nvPr/>
            </p:nvSpPr>
            <p:spPr bwMode="auto">
              <a:xfrm rot="16200000" flipH="1">
                <a:off x="7986554" y="4332335"/>
                <a:ext cx="2058512" cy="57915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latinLnBrk="0">
                  <a:spcBef>
                    <a:spcPct val="50000"/>
                  </a:spcBef>
                </a:pPr>
                <a:r>
                  <a:rPr kumimoji="0" lang="en-US" altLang="ko-KR" sz="600">
                    <a:latin typeface="HY견고딕" pitchFamily="18" charset="-127"/>
                    <a:ea typeface="HY견고딕" pitchFamily="18" charset="-127"/>
                  </a:rPr>
                  <a:t>Data Processing</a:t>
                </a:r>
              </a:p>
            </p:txBody>
          </p:sp>
          <p:grpSp>
            <p:nvGrpSpPr>
              <p:cNvPr id="87" name="Group 87"/>
              <p:cNvGrpSpPr>
                <a:grpSpLocks/>
              </p:cNvGrpSpPr>
              <p:nvPr/>
            </p:nvGrpSpPr>
            <p:grpSpPr bwMode="auto">
              <a:xfrm>
                <a:off x="4924166" y="5425226"/>
                <a:ext cx="1248034" cy="1047557"/>
                <a:chOff x="1092147" y="2279672"/>
                <a:chExt cx="1237085" cy="2410090"/>
              </a:xfrm>
            </p:grpSpPr>
            <p:grpSp>
              <p:nvGrpSpPr>
                <p:cNvPr id="141" name="Group 42"/>
                <p:cNvGrpSpPr>
                  <a:grpSpLocks/>
                </p:cNvGrpSpPr>
                <p:nvPr/>
              </p:nvGrpSpPr>
              <p:grpSpPr bwMode="auto">
                <a:xfrm>
                  <a:off x="1422854" y="2279672"/>
                  <a:ext cx="906378" cy="735671"/>
                  <a:chOff x="2184854" y="5752215"/>
                  <a:chExt cx="906378" cy="735671"/>
                </a:xfrm>
              </p:grpSpPr>
              <p:pic>
                <p:nvPicPr>
                  <p:cNvPr id="143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4854" y="5752215"/>
                    <a:ext cx="906378" cy="583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44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4717" y="6068128"/>
                    <a:ext cx="650168" cy="41975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42" name="Text Box 24"/>
                <p:cNvSpPr txBox="1">
                  <a:spLocks noChangeArrowheads="1"/>
                </p:cNvSpPr>
                <p:nvPr/>
              </p:nvSpPr>
              <p:spPr bwMode="blackWhite">
                <a:xfrm>
                  <a:off x="1092147" y="3054723"/>
                  <a:ext cx="1091934" cy="16350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latinLnBrk="0"/>
                  <a:r>
                    <a:rPr kumimoji="0" lang="en-US" altLang="ko-KR" sz="500" i="1">
                      <a:latin typeface="HY견고딕" pitchFamily="18" charset="-127"/>
                      <a:ea typeface="HY견고딕" pitchFamily="18" charset="-127"/>
                    </a:rPr>
                    <a:t>Source</a:t>
                  </a:r>
                </a:p>
                <a:p>
                  <a:pPr algn="ctr" latinLnBrk="0"/>
                  <a:r>
                    <a:rPr kumimoji="0" lang="en-US" altLang="ko-KR" sz="500" i="1">
                      <a:latin typeface="HY견고딕" pitchFamily="18" charset="-127"/>
                      <a:ea typeface="HY견고딕" pitchFamily="18" charset="-127"/>
                    </a:rPr>
                    <a:t>Systems</a:t>
                  </a:r>
                </a:p>
              </p:txBody>
            </p:sp>
          </p:grpSp>
          <p:grpSp>
            <p:nvGrpSpPr>
              <p:cNvPr id="88" name="Group 87"/>
              <p:cNvGrpSpPr>
                <a:grpSpLocks/>
              </p:cNvGrpSpPr>
              <p:nvPr/>
            </p:nvGrpSpPr>
            <p:grpSpPr bwMode="auto">
              <a:xfrm>
                <a:off x="7423055" y="5425227"/>
                <a:ext cx="1027207" cy="1058335"/>
                <a:chOff x="1302121" y="2279672"/>
                <a:chExt cx="1027111" cy="2350635"/>
              </a:xfrm>
            </p:grpSpPr>
            <p:grpSp>
              <p:nvGrpSpPr>
                <p:cNvPr id="137" name="Group 42"/>
                <p:cNvGrpSpPr>
                  <a:grpSpLocks/>
                </p:cNvGrpSpPr>
                <p:nvPr/>
              </p:nvGrpSpPr>
              <p:grpSpPr bwMode="auto">
                <a:xfrm>
                  <a:off x="1422854" y="2279672"/>
                  <a:ext cx="906378" cy="735671"/>
                  <a:chOff x="2184854" y="5752215"/>
                  <a:chExt cx="906378" cy="735671"/>
                </a:xfrm>
              </p:grpSpPr>
              <p:pic>
                <p:nvPicPr>
                  <p:cNvPr id="139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4854" y="5752215"/>
                    <a:ext cx="906378" cy="583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40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4717" y="6068128"/>
                    <a:ext cx="650168" cy="41975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8" name="Text Box 24"/>
                <p:cNvSpPr txBox="1">
                  <a:spLocks noChangeArrowheads="1"/>
                </p:cNvSpPr>
                <p:nvPr/>
              </p:nvSpPr>
              <p:spPr bwMode="blackWhite">
                <a:xfrm>
                  <a:off x="1302121" y="3056404"/>
                  <a:ext cx="993871" cy="15739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en-US" altLang="ko-KR" sz="500" i="1">
                      <a:latin typeface="HY견고딕" pitchFamily="18" charset="-127"/>
                      <a:ea typeface="HY견고딕" pitchFamily="18" charset="-127"/>
                    </a:rPr>
                    <a:t>Source</a:t>
                  </a:r>
                </a:p>
                <a:p>
                  <a:pPr algn="ctr" latinLnBrk="0"/>
                  <a:r>
                    <a:rPr kumimoji="0" lang="en-US" altLang="ko-KR" sz="500" i="1">
                      <a:latin typeface="HY견고딕" pitchFamily="18" charset="-127"/>
                      <a:ea typeface="HY견고딕" pitchFamily="18" charset="-127"/>
                    </a:rPr>
                    <a:t>Systems</a:t>
                  </a:r>
                </a:p>
              </p:txBody>
            </p:sp>
          </p:grpSp>
          <p:grpSp>
            <p:nvGrpSpPr>
              <p:cNvPr id="89" name="Group 87"/>
              <p:cNvGrpSpPr>
                <a:grpSpLocks/>
              </p:cNvGrpSpPr>
              <p:nvPr/>
            </p:nvGrpSpPr>
            <p:grpSpPr bwMode="auto">
              <a:xfrm>
                <a:off x="5898940" y="5425225"/>
                <a:ext cx="1027322" cy="1070828"/>
                <a:chOff x="1302006" y="2279672"/>
                <a:chExt cx="1027226" cy="2349008"/>
              </a:xfrm>
            </p:grpSpPr>
            <p:grpSp>
              <p:nvGrpSpPr>
                <p:cNvPr id="133" name="Group 42"/>
                <p:cNvGrpSpPr>
                  <a:grpSpLocks/>
                </p:cNvGrpSpPr>
                <p:nvPr/>
              </p:nvGrpSpPr>
              <p:grpSpPr bwMode="auto">
                <a:xfrm>
                  <a:off x="1422854" y="2279672"/>
                  <a:ext cx="906378" cy="735671"/>
                  <a:chOff x="2184854" y="5752215"/>
                  <a:chExt cx="906378" cy="735671"/>
                </a:xfrm>
              </p:grpSpPr>
              <p:pic>
                <p:nvPicPr>
                  <p:cNvPr id="135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4854" y="5752215"/>
                    <a:ext cx="906378" cy="583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36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4717" y="6068128"/>
                    <a:ext cx="650168" cy="41975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4" name="Text Box 24"/>
                <p:cNvSpPr txBox="1">
                  <a:spLocks noChangeArrowheads="1"/>
                </p:cNvSpPr>
                <p:nvPr/>
              </p:nvSpPr>
              <p:spPr bwMode="blackWhite">
                <a:xfrm>
                  <a:off x="1302006" y="3069425"/>
                  <a:ext cx="997209" cy="15592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en-US" altLang="ko-KR" sz="500" i="1">
                      <a:latin typeface="HY견고딕" pitchFamily="18" charset="-127"/>
                      <a:ea typeface="HY견고딕" pitchFamily="18" charset="-127"/>
                    </a:rPr>
                    <a:t>Source</a:t>
                  </a:r>
                </a:p>
                <a:p>
                  <a:pPr algn="ctr" latinLnBrk="0"/>
                  <a:r>
                    <a:rPr kumimoji="0" lang="en-US" altLang="ko-KR" sz="500" i="1">
                      <a:latin typeface="HY견고딕" pitchFamily="18" charset="-127"/>
                      <a:ea typeface="HY견고딕" pitchFamily="18" charset="-127"/>
                    </a:rPr>
                    <a:t>Systems</a:t>
                  </a:r>
                </a:p>
              </p:txBody>
            </p:sp>
          </p:grpSp>
          <p:grpSp>
            <p:nvGrpSpPr>
              <p:cNvPr id="90" name="Group 87"/>
              <p:cNvGrpSpPr>
                <a:grpSpLocks/>
              </p:cNvGrpSpPr>
              <p:nvPr/>
            </p:nvGrpSpPr>
            <p:grpSpPr bwMode="auto">
              <a:xfrm>
                <a:off x="6640000" y="5425230"/>
                <a:ext cx="993847" cy="1088765"/>
                <a:chOff x="1269522" y="2279672"/>
                <a:chExt cx="1074684" cy="2249904"/>
              </a:xfrm>
            </p:grpSpPr>
            <p:grpSp>
              <p:nvGrpSpPr>
                <p:cNvPr id="129" name="Group 42"/>
                <p:cNvGrpSpPr>
                  <a:grpSpLocks/>
                </p:cNvGrpSpPr>
                <p:nvPr/>
              </p:nvGrpSpPr>
              <p:grpSpPr bwMode="auto">
                <a:xfrm>
                  <a:off x="1422854" y="2279672"/>
                  <a:ext cx="906378" cy="735671"/>
                  <a:chOff x="2184854" y="5752215"/>
                  <a:chExt cx="906378" cy="735671"/>
                </a:xfrm>
              </p:grpSpPr>
              <p:pic>
                <p:nvPicPr>
                  <p:cNvPr id="131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4854" y="5752215"/>
                    <a:ext cx="906378" cy="5832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32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4717" y="6068128"/>
                    <a:ext cx="650168" cy="41975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0" name="Text Box 24"/>
                <p:cNvSpPr txBox="1">
                  <a:spLocks noChangeArrowheads="1"/>
                </p:cNvSpPr>
                <p:nvPr/>
              </p:nvSpPr>
              <p:spPr bwMode="blackWhite">
                <a:xfrm>
                  <a:off x="1269522" y="3061418"/>
                  <a:ext cx="1074684" cy="14681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en-US" altLang="ko-KR" sz="500" i="1">
                      <a:latin typeface="HY견고딕" pitchFamily="18" charset="-127"/>
                      <a:ea typeface="HY견고딕" pitchFamily="18" charset="-127"/>
                    </a:rPr>
                    <a:t>Source </a:t>
                  </a:r>
                </a:p>
                <a:p>
                  <a:pPr algn="ctr" latinLnBrk="0"/>
                  <a:r>
                    <a:rPr kumimoji="0" lang="en-US" altLang="ko-KR" sz="500" i="1">
                      <a:latin typeface="HY견고딕" pitchFamily="18" charset="-127"/>
                      <a:ea typeface="HY견고딕" pitchFamily="18" charset="-127"/>
                    </a:rPr>
                    <a:t>Systems</a:t>
                  </a:r>
                </a:p>
              </p:txBody>
            </p:sp>
          </p:grpSp>
          <p:grpSp>
            <p:nvGrpSpPr>
              <p:cNvPr id="91" name="Group 84"/>
              <p:cNvGrpSpPr>
                <a:grpSpLocks/>
              </p:cNvGrpSpPr>
              <p:nvPr/>
            </p:nvGrpSpPr>
            <p:grpSpPr bwMode="auto">
              <a:xfrm>
                <a:off x="5374670" y="4129828"/>
                <a:ext cx="1102330" cy="1252553"/>
                <a:chOff x="3658731" y="3895839"/>
                <a:chExt cx="1488351" cy="1563355"/>
              </a:xfrm>
            </p:grpSpPr>
            <p:sp>
              <p:nvSpPr>
                <p:cNvPr id="124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658731" y="4790009"/>
                  <a:ext cx="1438889" cy="66918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ko-KR" altLang="en-US" sz="600" i="1">
                      <a:latin typeface="HY견고딕" pitchFamily="18" charset="-127"/>
                      <a:ea typeface="HY견고딕" pitchFamily="18" charset="-127"/>
                    </a:rPr>
                    <a:t>상세 정보</a:t>
                  </a:r>
                </a:p>
              </p:txBody>
            </p:sp>
            <p:grpSp>
              <p:nvGrpSpPr>
                <p:cNvPr id="125" name="Group 83"/>
                <p:cNvGrpSpPr>
                  <a:grpSpLocks/>
                </p:cNvGrpSpPr>
                <p:nvPr/>
              </p:nvGrpSpPr>
              <p:grpSpPr bwMode="auto">
                <a:xfrm>
                  <a:off x="3751716" y="3895839"/>
                  <a:ext cx="1395366" cy="920184"/>
                  <a:chOff x="3810000" y="3895839"/>
                  <a:chExt cx="1395366" cy="920184"/>
                </a:xfrm>
              </p:grpSpPr>
              <p:pic>
                <p:nvPicPr>
                  <p:cNvPr id="126" name="Picture 12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/>
                  <a:srcRect/>
                  <a:stretch>
                    <a:fillRect/>
                  </a:stretch>
                </p:blipFill>
                <p:spPr bwMode="auto">
                  <a:xfrm>
                    <a:off x="3956277" y="3895839"/>
                    <a:ext cx="1249089" cy="6652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27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76056" y="4244069"/>
                    <a:ext cx="685800" cy="4413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28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0000" y="4374698"/>
                    <a:ext cx="685800" cy="4413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92" name="Group 84"/>
              <p:cNvGrpSpPr>
                <a:grpSpLocks/>
              </p:cNvGrpSpPr>
              <p:nvPr/>
            </p:nvGrpSpPr>
            <p:grpSpPr bwMode="auto">
              <a:xfrm>
                <a:off x="6890617" y="4129829"/>
                <a:ext cx="1099270" cy="1252558"/>
                <a:chOff x="3662866" y="3895839"/>
                <a:chExt cx="1484216" cy="1563360"/>
              </a:xfrm>
            </p:grpSpPr>
            <p:sp>
              <p:nvSpPr>
                <p:cNvPr id="119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662866" y="4790012"/>
                  <a:ext cx="1439239" cy="669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ko-KR" altLang="en-US" sz="600" i="1">
                      <a:latin typeface="HY견고딕" pitchFamily="18" charset="-127"/>
                      <a:ea typeface="HY견고딕" pitchFamily="18" charset="-127"/>
                    </a:rPr>
                    <a:t>싱세 정보</a:t>
                  </a:r>
                  <a:endParaRPr kumimoji="0" lang="en-US" altLang="ko-KR" sz="600" i="1"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grpSp>
              <p:nvGrpSpPr>
                <p:cNvPr id="120" name="Group 83"/>
                <p:cNvGrpSpPr>
                  <a:grpSpLocks/>
                </p:cNvGrpSpPr>
                <p:nvPr/>
              </p:nvGrpSpPr>
              <p:grpSpPr bwMode="auto">
                <a:xfrm>
                  <a:off x="3751716" y="3895839"/>
                  <a:ext cx="1395366" cy="920184"/>
                  <a:chOff x="3810000" y="3895839"/>
                  <a:chExt cx="1395366" cy="920184"/>
                </a:xfrm>
              </p:grpSpPr>
              <p:pic>
                <p:nvPicPr>
                  <p:cNvPr id="121" name="Picture 12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/>
                  <a:srcRect/>
                  <a:stretch>
                    <a:fillRect/>
                  </a:stretch>
                </p:blipFill>
                <p:spPr bwMode="auto">
                  <a:xfrm>
                    <a:off x="3956277" y="3895839"/>
                    <a:ext cx="1249089" cy="6652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22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76056" y="4244069"/>
                    <a:ext cx="685800" cy="4413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23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0000" y="4374698"/>
                    <a:ext cx="685800" cy="4413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93" name="Group 82"/>
              <p:cNvGrpSpPr>
                <a:grpSpLocks/>
              </p:cNvGrpSpPr>
              <p:nvPr/>
            </p:nvGrpSpPr>
            <p:grpSpPr bwMode="auto">
              <a:xfrm>
                <a:off x="5142609" y="2682027"/>
                <a:ext cx="1117394" cy="870410"/>
                <a:chOff x="3493479" y="2246313"/>
                <a:chExt cx="1837403" cy="1784442"/>
              </a:xfrm>
            </p:grpSpPr>
            <p:pic>
              <p:nvPicPr>
                <p:cNvPr id="117" name="Picture 8" descr="applications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841176" y="2246313"/>
                  <a:ext cx="1126403" cy="703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8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493479" y="2929716"/>
                  <a:ext cx="1837403" cy="11010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ko-KR" altLang="en-US" sz="600" i="1">
                      <a:latin typeface="HY견고딕" pitchFamily="18" charset="-127"/>
                      <a:ea typeface="HY견고딕" pitchFamily="18" charset="-127"/>
                    </a:rPr>
                    <a:t>집계 </a:t>
                  </a:r>
                  <a:r>
                    <a:rPr kumimoji="0" lang="en-US" altLang="ko-KR" sz="600" i="1">
                      <a:latin typeface="HY견고딕" pitchFamily="18" charset="-127"/>
                      <a:ea typeface="HY견고딕" pitchFamily="18" charset="-127"/>
                    </a:rPr>
                    <a:t> </a:t>
                  </a:r>
                  <a:r>
                    <a:rPr kumimoji="0" lang="ko-KR" altLang="en-US" sz="600" i="1">
                      <a:latin typeface="HY견고딕" pitchFamily="18" charset="-127"/>
                      <a:ea typeface="HY견고딕" pitchFamily="18" charset="-127"/>
                    </a:rPr>
                    <a:t>정보</a:t>
                  </a:r>
                </a:p>
              </p:txBody>
            </p:sp>
          </p:grpSp>
          <p:grpSp>
            <p:nvGrpSpPr>
              <p:cNvPr id="94" name="Group 82"/>
              <p:cNvGrpSpPr>
                <a:grpSpLocks/>
              </p:cNvGrpSpPr>
              <p:nvPr/>
            </p:nvGrpSpPr>
            <p:grpSpPr bwMode="auto">
              <a:xfrm>
                <a:off x="5241335" y="3367827"/>
                <a:ext cx="1066320" cy="867615"/>
                <a:chOff x="3517454" y="2246313"/>
                <a:chExt cx="1779511" cy="1778717"/>
              </a:xfrm>
            </p:grpSpPr>
            <p:pic>
              <p:nvPicPr>
                <p:cNvPr id="115" name="Picture 8" descr="applications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841176" y="2246313"/>
                  <a:ext cx="1126403" cy="703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6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517454" y="2927524"/>
                  <a:ext cx="1779511" cy="10975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ko-KR" altLang="en-US" sz="600" i="1">
                      <a:latin typeface="HY견고딕" pitchFamily="18" charset="-127"/>
                      <a:ea typeface="HY견고딕" pitchFamily="18" charset="-127"/>
                    </a:rPr>
                    <a:t>집계 정보</a:t>
                  </a:r>
                </a:p>
              </p:txBody>
            </p:sp>
          </p:grpSp>
          <p:grpSp>
            <p:nvGrpSpPr>
              <p:cNvPr id="95" name="Group 82"/>
              <p:cNvGrpSpPr>
                <a:grpSpLocks/>
              </p:cNvGrpSpPr>
              <p:nvPr/>
            </p:nvGrpSpPr>
            <p:grpSpPr bwMode="auto">
              <a:xfrm>
                <a:off x="6854800" y="2682028"/>
                <a:ext cx="1064376" cy="901914"/>
                <a:chOff x="3625036" y="2246313"/>
                <a:chExt cx="1554231" cy="1680498"/>
              </a:xfrm>
            </p:grpSpPr>
            <p:pic>
              <p:nvPicPr>
                <p:cNvPr id="113" name="Picture 8" descr="applications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841176" y="2246313"/>
                  <a:ext cx="1126403" cy="703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4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625036" y="2927130"/>
                  <a:ext cx="1554231" cy="9996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ko-KR" altLang="en-US" sz="600" i="1">
                      <a:latin typeface="HY견고딕" pitchFamily="18" charset="-127"/>
                      <a:ea typeface="HY견고딕" pitchFamily="18" charset="-127"/>
                    </a:rPr>
                    <a:t>집계 정보</a:t>
                  </a:r>
                </a:p>
              </p:txBody>
            </p:sp>
          </p:grpSp>
          <p:grpSp>
            <p:nvGrpSpPr>
              <p:cNvPr id="96" name="Group 82"/>
              <p:cNvGrpSpPr>
                <a:grpSpLocks/>
              </p:cNvGrpSpPr>
              <p:nvPr/>
            </p:nvGrpSpPr>
            <p:grpSpPr bwMode="auto">
              <a:xfrm>
                <a:off x="6917933" y="3367827"/>
                <a:ext cx="1065219" cy="900017"/>
                <a:chOff x="3577174" y="2246313"/>
                <a:chExt cx="1659160" cy="1676968"/>
              </a:xfrm>
            </p:grpSpPr>
            <p:pic>
              <p:nvPicPr>
                <p:cNvPr id="111" name="Picture 8" descr="applications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841176" y="2246313"/>
                  <a:ext cx="1126403" cy="703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2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577174" y="2925700"/>
                  <a:ext cx="1659160" cy="9975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ko-KR" altLang="en-US" sz="600" i="1">
                      <a:latin typeface="HY견고딕" pitchFamily="18" charset="-127"/>
                      <a:ea typeface="HY견고딕" pitchFamily="18" charset="-127"/>
                    </a:rPr>
                    <a:t>집계 정보</a:t>
                  </a:r>
                </a:p>
              </p:txBody>
            </p:sp>
          </p:grpSp>
          <p:grpSp>
            <p:nvGrpSpPr>
              <p:cNvPr id="97" name="Group 81"/>
              <p:cNvGrpSpPr>
                <a:grpSpLocks/>
              </p:cNvGrpSpPr>
              <p:nvPr/>
            </p:nvGrpSpPr>
            <p:grpSpPr bwMode="auto">
              <a:xfrm>
                <a:off x="5320015" y="1462834"/>
                <a:ext cx="1066080" cy="1004853"/>
                <a:chOff x="7092606" y="4846943"/>
                <a:chExt cx="1488234" cy="1268615"/>
              </a:xfrm>
            </p:grpSpPr>
            <p:pic>
              <p:nvPicPr>
                <p:cNvPr id="109" name="Picture 50" descr="report_bar_straight"/>
                <p:cNvPicPr>
                  <a:picLocks noChangeAspect="1" noChangeArrowheads="1"/>
                </p:cNvPicPr>
                <p:nvPr/>
              </p:nvPicPr>
              <p:blipFill>
                <a:blip r:embed="rId18" cstate="print"/>
                <a:srcRect/>
                <a:stretch>
                  <a:fillRect/>
                </a:stretch>
              </p:blipFill>
              <p:spPr bwMode="auto">
                <a:xfrm>
                  <a:off x="7584516" y="4846943"/>
                  <a:ext cx="691015" cy="484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0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7092606" y="5437404"/>
                  <a:ext cx="1488234" cy="67815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ko-KR" altLang="en-US" sz="600" i="1">
                      <a:latin typeface="HY견고딕" pitchFamily="18" charset="-127"/>
                      <a:ea typeface="HY견고딕" pitchFamily="18" charset="-127"/>
                    </a:rPr>
                    <a:t>분석 도구</a:t>
                  </a:r>
                </a:p>
              </p:txBody>
            </p:sp>
          </p:grpSp>
          <p:grpSp>
            <p:nvGrpSpPr>
              <p:cNvPr id="98" name="Group 81"/>
              <p:cNvGrpSpPr>
                <a:grpSpLocks/>
              </p:cNvGrpSpPr>
              <p:nvPr/>
            </p:nvGrpSpPr>
            <p:grpSpPr bwMode="auto">
              <a:xfrm>
                <a:off x="6357577" y="1462825"/>
                <a:ext cx="1285209" cy="1004849"/>
                <a:chOff x="6945425" y="4846943"/>
                <a:chExt cx="1794135" cy="1268613"/>
              </a:xfrm>
            </p:grpSpPr>
            <p:pic>
              <p:nvPicPr>
                <p:cNvPr id="107" name="Picture 50" descr="report_bar_straight"/>
                <p:cNvPicPr>
                  <a:picLocks noChangeAspect="1" noChangeArrowheads="1"/>
                </p:cNvPicPr>
                <p:nvPr/>
              </p:nvPicPr>
              <p:blipFill>
                <a:blip r:embed="rId18" cstate="print"/>
                <a:srcRect/>
                <a:stretch>
                  <a:fillRect/>
                </a:stretch>
              </p:blipFill>
              <p:spPr bwMode="auto">
                <a:xfrm>
                  <a:off x="7584516" y="4846943"/>
                  <a:ext cx="691015" cy="484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8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6945425" y="5437403"/>
                  <a:ext cx="1794135" cy="67815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/>
                  <a:r>
                    <a:rPr kumimoji="0" lang="en-US" altLang="ko-KR" sz="600" i="1">
                      <a:latin typeface="HY견고딕" pitchFamily="18" charset="-127"/>
                      <a:ea typeface="HY견고딕" pitchFamily="18" charset="-127"/>
                    </a:rPr>
                    <a:t>Dashboard</a:t>
                  </a:r>
                </a:p>
              </p:txBody>
            </p:sp>
          </p:grpSp>
          <p:sp>
            <p:nvSpPr>
              <p:cNvPr id="99" name="Text Box 62"/>
              <p:cNvSpPr txBox="1">
                <a:spLocks noChangeArrowheads="1"/>
              </p:cNvSpPr>
              <p:nvPr/>
            </p:nvSpPr>
            <p:spPr bwMode="auto">
              <a:xfrm>
                <a:off x="4342609" y="1681699"/>
                <a:ext cx="762225" cy="535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latinLnBrk="0">
                  <a:spcBef>
                    <a:spcPct val="50000"/>
                  </a:spcBef>
                </a:pPr>
                <a:r>
                  <a:rPr kumimoji="0" lang="en-US" altLang="ko-KR" sz="600">
                    <a:latin typeface="HY견고딕" pitchFamily="18" charset="-127"/>
                    <a:ea typeface="HY견고딕" pitchFamily="18" charset="-127"/>
                  </a:rPr>
                  <a:t>=</a:t>
                </a:r>
              </a:p>
            </p:txBody>
          </p:sp>
          <p:sp>
            <p:nvSpPr>
              <p:cNvPr id="100" name="Text Box 63"/>
              <p:cNvSpPr txBox="1">
                <a:spLocks noChangeArrowheads="1"/>
              </p:cNvSpPr>
              <p:nvPr/>
            </p:nvSpPr>
            <p:spPr bwMode="auto">
              <a:xfrm>
                <a:off x="4419165" y="3056791"/>
                <a:ext cx="762224" cy="535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latinLnBrk="0">
                  <a:spcBef>
                    <a:spcPct val="50000"/>
                  </a:spcBef>
                </a:pPr>
                <a:r>
                  <a:rPr kumimoji="0" lang="en-US" altLang="ko-KR" sz="600">
                    <a:latin typeface="HY견고딕" pitchFamily="18" charset="-127"/>
                    <a:ea typeface="HY견고딕" pitchFamily="18" charset="-127"/>
                  </a:rPr>
                  <a:t>=</a:t>
                </a:r>
              </a:p>
            </p:txBody>
          </p:sp>
          <p:sp>
            <p:nvSpPr>
              <p:cNvPr id="101" name="Text Box 64"/>
              <p:cNvSpPr txBox="1">
                <a:spLocks noChangeArrowheads="1"/>
              </p:cNvSpPr>
              <p:nvPr/>
            </p:nvSpPr>
            <p:spPr bwMode="auto">
              <a:xfrm>
                <a:off x="4419165" y="4422654"/>
                <a:ext cx="762224" cy="535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latinLnBrk="0">
                  <a:spcBef>
                    <a:spcPct val="50000"/>
                  </a:spcBef>
                </a:pPr>
                <a:r>
                  <a:rPr kumimoji="0" lang="en-US" altLang="ko-KR" sz="600">
                    <a:latin typeface="HY견고딕" pitchFamily="18" charset="-127"/>
                    <a:ea typeface="HY견고딕" pitchFamily="18" charset="-127"/>
                  </a:rPr>
                  <a:t>=</a:t>
                </a:r>
              </a:p>
            </p:txBody>
          </p:sp>
          <p:sp>
            <p:nvSpPr>
              <p:cNvPr id="102" name="Text Box 65"/>
              <p:cNvSpPr txBox="1">
                <a:spLocks noChangeArrowheads="1"/>
              </p:cNvSpPr>
              <p:nvPr/>
            </p:nvSpPr>
            <p:spPr bwMode="auto">
              <a:xfrm>
                <a:off x="4419165" y="5640857"/>
                <a:ext cx="762224" cy="53527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latinLnBrk="0">
                  <a:spcBef>
                    <a:spcPct val="50000"/>
                  </a:spcBef>
                </a:pPr>
                <a:r>
                  <a:rPr kumimoji="0" lang="en-US" altLang="ko-KR" sz="600">
                    <a:latin typeface="HY견고딕" pitchFamily="18" charset="-127"/>
                    <a:ea typeface="HY견고딕" pitchFamily="18" charset="-127"/>
                  </a:rPr>
                  <a:t>=</a:t>
                </a:r>
              </a:p>
            </p:txBody>
          </p:sp>
          <p:pic>
            <p:nvPicPr>
              <p:cNvPr id="103" name="Picture 66" descr="genericAnalytics_new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457200" y="1339002"/>
                <a:ext cx="4114800" cy="4924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Line 67"/>
              <p:cNvSpPr>
                <a:spLocks noChangeShapeType="1"/>
              </p:cNvSpPr>
              <p:nvPr/>
            </p:nvSpPr>
            <p:spPr bwMode="auto">
              <a:xfrm>
                <a:off x="457200" y="2453427"/>
                <a:ext cx="807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5" name="Line 68"/>
              <p:cNvSpPr>
                <a:spLocks noChangeShapeType="1"/>
              </p:cNvSpPr>
              <p:nvPr/>
            </p:nvSpPr>
            <p:spPr bwMode="auto">
              <a:xfrm>
                <a:off x="457200" y="3977427"/>
                <a:ext cx="807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" name="Line 69"/>
              <p:cNvSpPr>
                <a:spLocks noChangeShapeType="1"/>
              </p:cNvSpPr>
              <p:nvPr/>
            </p:nvSpPr>
            <p:spPr bwMode="auto">
              <a:xfrm>
                <a:off x="457200" y="5272827"/>
                <a:ext cx="807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7" name="TextBox 126"/>
            <p:cNvSpPr txBox="1">
              <a:spLocks noChangeArrowheads="1"/>
            </p:cNvSpPr>
            <p:nvPr/>
          </p:nvSpPr>
          <p:spPr bwMode="auto">
            <a:xfrm>
              <a:off x="2675" y="1826"/>
              <a:ext cx="842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r>
                <a:rPr kumimoji="0" lang="en-US" altLang="ko-KR" sz="700">
                  <a:latin typeface="HY견고딕" pitchFamily="18" charset="-127"/>
                  <a:ea typeface="HY견고딕" pitchFamily="18" charset="-127"/>
                </a:rPr>
                <a:t>Data Mart </a:t>
              </a:r>
              <a:r>
                <a:rPr kumimoji="0" lang="ko-KR" altLang="en-US" sz="70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  <p:sp>
          <p:nvSpPr>
            <p:cNvPr id="78" name="TextBox 127"/>
            <p:cNvSpPr txBox="1">
              <a:spLocks noChangeArrowheads="1"/>
            </p:cNvSpPr>
            <p:nvPr/>
          </p:nvSpPr>
          <p:spPr bwMode="auto">
            <a:xfrm>
              <a:off x="2698" y="2677"/>
              <a:ext cx="84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/>
              <a:r>
                <a:rPr kumimoji="0" lang="en-US" altLang="ko-KR" sz="700">
                  <a:latin typeface="HY견고딕" pitchFamily="18" charset="-127"/>
                  <a:ea typeface="HY견고딕" pitchFamily="18" charset="-127"/>
                </a:rPr>
                <a:t>EDW </a:t>
              </a:r>
              <a:r>
                <a:rPr kumimoji="0" lang="ko-KR" altLang="en-US" sz="700">
                  <a:latin typeface="HY견고딕" pitchFamily="18" charset="-127"/>
                  <a:ea typeface="HY견고딕" pitchFamily="18" charset="-127"/>
                </a:rPr>
                <a:t>영역</a:t>
              </a:r>
            </a:p>
          </p:txBody>
        </p:sp>
      </p:grpSp>
      <p:grpSp>
        <p:nvGrpSpPr>
          <p:cNvPr id="145" name="그룹 5"/>
          <p:cNvGrpSpPr>
            <a:grpSpLocks/>
          </p:cNvGrpSpPr>
          <p:nvPr/>
        </p:nvGrpSpPr>
        <p:grpSpPr bwMode="auto">
          <a:xfrm>
            <a:off x="5357504" y="4327879"/>
            <a:ext cx="3940175" cy="1944687"/>
            <a:chOff x="-81055" y="914400"/>
            <a:chExt cx="9589388" cy="5638800"/>
          </a:xfrm>
        </p:grpSpPr>
        <p:sp>
          <p:nvSpPr>
            <p:cNvPr id="146" name="Rectangle 2"/>
            <p:cNvSpPr>
              <a:spLocks noChangeArrowheads="1"/>
            </p:cNvSpPr>
            <p:nvPr/>
          </p:nvSpPr>
          <p:spPr bwMode="ltGray">
            <a:xfrm>
              <a:off x="457200" y="6096000"/>
              <a:ext cx="8229600" cy="304800"/>
            </a:xfrm>
            <a:prstGeom prst="rect">
              <a:avLst/>
            </a:prstGeom>
            <a:gradFill rotWithShape="1">
              <a:gsLst>
                <a:gs pos="0">
                  <a:srgbClr val="4A4A4A"/>
                </a:gs>
                <a:gs pos="50000">
                  <a:srgbClr val="A0A0A0"/>
                </a:gs>
                <a:gs pos="100000">
                  <a:srgbClr val="4A4A4A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06060"/>
              </a:prstShdw>
            </a:effectLst>
          </p:spPr>
          <p:txBody>
            <a:bodyPr wrap="none" lIns="92075" tIns="46038" rIns="92075" bIns="46038" anchor="ctr"/>
            <a:lstStyle/>
            <a:p>
              <a:pPr algn="ctr" defTabSz="822325" eaLnBrk="0" latinLnBrk="0" hangingPunct="0">
                <a:spcBef>
                  <a:spcPct val="50000"/>
                </a:spcBef>
              </a:pPr>
              <a:r>
                <a:rPr kumimoji="0" lang="en-US" altLang="ko-KR" sz="500">
                  <a:solidFill>
                    <a:schemeClr val="bg1"/>
                  </a:solidFill>
                  <a:ea typeface="Arial Unicode MS" pitchFamily="50" charset="-127"/>
                </a:rPr>
                <a:t>EIM Backbone to Support Data Operations</a:t>
              </a:r>
            </a:p>
          </p:txBody>
        </p:sp>
        <p:sp>
          <p:nvSpPr>
            <p:cNvPr id="147" name="Line 4"/>
            <p:cNvSpPr>
              <a:spLocks noChangeShapeType="1"/>
            </p:cNvSpPr>
            <p:nvPr/>
          </p:nvSpPr>
          <p:spPr bwMode="auto">
            <a:xfrm>
              <a:off x="228600" y="914400"/>
              <a:ext cx="0" cy="5486400"/>
            </a:xfrm>
            <a:prstGeom prst="line">
              <a:avLst/>
            </a:prstGeom>
            <a:noFill/>
            <a:ln w="63500">
              <a:solidFill>
                <a:srgbClr val="00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48" name="Object 2"/>
            <p:cNvGraphicFramePr>
              <a:graphicFrameLocks noChangeAspect="1"/>
            </p:cNvGraphicFramePr>
            <p:nvPr/>
          </p:nvGraphicFramePr>
          <p:xfrm>
            <a:off x="384230" y="1542946"/>
            <a:ext cx="3909390" cy="4655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192" name="Visio" r:id="rId20" imgW="9867392" imgH="7604557" progId="Visio.Drawing.11">
                    <p:embed/>
                  </p:oleObj>
                </mc:Choice>
                <mc:Fallback>
                  <p:oleObj name="Visio" r:id="rId20" imgW="9867392" imgH="7604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384230" y="1542946"/>
                          <a:ext cx="3909390" cy="4655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999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" name="Text Box 6"/>
            <p:cNvSpPr txBox="1">
              <a:spLocks noChangeArrowheads="1"/>
            </p:cNvSpPr>
            <p:nvPr/>
          </p:nvSpPr>
          <p:spPr bwMode="auto">
            <a:xfrm rot="5400000" flipH="1">
              <a:off x="-1384111" y="3037916"/>
              <a:ext cx="3127694" cy="52158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kumimoji="0" lang="en-US" altLang="ko-KR" sz="800">
                  <a:ea typeface="Arial Unicode MS" pitchFamily="50" charset="-127"/>
                </a:rPr>
                <a:t>Data Navigation</a:t>
              </a:r>
            </a:p>
          </p:txBody>
        </p:sp>
        <p:pic>
          <p:nvPicPr>
            <p:cNvPr id="150" name="Picture 8" descr="server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7696200" y="61722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1" name="Picture 9" descr="server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7086600" y="61722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2" name="Picture 10" descr="server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477000" y="61722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" name="Line 11"/>
            <p:cNvSpPr>
              <a:spLocks noChangeShapeType="1"/>
            </p:cNvSpPr>
            <p:nvPr/>
          </p:nvSpPr>
          <p:spPr bwMode="auto">
            <a:xfrm flipV="1">
              <a:off x="8839200" y="914400"/>
              <a:ext cx="0" cy="5334000"/>
            </a:xfrm>
            <a:prstGeom prst="line">
              <a:avLst/>
            </a:prstGeom>
            <a:noFill/>
            <a:ln w="63500">
              <a:solidFill>
                <a:srgbClr val="00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4" name="Text Box 12"/>
            <p:cNvSpPr txBox="1">
              <a:spLocks noChangeArrowheads="1"/>
            </p:cNvSpPr>
            <p:nvPr/>
          </p:nvSpPr>
          <p:spPr bwMode="auto">
            <a:xfrm rot="16200000" flipH="1">
              <a:off x="8069489" y="4055217"/>
              <a:ext cx="2058609" cy="81907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kumimoji="0" lang="en-US" altLang="ko-KR" sz="800">
                  <a:ea typeface="Arial Unicode MS" pitchFamily="50" charset="-127"/>
                </a:rPr>
                <a:t>Data Processing</a:t>
              </a:r>
            </a:p>
          </p:txBody>
        </p:sp>
        <p:sp>
          <p:nvSpPr>
            <p:cNvPr id="155" name="Line 13"/>
            <p:cNvSpPr>
              <a:spLocks noChangeShapeType="1"/>
            </p:cNvSpPr>
            <p:nvPr/>
          </p:nvSpPr>
          <p:spPr bwMode="auto">
            <a:xfrm>
              <a:off x="457200" y="5105400"/>
              <a:ext cx="807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6" name="Line 14"/>
            <p:cNvSpPr>
              <a:spLocks noChangeShapeType="1"/>
            </p:cNvSpPr>
            <p:nvPr/>
          </p:nvSpPr>
          <p:spPr bwMode="auto">
            <a:xfrm>
              <a:off x="457200" y="3810000"/>
              <a:ext cx="807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7" name="Line 15"/>
            <p:cNvSpPr>
              <a:spLocks noChangeShapeType="1"/>
            </p:cNvSpPr>
            <p:nvPr/>
          </p:nvSpPr>
          <p:spPr bwMode="auto">
            <a:xfrm>
              <a:off x="457200" y="2209800"/>
              <a:ext cx="807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8" name="Text Box 16"/>
            <p:cNvSpPr txBox="1">
              <a:spLocks noChangeArrowheads="1"/>
            </p:cNvSpPr>
            <p:nvPr/>
          </p:nvSpPr>
          <p:spPr bwMode="auto">
            <a:xfrm>
              <a:off x="4342736" y="1522009"/>
              <a:ext cx="764987" cy="6214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kumimoji="0" lang="en-US" altLang="ko-KR" sz="800">
                  <a:ea typeface="Arial Unicode MS" pitchFamily="50" charset="-127"/>
                </a:rPr>
                <a:t>=</a:t>
              </a:r>
            </a:p>
          </p:txBody>
        </p:sp>
        <p:sp>
          <p:nvSpPr>
            <p:cNvPr id="159" name="Text Box 17"/>
            <p:cNvSpPr txBox="1">
              <a:spLocks noChangeArrowheads="1"/>
            </p:cNvSpPr>
            <p:nvPr/>
          </p:nvSpPr>
          <p:spPr bwMode="auto">
            <a:xfrm>
              <a:off x="4420007" y="2893734"/>
              <a:ext cx="761124" cy="6214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kumimoji="0" lang="en-US" altLang="ko-KR" sz="800">
                  <a:ea typeface="Arial Unicode MS" pitchFamily="50" charset="-127"/>
                </a:rPr>
                <a:t>=</a:t>
              </a:r>
            </a:p>
          </p:txBody>
        </p:sp>
        <p:sp>
          <p:nvSpPr>
            <p:cNvPr id="160" name="Text Box 18"/>
            <p:cNvSpPr txBox="1">
              <a:spLocks noChangeArrowheads="1"/>
            </p:cNvSpPr>
            <p:nvPr/>
          </p:nvSpPr>
          <p:spPr bwMode="auto">
            <a:xfrm>
              <a:off x="4420007" y="4265458"/>
              <a:ext cx="761124" cy="6214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kumimoji="0" lang="en-US" altLang="ko-KR" sz="800">
                  <a:ea typeface="Arial Unicode MS" pitchFamily="50" charset="-127"/>
                </a:rPr>
                <a:t>=</a:t>
              </a:r>
            </a:p>
          </p:txBody>
        </p:sp>
        <p:sp>
          <p:nvSpPr>
            <p:cNvPr id="161" name="Text Box 19"/>
            <p:cNvSpPr txBox="1">
              <a:spLocks noChangeArrowheads="1"/>
            </p:cNvSpPr>
            <p:nvPr/>
          </p:nvSpPr>
          <p:spPr bwMode="auto">
            <a:xfrm>
              <a:off x="4420007" y="5485280"/>
              <a:ext cx="761124" cy="6214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kumimoji="0" lang="en-US" altLang="ko-KR" sz="800">
                  <a:ea typeface="Arial Unicode MS" pitchFamily="50" charset="-127"/>
                </a:rPr>
                <a:t>=</a:t>
              </a:r>
            </a:p>
          </p:txBody>
        </p:sp>
        <p:pic>
          <p:nvPicPr>
            <p:cNvPr id="162" name="Picture 10" descr="2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5791576" y="1218205"/>
              <a:ext cx="1904743" cy="916016"/>
            </a:xfrm>
            <a:prstGeom prst="rec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</p:pic>
        <p:pic>
          <p:nvPicPr>
            <p:cNvPr id="163" name="Picture 4" descr="bookings_vs_returns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5181131" y="2668181"/>
              <a:ext cx="1448841" cy="860782"/>
            </a:xfrm>
            <a:prstGeom prst="rec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</p:pic>
        <p:pic>
          <p:nvPicPr>
            <p:cNvPr id="164" name="Picture 22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029200" y="4267200"/>
              <a:ext cx="990600" cy="649288"/>
            </a:xfrm>
            <a:prstGeom prst="rec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</p:spPr>
        </p:pic>
        <p:pic>
          <p:nvPicPr>
            <p:cNvPr id="165" name="Picture 13" descr="themes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6934200" y="2674938"/>
              <a:ext cx="1600200" cy="871537"/>
            </a:xfrm>
            <a:prstGeom prst="rect">
              <a:avLst/>
            </a:prstGeom>
            <a:noFill/>
            <a:ln w="9525">
              <a:solidFill>
                <a:srgbClr val="93B7FF"/>
              </a:solidFill>
              <a:miter lim="800000"/>
              <a:headEnd/>
              <a:tailEnd/>
            </a:ln>
          </p:spPr>
        </p:pic>
        <p:pic>
          <p:nvPicPr>
            <p:cNvPr id="166" name="Picture 24" descr="a4"/>
            <p:cNvPicPr>
              <a:picLocks noChangeAspect="1" noChangeArrowheads="1"/>
            </p:cNvPicPr>
            <p:nvPr/>
          </p:nvPicPr>
          <p:blipFill>
            <a:blip r:embed="rId27" cstate="print"/>
            <a:srcRect t="28125" b="39583"/>
            <a:stretch>
              <a:fillRect/>
            </a:stretch>
          </p:blipFill>
          <p:spPr bwMode="auto">
            <a:xfrm>
              <a:off x="7467600" y="4267200"/>
              <a:ext cx="1066800" cy="609600"/>
            </a:xfrm>
            <a:prstGeom prst="rec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</p:spPr>
        </p:pic>
        <p:pic>
          <p:nvPicPr>
            <p:cNvPr id="167" name="Picture 8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6248400" y="4267200"/>
              <a:ext cx="990600" cy="623888"/>
            </a:xfrm>
            <a:prstGeom prst="rec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</p:spPr>
        </p:pic>
        <p:pic>
          <p:nvPicPr>
            <p:cNvPr id="168" name="Picture 7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5257800" y="5257800"/>
              <a:ext cx="1219200" cy="773113"/>
            </a:xfrm>
            <a:prstGeom prst="rect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</p:spPr>
        </p:pic>
        <p:pic>
          <p:nvPicPr>
            <p:cNvPr id="169" name="Picture 27" descr="OLAP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7010400" y="5486400"/>
              <a:ext cx="6858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0" name="Picture 28" descr="OLAP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7620000" y="5257800"/>
              <a:ext cx="6858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1" name="Line 29"/>
            <p:cNvSpPr>
              <a:spLocks noChangeShapeType="1"/>
            </p:cNvSpPr>
            <p:nvPr/>
          </p:nvSpPr>
          <p:spPr bwMode="auto">
            <a:xfrm>
              <a:off x="6781800" y="2209800"/>
              <a:ext cx="0" cy="838200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" name="Line 30"/>
            <p:cNvSpPr>
              <a:spLocks noChangeShapeType="1"/>
            </p:cNvSpPr>
            <p:nvPr/>
          </p:nvSpPr>
          <p:spPr bwMode="auto">
            <a:xfrm>
              <a:off x="5943600" y="3657600"/>
              <a:ext cx="0" cy="381000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3" name="Line 31"/>
            <p:cNvSpPr>
              <a:spLocks noChangeShapeType="1"/>
            </p:cNvSpPr>
            <p:nvPr/>
          </p:nvSpPr>
          <p:spPr bwMode="auto">
            <a:xfrm>
              <a:off x="7848600" y="3657600"/>
              <a:ext cx="0" cy="381000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" name="Rectangle 229"/>
          <p:cNvSpPr>
            <a:spLocks noChangeArrowheads="1"/>
          </p:cNvSpPr>
          <p:nvPr/>
        </p:nvSpPr>
        <p:spPr bwMode="auto">
          <a:xfrm>
            <a:off x="1541328" y="4111979"/>
            <a:ext cx="2620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1200">
                <a:ea typeface="맑은 고딕" pitchFamily="50" charset="-127"/>
              </a:rPr>
              <a:t>데이터 설계 유형 정의</a:t>
            </a:r>
            <a:endParaRPr kumimoji="0" lang="ko-KR" altLang="en-US" sz="1200" dirty="0">
              <a:ea typeface="맑은 고딕" pitchFamily="50" charset="-127"/>
            </a:endParaRPr>
          </a:p>
        </p:txBody>
      </p:sp>
      <p:cxnSp>
        <p:nvCxnSpPr>
          <p:cNvPr id="175" name="AutoShape 555"/>
          <p:cNvCxnSpPr>
            <a:cxnSpLocks noChangeShapeType="1"/>
          </p:cNvCxnSpPr>
          <p:nvPr/>
        </p:nvCxnSpPr>
        <p:spPr bwMode="auto">
          <a:xfrm>
            <a:off x="4185929" y="4040541"/>
            <a:ext cx="0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176" name="AutoShape 555"/>
          <p:cNvCxnSpPr>
            <a:cxnSpLocks noChangeShapeType="1"/>
          </p:cNvCxnSpPr>
          <p:nvPr/>
        </p:nvCxnSpPr>
        <p:spPr bwMode="auto">
          <a:xfrm>
            <a:off x="6778317" y="4040541"/>
            <a:ext cx="0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177" name="Rectangle 232"/>
          <p:cNvSpPr>
            <a:spLocks noChangeArrowheads="1"/>
          </p:cNvSpPr>
          <p:nvPr/>
        </p:nvSpPr>
        <p:spPr bwMode="auto">
          <a:xfrm>
            <a:off x="6797367" y="4111979"/>
            <a:ext cx="20161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200" dirty="0">
                <a:ea typeface="맑은 고딕" pitchFamily="50" charset="-127"/>
              </a:rPr>
              <a:t>Visualization </a:t>
            </a:r>
            <a:r>
              <a:rPr kumimoji="0" lang="ko-KR" altLang="en-US" sz="1200" dirty="0">
                <a:ea typeface="맑은 고딕" pitchFamily="50" charset="-127"/>
              </a:rPr>
              <a:t>유형 정의</a:t>
            </a:r>
          </a:p>
        </p:txBody>
      </p:sp>
      <p:sp>
        <p:nvSpPr>
          <p:cNvPr id="178" name="Line 233"/>
          <p:cNvSpPr>
            <a:spLocks noChangeShapeType="1"/>
          </p:cNvSpPr>
          <p:nvPr/>
        </p:nvSpPr>
        <p:spPr bwMode="auto">
          <a:xfrm>
            <a:off x="480704" y="1879954"/>
            <a:ext cx="890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0" name="Rectangle 228"/>
          <p:cNvSpPr>
            <a:spLocks noChangeArrowheads="1"/>
          </p:cNvSpPr>
          <p:nvPr/>
        </p:nvSpPr>
        <p:spPr bwMode="auto">
          <a:xfrm>
            <a:off x="3658879" y="1597379"/>
            <a:ext cx="248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200" dirty="0">
                <a:ea typeface="맑은 고딕" pitchFamily="50" charset="-127"/>
              </a:rPr>
              <a:t>핵심프로세스  평가지표 도출 방법</a:t>
            </a:r>
          </a:p>
        </p:txBody>
      </p:sp>
    </p:spTree>
    <p:extLst>
      <p:ext uri="{BB962C8B-B14F-4D97-AF65-F5344CB8AC3E}">
        <p14:creationId xmlns:p14="http://schemas.microsoft.com/office/powerpoint/2010/main" val="19608780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3.1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분석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Framework(4/4)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분석 절차 예시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00472" y="90872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1450" lvl="0" algn="l" defTabSz="952500" latinLnBrk="0">
              <a:buClr>
                <a:srgbClr val="333333"/>
              </a:buClr>
              <a:buSzPct val="80000"/>
            </a:pP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ko-KR" altLang="en-US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성과 분석 </a:t>
            </a:r>
            <a:r>
              <a:rPr kumimoji="0" lang="en-US" altLang="ko-KR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Framework</a:t>
            </a:r>
            <a:r>
              <a:rPr kumimoji="0" lang="ko-KR" altLang="en-US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에 기반을 둔 화면 설계에 따라 직관적인 </a:t>
            </a:r>
            <a:r>
              <a:rPr kumimoji="0" lang="en-US" altLang="ko-KR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Visualization</a:t>
            </a:r>
            <a:r>
              <a:rPr kumimoji="0" lang="ko-KR" altLang="en-US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의 제공과 상세 및 근본 원인 분석 화면 또는 도구와의 용이한 연계를 제공</a:t>
            </a:r>
            <a:endParaRPr kumimoji="0" lang="en-US" altLang="ko-KR" sz="1600" b="0" dirty="0">
              <a:solidFill>
                <a:srgbClr val="333333"/>
              </a:solidFill>
              <a:latin typeface="Optima" pitchFamily="2" charset="2"/>
              <a:ea typeface="가는각진제목체" pitchFamily="18" charset="-127"/>
              <a:cs typeface="Arial Unicode MS"/>
            </a:endParaRPr>
          </a:p>
        </p:txBody>
      </p:sp>
      <p:sp>
        <p:nvSpPr>
          <p:cNvPr id="179" name="Rectangle 30"/>
          <p:cNvSpPr>
            <a:spLocks noChangeArrowheads="1"/>
          </p:cNvSpPr>
          <p:nvPr/>
        </p:nvSpPr>
        <p:spPr bwMode="gray">
          <a:xfrm>
            <a:off x="6810375" y="5612520"/>
            <a:ext cx="28956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0488" indent="-90488">
              <a:buFont typeface="Arial" charset="0"/>
              <a:buChar char="•"/>
            </a:pPr>
            <a:r>
              <a:rPr lang="ko-KR" altLang="en-US" sz="1200" b="0">
                <a:latin typeface="맑은 고딕" pitchFamily="50" charset="-127"/>
                <a:ea typeface="맑은 고딕" pitchFamily="50" charset="-127"/>
              </a:rPr>
              <a:t>필요에 따라 사용자가 자신의 화면과 내용을 구성할 수 있어야 함</a:t>
            </a:r>
            <a:r>
              <a:rPr lang="en-US" altLang="ko-KR" sz="1200" b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pic>
        <p:nvPicPr>
          <p:cNvPr id="181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721557"/>
            <a:ext cx="308927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2" name="Group 36"/>
          <p:cNvGrpSpPr>
            <a:grpSpLocks/>
          </p:cNvGrpSpPr>
          <p:nvPr/>
        </p:nvGrpSpPr>
        <p:grpSpPr bwMode="auto">
          <a:xfrm>
            <a:off x="563563" y="1969207"/>
            <a:ext cx="2668587" cy="906463"/>
            <a:chOff x="3664" y="2895"/>
            <a:chExt cx="1996" cy="898"/>
          </a:xfrm>
        </p:grpSpPr>
        <p:pic>
          <p:nvPicPr>
            <p:cNvPr id="183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" y="2931"/>
              <a:ext cx="454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" name="Picture 38" descr="j0280816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3" y="2895"/>
              <a:ext cx="48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" y="3401"/>
              <a:ext cx="543" cy="34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6" name="Picture 4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" y="3434"/>
              <a:ext cx="499" cy="35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" name="Rectangle 41"/>
            <p:cNvSpPr>
              <a:spLocks noChangeArrowheads="1"/>
            </p:cNvSpPr>
            <p:nvPr/>
          </p:nvSpPr>
          <p:spPr bwMode="auto">
            <a:xfrm>
              <a:off x="4162" y="2964"/>
              <a:ext cx="408" cy="226"/>
            </a:xfrm>
            <a:prstGeom prst="rect">
              <a:avLst/>
            </a:prstGeom>
            <a:solidFill>
              <a:srgbClr val="F0AB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srgbClr val="000000"/>
                  </a:solidFill>
                  <a:latin typeface="+mj-ea"/>
                  <a:ea typeface="+mj-ea"/>
                </a:rPr>
                <a:t>EIS</a:t>
              </a:r>
            </a:p>
          </p:txBody>
        </p:sp>
        <p:sp>
          <p:nvSpPr>
            <p:cNvPr id="188" name="Rectangle 42"/>
            <p:cNvSpPr>
              <a:spLocks noChangeArrowheads="1"/>
            </p:cNvSpPr>
            <p:nvPr/>
          </p:nvSpPr>
          <p:spPr bwMode="auto">
            <a:xfrm>
              <a:off x="4162" y="3482"/>
              <a:ext cx="408" cy="226"/>
            </a:xfrm>
            <a:prstGeom prst="rect">
              <a:avLst/>
            </a:prstGeom>
            <a:solidFill>
              <a:srgbClr val="F0AB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0" kern="0">
                  <a:solidFill>
                    <a:srgbClr val="000000"/>
                  </a:solidFill>
                  <a:latin typeface="+mj-ea"/>
                  <a:ea typeface="+mj-ea"/>
                </a:rPr>
                <a:t>수익성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0" kern="0">
                  <a:solidFill>
                    <a:srgbClr val="000000"/>
                  </a:solidFill>
                  <a:latin typeface="+mj-ea"/>
                  <a:ea typeface="+mj-ea"/>
                </a:rPr>
                <a:t>관리</a:t>
              </a:r>
            </a:p>
          </p:txBody>
        </p:sp>
        <p:sp>
          <p:nvSpPr>
            <p:cNvPr id="189" name="Rectangle 43"/>
            <p:cNvSpPr>
              <a:spLocks noChangeArrowheads="1"/>
            </p:cNvSpPr>
            <p:nvPr/>
          </p:nvSpPr>
          <p:spPr bwMode="auto">
            <a:xfrm>
              <a:off x="5252" y="3475"/>
              <a:ext cx="408" cy="226"/>
            </a:xfrm>
            <a:prstGeom prst="rect">
              <a:avLst/>
            </a:prstGeom>
            <a:solidFill>
              <a:srgbClr val="F0AB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srgbClr val="000000"/>
                  </a:solidFill>
                  <a:latin typeface="+mj-ea"/>
                  <a:ea typeface="+mj-ea"/>
                </a:rPr>
                <a:t>KPI</a:t>
              </a:r>
            </a:p>
          </p:txBody>
        </p:sp>
        <p:sp>
          <p:nvSpPr>
            <p:cNvPr id="190" name="Rectangle 44"/>
            <p:cNvSpPr>
              <a:spLocks noChangeArrowheads="1"/>
            </p:cNvSpPr>
            <p:nvPr/>
          </p:nvSpPr>
          <p:spPr bwMode="auto">
            <a:xfrm>
              <a:off x="5252" y="2956"/>
              <a:ext cx="408" cy="225"/>
            </a:xfrm>
            <a:prstGeom prst="rect">
              <a:avLst/>
            </a:prstGeom>
            <a:solidFill>
              <a:srgbClr val="F0AB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0" kern="0">
                  <a:solidFill>
                    <a:srgbClr val="000000"/>
                  </a:solidFill>
                  <a:latin typeface="+mj-ea"/>
                  <a:ea typeface="+mj-ea"/>
                </a:rPr>
                <a:t>Analysis</a:t>
              </a:r>
            </a:p>
          </p:txBody>
        </p:sp>
      </p:grpSp>
      <p:sp>
        <p:nvSpPr>
          <p:cNvPr id="191" name="AutoShape 45"/>
          <p:cNvSpPr>
            <a:spLocks noChangeArrowheads="1"/>
          </p:cNvSpPr>
          <p:nvPr/>
        </p:nvSpPr>
        <p:spPr bwMode="auto">
          <a:xfrm rot="10800000">
            <a:off x="3497263" y="1908882"/>
            <a:ext cx="1282700" cy="412750"/>
          </a:xfrm>
          <a:prstGeom prst="leftArrow">
            <a:avLst>
              <a:gd name="adj1" fmla="val 50000"/>
              <a:gd name="adj2" fmla="val 71731"/>
            </a:avLst>
          </a:prstGeom>
          <a:solidFill>
            <a:srgbClr val="99CCFF"/>
          </a:solidFill>
          <a:ln w="9525" algn="ctr">
            <a:noFill/>
            <a:miter lim="800000"/>
            <a:headEnd/>
            <a:tailEnd type="none" w="med" len="lg"/>
          </a:ln>
          <a:effectLst>
            <a:outerShdw dist="35921" dir="2700000" algn="ctr" rotWithShape="0">
              <a:srgbClr val="CCCCCC"/>
            </a:outerShdw>
          </a:effectLst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kern="0" dirty="0">
                <a:solidFill>
                  <a:srgbClr val="274F77"/>
                </a:solidFill>
                <a:latin typeface="+mj-ea"/>
                <a:ea typeface="+mj-ea"/>
              </a:rPr>
              <a:t>Click</a:t>
            </a:r>
          </a:p>
        </p:txBody>
      </p:sp>
      <p:pic>
        <p:nvPicPr>
          <p:cNvPr id="192" name="Picture 4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1721557"/>
            <a:ext cx="22923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Rectangle 47"/>
          <p:cNvSpPr>
            <a:spLocks noChangeArrowheads="1"/>
          </p:cNvSpPr>
          <p:nvPr/>
        </p:nvSpPr>
        <p:spPr bwMode="auto">
          <a:xfrm>
            <a:off x="4916488" y="2046995"/>
            <a:ext cx="1733550" cy="688975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200">
                <a:solidFill>
                  <a:srgbClr val="000000"/>
                </a:solidFill>
                <a:latin typeface="+mj-ea"/>
                <a:ea typeface="+mj-ea"/>
              </a:rPr>
              <a:t>성과 지표의</a:t>
            </a:r>
          </a:p>
          <a:p>
            <a:pPr>
              <a:defRPr/>
            </a:pPr>
            <a:r>
              <a:rPr lang="ko-KR" altLang="en-US" sz="1200">
                <a:solidFill>
                  <a:srgbClr val="000000"/>
                </a:solidFill>
                <a:latin typeface="+mj-ea"/>
                <a:ea typeface="+mj-ea"/>
              </a:rPr>
              <a:t>원인 및 세부 내역을</a:t>
            </a:r>
          </a:p>
          <a:p>
            <a:pPr>
              <a:defRPr/>
            </a:pPr>
            <a:r>
              <a:rPr lang="ko-KR" altLang="en-US" sz="1200">
                <a:solidFill>
                  <a:srgbClr val="000000"/>
                </a:solidFill>
                <a:latin typeface="+mj-ea"/>
                <a:ea typeface="+mj-ea"/>
              </a:rPr>
              <a:t>조회</a:t>
            </a:r>
          </a:p>
        </p:txBody>
      </p:sp>
      <p:sp>
        <p:nvSpPr>
          <p:cNvPr id="194" name="Text Box 48"/>
          <p:cNvSpPr txBox="1">
            <a:spLocks noChangeArrowheads="1"/>
          </p:cNvSpPr>
          <p:nvPr/>
        </p:nvSpPr>
        <p:spPr bwMode="auto">
          <a:xfrm>
            <a:off x="7326313" y="1935870"/>
            <a:ext cx="152349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marL="182563" indent="-182563" algn="l">
              <a:buClr>
                <a:srgbClr val="F0AB00"/>
              </a:buClr>
              <a:buFont typeface="Wingdings" pitchFamily="2" charset="2"/>
              <a:buChar char="n"/>
              <a:defRPr/>
            </a:pPr>
            <a:r>
              <a:rPr lang="ko-KR" altLang="en-US" sz="1200" dirty="0">
                <a:solidFill>
                  <a:srgbClr val="274F77"/>
                </a:solidFill>
                <a:latin typeface="+mj-ea"/>
                <a:ea typeface="+mj-ea"/>
              </a:rPr>
              <a:t>세부</a:t>
            </a:r>
            <a:r>
              <a:rPr lang="en-US" altLang="ko-KR" sz="1200" dirty="0">
                <a:solidFill>
                  <a:srgbClr val="274F77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274F77"/>
                </a:solidFill>
                <a:latin typeface="+mj-ea"/>
                <a:ea typeface="+mj-ea"/>
              </a:rPr>
              <a:t>분석 보고서</a:t>
            </a:r>
          </a:p>
          <a:p>
            <a:pPr marL="182563" indent="-182563" algn="l">
              <a:buClr>
                <a:srgbClr val="F0AB00"/>
              </a:buClr>
              <a:buFont typeface="Wingdings" pitchFamily="2" charset="2"/>
              <a:buChar char="n"/>
              <a:defRPr/>
            </a:pPr>
            <a:r>
              <a:rPr lang="ko-KR" altLang="en-US" sz="1200" dirty="0">
                <a:solidFill>
                  <a:srgbClr val="274F77"/>
                </a:solidFill>
                <a:latin typeface="+mj-ea"/>
                <a:ea typeface="+mj-ea"/>
              </a:rPr>
              <a:t>신규 보고서</a:t>
            </a:r>
          </a:p>
          <a:p>
            <a:pPr marL="182563" indent="-182563" algn="l">
              <a:buClr>
                <a:srgbClr val="F0AB00"/>
              </a:buClr>
              <a:buFont typeface="Wingdings" pitchFamily="2" charset="2"/>
              <a:buChar char="n"/>
              <a:defRPr/>
            </a:pPr>
            <a:r>
              <a:rPr lang="en-US" altLang="ko-KR" sz="1200" dirty="0">
                <a:solidFill>
                  <a:srgbClr val="274F77"/>
                </a:solidFill>
                <a:latin typeface="+mj-ea"/>
                <a:ea typeface="+mj-ea"/>
              </a:rPr>
              <a:t>…</a:t>
            </a:r>
          </a:p>
        </p:txBody>
      </p:sp>
      <p:sp>
        <p:nvSpPr>
          <p:cNvPr id="195" name="Text Box 49"/>
          <p:cNvSpPr txBox="1">
            <a:spLocks noChangeArrowheads="1"/>
          </p:cNvSpPr>
          <p:nvPr/>
        </p:nvSpPr>
        <p:spPr bwMode="auto">
          <a:xfrm>
            <a:off x="596900" y="3118557"/>
            <a:ext cx="15113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200" i="1" dirty="0">
                <a:solidFill>
                  <a:srgbClr val="000000"/>
                </a:solidFill>
                <a:latin typeface="+mj-ea"/>
                <a:ea typeface="+mj-ea"/>
              </a:rPr>
              <a:t>Context </a:t>
            </a:r>
            <a:r>
              <a:rPr lang="ko-KR" altLang="en-US" sz="1200" i="1" dirty="0">
                <a:solidFill>
                  <a:srgbClr val="000000"/>
                </a:solidFill>
                <a:latin typeface="+mj-ea"/>
                <a:ea typeface="+mj-ea"/>
              </a:rPr>
              <a:t>기반  요약</a:t>
            </a:r>
            <a:endParaRPr lang="en-US" altLang="ko-KR" sz="1200" i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200" i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200" i="1" dirty="0">
                <a:solidFill>
                  <a:srgbClr val="000000"/>
                </a:solidFill>
                <a:latin typeface="+mj-ea"/>
                <a:ea typeface="+mj-ea"/>
              </a:rPr>
              <a:t>지표 모니터링</a:t>
            </a:r>
            <a:r>
              <a:rPr lang="en-US" altLang="ko-KR" sz="1200" i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96" name="Text Box 50"/>
          <p:cNvSpPr txBox="1">
            <a:spLocks noChangeArrowheads="1"/>
          </p:cNvSpPr>
          <p:nvPr/>
        </p:nvSpPr>
        <p:spPr bwMode="auto">
          <a:xfrm>
            <a:off x="3978275" y="3107445"/>
            <a:ext cx="154305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i="1" dirty="0">
                <a:solidFill>
                  <a:srgbClr val="000000"/>
                </a:solidFill>
                <a:latin typeface="+mj-ea"/>
                <a:ea typeface="+mj-ea"/>
              </a:rPr>
              <a:t>정형 상세 및 다차원</a:t>
            </a:r>
            <a:endParaRPr lang="en-US" altLang="ko-KR" sz="1200" i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200" i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200" i="1" dirty="0">
                <a:solidFill>
                  <a:srgbClr val="000000"/>
                </a:solidFill>
                <a:latin typeface="+mj-ea"/>
                <a:ea typeface="+mj-ea"/>
              </a:rPr>
              <a:t>문제  상세 원인</a:t>
            </a:r>
            <a:r>
              <a:rPr lang="en-US" altLang="ko-KR" sz="1200" i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97" name="Text Box 51"/>
          <p:cNvSpPr txBox="1">
            <a:spLocks noChangeArrowheads="1"/>
          </p:cNvSpPr>
          <p:nvPr/>
        </p:nvSpPr>
        <p:spPr bwMode="auto">
          <a:xfrm>
            <a:off x="7126288" y="3096332"/>
            <a:ext cx="22352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i="1" dirty="0">
                <a:solidFill>
                  <a:srgbClr val="000000"/>
                </a:solidFill>
                <a:latin typeface="+mj-ea"/>
                <a:ea typeface="+mj-ea"/>
              </a:rPr>
              <a:t>비정형 및  </a:t>
            </a:r>
            <a:r>
              <a:rPr lang="en-US" altLang="ko-KR" sz="1200" i="1" dirty="0">
                <a:solidFill>
                  <a:srgbClr val="000000"/>
                </a:solidFill>
                <a:latin typeface="+mj-ea"/>
                <a:ea typeface="+mj-ea"/>
              </a:rPr>
              <a:t>What-if</a:t>
            </a:r>
          </a:p>
          <a:p>
            <a:pPr algn="ctr">
              <a:defRPr/>
            </a:pPr>
            <a:r>
              <a:rPr lang="en-US" altLang="ko-KR" sz="1200" i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200" i="1" dirty="0">
                <a:solidFill>
                  <a:srgbClr val="000000"/>
                </a:solidFill>
                <a:latin typeface="+mj-ea"/>
                <a:ea typeface="+mj-ea"/>
              </a:rPr>
              <a:t>문제 근본 분석 및 해결 방안 마련</a:t>
            </a:r>
            <a:r>
              <a:rPr lang="en-US" altLang="ko-KR" sz="1200" i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98" name="Line 52"/>
          <p:cNvSpPr>
            <a:spLocks noChangeShapeType="1"/>
          </p:cNvSpPr>
          <p:nvPr/>
        </p:nvSpPr>
        <p:spPr bwMode="auto">
          <a:xfrm>
            <a:off x="228600" y="3591632"/>
            <a:ext cx="9377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pic>
        <p:nvPicPr>
          <p:cNvPr id="199" name="Picture 5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6875" y="3631320"/>
            <a:ext cx="9126538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AutoShape 54"/>
          <p:cNvSpPr>
            <a:spLocks noChangeArrowheads="1"/>
          </p:cNvSpPr>
          <p:nvPr/>
        </p:nvSpPr>
        <p:spPr bwMode="auto">
          <a:xfrm>
            <a:off x="2359025" y="3220157"/>
            <a:ext cx="1354138" cy="206375"/>
          </a:xfrm>
          <a:prstGeom prst="rightArrow">
            <a:avLst>
              <a:gd name="adj1" fmla="val 50000"/>
              <a:gd name="adj2" fmla="val 151346"/>
            </a:avLst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01" name="AutoShape 55"/>
          <p:cNvSpPr>
            <a:spLocks noChangeArrowheads="1"/>
          </p:cNvSpPr>
          <p:nvPr/>
        </p:nvSpPr>
        <p:spPr bwMode="auto">
          <a:xfrm>
            <a:off x="5597525" y="3220157"/>
            <a:ext cx="1354138" cy="206375"/>
          </a:xfrm>
          <a:prstGeom prst="rightArrow">
            <a:avLst>
              <a:gd name="adj1" fmla="val 50000"/>
              <a:gd name="adj2" fmla="val 151538"/>
            </a:avLst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678266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5062322" y="1559938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400" b="0" dirty="0" err="1">
                <a:latin typeface="가는각진제목체" pitchFamily="18" charset="-127"/>
                <a:ea typeface="가는각진제목체" pitchFamily="18" charset="-127"/>
              </a:rPr>
              <a:t>계츨별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모델 특징</a:t>
            </a:r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3.2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지표와 데이터 모델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(1/2) – Layer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별 설계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200472" y="90872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KPI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연관 및 계층 관계 및 지표 별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Analysis Path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에 따라 지표와 특성을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Navigation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할 수 있는 정보모델을 각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Data Architecture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Layer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목적과 특성에 맞추어 설계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 </a:t>
            </a:r>
          </a:p>
        </p:txBody>
      </p:sp>
      <p:grpSp>
        <p:nvGrpSpPr>
          <p:cNvPr id="179" name="Group 73"/>
          <p:cNvGrpSpPr>
            <a:grpSpLocks/>
          </p:cNvGrpSpPr>
          <p:nvPr/>
        </p:nvGrpSpPr>
        <p:grpSpPr bwMode="auto">
          <a:xfrm>
            <a:off x="344488" y="2203450"/>
            <a:ext cx="4778375" cy="4105275"/>
            <a:chOff x="236" y="1015"/>
            <a:chExt cx="5854" cy="3218"/>
          </a:xfrm>
        </p:grpSpPr>
        <p:grpSp>
          <p:nvGrpSpPr>
            <p:cNvPr id="181" name="그룹 125"/>
            <p:cNvGrpSpPr>
              <a:grpSpLocks/>
            </p:cNvGrpSpPr>
            <p:nvPr/>
          </p:nvGrpSpPr>
          <p:grpSpPr bwMode="auto">
            <a:xfrm>
              <a:off x="236" y="1015"/>
              <a:ext cx="5854" cy="3218"/>
              <a:chOff x="12097" y="1081827"/>
              <a:chExt cx="9086693" cy="5638800"/>
            </a:xfrm>
          </p:grpSpPr>
          <p:sp>
            <p:nvSpPr>
              <p:cNvPr id="184" name="Rectangle 2"/>
              <p:cNvSpPr>
                <a:spLocks noChangeArrowheads="1"/>
              </p:cNvSpPr>
              <p:nvPr/>
            </p:nvSpPr>
            <p:spPr bwMode="ltGray">
              <a:xfrm>
                <a:off x="455865" y="6262720"/>
                <a:ext cx="8232364" cy="305271"/>
              </a:xfrm>
              <a:prstGeom prst="rect">
                <a:avLst/>
              </a:prstGeom>
              <a:gradFill rotWithShape="1">
                <a:gsLst>
                  <a:gs pos="0">
                    <a:srgbClr val="4A4A4A"/>
                  </a:gs>
                  <a:gs pos="50000">
                    <a:srgbClr val="A0A0A0"/>
                  </a:gs>
                  <a:gs pos="100000">
                    <a:srgbClr val="4A4A4A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606060"/>
                </a:prstShdw>
              </a:effectLst>
            </p:spPr>
            <p:txBody>
              <a:bodyPr wrap="none" lIns="92075" tIns="46038" rIns="92075" bIns="46038" anchor="ctr"/>
              <a:lstStyle/>
              <a:p>
                <a:pPr algn="ctr" defTabSz="822325" eaLnBrk="0" latinLnBrk="0" hangingPunct="0">
                  <a:spcBef>
                    <a:spcPct val="50000"/>
                  </a:spcBef>
                  <a:defRPr/>
                </a:pPr>
                <a:r>
                  <a:rPr kumimoji="0" lang="en-US" altLang="ko-KR" sz="700">
                    <a:solidFill>
                      <a:schemeClr val="bg1"/>
                    </a:solidFill>
                    <a:latin typeface="+mn-lt"/>
                    <a:ea typeface="HY견고딕" pitchFamily="18" charset="-127"/>
                  </a:rPr>
                  <a:t>EIM Backbone to Support Data Operations</a:t>
                </a:r>
              </a:p>
            </p:txBody>
          </p:sp>
          <p:sp>
            <p:nvSpPr>
              <p:cNvPr id="185" name="Line 4"/>
              <p:cNvSpPr>
                <a:spLocks noChangeShapeType="1"/>
              </p:cNvSpPr>
              <p:nvPr/>
            </p:nvSpPr>
            <p:spPr bwMode="auto">
              <a:xfrm>
                <a:off x="229453" y="1081827"/>
                <a:ext cx="0" cy="5486164"/>
              </a:xfrm>
              <a:prstGeom prst="line">
                <a:avLst/>
              </a:prstGeom>
              <a:noFill/>
              <a:ln w="63500">
                <a:solidFill>
                  <a:srgbClr val="003399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6" name="Text Box 5"/>
              <p:cNvSpPr txBox="1">
                <a:spLocks noChangeArrowheads="1"/>
              </p:cNvSpPr>
              <p:nvPr/>
            </p:nvSpPr>
            <p:spPr bwMode="auto">
              <a:xfrm rot="5400000" flipH="1">
                <a:off x="-812242" y="2736942"/>
                <a:ext cx="2056221" cy="40754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latinLnBrk="0">
                  <a:spcBef>
                    <a:spcPct val="50000"/>
                  </a:spcBef>
                  <a:defRPr/>
                </a:pPr>
                <a:r>
                  <a:rPr kumimoji="0" lang="en-US" altLang="ko-KR" sz="800">
                    <a:latin typeface="+mn-lt"/>
                    <a:ea typeface="HY견고딕" pitchFamily="18" charset="-127"/>
                  </a:rPr>
                  <a:t>Navigation</a:t>
                </a:r>
              </a:p>
            </p:txBody>
          </p:sp>
          <p:pic>
            <p:nvPicPr>
              <p:cNvPr id="187" name="Picture 7" descr="ser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633962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Picture 8" descr="ser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633962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Picture 9" descr="ser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7000" y="633962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Line 10"/>
              <p:cNvSpPr>
                <a:spLocks noChangeShapeType="1"/>
              </p:cNvSpPr>
              <p:nvPr/>
            </p:nvSpPr>
            <p:spPr bwMode="auto">
              <a:xfrm flipV="1">
                <a:off x="8839170" y="1081827"/>
                <a:ext cx="0" cy="5333529"/>
              </a:xfrm>
              <a:prstGeom prst="line">
                <a:avLst/>
              </a:prstGeom>
              <a:noFill/>
              <a:ln w="63500">
                <a:solidFill>
                  <a:srgbClr val="003399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1" name="Text Box 11"/>
              <p:cNvSpPr txBox="1">
                <a:spLocks noChangeArrowheads="1"/>
              </p:cNvSpPr>
              <p:nvPr/>
            </p:nvSpPr>
            <p:spPr bwMode="auto">
              <a:xfrm rot="16200000" flipH="1">
                <a:off x="7882002" y="4439750"/>
                <a:ext cx="2056221" cy="37735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latinLnBrk="0">
                  <a:spcBef>
                    <a:spcPct val="50000"/>
                  </a:spcBef>
                  <a:defRPr/>
                </a:pPr>
                <a:r>
                  <a:rPr kumimoji="0" lang="en-US" altLang="ko-KR" sz="700">
                    <a:latin typeface="+mn-lt"/>
                    <a:ea typeface="HY견고딕" pitchFamily="18" charset="-127"/>
                  </a:rPr>
                  <a:t>Data Processing</a:t>
                </a:r>
              </a:p>
            </p:txBody>
          </p:sp>
          <p:grpSp>
            <p:nvGrpSpPr>
              <p:cNvPr id="192" name="Group 87"/>
              <p:cNvGrpSpPr>
                <a:grpSpLocks/>
              </p:cNvGrpSpPr>
              <p:nvPr/>
            </p:nvGrpSpPr>
            <p:grpSpPr bwMode="auto">
              <a:xfrm>
                <a:off x="4924166" y="5425227"/>
                <a:ext cx="1248034" cy="718737"/>
                <a:chOff x="1092147" y="2279672"/>
                <a:chExt cx="1237085" cy="1653581"/>
              </a:xfrm>
            </p:grpSpPr>
            <p:grpSp>
              <p:nvGrpSpPr>
                <p:cNvPr id="246" name="Group 42"/>
                <p:cNvGrpSpPr>
                  <a:grpSpLocks/>
                </p:cNvGrpSpPr>
                <p:nvPr/>
              </p:nvGrpSpPr>
              <p:grpSpPr bwMode="auto">
                <a:xfrm>
                  <a:off x="1422854" y="2279672"/>
                  <a:ext cx="906378" cy="735671"/>
                  <a:chOff x="2184854" y="5752215"/>
                  <a:chExt cx="906378" cy="735671"/>
                </a:xfrm>
              </p:grpSpPr>
              <p:pic>
                <p:nvPicPr>
                  <p:cNvPr id="248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4854" y="5752215"/>
                    <a:ext cx="906378" cy="583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9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4717" y="6068128"/>
                    <a:ext cx="650168" cy="4197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47" name="Text Box 24"/>
                <p:cNvSpPr txBox="1">
                  <a:spLocks noChangeArrowheads="1"/>
                </p:cNvSpPr>
                <p:nvPr/>
              </p:nvSpPr>
              <p:spPr bwMode="blackWhite">
                <a:xfrm>
                  <a:off x="1091725" y="3062676"/>
                  <a:ext cx="1092208" cy="8728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en-US" altLang="ko-KR" sz="600" i="1">
                      <a:latin typeface="+mn-lt"/>
                      <a:ea typeface="HY견고딕" pitchFamily="18" charset="-127"/>
                    </a:rPr>
                    <a:t>Source</a:t>
                  </a:r>
                </a:p>
                <a:p>
                  <a:pPr algn="ctr" latinLnBrk="0">
                    <a:defRPr/>
                  </a:pPr>
                  <a:r>
                    <a:rPr kumimoji="0" lang="en-US" altLang="ko-KR" sz="600" i="1">
                      <a:latin typeface="+mn-lt"/>
                      <a:ea typeface="HY견고딕" pitchFamily="18" charset="-127"/>
                    </a:rPr>
                    <a:t>Systems</a:t>
                  </a:r>
                </a:p>
              </p:txBody>
            </p:sp>
          </p:grpSp>
          <p:grpSp>
            <p:nvGrpSpPr>
              <p:cNvPr id="193" name="Group 87"/>
              <p:cNvGrpSpPr>
                <a:grpSpLocks/>
              </p:cNvGrpSpPr>
              <p:nvPr/>
            </p:nvGrpSpPr>
            <p:grpSpPr bwMode="auto">
              <a:xfrm>
                <a:off x="7500006" y="5425226"/>
                <a:ext cx="950257" cy="733423"/>
                <a:chOff x="1379064" y="2279672"/>
                <a:chExt cx="950168" cy="1628984"/>
              </a:xfrm>
            </p:grpSpPr>
            <p:grpSp>
              <p:nvGrpSpPr>
                <p:cNvPr id="242" name="Group 42"/>
                <p:cNvGrpSpPr>
                  <a:grpSpLocks/>
                </p:cNvGrpSpPr>
                <p:nvPr/>
              </p:nvGrpSpPr>
              <p:grpSpPr bwMode="auto">
                <a:xfrm>
                  <a:off x="1422854" y="2279672"/>
                  <a:ext cx="906378" cy="735671"/>
                  <a:chOff x="2184854" y="5752215"/>
                  <a:chExt cx="906378" cy="735671"/>
                </a:xfrm>
              </p:grpSpPr>
              <p:pic>
                <p:nvPicPr>
                  <p:cNvPr id="244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4854" y="5752215"/>
                    <a:ext cx="906378" cy="583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5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4717" y="6068128"/>
                    <a:ext cx="650168" cy="4197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43" name="Text Box 24"/>
                <p:cNvSpPr txBox="1">
                  <a:spLocks noChangeArrowheads="1"/>
                </p:cNvSpPr>
                <p:nvPr/>
              </p:nvSpPr>
              <p:spPr bwMode="blackWhite">
                <a:xfrm>
                  <a:off x="1377866" y="3064642"/>
                  <a:ext cx="848212" cy="8426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en-US" altLang="ko-KR" sz="600" i="1">
                      <a:latin typeface="+mn-lt"/>
                      <a:ea typeface="HY견고딕" pitchFamily="18" charset="-127"/>
                    </a:rPr>
                    <a:t>Source</a:t>
                  </a:r>
                </a:p>
                <a:p>
                  <a:pPr algn="ctr" latinLnBrk="0">
                    <a:defRPr/>
                  </a:pPr>
                  <a:r>
                    <a:rPr kumimoji="0" lang="en-US" altLang="ko-KR" sz="600" i="1">
                      <a:latin typeface="+mn-lt"/>
                      <a:ea typeface="HY견고딕" pitchFamily="18" charset="-127"/>
                    </a:rPr>
                    <a:t>Systems</a:t>
                  </a:r>
                </a:p>
              </p:txBody>
            </p:sp>
          </p:grpSp>
          <p:grpSp>
            <p:nvGrpSpPr>
              <p:cNvPr id="194" name="Group 87"/>
              <p:cNvGrpSpPr>
                <a:grpSpLocks/>
              </p:cNvGrpSpPr>
              <p:nvPr/>
            </p:nvGrpSpPr>
            <p:grpSpPr bwMode="auto">
              <a:xfrm>
                <a:off x="5976006" y="5425227"/>
                <a:ext cx="950257" cy="735761"/>
                <a:chOff x="1379064" y="2279672"/>
                <a:chExt cx="950168" cy="1613989"/>
              </a:xfrm>
            </p:grpSpPr>
            <p:grpSp>
              <p:nvGrpSpPr>
                <p:cNvPr id="238" name="Group 42"/>
                <p:cNvGrpSpPr>
                  <a:grpSpLocks/>
                </p:cNvGrpSpPr>
                <p:nvPr/>
              </p:nvGrpSpPr>
              <p:grpSpPr bwMode="auto">
                <a:xfrm>
                  <a:off x="1422854" y="2279672"/>
                  <a:ext cx="906378" cy="735671"/>
                  <a:chOff x="2184854" y="5752215"/>
                  <a:chExt cx="906378" cy="735671"/>
                </a:xfrm>
              </p:grpSpPr>
              <p:pic>
                <p:nvPicPr>
                  <p:cNvPr id="240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4854" y="5752215"/>
                    <a:ext cx="906378" cy="583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1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4717" y="6068128"/>
                    <a:ext cx="650168" cy="4197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39" name="Text Box 24"/>
                <p:cNvSpPr txBox="1">
                  <a:spLocks noChangeArrowheads="1"/>
                </p:cNvSpPr>
                <p:nvPr/>
              </p:nvSpPr>
              <p:spPr bwMode="blackWhite">
                <a:xfrm>
                  <a:off x="1380372" y="3059730"/>
                  <a:ext cx="845195" cy="83228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en-US" altLang="ko-KR" sz="600" i="1">
                      <a:latin typeface="+mn-lt"/>
                      <a:ea typeface="HY견고딕" pitchFamily="18" charset="-127"/>
                    </a:rPr>
                    <a:t>Source</a:t>
                  </a:r>
                </a:p>
                <a:p>
                  <a:pPr algn="ctr" latinLnBrk="0">
                    <a:defRPr/>
                  </a:pPr>
                  <a:r>
                    <a:rPr kumimoji="0" lang="en-US" altLang="ko-KR" sz="600" i="1">
                      <a:latin typeface="+mn-lt"/>
                      <a:ea typeface="HY견고딕" pitchFamily="18" charset="-127"/>
                    </a:rPr>
                    <a:t>Systems</a:t>
                  </a:r>
                </a:p>
              </p:txBody>
            </p:sp>
          </p:grpSp>
          <p:grpSp>
            <p:nvGrpSpPr>
              <p:cNvPr id="195" name="Group 87"/>
              <p:cNvGrpSpPr>
                <a:grpSpLocks/>
              </p:cNvGrpSpPr>
              <p:nvPr/>
            </p:nvGrpSpPr>
            <p:grpSpPr bwMode="auto">
              <a:xfrm>
                <a:off x="6712479" y="5425230"/>
                <a:ext cx="907519" cy="757356"/>
                <a:chOff x="1347897" y="2279672"/>
                <a:chExt cx="981335" cy="1565058"/>
              </a:xfrm>
            </p:grpSpPr>
            <p:grpSp>
              <p:nvGrpSpPr>
                <p:cNvPr id="234" name="Group 42"/>
                <p:cNvGrpSpPr>
                  <a:grpSpLocks/>
                </p:cNvGrpSpPr>
                <p:nvPr/>
              </p:nvGrpSpPr>
              <p:grpSpPr bwMode="auto">
                <a:xfrm>
                  <a:off x="1422854" y="2279672"/>
                  <a:ext cx="906378" cy="735671"/>
                  <a:chOff x="2184854" y="5752215"/>
                  <a:chExt cx="906378" cy="735671"/>
                </a:xfrm>
              </p:grpSpPr>
              <p:pic>
                <p:nvPicPr>
                  <p:cNvPr id="236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4854" y="5752215"/>
                    <a:ext cx="906378" cy="583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7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54717" y="6068128"/>
                    <a:ext cx="650168" cy="4197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35" name="Text Box 24"/>
                <p:cNvSpPr txBox="1">
                  <a:spLocks noChangeArrowheads="1"/>
                </p:cNvSpPr>
                <p:nvPr/>
              </p:nvSpPr>
              <p:spPr bwMode="blackWhite">
                <a:xfrm>
                  <a:off x="1349445" y="3059567"/>
                  <a:ext cx="914026" cy="7840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en-US" altLang="ko-KR" sz="600" i="1">
                      <a:latin typeface="+mn-lt"/>
                      <a:ea typeface="HY견고딕" pitchFamily="18" charset="-127"/>
                    </a:rPr>
                    <a:t>Source </a:t>
                  </a:r>
                </a:p>
                <a:p>
                  <a:pPr algn="ctr" latinLnBrk="0">
                    <a:defRPr/>
                  </a:pPr>
                  <a:r>
                    <a:rPr kumimoji="0" lang="en-US" altLang="ko-KR" sz="600" i="1">
                      <a:latin typeface="+mn-lt"/>
                      <a:ea typeface="HY견고딕" pitchFamily="18" charset="-127"/>
                    </a:rPr>
                    <a:t>Systems</a:t>
                  </a:r>
                </a:p>
              </p:txBody>
            </p:sp>
          </p:grpSp>
          <p:grpSp>
            <p:nvGrpSpPr>
              <p:cNvPr id="196" name="Group 84"/>
              <p:cNvGrpSpPr>
                <a:grpSpLocks/>
              </p:cNvGrpSpPr>
              <p:nvPr/>
            </p:nvGrpSpPr>
            <p:grpSpPr bwMode="auto">
              <a:xfrm>
                <a:off x="5373755" y="4129826"/>
                <a:ext cx="1103245" cy="993025"/>
                <a:chOff x="3657496" y="3895839"/>
                <a:chExt cx="1489586" cy="1239429"/>
              </a:xfrm>
            </p:grpSpPr>
            <p:sp>
              <p:nvSpPr>
                <p:cNvPr id="229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657216" y="4794400"/>
                  <a:ext cx="1442900" cy="340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ko-KR" altLang="en-US" sz="700" i="1">
                      <a:latin typeface="+mn-lt"/>
                      <a:ea typeface="HY견고딕" pitchFamily="18" charset="-127"/>
                    </a:rPr>
                    <a:t>상세 정보</a:t>
                  </a:r>
                </a:p>
              </p:txBody>
            </p:sp>
            <p:grpSp>
              <p:nvGrpSpPr>
                <p:cNvPr id="230" name="Group 83"/>
                <p:cNvGrpSpPr>
                  <a:grpSpLocks/>
                </p:cNvGrpSpPr>
                <p:nvPr/>
              </p:nvGrpSpPr>
              <p:grpSpPr bwMode="auto">
                <a:xfrm>
                  <a:off x="3751716" y="3895839"/>
                  <a:ext cx="1395366" cy="920184"/>
                  <a:chOff x="3810000" y="3895839"/>
                  <a:chExt cx="1395366" cy="920184"/>
                </a:xfrm>
              </p:grpSpPr>
              <p:pic>
                <p:nvPicPr>
                  <p:cNvPr id="231" name="Picture 12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56277" y="3895839"/>
                    <a:ext cx="1249089" cy="665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2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76056" y="4244069"/>
                    <a:ext cx="685800" cy="441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3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0000" y="4374698"/>
                    <a:ext cx="685800" cy="441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97" name="Group 84"/>
              <p:cNvGrpSpPr>
                <a:grpSpLocks/>
              </p:cNvGrpSpPr>
              <p:nvPr/>
            </p:nvGrpSpPr>
            <p:grpSpPr bwMode="auto">
              <a:xfrm>
                <a:off x="6886528" y="4129827"/>
                <a:ext cx="1103359" cy="993029"/>
                <a:chOff x="3657345" y="3895839"/>
                <a:chExt cx="1489737" cy="1239433"/>
              </a:xfrm>
            </p:grpSpPr>
            <p:sp>
              <p:nvSpPr>
                <p:cNvPr id="224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656608" y="4794398"/>
                  <a:ext cx="1442897" cy="340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ko-KR" altLang="en-US" sz="700" i="1">
                      <a:latin typeface="+mn-lt"/>
                      <a:ea typeface="HY견고딕" pitchFamily="18" charset="-127"/>
                    </a:rPr>
                    <a:t>싱세 정보</a:t>
                  </a:r>
                  <a:endParaRPr kumimoji="0" lang="en-US" altLang="ko-KR" sz="700" i="1">
                    <a:latin typeface="+mn-lt"/>
                    <a:ea typeface="HY견고딕" pitchFamily="18" charset="-127"/>
                  </a:endParaRPr>
                </a:p>
              </p:txBody>
            </p:sp>
            <p:grpSp>
              <p:nvGrpSpPr>
                <p:cNvPr id="225" name="Group 83"/>
                <p:cNvGrpSpPr>
                  <a:grpSpLocks/>
                </p:cNvGrpSpPr>
                <p:nvPr/>
              </p:nvGrpSpPr>
              <p:grpSpPr bwMode="auto">
                <a:xfrm>
                  <a:off x="3751716" y="3895839"/>
                  <a:ext cx="1395366" cy="920184"/>
                  <a:chOff x="3810000" y="3895839"/>
                  <a:chExt cx="1395366" cy="920184"/>
                </a:xfrm>
              </p:grpSpPr>
              <p:pic>
                <p:nvPicPr>
                  <p:cNvPr id="226" name="Picture 12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56277" y="3895839"/>
                    <a:ext cx="1249089" cy="665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27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76056" y="4244069"/>
                    <a:ext cx="685800" cy="441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28" name="Picture 9" descr="database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0000" y="4374698"/>
                    <a:ext cx="685800" cy="441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98" name="Group 82"/>
              <p:cNvGrpSpPr>
                <a:grpSpLocks/>
              </p:cNvGrpSpPr>
              <p:nvPr/>
            </p:nvGrpSpPr>
            <p:grpSpPr bwMode="auto">
              <a:xfrm>
                <a:off x="5139332" y="2682027"/>
                <a:ext cx="1121434" cy="604215"/>
                <a:chOff x="3488091" y="2246313"/>
                <a:chExt cx="1844045" cy="1238712"/>
              </a:xfrm>
            </p:grpSpPr>
            <p:pic>
              <p:nvPicPr>
                <p:cNvPr id="222" name="Picture 8" descr="applications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1176" y="2246313"/>
                  <a:ext cx="1126403" cy="7037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3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486030" y="2926405"/>
                  <a:ext cx="1846631" cy="5587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ko-KR" altLang="en-US" sz="700" i="1">
                      <a:latin typeface="+mn-lt"/>
                      <a:ea typeface="HY견고딕" pitchFamily="18" charset="-127"/>
                    </a:rPr>
                    <a:t>집계 </a:t>
                  </a:r>
                  <a:r>
                    <a:rPr kumimoji="0" lang="en-US" altLang="ko-KR" sz="700" i="1">
                      <a:latin typeface="+mn-lt"/>
                      <a:ea typeface="HY견고딕" pitchFamily="18" charset="-127"/>
                    </a:rPr>
                    <a:t> </a:t>
                  </a:r>
                  <a:r>
                    <a:rPr kumimoji="0" lang="ko-KR" altLang="en-US" sz="700" i="1">
                      <a:latin typeface="+mn-lt"/>
                      <a:ea typeface="HY견고딕" pitchFamily="18" charset="-127"/>
                    </a:rPr>
                    <a:t>정보</a:t>
                  </a:r>
                </a:p>
              </p:txBody>
            </p:sp>
          </p:grpSp>
          <p:grpSp>
            <p:nvGrpSpPr>
              <p:cNvPr id="199" name="Group 82"/>
              <p:cNvGrpSpPr>
                <a:grpSpLocks/>
              </p:cNvGrpSpPr>
              <p:nvPr/>
            </p:nvGrpSpPr>
            <p:grpSpPr bwMode="auto">
              <a:xfrm>
                <a:off x="5239581" y="3367828"/>
                <a:ext cx="1070568" cy="607388"/>
                <a:chOff x="3514527" y="2246313"/>
                <a:chExt cx="1786601" cy="1245217"/>
              </a:xfrm>
            </p:grpSpPr>
            <p:pic>
              <p:nvPicPr>
                <p:cNvPr id="220" name="Picture 8" descr="applications"/>
                <p:cNvPicPr>
                  <a:picLocks noChangeAspect="1" noChangeArrowheads="1"/>
                </p:cNvPicPr>
                <p:nvPr/>
              </p:nvPicPr>
              <p:blipFill>
                <a:blip r:embed="rId1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1176" y="2246313"/>
                  <a:ext cx="1126403" cy="7037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1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516425" y="2928579"/>
                  <a:ext cx="1783431" cy="5632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ko-KR" altLang="en-US" sz="700" i="1">
                      <a:latin typeface="+mn-lt"/>
                      <a:ea typeface="HY견고딕" pitchFamily="18" charset="-127"/>
                    </a:rPr>
                    <a:t>집계 정보</a:t>
                  </a:r>
                </a:p>
              </p:txBody>
            </p:sp>
          </p:grpSp>
          <p:grpSp>
            <p:nvGrpSpPr>
              <p:cNvPr id="200" name="Group 82"/>
              <p:cNvGrpSpPr>
                <a:grpSpLocks/>
              </p:cNvGrpSpPr>
              <p:nvPr/>
            </p:nvGrpSpPr>
            <p:grpSpPr bwMode="auto">
              <a:xfrm>
                <a:off x="6852863" y="2682027"/>
                <a:ext cx="1069342" cy="636303"/>
                <a:chOff x="3622210" y="2246313"/>
                <a:chExt cx="1561479" cy="1185601"/>
              </a:xfrm>
            </p:grpSpPr>
            <p:pic>
              <p:nvPicPr>
                <p:cNvPr id="218" name="Picture 8" descr="applications"/>
                <p:cNvPicPr>
                  <a:picLocks noChangeAspect="1" noChangeArrowheads="1"/>
                </p:cNvPicPr>
                <p:nvPr/>
              </p:nvPicPr>
              <p:blipFill>
                <a:blip r:embed="rId1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1176" y="2246313"/>
                  <a:ext cx="1126403" cy="7037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622085" y="2925364"/>
                  <a:ext cx="1560493" cy="5078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ko-KR" altLang="en-US" sz="700" i="1">
                      <a:latin typeface="+mn-lt"/>
                      <a:ea typeface="HY견고딕" pitchFamily="18" charset="-127"/>
                    </a:rPr>
                    <a:t>집계 정보</a:t>
                  </a:r>
                </a:p>
              </p:txBody>
            </p:sp>
          </p:grpSp>
          <p:grpSp>
            <p:nvGrpSpPr>
              <p:cNvPr id="201" name="Group 82"/>
              <p:cNvGrpSpPr>
                <a:grpSpLocks/>
              </p:cNvGrpSpPr>
              <p:nvPr/>
            </p:nvGrpSpPr>
            <p:grpSpPr bwMode="auto">
              <a:xfrm>
                <a:off x="6914669" y="3367827"/>
                <a:ext cx="1071180" cy="638480"/>
                <a:chOff x="3572092" y="2246313"/>
                <a:chExt cx="1668442" cy="1189658"/>
              </a:xfrm>
            </p:grpSpPr>
            <p:pic>
              <p:nvPicPr>
                <p:cNvPr id="216" name="Picture 8" descr="applications"/>
                <p:cNvPicPr>
                  <a:picLocks noChangeAspect="1" noChangeArrowheads="1"/>
                </p:cNvPicPr>
                <p:nvPr/>
              </p:nvPicPr>
              <p:blipFill>
                <a:blip r:embed="rId1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1176" y="2246313"/>
                  <a:ext cx="1126403" cy="7037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7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3574432" y="2927338"/>
                  <a:ext cx="1664529" cy="50786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ko-KR" altLang="en-US" sz="700" i="1">
                      <a:latin typeface="+mn-lt"/>
                      <a:ea typeface="HY견고딕" pitchFamily="18" charset="-127"/>
                    </a:rPr>
                    <a:t>집계 정보</a:t>
                  </a:r>
                </a:p>
              </p:txBody>
            </p:sp>
          </p:grpSp>
          <p:grpSp>
            <p:nvGrpSpPr>
              <p:cNvPr id="202" name="Group 81"/>
              <p:cNvGrpSpPr>
                <a:grpSpLocks/>
              </p:cNvGrpSpPr>
              <p:nvPr/>
            </p:nvGrpSpPr>
            <p:grpSpPr bwMode="auto">
              <a:xfrm>
                <a:off x="5318799" y="1462830"/>
                <a:ext cx="1070507" cy="740639"/>
                <a:chOff x="7090910" y="4846943"/>
                <a:chExt cx="1494412" cy="935049"/>
              </a:xfrm>
            </p:grpSpPr>
            <p:pic>
              <p:nvPicPr>
                <p:cNvPr id="214" name="Picture 50" descr="report_bar_straight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4516" y="4846943"/>
                  <a:ext cx="691015" cy="484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5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7091481" y="5436798"/>
                  <a:ext cx="1491845" cy="344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ko-KR" altLang="en-US" sz="700" i="1">
                      <a:latin typeface="+mn-lt"/>
                      <a:ea typeface="HY견고딕" pitchFamily="18" charset="-127"/>
                    </a:rPr>
                    <a:t>분석 도구</a:t>
                  </a:r>
                </a:p>
              </p:txBody>
            </p:sp>
          </p:grpSp>
          <p:grpSp>
            <p:nvGrpSpPr>
              <p:cNvPr id="203" name="Group 81"/>
              <p:cNvGrpSpPr>
                <a:grpSpLocks/>
              </p:cNvGrpSpPr>
              <p:nvPr/>
            </p:nvGrpSpPr>
            <p:grpSpPr bwMode="auto">
              <a:xfrm>
                <a:off x="6418991" y="1462827"/>
                <a:ext cx="1158970" cy="741984"/>
                <a:chOff x="7031162" y="4846943"/>
                <a:chExt cx="1617909" cy="936749"/>
              </a:xfrm>
            </p:grpSpPr>
            <p:pic>
              <p:nvPicPr>
                <p:cNvPr id="212" name="Picture 50" descr="report_bar_straight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84516" y="4846943"/>
                  <a:ext cx="691015" cy="484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3" name="Text Box 27"/>
                <p:cNvSpPr txBox="1">
                  <a:spLocks noChangeArrowheads="1"/>
                </p:cNvSpPr>
                <p:nvPr/>
              </p:nvSpPr>
              <p:spPr bwMode="blackWhite">
                <a:xfrm>
                  <a:off x="7029869" y="5436805"/>
                  <a:ext cx="1618275" cy="34686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latinLnBrk="0">
                    <a:defRPr/>
                  </a:pPr>
                  <a:r>
                    <a:rPr kumimoji="0" lang="en-US" altLang="ko-KR" sz="700" i="1">
                      <a:latin typeface="+mn-lt"/>
                      <a:ea typeface="HY견고딕" pitchFamily="18" charset="-127"/>
                    </a:rPr>
                    <a:t>Dashboard</a:t>
                  </a:r>
                </a:p>
              </p:txBody>
            </p:sp>
          </p:grpSp>
          <p:sp>
            <p:nvSpPr>
              <p:cNvPr id="204" name="Text Box 62"/>
              <p:cNvSpPr txBox="1">
                <a:spLocks noChangeArrowheads="1"/>
              </p:cNvSpPr>
              <p:nvPr/>
            </p:nvSpPr>
            <p:spPr bwMode="auto">
              <a:xfrm>
                <a:off x="4341106" y="1685829"/>
                <a:ext cx="763764" cy="2725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</a:pPr>
                <a:r>
                  <a:rPr kumimoji="0" lang="en-US" altLang="ko-KR" sz="700">
                    <a:ea typeface="HY견고딕" pitchFamily="18" charset="-127"/>
                  </a:rPr>
                  <a:t>=</a:t>
                </a:r>
              </a:p>
            </p:txBody>
          </p:sp>
          <p:sp>
            <p:nvSpPr>
              <p:cNvPr id="205" name="Text Box 63"/>
              <p:cNvSpPr txBox="1">
                <a:spLocks noChangeArrowheads="1"/>
              </p:cNvSpPr>
              <p:nvPr/>
            </p:nvSpPr>
            <p:spPr bwMode="auto">
              <a:xfrm>
                <a:off x="4416576" y="3057369"/>
                <a:ext cx="763766" cy="2725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</a:pPr>
                <a:r>
                  <a:rPr kumimoji="0" lang="en-US" altLang="ko-KR" sz="700">
                    <a:ea typeface="HY견고딕" pitchFamily="18" charset="-127"/>
                  </a:rPr>
                  <a:t>=</a:t>
                </a:r>
              </a:p>
            </p:txBody>
          </p:sp>
          <p:sp>
            <p:nvSpPr>
              <p:cNvPr id="206" name="Text Box 64"/>
              <p:cNvSpPr txBox="1">
                <a:spLocks noChangeArrowheads="1"/>
              </p:cNvSpPr>
              <p:nvPr/>
            </p:nvSpPr>
            <p:spPr bwMode="auto">
              <a:xfrm>
                <a:off x="4416576" y="4424550"/>
                <a:ext cx="763766" cy="2725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</a:pPr>
                <a:r>
                  <a:rPr kumimoji="0" lang="en-US" altLang="ko-KR" sz="700">
                    <a:ea typeface="HY견고딕" pitchFamily="18" charset="-127"/>
                  </a:rPr>
                  <a:t>=</a:t>
                </a:r>
              </a:p>
            </p:txBody>
          </p:sp>
          <p:sp>
            <p:nvSpPr>
              <p:cNvPr id="207" name="Text Box 65"/>
              <p:cNvSpPr txBox="1">
                <a:spLocks noChangeArrowheads="1"/>
              </p:cNvSpPr>
              <p:nvPr/>
            </p:nvSpPr>
            <p:spPr bwMode="auto">
              <a:xfrm>
                <a:off x="4416576" y="5643455"/>
                <a:ext cx="763766" cy="2725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Optima" pitchFamily="2" charset="2"/>
                    <a:ea typeface="가는각진제목체" pitchFamily="18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</a:pPr>
                <a:r>
                  <a:rPr kumimoji="0" lang="en-US" altLang="ko-KR" sz="700">
                    <a:ea typeface="HY견고딕" pitchFamily="18" charset="-127"/>
                  </a:rPr>
                  <a:t>=</a:t>
                </a:r>
              </a:p>
            </p:txBody>
          </p:sp>
          <p:pic>
            <p:nvPicPr>
              <p:cNvPr id="208" name="Picture 66" descr="genericAnalytics_new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1339002"/>
                <a:ext cx="4114800" cy="492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" name="Line 67"/>
              <p:cNvSpPr>
                <a:spLocks noChangeShapeType="1"/>
              </p:cNvSpPr>
              <p:nvPr/>
            </p:nvSpPr>
            <p:spPr bwMode="auto">
              <a:xfrm>
                <a:off x="455865" y="2453369"/>
                <a:ext cx="80784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0" name="Line 68"/>
              <p:cNvSpPr>
                <a:spLocks noChangeShapeType="1"/>
              </p:cNvSpPr>
              <p:nvPr/>
            </p:nvSpPr>
            <p:spPr bwMode="auto">
              <a:xfrm>
                <a:off x="455865" y="3977545"/>
                <a:ext cx="80784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1" name="Line 69"/>
              <p:cNvSpPr>
                <a:spLocks noChangeShapeType="1"/>
              </p:cNvSpPr>
              <p:nvPr/>
            </p:nvSpPr>
            <p:spPr bwMode="auto">
              <a:xfrm>
                <a:off x="455865" y="5272768"/>
                <a:ext cx="80784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82" name="TextBox 126"/>
            <p:cNvSpPr txBox="1">
              <a:spLocks noChangeArrowheads="1"/>
            </p:cNvSpPr>
            <p:nvPr/>
          </p:nvSpPr>
          <p:spPr bwMode="auto">
            <a:xfrm>
              <a:off x="2677" y="1828"/>
              <a:ext cx="842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en-US" altLang="ko-KR" sz="800">
                  <a:latin typeface="+mn-lt"/>
                  <a:ea typeface="HY견고딕" pitchFamily="18" charset="-127"/>
                </a:rPr>
                <a:t>Data Mart </a:t>
              </a:r>
              <a:r>
                <a:rPr kumimoji="0" lang="ko-KR" altLang="en-US" sz="800">
                  <a:latin typeface="+mn-lt"/>
                  <a:ea typeface="HY견고딕" pitchFamily="18" charset="-127"/>
                </a:rPr>
                <a:t>영역</a:t>
              </a:r>
            </a:p>
          </p:txBody>
        </p:sp>
        <p:sp>
          <p:nvSpPr>
            <p:cNvPr id="183" name="TextBox 127"/>
            <p:cNvSpPr txBox="1">
              <a:spLocks noChangeArrowheads="1"/>
            </p:cNvSpPr>
            <p:nvPr/>
          </p:nvSpPr>
          <p:spPr bwMode="auto">
            <a:xfrm>
              <a:off x="2698" y="2678"/>
              <a:ext cx="84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0">
                <a:defRPr/>
              </a:pPr>
              <a:r>
                <a:rPr kumimoji="0" lang="en-US" altLang="ko-KR" sz="800">
                  <a:latin typeface="+mn-lt"/>
                  <a:ea typeface="HY견고딕" pitchFamily="18" charset="-127"/>
                </a:rPr>
                <a:t>EDW </a:t>
              </a:r>
              <a:r>
                <a:rPr kumimoji="0" lang="ko-KR" altLang="en-US" sz="800">
                  <a:latin typeface="+mn-lt"/>
                  <a:ea typeface="HY견고딕" pitchFamily="18" charset="-127"/>
                </a:rPr>
                <a:t>영역</a:t>
              </a:r>
            </a:p>
          </p:txBody>
        </p:sp>
      </p:grpSp>
      <p:sp>
        <p:nvSpPr>
          <p:cNvPr id="254" name="Rectangle 152"/>
          <p:cNvSpPr>
            <a:spLocks noChangeArrowheads="1"/>
          </p:cNvSpPr>
          <p:nvPr/>
        </p:nvSpPr>
        <p:spPr bwMode="auto">
          <a:xfrm>
            <a:off x="5313363" y="2205038"/>
            <a:ext cx="4392612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l">
              <a:lnSpc>
                <a:spcPct val="110000"/>
              </a:lnSpc>
              <a:defRPr/>
            </a:pPr>
            <a:r>
              <a:rPr kumimoji="0" lang="ko-KR" altLang="en-US" sz="1200" dirty="0">
                <a:latin typeface="+mn-lt"/>
                <a:ea typeface="맑은 고딕" pitchFamily="50" charset="-127"/>
              </a:rPr>
              <a:t>데이터 </a:t>
            </a:r>
            <a:r>
              <a:rPr kumimoji="0" lang="ko-KR" altLang="en-US" sz="1200" dirty="0" err="1">
                <a:latin typeface="+mn-lt"/>
                <a:ea typeface="맑은 고딕" pitchFamily="50" charset="-127"/>
              </a:rPr>
              <a:t>마트</a:t>
            </a:r>
            <a:r>
              <a:rPr kumimoji="0" lang="ko-KR" altLang="en-US" sz="1200" dirty="0">
                <a:latin typeface="+mn-lt"/>
                <a:ea typeface="맑은 고딕" pitchFamily="50" charset="-127"/>
              </a:rPr>
              <a:t> 영역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 dirty="0">
                <a:latin typeface="+mn-lt"/>
                <a:ea typeface="맑은 고딕" pitchFamily="50" charset="-127"/>
              </a:rPr>
              <a:t>사용자 요구 사항 중심의 데이터 구성</a:t>
            </a:r>
            <a:endParaRPr lang="ko-KR" altLang="en-US" sz="1200" b="0" dirty="0">
              <a:solidFill>
                <a:srgbClr val="000000"/>
              </a:solidFill>
              <a:latin typeface="+mn-lt"/>
              <a:ea typeface="맑은 고딕" pitchFamily="50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 dirty="0">
                <a:latin typeface="+mn-lt"/>
                <a:ea typeface="맑은 고딕" pitchFamily="50" charset="-127"/>
              </a:rPr>
              <a:t>분석의 용도에 맞게 목적성 다차원 구조 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 dirty="0">
                <a:latin typeface="+mn-lt"/>
                <a:ea typeface="맑은 고딕" pitchFamily="50" charset="-127"/>
              </a:rPr>
              <a:t>성능요건이 반영된 분리된 데이터 구조</a:t>
            </a:r>
          </a:p>
        </p:txBody>
      </p:sp>
      <p:sp>
        <p:nvSpPr>
          <p:cNvPr id="255" name="Rectangle 154"/>
          <p:cNvSpPr>
            <a:spLocks noChangeArrowheads="1"/>
          </p:cNvSpPr>
          <p:nvPr/>
        </p:nvSpPr>
        <p:spPr bwMode="auto">
          <a:xfrm>
            <a:off x="5313363" y="3213100"/>
            <a:ext cx="4392612" cy="210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l">
              <a:lnSpc>
                <a:spcPct val="110000"/>
              </a:lnSpc>
              <a:defRPr/>
            </a:pPr>
            <a:r>
              <a:rPr kumimoji="0" lang="en-US" altLang="ko-KR" sz="1200" dirty="0">
                <a:latin typeface="+mn-lt"/>
                <a:ea typeface="맑은 고딕" pitchFamily="50" charset="-127"/>
              </a:rPr>
              <a:t>EDW </a:t>
            </a:r>
            <a:r>
              <a:rPr kumimoji="0" lang="ko-KR" altLang="en-US" sz="1200" dirty="0">
                <a:latin typeface="+mn-lt"/>
                <a:ea typeface="맑은 고딕" pitchFamily="50" charset="-127"/>
              </a:rPr>
              <a:t>통합 영역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dirty="0">
                <a:latin typeface="+mn-lt"/>
                <a:ea typeface="맑은 고딕" pitchFamily="50" charset="-127"/>
              </a:rPr>
              <a:t>주제중심의 데이터 구조</a:t>
            </a:r>
            <a:br>
              <a:rPr kumimoji="0" lang="ko-KR" altLang="en-US" sz="1200" dirty="0">
                <a:latin typeface="+mn-lt"/>
                <a:ea typeface="맑은 고딕" pitchFamily="50" charset="-127"/>
              </a:rPr>
            </a:br>
            <a:r>
              <a:rPr kumimoji="0" lang="ko-KR" altLang="en-US" sz="1200" b="0" dirty="0">
                <a:latin typeface="+mn-lt"/>
                <a:ea typeface="맑은 고딕" pitchFamily="50" charset="-127"/>
              </a:rPr>
              <a:t>기간시스템의 변화에 영향을 받지 않도록 제품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,</a:t>
            </a:r>
            <a:r>
              <a:rPr kumimoji="0" lang="ko-KR" altLang="en-US" sz="1200" b="0" dirty="0">
                <a:latin typeface="+mn-lt"/>
                <a:ea typeface="맑은 고딕" pitchFamily="50" charset="-127"/>
              </a:rPr>
              <a:t>수주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,</a:t>
            </a:r>
            <a:r>
              <a:rPr kumimoji="0" lang="ko-KR" altLang="en-US" sz="1200" b="0" dirty="0">
                <a:latin typeface="+mn-lt"/>
                <a:ea typeface="맑은 고딕" pitchFamily="50" charset="-127"/>
              </a:rPr>
              <a:t>설계 등과 같이 주제 중심적으로 데이터를 구성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.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dirty="0">
                <a:latin typeface="+mn-lt"/>
                <a:ea typeface="맑은 고딕" pitchFamily="50" charset="-127"/>
              </a:rPr>
              <a:t>정규화 구조</a:t>
            </a:r>
            <a:br>
              <a:rPr kumimoji="0" lang="ko-KR" altLang="en-US" sz="1200" dirty="0">
                <a:latin typeface="+mn-lt"/>
                <a:ea typeface="맑은 고딕" pitchFamily="50" charset="-127"/>
              </a:rPr>
            </a:br>
            <a:r>
              <a:rPr kumimoji="0" lang="ko-KR" altLang="en-US" sz="1200" b="0" dirty="0">
                <a:latin typeface="+mn-lt"/>
                <a:ea typeface="맑은 고딕" pitchFamily="50" charset="-127"/>
              </a:rPr>
              <a:t>하나의 정보는 한곳에 위치하게 하는 원칙하에 정규화하여 중복을 제거하고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, </a:t>
            </a:r>
            <a:r>
              <a:rPr kumimoji="0" lang="ko-KR" altLang="en-US" sz="1200" b="0" dirty="0">
                <a:latin typeface="+mn-lt"/>
                <a:ea typeface="맑은 고딕" pitchFamily="50" charset="-127"/>
              </a:rPr>
              <a:t>데이터의 정합성을 유지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dirty="0">
                <a:latin typeface="+mn-lt"/>
                <a:ea typeface="맑은 고딕" pitchFamily="50" charset="-127"/>
              </a:rPr>
              <a:t>표준화 및 정제된 데이터</a:t>
            </a:r>
            <a:br>
              <a:rPr kumimoji="0" lang="ko-KR" altLang="en-US" sz="1200" dirty="0">
                <a:latin typeface="+mn-lt"/>
                <a:ea typeface="맑은 고딕" pitchFamily="50" charset="-127"/>
              </a:rPr>
            </a:br>
            <a:r>
              <a:rPr kumimoji="0" lang="ko-KR" altLang="en-US" sz="1200" b="0" dirty="0">
                <a:latin typeface="+mn-lt"/>
                <a:ea typeface="맑은 고딕" pitchFamily="50" charset="-127"/>
              </a:rPr>
              <a:t>전사적인 차원의 통합된 데이터 공간으로 특정 요건에 치우치지 않은 표준화된 데이터를 제공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.</a:t>
            </a:r>
          </a:p>
        </p:txBody>
      </p:sp>
      <p:sp>
        <p:nvSpPr>
          <p:cNvPr id="256" name="Rectangle 156"/>
          <p:cNvSpPr>
            <a:spLocks noChangeArrowheads="1"/>
          </p:cNvSpPr>
          <p:nvPr/>
        </p:nvSpPr>
        <p:spPr bwMode="auto">
          <a:xfrm>
            <a:off x="5313363" y="5373688"/>
            <a:ext cx="4392612" cy="898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l">
              <a:lnSpc>
                <a:spcPct val="110000"/>
              </a:lnSpc>
              <a:defRPr/>
            </a:pPr>
            <a:r>
              <a:rPr kumimoji="0" lang="ko-KR" altLang="en-US" sz="1200">
                <a:latin typeface="+mn-lt"/>
                <a:ea typeface="맑은 고딕" pitchFamily="50" charset="-127"/>
              </a:rPr>
              <a:t>데이터 수집 영역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>
                <a:latin typeface="+mn-lt"/>
                <a:ea typeface="맑은 고딕" pitchFamily="50" charset="-127"/>
              </a:rPr>
              <a:t>데이터 연계 버퍼 역할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>
                <a:latin typeface="+mn-lt"/>
                <a:ea typeface="맑은 고딕" pitchFamily="50" charset="-127"/>
              </a:rPr>
              <a:t>데이터 </a:t>
            </a:r>
            <a:r>
              <a:rPr kumimoji="0" lang="en-US" altLang="ko-KR" sz="1200" b="0">
                <a:latin typeface="+mn-lt"/>
                <a:ea typeface="맑은 고딕" pitchFamily="50" charset="-127"/>
              </a:rPr>
              <a:t>history </a:t>
            </a:r>
            <a:r>
              <a:rPr kumimoji="0" lang="ko-KR" altLang="en-US" sz="1200" b="0">
                <a:latin typeface="+mn-lt"/>
                <a:ea typeface="맑은 고딕" pitchFamily="50" charset="-127"/>
              </a:rPr>
              <a:t>기능 및 </a:t>
            </a:r>
            <a:r>
              <a:rPr kumimoji="0" lang="en-US" altLang="ko-KR" sz="1200" b="0">
                <a:latin typeface="+mn-lt"/>
                <a:ea typeface="맑은 고딕" pitchFamily="50" charset="-127"/>
              </a:rPr>
              <a:t>Cleansing </a:t>
            </a:r>
            <a:r>
              <a:rPr kumimoji="0" lang="ko-KR" altLang="en-US" sz="1200" b="0">
                <a:latin typeface="+mn-lt"/>
                <a:ea typeface="맑은 고딕" pitchFamily="50" charset="-127"/>
              </a:rPr>
              <a:t>기능 제공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>
                <a:latin typeface="+mn-lt"/>
                <a:ea typeface="맑은 고딕" pitchFamily="50" charset="-127"/>
              </a:rPr>
              <a:t>운영계와 유사한 데이터 구성</a:t>
            </a:r>
          </a:p>
        </p:txBody>
      </p:sp>
      <p:grpSp>
        <p:nvGrpSpPr>
          <p:cNvPr id="257" name="그룹 256"/>
          <p:cNvGrpSpPr/>
          <p:nvPr/>
        </p:nvGrpSpPr>
        <p:grpSpPr>
          <a:xfrm>
            <a:off x="8573115" y="949552"/>
            <a:ext cx="1332885" cy="1130308"/>
            <a:chOff x="1238851" y="727056"/>
            <a:chExt cx="6509900" cy="4862542"/>
          </a:xfrm>
        </p:grpSpPr>
        <p:grpSp>
          <p:nvGrpSpPr>
            <p:cNvPr id="258" name="그룹 32"/>
            <p:cNvGrpSpPr/>
            <p:nvPr/>
          </p:nvGrpSpPr>
          <p:grpSpPr>
            <a:xfrm>
              <a:off x="1238851" y="727056"/>
              <a:ext cx="6509900" cy="4762159"/>
              <a:chOff x="1238851" y="727056"/>
              <a:chExt cx="6509900" cy="4762159"/>
            </a:xfrm>
          </p:grpSpPr>
          <p:sp>
            <p:nvSpPr>
              <p:cNvPr id="260" name="Text Box 4"/>
              <p:cNvSpPr txBox="1">
                <a:spLocks noChangeArrowheads="1"/>
              </p:cNvSpPr>
              <p:nvPr/>
            </p:nvSpPr>
            <p:spPr bwMode="auto">
              <a:xfrm>
                <a:off x="3679820" y="727056"/>
                <a:ext cx="53168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분석 </a:t>
                </a: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Matrix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Framework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61" name="Text Box 5"/>
              <p:cNvSpPr txBox="1">
                <a:spLocks noChangeArrowheads="1"/>
              </p:cNvSpPr>
              <p:nvPr/>
            </p:nvSpPr>
            <p:spPr bwMode="auto">
              <a:xfrm>
                <a:off x="7232263" y="4575881"/>
                <a:ext cx="51648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Visualization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설계 유형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62" name="Text Box 6"/>
              <p:cNvSpPr txBox="1">
                <a:spLocks noChangeArrowheads="1"/>
              </p:cNvSpPr>
              <p:nvPr/>
            </p:nvSpPr>
            <p:spPr bwMode="auto">
              <a:xfrm>
                <a:off x="1238851" y="4575881"/>
                <a:ext cx="47641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EDW/DM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데이터 설계 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263" name="Line 15"/>
              <p:cNvSpPr>
                <a:spLocks noChangeShapeType="1"/>
              </p:cNvSpPr>
              <p:nvPr/>
            </p:nvSpPr>
            <p:spPr bwMode="auto">
              <a:xfrm flipH="1">
                <a:off x="2786050" y="2258577"/>
                <a:ext cx="1118296" cy="167048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264" name="Line 16"/>
              <p:cNvSpPr>
                <a:spLocks noChangeShapeType="1"/>
              </p:cNvSpPr>
              <p:nvPr/>
            </p:nvSpPr>
            <p:spPr bwMode="auto">
              <a:xfrm>
                <a:off x="3015346" y="5051102"/>
                <a:ext cx="288000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265" name="Line 17"/>
              <p:cNvSpPr>
                <a:spLocks noChangeShapeType="1"/>
              </p:cNvSpPr>
              <p:nvPr/>
            </p:nvSpPr>
            <p:spPr bwMode="auto">
              <a:xfrm>
                <a:off x="4894946" y="2258577"/>
                <a:ext cx="1105813" cy="167049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grpSp>
            <p:nvGrpSpPr>
              <p:cNvPr id="266" name="그룹 48"/>
              <p:cNvGrpSpPr/>
              <p:nvPr/>
            </p:nvGrpSpPr>
            <p:grpSpPr>
              <a:xfrm>
                <a:off x="2357422" y="1785926"/>
                <a:ext cx="4038600" cy="3048000"/>
                <a:chOff x="2933700" y="2667000"/>
                <a:chExt cx="4038600" cy="3048000"/>
              </a:xfrm>
            </p:grpSpPr>
            <p:sp>
              <p:nvSpPr>
                <p:cNvPr id="271" name="Freeform 3"/>
                <p:cNvSpPr>
                  <a:spLocks/>
                </p:cNvSpPr>
                <p:nvPr/>
              </p:nvSpPr>
              <p:spPr bwMode="auto">
                <a:xfrm>
                  <a:off x="4281488" y="2667000"/>
                  <a:ext cx="1344612" cy="1016000"/>
                </a:xfrm>
                <a:custGeom>
                  <a:avLst/>
                  <a:gdLst/>
                  <a:ahLst/>
                  <a:cxnLst>
                    <a:cxn ang="0">
                      <a:pos x="876" y="701"/>
                    </a:cxn>
                    <a:cxn ang="0">
                      <a:pos x="438" y="0"/>
                    </a:cxn>
                    <a:cxn ang="0">
                      <a:pos x="0" y="701"/>
                    </a:cxn>
                    <a:cxn ang="0">
                      <a:pos x="876" y="701"/>
                    </a:cxn>
                  </a:cxnLst>
                  <a:rect l="0" t="0" r="r" b="b"/>
                  <a:pathLst>
                    <a:path w="877" h="702">
                      <a:moveTo>
                        <a:pt x="876" y="701"/>
                      </a:moveTo>
                      <a:lnTo>
                        <a:pt x="438" y="0"/>
                      </a:lnTo>
                      <a:lnTo>
                        <a:pt x="0" y="701"/>
                      </a:lnTo>
                      <a:lnTo>
                        <a:pt x="876" y="701"/>
                      </a:lnTo>
                    </a:path>
                  </a:pathLst>
                </a:custGeom>
                <a:solidFill>
                  <a:srgbClr val="D6EBF6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272" name="Freeform 4"/>
                <p:cNvSpPr>
                  <a:spLocks/>
                </p:cNvSpPr>
                <p:nvPr/>
              </p:nvSpPr>
              <p:spPr bwMode="auto">
                <a:xfrm>
                  <a:off x="2933700" y="4695825"/>
                  <a:ext cx="4038600" cy="1019175"/>
                </a:xfrm>
                <a:custGeom>
                  <a:avLst/>
                  <a:gdLst/>
                  <a:ahLst/>
                  <a:cxnLst>
                    <a:cxn ang="0">
                      <a:pos x="2195" y="0"/>
                    </a:cxn>
                    <a:cxn ang="0">
                      <a:pos x="439" y="0"/>
                    </a:cxn>
                    <a:cxn ang="0">
                      <a:pos x="0" y="703"/>
                    </a:cxn>
                    <a:cxn ang="0">
                      <a:pos x="2635" y="703"/>
                    </a:cxn>
                    <a:cxn ang="0">
                      <a:pos x="2195" y="0"/>
                    </a:cxn>
                  </a:cxnLst>
                  <a:rect l="0" t="0" r="r" b="b"/>
                  <a:pathLst>
                    <a:path w="2636" h="704">
                      <a:moveTo>
                        <a:pt x="2195" y="0"/>
                      </a:moveTo>
                      <a:lnTo>
                        <a:pt x="439" y="0"/>
                      </a:lnTo>
                      <a:lnTo>
                        <a:pt x="0" y="703"/>
                      </a:lnTo>
                      <a:lnTo>
                        <a:pt x="2635" y="703"/>
                      </a:lnTo>
                      <a:lnTo>
                        <a:pt x="2195" y="0"/>
                      </a:lnTo>
                    </a:path>
                  </a:pathLst>
                </a:custGeom>
                <a:solidFill>
                  <a:srgbClr val="288FC8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273" name="Freeform 5"/>
                <p:cNvSpPr>
                  <a:spLocks/>
                </p:cNvSpPr>
                <p:nvPr/>
              </p:nvSpPr>
              <p:spPr bwMode="auto">
                <a:xfrm>
                  <a:off x="3608388" y="3681413"/>
                  <a:ext cx="2690812" cy="1016000"/>
                </a:xfrm>
                <a:custGeom>
                  <a:avLst/>
                  <a:gdLst/>
                  <a:ahLst/>
                  <a:cxnLst>
                    <a:cxn ang="0">
                      <a:pos x="1756" y="702"/>
                    </a:cxn>
                    <a:cxn ang="0">
                      <a:pos x="1316" y="0"/>
                    </a:cxn>
                    <a:cxn ang="0">
                      <a:pos x="440" y="0"/>
                    </a:cxn>
                    <a:cxn ang="0">
                      <a:pos x="0" y="702"/>
                    </a:cxn>
                    <a:cxn ang="0">
                      <a:pos x="1756" y="702"/>
                    </a:cxn>
                  </a:cxnLst>
                  <a:rect l="0" t="0" r="r" b="b"/>
                  <a:pathLst>
                    <a:path w="1757" h="703">
                      <a:moveTo>
                        <a:pt x="1756" y="702"/>
                      </a:moveTo>
                      <a:lnTo>
                        <a:pt x="1316" y="0"/>
                      </a:lnTo>
                      <a:lnTo>
                        <a:pt x="440" y="0"/>
                      </a:lnTo>
                      <a:lnTo>
                        <a:pt x="0" y="702"/>
                      </a:lnTo>
                      <a:lnTo>
                        <a:pt x="1756" y="702"/>
                      </a:lnTo>
                    </a:path>
                  </a:pathLst>
                </a:custGeom>
                <a:solidFill>
                  <a:srgbClr val="83C2E5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274" name="Rectangle 6"/>
                <p:cNvSpPr>
                  <a:spLocks noChangeArrowheads="1"/>
                </p:cNvSpPr>
                <p:nvPr/>
              </p:nvSpPr>
              <p:spPr bwMode="auto">
                <a:xfrm>
                  <a:off x="4518025" y="3200400"/>
                  <a:ext cx="849313" cy="423863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ysClr val="windowText" lastClr="00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GB" altLang="ko-KR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2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94188" y="3681413"/>
                  <a:ext cx="1331912" cy="1014412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006699"/>
                    </a:buClr>
                    <a:buSzTx/>
                    <a:buFontTx/>
                    <a:buChar char="•"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  <p:sp>
              <p:nvSpPr>
                <p:cNvPr id="276" name="Rectangle 8"/>
                <p:cNvSpPr>
                  <a:spLocks noChangeArrowheads="1"/>
                </p:cNvSpPr>
                <p:nvPr/>
              </p:nvSpPr>
              <p:spPr bwMode="auto">
                <a:xfrm>
                  <a:off x="3608388" y="4695825"/>
                  <a:ext cx="2681287" cy="1019175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67" name="Text Box 18"/>
              <p:cNvSpPr txBox="1">
                <a:spLocks noChangeArrowheads="1"/>
              </p:cNvSpPr>
              <p:nvPr/>
            </p:nvSpPr>
            <p:spPr bwMode="auto">
              <a:xfrm>
                <a:off x="4008763" y="3529024"/>
                <a:ext cx="554959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솔루선</a:t>
                </a: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Arch.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pic>
            <p:nvPicPr>
              <p:cNvPr id="268" name="Picture 12" descr="2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910946" y="4308325"/>
                <a:ext cx="781050" cy="1148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9" name="Picture 13" descr="2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2071670" y="4308325"/>
                <a:ext cx="796925" cy="1180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0" name="Picture 14" descr="1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4018646" y="1339723"/>
                <a:ext cx="765175" cy="11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9" name="타원 258"/>
            <p:cNvSpPr/>
            <p:nvPr/>
          </p:nvSpPr>
          <p:spPr>
            <a:xfrm rot="1943680">
              <a:off x="2664616" y="891037"/>
              <a:ext cx="1549190" cy="469856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5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79337" y="1556791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지표와 모델 관계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6971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1.1 Data, Information, Knowledge and Wisdom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79337" y="887094"/>
            <a:ext cx="9201276" cy="898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데이터는 가공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정제 및 통합 과정을 통해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Information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으로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Information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을 분석함으로써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Knowledge (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또는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Insight)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로 가치가 증가하며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이를 적용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(Operationalization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또는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Action)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의 과정을 통하여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Wisdom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으로 변화함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88956" y="1744281"/>
            <a:ext cx="1188132" cy="350323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정형 데이터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88956" y="2271235"/>
            <a:ext cx="1188132" cy="350323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정형 데이터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88956" y="2791192"/>
            <a:ext cx="1188132" cy="350323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정형 데이터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88956" y="3686665"/>
            <a:ext cx="1188132" cy="35032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비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반정형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데이터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88956" y="4213619"/>
            <a:ext cx="1188132" cy="35032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비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반정형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데이터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710626" y="2714353"/>
            <a:ext cx="576000" cy="5040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정제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2398935" y="2714353"/>
            <a:ext cx="576000" cy="5040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변환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가공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62" name="직선 화살표 연결선 61"/>
          <p:cNvCxnSpPr>
            <a:stCxn id="4" idx="6"/>
            <a:endCxn id="63" idx="2"/>
          </p:cNvCxnSpPr>
          <p:nvPr/>
        </p:nvCxnSpPr>
        <p:spPr bwMode="auto">
          <a:xfrm>
            <a:off x="2286626" y="2966353"/>
            <a:ext cx="112309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68"/>
          <p:cNvCxnSpPr>
            <a:stCxn id="59" idx="3"/>
            <a:endCxn id="4" idx="2"/>
          </p:cNvCxnSpPr>
          <p:nvPr/>
        </p:nvCxnSpPr>
        <p:spPr bwMode="auto">
          <a:xfrm flipV="1">
            <a:off x="1477088" y="2966353"/>
            <a:ext cx="233538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타원 72"/>
          <p:cNvSpPr/>
          <p:nvPr/>
        </p:nvSpPr>
        <p:spPr bwMode="auto">
          <a:xfrm>
            <a:off x="3087245" y="2714353"/>
            <a:ext cx="576000" cy="5040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통합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74" name="직선 화살표 연결선 73"/>
          <p:cNvCxnSpPr>
            <a:stCxn id="63" idx="6"/>
            <a:endCxn id="73" idx="2"/>
          </p:cNvCxnSpPr>
          <p:nvPr/>
        </p:nvCxnSpPr>
        <p:spPr bwMode="auto">
          <a:xfrm>
            <a:off x="2974935" y="2966353"/>
            <a:ext cx="112310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직선 화살표 연결선 78"/>
          <p:cNvCxnSpPr>
            <a:stCxn id="2" idx="3"/>
            <a:endCxn id="73" idx="0"/>
          </p:cNvCxnSpPr>
          <p:nvPr/>
        </p:nvCxnSpPr>
        <p:spPr bwMode="auto">
          <a:xfrm>
            <a:off x="1477088" y="1919443"/>
            <a:ext cx="1898157" cy="79491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58" idx="3"/>
            <a:endCxn id="63" idx="0"/>
          </p:cNvCxnSpPr>
          <p:nvPr/>
        </p:nvCxnSpPr>
        <p:spPr bwMode="auto">
          <a:xfrm>
            <a:off x="1477088" y="2446397"/>
            <a:ext cx="1209847" cy="267956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직사각형 91"/>
          <p:cNvSpPr/>
          <p:nvPr/>
        </p:nvSpPr>
        <p:spPr bwMode="auto">
          <a:xfrm>
            <a:off x="3986138" y="2791192"/>
            <a:ext cx="1188132" cy="350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가는각진제목체" pitchFamily="18" charset="-127"/>
                <a:ea typeface="가는각진제목체" pitchFamily="18" charset="-127"/>
              </a:rPr>
              <a:t>Information</a:t>
            </a:r>
          </a:p>
        </p:txBody>
      </p:sp>
      <p:cxnSp>
        <p:nvCxnSpPr>
          <p:cNvPr id="93" name="직선 화살표 연결선 92"/>
          <p:cNvCxnSpPr>
            <a:stCxn id="73" idx="6"/>
            <a:endCxn id="92" idx="1"/>
          </p:cNvCxnSpPr>
          <p:nvPr/>
        </p:nvCxnSpPr>
        <p:spPr bwMode="auto">
          <a:xfrm>
            <a:off x="3663245" y="2966353"/>
            <a:ext cx="32289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타원 95"/>
          <p:cNvSpPr/>
          <p:nvPr/>
        </p:nvSpPr>
        <p:spPr bwMode="auto">
          <a:xfrm>
            <a:off x="5449883" y="2714353"/>
            <a:ext cx="576000" cy="5040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분석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97" name="직선 화살표 연결선 96"/>
          <p:cNvCxnSpPr>
            <a:stCxn id="92" idx="3"/>
            <a:endCxn id="96" idx="2"/>
          </p:cNvCxnSpPr>
          <p:nvPr/>
        </p:nvCxnSpPr>
        <p:spPr bwMode="auto">
          <a:xfrm flipV="1">
            <a:off x="5174270" y="2966353"/>
            <a:ext cx="27561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직사각형 103"/>
          <p:cNvSpPr/>
          <p:nvPr/>
        </p:nvSpPr>
        <p:spPr bwMode="auto">
          <a:xfrm>
            <a:off x="6257554" y="2791192"/>
            <a:ext cx="1188132" cy="350323"/>
          </a:xfrm>
          <a:prstGeom prst="rect">
            <a:avLst/>
          </a:prstGeom>
          <a:solidFill>
            <a:srgbClr val="66FF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가는각진제목체" pitchFamily="18" charset="-127"/>
                <a:ea typeface="가는각진제목체" pitchFamily="18" charset="-127"/>
              </a:rPr>
              <a:t>Knowledge</a:t>
            </a:r>
          </a:p>
        </p:txBody>
      </p:sp>
      <p:cxnSp>
        <p:nvCxnSpPr>
          <p:cNvPr id="105" name="직선 화살표 연결선 104"/>
          <p:cNvCxnSpPr>
            <a:stCxn id="96" idx="6"/>
            <a:endCxn id="104" idx="1"/>
          </p:cNvCxnSpPr>
          <p:nvPr/>
        </p:nvCxnSpPr>
        <p:spPr bwMode="auto">
          <a:xfrm>
            <a:off x="6025883" y="2966353"/>
            <a:ext cx="231671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직선 화살표 연결선 108"/>
          <p:cNvCxnSpPr>
            <a:stCxn id="104" idx="3"/>
          </p:cNvCxnSpPr>
          <p:nvPr/>
        </p:nvCxnSpPr>
        <p:spPr bwMode="auto">
          <a:xfrm flipV="1">
            <a:off x="7445686" y="2966353"/>
            <a:ext cx="23150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직사각형 111"/>
          <p:cNvSpPr/>
          <p:nvPr/>
        </p:nvSpPr>
        <p:spPr bwMode="auto">
          <a:xfrm>
            <a:off x="8514392" y="2791192"/>
            <a:ext cx="1188132" cy="350323"/>
          </a:xfrm>
          <a:prstGeom prst="rect">
            <a:avLst/>
          </a:prstGeom>
          <a:solidFill>
            <a:srgbClr val="CCFFCC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가는각진제목체" pitchFamily="18" charset="-127"/>
                <a:ea typeface="가는각진제목체" pitchFamily="18" charset="-127"/>
              </a:rPr>
              <a:t>Wisdom</a:t>
            </a:r>
          </a:p>
        </p:txBody>
      </p:sp>
      <p:cxnSp>
        <p:nvCxnSpPr>
          <p:cNvPr id="113" name="직선 화살표 연결선 112"/>
          <p:cNvCxnSpPr>
            <a:endCxn id="112" idx="1"/>
          </p:cNvCxnSpPr>
          <p:nvPr/>
        </p:nvCxnSpPr>
        <p:spPr bwMode="auto">
          <a:xfrm>
            <a:off x="8253189" y="2966353"/>
            <a:ext cx="26120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모서리가 둥근 직사각형 113"/>
          <p:cNvSpPr/>
          <p:nvPr/>
        </p:nvSpPr>
        <p:spPr bwMode="auto">
          <a:xfrm>
            <a:off x="7735941" y="1423809"/>
            <a:ext cx="482067" cy="3096344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가는각진제목체" pitchFamily="18" charset="-127"/>
                <a:ea typeface="가는각진제목체" pitchFamily="18" charset="-127"/>
              </a:rPr>
              <a:t>Action(Operationalization)</a:t>
            </a:r>
          </a:p>
        </p:txBody>
      </p:sp>
      <p:cxnSp>
        <p:nvCxnSpPr>
          <p:cNvPr id="116" name="직선 연결선 115"/>
          <p:cNvCxnSpPr>
            <a:stCxn id="96" idx="3"/>
          </p:cNvCxnSpPr>
          <p:nvPr/>
        </p:nvCxnSpPr>
        <p:spPr bwMode="auto">
          <a:xfrm flipH="1">
            <a:off x="4580204" y="3144544"/>
            <a:ext cx="954032" cy="125340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직선 화살표 연결선 117"/>
          <p:cNvCxnSpPr>
            <a:stCxn id="96" idx="5"/>
          </p:cNvCxnSpPr>
          <p:nvPr/>
        </p:nvCxnSpPr>
        <p:spPr bwMode="auto">
          <a:xfrm>
            <a:off x="5941530" y="3144544"/>
            <a:ext cx="1070226" cy="125340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직사각형 118"/>
          <p:cNvSpPr/>
          <p:nvPr/>
        </p:nvSpPr>
        <p:spPr bwMode="auto">
          <a:xfrm>
            <a:off x="4580204" y="4397944"/>
            <a:ext cx="2431552" cy="1044116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algn="l" defTabSz="914400" rtl="0" eaLnBrk="0" fontAlgn="base" latinLnBrk="1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OLAP</a:t>
            </a:r>
          </a:p>
          <a:p>
            <a:pPr marL="285750" marR="0" indent="-285750" algn="l" defTabSz="914400" rtl="0" eaLnBrk="0" fontAlgn="base" latinLnBrk="1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Mining</a:t>
            </a:r>
          </a:p>
          <a:p>
            <a:pPr marL="285750" marR="0" indent="-285750" algn="l" defTabSz="914400" rtl="0" eaLnBrk="0" fontAlgn="base" latinLnBrk="1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통계</a:t>
            </a:r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marL="285750" marR="0" indent="-285750" algn="l" defTabSz="914400" rtl="0" eaLnBrk="0" fontAlgn="base" latinLnBrk="1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Visualization … 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88956" y="4762036"/>
            <a:ext cx="1188132" cy="35032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비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반정형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데이터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062424" y="4117409"/>
            <a:ext cx="1232710" cy="55898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가는각진제목체" pitchFamily="18" charset="-127"/>
                <a:ea typeface="가는각진제목체" pitchFamily="18" charset="-127"/>
              </a:rPr>
              <a:t>Profiling</a:t>
            </a:r>
          </a:p>
        </p:txBody>
      </p:sp>
      <p:cxnSp>
        <p:nvCxnSpPr>
          <p:cNvPr id="39" name="직선 화살표 연결선 38"/>
          <p:cNvCxnSpPr>
            <a:stCxn id="60" idx="3"/>
            <a:endCxn id="38" idx="2"/>
          </p:cNvCxnSpPr>
          <p:nvPr/>
        </p:nvCxnSpPr>
        <p:spPr bwMode="auto">
          <a:xfrm>
            <a:off x="1477088" y="3861827"/>
            <a:ext cx="585336" cy="535075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>
            <a:stCxn id="61" idx="3"/>
            <a:endCxn id="38" idx="2"/>
          </p:cNvCxnSpPr>
          <p:nvPr/>
        </p:nvCxnSpPr>
        <p:spPr bwMode="auto">
          <a:xfrm>
            <a:off x="1477088" y="4388781"/>
            <a:ext cx="585336" cy="812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>
            <a:stCxn id="35" idx="3"/>
            <a:endCxn id="38" idx="2"/>
          </p:cNvCxnSpPr>
          <p:nvPr/>
        </p:nvCxnSpPr>
        <p:spPr bwMode="auto">
          <a:xfrm flipV="1">
            <a:off x="1477088" y="4396902"/>
            <a:ext cx="585336" cy="540296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>
            <a:stCxn id="38" idx="0"/>
            <a:endCxn id="4" idx="4"/>
          </p:cNvCxnSpPr>
          <p:nvPr/>
        </p:nvCxnSpPr>
        <p:spPr bwMode="auto">
          <a:xfrm flipH="1" flipV="1">
            <a:off x="1998626" y="3218353"/>
            <a:ext cx="680153" cy="899056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>
            <a:stCxn id="38" idx="0"/>
            <a:endCxn id="63" idx="4"/>
          </p:cNvCxnSpPr>
          <p:nvPr/>
        </p:nvCxnSpPr>
        <p:spPr bwMode="auto">
          <a:xfrm flipV="1">
            <a:off x="2678779" y="3218353"/>
            <a:ext cx="8156" cy="899056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직선 화살표 연결선 64"/>
          <p:cNvCxnSpPr>
            <a:stCxn id="38" idx="0"/>
            <a:endCxn id="73" idx="4"/>
          </p:cNvCxnSpPr>
          <p:nvPr/>
        </p:nvCxnSpPr>
        <p:spPr bwMode="auto">
          <a:xfrm flipV="1">
            <a:off x="2678779" y="3218353"/>
            <a:ext cx="696466" cy="899056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082011" y="4762036"/>
            <a:ext cx="190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데이터를 조회하고 통계 수집 등을 이용하여 분석하고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, Metadata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를 정의하는 과정</a:t>
            </a:r>
            <a:endParaRPr lang="en-US" altLang="ko-KR" sz="12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/>
            <a:r>
              <a:rPr lang="en-US" sz="1200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반</a:t>
            </a:r>
            <a:r>
              <a:rPr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비 정형데이터를 구조화 하기 위해 필요한 과정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288956" y="5756946"/>
            <a:ext cx="9424957" cy="576064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41000">
                <a:srgbClr val="85C2FF"/>
              </a:gs>
              <a:gs pos="68000">
                <a:srgbClr val="C4D6EB">
                  <a:alpha val="57000"/>
                </a:srgbClr>
              </a:gs>
              <a:gs pos="100000">
                <a:srgbClr val="FFEBFA"/>
              </a:gs>
            </a:gsLst>
            <a:lin ang="10800000" scaled="1"/>
            <a:tileRect/>
          </a:gra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데이터의 가치 증가 </a:t>
            </a:r>
            <a:r>
              <a:rPr lang="en-US" altLang="ko-KR" sz="1400" dirty="0">
                <a:latin typeface="가는각진제목체" pitchFamily="18" charset="-127"/>
                <a:ea typeface="가는각진제목체" pitchFamily="18" charset="-127"/>
              </a:rPr>
              <a:t>(Value Chain)</a:t>
            </a:r>
            <a:endParaRPr lang="en-US" sz="140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20258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3.2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지표와 데이터 모델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(1/2) – EDW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설계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9981" y="1187805"/>
            <a:ext cx="15001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소스시스템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054707" y="1187805"/>
            <a:ext cx="15001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분석 요건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722886" y="1187805"/>
            <a:ext cx="15001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EDW 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정보</a:t>
            </a:r>
          </a:p>
        </p:txBody>
      </p:sp>
      <p:grpSp>
        <p:nvGrpSpPr>
          <p:cNvPr id="121" name="그룹 94"/>
          <p:cNvGrpSpPr/>
          <p:nvPr/>
        </p:nvGrpSpPr>
        <p:grpSpPr>
          <a:xfrm>
            <a:off x="705375" y="1681266"/>
            <a:ext cx="4361892" cy="4895768"/>
            <a:chOff x="984775" y="1605066"/>
            <a:chExt cx="4361892" cy="489576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1637957" y="5435883"/>
              <a:ext cx="2880000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</a:ln>
            <a:effectLst/>
          </p:spPr>
        </p:cxnSp>
        <p:sp>
          <p:nvSpPr>
            <p:cNvPr id="123" name="직사각형 122"/>
            <p:cNvSpPr/>
            <p:nvPr/>
          </p:nvSpPr>
          <p:spPr>
            <a:xfrm>
              <a:off x="984775" y="5319841"/>
              <a:ext cx="928694" cy="1180993"/>
            </a:xfrm>
            <a:prstGeom prst="rect">
              <a:avLst/>
            </a:prstGeom>
            <a:solidFill>
              <a:srgbClr val="99FF66"/>
            </a:solidFill>
            <a:ln w="25400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운 영</a:t>
              </a: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1902676" y="2533760"/>
              <a:ext cx="2880000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</a:ln>
            <a:effectLst/>
          </p:spPr>
        </p:cxnSp>
        <p:sp>
          <p:nvSpPr>
            <p:cNvPr id="125" name="직사각형 124"/>
            <p:cNvSpPr/>
            <p:nvPr/>
          </p:nvSpPr>
          <p:spPr>
            <a:xfrm>
              <a:off x="2619859" y="1605066"/>
              <a:ext cx="928694" cy="2428892"/>
            </a:xfrm>
            <a:prstGeom prst="rect">
              <a:avLst/>
            </a:prstGeom>
            <a:solidFill>
              <a:srgbClr val="EEECE1">
                <a:lumMod val="9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분석 요구 사항</a:t>
              </a: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240989" y="2533760"/>
              <a:ext cx="928694" cy="1500198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요구</a:t>
              </a: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/</a:t>
              </a: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가능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40989" y="1605066"/>
              <a:ext cx="928694" cy="92869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불가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1764332" y="4043380"/>
              <a:ext cx="2880000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</a:ln>
            <a:effectLst/>
          </p:spPr>
        </p:cxnSp>
        <p:sp>
          <p:nvSpPr>
            <p:cNvPr id="129" name="직사각형 128"/>
            <p:cNvSpPr/>
            <p:nvPr/>
          </p:nvSpPr>
          <p:spPr>
            <a:xfrm>
              <a:off x="984775" y="2533760"/>
              <a:ext cx="928694" cy="289550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운 영 </a:t>
              </a: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+ </a:t>
              </a:r>
              <a:r>
                <a: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분 석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240989" y="4033958"/>
              <a:ext cx="928694" cy="1432934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미요청</a:t>
              </a:r>
              <a:endPara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1" name="오른쪽 중괄호 130"/>
            <p:cNvSpPr/>
            <p:nvPr/>
          </p:nvSpPr>
          <p:spPr>
            <a:xfrm>
              <a:off x="5181489" y="1616216"/>
              <a:ext cx="165178" cy="917543"/>
            </a:xfrm>
            <a:prstGeom prst="rightBrac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2" name="오른쪽 중괄호 131"/>
            <p:cNvSpPr/>
            <p:nvPr/>
          </p:nvSpPr>
          <p:spPr>
            <a:xfrm>
              <a:off x="5168251" y="4065681"/>
              <a:ext cx="165178" cy="1368000"/>
            </a:xfrm>
            <a:prstGeom prst="rightBrac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335249" y="4232990"/>
            <a:ext cx="31432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미요청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요소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- EDW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에 설계에 반영 필요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사용자 요구 사항에는 없음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반영 절차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소스 시스템 분석 시 선별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- EDW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설계에 반영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335249" y="1699257"/>
            <a:ext cx="31432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불가 요소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소스시스템에 정보 없음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: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반영 절차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소스 시스템 생성 협의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생성 비용 및 사용 이익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Trade Off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 -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가는각진제목체" pitchFamily="18" charset="-127"/>
                <a:ea typeface="가는각진제목체" pitchFamily="18" charset="-127"/>
              </a:rPr>
              <a:t>정보 생성 및 대안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363257" y="594998"/>
            <a:ext cx="1332885" cy="1130308"/>
            <a:chOff x="1238851" y="727056"/>
            <a:chExt cx="6509900" cy="4862542"/>
          </a:xfrm>
        </p:grpSpPr>
        <p:grpSp>
          <p:nvGrpSpPr>
            <p:cNvPr id="136" name="그룹 32"/>
            <p:cNvGrpSpPr/>
            <p:nvPr/>
          </p:nvGrpSpPr>
          <p:grpSpPr>
            <a:xfrm>
              <a:off x="1238851" y="727056"/>
              <a:ext cx="6509900" cy="4762159"/>
              <a:chOff x="1238851" y="727056"/>
              <a:chExt cx="6509900" cy="4762159"/>
            </a:xfrm>
          </p:grpSpPr>
          <p:sp>
            <p:nvSpPr>
              <p:cNvPr id="138" name="Text Box 4"/>
              <p:cNvSpPr txBox="1">
                <a:spLocks noChangeArrowheads="1"/>
              </p:cNvSpPr>
              <p:nvPr/>
            </p:nvSpPr>
            <p:spPr bwMode="auto">
              <a:xfrm>
                <a:off x="3679820" y="727056"/>
                <a:ext cx="53168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분석 </a:t>
                </a: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Matrix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Framework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39" name="Text Box 5"/>
              <p:cNvSpPr txBox="1">
                <a:spLocks noChangeArrowheads="1"/>
              </p:cNvSpPr>
              <p:nvPr/>
            </p:nvSpPr>
            <p:spPr bwMode="auto">
              <a:xfrm>
                <a:off x="7232263" y="4575881"/>
                <a:ext cx="51648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Visualization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설계 유형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0" name="Text Box 6"/>
              <p:cNvSpPr txBox="1">
                <a:spLocks noChangeArrowheads="1"/>
              </p:cNvSpPr>
              <p:nvPr/>
            </p:nvSpPr>
            <p:spPr bwMode="auto">
              <a:xfrm>
                <a:off x="1238851" y="4575881"/>
                <a:ext cx="47641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EDW/DM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데이터 설계 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1" name="Line 15"/>
              <p:cNvSpPr>
                <a:spLocks noChangeShapeType="1"/>
              </p:cNvSpPr>
              <p:nvPr/>
            </p:nvSpPr>
            <p:spPr bwMode="auto">
              <a:xfrm flipH="1">
                <a:off x="2786050" y="2258577"/>
                <a:ext cx="1118296" cy="167048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2" name="Line 16"/>
              <p:cNvSpPr>
                <a:spLocks noChangeShapeType="1"/>
              </p:cNvSpPr>
              <p:nvPr/>
            </p:nvSpPr>
            <p:spPr bwMode="auto">
              <a:xfrm>
                <a:off x="3015346" y="5051102"/>
                <a:ext cx="288000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3" name="Line 17"/>
              <p:cNvSpPr>
                <a:spLocks noChangeShapeType="1"/>
              </p:cNvSpPr>
              <p:nvPr/>
            </p:nvSpPr>
            <p:spPr bwMode="auto">
              <a:xfrm>
                <a:off x="4894946" y="2258577"/>
                <a:ext cx="1105813" cy="167049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grpSp>
            <p:nvGrpSpPr>
              <p:cNvPr id="144" name="그룹 48"/>
              <p:cNvGrpSpPr/>
              <p:nvPr/>
            </p:nvGrpSpPr>
            <p:grpSpPr>
              <a:xfrm>
                <a:off x="2357422" y="1785926"/>
                <a:ext cx="4038600" cy="3048000"/>
                <a:chOff x="2933700" y="2667000"/>
                <a:chExt cx="4038600" cy="3048000"/>
              </a:xfrm>
            </p:grpSpPr>
            <p:sp>
              <p:nvSpPr>
                <p:cNvPr id="149" name="Freeform 3"/>
                <p:cNvSpPr>
                  <a:spLocks/>
                </p:cNvSpPr>
                <p:nvPr/>
              </p:nvSpPr>
              <p:spPr bwMode="auto">
                <a:xfrm>
                  <a:off x="4281488" y="2667000"/>
                  <a:ext cx="1344612" cy="1016000"/>
                </a:xfrm>
                <a:custGeom>
                  <a:avLst/>
                  <a:gdLst/>
                  <a:ahLst/>
                  <a:cxnLst>
                    <a:cxn ang="0">
                      <a:pos x="876" y="701"/>
                    </a:cxn>
                    <a:cxn ang="0">
                      <a:pos x="438" y="0"/>
                    </a:cxn>
                    <a:cxn ang="0">
                      <a:pos x="0" y="701"/>
                    </a:cxn>
                    <a:cxn ang="0">
                      <a:pos x="876" y="701"/>
                    </a:cxn>
                  </a:cxnLst>
                  <a:rect l="0" t="0" r="r" b="b"/>
                  <a:pathLst>
                    <a:path w="877" h="702">
                      <a:moveTo>
                        <a:pt x="876" y="701"/>
                      </a:moveTo>
                      <a:lnTo>
                        <a:pt x="438" y="0"/>
                      </a:lnTo>
                      <a:lnTo>
                        <a:pt x="0" y="701"/>
                      </a:lnTo>
                      <a:lnTo>
                        <a:pt x="876" y="701"/>
                      </a:lnTo>
                    </a:path>
                  </a:pathLst>
                </a:custGeom>
                <a:solidFill>
                  <a:srgbClr val="D6EBF6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0" name="Freeform 4"/>
                <p:cNvSpPr>
                  <a:spLocks/>
                </p:cNvSpPr>
                <p:nvPr/>
              </p:nvSpPr>
              <p:spPr bwMode="auto">
                <a:xfrm>
                  <a:off x="2933700" y="4695825"/>
                  <a:ext cx="4038600" cy="1019175"/>
                </a:xfrm>
                <a:custGeom>
                  <a:avLst/>
                  <a:gdLst/>
                  <a:ahLst/>
                  <a:cxnLst>
                    <a:cxn ang="0">
                      <a:pos x="2195" y="0"/>
                    </a:cxn>
                    <a:cxn ang="0">
                      <a:pos x="439" y="0"/>
                    </a:cxn>
                    <a:cxn ang="0">
                      <a:pos x="0" y="703"/>
                    </a:cxn>
                    <a:cxn ang="0">
                      <a:pos x="2635" y="703"/>
                    </a:cxn>
                    <a:cxn ang="0">
                      <a:pos x="2195" y="0"/>
                    </a:cxn>
                  </a:cxnLst>
                  <a:rect l="0" t="0" r="r" b="b"/>
                  <a:pathLst>
                    <a:path w="2636" h="704">
                      <a:moveTo>
                        <a:pt x="2195" y="0"/>
                      </a:moveTo>
                      <a:lnTo>
                        <a:pt x="439" y="0"/>
                      </a:lnTo>
                      <a:lnTo>
                        <a:pt x="0" y="703"/>
                      </a:lnTo>
                      <a:lnTo>
                        <a:pt x="2635" y="703"/>
                      </a:lnTo>
                      <a:lnTo>
                        <a:pt x="2195" y="0"/>
                      </a:lnTo>
                    </a:path>
                  </a:pathLst>
                </a:custGeom>
                <a:solidFill>
                  <a:srgbClr val="288FC8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1" name="Freeform 5"/>
                <p:cNvSpPr>
                  <a:spLocks/>
                </p:cNvSpPr>
                <p:nvPr/>
              </p:nvSpPr>
              <p:spPr bwMode="auto">
                <a:xfrm>
                  <a:off x="3608388" y="3681413"/>
                  <a:ext cx="2690812" cy="1016000"/>
                </a:xfrm>
                <a:custGeom>
                  <a:avLst/>
                  <a:gdLst/>
                  <a:ahLst/>
                  <a:cxnLst>
                    <a:cxn ang="0">
                      <a:pos x="1756" y="702"/>
                    </a:cxn>
                    <a:cxn ang="0">
                      <a:pos x="1316" y="0"/>
                    </a:cxn>
                    <a:cxn ang="0">
                      <a:pos x="440" y="0"/>
                    </a:cxn>
                    <a:cxn ang="0">
                      <a:pos x="0" y="702"/>
                    </a:cxn>
                    <a:cxn ang="0">
                      <a:pos x="1756" y="702"/>
                    </a:cxn>
                  </a:cxnLst>
                  <a:rect l="0" t="0" r="r" b="b"/>
                  <a:pathLst>
                    <a:path w="1757" h="703">
                      <a:moveTo>
                        <a:pt x="1756" y="702"/>
                      </a:moveTo>
                      <a:lnTo>
                        <a:pt x="1316" y="0"/>
                      </a:lnTo>
                      <a:lnTo>
                        <a:pt x="440" y="0"/>
                      </a:lnTo>
                      <a:lnTo>
                        <a:pt x="0" y="702"/>
                      </a:lnTo>
                      <a:lnTo>
                        <a:pt x="1756" y="702"/>
                      </a:lnTo>
                    </a:path>
                  </a:pathLst>
                </a:custGeom>
                <a:solidFill>
                  <a:srgbClr val="83C2E5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2" name="Rectangle 6"/>
                <p:cNvSpPr>
                  <a:spLocks noChangeArrowheads="1"/>
                </p:cNvSpPr>
                <p:nvPr/>
              </p:nvSpPr>
              <p:spPr bwMode="auto">
                <a:xfrm>
                  <a:off x="4518025" y="3200400"/>
                  <a:ext cx="849313" cy="423863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ysClr val="windowText" lastClr="00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GB" altLang="ko-KR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3" name="Rectangle 7"/>
                <p:cNvSpPr>
                  <a:spLocks noChangeArrowheads="1"/>
                </p:cNvSpPr>
                <p:nvPr/>
              </p:nvSpPr>
              <p:spPr bwMode="auto">
                <a:xfrm>
                  <a:off x="4294188" y="3681413"/>
                  <a:ext cx="1331912" cy="1014412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006699"/>
                    </a:buClr>
                    <a:buSzTx/>
                    <a:buFontTx/>
                    <a:buChar char="•"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  <p:sp>
              <p:nvSpPr>
                <p:cNvPr id="154" name="Rectangle 8"/>
                <p:cNvSpPr>
                  <a:spLocks noChangeArrowheads="1"/>
                </p:cNvSpPr>
                <p:nvPr/>
              </p:nvSpPr>
              <p:spPr bwMode="auto">
                <a:xfrm>
                  <a:off x="3608388" y="4695825"/>
                  <a:ext cx="2681287" cy="1019175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4008763" y="3529024"/>
                <a:ext cx="554959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솔루선</a:t>
                </a: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Arch.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pic>
            <p:nvPicPr>
              <p:cNvPr id="146" name="Picture 12" descr="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10946" y="4308325"/>
                <a:ext cx="781050" cy="1148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13" descr="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71670" y="4308325"/>
                <a:ext cx="796925" cy="1180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8" name="Picture 14" descr="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18646" y="1339723"/>
                <a:ext cx="765175" cy="11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7" name="타원 136"/>
            <p:cNvSpPr/>
            <p:nvPr/>
          </p:nvSpPr>
          <p:spPr>
            <a:xfrm rot="1943680">
              <a:off x="2664616" y="891037"/>
              <a:ext cx="1549190" cy="469856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5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80358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3.2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지표와 데이터 모델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(1/2) – EDW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설계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363257" y="594998"/>
            <a:ext cx="1332885" cy="1130308"/>
            <a:chOff x="1238851" y="727056"/>
            <a:chExt cx="6509900" cy="4862542"/>
          </a:xfrm>
        </p:grpSpPr>
        <p:grpSp>
          <p:nvGrpSpPr>
            <p:cNvPr id="136" name="그룹 32"/>
            <p:cNvGrpSpPr/>
            <p:nvPr/>
          </p:nvGrpSpPr>
          <p:grpSpPr>
            <a:xfrm>
              <a:off x="1238851" y="727056"/>
              <a:ext cx="6509900" cy="4762159"/>
              <a:chOff x="1238851" y="727056"/>
              <a:chExt cx="6509900" cy="4762159"/>
            </a:xfrm>
          </p:grpSpPr>
          <p:sp>
            <p:nvSpPr>
              <p:cNvPr id="138" name="Text Box 4"/>
              <p:cNvSpPr txBox="1">
                <a:spLocks noChangeArrowheads="1"/>
              </p:cNvSpPr>
              <p:nvPr/>
            </p:nvSpPr>
            <p:spPr bwMode="auto">
              <a:xfrm>
                <a:off x="3679820" y="727056"/>
                <a:ext cx="53168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분석 </a:t>
                </a: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Matrix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Framework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39" name="Text Box 5"/>
              <p:cNvSpPr txBox="1">
                <a:spLocks noChangeArrowheads="1"/>
              </p:cNvSpPr>
              <p:nvPr/>
            </p:nvSpPr>
            <p:spPr bwMode="auto">
              <a:xfrm>
                <a:off x="7232263" y="4575881"/>
                <a:ext cx="51648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Visualization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설계 유형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0" name="Text Box 6"/>
              <p:cNvSpPr txBox="1">
                <a:spLocks noChangeArrowheads="1"/>
              </p:cNvSpPr>
              <p:nvPr/>
            </p:nvSpPr>
            <p:spPr bwMode="auto">
              <a:xfrm>
                <a:off x="1238851" y="4575881"/>
                <a:ext cx="47641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EDW/DM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데이터 설계 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1" name="Line 15"/>
              <p:cNvSpPr>
                <a:spLocks noChangeShapeType="1"/>
              </p:cNvSpPr>
              <p:nvPr/>
            </p:nvSpPr>
            <p:spPr bwMode="auto">
              <a:xfrm flipH="1">
                <a:off x="2786050" y="2258577"/>
                <a:ext cx="1118296" cy="167048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2" name="Line 16"/>
              <p:cNvSpPr>
                <a:spLocks noChangeShapeType="1"/>
              </p:cNvSpPr>
              <p:nvPr/>
            </p:nvSpPr>
            <p:spPr bwMode="auto">
              <a:xfrm>
                <a:off x="3015346" y="5051102"/>
                <a:ext cx="288000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3" name="Line 17"/>
              <p:cNvSpPr>
                <a:spLocks noChangeShapeType="1"/>
              </p:cNvSpPr>
              <p:nvPr/>
            </p:nvSpPr>
            <p:spPr bwMode="auto">
              <a:xfrm>
                <a:off x="4894946" y="2258577"/>
                <a:ext cx="1105813" cy="167049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grpSp>
            <p:nvGrpSpPr>
              <p:cNvPr id="144" name="그룹 48"/>
              <p:cNvGrpSpPr/>
              <p:nvPr/>
            </p:nvGrpSpPr>
            <p:grpSpPr>
              <a:xfrm>
                <a:off x="2357422" y="1785926"/>
                <a:ext cx="4038600" cy="3048000"/>
                <a:chOff x="2933700" y="2667000"/>
                <a:chExt cx="4038600" cy="3048000"/>
              </a:xfrm>
            </p:grpSpPr>
            <p:sp>
              <p:nvSpPr>
                <p:cNvPr id="149" name="Freeform 3"/>
                <p:cNvSpPr>
                  <a:spLocks/>
                </p:cNvSpPr>
                <p:nvPr/>
              </p:nvSpPr>
              <p:spPr bwMode="auto">
                <a:xfrm>
                  <a:off x="4281488" y="2667000"/>
                  <a:ext cx="1344612" cy="1016000"/>
                </a:xfrm>
                <a:custGeom>
                  <a:avLst/>
                  <a:gdLst/>
                  <a:ahLst/>
                  <a:cxnLst>
                    <a:cxn ang="0">
                      <a:pos x="876" y="701"/>
                    </a:cxn>
                    <a:cxn ang="0">
                      <a:pos x="438" y="0"/>
                    </a:cxn>
                    <a:cxn ang="0">
                      <a:pos x="0" y="701"/>
                    </a:cxn>
                    <a:cxn ang="0">
                      <a:pos x="876" y="701"/>
                    </a:cxn>
                  </a:cxnLst>
                  <a:rect l="0" t="0" r="r" b="b"/>
                  <a:pathLst>
                    <a:path w="877" h="702">
                      <a:moveTo>
                        <a:pt x="876" y="701"/>
                      </a:moveTo>
                      <a:lnTo>
                        <a:pt x="438" y="0"/>
                      </a:lnTo>
                      <a:lnTo>
                        <a:pt x="0" y="701"/>
                      </a:lnTo>
                      <a:lnTo>
                        <a:pt x="876" y="701"/>
                      </a:lnTo>
                    </a:path>
                  </a:pathLst>
                </a:custGeom>
                <a:solidFill>
                  <a:srgbClr val="D6EBF6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0" name="Freeform 4"/>
                <p:cNvSpPr>
                  <a:spLocks/>
                </p:cNvSpPr>
                <p:nvPr/>
              </p:nvSpPr>
              <p:spPr bwMode="auto">
                <a:xfrm>
                  <a:off x="2933700" y="4695825"/>
                  <a:ext cx="4038600" cy="1019175"/>
                </a:xfrm>
                <a:custGeom>
                  <a:avLst/>
                  <a:gdLst/>
                  <a:ahLst/>
                  <a:cxnLst>
                    <a:cxn ang="0">
                      <a:pos x="2195" y="0"/>
                    </a:cxn>
                    <a:cxn ang="0">
                      <a:pos x="439" y="0"/>
                    </a:cxn>
                    <a:cxn ang="0">
                      <a:pos x="0" y="703"/>
                    </a:cxn>
                    <a:cxn ang="0">
                      <a:pos x="2635" y="703"/>
                    </a:cxn>
                    <a:cxn ang="0">
                      <a:pos x="2195" y="0"/>
                    </a:cxn>
                  </a:cxnLst>
                  <a:rect l="0" t="0" r="r" b="b"/>
                  <a:pathLst>
                    <a:path w="2636" h="704">
                      <a:moveTo>
                        <a:pt x="2195" y="0"/>
                      </a:moveTo>
                      <a:lnTo>
                        <a:pt x="439" y="0"/>
                      </a:lnTo>
                      <a:lnTo>
                        <a:pt x="0" y="703"/>
                      </a:lnTo>
                      <a:lnTo>
                        <a:pt x="2635" y="703"/>
                      </a:lnTo>
                      <a:lnTo>
                        <a:pt x="2195" y="0"/>
                      </a:lnTo>
                    </a:path>
                  </a:pathLst>
                </a:custGeom>
                <a:solidFill>
                  <a:srgbClr val="288FC8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1" name="Freeform 5"/>
                <p:cNvSpPr>
                  <a:spLocks/>
                </p:cNvSpPr>
                <p:nvPr/>
              </p:nvSpPr>
              <p:spPr bwMode="auto">
                <a:xfrm>
                  <a:off x="3608388" y="3681413"/>
                  <a:ext cx="2690812" cy="1016000"/>
                </a:xfrm>
                <a:custGeom>
                  <a:avLst/>
                  <a:gdLst/>
                  <a:ahLst/>
                  <a:cxnLst>
                    <a:cxn ang="0">
                      <a:pos x="1756" y="702"/>
                    </a:cxn>
                    <a:cxn ang="0">
                      <a:pos x="1316" y="0"/>
                    </a:cxn>
                    <a:cxn ang="0">
                      <a:pos x="440" y="0"/>
                    </a:cxn>
                    <a:cxn ang="0">
                      <a:pos x="0" y="702"/>
                    </a:cxn>
                    <a:cxn ang="0">
                      <a:pos x="1756" y="702"/>
                    </a:cxn>
                  </a:cxnLst>
                  <a:rect l="0" t="0" r="r" b="b"/>
                  <a:pathLst>
                    <a:path w="1757" h="703">
                      <a:moveTo>
                        <a:pt x="1756" y="702"/>
                      </a:moveTo>
                      <a:lnTo>
                        <a:pt x="1316" y="0"/>
                      </a:lnTo>
                      <a:lnTo>
                        <a:pt x="440" y="0"/>
                      </a:lnTo>
                      <a:lnTo>
                        <a:pt x="0" y="702"/>
                      </a:lnTo>
                      <a:lnTo>
                        <a:pt x="1756" y="702"/>
                      </a:lnTo>
                    </a:path>
                  </a:pathLst>
                </a:custGeom>
                <a:solidFill>
                  <a:srgbClr val="83C2E5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2" name="Rectangle 6"/>
                <p:cNvSpPr>
                  <a:spLocks noChangeArrowheads="1"/>
                </p:cNvSpPr>
                <p:nvPr/>
              </p:nvSpPr>
              <p:spPr bwMode="auto">
                <a:xfrm>
                  <a:off x="4518025" y="3200400"/>
                  <a:ext cx="849313" cy="423863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ysClr val="windowText" lastClr="00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GB" altLang="ko-KR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3" name="Rectangle 7"/>
                <p:cNvSpPr>
                  <a:spLocks noChangeArrowheads="1"/>
                </p:cNvSpPr>
                <p:nvPr/>
              </p:nvSpPr>
              <p:spPr bwMode="auto">
                <a:xfrm>
                  <a:off x="4294188" y="3681413"/>
                  <a:ext cx="1331912" cy="1014412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006699"/>
                    </a:buClr>
                    <a:buSzTx/>
                    <a:buFontTx/>
                    <a:buChar char="•"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  <p:sp>
              <p:nvSpPr>
                <p:cNvPr id="154" name="Rectangle 8"/>
                <p:cNvSpPr>
                  <a:spLocks noChangeArrowheads="1"/>
                </p:cNvSpPr>
                <p:nvPr/>
              </p:nvSpPr>
              <p:spPr bwMode="auto">
                <a:xfrm>
                  <a:off x="3608388" y="4695825"/>
                  <a:ext cx="2681287" cy="1019175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4008763" y="3529024"/>
                <a:ext cx="554959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솔루선</a:t>
                </a: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Arch.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pic>
            <p:nvPicPr>
              <p:cNvPr id="146" name="Picture 12" descr="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10946" y="4308325"/>
                <a:ext cx="781050" cy="1148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13" descr="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71670" y="4308325"/>
                <a:ext cx="796925" cy="1180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8" name="Picture 14" descr="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18646" y="1339723"/>
                <a:ext cx="765175" cy="11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7" name="타원 136"/>
            <p:cNvSpPr/>
            <p:nvPr/>
          </p:nvSpPr>
          <p:spPr>
            <a:xfrm rot="1943680">
              <a:off x="2664616" y="891037"/>
              <a:ext cx="1549190" cy="469856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5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0264"/>
            <a:ext cx="9238942" cy="4973263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 bwMode="auto">
          <a:xfrm>
            <a:off x="3116796" y="2240868"/>
            <a:ext cx="1080120" cy="864096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" name="직선 화살표 연결선 3"/>
          <p:cNvCxnSpPr>
            <a:stCxn id="2" idx="6"/>
          </p:cNvCxnSpPr>
          <p:nvPr/>
        </p:nvCxnSpPr>
        <p:spPr bwMode="auto">
          <a:xfrm>
            <a:off x="4196916" y="2672916"/>
            <a:ext cx="879755" cy="0"/>
          </a:xfrm>
          <a:prstGeom prst="straightConnector1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158189" y="2681661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업무협의를 통한 </a:t>
            </a:r>
            <a:r>
              <a:rPr lang="ko-KR" altLang="en-US" sz="1200" b="0" dirty="0" err="1">
                <a:latin typeface="가는각진제목체" pitchFamily="18" charset="-127"/>
                <a:ea typeface="가는각진제목체" pitchFamily="18" charset="-127"/>
              </a:rPr>
              <a:t>스스</a:t>
            </a: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 시스템 확장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" name="구름 모양 설명선 8"/>
          <p:cNvSpPr/>
          <p:nvPr/>
        </p:nvSpPr>
        <p:spPr bwMode="auto">
          <a:xfrm>
            <a:off x="3908884" y="908271"/>
            <a:ext cx="1836204" cy="1045846"/>
          </a:xfrm>
          <a:prstGeom prst="cloudCallout">
            <a:avLst>
              <a:gd name="adj1" fmla="val -41159"/>
              <a:gd name="adj2" fmla="val 98457"/>
            </a:avLst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0" dirty="0">
                <a:latin typeface="가는각진제목체" pitchFamily="18" charset="-127"/>
                <a:ea typeface="가는각진제목체" pitchFamily="18" charset="-127"/>
              </a:rPr>
              <a:t>업무협의를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통한 소스 시스템 확장</a:t>
            </a:r>
            <a:endParaRPr 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5704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3.3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지표와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Visualization(1/3) –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지표유형과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UI 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363257" y="594998"/>
            <a:ext cx="1332885" cy="1130308"/>
            <a:chOff x="1238851" y="727056"/>
            <a:chExt cx="6509900" cy="4862542"/>
          </a:xfrm>
        </p:grpSpPr>
        <p:grpSp>
          <p:nvGrpSpPr>
            <p:cNvPr id="136" name="그룹 32"/>
            <p:cNvGrpSpPr/>
            <p:nvPr/>
          </p:nvGrpSpPr>
          <p:grpSpPr>
            <a:xfrm>
              <a:off x="1238851" y="727056"/>
              <a:ext cx="6509900" cy="4762159"/>
              <a:chOff x="1238851" y="727056"/>
              <a:chExt cx="6509900" cy="4762159"/>
            </a:xfrm>
          </p:grpSpPr>
          <p:sp>
            <p:nvSpPr>
              <p:cNvPr id="138" name="Text Box 4"/>
              <p:cNvSpPr txBox="1">
                <a:spLocks noChangeArrowheads="1"/>
              </p:cNvSpPr>
              <p:nvPr/>
            </p:nvSpPr>
            <p:spPr bwMode="auto">
              <a:xfrm>
                <a:off x="3679820" y="727056"/>
                <a:ext cx="53168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분석 </a:t>
                </a: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Matrix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Framework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39" name="Text Box 5"/>
              <p:cNvSpPr txBox="1">
                <a:spLocks noChangeArrowheads="1"/>
              </p:cNvSpPr>
              <p:nvPr/>
            </p:nvSpPr>
            <p:spPr bwMode="auto">
              <a:xfrm>
                <a:off x="7232263" y="4575881"/>
                <a:ext cx="51648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Visualization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설계 유형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0" name="Text Box 6"/>
              <p:cNvSpPr txBox="1">
                <a:spLocks noChangeArrowheads="1"/>
              </p:cNvSpPr>
              <p:nvPr/>
            </p:nvSpPr>
            <p:spPr bwMode="auto">
              <a:xfrm>
                <a:off x="1238851" y="4575881"/>
                <a:ext cx="47641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EDW/DM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데이터 설계 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1" name="Line 15"/>
              <p:cNvSpPr>
                <a:spLocks noChangeShapeType="1"/>
              </p:cNvSpPr>
              <p:nvPr/>
            </p:nvSpPr>
            <p:spPr bwMode="auto">
              <a:xfrm flipH="1">
                <a:off x="2786050" y="2258577"/>
                <a:ext cx="1118296" cy="167048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2" name="Line 16"/>
              <p:cNvSpPr>
                <a:spLocks noChangeShapeType="1"/>
              </p:cNvSpPr>
              <p:nvPr/>
            </p:nvSpPr>
            <p:spPr bwMode="auto">
              <a:xfrm>
                <a:off x="3015346" y="5051102"/>
                <a:ext cx="288000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3" name="Line 17"/>
              <p:cNvSpPr>
                <a:spLocks noChangeShapeType="1"/>
              </p:cNvSpPr>
              <p:nvPr/>
            </p:nvSpPr>
            <p:spPr bwMode="auto">
              <a:xfrm>
                <a:off x="4894946" y="2258577"/>
                <a:ext cx="1105813" cy="167049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grpSp>
            <p:nvGrpSpPr>
              <p:cNvPr id="144" name="그룹 48"/>
              <p:cNvGrpSpPr/>
              <p:nvPr/>
            </p:nvGrpSpPr>
            <p:grpSpPr>
              <a:xfrm>
                <a:off x="2357422" y="1785926"/>
                <a:ext cx="4038600" cy="3048000"/>
                <a:chOff x="2933700" y="2667000"/>
                <a:chExt cx="4038600" cy="3048000"/>
              </a:xfrm>
            </p:grpSpPr>
            <p:sp>
              <p:nvSpPr>
                <p:cNvPr id="149" name="Freeform 3"/>
                <p:cNvSpPr>
                  <a:spLocks/>
                </p:cNvSpPr>
                <p:nvPr/>
              </p:nvSpPr>
              <p:spPr bwMode="auto">
                <a:xfrm>
                  <a:off x="4281488" y="2667000"/>
                  <a:ext cx="1344612" cy="1016000"/>
                </a:xfrm>
                <a:custGeom>
                  <a:avLst/>
                  <a:gdLst/>
                  <a:ahLst/>
                  <a:cxnLst>
                    <a:cxn ang="0">
                      <a:pos x="876" y="701"/>
                    </a:cxn>
                    <a:cxn ang="0">
                      <a:pos x="438" y="0"/>
                    </a:cxn>
                    <a:cxn ang="0">
                      <a:pos x="0" y="701"/>
                    </a:cxn>
                    <a:cxn ang="0">
                      <a:pos x="876" y="701"/>
                    </a:cxn>
                  </a:cxnLst>
                  <a:rect l="0" t="0" r="r" b="b"/>
                  <a:pathLst>
                    <a:path w="877" h="702">
                      <a:moveTo>
                        <a:pt x="876" y="701"/>
                      </a:moveTo>
                      <a:lnTo>
                        <a:pt x="438" y="0"/>
                      </a:lnTo>
                      <a:lnTo>
                        <a:pt x="0" y="701"/>
                      </a:lnTo>
                      <a:lnTo>
                        <a:pt x="876" y="701"/>
                      </a:lnTo>
                    </a:path>
                  </a:pathLst>
                </a:custGeom>
                <a:solidFill>
                  <a:srgbClr val="D6EBF6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0" name="Freeform 4"/>
                <p:cNvSpPr>
                  <a:spLocks/>
                </p:cNvSpPr>
                <p:nvPr/>
              </p:nvSpPr>
              <p:spPr bwMode="auto">
                <a:xfrm>
                  <a:off x="2933700" y="4695825"/>
                  <a:ext cx="4038600" cy="1019175"/>
                </a:xfrm>
                <a:custGeom>
                  <a:avLst/>
                  <a:gdLst/>
                  <a:ahLst/>
                  <a:cxnLst>
                    <a:cxn ang="0">
                      <a:pos x="2195" y="0"/>
                    </a:cxn>
                    <a:cxn ang="0">
                      <a:pos x="439" y="0"/>
                    </a:cxn>
                    <a:cxn ang="0">
                      <a:pos x="0" y="703"/>
                    </a:cxn>
                    <a:cxn ang="0">
                      <a:pos x="2635" y="703"/>
                    </a:cxn>
                    <a:cxn ang="0">
                      <a:pos x="2195" y="0"/>
                    </a:cxn>
                  </a:cxnLst>
                  <a:rect l="0" t="0" r="r" b="b"/>
                  <a:pathLst>
                    <a:path w="2636" h="704">
                      <a:moveTo>
                        <a:pt x="2195" y="0"/>
                      </a:moveTo>
                      <a:lnTo>
                        <a:pt x="439" y="0"/>
                      </a:lnTo>
                      <a:lnTo>
                        <a:pt x="0" y="703"/>
                      </a:lnTo>
                      <a:lnTo>
                        <a:pt x="2635" y="703"/>
                      </a:lnTo>
                      <a:lnTo>
                        <a:pt x="2195" y="0"/>
                      </a:lnTo>
                    </a:path>
                  </a:pathLst>
                </a:custGeom>
                <a:solidFill>
                  <a:srgbClr val="288FC8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1" name="Freeform 5"/>
                <p:cNvSpPr>
                  <a:spLocks/>
                </p:cNvSpPr>
                <p:nvPr/>
              </p:nvSpPr>
              <p:spPr bwMode="auto">
                <a:xfrm>
                  <a:off x="3608388" y="3681413"/>
                  <a:ext cx="2690812" cy="1016000"/>
                </a:xfrm>
                <a:custGeom>
                  <a:avLst/>
                  <a:gdLst/>
                  <a:ahLst/>
                  <a:cxnLst>
                    <a:cxn ang="0">
                      <a:pos x="1756" y="702"/>
                    </a:cxn>
                    <a:cxn ang="0">
                      <a:pos x="1316" y="0"/>
                    </a:cxn>
                    <a:cxn ang="0">
                      <a:pos x="440" y="0"/>
                    </a:cxn>
                    <a:cxn ang="0">
                      <a:pos x="0" y="702"/>
                    </a:cxn>
                    <a:cxn ang="0">
                      <a:pos x="1756" y="702"/>
                    </a:cxn>
                  </a:cxnLst>
                  <a:rect l="0" t="0" r="r" b="b"/>
                  <a:pathLst>
                    <a:path w="1757" h="703">
                      <a:moveTo>
                        <a:pt x="1756" y="702"/>
                      </a:moveTo>
                      <a:lnTo>
                        <a:pt x="1316" y="0"/>
                      </a:lnTo>
                      <a:lnTo>
                        <a:pt x="440" y="0"/>
                      </a:lnTo>
                      <a:lnTo>
                        <a:pt x="0" y="702"/>
                      </a:lnTo>
                      <a:lnTo>
                        <a:pt x="1756" y="702"/>
                      </a:lnTo>
                    </a:path>
                  </a:pathLst>
                </a:custGeom>
                <a:solidFill>
                  <a:srgbClr val="83C2E5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2" name="Rectangle 6"/>
                <p:cNvSpPr>
                  <a:spLocks noChangeArrowheads="1"/>
                </p:cNvSpPr>
                <p:nvPr/>
              </p:nvSpPr>
              <p:spPr bwMode="auto">
                <a:xfrm>
                  <a:off x="4518025" y="3200400"/>
                  <a:ext cx="849313" cy="423863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ysClr val="windowText" lastClr="00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GB" altLang="ko-KR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3" name="Rectangle 7"/>
                <p:cNvSpPr>
                  <a:spLocks noChangeArrowheads="1"/>
                </p:cNvSpPr>
                <p:nvPr/>
              </p:nvSpPr>
              <p:spPr bwMode="auto">
                <a:xfrm>
                  <a:off x="4294188" y="3681413"/>
                  <a:ext cx="1331912" cy="1014412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006699"/>
                    </a:buClr>
                    <a:buSzTx/>
                    <a:buFontTx/>
                    <a:buChar char="•"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  <p:sp>
              <p:nvSpPr>
                <p:cNvPr id="154" name="Rectangle 8"/>
                <p:cNvSpPr>
                  <a:spLocks noChangeArrowheads="1"/>
                </p:cNvSpPr>
                <p:nvPr/>
              </p:nvSpPr>
              <p:spPr bwMode="auto">
                <a:xfrm>
                  <a:off x="3608388" y="4695825"/>
                  <a:ext cx="2681287" cy="1019175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4008763" y="3529024"/>
                <a:ext cx="554959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솔루선</a:t>
                </a: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Arch.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pic>
            <p:nvPicPr>
              <p:cNvPr id="146" name="Picture 12" descr="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10946" y="4308325"/>
                <a:ext cx="781050" cy="1148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13" descr="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71670" y="4308325"/>
                <a:ext cx="796925" cy="1180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8" name="Picture 14" descr="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18646" y="1339723"/>
                <a:ext cx="765175" cy="11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7" name="타원 136"/>
            <p:cNvSpPr/>
            <p:nvPr/>
          </p:nvSpPr>
          <p:spPr>
            <a:xfrm rot="1943680">
              <a:off x="2664616" y="891037"/>
              <a:ext cx="1549190" cy="469856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5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270008" y="808228"/>
            <a:ext cx="7994517" cy="89175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지표에 따라 연관 관계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선행 및 후행 지표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와 연관 유형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직접과 간접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정의하고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지표의 목적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관리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모니터링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분석 및 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Simulation)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등에 따라 사용자 계층 별 지표와 관련 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Visualization 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및 분석을 위한 </a:t>
            </a:r>
            <a:r>
              <a:rPr kumimoji="0" lang="en-US" altLang="ko-KR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UI </a:t>
            </a:r>
            <a:r>
              <a:rPr kumimoji="0" lang="ko-KR" altLang="en-US" sz="1600" b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도구 활용</a:t>
            </a:r>
            <a:endParaRPr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90500" y="3021080"/>
            <a:ext cx="1079500" cy="108108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선행 지표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1" name="Rectangle 67"/>
          <p:cNvSpPr>
            <a:spLocks noChangeArrowheads="1"/>
          </p:cNvSpPr>
          <p:nvPr/>
        </p:nvSpPr>
        <p:spPr bwMode="auto">
          <a:xfrm>
            <a:off x="190500" y="4911793"/>
            <a:ext cx="1079500" cy="1081087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후행 지표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187325" y="2228918"/>
            <a:ext cx="1079500" cy="430212"/>
          </a:xfrm>
          <a:prstGeom prst="rect">
            <a:avLst/>
          </a:prstGeom>
          <a:solidFill>
            <a:srgbClr val="D1E5E7"/>
          </a:soli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성격</a:t>
            </a: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2060575" y="3360805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직접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4" name="Rectangle 67"/>
          <p:cNvSpPr>
            <a:spLocks noChangeArrowheads="1"/>
          </p:cNvSpPr>
          <p:nvPr/>
        </p:nvSpPr>
        <p:spPr bwMode="auto">
          <a:xfrm>
            <a:off x="2108200" y="4403793"/>
            <a:ext cx="10795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간접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5" name="순서도: 판단 50"/>
          <p:cNvSpPr>
            <a:spLocks noChangeArrowheads="1"/>
          </p:cNvSpPr>
          <p:nvPr/>
        </p:nvSpPr>
        <p:spPr bwMode="auto">
          <a:xfrm>
            <a:off x="1217613" y="4014855"/>
            <a:ext cx="1428750" cy="714375"/>
          </a:xfrm>
          <a:prstGeom prst="flowChartDecision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연관유형</a:t>
            </a:r>
          </a:p>
        </p:txBody>
      </p:sp>
      <p:cxnSp>
        <p:nvCxnSpPr>
          <p:cNvPr id="76" name="Shape 52"/>
          <p:cNvCxnSpPr>
            <a:cxnSpLocks noChangeShapeType="1"/>
          </p:cNvCxnSpPr>
          <p:nvPr/>
        </p:nvCxnSpPr>
        <p:spPr bwMode="auto">
          <a:xfrm>
            <a:off x="1270000" y="3571943"/>
            <a:ext cx="661988" cy="442912"/>
          </a:xfrm>
          <a:prstGeom prst="bent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hape 54"/>
          <p:cNvCxnSpPr>
            <a:cxnSpLocks noChangeShapeType="1"/>
            <a:stCxn id="71" idx="3"/>
            <a:endCxn id="75" idx="2"/>
          </p:cNvCxnSpPr>
          <p:nvPr/>
        </p:nvCxnSpPr>
        <p:spPr bwMode="auto">
          <a:xfrm flipV="1">
            <a:off x="1270000" y="4729230"/>
            <a:ext cx="661988" cy="723900"/>
          </a:xfrm>
          <a:prstGeom prst="bentConnector2">
            <a:avLst/>
          </a:prstGeom>
          <a:noFill/>
          <a:ln w="285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hape 58"/>
          <p:cNvCxnSpPr>
            <a:cxnSpLocks noChangeShapeType="1"/>
            <a:stCxn id="75" idx="3"/>
            <a:endCxn id="85" idx="1"/>
          </p:cNvCxnSpPr>
          <p:nvPr/>
        </p:nvCxnSpPr>
        <p:spPr bwMode="auto">
          <a:xfrm flipV="1">
            <a:off x="2646363" y="3586230"/>
            <a:ext cx="431800" cy="78581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ectangle 67"/>
          <p:cNvSpPr>
            <a:spLocks noChangeArrowheads="1"/>
          </p:cNvSpPr>
          <p:nvPr/>
        </p:nvSpPr>
        <p:spPr bwMode="auto">
          <a:xfrm>
            <a:off x="3267075" y="2765493"/>
            <a:ext cx="1792288" cy="35560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buFont typeface="Arial" pitchFamily="34" charset="0"/>
              <a:buChar char="•"/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 Value Driver Tree</a:t>
            </a:r>
          </a:p>
        </p:txBody>
      </p:sp>
      <p:sp>
        <p:nvSpPr>
          <p:cNvPr id="80" name="Rectangle 67"/>
          <p:cNvSpPr>
            <a:spLocks noChangeArrowheads="1"/>
          </p:cNvSpPr>
          <p:nvPr/>
        </p:nvSpPr>
        <p:spPr bwMode="auto">
          <a:xfrm>
            <a:off x="3278188" y="2228918"/>
            <a:ext cx="1766887" cy="430212"/>
          </a:xfrm>
          <a:prstGeom prst="rect">
            <a:avLst/>
          </a:prstGeom>
          <a:solidFill>
            <a:srgbClr val="D1E5E7"/>
          </a:soli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 latinLnBrk="0"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Visualization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유형</a:t>
            </a:r>
          </a:p>
        </p:txBody>
      </p:sp>
      <p:cxnSp>
        <p:nvCxnSpPr>
          <p:cNvPr id="81" name="Shape 58"/>
          <p:cNvCxnSpPr>
            <a:cxnSpLocks noChangeShapeType="1"/>
          </p:cNvCxnSpPr>
          <p:nvPr/>
        </p:nvCxnSpPr>
        <p:spPr bwMode="auto">
          <a:xfrm>
            <a:off x="2646363" y="4360930"/>
            <a:ext cx="431800" cy="108267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ectangle 67"/>
          <p:cNvSpPr>
            <a:spLocks noChangeArrowheads="1"/>
          </p:cNvSpPr>
          <p:nvPr/>
        </p:nvSpPr>
        <p:spPr bwMode="auto">
          <a:xfrm>
            <a:off x="3267075" y="3194118"/>
            <a:ext cx="1792288" cy="35560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buFont typeface="Arial" pitchFamily="34" charset="0"/>
              <a:buChar char="•"/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 Context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지표 배열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3" name="Rectangle 67"/>
          <p:cNvSpPr>
            <a:spLocks noChangeArrowheads="1"/>
          </p:cNvSpPr>
          <p:nvPr/>
        </p:nvSpPr>
        <p:spPr bwMode="auto">
          <a:xfrm>
            <a:off x="3267075" y="3621155"/>
            <a:ext cx="1792288" cy="35718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buFont typeface="Arial" pitchFamily="34" charset="0"/>
              <a:buChar char="•"/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막대 그래프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4" name="Rectangle 67"/>
          <p:cNvSpPr>
            <a:spLocks noChangeArrowheads="1"/>
          </p:cNvSpPr>
          <p:nvPr/>
        </p:nvSpPr>
        <p:spPr bwMode="auto">
          <a:xfrm>
            <a:off x="3267075" y="4049780"/>
            <a:ext cx="1792288" cy="35718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buFont typeface="Arial" pitchFamily="34" charset="0"/>
              <a:buChar char="•"/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 Text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기반 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Table…</a:t>
            </a:r>
          </a:p>
        </p:txBody>
      </p:sp>
      <p:sp>
        <p:nvSpPr>
          <p:cNvPr id="85" name="왼쪽 중괄호 70"/>
          <p:cNvSpPr>
            <a:spLocks/>
          </p:cNvSpPr>
          <p:nvPr/>
        </p:nvSpPr>
        <p:spPr bwMode="auto">
          <a:xfrm>
            <a:off x="3078163" y="2835343"/>
            <a:ext cx="142875" cy="1500187"/>
          </a:xfrm>
          <a:prstGeom prst="leftBrace">
            <a:avLst>
              <a:gd name="adj1" fmla="val 8312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6" name="왼쪽 중괄호 73"/>
          <p:cNvSpPr>
            <a:spLocks/>
          </p:cNvSpPr>
          <p:nvPr/>
        </p:nvSpPr>
        <p:spPr bwMode="auto">
          <a:xfrm>
            <a:off x="3078163" y="4692718"/>
            <a:ext cx="142875" cy="1500187"/>
          </a:xfrm>
          <a:prstGeom prst="leftBrace">
            <a:avLst>
              <a:gd name="adj1" fmla="val 8312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ko-KR" altLang="en-US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7" name="Rectangle 67"/>
          <p:cNvSpPr>
            <a:spLocks noChangeArrowheads="1"/>
          </p:cNvSpPr>
          <p:nvPr/>
        </p:nvSpPr>
        <p:spPr bwMode="auto">
          <a:xfrm>
            <a:off x="3267075" y="4622868"/>
            <a:ext cx="1792288" cy="35560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buFont typeface="Arial" pitchFamily="34" charset="0"/>
              <a:buChar char="•"/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 Cause-Effet Tree</a:t>
            </a:r>
          </a:p>
        </p:txBody>
      </p: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3267075" y="5051493"/>
            <a:ext cx="1792288" cy="35560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buFont typeface="Arial" pitchFamily="34" charset="0"/>
              <a:buChar char="•"/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 Context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지표 배열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9" name="Rectangle 67"/>
          <p:cNvSpPr>
            <a:spLocks noChangeArrowheads="1"/>
          </p:cNvSpPr>
          <p:nvPr/>
        </p:nvSpPr>
        <p:spPr bwMode="auto">
          <a:xfrm>
            <a:off x="3267075" y="5478530"/>
            <a:ext cx="1792288" cy="35718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buFont typeface="Arial" pitchFamily="34" charset="0"/>
              <a:buChar char="•"/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막대 그래프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0" name="Rectangle 67"/>
          <p:cNvSpPr>
            <a:spLocks noChangeArrowheads="1"/>
          </p:cNvSpPr>
          <p:nvPr/>
        </p:nvSpPr>
        <p:spPr bwMode="auto">
          <a:xfrm>
            <a:off x="3267075" y="5907155"/>
            <a:ext cx="1792288" cy="35718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buFont typeface="Arial" pitchFamily="34" charset="0"/>
              <a:buChar char="•"/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 Text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기반 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Table…</a:t>
            </a:r>
          </a:p>
        </p:txBody>
      </p:sp>
      <p:sp>
        <p:nvSpPr>
          <p:cNvPr id="91" name="Rectangle 67"/>
          <p:cNvSpPr>
            <a:spLocks noChangeArrowheads="1"/>
          </p:cNvSpPr>
          <p:nvPr/>
        </p:nvSpPr>
        <p:spPr bwMode="auto">
          <a:xfrm>
            <a:off x="5799138" y="2765493"/>
            <a:ext cx="1571625" cy="357187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관리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2" name="Rectangle 67"/>
          <p:cNvSpPr>
            <a:spLocks noChangeArrowheads="1"/>
          </p:cNvSpPr>
          <p:nvPr/>
        </p:nvSpPr>
        <p:spPr bwMode="auto">
          <a:xfrm>
            <a:off x="8074025" y="2228918"/>
            <a:ext cx="1577975" cy="430212"/>
          </a:xfrm>
          <a:prstGeom prst="rect">
            <a:avLst/>
          </a:prstGeom>
          <a:solidFill>
            <a:srgbClr val="D1E5E7"/>
          </a:soli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 latinLnBrk="0"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UI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도구</a:t>
            </a:r>
          </a:p>
        </p:txBody>
      </p:sp>
      <p:sp>
        <p:nvSpPr>
          <p:cNvPr id="93" name="Rectangle 67"/>
          <p:cNvSpPr>
            <a:spLocks noChangeArrowheads="1"/>
          </p:cNvSpPr>
          <p:nvPr/>
        </p:nvSpPr>
        <p:spPr bwMode="auto">
          <a:xfrm>
            <a:off x="5829300" y="4865755"/>
            <a:ext cx="1571625" cy="35718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모니터링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4" name="Rectangle 67"/>
          <p:cNvSpPr>
            <a:spLocks noChangeArrowheads="1"/>
          </p:cNvSpPr>
          <p:nvPr/>
        </p:nvSpPr>
        <p:spPr bwMode="auto">
          <a:xfrm>
            <a:off x="5829300" y="5867468"/>
            <a:ext cx="1571625" cy="357187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분석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5" name="Rectangle 67"/>
          <p:cNvSpPr>
            <a:spLocks noChangeArrowheads="1"/>
          </p:cNvSpPr>
          <p:nvPr/>
        </p:nvSpPr>
        <p:spPr bwMode="auto">
          <a:xfrm>
            <a:off x="5776913" y="2228918"/>
            <a:ext cx="1604962" cy="430212"/>
          </a:xfrm>
          <a:prstGeom prst="rect">
            <a:avLst/>
          </a:prstGeom>
          <a:solidFill>
            <a:srgbClr val="D1E5E7"/>
          </a:soli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지표 목적</a:t>
            </a:r>
          </a:p>
        </p:txBody>
      </p:sp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8070850" y="2765493"/>
            <a:ext cx="1571625" cy="357187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Dashboard</a:t>
            </a:r>
          </a:p>
        </p:txBody>
      </p:sp>
      <p:sp>
        <p:nvSpPr>
          <p:cNvPr id="97" name="Rectangle 67"/>
          <p:cNvSpPr>
            <a:spLocks noChangeArrowheads="1"/>
          </p:cNvSpPr>
          <p:nvPr/>
        </p:nvSpPr>
        <p:spPr bwMode="auto">
          <a:xfrm>
            <a:off x="8070850" y="3638618"/>
            <a:ext cx="1571625" cy="357187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Summary 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유형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8070850" y="4614930"/>
            <a:ext cx="1571625" cy="35718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정형 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OLAP</a:t>
            </a:r>
          </a:p>
        </p:txBody>
      </p:sp>
      <p:sp>
        <p:nvSpPr>
          <p:cNvPr id="99" name="Rectangle 67"/>
          <p:cNvSpPr>
            <a:spLocks noChangeArrowheads="1"/>
          </p:cNvSpPr>
          <p:nvPr/>
        </p:nvSpPr>
        <p:spPr bwMode="auto">
          <a:xfrm>
            <a:off x="8070850" y="5591243"/>
            <a:ext cx="1571625" cy="357187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latinLnBrk="0"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비정형 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OLAP</a:t>
            </a:r>
          </a:p>
        </p:txBody>
      </p:sp>
      <p:cxnSp>
        <p:nvCxnSpPr>
          <p:cNvPr id="100" name="직선 화살표 연결선 103"/>
          <p:cNvCxnSpPr>
            <a:cxnSpLocks noChangeShapeType="1"/>
          </p:cNvCxnSpPr>
          <p:nvPr/>
        </p:nvCxnSpPr>
        <p:spPr bwMode="auto">
          <a:xfrm flipV="1">
            <a:off x="5059363" y="2944880"/>
            <a:ext cx="739775" cy="4270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직선 화살표 연결선 106"/>
          <p:cNvCxnSpPr>
            <a:cxnSpLocks noChangeShapeType="1"/>
            <a:stCxn id="91" idx="3"/>
            <a:endCxn id="96" idx="1"/>
          </p:cNvCxnSpPr>
          <p:nvPr/>
        </p:nvCxnSpPr>
        <p:spPr bwMode="auto">
          <a:xfrm>
            <a:off x="7370763" y="2943293"/>
            <a:ext cx="700087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화살표 연결선 109"/>
          <p:cNvCxnSpPr>
            <a:cxnSpLocks noChangeShapeType="1"/>
            <a:stCxn id="83" idx="3"/>
            <a:endCxn id="91" idx="1"/>
          </p:cNvCxnSpPr>
          <p:nvPr/>
        </p:nvCxnSpPr>
        <p:spPr bwMode="auto">
          <a:xfrm flipV="1">
            <a:off x="5059363" y="2944880"/>
            <a:ext cx="739775" cy="8556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직선 화살표 연결선 112"/>
          <p:cNvCxnSpPr>
            <a:cxnSpLocks noChangeShapeType="1"/>
            <a:stCxn id="83" idx="3"/>
            <a:endCxn id="93" idx="1"/>
          </p:cNvCxnSpPr>
          <p:nvPr/>
        </p:nvCxnSpPr>
        <p:spPr bwMode="auto">
          <a:xfrm>
            <a:off x="5059363" y="3800543"/>
            <a:ext cx="769937" cy="1244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직선 화살표 연결선 115"/>
          <p:cNvCxnSpPr>
            <a:cxnSpLocks noChangeShapeType="1"/>
            <a:stCxn id="93" idx="3"/>
            <a:endCxn id="97" idx="1"/>
          </p:cNvCxnSpPr>
          <p:nvPr/>
        </p:nvCxnSpPr>
        <p:spPr bwMode="auto">
          <a:xfrm flipV="1">
            <a:off x="7400925" y="3818005"/>
            <a:ext cx="669925" cy="12271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화살표 연결선 118"/>
          <p:cNvCxnSpPr>
            <a:cxnSpLocks noChangeShapeType="1"/>
            <a:stCxn id="84" idx="3"/>
          </p:cNvCxnSpPr>
          <p:nvPr/>
        </p:nvCxnSpPr>
        <p:spPr bwMode="auto">
          <a:xfrm>
            <a:off x="5059363" y="4229168"/>
            <a:ext cx="750887" cy="18526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직선 화살표 연결선 121"/>
          <p:cNvCxnSpPr>
            <a:cxnSpLocks noChangeShapeType="1"/>
            <a:stCxn id="84" idx="3"/>
            <a:endCxn id="93" idx="1"/>
          </p:cNvCxnSpPr>
          <p:nvPr/>
        </p:nvCxnSpPr>
        <p:spPr bwMode="auto">
          <a:xfrm>
            <a:off x="5059363" y="4229168"/>
            <a:ext cx="769937" cy="8159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Rectangle 67"/>
          <p:cNvSpPr>
            <a:spLocks noChangeArrowheads="1"/>
          </p:cNvSpPr>
          <p:nvPr/>
        </p:nvSpPr>
        <p:spPr bwMode="auto">
          <a:xfrm>
            <a:off x="5829300" y="3795780"/>
            <a:ext cx="1571625" cy="357188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 latinLnBrk="0">
              <a:defRPr/>
            </a:pP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Simulation</a:t>
            </a:r>
          </a:p>
        </p:txBody>
      </p:sp>
      <p:cxnSp>
        <p:nvCxnSpPr>
          <p:cNvPr id="108" name="직선 화살표 연결선 125"/>
          <p:cNvCxnSpPr>
            <a:cxnSpLocks noChangeShapeType="1"/>
          </p:cNvCxnSpPr>
          <p:nvPr/>
        </p:nvCxnSpPr>
        <p:spPr bwMode="auto">
          <a:xfrm rot="16200000" flipH="1">
            <a:off x="4929188" y="3073468"/>
            <a:ext cx="1030287" cy="7699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직선 화살표 연결선 128"/>
          <p:cNvCxnSpPr>
            <a:cxnSpLocks noChangeShapeType="1"/>
            <a:stCxn id="107" idx="3"/>
            <a:endCxn id="96" idx="1"/>
          </p:cNvCxnSpPr>
          <p:nvPr/>
        </p:nvCxnSpPr>
        <p:spPr bwMode="auto">
          <a:xfrm flipV="1">
            <a:off x="7400925" y="2943293"/>
            <a:ext cx="669925" cy="10318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직선 화살표 연결선 131"/>
          <p:cNvCxnSpPr>
            <a:cxnSpLocks noChangeShapeType="1"/>
            <a:stCxn id="91" idx="3"/>
            <a:endCxn id="97" idx="1"/>
          </p:cNvCxnSpPr>
          <p:nvPr/>
        </p:nvCxnSpPr>
        <p:spPr bwMode="auto">
          <a:xfrm>
            <a:off x="7370763" y="2943293"/>
            <a:ext cx="700087" cy="8747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화살표 연결선 134"/>
          <p:cNvCxnSpPr>
            <a:cxnSpLocks noChangeShapeType="1"/>
            <a:stCxn id="107" idx="3"/>
            <a:endCxn id="97" idx="1"/>
          </p:cNvCxnSpPr>
          <p:nvPr/>
        </p:nvCxnSpPr>
        <p:spPr bwMode="auto">
          <a:xfrm flipV="1">
            <a:off x="7400925" y="3818005"/>
            <a:ext cx="669925" cy="1571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직선 화살표 연결선 137"/>
          <p:cNvCxnSpPr>
            <a:cxnSpLocks noChangeShapeType="1"/>
            <a:stCxn id="93" idx="3"/>
            <a:endCxn id="96" idx="1"/>
          </p:cNvCxnSpPr>
          <p:nvPr/>
        </p:nvCxnSpPr>
        <p:spPr bwMode="auto">
          <a:xfrm flipV="1">
            <a:off x="7400925" y="2943293"/>
            <a:ext cx="669925" cy="21018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직선 화살표 연결선 140"/>
          <p:cNvCxnSpPr>
            <a:cxnSpLocks noChangeShapeType="1"/>
            <a:stCxn id="94" idx="3"/>
            <a:endCxn id="98" idx="1"/>
          </p:cNvCxnSpPr>
          <p:nvPr/>
        </p:nvCxnSpPr>
        <p:spPr bwMode="auto">
          <a:xfrm flipV="1">
            <a:off x="7400925" y="4794318"/>
            <a:ext cx="669925" cy="12525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직선 화살표 연결선 143"/>
          <p:cNvCxnSpPr>
            <a:cxnSpLocks noChangeShapeType="1"/>
            <a:stCxn id="94" idx="3"/>
            <a:endCxn id="99" idx="1"/>
          </p:cNvCxnSpPr>
          <p:nvPr/>
        </p:nvCxnSpPr>
        <p:spPr bwMode="auto">
          <a:xfrm flipV="1">
            <a:off x="7400925" y="5770630"/>
            <a:ext cx="669925" cy="276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직선 화살표 연결선 146"/>
          <p:cNvCxnSpPr>
            <a:cxnSpLocks noChangeShapeType="1"/>
            <a:stCxn id="90" idx="3"/>
            <a:endCxn id="94" idx="1"/>
          </p:cNvCxnSpPr>
          <p:nvPr/>
        </p:nvCxnSpPr>
        <p:spPr bwMode="auto">
          <a:xfrm flipV="1">
            <a:off x="5059363" y="6046855"/>
            <a:ext cx="769937" cy="396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직선 화살표 연결선 149"/>
          <p:cNvCxnSpPr>
            <a:cxnSpLocks noChangeShapeType="1"/>
            <a:stCxn id="88" idx="3"/>
            <a:endCxn id="91" idx="1"/>
          </p:cNvCxnSpPr>
          <p:nvPr/>
        </p:nvCxnSpPr>
        <p:spPr bwMode="auto">
          <a:xfrm flipV="1">
            <a:off x="5059363" y="2944880"/>
            <a:ext cx="739775" cy="22844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직선 화살표 연결선 152"/>
          <p:cNvCxnSpPr>
            <a:cxnSpLocks noChangeShapeType="1"/>
            <a:stCxn id="89" idx="3"/>
            <a:endCxn id="93" idx="1"/>
          </p:cNvCxnSpPr>
          <p:nvPr/>
        </p:nvCxnSpPr>
        <p:spPr bwMode="auto">
          <a:xfrm flipV="1">
            <a:off x="5059363" y="5045143"/>
            <a:ext cx="769937" cy="6127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직선 화살표 연결선 158"/>
          <p:cNvCxnSpPr>
            <a:cxnSpLocks noChangeShapeType="1"/>
            <a:stCxn id="89" idx="3"/>
            <a:endCxn id="91" idx="1"/>
          </p:cNvCxnSpPr>
          <p:nvPr/>
        </p:nvCxnSpPr>
        <p:spPr bwMode="auto">
          <a:xfrm flipV="1">
            <a:off x="5059363" y="2944880"/>
            <a:ext cx="739775" cy="27130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직선 화살표 연결선 162"/>
          <p:cNvCxnSpPr>
            <a:cxnSpLocks noChangeShapeType="1"/>
            <a:stCxn id="87" idx="3"/>
            <a:endCxn id="93" idx="1"/>
          </p:cNvCxnSpPr>
          <p:nvPr/>
        </p:nvCxnSpPr>
        <p:spPr bwMode="auto">
          <a:xfrm>
            <a:off x="5059363" y="4800668"/>
            <a:ext cx="769937" cy="2444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직선 화살표 연결선 165"/>
          <p:cNvCxnSpPr>
            <a:cxnSpLocks noChangeShapeType="1"/>
            <a:stCxn id="87" idx="3"/>
            <a:endCxn id="91" idx="1"/>
          </p:cNvCxnSpPr>
          <p:nvPr/>
        </p:nvCxnSpPr>
        <p:spPr bwMode="auto">
          <a:xfrm flipV="1">
            <a:off x="5059363" y="2944880"/>
            <a:ext cx="739775" cy="18557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직선 화살표 연결선 168"/>
          <p:cNvCxnSpPr>
            <a:cxnSpLocks noChangeShapeType="1"/>
            <a:stCxn id="79" idx="3"/>
            <a:endCxn id="93" idx="1"/>
          </p:cNvCxnSpPr>
          <p:nvPr/>
        </p:nvCxnSpPr>
        <p:spPr bwMode="auto">
          <a:xfrm>
            <a:off x="5059363" y="2943293"/>
            <a:ext cx="769937" cy="21018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173"/>
          <p:cNvSpPr txBox="1">
            <a:spLocks noChangeArrowheads="1"/>
          </p:cNvSpPr>
          <p:nvPr/>
        </p:nvSpPr>
        <p:spPr bwMode="auto">
          <a:xfrm>
            <a:off x="8237538" y="3105218"/>
            <a:ext cx="1285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임원</a:t>
            </a:r>
          </a:p>
        </p:txBody>
      </p:sp>
      <p:sp>
        <p:nvSpPr>
          <p:cNvPr id="123" name="TextBox 174"/>
          <p:cNvSpPr txBox="1">
            <a:spLocks noChangeArrowheads="1"/>
          </p:cNvSpPr>
          <p:nvPr/>
        </p:nvSpPr>
        <p:spPr bwMode="auto">
          <a:xfrm>
            <a:off x="8264525" y="3962468"/>
            <a:ext cx="1285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관리자</a:t>
            </a:r>
          </a:p>
        </p:txBody>
      </p:sp>
      <p:sp>
        <p:nvSpPr>
          <p:cNvPr id="124" name="TextBox 175"/>
          <p:cNvSpPr txBox="1">
            <a:spLocks noChangeArrowheads="1"/>
          </p:cNvSpPr>
          <p:nvPr/>
        </p:nvSpPr>
        <p:spPr bwMode="auto">
          <a:xfrm>
            <a:off x="8264525" y="5005455"/>
            <a:ext cx="1285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일반사용자</a:t>
            </a:r>
          </a:p>
        </p:txBody>
      </p:sp>
      <p:sp>
        <p:nvSpPr>
          <p:cNvPr id="125" name="TextBox 176"/>
          <p:cNvSpPr txBox="1">
            <a:spLocks noChangeArrowheads="1"/>
          </p:cNvSpPr>
          <p:nvPr/>
        </p:nvSpPr>
        <p:spPr bwMode="auto">
          <a:xfrm>
            <a:off x="8264525" y="5924618"/>
            <a:ext cx="1285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분석가</a:t>
            </a:r>
          </a:p>
        </p:txBody>
      </p:sp>
    </p:spTree>
    <p:extLst>
      <p:ext uri="{BB962C8B-B14F-4D97-AF65-F5344CB8AC3E}">
        <p14:creationId xmlns:p14="http://schemas.microsoft.com/office/powerpoint/2010/main" val="290597807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3.3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지표와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Visualization(2/3) –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사용자 별 유형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363257" y="594998"/>
            <a:ext cx="1332885" cy="1130308"/>
            <a:chOff x="1238851" y="727056"/>
            <a:chExt cx="6509900" cy="4862542"/>
          </a:xfrm>
        </p:grpSpPr>
        <p:grpSp>
          <p:nvGrpSpPr>
            <p:cNvPr id="136" name="그룹 32"/>
            <p:cNvGrpSpPr/>
            <p:nvPr/>
          </p:nvGrpSpPr>
          <p:grpSpPr>
            <a:xfrm>
              <a:off x="1238851" y="727056"/>
              <a:ext cx="6509900" cy="4762159"/>
              <a:chOff x="1238851" y="727056"/>
              <a:chExt cx="6509900" cy="4762159"/>
            </a:xfrm>
          </p:grpSpPr>
          <p:sp>
            <p:nvSpPr>
              <p:cNvPr id="138" name="Text Box 4"/>
              <p:cNvSpPr txBox="1">
                <a:spLocks noChangeArrowheads="1"/>
              </p:cNvSpPr>
              <p:nvPr/>
            </p:nvSpPr>
            <p:spPr bwMode="auto">
              <a:xfrm>
                <a:off x="3679820" y="727056"/>
                <a:ext cx="53168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분석 </a:t>
                </a: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Matrix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Framework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39" name="Text Box 5"/>
              <p:cNvSpPr txBox="1">
                <a:spLocks noChangeArrowheads="1"/>
              </p:cNvSpPr>
              <p:nvPr/>
            </p:nvSpPr>
            <p:spPr bwMode="auto">
              <a:xfrm>
                <a:off x="7232263" y="4575881"/>
                <a:ext cx="51648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Visualization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설계 유형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0" name="Text Box 6"/>
              <p:cNvSpPr txBox="1">
                <a:spLocks noChangeArrowheads="1"/>
              </p:cNvSpPr>
              <p:nvPr/>
            </p:nvSpPr>
            <p:spPr bwMode="auto">
              <a:xfrm>
                <a:off x="1238851" y="4575881"/>
                <a:ext cx="47641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EDW/DM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데이터 설계 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1" name="Line 15"/>
              <p:cNvSpPr>
                <a:spLocks noChangeShapeType="1"/>
              </p:cNvSpPr>
              <p:nvPr/>
            </p:nvSpPr>
            <p:spPr bwMode="auto">
              <a:xfrm flipH="1">
                <a:off x="2786050" y="2258577"/>
                <a:ext cx="1118296" cy="167048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2" name="Line 16"/>
              <p:cNvSpPr>
                <a:spLocks noChangeShapeType="1"/>
              </p:cNvSpPr>
              <p:nvPr/>
            </p:nvSpPr>
            <p:spPr bwMode="auto">
              <a:xfrm>
                <a:off x="3015346" y="5051102"/>
                <a:ext cx="288000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3" name="Line 17"/>
              <p:cNvSpPr>
                <a:spLocks noChangeShapeType="1"/>
              </p:cNvSpPr>
              <p:nvPr/>
            </p:nvSpPr>
            <p:spPr bwMode="auto">
              <a:xfrm>
                <a:off x="4894946" y="2258577"/>
                <a:ext cx="1105813" cy="167049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grpSp>
            <p:nvGrpSpPr>
              <p:cNvPr id="144" name="그룹 48"/>
              <p:cNvGrpSpPr/>
              <p:nvPr/>
            </p:nvGrpSpPr>
            <p:grpSpPr>
              <a:xfrm>
                <a:off x="2357422" y="1785926"/>
                <a:ext cx="4038600" cy="3048000"/>
                <a:chOff x="2933700" y="2667000"/>
                <a:chExt cx="4038600" cy="3048000"/>
              </a:xfrm>
            </p:grpSpPr>
            <p:sp>
              <p:nvSpPr>
                <p:cNvPr id="149" name="Freeform 3"/>
                <p:cNvSpPr>
                  <a:spLocks/>
                </p:cNvSpPr>
                <p:nvPr/>
              </p:nvSpPr>
              <p:spPr bwMode="auto">
                <a:xfrm>
                  <a:off x="4281488" y="2667000"/>
                  <a:ext cx="1344612" cy="1016000"/>
                </a:xfrm>
                <a:custGeom>
                  <a:avLst/>
                  <a:gdLst/>
                  <a:ahLst/>
                  <a:cxnLst>
                    <a:cxn ang="0">
                      <a:pos x="876" y="701"/>
                    </a:cxn>
                    <a:cxn ang="0">
                      <a:pos x="438" y="0"/>
                    </a:cxn>
                    <a:cxn ang="0">
                      <a:pos x="0" y="701"/>
                    </a:cxn>
                    <a:cxn ang="0">
                      <a:pos x="876" y="701"/>
                    </a:cxn>
                  </a:cxnLst>
                  <a:rect l="0" t="0" r="r" b="b"/>
                  <a:pathLst>
                    <a:path w="877" h="702">
                      <a:moveTo>
                        <a:pt x="876" y="701"/>
                      </a:moveTo>
                      <a:lnTo>
                        <a:pt x="438" y="0"/>
                      </a:lnTo>
                      <a:lnTo>
                        <a:pt x="0" y="701"/>
                      </a:lnTo>
                      <a:lnTo>
                        <a:pt x="876" y="701"/>
                      </a:lnTo>
                    </a:path>
                  </a:pathLst>
                </a:custGeom>
                <a:solidFill>
                  <a:srgbClr val="D6EBF6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0" name="Freeform 4"/>
                <p:cNvSpPr>
                  <a:spLocks/>
                </p:cNvSpPr>
                <p:nvPr/>
              </p:nvSpPr>
              <p:spPr bwMode="auto">
                <a:xfrm>
                  <a:off x="2933700" y="4695825"/>
                  <a:ext cx="4038600" cy="1019175"/>
                </a:xfrm>
                <a:custGeom>
                  <a:avLst/>
                  <a:gdLst/>
                  <a:ahLst/>
                  <a:cxnLst>
                    <a:cxn ang="0">
                      <a:pos x="2195" y="0"/>
                    </a:cxn>
                    <a:cxn ang="0">
                      <a:pos x="439" y="0"/>
                    </a:cxn>
                    <a:cxn ang="0">
                      <a:pos x="0" y="703"/>
                    </a:cxn>
                    <a:cxn ang="0">
                      <a:pos x="2635" y="703"/>
                    </a:cxn>
                    <a:cxn ang="0">
                      <a:pos x="2195" y="0"/>
                    </a:cxn>
                  </a:cxnLst>
                  <a:rect l="0" t="0" r="r" b="b"/>
                  <a:pathLst>
                    <a:path w="2636" h="704">
                      <a:moveTo>
                        <a:pt x="2195" y="0"/>
                      </a:moveTo>
                      <a:lnTo>
                        <a:pt x="439" y="0"/>
                      </a:lnTo>
                      <a:lnTo>
                        <a:pt x="0" y="703"/>
                      </a:lnTo>
                      <a:lnTo>
                        <a:pt x="2635" y="703"/>
                      </a:lnTo>
                      <a:lnTo>
                        <a:pt x="2195" y="0"/>
                      </a:lnTo>
                    </a:path>
                  </a:pathLst>
                </a:custGeom>
                <a:solidFill>
                  <a:srgbClr val="288FC8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1" name="Freeform 5"/>
                <p:cNvSpPr>
                  <a:spLocks/>
                </p:cNvSpPr>
                <p:nvPr/>
              </p:nvSpPr>
              <p:spPr bwMode="auto">
                <a:xfrm>
                  <a:off x="3608388" y="3681413"/>
                  <a:ext cx="2690812" cy="1016000"/>
                </a:xfrm>
                <a:custGeom>
                  <a:avLst/>
                  <a:gdLst/>
                  <a:ahLst/>
                  <a:cxnLst>
                    <a:cxn ang="0">
                      <a:pos x="1756" y="702"/>
                    </a:cxn>
                    <a:cxn ang="0">
                      <a:pos x="1316" y="0"/>
                    </a:cxn>
                    <a:cxn ang="0">
                      <a:pos x="440" y="0"/>
                    </a:cxn>
                    <a:cxn ang="0">
                      <a:pos x="0" y="702"/>
                    </a:cxn>
                    <a:cxn ang="0">
                      <a:pos x="1756" y="702"/>
                    </a:cxn>
                  </a:cxnLst>
                  <a:rect l="0" t="0" r="r" b="b"/>
                  <a:pathLst>
                    <a:path w="1757" h="703">
                      <a:moveTo>
                        <a:pt x="1756" y="702"/>
                      </a:moveTo>
                      <a:lnTo>
                        <a:pt x="1316" y="0"/>
                      </a:lnTo>
                      <a:lnTo>
                        <a:pt x="440" y="0"/>
                      </a:lnTo>
                      <a:lnTo>
                        <a:pt x="0" y="702"/>
                      </a:lnTo>
                      <a:lnTo>
                        <a:pt x="1756" y="702"/>
                      </a:lnTo>
                    </a:path>
                  </a:pathLst>
                </a:custGeom>
                <a:solidFill>
                  <a:srgbClr val="83C2E5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2" name="Rectangle 6"/>
                <p:cNvSpPr>
                  <a:spLocks noChangeArrowheads="1"/>
                </p:cNvSpPr>
                <p:nvPr/>
              </p:nvSpPr>
              <p:spPr bwMode="auto">
                <a:xfrm>
                  <a:off x="4518025" y="3200400"/>
                  <a:ext cx="849313" cy="423863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ysClr val="windowText" lastClr="00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GB" altLang="ko-KR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3" name="Rectangle 7"/>
                <p:cNvSpPr>
                  <a:spLocks noChangeArrowheads="1"/>
                </p:cNvSpPr>
                <p:nvPr/>
              </p:nvSpPr>
              <p:spPr bwMode="auto">
                <a:xfrm>
                  <a:off x="4294188" y="3681413"/>
                  <a:ext cx="1331912" cy="1014412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006699"/>
                    </a:buClr>
                    <a:buSzTx/>
                    <a:buFontTx/>
                    <a:buChar char="•"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  <p:sp>
              <p:nvSpPr>
                <p:cNvPr id="154" name="Rectangle 8"/>
                <p:cNvSpPr>
                  <a:spLocks noChangeArrowheads="1"/>
                </p:cNvSpPr>
                <p:nvPr/>
              </p:nvSpPr>
              <p:spPr bwMode="auto">
                <a:xfrm>
                  <a:off x="3608388" y="4695825"/>
                  <a:ext cx="2681287" cy="1019175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4008763" y="3529024"/>
                <a:ext cx="554959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솔루선</a:t>
                </a: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Arch.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pic>
            <p:nvPicPr>
              <p:cNvPr id="146" name="Picture 12" descr="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10946" y="4308325"/>
                <a:ext cx="781050" cy="1148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13" descr="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71670" y="4308325"/>
                <a:ext cx="796925" cy="1180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8" name="Picture 14" descr="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18646" y="1339723"/>
                <a:ext cx="765175" cy="11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7" name="타원 136"/>
            <p:cNvSpPr/>
            <p:nvPr/>
          </p:nvSpPr>
          <p:spPr>
            <a:xfrm rot="1943680">
              <a:off x="2664616" y="891037"/>
              <a:ext cx="1549190" cy="469856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5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40" name="Picture 4" descr="Comp_Mgmt_Triang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2248871"/>
            <a:ext cx="429895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22"/>
          <p:cNvGrpSpPr>
            <a:grpSpLocks/>
          </p:cNvGrpSpPr>
          <p:nvPr/>
        </p:nvGrpSpPr>
        <p:grpSpPr bwMode="auto">
          <a:xfrm>
            <a:off x="1208088" y="2980708"/>
            <a:ext cx="2141537" cy="2717800"/>
            <a:chOff x="1027" y="1679"/>
            <a:chExt cx="1360" cy="2006"/>
          </a:xfrm>
        </p:grpSpPr>
        <p:sp>
          <p:nvSpPr>
            <p:cNvPr id="42" name="Line 23"/>
            <p:cNvSpPr>
              <a:spLocks noChangeShapeType="1"/>
            </p:cNvSpPr>
            <p:nvPr/>
          </p:nvSpPr>
          <p:spPr bwMode="auto">
            <a:xfrm flipH="1">
              <a:off x="1776" y="2113"/>
              <a:ext cx="0" cy="101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pic>
          <p:nvPicPr>
            <p:cNvPr id="43" name="Picture 24" descr="Exec_Mgm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" y="1679"/>
              <a:ext cx="692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25" descr="Front_Line_Em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" y="3044"/>
              <a:ext cx="1360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H="1">
              <a:off x="1632" y="2064"/>
              <a:ext cx="0" cy="1056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pic>
          <p:nvPicPr>
            <p:cNvPr id="46" name="Picture 27" descr="Oper_Mgmt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1" y="2314"/>
              <a:ext cx="691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7" name="Picture 2" descr="SAP Dashboar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2005983"/>
            <a:ext cx="13335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856038" y="2361583"/>
            <a:ext cx="12414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latinLnBrk="0">
              <a:defRPr/>
            </a:pPr>
            <a:r>
              <a:rPr kumimoji="0" lang="ko-KR" altLang="en-US" sz="1200">
                <a:solidFill>
                  <a:srgbClr val="04357B"/>
                </a:solidFill>
                <a:latin typeface="+mn-lt"/>
                <a:ea typeface="맑은 고딕" pitchFamily="50" charset="-127"/>
              </a:rPr>
              <a:t>경영자 및 관리자</a:t>
            </a:r>
            <a:endParaRPr kumimoji="0" lang="en-US" altLang="ko-KR" sz="1200">
              <a:solidFill>
                <a:srgbClr val="04357B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659063" y="2629871"/>
            <a:ext cx="24320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latinLnBrk="0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ko-KR" altLang="en-US" sz="1000">
                <a:latin typeface="+mn-lt"/>
                <a:ea typeface="맑은 고딕" pitchFamily="50" charset="-127"/>
              </a:rPr>
              <a:t>전략 실행 평가를 위한 모니터링</a:t>
            </a:r>
          </a:p>
          <a:p>
            <a:pPr algn="r" latinLnBrk="0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en-US" altLang="ko-KR" sz="1000">
                <a:latin typeface="+mn-lt"/>
                <a:ea typeface="맑은 고딕" pitchFamily="50" charset="-127"/>
              </a:rPr>
              <a:t>Trend, </a:t>
            </a:r>
            <a:r>
              <a:rPr kumimoji="0" lang="ko-KR" altLang="en-US" sz="1000">
                <a:latin typeface="+mn-lt"/>
                <a:ea typeface="맑은 고딕" pitchFamily="50" charset="-127"/>
              </a:rPr>
              <a:t>예외 및 주요 </a:t>
            </a:r>
            <a:r>
              <a:rPr kumimoji="0" lang="en-US" altLang="ko-KR" sz="1000">
                <a:latin typeface="+mn-lt"/>
                <a:ea typeface="맑은 고딕" pitchFamily="50" charset="-127"/>
              </a:rPr>
              <a:t>KPI </a:t>
            </a:r>
            <a:r>
              <a:rPr kumimoji="0" lang="ko-KR" altLang="en-US" sz="1000">
                <a:latin typeface="+mn-lt"/>
                <a:ea typeface="맑은 고딕" pitchFamily="50" charset="-127"/>
              </a:rPr>
              <a:t>정보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2598738" y="3266458"/>
            <a:ext cx="24987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latinLnBrk="0">
              <a:defRPr/>
            </a:pPr>
            <a:r>
              <a:rPr kumimoji="0" lang="ko-KR" altLang="en-US" sz="1200">
                <a:solidFill>
                  <a:srgbClr val="04357B"/>
                </a:solidFill>
                <a:latin typeface="+mn-lt"/>
                <a:ea typeface="맑은 고딕" pitchFamily="50" charset="-127"/>
              </a:rPr>
              <a:t>업무 분석가</a:t>
            </a: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2073275" y="3485533"/>
            <a:ext cx="30353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latinLnBrk="0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ko-KR" altLang="en-US" sz="1000">
                <a:latin typeface="+mn-lt"/>
                <a:ea typeface="맑은 고딕" pitchFamily="50" charset="-127"/>
              </a:rPr>
              <a:t>예외사항  모니터링</a:t>
            </a:r>
          </a:p>
          <a:p>
            <a:pPr algn="r" latinLnBrk="0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ko-KR" altLang="en-US" sz="1000">
                <a:latin typeface="+mn-lt"/>
                <a:ea typeface="맑은 고딕" pitchFamily="50" charset="-127"/>
              </a:rPr>
              <a:t>비정형분석 및 영향도 분석</a:t>
            </a:r>
            <a:endParaRPr kumimoji="0" lang="en-US" altLang="ko-KR" sz="1000">
              <a:latin typeface="+mn-lt"/>
              <a:ea typeface="맑은 고딕" pitchFamily="50" charset="-127"/>
            </a:endParaRPr>
          </a:p>
          <a:p>
            <a:pPr algn="r" latinLnBrk="0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ko-KR" altLang="en-US" sz="1000">
                <a:latin typeface="+mn-lt"/>
                <a:ea typeface="맑은 고딕" pitchFamily="50" charset="-127"/>
              </a:rPr>
              <a:t>경영자 모니터링 지표의 원인 지표 분석</a:t>
            </a:r>
          </a:p>
          <a:p>
            <a:pPr algn="r" latinLnBrk="0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ko-KR" altLang="en-US" sz="1000">
                <a:latin typeface="+mn-lt"/>
                <a:ea typeface="맑은 고딕" pitchFamily="50" charset="-127"/>
              </a:rPr>
              <a:t>요약 정보 조회 후 상세정보 드릴다운</a:t>
            </a:r>
          </a:p>
        </p:txBody>
      </p:sp>
      <p:grpSp>
        <p:nvGrpSpPr>
          <p:cNvPr id="52" name="Group 62"/>
          <p:cNvGrpSpPr>
            <a:grpSpLocks/>
          </p:cNvGrpSpPr>
          <p:nvPr/>
        </p:nvGrpSpPr>
        <p:grpSpPr bwMode="auto">
          <a:xfrm>
            <a:off x="2792413" y="3210896"/>
            <a:ext cx="2305050" cy="2371725"/>
            <a:chOff x="1759" y="2057"/>
            <a:chExt cx="1780" cy="1494"/>
          </a:xfrm>
        </p:grpSpPr>
        <p:sp>
          <p:nvSpPr>
            <p:cNvPr id="53" name="Line 5"/>
            <p:cNvSpPr>
              <a:spLocks noChangeShapeType="1"/>
            </p:cNvSpPr>
            <p:nvPr/>
          </p:nvSpPr>
          <p:spPr bwMode="auto">
            <a:xfrm>
              <a:off x="1829" y="2057"/>
              <a:ext cx="1679" cy="0"/>
            </a:xfrm>
            <a:prstGeom prst="line">
              <a:avLst/>
            </a:prstGeom>
            <a:noFill/>
            <a:ln w="38100">
              <a:solidFill>
                <a:srgbClr val="061AA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1759" y="2856"/>
              <a:ext cx="1780" cy="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2004" y="3551"/>
              <a:ext cx="1535" cy="0"/>
            </a:xfrm>
            <a:prstGeom prst="line">
              <a:avLst/>
            </a:prstGeom>
            <a:noFill/>
            <a:ln w="38100">
              <a:solidFill>
                <a:srgbClr val="061AA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3819525" y="4636471"/>
            <a:ext cx="127793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latinLnBrk="0">
              <a:defRPr/>
            </a:pPr>
            <a:r>
              <a:rPr kumimoji="0" lang="ko-KR" altLang="en-US" sz="1200">
                <a:solidFill>
                  <a:srgbClr val="04357B"/>
                </a:solidFill>
                <a:latin typeface="+mn-lt"/>
                <a:ea typeface="맑은 고딕" pitchFamily="50" charset="-127"/>
              </a:rPr>
              <a:t>일반 사용자</a:t>
            </a: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2505075" y="4961908"/>
            <a:ext cx="26447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latinLnBrk="0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ko-KR" altLang="en-US" sz="1000">
                <a:latin typeface="+mn-lt"/>
                <a:ea typeface="맑은 고딕" pitchFamily="50" charset="-127"/>
              </a:rPr>
              <a:t>일일 운영 성과 모니터링</a:t>
            </a:r>
          </a:p>
          <a:p>
            <a:pPr algn="r" latinLnBrk="0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ko-KR" altLang="en-US" sz="1000">
                <a:latin typeface="+mn-lt"/>
                <a:ea typeface="맑은 고딕" pitchFamily="50" charset="-127"/>
              </a:rPr>
              <a:t>실행의 복잡성을 단순화 하기 위한 정보</a:t>
            </a:r>
          </a:p>
        </p:txBody>
      </p:sp>
      <p:pic>
        <p:nvPicPr>
          <p:cNvPr id="58" name="Picture 28" descr="Reporting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4496771"/>
            <a:ext cx="1295400" cy="1174750"/>
          </a:xfrm>
          <a:prstGeom prst="rect">
            <a:avLst/>
          </a:prstGeom>
          <a:noFill/>
          <a:ln w="31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9" descr="Full On-reportSmal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3212483"/>
            <a:ext cx="1335088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AutoShape 30"/>
          <p:cNvSpPr>
            <a:spLocks noChangeArrowheads="1"/>
          </p:cNvSpPr>
          <p:nvPr/>
        </p:nvSpPr>
        <p:spPr bwMode="gray">
          <a:xfrm>
            <a:off x="344488" y="2188546"/>
            <a:ext cx="1965325" cy="503237"/>
          </a:xfrm>
          <a:prstGeom prst="wedgeRectCallout">
            <a:avLst>
              <a:gd name="adj1" fmla="val 41264"/>
              <a:gd name="adj2" fmla="val 103102"/>
            </a:avLst>
          </a:prstGeom>
          <a:gradFill rotWithShape="1">
            <a:gsLst>
              <a:gs pos="0">
                <a:srgbClr val="F6CC64"/>
              </a:gs>
              <a:gs pos="100000">
                <a:srgbClr val="F0AB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6666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latinLnBrk="0">
              <a:defRPr/>
            </a:pPr>
            <a:r>
              <a:rPr kumimoji="0" lang="en-US" altLang="ko-KR" sz="1100">
                <a:solidFill>
                  <a:srgbClr val="000000"/>
                </a:solidFill>
                <a:latin typeface="+mn-lt"/>
                <a:ea typeface="맑은 고딕" pitchFamily="50" charset="-127"/>
              </a:rPr>
              <a:t>Performance Metric</a:t>
            </a:r>
            <a:r>
              <a:rPr kumimoji="0" lang="ko-KR" altLang="en-US" sz="1100">
                <a:solidFill>
                  <a:srgbClr val="000000"/>
                </a:solidFill>
                <a:latin typeface="+mn-lt"/>
                <a:ea typeface="맑은 고딕" pitchFamily="50" charset="-127"/>
              </a:rPr>
              <a:t>에 의한 관리 </a:t>
            </a:r>
          </a:p>
        </p:txBody>
      </p:sp>
      <p:sp>
        <p:nvSpPr>
          <p:cNvPr id="61" name="AutoShape 31"/>
          <p:cNvSpPr>
            <a:spLocks noChangeArrowheads="1"/>
          </p:cNvSpPr>
          <p:nvPr/>
        </p:nvSpPr>
        <p:spPr bwMode="gray">
          <a:xfrm>
            <a:off x="312738" y="3412508"/>
            <a:ext cx="1760537" cy="598488"/>
          </a:xfrm>
          <a:prstGeom prst="wedgeRectCallout">
            <a:avLst>
              <a:gd name="adj1" fmla="val 52884"/>
              <a:gd name="adj2" fmla="val 47611"/>
            </a:avLst>
          </a:prstGeom>
          <a:gradFill rotWithShape="1">
            <a:gsLst>
              <a:gs pos="0">
                <a:srgbClr val="F6CC64"/>
              </a:gs>
              <a:gs pos="100000">
                <a:srgbClr val="F0AB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6666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latinLnBrk="0">
              <a:defRPr/>
            </a:pPr>
            <a:r>
              <a:rPr kumimoji="0" lang="ko-KR" altLang="en-US" sz="1100">
                <a:solidFill>
                  <a:srgbClr val="000000"/>
                </a:solidFill>
                <a:latin typeface="+mn-lt"/>
                <a:ea typeface="맑은 고딕" pitchFamily="50" charset="-127"/>
              </a:rPr>
              <a:t>경영자를 위해 </a:t>
            </a:r>
            <a:r>
              <a:rPr kumimoji="0" lang="en-US" altLang="ko-KR" sz="1100">
                <a:solidFill>
                  <a:srgbClr val="000000"/>
                </a:solidFill>
                <a:latin typeface="+mn-lt"/>
                <a:ea typeface="맑은 고딕" pitchFamily="50" charset="-127"/>
              </a:rPr>
              <a:t>BI </a:t>
            </a:r>
            <a:r>
              <a:rPr kumimoji="0" lang="ko-KR" altLang="en-US" sz="1100">
                <a:solidFill>
                  <a:srgbClr val="000000"/>
                </a:solidFill>
                <a:latin typeface="+mn-lt"/>
                <a:ea typeface="맑은 고딕" pitchFamily="50" charset="-127"/>
              </a:rPr>
              <a:t>도구를 활용한 정보의 접근 및 분석</a:t>
            </a:r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gray">
          <a:xfrm>
            <a:off x="312738" y="4565033"/>
            <a:ext cx="1927225" cy="541338"/>
          </a:xfrm>
          <a:prstGeom prst="wedgeRectCallout">
            <a:avLst>
              <a:gd name="adj1" fmla="val 59884"/>
              <a:gd name="adj2" fmla="val 41204"/>
            </a:avLst>
          </a:prstGeom>
          <a:gradFill rotWithShape="1">
            <a:gsLst>
              <a:gs pos="0">
                <a:srgbClr val="F6CC64"/>
              </a:gs>
              <a:gs pos="100000">
                <a:srgbClr val="F0AB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6666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latinLnBrk="0">
              <a:defRPr/>
            </a:pPr>
            <a:r>
              <a:rPr kumimoji="0" lang="ko-KR" altLang="en-US" sz="1100">
                <a:solidFill>
                  <a:srgbClr val="000000"/>
                </a:solidFill>
                <a:latin typeface="+mn-lt"/>
                <a:ea typeface="맑은 고딕" pitchFamily="50" charset="-127"/>
              </a:rPr>
              <a:t>일일 운영의 모니터링</a:t>
            </a:r>
          </a:p>
        </p:txBody>
      </p:sp>
      <p:sp>
        <p:nvSpPr>
          <p:cNvPr id="63" name="원통 62"/>
          <p:cNvSpPr/>
          <p:nvPr/>
        </p:nvSpPr>
        <p:spPr>
          <a:xfrm>
            <a:off x="344232" y="5917597"/>
            <a:ext cx="3786214" cy="500066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latinLnBrk="0">
              <a:defRPr/>
            </a:pPr>
            <a:r>
              <a:rPr kumimoji="0" lang="en-US" altLang="ko-KR" sz="1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HY견고딕" pitchFamily="18" charset="-127"/>
              </a:rPr>
              <a:t>Enterprise Data Warehouse</a:t>
            </a:r>
          </a:p>
        </p:txBody>
      </p:sp>
      <p:pic>
        <p:nvPicPr>
          <p:cNvPr id="64" name="Picture 105" descr="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68450" y="5717558"/>
            <a:ext cx="1428750" cy="20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Rectangle 48"/>
          <p:cNvSpPr>
            <a:spLocks noChangeArrowheads="1"/>
          </p:cNvSpPr>
          <p:nvPr/>
        </p:nvSpPr>
        <p:spPr bwMode="auto">
          <a:xfrm>
            <a:off x="6896100" y="1721821"/>
            <a:ext cx="266541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298" tIns="42648" rIns="85298" bIns="42648">
            <a:spAutoFit/>
          </a:bodyPr>
          <a:lstStyle/>
          <a:p>
            <a:pPr algn="ctr" defTabSz="854075">
              <a:defRPr/>
            </a:pPr>
            <a:r>
              <a:rPr lang="ko-KR" altLang="en-US" sz="1300" dirty="0">
                <a:latin typeface="+mn-lt"/>
                <a:ea typeface="맑은 고딕" pitchFamily="50" charset="-127"/>
              </a:rPr>
              <a:t>적용 </a:t>
            </a:r>
            <a:r>
              <a:rPr lang="en-US" altLang="ko-KR" sz="1300" dirty="0">
                <a:latin typeface="+mn-lt"/>
                <a:ea typeface="맑은 고딕" pitchFamily="50" charset="-127"/>
              </a:rPr>
              <a:t>Use Case</a:t>
            </a:r>
            <a:endParaRPr lang="ko-KR" altLang="en-US" sz="1300" dirty="0">
              <a:latin typeface="+mn-lt"/>
              <a:ea typeface="맑은 고딕" pitchFamily="50" charset="-127"/>
            </a:endParaRP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V="1">
            <a:off x="6681788" y="2005983"/>
            <a:ext cx="2879725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6681788" y="2188546"/>
            <a:ext cx="3024187" cy="190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l">
              <a:lnSpc>
                <a:spcPct val="110000"/>
              </a:lnSpc>
              <a:defRPr/>
            </a:pPr>
            <a:r>
              <a:rPr kumimoji="0" lang="en-US" altLang="ko-KR" sz="1200" dirty="0">
                <a:solidFill>
                  <a:schemeClr val="tx2"/>
                </a:solidFill>
                <a:latin typeface="+mn-lt"/>
                <a:ea typeface="맑은 고딕" pitchFamily="50" charset="-127"/>
              </a:rPr>
              <a:t>1. </a:t>
            </a:r>
            <a:r>
              <a:rPr kumimoji="0" lang="ko-KR" altLang="en-US" sz="1200" dirty="0">
                <a:solidFill>
                  <a:schemeClr val="tx2"/>
                </a:solidFill>
                <a:latin typeface="+mn-lt"/>
                <a:ea typeface="맑은 고딕" pitchFamily="50" charset="-127"/>
              </a:rPr>
              <a:t>경영</a:t>
            </a:r>
            <a:r>
              <a:rPr kumimoji="0" lang="en-US" altLang="ko-KR" sz="1200" dirty="0">
                <a:solidFill>
                  <a:schemeClr val="tx2"/>
                </a:solidFill>
                <a:latin typeface="+mn-lt"/>
                <a:ea typeface="맑은 고딕" pitchFamily="50" charset="-127"/>
              </a:rPr>
              <a:t>/</a:t>
            </a:r>
            <a:r>
              <a:rPr kumimoji="0" lang="ko-KR" altLang="en-US" sz="1200" dirty="0">
                <a:solidFill>
                  <a:schemeClr val="tx2"/>
                </a:solidFill>
                <a:latin typeface="+mn-lt"/>
                <a:ea typeface="맑은 고딕" pitchFamily="50" charset="-127"/>
              </a:rPr>
              <a:t>관리자를 위한 </a:t>
            </a:r>
            <a:r>
              <a:rPr kumimoji="0" lang="ko-KR" altLang="en-US" sz="1200" dirty="0" err="1">
                <a:solidFill>
                  <a:schemeClr val="tx2"/>
                </a:solidFill>
                <a:latin typeface="+mn-lt"/>
                <a:ea typeface="맑은 고딕" pitchFamily="50" charset="-127"/>
              </a:rPr>
              <a:t>대쉬보드</a:t>
            </a:r>
            <a:r>
              <a:rPr kumimoji="0" lang="ko-KR" altLang="en-US" sz="1200" dirty="0">
                <a:solidFill>
                  <a:schemeClr val="tx2"/>
                </a:solidFill>
                <a:latin typeface="+mn-lt"/>
                <a:ea typeface="맑은 고딕" pitchFamily="50" charset="-127"/>
              </a:rPr>
              <a:t> 시스템</a:t>
            </a:r>
            <a:endParaRPr kumimoji="0" lang="en-US" altLang="ko-KR" sz="1200" dirty="0">
              <a:solidFill>
                <a:schemeClr val="tx2"/>
              </a:solidFill>
              <a:latin typeface="+mn-lt"/>
              <a:ea typeface="맑은 고딕" pitchFamily="50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 dirty="0">
                <a:latin typeface="+mn-lt"/>
                <a:ea typeface="맑은 고딕" pitchFamily="50" charset="-127"/>
              </a:rPr>
              <a:t>핵심성과 및 모니터링 지표 위주의</a:t>
            </a:r>
            <a:br>
              <a:rPr kumimoji="0" lang="ko-KR" altLang="en-US" sz="1200" b="0" dirty="0">
                <a:latin typeface="+mn-lt"/>
                <a:ea typeface="맑은 고딕" pitchFamily="50" charset="-127"/>
              </a:rPr>
            </a:br>
            <a:r>
              <a:rPr kumimoji="0" lang="en-US" altLang="ko-KR" sz="1200" b="0" dirty="0">
                <a:latin typeface="+mn-lt"/>
                <a:ea typeface="맑은 고딕" pitchFamily="50" charset="-127"/>
              </a:rPr>
              <a:t>Dashboard</a:t>
            </a:r>
            <a:r>
              <a:rPr kumimoji="0" lang="ko-KR" altLang="en-US" sz="1200" b="0" dirty="0">
                <a:latin typeface="+mn-lt"/>
                <a:ea typeface="맑은 고딕" pitchFamily="50" charset="-127"/>
              </a:rPr>
              <a:t> 제공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 dirty="0">
                <a:latin typeface="+mn-lt"/>
                <a:ea typeface="맑은 고딕" pitchFamily="50" charset="-127"/>
              </a:rPr>
              <a:t>단순 지표 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Display</a:t>
            </a:r>
            <a:r>
              <a:rPr kumimoji="0" lang="ko-KR" altLang="en-US" sz="1200" b="0" dirty="0">
                <a:latin typeface="+mn-lt"/>
                <a:ea typeface="맑은 고딕" pitchFamily="50" charset="-127"/>
              </a:rPr>
              <a:t>가 아닌 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Context </a:t>
            </a:r>
            <a:r>
              <a:rPr kumimoji="0" lang="ko-KR" altLang="en-US" sz="1200" b="0" dirty="0">
                <a:latin typeface="+mn-lt"/>
                <a:ea typeface="맑은 고딕" pitchFamily="50" charset="-127"/>
              </a:rPr>
              <a:t>기반 </a:t>
            </a:r>
            <a:endParaRPr kumimoji="0" lang="en-US" altLang="ko-KR" sz="1200" b="0" dirty="0">
              <a:latin typeface="+mn-lt"/>
              <a:ea typeface="맑은 고딕" pitchFamily="50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 dirty="0">
                <a:latin typeface="+mn-lt"/>
                <a:ea typeface="맑은 고딕" pitchFamily="50" charset="-127"/>
              </a:rPr>
              <a:t>모니터나 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LCD TV</a:t>
            </a:r>
            <a:r>
              <a:rPr kumimoji="0" lang="ko-KR" altLang="en-US" sz="1200" b="0" dirty="0">
                <a:latin typeface="+mn-lt"/>
                <a:ea typeface="맑은 고딕" pitchFamily="50" charset="-127"/>
              </a:rPr>
              <a:t>로 제공되며 별도의 클릭이 필요 없는 시스템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(No Scroll No Click)</a:t>
            </a:r>
            <a:endParaRPr kumimoji="0" lang="ko-KR" altLang="en-US" sz="1200" b="0" dirty="0">
              <a:latin typeface="+mn-lt"/>
              <a:ea typeface="맑은 고딕" pitchFamily="50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 dirty="0">
                <a:latin typeface="+mn-lt"/>
                <a:ea typeface="맑은 고딕" pitchFamily="50" charset="-127"/>
              </a:rPr>
              <a:t>원인분석 정보 제공을 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UI </a:t>
            </a:r>
            <a:r>
              <a:rPr kumimoji="0" lang="ko-KR" altLang="en-US" sz="1200" b="0" dirty="0">
                <a:latin typeface="+mn-lt"/>
                <a:ea typeface="맑은 고딕" pitchFamily="50" charset="-127"/>
              </a:rPr>
              <a:t>도구 제공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681788" y="4227799"/>
            <a:ext cx="3024187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l">
              <a:lnSpc>
                <a:spcPct val="110000"/>
              </a:lnSpc>
              <a:defRPr/>
            </a:pPr>
            <a:r>
              <a:rPr kumimoji="0" lang="en-US" altLang="ko-KR" sz="1200" dirty="0">
                <a:solidFill>
                  <a:schemeClr val="tx2"/>
                </a:solidFill>
                <a:latin typeface="+mn-lt"/>
                <a:ea typeface="맑은 고딕" pitchFamily="50" charset="-127"/>
              </a:rPr>
              <a:t>2. </a:t>
            </a:r>
            <a:r>
              <a:rPr kumimoji="0" lang="ko-KR" altLang="en-US" sz="1200" dirty="0">
                <a:solidFill>
                  <a:schemeClr val="tx2"/>
                </a:solidFill>
                <a:latin typeface="+mn-lt"/>
                <a:ea typeface="맑은 고딕" pitchFamily="50" charset="-127"/>
              </a:rPr>
              <a:t>업무 분석 및 일반사용자를 위한 분석 및 레포팅 포털 구축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 dirty="0">
                <a:latin typeface="+mn-lt"/>
                <a:ea typeface="맑은 고딕" pitchFamily="50" charset="-127"/>
              </a:rPr>
              <a:t>현재 정형화된 리포트 및 다차원 분석 가능 리포트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(Performance Matrix </a:t>
            </a:r>
            <a:r>
              <a:rPr kumimoji="0" lang="ko-KR" altLang="en-US" sz="1200" b="0" dirty="0">
                <a:latin typeface="+mn-lt"/>
                <a:ea typeface="맑은 고딕" pitchFamily="50" charset="-127"/>
              </a:rPr>
              <a:t>기반</a:t>
            </a:r>
            <a:r>
              <a:rPr kumimoji="0" lang="en-US" altLang="ko-KR" sz="1200" b="0" dirty="0">
                <a:latin typeface="+mn-lt"/>
                <a:ea typeface="맑은 고딕" pitchFamily="50" charset="-127"/>
              </a:rPr>
              <a:t>)</a:t>
            </a:r>
            <a:endParaRPr kumimoji="0" lang="ko-KR" altLang="en-US" sz="1200" b="0" dirty="0">
              <a:latin typeface="+mn-lt"/>
              <a:ea typeface="맑은 고딕" pitchFamily="50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ko-KR" altLang="en-US" sz="1200" b="0" dirty="0">
                <a:latin typeface="+mn-lt"/>
                <a:ea typeface="맑은 고딕" pitchFamily="50" charset="-127"/>
              </a:rPr>
              <a:t>비정형 분석 지원</a:t>
            </a:r>
            <a:endParaRPr kumimoji="0" lang="en-US" altLang="ko-KR" sz="1200" b="0" dirty="0">
              <a:latin typeface="+mn-lt"/>
              <a:ea typeface="맑은 고딕" pitchFamily="50" charset="-127"/>
            </a:endParaRP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r>
              <a:rPr kumimoji="0" lang="en-US" altLang="ko-KR" sz="1200" b="0" dirty="0">
                <a:latin typeface="+mn-lt"/>
                <a:ea typeface="맑은 고딕" pitchFamily="50" charset="-127"/>
              </a:rPr>
              <a:t>What-If Analysis</a:t>
            </a:r>
          </a:p>
          <a:p>
            <a:pPr marL="180975" indent="-180975" algn="l">
              <a:lnSpc>
                <a:spcPct val="110000"/>
              </a:lnSpc>
              <a:buFontTx/>
              <a:buChar char="•"/>
              <a:defRPr/>
            </a:pPr>
            <a:endParaRPr kumimoji="0" lang="en-US" altLang="ko-KR" sz="1200" b="0" dirty="0">
              <a:latin typeface="+mn-lt"/>
              <a:ea typeface="맑은 고딕" pitchFamily="50" charset="-127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270008" y="808228"/>
            <a:ext cx="9360000" cy="89175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ko-KR" altLang="en-US" sz="1600" b="0">
                <a:latin typeface="가는각진제목체" pitchFamily="18" charset="-127"/>
                <a:ea typeface="가는각진제목체" pitchFamily="18" charset="-127"/>
              </a:rPr>
              <a:t>업무의 모니터링</a:t>
            </a:r>
            <a:r>
              <a:rPr lang="en-US" altLang="ko-KR" sz="1600" b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b="0">
                <a:latin typeface="가는각진제목체" pitchFamily="18" charset="-127"/>
                <a:ea typeface="가는각진제목체" pitchFamily="18" charset="-127"/>
              </a:rPr>
              <a:t>분석 및 성과 관리를 위해 다양한 사용자 계층에게 필요한 지표를 적절한 매체를 통해 제공함</a:t>
            </a:r>
            <a:r>
              <a:rPr lang="en-US" altLang="ko-KR" sz="1600" b="0">
                <a:latin typeface="가는각진제목체" pitchFamily="18" charset="-127"/>
                <a:ea typeface="가는각진제목체" pitchFamily="18" charset="-127"/>
              </a:rPr>
              <a:t>.   </a:t>
            </a:r>
            <a:endParaRPr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962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062322" y="1791954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설계 고려 사항</a:t>
            </a:r>
            <a:endParaRPr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0969" y="1788807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정의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6161088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3.3 </a:t>
            </a:r>
            <a:r>
              <a:rPr lang="ko-KR" altLang="en-US" b="1" dirty="0">
                <a:latin typeface="바탕" pitchFamily="18" charset="-127"/>
                <a:ea typeface="바탕" pitchFamily="18" charset="-127"/>
              </a:rPr>
              <a:t>지표와 </a:t>
            </a:r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Visualization(3/4) – Dashboards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363257" y="594998"/>
            <a:ext cx="1332885" cy="1130308"/>
            <a:chOff x="1238851" y="727056"/>
            <a:chExt cx="6509900" cy="4862542"/>
          </a:xfrm>
        </p:grpSpPr>
        <p:grpSp>
          <p:nvGrpSpPr>
            <p:cNvPr id="136" name="그룹 32"/>
            <p:cNvGrpSpPr/>
            <p:nvPr/>
          </p:nvGrpSpPr>
          <p:grpSpPr>
            <a:xfrm>
              <a:off x="1238851" y="727056"/>
              <a:ext cx="6509900" cy="4762159"/>
              <a:chOff x="1238851" y="727056"/>
              <a:chExt cx="6509900" cy="4762159"/>
            </a:xfrm>
          </p:grpSpPr>
          <p:sp>
            <p:nvSpPr>
              <p:cNvPr id="138" name="Text Box 4"/>
              <p:cNvSpPr txBox="1">
                <a:spLocks noChangeArrowheads="1"/>
              </p:cNvSpPr>
              <p:nvPr/>
            </p:nvSpPr>
            <p:spPr bwMode="auto">
              <a:xfrm>
                <a:off x="3679820" y="727056"/>
                <a:ext cx="53168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분석 </a:t>
                </a: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Matrix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Framework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39" name="Text Box 5"/>
              <p:cNvSpPr txBox="1">
                <a:spLocks noChangeArrowheads="1"/>
              </p:cNvSpPr>
              <p:nvPr/>
            </p:nvSpPr>
            <p:spPr bwMode="auto">
              <a:xfrm>
                <a:off x="7232263" y="4575881"/>
                <a:ext cx="51648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Visualization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설계 유형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0" name="Text Box 6"/>
              <p:cNvSpPr txBox="1">
                <a:spLocks noChangeArrowheads="1"/>
              </p:cNvSpPr>
              <p:nvPr/>
            </p:nvSpPr>
            <p:spPr bwMode="auto">
              <a:xfrm>
                <a:off x="1238851" y="4575881"/>
                <a:ext cx="47641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EDW/DM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데이터 설계 </a:t>
                </a:r>
                <a:endPara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41" name="Line 15"/>
              <p:cNvSpPr>
                <a:spLocks noChangeShapeType="1"/>
              </p:cNvSpPr>
              <p:nvPr/>
            </p:nvSpPr>
            <p:spPr bwMode="auto">
              <a:xfrm flipH="1">
                <a:off x="2786050" y="2258577"/>
                <a:ext cx="1118296" cy="167048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2" name="Line 16"/>
              <p:cNvSpPr>
                <a:spLocks noChangeShapeType="1"/>
              </p:cNvSpPr>
              <p:nvPr/>
            </p:nvSpPr>
            <p:spPr bwMode="auto">
              <a:xfrm>
                <a:off x="3015346" y="5051102"/>
                <a:ext cx="288000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sp>
            <p:nvSpPr>
              <p:cNvPr id="143" name="Line 17"/>
              <p:cNvSpPr>
                <a:spLocks noChangeShapeType="1"/>
              </p:cNvSpPr>
              <p:nvPr/>
            </p:nvSpPr>
            <p:spPr bwMode="auto">
              <a:xfrm>
                <a:off x="4894946" y="2258577"/>
                <a:ext cx="1105813" cy="167049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</a:endParaRPr>
              </a:p>
            </p:txBody>
          </p:sp>
          <p:grpSp>
            <p:nvGrpSpPr>
              <p:cNvPr id="144" name="그룹 48"/>
              <p:cNvGrpSpPr/>
              <p:nvPr/>
            </p:nvGrpSpPr>
            <p:grpSpPr>
              <a:xfrm>
                <a:off x="2357422" y="1785926"/>
                <a:ext cx="4038600" cy="3048000"/>
                <a:chOff x="2933700" y="2667000"/>
                <a:chExt cx="4038600" cy="3048000"/>
              </a:xfrm>
            </p:grpSpPr>
            <p:sp>
              <p:nvSpPr>
                <p:cNvPr id="149" name="Freeform 3"/>
                <p:cNvSpPr>
                  <a:spLocks/>
                </p:cNvSpPr>
                <p:nvPr/>
              </p:nvSpPr>
              <p:spPr bwMode="auto">
                <a:xfrm>
                  <a:off x="4281488" y="2667000"/>
                  <a:ext cx="1344612" cy="1016000"/>
                </a:xfrm>
                <a:custGeom>
                  <a:avLst/>
                  <a:gdLst/>
                  <a:ahLst/>
                  <a:cxnLst>
                    <a:cxn ang="0">
                      <a:pos x="876" y="701"/>
                    </a:cxn>
                    <a:cxn ang="0">
                      <a:pos x="438" y="0"/>
                    </a:cxn>
                    <a:cxn ang="0">
                      <a:pos x="0" y="701"/>
                    </a:cxn>
                    <a:cxn ang="0">
                      <a:pos x="876" y="701"/>
                    </a:cxn>
                  </a:cxnLst>
                  <a:rect l="0" t="0" r="r" b="b"/>
                  <a:pathLst>
                    <a:path w="877" h="702">
                      <a:moveTo>
                        <a:pt x="876" y="701"/>
                      </a:moveTo>
                      <a:lnTo>
                        <a:pt x="438" y="0"/>
                      </a:lnTo>
                      <a:lnTo>
                        <a:pt x="0" y="701"/>
                      </a:lnTo>
                      <a:lnTo>
                        <a:pt x="876" y="701"/>
                      </a:lnTo>
                    </a:path>
                  </a:pathLst>
                </a:custGeom>
                <a:solidFill>
                  <a:srgbClr val="D6EBF6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0" name="Freeform 4"/>
                <p:cNvSpPr>
                  <a:spLocks/>
                </p:cNvSpPr>
                <p:nvPr/>
              </p:nvSpPr>
              <p:spPr bwMode="auto">
                <a:xfrm>
                  <a:off x="2933700" y="4695825"/>
                  <a:ext cx="4038600" cy="1019175"/>
                </a:xfrm>
                <a:custGeom>
                  <a:avLst/>
                  <a:gdLst/>
                  <a:ahLst/>
                  <a:cxnLst>
                    <a:cxn ang="0">
                      <a:pos x="2195" y="0"/>
                    </a:cxn>
                    <a:cxn ang="0">
                      <a:pos x="439" y="0"/>
                    </a:cxn>
                    <a:cxn ang="0">
                      <a:pos x="0" y="703"/>
                    </a:cxn>
                    <a:cxn ang="0">
                      <a:pos x="2635" y="703"/>
                    </a:cxn>
                    <a:cxn ang="0">
                      <a:pos x="2195" y="0"/>
                    </a:cxn>
                  </a:cxnLst>
                  <a:rect l="0" t="0" r="r" b="b"/>
                  <a:pathLst>
                    <a:path w="2636" h="704">
                      <a:moveTo>
                        <a:pt x="2195" y="0"/>
                      </a:moveTo>
                      <a:lnTo>
                        <a:pt x="439" y="0"/>
                      </a:lnTo>
                      <a:lnTo>
                        <a:pt x="0" y="703"/>
                      </a:lnTo>
                      <a:lnTo>
                        <a:pt x="2635" y="703"/>
                      </a:lnTo>
                      <a:lnTo>
                        <a:pt x="2195" y="0"/>
                      </a:lnTo>
                    </a:path>
                  </a:pathLst>
                </a:custGeom>
                <a:solidFill>
                  <a:srgbClr val="288FC8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1" name="Freeform 5"/>
                <p:cNvSpPr>
                  <a:spLocks/>
                </p:cNvSpPr>
                <p:nvPr/>
              </p:nvSpPr>
              <p:spPr bwMode="auto">
                <a:xfrm>
                  <a:off x="3608388" y="3681413"/>
                  <a:ext cx="2690812" cy="1016000"/>
                </a:xfrm>
                <a:custGeom>
                  <a:avLst/>
                  <a:gdLst/>
                  <a:ahLst/>
                  <a:cxnLst>
                    <a:cxn ang="0">
                      <a:pos x="1756" y="702"/>
                    </a:cxn>
                    <a:cxn ang="0">
                      <a:pos x="1316" y="0"/>
                    </a:cxn>
                    <a:cxn ang="0">
                      <a:pos x="440" y="0"/>
                    </a:cxn>
                    <a:cxn ang="0">
                      <a:pos x="0" y="702"/>
                    </a:cxn>
                    <a:cxn ang="0">
                      <a:pos x="1756" y="702"/>
                    </a:cxn>
                  </a:cxnLst>
                  <a:rect l="0" t="0" r="r" b="b"/>
                  <a:pathLst>
                    <a:path w="1757" h="703">
                      <a:moveTo>
                        <a:pt x="1756" y="702"/>
                      </a:moveTo>
                      <a:lnTo>
                        <a:pt x="1316" y="0"/>
                      </a:lnTo>
                      <a:lnTo>
                        <a:pt x="440" y="0"/>
                      </a:lnTo>
                      <a:lnTo>
                        <a:pt x="0" y="702"/>
                      </a:lnTo>
                      <a:lnTo>
                        <a:pt x="1756" y="702"/>
                      </a:lnTo>
                    </a:path>
                  </a:pathLst>
                </a:custGeom>
                <a:solidFill>
                  <a:srgbClr val="83C2E5"/>
                </a:solidFill>
                <a:ln w="6350" cap="rnd" cmpd="sng">
                  <a:solidFill>
                    <a:srgbClr val="00669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2" name="Rectangle 6"/>
                <p:cNvSpPr>
                  <a:spLocks noChangeArrowheads="1"/>
                </p:cNvSpPr>
                <p:nvPr/>
              </p:nvSpPr>
              <p:spPr bwMode="auto">
                <a:xfrm>
                  <a:off x="4518025" y="3200400"/>
                  <a:ext cx="849313" cy="423863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ysClr val="windowText" lastClr="000000"/>
                    </a:buClr>
                    <a:buSzTx/>
                    <a:buFontTx/>
                    <a:buNone/>
                    <a:tabLst/>
                    <a:defRPr/>
                  </a:pPr>
                  <a:endParaRPr kumimoji="0" lang="en-GB" altLang="ko-KR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53" name="Rectangle 7"/>
                <p:cNvSpPr>
                  <a:spLocks noChangeArrowheads="1"/>
                </p:cNvSpPr>
                <p:nvPr/>
              </p:nvSpPr>
              <p:spPr bwMode="auto">
                <a:xfrm>
                  <a:off x="4294188" y="3681413"/>
                  <a:ext cx="1331912" cy="1014412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006699"/>
                    </a:buClr>
                    <a:buSzTx/>
                    <a:buFontTx/>
                    <a:buChar char="•"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  <p:sp>
              <p:nvSpPr>
                <p:cNvPr id="154" name="Rectangle 8"/>
                <p:cNvSpPr>
                  <a:spLocks noChangeArrowheads="1"/>
                </p:cNvSpPr>
                <p:nvPr/>
              </p:nvSpPr>
              <p:spPr bwMode="auto">
                <a:xfrm>
                  <a:off x="3608388" y="4695825"/>
                  <a:ext cx="2681287" cy="1019175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45720" rIns="45720"/>
                <a:lstStyle/>
                <a:p>
                  <a:pPr marL="114300" marR="0" lvl="0" indent="-114300" defTabSz="885825" eaLnBrk="1" fontAlgn="auto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ts val="0"/>
                    </a:spcAft>
                    <a:buClr>
                      <a:srgbClr val="FFFFFF"/>
                    </a:buClr>
                    <a:buSzTx/>
                    <a:buFontTx/>
                    <a:buNone/>
                    <a:tabLst/>
                    <a:defRPr/>
                  </a:pPr>
                  <a:endParaRPr kumimoji="0" lang="en-AU" sz="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4008763" y="3529024"/>
                <a:ext cx="554959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솔루선</a:t>
                </a: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맑은 고딕"/>
                    <a:ea typeface="맑은 고딕"/>
                  </a:rPr>
                  <a:t>Arch.</a:t>
                </a:r>
                <a:endPara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pic>
            <p:nvPicPr>
              <p:cNvPr id="146" name="Picture 12" descr="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10946" y="4308325"/>
                <a:ext cx="781050" cy="1148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13" descr="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71670" y="4308325"/>
                <a:ext cx="796925" cy="11808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8" name="Picture 14" descr="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18646" y="1339723"/>
                <a:ext cx="765175" cy="11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7" name="타원 136"/>
            <p:cNvSpPr/>
            <p:nvPr/>
          </p:nvSpPr>
          <p:spPr>
            <a:xfrm rot="1943680">
              <a:off x="2664616" y="891037"/>
              <a:ext cx="1549190" cy="469856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5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270008" y="808228"/>
            <a:ext cx="7988167" cy="89175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lvl="0" indent="0" defTabSz="952500" eaLnBrk="1" latinLnBrk="0" hangingPunct="1">
              <a:spcBef>
                <a:spcPct val="0"/>
              </a:spcBef>
              <a:buClr>
                <a:srgbClr val="333333"/>
              </a:buClr>
              <a:buSzPct val="80000"/>
            </a:pPr>
            <a:r>
              <a:rPr kumimoji="0" lang="en-US" altLang="ko-KR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Dashboard</a:t>
            </a:r>
            <a:r>
              <a:rPr kumimoji="0" lang="ko-KR" altLang="en-US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는 과거 임원정보 시스템</a:t>
            </a:r>
            <a:r>
              <a:rPr kumimoji="0" lang="en-US" altLang="ko-KR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(EIS)</a:t>
            </a:r>
            <a:r>
              <a:rPr kumimoji="0" lang="ko-KR" altLang="en-US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의 문제점을 극복하고 임원에게 필요한 정보를 직관적인 사용자 인터페이스를 통하여 제공함으로써 전략 운영</a:t>
            </a:r>
            <a:r>
              <a:rPr kumimoji="0" lang="en-US" altLang="ko-KR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, </a:t>
            </a:r>
            <a:r>
              <a:rPr kumimoji="0" lang="ko-KR" altLang="en-US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기업의 경영 상태</a:t>
            </a:r>
            <a:r>
              <a:rPr kumimoji="0" lang="en-US" altLang="ko-KR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 </a:t>
            </a:r>
            <a:r>
              <a:rPr kumimoji="0" lang="ko-KR" altLang="en-US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및 발생된 문제점을 즉시 인지하여 즉각 조치 환경 제공 </a:t>
            </a:r>
            <a:r>
              <a:rPr kumimoji="0" lang="en-US" altLang="ko-KR" sz="1600" b="0" dirty="0">
                <a:solidFill>
                  <a:srgbClr val="333333"/>
                </a:solidFill>
                <a:latin typeface="Optima" pitchFamily="2" charset="2"/>
                <a:ea typeface="가는각진제목체" pitchFamily="18" charset="-127"/>
                <a:cs typeface="Arial Unicode MS"/>
              </a:rPr>
              <a:t>(No Click, No Scroll)</a:t>
            </a:r>
          </a:p>
        </p:txBody>
      </p:sp>
      <p:sp>
        <p:nvSpPr>
          <p:cNvPr id="98" name="Text Box 338"/>
          <p:cNvSpPr txBox="1">
            <a:spLocks noChangeArrowheads="1"/>
          </p:cNvSpPr>
          <p:nvPr/>
        </p:nvSpPr>
        <p:spPr bwMode="auto">
          <a:xfrm>
            <a:off x="240969" y="2288250"/>
            <a:ext cx="4538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9pPr>
          </a:lstStyle>
          <a:p>
            <a:pPr eaLnBrk="1" hangingPunct="1"/>
            <a:r>
              <a:rPr lang="ko-KR" altLang="en-US" sz="1200" b="0" dirty="0">
                <a:latin typeface="가는각진제목체" pitchFamily="18" charset="-127"/>
              </a:rPr>
              <a:t>역할 중심적으로 기업의 외부 및 내부의 정보를 하나의 </a:t>
            </a:r>
            <a:r>
              <a:rPr lang="en-US" altLang="ko-KR" sz="1200" b="0" dirty="0">
                <a:latin typeface="가는각진제목체" pitchFamily="18" charset="-127"/>
              </a:rPr>
              <a:t>Page</a:t>
            </a:r>
            <a:r>
              <a:rPr lang="ko-KR" altLang="en-US" sz="1200" b="0" dirty="0">
                <a:latin typeface="가는각진제목체" pitchFamily="18" charset="-127"/>
              </a:rPr>
              <a:t>에 출력하여 대처 가능한 정보를 제공함으로써 제시된 일련의 단계를 통하여 빠른 이해 및 의사결정을 가능하게 하는 화면</a:t>
            </a:r>
            <a:r>
              <a:rPr lang="en-US" altLang="ko-KR" sz="1200" b="0" dirty="0">
                <a:latin typeface="가는각진제목체" pitchFamily="18" charset="-127"/>
              </a:rPr>
              <a:t>.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240969" y="3672798"/>
            <a:ext cx="4214812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177800" indent="-177800" algn="l" eaLnBrk="0" latinLnBrk="0" hangingPunct="0">
              <a:lnSpc>
                <a:spcPct val="120000"/>
              </a:lnSpc>
              <a:buFont typeface="Wingdings" pitchFamily="2" charset="2"/>
              <a:buBlip>
                <a:blip r:embed="rId6"/>
              </a:buBlip>
            </a:pPr>
            <a:r>
              <a:rPr lang="ko-KR" altLang="en-US" sz="12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경영진을 위한 맞춤 정보 제공</a:t>
            </a:r>
            <a:endParaRPr lang="en-US" altLang="ko-KR" sz="12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Optima" pitchFamily="2" charset="2"/>
              <a:buChar char=" "/>
            </a:pP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전략의 관리와 실행을 모니터링</a:t>
            </a:r>
            <a:endParaRPr lang="en-US" altLang="ko-KR" sz="12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Optima" pitchFamily="2" charset="2"/>
              <a:buChar char=" "/>
            </a:pP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기업의 핵심 역량 실행의 모니터링</a:t>
            </a:r>
            <a:endParaRPr lang="en-US" altLang="ko-KR" sz="12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Optima" pitchFamily="2" charset="2"/>
              <a:buChar char=" "/>
            </a:pP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- LOB(Line Of Business)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와의  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Communication</a:t>
            </a:r>
            <a:endParaRPr lang="ko-KR" altLang="en-US" sz="12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Wingdings" pitchFamily="2" charset="2"/>
              <a:buBlip>
                <a:blip r:embed="rId6"/>
              </a:buBlip>
            </a:pPr>
            <a:r>
              <a:rPr lang="ko-KR" altLang="en-US" sz="12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문맥적인 핵심 정보 제공</a:t>
            </a:r>
            <a:endParaRPr lang="en-US" altLang="ko-KR" sz="12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Optima" pitchFamily="2" charset="2"/>
              <a:buChar char=" "/>
            </a:pP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성과 분석 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Framework 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기반의 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KPI </a:t>
            </a:r>
          </a:p>
          <a:p>
            <a:pPr marL="177800" indent="-177800" algn="l" eaLnBrk="0" latinLnBrk="0" hangingPunct="0">
              <a:lnSpc>
                <a:spcPct val="120000"/>
              </a:lnSpc>
              <a:buFont typeface="Optima" pitchFamily="2" charset="2"/>
              <a:buChar char=" "/>
            </a:pP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선행과 후행 </a:t>
            </a: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KPI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와의 연관 제공</a:t>
            </a:r>
            <a:endParaRPr lang="en-US" altLang="ko-KR" sz="12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Optima" pitchFamily="2" charset="2"/>
              <a:buChar char=" "/>
            </a:pP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- One Screen, One Mean.</a:t>
            </a:r>
            <a:endParaRPr lang="ko-KR" altLang="en-US" sz="120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Wingdings" pitchFamily="2" charset="2"/>
              <a:buBlip>
                <a:blip r:embed="rId6"/>
              </a:buBlip>
            </a:pPr>
            <a:r>
              <a:rPr lang="ko-KR" altLang="en-US" sz="12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직관적인 사용자 </a:t>
            </a:r>
            <a:r>
              <a:rPr lang="en-US" altLang="ko-KR" sz="120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Interface</a:t>
            </a:r>
          </a:p>
          <a:p>
            <a:pPr marL="177800" indent="-177800" algn="l" eaLnBrk="0" latinLnBrk="0" hangingPunct="0">
              <a:lnSpc>
                <a:spcPct val="120000"/>
              </a:lnSpc>
              <a:buFont typeface="Optima" pitchFamily="2" charset="2"/>
              <a:buChar char=" "/>
            </a:pP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문맥적인 화면 배열</a:t>
            </a:r>
            <a:endParaRPr lang="en-US" altLang="ko-KR" sz="12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Optima" pitchFamily="2" charset="2"/>
              <a:buChar char=" "/>
            </a:pP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시각적인 예외 사항 인지</a:t>
            </a:r>
            <a:endParaRPr lang="en-US" altLang="ko-KR" sz="1200" b="0" dirty="0">
              <a:solidFill>
                <a:srgbClr val="0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Optima" pitchFamily="2" charset="2"/>
              <a:buChar char=" "/>
            </a:pPr>
            <a:r>
              <a:rPr lang="en-US" altLang="ko-KR" sz="12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- No Click, No Scroll</a:t>
            </a:r>
          </a:p>
        </p:txBody>
      </p:sp>
      <p:sp>
        <p:nvSpPr>
          <p:cNvPr id="104" name="Rectangle 9"/>
          <p:cNvSpPr>
            <a:spLocks noChangeArrowheads="1"/>
          </p:cNvSpPr>
          <p:nvPr/>
        </p:nvSpPr>
        <p:spPr bwMode="gray">
          <a:xfrm>
            <a:off x="6810375" y="2323175"/>
            <a:ext cx="2895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0488" indent="-90488" algn="l">
              <a:buFont typeface="Arial" charset="0"/>
              <a:buChar char="•"/>
            </a:pP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  <a:p>
            <a:pPr marL="90488" indent="-90488" algn="l">
              <a:buFont typeface="Arial" charset="0"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정보는 의도한 대상을 위한 주요 의사결정에 중점을 두어야 함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gray">
          <a:xfrm>
            <a:off x="6810375" y="3250275"/>
            <a:ext cx="2895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0488" indent="-90488" algn="l">
              <a:buFont typeface="Arial" charset="0"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지표의 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Framework</a:t>
            </a: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에 기본을 두어 상호 연관을 발견 할 수 있는 분석 경로를 활용하여 일관되고 상세한 정보를 제공해야 함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106" name="Rectangle 15"/>
          <p:cNvSpPr>
            <a:spLocks noChangeArrowheads="1"/>
          </p:cNvSpPr>
          <p:nvPr/>
        </p:nvSpPr>
        <p:spPr bwMode="gray">
          <a:xfrm>
            <a:off x="6810375" y="4113875"/>
            <a:ext cx="2895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0488" indent="-90488" algn="l">
              <a:buFont typeface="Arial" charset="0"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정보는 논리적인 방식으로 구성되어 쉽게 이해할 수 있고 바로 응대할 수 있어야 함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grpSp>
        <p:nvGrpSpPr>
          <p:cNvPr id="107" name="그룹 115"/>
          <p:cNvGrpSpPr/>
          <p:nvPr/>
        </p:nvGrpSpPr>
        <p:grpSpPr>
          <a:xfrm>
            <a:off x="5011559" y="2475752"/>
            <a:ext cx="1643074" cy="428628"/>
            <a:chOff x="703263" y="1519238"/>
            <a:chExt cx="1655762" cy="422275"/>
          </a:xfrm>
          <a:solidFill>
            <a:srgbClr val="2D2DB9">
              <a:lumMod val="20000"/>
              <a:lumOff val="80000"/>
            </a:srgbClr>
          </a:solidFill>
        </p:grpSpPr>
        <p:sp>
          <p:nvSpPr>
            <p:cNvPr id="108" name="Rectangle 4"/>
            <p:cNvSpPr>
              <a:spLocks noChangeArrowheads="1"/>
            </p:cNvSpPr>
            <p:nvPr/>
          </p:nvSpPr>
          <p:spPr bwMode="gray">
            <a:xfrm>
              <a:off x="1535080" y="1647348"/>
              <a:ext cx="66" cy="181929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0" kern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gray">
            <a:xfrm>
              <a:off x="703263" y="1519238"/>
              <a:ext cx="1655762" cy="422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12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의사소통 과 명확한 정보 전달</a:t>
              </a:r>
              <a:endParaRPr kumimoji="0" lang="en-US" altLang="ko-KR" sz="12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grpSp>
        <p:nvGrpSpPr>
          <p:cNvPr id="110" name="그룹 116"/>
          <p:cNvGrpSpPr/>
          <p:nvPr/>
        </p:nvGrpSpPr>
        <p:grpSpPr>
          <a:xfrm>
            <a:off x="5011559" y="3297897"/>
            <a:ext cx="1643074" cy="428628"/>
            <a:chOff x="706438" y="2527300"/>
            <a:chExt cx="1655762" cy="422275"/>
          </a:xfrm>
          <a:solidFill>
            <a:srgbClr val="2D2DB9">
              <a:lumMod val="20000"/>
              <a:lumOff val="80000"/>
            </a:srgbClr>
          </a:solidFill>
        </p:grpSpPr>
        <p:sp>
          <p:nvSpPr>
            <p:cNvPr id="111" name="Rectangle 17"/>
            <p:cNvSpPr>
              <a:spLocks noChangeArrowheads="1"/>
            </p:cNvSpPr>
            <p:nvPr/>
          </p:nvSpPr>
          <p:spPr bwMode="gray">
            <a:xfrm>
              <a:off x="1535080" y="2671285"/>
              <a:ext cx="66" cy="181929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0" kern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2" name="Rectangle 21"/>
            <p:cNvSpPr>
              <a:spLocks noChangeArrowheads="1"/>
            </p:cNvSpPr>
            <p:nvPr/>
          </p:nvSpPr>
          <p:spPr bwMode="gray">
            <a:xfrm>
              <a:off x="706438" y="2527300"/>
              <a:ext cx="1655762" cy="422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12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항상 상호 대화적</a:t>
              </a:r>
              <a:endParaRPr kumimoji="0" lang="en-US" altLang="ko-KR" sz="12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grpSp>
        <p:nvGrpSpPr>
          <p:cNvPr id="113" name="그룹 117"/>
          <p:cNvGrpSpPr/>
          <p:nvPr/>
        </p:nvGrpSpPr>
        <p:grpSpPr>
          <a:xfrm>
            <a:off x="5011559" y="4120042"/>
            <a:ext cx="1643074" cy="428628"/>
            <a:chOff x="709613" y="3582988"/>
            <a:chExt cx="1655762" cy="422275"/>
          </a:xfrm>
          <a:solidFill>
            <a:srgbClr val="2D2DB9">
              <a:lumMod val="20000"/>
              <a:lumOff val="80000"/>
            </a:srgbClr>
          </a:solidFill>
        </p:grpSpPr>
        <p:sp>
          <p:nvSpPr>
            <p:cNvPr id="114" name="Rectangle 18"/>
            <p:cNvSpPr>
              <a:spLocks noChangeArrowheads="1"/>
            </p:cNvSpPr>
            <p:nvPr/>
          </p:nvSpPr>
          <p:spPr bwMode="gray">
            <a:xfrm>
              <a:off x="1535079" y="3728559"/>
              <a:ext cx="66" cy="181929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0" kern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5" name="Rectangle 22"/>
            <p:cNvSpPr>
              <a:spLocks noChangeArrowheads="1"/>
            </p:cNvSpPr>
            <p:nvPr/>
          </p:nvSpPr>
          <p:spPr bwMode="gray">
            <a:xfrm>
              <a:off x="709613" y="3582988"/>
              <a:ext cx="1655762" cy="422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12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지능형 화면</a:t>
              </a:r>
              <a:endParaRPr kumimoji="0" lang="en-US" altLang="ko-KR" sz="12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grpSp>
        <p:nvGrpSpPr>
          <p:cNvPr id="116" name="그룹 118"/>
          <p:cNvGrpSpPr/>
          <p:nvPr/>
        </p:nvGrpSpPr>
        <p:grpSpPr>
          <a:xfrm>
            <a:off x="5011559" y="4942187"/>
            <a:ext cx="1643074" cy="428628"/>
            <a:chOff x="712788" y="4510088"/>
            <a:chExt cx="1655762" cy="422275"/>
          </a:xfrm>
          <a:solidFill>
            <a:srgbClr val="2D2DB9">
              <a:lumMod val="20000"/>
              <a:lumOff val="80000"/>
            </a:srgbClr>
          </a:solidFill>
        </p:grpSpPr>
        <p:sp>
          <p:nvSpPr>
            <p:cNvPr id="117" name="Rectangle 19"/>
            <p:cNvSpPr>
              <a:spLocks noChangeArrowheads="1"/>
            </p:cNvSpPr>
            <p:nvPr/>
          </p:nvSpPr>
          <p:spPr bwMode="gray">
            <a:xfrm>
              <a:off x="1535080" y="4623910"/>
              <a:ext cx="66" cy="181929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0" kern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8" name="Rectangle 23"/>
            <p:cNvSpPr>
              <a:spLocks noChangeArrowheads="1"/>
            </p:cNvSpPr>
            <p:nvPr/>
          </p:nvSpPr>
          <p:spPr bwMode="gray">
            <a:xfrm>
              <a:off x="712788" y="4510088"/>
              <a:ext cx="1655762" cy="422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12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협업</a:t>
              </a:r>
              <a:endParaRPr kumimoji="0" lang="en-US" altLang="ko-KR" sz="12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grpSp>
        <p:nvGrpSpPr>
          <p:cNvPr id="119" name="그룹 119"/>
          <p:cNvGrpSpPr/>
          <p:nvPr/>
        </p:nvGrpSpPr>
        <p:grpSpPr>
          <a:xfrm>
            <a:off x="5011559" y="5764332"/>
            <a:ext cx="1643074" cy="428628"/>
            <a:chOff x="715963" y="5653088"/>
            <a:chExt cx="1655762" cy="422275"/>
          </a:xfrm>
          <a:solidFill>
            <a:srgbClr val="2D2DB9">
              <a:lumMod val="20000"/>
              <a:lumOff val="80000"/>
            </a:srgbClr>
          </a:solidFill>
        </p:grpSpPr>
        <p:sp>
          <p:nvSpPr>
            <p:cNvPr id="120" name="Rectangle 20"/>
            <p:cNvSpPr>
              <a:spLocks noChangeArrowheads="1"/>
            </p:cNvSpPr>
            <p:nvPr/>
          </p:nvSpPr>
          <p:spPr bwMode="gray">
            <a:xfrm>
              <a:off x="1535080" y="5805009"/>
              <a:ext cx="66" cy="181929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0" kern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1" name="Rectangle 24"/>
            <p:cNvSpPr>
              <a:spLocks noChangeArrowheads="1"/>
            </p:cNvSpPr>
            <p:nvPr/>
          </p:nvSpPr>
          <p:spPr bwMode="gray">
            <a:xfrm>
              <a:off x="715963" y="5653088"/>
              <a:ext cx="1655762" cy="422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1200" kern="0" dirty="0">
                  <a:solidFill>
                    <a:sysClr val="windowText" lastClr="000000"/>
                  </a:solidFill>
                  <a:latin typeface="가는각진제목체" pitchFamily="18" charset="-127"/>
                  <a:ea typeface="가는각진제목체" pitchFamily="18" charset="-127"/>
                </a:rPr>
                <a:t>개인화</a:t>
              </a:r>
              <a:endParaRPr kumimoji="0" lang="en-US" altLang="ko-KR" sz="1200" kern="0" dirty="0">
                <a:solidFill>
                  <a:sysClr val="windowText" lastClr="0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sp>
        <p:nvSpPr>
          <p:cNvPr id="122" name="Rectangle 30"/>
          <p:cNvSpPr>
            <a:spLocks noChangeArrowheads="1"/>
          </p:cNvSpPr>
          <p:nvPr/>
        </p:nvSpPr>
        <p:spPr bwMode="gray">
          <a:xfrm>
            <a:off x="6810375" y="5749000"/>
            <a:ext cx="28956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0488" indent="-90488" algn="l">
              <a:buFont typeface="Arial" charset="0"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필요에 따라 사용자가 자신의 화면과 내용을 구성할 수 있어야 함</a:t>
            </a:r>
            <a:r>
              <a:rPr lang="en-US" altLang="ko-KR" sz="1200" b="0">
                <a:latin typeface="가는각진제목체" pitchFamily="18" charset="-127"/>
                <a:ea typeface="가는각진제목체" pitchFamily="18" charset="-127"/>
              </a:rPr>
              <a:t>..</a:t>
            </a:r>
          </a:p>
        </p:txBody>
      </p:sp>
      <p:sp>
        <p:nvSpPr>
          <p:cNvPr id="123" name="Rectangle 25"/>
          <p:cNvSpPr>
            <a:spLocks noChangeArrowheads="1"/>
          </p:cNvSpPr>
          <p:nvPr/>
        </p:nvSpPr>
        <p:spPr bwMode="gray">
          <a:xfrm>
            <a:off x="6810375" y="4925087"/>
            <a:ext cx="2895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90488" indent="-90488" algn="l">
              <a:buFont typeface="Arial" charset="0"/>
              <a:buChar char="•"/>
            </a:pPr>
            <a:r>
              <a:rPr lang="ko-KR" altLang="en-US" sz="1200" b="0">
                <a:latin typeface="가는각진제목체" pitchFamily="18" charset="-127"/>
                <a:ea typeface="가는각진제목체" pitchFamily="18" charset="-127"/>
              </a:rPr>
              <a:t>정보조회 중의 의문사항에 대해 관련 담당자와의 질의 및 답변기능 구현</a:t>
            </a:r>
            <a:endParaRPr lang="en-US" altLang="ko-KR" sz="12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969" y="3224884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목적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0362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1.1 Data, Information, Knowledge and Wisdom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79337" y="887094"/>
            <a:ext cx="9201276" cy="898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일련의 프로세스를 통하여 서비스 또는 제품의 가치를 향상 시켜 고객의 요구 사항을 충족함으로써</a:t>
            </a:r>
            <a:r>
              <a:rPr kumimoji="0" lang="en-US" altLang="ko-KR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4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기업의 가치 또는 이익의 증가를 목적으로 하는 유기적인 조직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3" name="직사각형 161"/>
          <p:cNvSpPr>
            <a:spLocks noChangeArrowheads="1"/>
          </p:cNvSpPr>
          <p:nvPr/>
        </p:nvSpPr>
        <p:spPr bwMode="auto">
          <a:xfrm>
            <a:off x="1466030" y="5729224"/>
            <a:ext cx="1428750" cy="428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운영시스템</a:t>
            </a:r>
          </a:p>
        </p:txBody>
      </p:sp>
      <p:sp>
        <p:nvSpPr>
          <p:cNvPr id="34" name="순서도: 자기 디스크 163"/>
          <p:cNvSpPr>
            <a:spLocks noChangeArrowheads="1"/>
          </p:cNvSpPr>
          <p:nvPr/>
        </p:nvSpPr>
        <p:spPr bwMode="auto">
          <a:xfrm>
            <a:off x="1466030" y="5027549"/>
            <a:ext cx="1428750" cy="57150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운영 데이터</a:t>
            </a:r>
          </a:p>
        </p:txBody>
      </p:sp>
      <p:sp>
        <p:nvSpPr>
          <p:cNvPr id="35" name="직사각형 165"/>
          <p:cNvSpPr>
            <a:spLocks noChangeArrowheads="1"/>
          </p:cNvSpPr>
          <p:nvPr/>
        </p:nvSpPr>
        <p:spPr bwMode="auto">
          <a:xfrm>
            <a:off x="1466030" y="4467161"/>
            <a:ext cx="1428750" cy="428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데이터 품질</a:t>
            </a:r>
          </a:p>
        </p:txBody>
      </p:sp>
      <p:sp>
        <p:nvSpPr>
          <p:cNvPr id="36" name="직사각형 166"/>
          <p:cNvSpPr>
            <a:spLocks noChangeArrowheads="1"/>
          </p:cNvSpPr>
          <p:nvPr/>
        </p:nvSpPr>
        <p:spPr bwMode="auto">
          <a:xfrm>
            <a:off x="1466030" y="3908361"/>
            <a:ext cx="1428750" cy="428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ETL(**)</a:t>
            </a:r>
            <a:endParaRPr kumimoji="0" lang="ko-KR" alt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직사각형 167"/>
          <p:cNvSpPr>
            <a:spLocks noChangeArrowheads="1"/>
          </p:cNvSpPr>
          <p:nvPr/>
        </p:nvSpPr>
        <p:spPr bwMode="auto">
          <a:xfrm>
            <a:off x="1466030" y="3347974"/>
            <a:ext cx="1428750" cy="428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EDW(*)</a:t>
            </a:r>
            <a:endParaRPr kumimoji="0" lang="ko-KR" alt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8" name="직사각형 168"/>
          <p:cNvSpPr>
            <a:spLocks noChangeArrowheads="1"/>
          </p:cNvSpPr>
          <p:nvPr/>
        </p:nvSpPr>
        <p:spPr bwMode="auto">
          <a:xfrm>
            <a:off x="1466030" y="2787586"/>
            <a:ext cx="1428750" cy="430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en-US" altLang="ko-KR" sz="1400" b="0">
                <a:latin typeface="가는각진제목체" pitchFamily="18" charset="-127"/>
                <a:ea typeface="가는각진제목체" pitchFamily="18" charset="-127"/>
              </a:rPr>
              <a:t>OLAP/Mining</a:t>
            </a:r>
            <a:endParaRPr kumimoji="0" lang="ko-KR" altLang="en-US" sz="14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9" name="직사각형 169"/>
          <p:cNvSpPr>
            <a:spLocks noChangeArrowheads="1"/>
          </p:cNvSpPr>
          <p:nvPr/>
        </p:nvSpPr>
        <p:spPr bwMode="auto">
          <a:xfrm>
            <a:off x="1466030" y="2228786"/>
            <a:ext cx="1428750" cy="428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Tool Portal</a:t>
            </a:r>
            <a:endParaRPr kumimoji="0" lang="ko-KR" alt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0" name="위쪽 화살표 172"/>
          <p:cNvSpPr>
            <a:spLocks noChangeArrowheads="1"/>
          </p:cNvSpPr>
          <p:nvPr/>
        </p:nvSpPr>
        <p:spPr bwMode="auto">
          <a:xfrm>
            <a:off x="3432366" y="2157349"/>
            <a:ext cx="500062" cy="4071937"/>
          </a:xfrm>
          <a:prstGeom prst="upArrow">
            <a:avLst>
              <a:gd name="adj1" fmla="val 50000"/>
              <a:gd name="adj2" fmla="val 49988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데이터의 가치 증가</a:t>
            </a:r>
          </a:p>
        </p:txBody>
      </p:sp>
      <p:sp>
        <p:nvSpPr>
          <p:cNvPr id="41" name="직사각형 89"/>
          <p:cNvSpPr>
            <a:spLocks noChangeArrowheads="1"/>
          </p:cNvSpPr>
          <p:nvPr/>
        </p:nvSpPr>
        <p:spPr bwMode="auto">
          <a:xfrm>
            <a:off x="737219" y="4229036"/>
            <a:ext cx="357187" cy="18954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데이터</a:t>
            </a:r>
          </a:p>
        </p:txBody>
      </p:sp>
      <p:sp>
        <p:nvSpPr>
          <p:cNvPr id="42" name="직사각형 90"/>
          <p:cNvSpPr>
            <a:spLocks noChangeArrowheads="1"/>
          </p:cNvSpPr>
          <p:nvPr/>
        </p:nvSpPr>
        <p:spPr bwMode="auto">
          <a:xfrm>
            <a:off x="737219" y="3155886"/>
            <a:ext cx="357187" cy="9636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정보</a:t>
            </a:r>
          </a:p>
        </p:txBody>
      </p:sp>
      <p:sp>
        <p:nvSpPr>
          <p:cNvPr id="43" name="직사각형 91"/>
          <p:cNvSpPr>
            <a:spLocks noChangeArrowheads="1"/>
          </p:cNvSpPr>
          <p:nvPr/>
        </p:nvSpPr>
        <p:spPr bwMode="auto">
          <a:xfrm>
            <a:off x="737219" y="2276411"/>
            <a:ext cx="357187" cy="776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지식</a:t>
            </a:r>
          </a:p>
        </p:txBody>
      </p:sp>
      <p:sp>
        <p:nvSpPr>
          <p:cNvPr id="19" name="도넛 18"/>
          <p:cNvSpPr/>
          <p:nvPr/>
        </p:nvSpPr>
        <p:spPr bwMode="auto">
          <a:xfrm>
            <a:off x="5323335" y="2262583"/>
            <a:ext cx="3578225" cy="3589338"/>
          </a:xfrm>
          <a:prstGeom prst="donut">
            <a:avLst>
              <a:gd name="adj" fmla="val 158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kumimoji="0" lang="ko-KR" altLang="en-US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0" name="AutoShape 115"/>
          <p:cNvSpPr>
            <a:spLocks noChangeArrowheads="1"/>
          </p:cNvSpPr>
          <p:nvPr/>
        </p:nvSpPr>
        <p:spPr bwMode="auto">
          <a:xfrm>
            <a:off x="6032947" y="2935683"/>
            <a:ext cx="2159000" cy="2224088"/>
          </a:xfrm>
          <a:custGeom>
            <a:avLst/>
            <a:gdLst>
              <a:gd name="G0" fmla="+- 5332 0 0"/>
              <a:gd name="G1" fmla="+- 21600 0 5332"/>
              <a:gd name="G2" fmla="+- 21600 0 5332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332" y="10800"/>
                </a:moveTo>
                <a:cubicBezTo>
                  <a:pt x="5332" y="13820"/>
                  <a:pt x="7780" y="16268"/>
                  <a:pt x="10800" y="16268"/>
                </a:cubicBezTo>
                <a:cubicBezTo>
                  <a:pt x="13820" y="16268"/>
                  <a:pt x="16268" y="13820"/>
                  <a:pt x="16268" y="10800"/>
                </a:cubicBezTo>
                <a:cubicBezTo>
                  <a:pt x="16268" y="7780"/>
                  <a:pt x="13820" y="5332"/>
                  <a:pt x="10800" y="5332"/>
                </a:cubicBezTo>
                <a:cubicBezTo>
                  <a:pt x="7780" y="5332"/>
                  <a:pt x="5332" y="7780"/>
                  <a:pt x="5332" y="10800"/>
                </a:cubicBez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1" name="Freeform 116"/>
          <p:cNvSpPr>
            <a:spLocks/>
          </p:cNvSpPr>
          <p:nvPr/>
        </p:nvSpPr>
        <p:spPr bwMode="auto">
          <a:xfrm>
            <a:off x="7109272" y="2808683"/>
            <a:ext cx="238125" cy="820738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63500" dir="2212194" algn="ctr" rotWithShape="0">
              <a:srgbClr val="969696"/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2" name="Freeform 117"/>
          <p:cNvSpPr>
            <a:spLocks/>
          </p:cNvSpPr>
          <p:nvPr/>
        </p:nvSpPr>
        <p:spPr bwMode="auto">
          <a:xfrm rot="3810006">
            <a:off x="7823648" y="3567508"/>
            <a:ext cx="252412" cy="776287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6796" dir="3806097" algn="ctr" rotWithShape="0">
              <a:srgbClr val="969696"/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Freeform 118"/>
          <p:cNvSpPr>
            <a:spLocks/>
          </p:cNvSpPr>
          <p:nvPr/>
        </p:nvSpPr>
        <p:spPr bwMode="auto">
          <a:xfrm rot="8178940">
            <a:off x="7352160" y="4416821"/>
            <a:ext cx="239712" cy="820737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6796" dir="6993903" algn="ctr" rotWithShape="0">
              <a:srgbClr val="969696"/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4" name="Freeform 119"/>
          <p:cNvSpPr>
            <a:spLocks/>
          </p:cNvSpPr>
          <p:nvPr/>
        </p:nvSpPr>
        <p:spPr bwMode="auto">
          <a:xfrm rot="13091028">
            <a:off x="6437760" y="4250133"/>
            <a:ext cx="239712" cy="820738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0800" dir="10800000" algn="ctr" rotWithShape="0">
              <a:srgbClr val="969696"/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5" name="Freeform 120"/>
          <p:cNvSpPr>
            <a:spLocks/>
          </p:cNvSpPr>
          <p:nvPr/>
        </p:nvSpPr>
        <p:spPr bwMode="auto">
          <a:xfrm rot="16974174">
            <a:off x="6241704" y="3284139"/>
            <a:ext cx="254000" cy="776287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52363" dir="15357825" algn="ctr" rotWithShape="0">
              <a:srgbClr val="969696"/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6" name="TextBox 98"/>
          <p:cNvSpPr txBox="1">
            <a:spLocks noChangeArrowheads="1"/>
          </p:cNvSpPr>
          <p:nvPr/>
        </p:nvSpPr>
        <p:spPr bwMode="auto">
          <a:xfrm>
            <a:off x="5909122" y="4023121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분석</a:t>
            </a:r>
          </a:p>
        </p:txBody>
      </p:sp>
      <p:sp>
        <p:nvSpPr>
          <p:cNvPr id="27" name="TextBox 99"/>
          <p:cNvSpPr txBox="1">
            <a:spLocks noChangeArrowheads="1"/>
          </p:cNvSpPr>
          <p:nvPr/>
        </p:nvSpPr>
        <p:spPr bwMode="auto">
          <a:xfrm>
            <a:off x="6480622" y="3165871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질의</a:t>
            </a:r>
          </a:p>
        </p:txBody>
      </p:sp>
      <p:sp>
        <p:nvSpPr>
          <p:cNvPr id="28" name="TextBox 100"/>
          <p:cNvSpPr txBox="1">
            <a:spLocks noChangeArrowheads="1"/>
          </p:cNvSpPr>
          <p:nvPr/>
        </p:nvSpPr>
        <p:spPr bwMode="auto">
          <a:xfrm>
            <a:off x="7480747" y="3348433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보고</a:t>
            </a:r>
          </a:p>
        </p:txBody>
      </p:sp>
      <p:sp>
        <p:nvSpPr>
          <p:cNvPr id="29" name="TextBox 101"/>
          <p:cNvSpPr txBox="1">
            <a:spLocks noChangeArrowheads="1"/>
          </p:cNvSpPr>
          <p:nvPr/>
        </p:nvSpPr>
        <p:spPr bwMode="auto">
          <a:xfrm>
            <a:off x="7617272" y="4292996"/>
            <a:ext cx="649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예측</a:t>
            </a:r>
          </a:p>
        </p:txBody>
      </p:sp>
      <p:sp>
        <p:nvSpPr>
          <p:cNvPr id="30" name="TextBox 102"/>
          <p:cNvSpPr txBox="1">
            <a:spLocks noChangeArrowheads="1"/>
          </p:cNvSpPr>
          <p:nvPr/>
        </p:nvSpPr>
        <p:spPr bwMode="auto">
          <a:xfrm>
            <a:off x="6545710" y="4670821"/>
            <a:ext cx="1035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시뮬레이션</a:t>
            </a:r>
          </a:p>
        </p:txBody>
      </p:sp>
      <p:sp>
        <p:nvSpPr>
          <p:cNvPr id="44" name="Freeform 116"/>
          <p:cNvSpPr>
            <a:spLocks/>
          </p:cNvSpPr>
          <p:nvPr/>
        </p:nvSpPr>
        <p:spPr bwMode="auto">
          <a:xfrm rot="9066580">
            <a:off x="6021835" y="2346721"/>
            <a:ext cx="382587" cy="862012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5" name="Freeform 116"/>
          <p:cNvSpPr>
            <a:spLocks/>
          </p:cNvSpPr>
          <p:nvPr/>
        </p:nvSpPr>
        <p:spPr bwMode="auto">
          <a:xfrm rot="13706320">
            <a:off x="7881591" y="2379264"/>
            <a:ext cx="382588" cy="860425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6" name="Freeform 116"/>
          <p:cNvSpPr>
            <a:spLocks/>
          </p:cNvSpPr>
          <p:nvPr/>
        </p:nvSpPr>
        <p:spPr bwMode="auto">
          <a:xfrm rot="18543488">
            <a:off x="8355460" y="4331095"/>
            <a:ext cx="382588" cy="862013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7" name="Freeform 116"/>
          <p:cNvSpPr>
            <a:spLocks/>
          </p:cNvSpPr>
          <p:nvPr/>
        </p:nvSpPr>
        <p:spPr bwMode="auto">
          <a:xfrm rot="1132351">
            <a:off x="6894960" y="5204221"/>
            <a:ext cx="382587" cy="862012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8" name="Freeform 116"/>
          <p:cNvSpPr>
            <a:spLocks/>
          </p:cNvSpPr>
          <p:nvPr/>
        </p:nvSpPr>
        <p:spPr bwMode="auto">
          <a:xfrm rot="3991327">
            <a:off x="5545585" y="4296170"/>
            <a:ext cx="382588" cy="862013"/>
          </a:xfrm>
          <a:custGeom>
            <a:avLst/>
            <a:gdLst/>
            <a:ahLst/>
            <a:cxnLst>
              <a:cxn ang="0">
                <a:pos x="11" y="120"/>
              </a:cxn>
              <a:cxn ang="0">
                <a:pos x="11" y="0"/>
              </a:cxn>
              <a:cxn ang="0">
                <a:pos x="306" y="371"/>
              </a:cxn>
              <a:cxn ang="0">
                <a:pos x="0" y="775"/>
              </a:cxn>
              <a:cxn ang="0">
                <a:pos x="6" y="644"/>
              </a:cxn>
            </a:cxnLst>
            <a:rect l="0" t="0" r="r" b="b"/>
            <a:pathLst>
              <a:path w="306" h="775">
                <a:moveTo>
                  <a:pt x="11" y="120"/>
                </a:moveTo>
                <a:lnTo>
                  <a:pt x="11" y="0"/>
                </a:lnTo>
                <a:lnTo>
                  <a:pt x="306" y="371"/>
                </a:lnTo>
                <a:lnTo>
                  <a:pt x="0" y="775"/>
                </a:lnTo>
                <a:lnTo>
                  <a:pt x="6" y="64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kern="0">
              <a:solidFill>
                <a:sysClr val="windowText" lastClr="0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9" name="TextBox 137"/>
          <p:cNvSpPr txBox="1">
            <a:spLocks noChangeArrowheads="1"/>
          </p:cNvSpPr>
          <p:nvPr/>
        </p:nvSpPr>
        <p:spPr bwMode="auto">
          <a:xfrm>
            <a:off x="5766247" y="5094683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집계</a:t>
            </a:r>
          </a:p>
        </p:txBody>
      </p:sp>
      <p:sp>
        <p:nvSpPr>
          <p:cNvPr id="50" name="TextBox 138"/>
          <p:cNvSpPr txBox="1">
            <a:spLocks noChangeArrowheads="1"/>
          </p:cNvSpPr>
          <p:nvPr/>
        </p:nvSpPr>
        <p:spPr bwMode="auto">
          <a:xfrm>
            <a:off x="7552185" y="5166121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적재</a:t>
            </a:r>
          </a:p>
        </p:txBody>
      </p:sp>
      <p:sp>
        <p:nvSpPr>
          <p:cNvPr id="51" name="TextBox 139"/>
          <p:cNvSpPr txBox="1">
            <a:spLocks noChangeArrowheads="1"/>
          </p:cNvSpPr>
          <p:nvPr/>
        </p:nvSpPr>
        <p:spPr bwMode="auto">
          <a:xfrm>
            <a:off x="8123685" y="3594496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추출</a:t>
            </a:r>
          </a:p>
        </p:txBody>
      </p:sp>
      <p:sp>
        <p:nvSpPr>
          <p:cNvPr id="52" name="TextBox 140"/>
          <p:cNvSpPr txBox="1">
            <a:spLocks noChangeArrowheads="1"/>
          </p:cNvSpPr>
          <p:nvPr/>
        </p:nvSpPr>
        <p:spPr bwMode="auto">
          <a:xfrm>
            <a:off x="6766372" y="2451496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변환</a:t>
            </a:r>
          </a:p>
        </p:txBody>
      </p:sp>
      <p:sp>
        <p:nvSpPr>
          <p:cNvPr id="53" name="TextBox 141"/>
          <p:cNvSpPr txBox="1">
            <a:spLocks noChangeArrowheads="1"/>
          </p:cNvSpPr>
          <p:nvPr/>
        </p:nvSpPr>
        <p:spPr bwMode="auto">
          <a:xfrm>
            <a:off x="5266185" y="3523058"/>
            <a:ext cx="81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가는각진제목체" pitchFamily="18" charset="-127"/>
                <a:ea typeface="가는각진제목체" pitchFamily="18" charset="-127"/>
              </a:rPr>
              <a:t>정제</a:t>
            </a:r>
          </a:p>
        </p:txBody>
      </p:sp>
      <p:sp>
        <p:nvSpPr>
          <p:cNvPr id="54" name="TextBox 142"/>
          <p:cNvSpPr txBox="1">
            <a:spLocks noChangeArrowheads="1"/>
          </p:cNvSpPr>
          <p:nvPr/>
        </p:nvSpPr>
        <p:spPr bwMode="auto">
          <a:xfrm>
            <a:off x="6536185" y="3786583"/>
            <a:ext cx="1143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가는각진제목체" pitchFamily="18" charset="-127"/>
                <a:ea typeface="가는각진제목체" pitchFamily="18" charset="-127"/>
              </a:rPr>
              <a:t>Business Intelligence</a:t>
            </a:r>
            <a:endParaRPr lang="ko-KR" altLang="en-US" sz="14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5" name="타원 146"/>
          <p:cNvSpPr>
            <a:spLocks noChangeArrowheads="1"/>
          </p:cNvSpPr>
          <p:nvPr/>
        </p:nvSpPr>
        <p:spPr bwMode="auto">
          <a:xfrm>
            <a:off x="8264972" y="2086371"/>
            <a:ext cx="935038" cy="7143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en-US" altLang="ko-KR" sz="1400" b="0">
                <a:latin typeface="가는각진제목체" pitchFamily="18" charset="-127"/>
                <a:ea typeface="가는각진제목체" pitchFamily="18" charset="-127"/>
              </a:rPr>
              <a:t>ERP</a:t>
            </a:r>
            <a:endParaRPr kumimoji="0" lang="ko-KR" altLang="en-US" sz="14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6" name="타원 147"/>
          <p:cNvSpPr>
            <a:spLocks noChangeArrowheads="1"/>
          </p:cNvSpPr>
          <p:nvPr/>
        </p:nvSpPr>
        <p:spPr bwMode="auto">
          <a:xfrm>
            <a:off x="4835972" y="2014933"/>
            <a:ext cx="935038" cy="7143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en-US" altLang="ko-KR" sz="1400" b="0">
                <a:latin typeface="가는각진제목체" pitchFamily="18" charset="-127"/>
                <a:ea typeface="가는각진제목체" pitchFamily="18" charset="-127"/>
              </a:rPr>
              <a:t>CRM</a:t>
            </a:r>
            <a:endParaRPr kumimoji="0" lang="ko-KR" altLang="en-US" sz="14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7" name="타원 148"/>
          <p:cNvSpPr>
            <a:spLocks noChangeArrowheads="1"/>
          </p:cNvSpPr>
          <p:nvPr/>
        </p:nvSpPr>
        <p:spPr bwMode="auto">
          <a:xfrm>
            <a:off x="4907410" y="5443933"/>
            <a:ext cx="935037" cy="7143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400" b="0">
                <a:latin typeface="가는각진제목체" pitchFamily="18" charset="-127"/>
                <a:ea typeface="가는각진제목체" pitchFamily="18" charset="-127"/>
              </a:rPr>
              <a:t>기타</a:t>
            </a:r>
            <a:r>
              <a:rPr kumimoji="0" lang="en-US" altLang="ko-KR" sz="1400" b="0">
                <a:latin typeface="가는각진제목체" pitchFamily="18" charset="-127"/>
                <a:ea typeface="가는각진제목체" pitchFamily="18" charset="-127"/>
              </a:rPr>
              <a:t>…</a:t>
            </a:r>
            <a:endParaRPr kumimoji="0" lang="ko-KR" altLang="en-US" sz="14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8" name="타원 149"/>
          <p:cNvSpPr>
            <a:spLocks noChangeArrowheads="1"/>
          </p:cNvSpPr>
          <p:nvPr/>
        </p:nvSpPr>
        <p:spPr bwMode="auto">
          <a:xfrm>
            <a:off x="8185597" y="5531246"/>
            <a:ext cx="792163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ko-KR" altLang="en-US" sz="1200" b="0">
                <a:latin typeface="가는각진제목체" pitchFamily="18" charset="-127"/>
                <a:ea typeface="가는각진제목체" pitchFamily="18" charset="-127"/>
              </a:rPr>
              <a:t>외부 시스템</a:t>
            </a:r>
          </a:p>
        </p:txBody>
      </p:sp>
      <p:sp>
        <p:nvSpPr>
          <p:cNvPr id="59" name="타원 150"/>
          <p:cNvSpPr>
            <a:spLocks noChangeArrowheads="1"/>
          </p:cNvSpPr>
          <p:nvPr/>
        </p:nvSpPr>
        <p:spPr bwMode="auto">
          <a:xfrm>
            <a:off x="8979347" y="3872308"/>
            <a:ext cx="935038" cy="7143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en-US" altLang="ko-KR" sz="1200" b="0" dirty="0">
                <a:latin typeface="가는각진제목체" pitchFamily="18" charset="-127"/>
                <a:ea typeface="가는각진제목체" pitchFamily="18" charset="-127"/>
              </a:rPr>
              <a:t>Legacy</a:t>
            </a:r>
            <a:endParaRPr kumimoji="0" lang="ko-KR" altLang="en-US" sz="12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0" name="타원 151"/>
          <p:cNvSpPr>
            <a:spLocks noChangeArrowheads="1"/>
          </p:cNvSpPr>
          <p:nvPr/>
        </p:nvSpPr>
        <p:spPr bwMode="auto">
          <a:xfrm>
            <a:off x="4169222" y="3943746"/>
            <a:ext cx="935038" cy="7143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 latinLnBrk="0">
              <a:spcBef>
                <a:spcPct val="50000"/>
              </a:spcBef>
              <a:defRPr/>
            </a:pPr>
            <a:r>
              <a:rPr kumimoji="0" lang="en-US" altLang="ko-KR" sz="1400" b="0">
                <a:latin typeface="가는각진제목체" pitchFamily="18" charset="-127"/>
                <a:ea typeface="가는각진제목체" pitchFamily="18" charset="-127"/>
              </a:rPr>
              <a:t>SCM</a:t>
            </a:r>
            <a:endParaRPr kumimoji="0" lang="ko-KR" altLang="en-US" sz="1400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1" name="위쪽/아래쪽 화살표 60"/>
          <p:cNvSpPr/>
          <p:nvPr/>
        </p:nvSpPr>
        <p:spPr bwMode="auto">
          <a:xfrm rot="2648507">
            <a:off x="7763322" y="2516583"/>
            <a:ext cx="357188" cy="1370013"/>
          </a:xfrm>
          <a:prstGeom prst="upDownArrow">
            <a:avLst/>
          </a:prstGeom>
          <a:solidFill>
            <a:schemeClr val="accent3">
              <a:lumMod val="8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kumimoji="0" lang="ko-KR" altLang="en-US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2" name="위쪽/아래쪽 화살표 61"/>
          <p:cNvSpPr/>
          <p:nvPr/>
        </p:nvSpPr>
        <p:spPr bwMode="auto">
          <a:xfrm rot="5400000">
            <a:off x="8128447" y="3508771"/>
            <a:ext cx="357188" cy="1370012"/>
          </a:xfrm>
          <a:prstGeom prst="upDownArrow">
            <a:avLst/>
          </a:prstGeom>
          <a:solidFill>
            <a:schemeClr val="accent3">
              <a:lumMod val="8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kumimoji="0" lang="ko-KR" altLang="en-US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3" name="위쪽/아래쪽 화살표 62"/>
          <p:cNvSpPr/>
          <p:nvPr/>
        </p:nvSpPr>
        <p:spPr bwMode="auto">
          <a:xfrm rot="8353984">
            <a:off x="7598222" y="4394596"/>
            <a:ext cx="357188" cy="1370012"/>
          </a:xfrm>
          <a:prstGeom prst="upDownArrow">
            <a:avLst/>
          </a:prstGeom>
          <a:solidFill>
            <a:schemeClr val="accent3">
              <a:lumMod val="8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kumimoji="0" lang="ko-KR" altLang="en-US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4" name="위쪽/아래쪽 화살표 63"/>
          <p:cNvSpPr/>
          <p:nvPr/>
        </p:nvSpPr>
        <p:spPr bwMode="auto">
          <a:xfrm rot="5400000">
            <a:off x="5702747" y="3511946"/>
            <a:ext cx="357187" cy="1506538"/>
          </a:xfrm>
          <a:prstGeom prst="upDownArrow">
            <a:avLst/>
          </a:prstGeom>
          <a:solidFill>
            <a:schemeClr val="accent3">
              <a:lumMod val="8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kumimoji="0" lang="ko-KR" altLang="en-US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5" name="위쪽/아래쪽 화살표 64"/>
          <p:cNvSpPr/>
          <p:nvPr/>
        </p:nvSpPr>
        <p:spPr bwMode="auto">
          <a:xfrm rot="2823451">
            <a:off x="6131372" y="4312046"/>
            <a:ext cx="357188" cy="1370012"/>
          </a:xfrm>
          <a:prstGeom prst="upDownArrow">
            <a:avLst/>
          </a:prstGeom>
          <a:solidFill>
            <a:schemeClr val="accent3">
              <a:lumMod val="8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kumimoji="0" lang="ko-KR" altLang="en-US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6" name="위쪽/아래쪽 화살표 65"/>
          <p:cNvSpPr/>
          <p:nvPr/>
        </p:nvSpPr>
        <p:spPr bwMode="auto">
          <a:xfrm rot="18981484">
            <a:off x="6050410" y="2341958"/>
            <a:ext cx="357187" cy="1474788"/>
          </a:xfrm>
          <a:prstGeom prst="upDownArrow">
            <a:avLst/>
          </a:prstGeom>
          <a:solidFill>
            <a:schemeClr val="accent3">
              <a:lumMod val="8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kumimoji="0" lang="ko-KR" altLang="en-US" b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337" y="1556791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DW/BI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Value Chain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62322" y="1559938"/>
            <a:ext cx="45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DW/BI </a:t>
            </a:r>
            <a:r>
              <a:rPr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Process Circle</a:t>
            </a:r>
          </a:p>
        </p:txBody>
      </p:sp>
    </p:spTree>
    <p:extLst>
      <p:ext uri="{BB962C8B-B14F-4D97-AF65-F5344CB8AC3E}">
        <p14:creationId xmlns:p14="http://schemas.microsoft.com/office/powerpoint/2010/main" val="17251293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1.1 Data, Information, Knowledge and Wisdom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79337" y="887094"/>
            <a:ext cx="9201276" cy="898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비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반 정형 데이터는 데이터의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Profiling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및 분석을 통한 관련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Metadata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을 통한 구조화하여 그 의미를 </a:t>
            </a:r>
            <a:r>
              <a:rPr kumimoji="0" lang="ko-KR" altLang="en-US" sz="1600" b="0" kern="0" dirty="0" err="1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탐핵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후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분석에서의 활용이 가능함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79" name="Rectangle 48"/>
          <p:cNvSpPr>
            <a:spLocks noChangeArrowheads="1"/>
          </p:cNvSpPr>
          <p:nvPr/>
        </p:nvSpPr>
        <p:spPr bwMode="auto">
          <a:xfrm>
            <a:off x="311889" y="1526591"/>
            <a:ext cx="4500000" cy="3323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85298" tIns="42648" rIns="85298" bIns="42648">
            <a:spAutoFit/>
          </a:bodyPr>
          <a:lstStyle/>
          <a:p>
            <a:pPr algn="ctr" defTabSz="854075">
              <a:defRPr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데이터 활용 절차</a:t>
            </a:r>
            <a:endParaRPr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722674" y="2018911"/>
            <a:ext cx="1620000" cy="43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비 정형 데이터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693113" y="2018911"/>
            <a:ext cx="1620000" cy="43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반 정형 데이터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1617893" y="2791917"/>
            <a:ext cx="1800000" cy="432000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가는각진제목체" pitchFamily="18" charset="-127"/>
                <a:ea typeface="가는각진제목체" pitchFamily="18" charset="-127"/>
              </a:rPr>
              <a:t>Data Profiling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1617893" y="3564923"/>
            <a:ext cx="1800000" cy="432000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err="1">
                <a:latin typeface="가는각진제목체" pitchFamily="18" charset="-127"/>
                <a:ea typeface="가는각진제목체" pitchFamily="18" charset="-127"/>
              </a:rPr>
              <a:t>메터데이터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 생성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1617893" y="5110935"/>
            <a:ext cx="1800000" cy="432000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기존 데이터와 연계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86" name="꺾인 연결선 85"/>
          <p:cNvCxnSpPr>
            <a:stCxn id="80" idx="2"/>
            <a:endCxn id="83" idx="0"/>
          </p:cNvCxnSpPr>
          <p:nvPr/>
        </p:nvCxnSpPr>
        <p:spPr>
          <a:xfrm rot="16200000" flipH="1">
            <a:off x="1854780" y="2128804"/>
            <a:ext cx="341006" cy="985219"/>
          </a:xfrm>
          <a:prstGeom prst="bentConnector3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 bwMode="auto">
          <a:xfrm>
            <a:off x="1617893" y="5883943"/>
            <a:ext cx="1800000" cy="432000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정보 분석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88" name="꺾인 연결선 87"/>
          <p:cNvCxnSpPr>
            <a:stCxn id="81" idx="2"/>
            <a:endCxn id="83" idx="0"/>
          </p:cNvCxnSpPr>
          <p:nvPr/>
        </p:nvCxnSpPr>
        <p:spPr>
          <a:xfrm rot="5400000">
            <a:off x="2840000" y="2128804"/>
            <a:ext cx="341006" cy="9852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3" idx="2"/>
            <a:endCxn id="84" idx="0"/>
          </p:cNvCxnSpPr>
          <p:nvPr/>
        </p:nvCxnSpPr>
        <p:spPr>
          <a:xfrm>
            <a:off x="2517893" y="3223917"/>
            <a:ext cx="0" cy="341006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4" idx="2"/>
            <a:endCxn id="95" idx="0"/>
          </p:cNvCxnSpPr>
          <p:nvPr/>
        </p:nvCxnSpPr>
        <p:spPr>
          <a:xfrm>
            <a:off x="2517893" y="3996923"/>
            <a:ext cx="0" cy="341006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5" idx="2"/>
            <a:endCxn id="87" idx="0"/>
          </p:cNvCxnSpPr>
          <p:nvPr/>
        </p:nvCxnSpPr>
        <p:spPr>
          <a:xfrm>
            <a:off x="2517893" y="5542935"/>
            <a:ext cx="0" cy="34100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아래쪽 화살표 91"/>
          <p:cNvSpPr/>
          <p:nvPr/>
        </p:nvSpPr>
        <p:spPr bwMode="auto">
          <a:xfrm>
            <a:off x="113074" y="2018911"/>
            <a:ext cx="623455" cy="4398421"/>
          </a:xfrm>
          <a:prstGeom prst="downArrow">
            <a:avLst/>
          </a:prstGeom>
          <a:gradFill flip="none" rotWithShape="1">
            <a:gsLst>
              <a:gs pos="63340">
                <a:srgbClr val="B6D2EF"/>
              </a:gs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데이터 </a:t>
            </a:r>
            <a:r>
              <a:rPr lang="ko-KR" altLang="en-US" sz="1600" b="1" dirty="0">
                <a:latin typeface="가는각진제목체" pitchFamily="18" charset="-127"/>
                <a:ea typeface="가는각진제목체" pitchFamily="18" charset="-127"/>
              </a:rPr>
              <a:t>가치사슬</a:t>
            </a:r>
            <a:endParaRPr lang="en-US" sz="16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94" name="직선 화살표 연결선 93"/>
          <p:cNvCxnSpPr>
            <a:stCxn id="5" idx="2"/>
            <a:endCxn id="85" idx="3"/>
          </p:cNvCxnSpPr>
          <p:nvPr/>
        </p:nvCxnSpPr>
        <p:spPr>
          <a:xfrm flipH="1" flipV="1">
            <a:off x="3417893" y="5326935"/>
            <a:ext cx="299135" cy="1591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자기 디스크 4"/>
          <p:cNvSpPr/>
          <p:nvPr/>
        </p:nvSpPr>
        <p:spPr bwMode="auto">
          <a:xfrm>
            <a:off x="3717028" y="5044642"/>
            <a:ext cx="883788" cy="567767"/>
          </a:xfrm>
          <a:prstGeom prst="flowChartMagneticDisk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가는각진제목체" pitchFamily="18" charset="-127"/>
                <a:ea typeface="가는각진제목체" pitchFamily="18" charset="-127"/>
              </a:rPr>
              <a:t>DW</a:t>
            </a:r>
          </a:p>
        </p:txBody>
      </p:sp>
      <p:sp>
        <p:nvSpPr>
          <p:cNvPr id="8" name="오른쪽 중괄호 7"/>
          <p:cNvSpPr/>
          <p:nvPr/>
        </p:nvSpPr>
        <p:spPr bwMode="auto">
          <a:xfrm>
            <a:off x="3557224" y="2932480"/>
            <a:ext cx="594060" cy="1700969"/>
          </a:xfrm>
          <a:prstGeom prst="rightBrace">
            <a:avLst>
              <a:gd name="adj1" fmla="val 8333"/>
              <a:gd name="adj2" fmla="val 48962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1617893" y="4337929"/>
            <a:ext cx="1800000" cy="432000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데이터 가공</a:t>
            </a: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변환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96" name="직선 화살표 연결선 95"/>
          <p:cNvCxnSpPr>
            <a:stCxn id="95" idx="2"/>
            <a:endCxn id="85" idx="0"/>
          </p:cNvCxnSpPr>
          <p:nvPr/>
        </p:nvCxnSpPr>
        <p:spPr>
          <a:xfrm>
            <a:off x="2517893" y="4769929"/>
            <a:ext cx="0" cy="341006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48"/>
          <p:cNvSpPr>
            <a:spLocks noChangeArrowheads="1"/>
          </p:cNvSpPr>
          <p:nvPr/>
        </p:nvSpPr>
        <p:spPr bwMode="auto">
          <a:xfrm>
            <a:off x="5192552" y="1545358"/>
            <a:ext cx="4500000" cy="3323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85298" tIns="42648" rIns="85298" bIns="42648">
            <a:spAutoFit/>
          </a:bodyPr>
          <a:lstStyle/>
          <a:p>
            <a:pPr algn="ctr" defTabSz="854075">
              <a:defRPr/>
            </a:pPr>
            <a:r>
              <a:rPr lang="ko-KR" altLang="en-US" sz="1600" b="0" dirty="0" err="1">
                <a:latin typeface="가는각진제목체" pitchFamily="18" charset="-127"/>
                <a:ea typeface="가는각진제목체" pitchFamily="18" charset="-127"/>
              </a:rPr>
              <a:t>철차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 개요</a:t>
            </a:r>
            <a:endParaRPr lang="en-US" altLang="ko-KR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228656" y="1927308"/>
            <a:ext cx="1728192" cy="379801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Data Profiling</a:t>
            </a:r>
            <a:endParaRPr lang="en-US" sz="14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5228656" y="3057046"/>
            <a:ext cx="1728192" cy="379801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err="1">
                <a:latin typeface="가는각진제목체" pitchFamily="18" charset="-127"/>
                <a:ea typeface="가는각진제목체" pitchFamily="18" charset="-127"/>
              </a:rPr>
              <a:t>메터</a:t>
            </a:r>
            <a:r>
              <a:rPr lang="ko-KR" altLang="en-US" sz="1400" b="1" dirty="0">
                <a:latin typeface="가는각진제목체" pitchFamily="18" charset="-127"/>
                <a:ea typeface="가는각진제목체" pitchFamily="18" charset="-127"/>
              </a:rPr>
              <a:t> 데이터 생성</a:t>
            </a:r>
            <a:endParaRPr lang="en-US" sz="14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5228656" y="4199627"/>
            <a:ext cx="1728192" cy="379801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데이터 가공 및 변환</a:t>
            </a:r>
            <a:endParaRPr lang="en-US" sz="14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1" name="Rectangle 154"/>
          <p:cNvSpPr>
            <a:spLocks noChangeArrowheads="1"/>
          </p:cNvSpPr>
          <p:nvPr/>
        </p:nvSpPr>
        <p:spPr bwMode="auto">
          <a:xfrm>
            <a:off x="5390673" y="2279399"/>
            <a:ext cx="4323239" cy="8032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데이터의 활용을 위해 분석하고 데이터에 대한 데이터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(Meta Data)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를 수집하는 과정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비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반 정형 데이터의 활용을 위해서는 반드시 필요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2" name="Rectangle 154"/>
          <p:cNvSpPr>
            <a:spLocks noChangeArrowheads="1"/>
          </p:cNvSpPr>
          <p:nvPr/>
        </p:nvSpPr>
        <p:spPr bwMode="auto">
          <a:xfrm>
            <a:off x="5390673" y="3409137"/>
            <a:ext cx="4323239" cy="8032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 Data Profiling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에서 수집된 데이터의 데이터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(Metadata)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를 기반으로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Meta Data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 생성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기존의 생성된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Metadata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들과의 연계  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3" name="Rectangle 154"/>
          <p:cNvSpPr>
            <a:spLocks noChangeArrowheads="1"/>
          </p:cNvSpPr>
          <p:nvPr/>
        </p:nvSpPr>
        <p:spPr bwMode="auto">
          <a:xfrm>
            <a:off x="5390673" y="4551718"/>
            <a:ext cx="4323239" cy="1277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기존의 데이터와 연계 및 정형화를 위한 데이터 가공 및 변환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  <a:p>
            <a:pPr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 Data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Voice To Text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변환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kumimoji="0" lang="en-US" altLang="ko-KR" sz="1400" b="0" dirty="0" err="1">
                <a:latin typeface="가는각진제목체" pitchFamily="18" charset="-127"/>
                <a:ea typeface="가는각진제목체" pitchFamily="18" charset="-127"/>
              </a:rPr>
              <a:t>Spliting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, Tokenizing, Summarization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…</a:t>
            </a:r>
          </a:p>
          <a:p>
            <a:pPr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새로운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Field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생성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0705" y="2932480"/>
            <a:ext cx="400110" cy="16214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b="0">
                <a:latin typeface="가는각진제목체" pitchFamily="18" charset="-127"/>
                <a:ea typeface="가는각진제목체" pitchFamily="18" charset="-127"/>
              </a:rPr>
              <a:t>구조화 과정</a:t>
            </a:r>
            <a:endParaRPr lang="en-US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299168" y="5734204"/>
            <a:ext cx="1728192" cy="379801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가는각진제목체" pitchFamily="18" charset="-127"/>
                <a:ea typeface="가는각진제목체" pitchFamily="18" charset="-127"/>
              </a:rPr>
              <a:t>기존 데이터와 연계</a:t>
            </a:r>
            <a:endParaRPr lang="en-US" sz="14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7" name="Rectangle 154"/>
          <p:cNvSpPr>
            <a:spLocks noChangeArrowheads="1"/>
          </p:cNvSpPr>
          <p:nvPr/>
        </p:nvSpPr>
        <p:spPr bwMode="auto">
          <a:xfrm>
            <a:off x="5390673" y="6086295"/>
            <a:ext cx="4323239" cy="32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기존 </a:t>
            </a:r>
            <a:r>
              <a:rPr kumimoji="0" lang="en-US" altLang="ko-KR" sz="1400" b="0" dirty="0">
                <a:latin typeface="가는각진제목체" pitchFamily="18" charset="-127"/>
                <a:ea typeface="가는각진제목체" pitchFamily="18" charset="-127"/>
              </a:rPr>
              <a:t>DW</a:t>
            </a:r>
            <a:r>
              <a:rPr kumimoji="0" lang="ko-KR" altLang="en-US" sz="1400" b="0" dirty="0">
                <a:latin typeface="가는각진제목체" pitchFamily="18" charset="-127"/>
                <a:ea typeface="가는각진제목체" pitchFamily="18" charset="-127"/>
              </a:rPr>
              <a:t>의 데이터와 연계하여 문맥적 정보 강화</a:t>
            </a:r>
            <a:endParaRPr kumimoji="0" lang="en-US" altLang="ko-KR" sz="14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1084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69875" y="201613"/>
            <a:ext cx="7056470" cy="436562"/>
          </a:xfrm>
        </p:spPr>
        <p:txBody>
          <a:bodyPr/>
          <a:lstStyle/>
          <a:p>
            <a:pPr eaLnBrk="1" hangingPunct="1"/>
            <a:r>
              <a:rPr lang="en-US" altLang="ko-KR" b="1" dirty="0">
                <a:latin typeface="바탕" pitchFamily="18" charset="-127"/>
                <a:ea typeface="바탕" pitchFamily="18" charset="-127"/>
              </a:rPr>
              <a:t>1.1 Data, Information, Knowledge and Wisdom</a:t>
            </a:r>
            <a:endParaRPr lang="de-DE" altLang="ko-KR" b="1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142" name="Title 1"/>
          <p:cNvSpPr>
            <a:spLocks/>
          </p:cNvSpPr>
          <p:nvPr/>
        </p:nvSpPr>
        <p:spPr bwMode="gray">
          <a:xfrm>
            <a:off x="4459288" y="177800"/>
            <a:ext cx="374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1 . </a:t>
            </a:r>
            <a:r>
              <a:rPr lang="ko-KR" altLang="en-US" sz="1600" dirty="0">
                <a:solidFill>
                  <a:schemeClr val="tx2"/>
                </a:solidFill>
                <a:latin typeface="바탕" pitchFamily="18" charset="-127"/>
                <a:ea typeface="바탕" pitchFamily="18" charset="-127"/>
              </a:rPr>
              <a:t>개요</a:t>
            </a:r>
            <a:endParaRPr lang="de-DE" altLang="ko-KR" sz="1600" dirty="0">
              <a:solidFill>
                <a:schemeClr val="tx2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279336" y="914390"/>
            <a:ext cx="9434577" cy="944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79337" y="887094"/>
            <a:ext cx="9201276" cy="8988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1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"/>
              </a:spcAft>
              <a:buClr>
                <a:srgbClr val="333333"/>
              </a:buClr>
              <a:buSzTx/>
              <a:tabLst/>
              <a:defRPr/>
            </a:pP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예시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반 정형 데이터인 </a:t>
            </a:r>
            <a:r>
              <a:rPr kumimoji="0" lang="en-US" altLang="ko-KR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Sensor Data</a:t>
            </a:r>
            <a:r>
              <a:rPr kumimoji="0" lang="ko-KR" altLang="en-US" sz="1600" b="0" kern="0" dirty="0">
                <a:solidFill>
                  <a:srgbClr val="333333"/>
                </a:solidFill>
                <a:latin typeface="가는각진제목체" pitchFamily="18" charset="-127"/>
                <a:ea typeface="가는각진제목체" pitchFamily="18" charset="-127"/>
              </a:rPr>
              <a:t>를 이용한 사전 고장 예측 활용 </a:t>
            </a:r>
            <a:endParaRPr kumimoji="0" lang="en-US" altLang="ko-KR" sz="1600" b="0" kern="0" dirty="0">
              <a:solidFill>
                <a:srgbClr val="333333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2317164"/>
            <a:ext cx="2409391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3928811"/>
            <a:ext cx="2121477" cy="20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 bwMode="auto">
          <a:xfrm>
            <a:off x="318655" y="1736148"/>
            <a:ext cx="2273877" cy="507415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반 정형 </a:t>
            </a: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Sensor Data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7" name="오른쪽 화살표 36"/>
          <p:cNvSpPr/>
          <p:nvPr/>
        </p:nvSpPr>
        <p:spPr bwMode="auto">
          <a:xfrm>
            <a:off x="2978728" y="2372584"/>
            <a:ext cx="651163" cy="3321639"/>
          </a:xfrm>
          <a:prstGeom prst="righ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데이터 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Profiling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900681" y="1754328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latin typeface="가는각진제목체" pitchFamily="18" charset="-127"/>
                <a:ea typeface="가는각진제목체" pitchFamily="18" charset="-127"/>
              </a:rPr>
              <a:t>Sensor Data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900681" y="2675655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latin typeface="가는각진제목체" pitchFamily="18" charset="-127"/>
                <a:ea typeface="가는각진제목체" pitchFamily="18" charset="-127"/>
              </a:rPr>
              <a:t>Sensor 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마스터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00681" y="3596982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부품 마스터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900681" y="4518309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상품 마스터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673431" y="4518309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BOM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3" name="직선 화살표 연결선 42"/>
          <p:cNvCxnSpPr>
            <a:stCxn id="36" idx="3"/>
            <a:endCxn id="38" idx="1"/>
          </p:cNvCxnSpPr>
          <p:nvPr/>
        </p:nvCxnSpPr>
        <p:spPr>
          <a:xfrm flipV="1">
            <a:off x="2592532" y="1989855"/>
            <a:ext cx="1308149" cy="1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 bwMode="auto">
          <a:xfrm>
            <a:off x="5673431" y="2398555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정상 데이터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673431" y="1760589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비정상 징후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2476" y="1648696"/>
            <a:ext cx="914400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</a:pPr>
            <a:r>
              <a:rPr lang="ko-KR" altLang="en-US" sz="1400" b="1" dirty="0">
                <a:solidFill>
                  <a:srgbClr val="231F20"/>
                </a:solidFill>
                <a:latin typeface="가는각진제목체" pitchFamily="18" charset="-127"/>
                <a:ea typeface="가는각진제목체" pitchFamily="18" charset="-127"/>
              </a:rPr>
              <a:t>구조화</a:t>
            </a:r>
            <a:endParaRPr lang="en-US" sz="1400" b="1" dirty="0" err="1">
              <a:solidFill>
                <a:srgbClr val="231F2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47" name="직선 화살표 연결선 14"/>
          <p:cNvCxnSpPr>
            <a:stCxn id="39" idx="3"/>
            <a:endCxn id="45" idx="1"/>
          </p:cNvCxnSpPr>
          <p:nvPr/>
        </p:nvCxnSpPr>
        <p:spPr>
          <a:xfrm flipV="1">
            <a:off x="5437277" y="1996116"/>
            <a:ext cx="236154" cy="9150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9" idx="0"/>
            <a:endCxn id="38" idx="2"/>
          </p:cNvCxnSpPr>
          <p:nvPr/>
        </p:nvCxnSpPr>
        <p:spPr>
          <a:xfrm flipV="1">
            <a:off x="4668979" y="2225382"/>
            <a:ext cx="0" cy="450273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0"/>
            <a:endCxn id="39" idx="2"/>
          </p:cNvCxnSpPr>
          <p:nvPr/>
        </p:nvCxnSpPr>
        <p:spPr>
          <a:xfrm flipV="1">
            <a:off x="4668979" y="3146709"/>
            <a:ext cx="0" cy="450273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0"/>
            <a:endCxn id="40" idx="2"/>
          </p:cNvCxnSpPr>
          <p:nvPr/>
        </p:nvCxnSpPr>
        <p:spPr>
          <a:xfrm flipV="1">
            <a:off x="4668979" y="4068036"/>
            <a:ext cx="0" cy="450273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14"/>
          <p:cNvCxnSpPr>
            <a:stCxn id="39" idx="3"/>
            <a:endCxn id="44" idx="1"/>
          </p:cNvCxnSpPr>
          <p:nvPr/>
        </p:nvCxnSpPr>
        <p:spPr>
          <a:xfrm flipV="1">
            <a:off x="5437277" y="2634082"/>
            <a:ext cx="236154" cy="2771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4"/>
          <p:cNvCxnSpPr>
            <a:stCxn id="41" idx="3"/>
            <a:endCxn id="42" idx="1"/>
          </p:cNvCxnSpPr>
          <p:nvPr/>
        </p:nvCxnSpPr>
        <p:spPr>
          <a:xfrm>
            <a:off x="5437277" y="4753836"/>
            <a:ext cx="23615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14"/>
          <p:cNvCxnSpPr>
            <a:stCxn id="40" idx="3"/>
            <a:endCxn id="42" idx="0"/>
          </p:cNvCxnSpPr>
          <p:nvPr/>
        </p:nvCxnSpPr>
        <p:spPr>
          <a:xfrm>
            <a:off x="5437277" y="3832509"/>
            <a:ext cx="1004452" cy="685800"/>
          </a:xfrm>
          <a:prstGeom prst="bentConnector2">
            <a:avLst/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 bwMode="auto">
          <a:xfrm>
            <a:off x="5673431" y="3064433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latin typeface="가는각진제목체" pitchFamily="18" charset="-127"/>
                <a:ea typeface="가는각진제목체" pitchFamily="18" charset="-127"/>
              </a:rPr>
              <a:t>Sensor </a:t>
            </a:r>
            <a:r>
              <a:rPr lang="ko-KR" altLang="en-US" sz="1600" b="0" dirty="0">
                <a:latin typeface="가는각진제목체" pitchFamily="18" charset="-127"/>
                <a:ea typeface="가는각진제목체" pitchFamily="18" charset="-127"/>
              </a:rPr>
              <a:t>의존관계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55" name="직선 화살표 연결선 14"/>
          <p:cNvCxnSpPr>
            <a:stCxn id="39" idx="3"/>
            <a:endCxn id="54" idx="1"/>
          </p:cNvCxnSpPr>
          <p:nvPr/>
        </p:nvCxnSpPr>
        <p:spPr>
          <a:xfrm>
            <a:off x="5437277" y="2911182"/>
            <a:ext cx="236154" cy="388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 bwMode="auto">
          <a:xfrm>
            <a:off x="7446181" y="1760589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고장 코드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57" name="직선 화살표 연결선 14"/>
          <p:cNvCxnSpPr>
            <a:stCxn id="56" idx="1"/>
            <a:endCxn id="45" idx="3"/>
          </p:cNvCxnSpPr>
          <p:nvPr/>
        </p:nvCxnSpPr>
        <p:spPr>
          <a:xfrm rot="10800000">
            <a:off x="7210027" y="1996116"/>
            <a:ext cx="23615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 bwMode="auto">
          <a:xfrm>
            <a:off x="7446181" y="2675655"/>
            <a:ext cx="1536596" cy="47105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점검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수리 사항</a:t>
            </a:r>
            <a:endParaRPr lang="en-US" sz="1600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59" name="직선 화살표 연결선 14"/>
          <p:cNvCxnSpPr>
            <a:stCxn id="56" idx="2"/>
            <a:endCxn id="58" idx="0"/>
          </p:cNvCxnSpPr>
          <p:nvPr/>
        </p:nvCxnSpPr>
        <p:spPr>
          <a:xfrm rot="5400000">
            <a:off x="7992473" y="2453649"/>
            <a:ext cx="44401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900681" y="5338776"/>
            <a:ext cx="5082096" cy="89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latinLnBrk="0" hangingPunct="0">
              <a:lnSpc>
                <a:spcPct val="130000"/>
              </a:lnSpc>
            </a:pP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데이터 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Profiling 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및 기존의 데이터와 연계하여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구조화 및 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Sensor Id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를 추가하여 기존의 데이터와 연계함으로써 </a:t>
            </a:r>
            <a:r>
              <a:rPr lang="ko-KR" altLang="en-US" sz="1400" b="0" dirty="0" err="1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의미있는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 데이터 분석을 통한 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Insight </a:t>
            </a:r>
            <a:r>
              <a:rPr lang="ko-KR" altLang="en-US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발견이 가능함</a:t>
            </a:r>
            <a:r>
              <a:rPr lang="en-US" altLang="ko-KR" sz="1400" b="0" dirty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99020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1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1200" b="0" dirty="0" smtClean="0"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가는각진제목체" pitchFamily="18" charset="-127"/>
            <a:ea typeface="가는각진제목체" pitchFamily="18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25151</TotalTime>
  <Words>8272</Words>
  <Application>Microsoft Office PowerPoint</Application>
  <PresentationFormat>A4 용지(210x297mm)</PresentationFormat>
  <Paragraphs>1826</Paragraphs>
  <Slides>64</Slides>
  <Notes>64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64</vt:i4>
      </vt:variant>
    </vt:vector>
  </HeadingPairs>
  <TitlesOfParts>
    <vt:vector size="81" baseType="lpstr">
      <vt:lpstr>Arial Unicode MS</vt:lpstr>
      <vt:lpstr>HY견고딕</vt:lpstr>
      <vt:lpstr>HY헤드라인M</vt:lpstr>
      <vt:lpstr>Optima</vt:lpstr>
      <vt:lpstr>가는각진제목체</vt:lpstr>
      <vt:lpstr>굴림</vt:lpstr>
      <vt:lpstr>맑은 고딕</vt:lpstr>
      <vt:lpstr>바탕</vt:lpstr>
      <vt:lpstr>바탕체</vt:lpstr>
      <vt:lpstr>휴먼모음T</vt:lpstr>
      <vt:lpstr>Arial</vt:lpstr>
      <vt:lpstr>Times New Roman</vt:lpstr>
      <vt:lpstr>Wingdings</vt:lpstr>
      <vt:lpstr>기본 디자인</vt:lpstr>
      <vt:lpstr>클립</vt:lpstr>
      <vt:lpstr>차트</vt:lpstr>
      <vt:lpstr>Visio</vt:lpstr>
      <vt:lpstr>PowerPoint 프레젠테이션</vt:lpstr>
      <vt:lpstr>목차</vt:lpstr>
      <vt:lpstr>1.1 Data, Information, Knowledge and Wisdom</vt:lpstr>
      <vt:lpstr>1.1 Data, Information, Knowledge and Wisdom</vt:lpstr>
      <vt:lpstr>1.1 Data, Information, Knowledge and Wisdom</vt:lpstr>
      <vt:lpstr>1.1 Data, Information, Knowledge and Wisdom</vt:lpstr>
      <vt:lpstr>1.1 Data, Information, Knowledge and Wisdom</vt:lpstr>
      <vt:lpstr>1.1 Data, Information, Knowledge and Wisdom</vt:lpstr>
      <vt:lpstr>1.1 Data, Information, Knowledge and Wisdom</vt:lpstr>
      <vt:lpstr>1.2 기업과 의사결정 – 기업?</vt:lpstr>
      <vt:lpstr>1.2 기업과 의사결정 – Vision, Mission, KPI &amp; IT</vt:lpstr>
      <vt:lpstr>1.2 기업과 의사결정 - Process</vt:lpstr>
      <vt:lpstr>1.2 기업과 의사결정  - Process 와 비용 </vt:lpstr>
      <vt:lpstr>1.2 기업과 의사결정 – 확장과 복잡성</vt:lpstr>
      <vt:lpstr>1.2 기업과 의사결정 – 운영과 의사결정 차이</vt:lpstr>
      <vt:lpstr>1.3 의사결정 지원 정보기술(1/2) – IT의 도입과 의사 결정   </vt:lpstr>
      <vt:lpstr>1.3 의사결정 지원 정보기술(2/4) – 시스템 환경 차이</vt:lpstr>
      <vt:lpstr>1.3 의사결정 지원 정보기술(3/4)– Architecture의 변화</vt:lpstr>
      <vt:lpstr>1.3 의사결정 지원 정보기술(4/4)– 주요 용어</vt:lpstr>
      <vt:lpstr>1.4 End User Computing(EUC) 와 DW (1/6)– EUC 정의</vt:lpstr>
      <vt:lpstr>1.4  End User Computing(EUC)와 DW (2/6)– DW 이전의 EUC</vt:lpstr>
      <vt:lpstr>1.4  End User Computing(EUC)와 DW (3/6)– DW 출현</vt:lpstr>
      <vt:lpstr>1.4  End User Computing(EUC)와 DW (4/6)–DW의 특징</vt:lpstr>
      <vt:lpstr>1.4  End User Computing(EUC)와 DW (4/6)–DW의 특징</vt:lpstr>
      <vt:lpstr>1.4  End User Computing(EUC)와 DW (5/6)– DW 발전과정</vt:lpstr>
      <vt:lpstr>1.4  End User Computing(EUC)와 DW (6/6)</vt:lpstr>
      <vt:lpstr>1.5  Business Intelligence (1/4) - 초기 정의</vt:lpstr>
      <vt:lpstr>1.5  Business Intelligence (2/4) – 협의 및 광의 정의</vt:lpstr>
      <vt:lpstr>1.5  Business Intelligence (3/4) – BI 2.0 </vt:lpstr>
      <vt:lpstr>1.5  Business Intelligence (4/4) – BI 2.0 Use Cases </vt:lpstr>
      <vt:lpstr>1.6 DW와 BI Architecture(1/2) - 개요</vt:lpstr>
      <vt:lpstr>1.6 DW와 BI Architecture(2/2)-영역별 상세</vt:lpstr>
      <vt:lpstr>1.7 Logical Data Warehouse - 배경</vt:lpstr>
      <vt:lpstr>1.7 Logical Data Warehouse - 배경</vt:lpstr>
      <vt:lpstr>1.7 Logical Data Warehouse - 배경</vt:lpstr>
      <vt:lpstr>1.7 Logical Data Warehouse - 배경</vt:lpstr>
      <vt:lpstr>1.7 Logical Data Warehouse - 정의</vt:lpstr>
      <vt:lpstr>1.7 Logical Data Warehouse - 정의</vt:lpstr>
      <vt:lpstr>1.7 Logical Data Warehouse – 정의</vt:lpstr>
      <vt:lpstr>1.7 Logical Data Warehouse – 구성 요소</vt:lpstr>
      <vt:lpstr>1.7 Logical Data Warehouse – 구성 요소</vt:lpstr>
      <vt:lpstr>1.7 Logical Data Warehouse – 구성 요소</vt:lpstr>
      <vt:lpstr>1.7 Logical Data Warehouse – 구성 요소</vt:lpstr>
      <vt:lpstr>1.7 Logical Data Warehouse – 구성 요소</vt:lpstr>
      <vt:lpstr>1.7 Logical Data Warehouse – 구성 요소</vt:lpstr>
      <vt:lpstr>1.7 Logical Data Warehouse – Data Architecture</vt:lpstr>
      <vt:lpstr>1.8 분석의 변화</vt:lpstr>
      <vt:lpstr>1.8 분석의 변화</vt:lpstr>
      <vt:lpstr>1.8 분석의 변화</vt:lpstr>
      <vt:lpstr>1.8 분석의 변화</vt:lpstr>
      <vt:lpstr>1.8 용어 및 개념의 변화 요약</vt:lpstr>
      <vt:lpstr>2.1 Data Architecture</vt:lpstr>
      <vt:lpstr>2.2 설계 유형</vt:lpstr>
      <vt:lpstr>2.3 개발 방법론(1/2)</vt:lpstr>
      <vt:lpstr>2.3 개발 방법론(2/2) – 설계 절차</vt:lpstr>
      <vt:lpstr>3.1 분석 Framework(2/4) – 주요 Components</vt:lpstr>
      <vt:lpstr>3.1 분석 Framework(3/4) – 지표 기반 설계</vt:lpstr>
      <vt:lpstr>3.1 분석 Framework(4/4) – 분석 절차 예시</vt:lpstr>
      <vt:lpstr>3.2 지표와 데이터 모델(1/2) – Layer 별 설계</vt:lpstr>
      <vt:lpstr>3.2 지표와 데이터 모델(1/2) – EDW 설계</vt:lpstr>
      <vt:lpstr>3.2 지표와 데이터 모델(1/2) – EDW 설계</vt:lpstr>
      <vt:lpstr>3.3 지표와 Visualization(1/3) –지표유형과 UI </vt:lpstr>
      <vt:lpstr>3.3 지표와 Visualization(2/3) – 사용자 별 유형</vt:lpstr>
      <vt:lpstr>3.3 지표와 Visualization(3/4) – Dashboards</vt:lpstr>
    </vt:vector>
  </TitlesOfParts>
  <Company>DNI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(주)세중컨설팅</dc:creator>
  <cp:lastModifiedBy>김성제</cp:lastModifiedBy>
  <cp:revision>2613</cp:revision>
  <dcterms:created xsi:type="dcterms:W3CDTF">2003-04-07T01:56:14Z</dcterms:created>
  <dcterms:modified xsi:type="dcterms:W3CDTF">2016-07-11T08:56:58Z</dcterms:modified>
</cp:coreProperties>
</file>