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70" r:id="rId9"/>
    <p:sldId id="275" r:id="rId10"/>
    <p:sldId id="269" r:id="rId11"/>
    <p:sldId id="271" r:id="rId12"/>
    <p:sldId id="276" r:id="rId13"/>
    <p:sldId id="260" r:id="rId14"/>
    <p:sldId id="273" r:id="rId15"/>
    <p:sldId id="277" r:id="rId16"/>
    <p:sldId id="261" r:id="rId17"/>
    <p:sldId id="263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2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441C83-1089-48B9-8B65-293D4C236D35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6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FC8E16-3C03-4238-9C6F-B34F3D10F77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0BB9-0292-BDB9-1317-01A9A1FBE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Analysis of Air Quality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547F-8379-3DB6-A76F-3106AE63E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Garrott</a:t>
            </a:r>
            <a:r>
              <a:rPr lang="en-US"/>
              <a:t>  </a:t>
            </a:r>
            <a:r>
              <a:rPr lang="en-US" dirty="0"/>
              <a:t>and Tyler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4527C-FEDD-EAE7-2FB4-29BA28A31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9" r="3399" b="-1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6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D6A3-B16E-82C7-EC4D-1773B6C2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Variable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4CAB5-A2CA-F177-E981-908AD14F9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Backward Elimination was used for variable selection</a:t>
                </a:r>
              </a:p>
              <a:p>
                <a:endParaRPr lang="en-US" dirty="0"/>
              </a:p>
              <a:p>
                <a:r>
                  <a:rPr lang="en-US" dirty="0"/>
                  <a:t>Variables were deemed significant if p-value ≤ 0.05</a:t>
                </a:r>
              </a:p>
              <a:p>
                <a:endParaRPr lang="en-US" dirty="0"/>
              </a:p>
              <a:p>
                <a:r>
                  <a:rPr lang="en-US" dirty="0"/>
                  <a:t>Benzene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were dropped.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4CAB5-A2CA-F177-E981-908AD14F9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1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1CCE-199A-5DCF-B953-DD9852AD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after Multicollinearity and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8832-F6AB-18A1-0A6E-55669FB9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were considered</a:t>
            </a:r>
          </a:p>
          <a:p>
            <a:r>
              <a:rPr lang="en-US" dirty="0"/>
              <a:t>Multicollinearity was not checked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571919"/>
                  </p:ext>
                </p:extLst>
              </p:nvPr>
            </p:nvGraphicFramePr>
            <p:xfrm>
              <a:off x="1987797" y="3283527"/>
              <a:ext cx="8254015" cy="1986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5729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162692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33961780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4245222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4363.21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5937964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6103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972.96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39899740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571919"/>
                  </p:ext>
                </p:extLst>
              </p:nvPr>
            </p:nvGraphicFramePr>
            <p:xfrm>
              <a:off x="1987797" y="3283527"/>
              <a:ext cx="8254015" cy="1986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5729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436" t="-8333" r="-101235" b="-4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33961780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4245222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4363.21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5937964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6103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972.96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39899740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791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641B-B12C-E6C4-FB0F-75A77BB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8219"/>
            <a:ext cx="10538361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Model after Multicollinearity and Variable Selection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38135"/>
                <a:ext cx="3413166" cy="31250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: 0.851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</m:sSub>
                  </m:oMath>
                </a14:m>
                <a:r>
                  <a:rPr lang="en-US" sz="2400" dirty="0"/>
                  <a:t>: 0.851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38135"/>
                <a:ext cx="3413166" cy="3125005"/>
              </a:xfrm>
              <a:blipFill>
                <a:blip r:embed="rId2"/>
                <a:stretch>
                  <a:fillRect l="-537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A6FD5-4960-926C-4061-C2CF3C33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19809"/>
              </p:ext>
            </p:extLst>
          </p:nvPr>
        </p:nvGraphicFramePr>
        <p:xfrm>
          <a:off x="5226462" y="1918213"/>
          <a:ext cx="6506360" cy="37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272">
                  <a:extLst>
                    <a:ext uri="{9D8B030D-6E8A-4147-A177-3AD203B41FA5}">
                      <a16:colId xmlns:a16="http://schemas.microsoft.com/office/drawing/2014/main" val="1523617159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344478645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916657510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3529487316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1151535849"/>
                    </a:ext>
                  </a:extLst>
                </a:gridCol>
              </a:tblGrid>
              <a:tr h="3735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318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5.9938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5.513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15423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0.8473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100.259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0824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0.4285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14.879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1241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14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10.6033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712605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-0.1245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-2.105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171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17.249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8430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Toluene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-0.2263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-5.454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8471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-0.3736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-4.149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5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6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DFFD-FA36-85DF-548B-0432468A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Residual plot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EF8F9A1-0193-B1AA-8B04-BD64CD23F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10" y="1846263"/>
            <a:ext cx="5017306" cy="4022725"/>
          </a:xfrm>
        </p:spPr>
      </p:pic>
    </p:spTree>
    <p:extLst>
      <p:ext uri="{BB962C8B-B14F-4D97-AF65-F5344CB8AC3E}">
        <p14:creationId xmlns:p14="http://schemas.microsoft.com/office/powerpoint/2010/main" val="314188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267B-6917-C70E-4209-915F79A0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after Removing Leverage and Influential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AF65-C27F-6075-B64D-C08CB07B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DFFITS to check influential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EFCD8B-61EB-FEB0-28E3-2E5AB6634F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130801"/>
                  </p:ext>
                </p:extLst>
              </p:nvPr>
            </p:nvGraphicFramePr>
            <p:xfrm>
              <a:off x="1644732" y="2687320"/>
              <a:ext cx="815366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87">
                      <a:extLst>
                        <a:ext uri="{9D8B030D-6E8A-4147-A177-3AD203B41FA5}">
                          <a16:colId xmlns:a16="http://schemas.microsoft.com/office/drawing/2014/main" val="1878940140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1086130485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2883797418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2075636075"/>
                        </a:ext>
                      </a:extLst>
                    </a:gridCol>
                    <a:gridCol w="1402053">
                      <a:extLst>
                        <a:ext uri="{9D8B030D-6E8A-4147-A177-3AD203B41FA5}">
                          <a16:colId xmlns:a16="http://schemas.microsoft.com/office/drawing/2014/main" val="4082891275"/>
                        </a:ext>
                      </a:extLst>
                    </a:gridCol>
                    <a:gridCol w="1568795">
                      <a:extLst>
                        <a:ext uri="{9D8B030D-6E8A-4147-A177-3AD203B41FA5}">
                          <a16:colId xmlns:a16="http://schemas.microsoft.com/office/drawing/2014/main" val="6335347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4325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2.1022780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2627847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5345.05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3609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2682888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5457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491.64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4568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23705670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5465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2970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EFCD8B-61EB-FEB0-28E3-2E5AB6634F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3130801"/>
                  </p:ext>
                </p:extLst>
              </p:nvPr>
            </p:nvGraphicFramePr>
            <p:xfrm>
              <a:off x="1644732" y="2687320"/>
              <a:ext cx="815366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87">
                      <a:extLst>
                        <a:ext uri="{9D8B030D-6E8A-4147-A177-3AD203B41FA5}">
                          <a16:colId xmlns:a16="http://schemas.microsoft.com/office/drawing/2014/main" val="1878940140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1086130485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2883797418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2075636075"/>
                        </a:ext>
                      </a:extLst>
                    </a:gridCol>
                    <a:gridCol w="1402053">
                      <a:extLst>
                        <a:ext uri="{9D8B030D-6E8A-4147-A177-3AD203B41FA5}">
                          <a16:colId xmlns:a16="http://schemas.microsoft.com/office/drawing/2014/main" val="4082891275"/>
                        </a:ext>
                      </a:extLst>
                    </a:gridCol>
                    <a:gridCol w="1568795">
                      <a:extLst>
                        <a:ext uri="{9D8B030D-6E8A-4147-A177-3AD203B41FA5}">
                          <a16:colId xmlns:a16="http://schemas.microsoft.com/office/drawing/2014/main" val="6335347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435" t="-8197" r="-113913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4325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2.1022780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2627847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5345.05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3609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2682888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5457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491.64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4568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23705670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5465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29703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928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641B-B12C-E6C4-FB0F-75A77BB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34" y="436377"/>
            <a:ext cx="10876808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Model after Removing Leverage and Influential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210" y="2119744"/>
                <a:ext cx="3413166" cy="312500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: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0.887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</m:sSub>
                  </m:oMath>
                </a14:m>
                <a:r>
                  <a:rPr lang="en-US" sz="2400" dirty="0"/>
                  <a:t> :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0.887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210" y="2119744"/>
                <a:ext cx="3413166" cy="3125005"/>
              </a:xfrm>
              <a:blipFill>
                <a:blip r:embed="rId2"/>
                <a:stretch>
                  <a:fillRect l="-536" t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A6FD5-4960-926C-4061-C2CF3C33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76587"/>
              </p:ext>
            </p:extLst>
          </p:nvPr>
        </p:nvGraphicFramePr>
        <p:xfrm>
          <a:off x="5332020" y="1977589"/>
          <a:ext cx="6388926" cy="37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38">
                  <a:extLst>
                    <a:ext uri="{9D8B030D-6E8A-4147-A177-3AD203B41FA5}">
                      <a16:colId xmlns:a16="http://schemas.microsoft.com/office/drawing/2014/main" val="1523617159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344478645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916657510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3529487316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1151535849"/>
                    </a:ext>
                  </a:extLst>
                </a:gridCol>
              </a:tblGrid>
              <a:tr h="3735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318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2.3200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15423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0.8115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105.351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0824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0.4880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16.378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1241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0.1437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14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16.3848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17.482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712605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-0.1978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-3.883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171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0.4097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21.326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8430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Toluene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-0.0874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-2.427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8471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-1.3231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-11.162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5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6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1275-D09E-B80F-A369-DDB13F2E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Residual Plot without Leverage or Influential Points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6C43314-9A85-EF3A-30E2-D00F9B70E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10" y="1846263"/>
            <a:ext cx="5017306" cy="4022725"/>
          </a:xfrm>
        </p:spPr>
      </p:pic>
    </p:spTree>
    <p:extLst>
      <p:ext uri="{BB962C8B-B14F-4D97-AF65-F5344CB8AC3E}">
        <p14:creationId xmlns:p14="http://schemas.microsoft.com/office/powerpoint/2010/main" val="279250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4F3-9E1B-F1F9-710C-147820FF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Difference and Percent Change in Coefficients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3C9E90-7AE9-94CC-44E6-CE4D06178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037050"/>
              </p:ext>
            </p:extLst>
          </p:nvPr>
        </p:nvGraphicFramePr>
        <p:xfrm>
          <a:off x="3026723" y="1873126"/>
          <a:ext cx="6138553" cy="429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49">
                  <a:extLst>
                    <a:ext uri="{9D8B030D-6E8A-4147-A177-3AD203B41FA5}">
                      <a16:colId xmlns:a16="http://schemas.microsoft.com/office/drawing/2014/main" val="2616325841"/>
                    </a:ext>
                  </a:extLst>
                </a:gridCol>
                <a:gridCol w="2117666">
                  <a:extLst>
                    <a:ext uri="{9D8B030D-6E8A-4147-A177-3AD203B41FA5}">
                      <a16:colId xmlns:a16="http://schemas.microsoft.com/office/drawing/2014/main" val="3967513654"/>
                    </a:ext>
                  </a:extLst>
                </a:gridCol>
                <a:gridCol w="2569238">
                  <a:extLst>
                    <a:ext uri="{9D8B030D-6E8A-4147-A177-3AD203B41FA5}">
                      <a16:colId xmlns:a16="http://schemas.microsoft.com/office/drawing/2014/main" val="166232532"/>
                    </a:ext>
                  </a:extLst>
                </a:gridCol>
              </a:tblGrid>
              <a:tr h="4296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53378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3.67374465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61.29269749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84874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0.03583893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4.2295563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4361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-0.05947102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13.87825445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75865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-0.0331483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29.97412929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33727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-5.78144867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54.5248722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05866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58.80641711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61541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-0.0153004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3.87949113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9834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toluene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-0.13891567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61.39028208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18126"/>
                  </a:ext>
                </a:extLst>
              </a:tr>
              <a:tr h="42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0.94946024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254.14470463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6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26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3AB0-8B5D-86BC-AFF8-380EDEE9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Multicollinearity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DE3900-79D7-EAEE-09D2-505371E5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28086"/>
              </p:ext>
            </p:extLst>
          </p:nvPr>
        </p:nvGraphicFramePr>
        <p:xfrm>
          <a:off x="1294410" y="1840587"/>
          <a:ext cx="3235036" cy="1889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032">
                  <a:extLst>
                    <a:ext uri="{9D8B030D-6E8A-4147-A177-3AD203B41FA5}">
                      <a16:colId xmlns:a16="http://schemas.microsoft.com/office/drawing/2014/main" val="2051730677"/>
                    </a:ext>
                  </a:extLst>
                </a:gridCol>
                <a:gridCol w="1683004">
                  <a:extLst>
                    <a:ext uri="{9D8B030D-6E8A-4147-A177-3AD203B41FA5}">
                      <a16:colId xmlns:a16="http://schemas.microsoft.com/office/drawing/2014/main" val="733658165"/>
                    </a:ext>
                  </a:extLst>
                </a:gridCol>
              </a:tblGrid>
              <a:tr h="6299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5862"/>
                  </a:ext>
                </a:extLst>
              </a:tr>
              <a:tr h="6299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PM2.5/PM10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0.891643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54911"/>
                  </a:ext>
                </a:extLst>
              </a:tr>
              <a:tr h="6299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NOx/NO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0.863065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6566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7DB72C-781C-F681-8EF0-DD550928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34271"/>
              </p:ext>
            </p:extLst>
          </p:nvPr>
        </p:nvGraphicFramePr>
        <p:xfrm>
          <a:off x="6651502" y="1840587"/>
          <a:ext cx="36124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282116304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2663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0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6.867866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6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8.824286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8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7.355771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49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3.986517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15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2.076258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16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3.941743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4.015871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69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Benzene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2.384835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5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Toluene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2.882039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8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1.422464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4463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540BBE-9E37-ECB1-2DD9-252210A957C5}"/>
              </a:ext>
            </a:extLst>
          </p:cNvPr>
          <p:cNvSpPr txBox="1"/>
          <p:nvPr/>
        </p:nvSpPr>
        <p:spPr>
          <a:xfrm>
            <a:off x="1211283" y="3984171"/>
            <a:ext cx="361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Kept PM2.5 and NOx</a:t>
            </a:r>
          </a:p>
        </p:txBody>
      </p:sp>
    </p:spTree>
    <p:extLst>
      <p:ext uri="{BB962C8B-B14F-4D97-AF65-F5344CB8AC3E}">
        <p14:creationId xmlns:p14="http://schemas.microsoft.com/office/powerpoint/2010/main" val="116216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1CCE-199A-5DCF-B953-DD9852AD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Model after 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8832-F6AB-18A1-0A6E-55669FB9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ANOVA before variable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474609"/>
                  </p:ext>
                </p:extLst>
              </p:nvPr>
            </p:nvGraphicFramePr>
            <p:xfrm>
              <a:off x="2078619" y="2535382"/>
              <a:ext cx="8034761" cy="2030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475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409699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35337720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3533772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4725.87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4562024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747.75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39899740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474609"/>
                  </p:ext>
                </p:extLst>
              </p:nvPr>
            </p:nvGraphicFramePr>
            <p:xfrm>
              <a:off x="2078619" y="2535382"/>
              <a:ext cx="8034761" cy="2030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475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564005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409699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4033" t="-7353" r="-101235" b="-3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35337720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3533772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4725.87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4562024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747.75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39899740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7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040E-D026-1F34-1644-9BF274B2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1970-CAF6-B6C0-AED8-1163BA46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is to understand what gases effect the air quality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has 6112 observations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1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641B-B12C-E6C4-FB0F-75A77BB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9382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after multicollinearity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41316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0.886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</m:sSub>
                  </m:oMath>
                </a14:m>
                <a:r>
                  <a:rPr lang="en-US" dirty="0"/>
                  <a:t> : 0.885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413166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A6FD5-4960-926C-4061-C2CF3C33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690"/>
              </p:ext>
            </p:extLst>
          </p:nvPr>
        </p:nvGraphicFramePr>
        <p:xfrm>
          <a:off x="5332021" y="546613"/>
          <a:ext cx="6400801" cy="448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13">
                  <a:extLst>
                    <a:ext uri="{9D8B030D-6E8A-4147-A177-3AD203B41FA5}">
                      <a16:colId xmlns:a16="http://schemas.microsoft.com/office/drawing/2014/main" val="1523617159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344478645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916657510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3529487316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1151535849"/>
                    </a:ext>
                  </a:extLst>
                </a:gridCol>
              </a:tblGrid>
              <a:tr h="3735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318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16.8167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17.001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15423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1.5061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114.741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0824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-0.1261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-4.310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1241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0.5148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21.861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14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712605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6.4315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171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8430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18.614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8471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Benzene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-0.5767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-6.609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53656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Toluene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-0.0027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420560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-0.1849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-2.282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5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2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D6A3-B16E-82C7-EC4D-1773B6C2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AB5-A2CA-F177-E981-908AD14F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Elimination was used for variable selection.</a:t>
            </a:r>
          </a:p>
          <a:p>
            <a:endParaRPr lang="en-US" dirty="0"/>
          </a:p>
          <a:p>
            <a:r>
              <a:rPr lang="en-US" dirty="0"/>
              <a:t>Variables were deemed significant if p-value ≤ 0.05</a:t>
            </a:r>
          </a:p>
          <a:p>
            <a:endParaRPr lang="en-US" dirty="0"/>
          </a:p>
          <a:p>
            <a:r>
              <a:rPr lang="en-US" dirty="0"/>
              <a:t>Dropped SO2 and Toluene</a:t>
            </a:r>
          </a:p>
        </p:txBody>
      </p:sp>
    </p:spTree>
    <p:extLst>
      <p:ext uri="{BB962C8B-B14F-4D97-AF65-F5344CB8AC3E}">
        <p14:creationId xmlns:p14="http://schemas.microsoft.com/office/powerpoint/2010/main" val="100299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1CCE-199A-5DCF-B953-DD9852AD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after Multicollinearity And Variable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509354"/>
                  </p:ext>
                </p:extLst>
              </p:nvPr>
            </p:nvGraphicFramePr>
            <p:xfrm>
              <a:off x="1706911" y="2200497"/>
              <a:ext cx="8778178" cy="2457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9444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663325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743196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663325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569444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569444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452336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66822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35336040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4417004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5906.82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66822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4563705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747.78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66822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39899740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509354"/>
                  </p:ext>
                </p:extLst>
              </p:nvPr>
            </p:nvGraphicFramePr>
            <p:xfrm>
              <a:off x="1706911" y="2200497"/>
              <a:ext cx="8778178" cy="2457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9444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663325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743196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663325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569444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569444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452336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9302" t="-6667" r="-101550" b="-4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66822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35336040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4417004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5906.82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66822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4563705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747.78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66822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39899740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6111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04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641B-B12C-E6C4-FB0F-75A77BB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5616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Model after Multicollinearity and Variable Selection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368"/>
                <a:ext cx="3413166" cy="31250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: 0.851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</m:sSub>
                  </m:oMath>
                </a14:m>
                <a:r>
                  <a:rPr lang="en-US" sz="2400" dirty="0"/>
                  <a:t> : 0.851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368"/>
                <a:ext cx="3413166" cy="3125005"/>
              </a:xfrm>
              <a:blipFill>
                <a:blip r:embed="rId2"/>
                <a:stretch>
                  <a:fillRect l="-537" t="-2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A6FD5-4960-926C-4061-C2CF3C33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59692"/>
              </p:ext>
            </p:extLst>
          </p:nvPr>
        </p:nvGraphicFramePr>
        <p:xfrm>
          <a:off x="4687456" y="1965715"/>
          <a:ext cx="6506360" cy="37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272">
                  <a:extLst>
                    <a:ext uri="{9D8B030D-6E8A-4147-A177-3AD203B41FA5}">
                      <a16:colId xmlns:a16="http://schemas.microsoft.com/office/drawing/2014/main" val="1523617159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344478645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916657510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3529487316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1151535849"/>
                    </a:ext>
                  </a:extLst>
                </a:gridCol>
              </a:tblGrid>
              <a:tr h="3735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318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17.2561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18.273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15423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1.5070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115.414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0824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-0.1142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-4.125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1241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0.5119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22.025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14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3.097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712605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6.4016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171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18.958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8430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Benzene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-0.5849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-7.072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8471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-0.1825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-2.253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5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6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DFFD-FA36-85DF-548B-0432468A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Residual plot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4C21E-21F2-E67C-7468-209C9DC3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23" y="1789450"/>
            <a:ext cx="5718950" cy="44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267B-6917-C70E-4209-915F79A0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after Removing Leverage and Influential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EFCD8B-61EB-FEB0-28E3-2E5AB6634F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817792"/>
                  </p:ext>
                </p:extLst>
              </p:nvPr>
            </p:nvGraphicFramePr>
            <p:xfrm>
              <a:off x="1477009" y="2323374"/>
              <a:ext cx="9237981" cy="2211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066">
                      <a:extLst>
                        <a:ext uri="{9D8B030D-6E8A-4147-A177-3AD203B41FA5}">
                          <a16:colId xmlns:a16="http://schemas.microsoft.com/office/drawing/2014/main" val="1878940140"/>
                        </a:ext>
                      </a:extLst>
                    </a:gridCol>
                    <a:gridCol w="1772282">
                      <a:extLst>
                        <a:ext uri="{9D8B030D-6E8A-4147-A177-3AD203B41FA5}">
                          <a16:colId xmlns:a16="http://schemas.microsoft.com/office/drawing/2014/main" val="1086130485"/>
                        </a:ext>
                      </a:extLst>
                    </a:gridCol>
                    <a:gridCol w="791879">
                      <a:extLst>
                        <a:ext uri="{9D8B030D-6E8A-4147-A177-3AD203B41FA5}">
                          <a16:colId xmlns:a16="http://schemas.microsoft.com/office/drawing/2014/main" val="2883797418"/>
                        </a:ext>
                      </a:extLst>
                    </a:gridCol>
                    <a:gridCol w="1772282">
                      <a:extLst>
                        <a:ext uri="{9D8B030D-6E8A-4147-A177-3AD203B41FA5}">
                          <a16:colId xmlns:a16="http://schemas.microsoft.com/office/drawing/2014/main" val="2075636075"/>
                        </a:ext>
                      </a:extLst>
                    </a:gridCol>
                    <a:gridCol w="1644560">
                      <a:extLst>
                        <a:ext uri="{9D8B030D-6E8A-4147-A177-3AD203B41FA5}">
                          <a16:colId xmlns:a16="http://schemas.microsoft.com/office/drawing/2014/main" val="4082891275"/>
                        </a:ext>
                      </a:extLst>
                    </a:gridCol>
                    <a:gridCol w="1721912">
                      <a:extLst>
                        <a:ext uri="{9D8B030D-6E8A-4147-A177-3AD203B41FA5}">
                          <a16:colId xmlns:a16="http://schemas.microsoft.com/office/drawing/2014/main" val="633534708"/>
                        </a:ext>
                      </a:extLst>
                    </a:gridCol>
                  </a:tblGrid>
                  <a:tr h="552813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4325296"/>
                      </a:ext>
                    </a:extLst>
                  </a:tr>
                  <a:tr h="55281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20913540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2614193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6074.30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3609980"/>
                      </a:ext>
                    </a:extLst>
                  </a:tr>
                  <a:tr h="55281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2344221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5447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430.37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4568014"/>
                      </a:ext>
                    </a:extLst>
                  </a:tr>
                  <a:tr h="55281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23257770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5455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2970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EFCD8B-61EB-FEB0-28E3-2E5AB6634F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817792"/>
                  </p:ext>
                </p:extLst>
              </p:nvPr>
            </p:nvGraphicFramePr>
            <p:xfrm>
              <a:off x="1477009" y="2323374"/>
              <a:ext cx="9237981" cy="2211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066">
                      <a:extLst>
                        <a:ext uri="{9D8B030D-6E8A-4147-A177-3AD203B41FA5}">
                          <a16:colId xmlns:a16="http://schemas.microsoft.com/office/drawing/2014/main" val="1878940140"/>
                        </a:ext>
                      </a:extLst>
                    </a:gridCol>
                    <a:gridCol w="1772282">
                      <a:extLst>
                        <a:ext uri="{9D8B030D-6E8A-4147-A177-3AD203B41FA5}">
                          <a16:colId xmlns:a16="http://schemas.microsoft.com/office/drawing/2014/main" val="1086130485"/>
                        </a:ext>
                      </a:extLst>
                    </a:gridCol>
                    <a:gridCol w="791879">
                      <a:extLst>
                        <a:ext uri="{9D8B030D-6E8A-4147-A177-3AD203B41FA5}">
                          <a16:colId xmlns:a16="http://schemas.microsoft.com/office/drawing/2014/main" val="2883797418"/>
                        </a:ext>
                      </a:extLst>
                    </a:gridCol>
                    <a:gridCol w="1772282">
                      <a:extLst>
                        <a:ext uri="{9D8B030D-6E8A-4147-A177-3AD203B41FA5}">
                          <a16:colId xmlns:a16="http://schemas.microsoft.com/office/drawing/2014/main" val="2075636075"/>
                        </a:ext>
                      </a:extLst>
                    </a:gridCol>
                    <a:gridCol w="1644560">
                      <a:extLst>
                        <a:ext uri="{9D8B030D-6E8A-4147-A177-3AD203B41FA5}">
                          <a16:colId xmlns:a16="http://schemas.microsoft.com/office/drawing/2014/main" val="4082891275"/>
                        </a:ext>
                      </a:extLst>
                    </a:gridCol>
                    <a:gridCol w="1721912">
                      <a:extLst>
                        <a:ext uri="{9D8B030D-6E8A-4147-A177-3AD203B41FA5}">
                          <a16:colId xmlns:a16="http://schemas.microsoft.com/office/drawing/2014/main" val="633534708"/>
                        </a:ext>
                      </a:extLst>
                    </a:gridCol>
                  </a:tblGrid>
                  <a:tr h="552813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736" t="-5495" r="-106691" b="-3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4325296"/>
                      </a:ext>
                    </a:extLst>
                  </a:tr>
                  <a:tr h="55281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20913540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2614193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6074.30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3609980"/>
                      </a:ext>
                    </a:extLst>
                  </a:tr>
                  <a:tr h="55281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2344221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5447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430.37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4568014"/>
                      </a:ext>
                    </a:extLst>
                  </a:tr>
                  <a:tr h="55281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23257770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5455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29703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323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641B-B12C-E6C4-FB0F-75A77BB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21" y="436377"/>
            <a:ext cx="10473047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Model after Removing Leverage and Influential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322" y="2720100"/>
                <a:ext cx="3413166" cy="312500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: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0.899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 : 0.899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322" y="2720100"/>
                <a:ext cx="3413166" cy="3125005"/>
              </a:xfrm>
              <a:blipFill>
                <a:blip r:embed="rId2"/>
                <a:stretch>
                  <a:fillRect l="-53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A6FD5-4960-926C-4061-C2CF3C33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77038"/>
              </p:ext>
            </p:extLst>
          </p:nvPr>
        </p:nvGraphicFramePr>
        <p:xfrm>
          <a:off x="5409210" y="1864774"/>
          <a:ext cx="6388926" cy="37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38">
                  <a:extLst>
                    <a:ext uri="{9D8B030D-6E8A-4147-A177-3AD203B41FA5}">
                      <a16:colId xmlns:a16="http://schemas.microsoft.com/office/drawing/2014/main" val="1523617159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344478645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916657510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3529487316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1151535849"/>
                    </a:ext>
                  </a:extLst>
                </a:gridCol>
              </a:tblGrid>
              <a:tr h="3735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318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14.8740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17.580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15423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1.5221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111.785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0824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-0.1048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-4.297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1241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21.218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14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0.2703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712605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6.2753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7.130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171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16.768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8430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Benzene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-0.5953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-6.049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8471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-1.1372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-9.967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5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83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1275-D09E-B80F-A369-DDB13F2E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Residual Plot without Leverage or Influential Points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C44A8-C833-4D59-6EF5-085C8F29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58" y="1879864"/>
            <a:ext cx="5805631" cy="4351338"/>
          </a:xfrm>
        </p:spPr>
      </p:pic>
    </p:spTree>
    <p:extLst>
      <p:ext uri="{BB962C8B-B14F-4D97-AF65-F5344CB8AC3E}">
        <p14:creationId xmlns:p14="http://schemas.microsoft.com/office/powerpoint/2010/main" val="1765808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4F3-9E1B-F1F9-710C-147820FF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Difference and Percent Change in Coefficients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3C9E90-7AE9-94CC-44E6-CE4D06178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542708"/>
              </p:ext>
            </p:extLst>
          </p:nvPr>
        </p:nvGraphicFramePr>
        <p:xfrm>
          <a:off x="3503221" y="1846613"/>
          <a:ext cx="5374078" cy="406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23">
                  <a:extLst>
                    <a:ext uri="{9D8B030D-6E8A-4147-A177-3AD203B41FA5}">
                      <a16:colId xmlns:a16="http://schemas.microsoft.com/office/drawing/2014/main" val="2616325841"/>
                    </a:ext>
                  </a:extLst>
                </a:gridCol>
                <a:gridCol w="1981874">
                  <a:extLst>
                    <a:ext uri="{9D8B030D-6E8A-4147-A177-3AD203B41FA5}">
                      <a16:colId xmlns:a16="http://schemas.microsoft.com/office/drawing/2014/main" val="3967513654"/>
                    </a:ext>
                  </a:extLst>
                </a:gridCol>
                <a:gridCol w="2077481">
                  <a:extLst>
                    <a:ext uri="{9D8B030D-6E8A-4147-A177-3AD203B41FA5}">
                      <a16:colId xmlns:a16="http://schemas.microsoft.com/office/drawing/2014/main" val="166232532"/>
                    </a:ext>
                  </a:extLst>
                </a:gridCol>
              </a:tblGrid>
              <a:tr h="3978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53378"/>
                  </a:ext>
                </a:extLst>
              </a:tr>
              <a:tr h="40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2.38204418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13.80410467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84874"/>
                  </a:ext>
                </a:extLst>
              </a:tr>
              <a:tr h="40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-0.01510792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1.00250782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4361"/>
                  </a:ext>
                </a:extLst>
              </a:tr>
              <a:tr h="40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-0.00933053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8.17348906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75865"/>
                  </a:ext>
                </a:extLst>
              </a:tr>
              <a:tr h="40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-0.04160774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8.12800357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33727"/>
                  </a:ext>
                </a:extLst>
              </a:tr>
              <a:tr h="40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NH3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-0.1824924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207.90298487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05866"/>
                  </a:ext>
                </a:extLst>
              </a:tr>
              <a:tr h="44218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0.1263402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1.97356976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61541"/>
                  </a:ext>
                </a:extLst>
              </a:tr>
              <a:tr h="40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0.07424057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19.6623811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9834"/>
                  </a:ext>
                </a:extLst>
              </a:tr>
              <a:tr h="40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Benzene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0.01040132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1.77830503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18126"/>
                  </a:ext>
                </a:extLst>
              </a:tr>
              <a:tr h="40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0.94946024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523.05305401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6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67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9B88-6247-5624-AEE8-FE8C9A0B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Model/Conclusion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35014-8BF3-A529-7A09-ABE91726D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𝐴𝑄𝐼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=17.26+1.51∗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2.5−0.11∗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+0.51∗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+0.09∗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+6.40∗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+0.38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− 0.58∗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Benzene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−0.18∗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Xylene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Current Model does not satisfy GMT</a:t>
                </a:r>
              </a:p>
              <a:p>
                <a:endParaRPr lang="en-US" dirty="0"/>
              </a:p>
              <a:p>
                <a:r>
                  <a:rPr lang="en-US" dirty="0"/>
                  <a:t>Need an appropriate transformation for the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35014-8BF3-A529-7A09-ABE91726D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246A-523C-D829-9C64-E858D3B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BB6C9-960F-578B-787A-5BD340DBC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896" y="1834769"/>
                <a:ext cx="6358128" cy="4351338"/>
              </a:xfrm>
            </p:spPr>
            <p:txBody>
              <a:bodyPr>
                <a:normAutofit/>
              </a:bodyPr>
              <a:lstStyle/>
              <a:p>
                <a:pPr marL="5143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12 features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PM2.5 – Particulate Matter 2.5 microns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PM10 - Particulate Matter 10 microns 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NO - Nitric Oxide 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NOx – Nitrogen Oxides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- </a:t>
                </a:r>
                <a:r>
                  <a:rPr lang="nl-NL" dirty="0">
                    <a:solidFill>
                      <a:schemeClr val="tx1"/>
                    </a:solidFill>
                  </a:rPr>
                  <a:t>Nitric Dioxide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NL" dirty="0">
                    <a:solidFill>
                      <a:schemeClr val="tx1"/>
                    </a:solidFill>
                  </a:rPr>
                  <a:t> - Ammonia 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:r>
                  <a:rPr lang="nl-NL" dirty="0">
                    <a:solidFill>
                      <a:schemeClr val="tx1"/>
                    </a:solidFill>
                  </a:rPr>
                  <a:t>CO - Carbon Monoxide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NL" dirty="0">
                    <a:solidFill>
                      <a:schemeClr val="tx1"/>
                    </a:solidFill>
                  </a:rPr>
                  <a:t> - Sulphur Dioxide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- Ozone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Benzene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Toluene</a:t>
                </a:r>
              </a:p>
              <a:p>
                <a:pPr marL="9715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Xylene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BB6C9-960F-578B-787A-5BD340DBC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896" y="1834769"/>
                <a:ext cx="6358128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C900064-1532-B05B-4EA0-18CBBF2E4A77}"/>
              </a:ext>
            </a:extLst>
          </p:cNvPr>
          <p:cNvSpPr txBox="1"/>
          <p:nvPr/>
        </p:nvSpPr>
        <p:spPr>
          <a:xfrm>
            <a:off x="6684787" y="1834769"/>
            <a:ext cx="431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AQI</a:t>
            </a:r>
          </a:p>
        </p:txBody>
      </p:sp>
    </p:spTree>
    <p:extLst>
      <p:ext uri="{BB962C8B-B14F-4D97-AF65-F5344CB8AC3E}">
        <p14:creationId xmlns:p14="http://schemas.microsoft.com/office/powerpoint/2010/main" val="10985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F562-10B4-6AAD-C048-DE306A8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18" y="306531"/>
            <a:ext cx="443724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Scatter Plot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FC4E2ED8-8F7B-FF07-F423-090C0701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36" y="306531"/>
            <a:ext cx="5911111" cy="58727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B6DC0-81CE-39BC-712C-65CD965213DB}"/>
              </a:ext>
            </a:extLst>
          </p:cNvPr>
          <p:cNvSpPr txBox="1"/>
          <p:nvPr/>
        </p:nvSpPr>
        <p:spPr>
          <a:xfrm>
            <a:off x="1125594" y="1987541"/>
            <a:ext cx="4245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Relationship between response variable and predictors</a:t>
            </a:r>
          </a:p>
        </p:txBody>
      </p:sp>
    </p:spTree>
    <p:extLst>
      <p:ext uri="{BB962C8B-B14F-4D97-AF65-F5344CB8AC3E}">
        <p14:creationId xmlns:p14="http://schemas.microsoft.com/office/powerpoint/2010/main" val="169236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1CCE-199A-5DCF-B953-DD9852AD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8832-F6AB-18A1-0A6E-55669FB9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were considered</a:t>
            </a:r>
          </a:p>
          <a:p>
            <a:r>
              <a:rPr lang="en-US" dirty="0"/>
              <a:t>Multicollinearity was not checked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744576"/>
                  </p:ext>
                </p:extLst>
              </p:nvPr>
            </p:nvGraphicFramePr>
            <p:xfrm>
              <a:off x="1987797" y="3283527"/>
              <a:ext cx="8854374" cy="1986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5729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13894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36128080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3010674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4868.44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1.110223e-16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3771656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618.40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39899740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744576"/>
                  </p:ext>
                </p:extLst>
              </p:nvPr>
            </p:nvGraphicFramePr>
            <p:xfrm>
              <a:off x="1987797" y="3283527"/>
              <a:ext cx="8854374" cy="1986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5729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475729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26" t="-8333" r="-101653" b="-4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36128080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3010674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4868.44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1.110223e-16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3771656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618.40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5403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39899740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659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641B-B12C-E6C4-FB0F-75A77BBE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Initial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41316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0.905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</m:sSub>
                  </m:oMath>
                </a14:m>
                <a:r>
                  <a:rPr lang="en-US" sz="2400" dirty="0"/>
                  <a:t>: 0.905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413166" cy="4351338"/>
              </a:xfrm>
              <a:blipFill>
                <a:blip r:embed="rId2"/>
                <a:stretch>
                  <a:fillRect l="-5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A6FD5-4960-926C-4061-C2CF3C33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06888"/>
              </p:ext>
            </p:extLst>
          </p:nvPr>
        </p:nvGraphicFramePr>
        <p:xfrm>
          <a:off x="5226462" y="546613"/>
          <a:ext cx="6506360" cy="523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272">
                  <a:extLst>
                    <a:ext uri="{9D8B030D-6E8A-4147-A177-3AD203B41FA5}">
                      <a16:colId xmlns:a16="http://schemas.microsoft.com/office/drawing/2014/main" val="1523617159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344478645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916657510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3529487316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1151535849"/>
                    </a:ext>
                  </a:extLst>
                </a:gridCol>
              </a:tblGrid>
              <a:tr h="373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318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13.1021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14.450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15423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1.0410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58.389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0824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35.689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1241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-0.0696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-1.845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14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-0.2485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-8.707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712605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0.4063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11.742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171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-0.0264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-1.005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8430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6.8598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24.324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8471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0.694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53656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0.2954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16.020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420560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Benzene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-0.3026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-3.746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5156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Toluene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-0.1623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-4.450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748217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-0.3330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-4.512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2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82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3AB0-8B5D-86BC-AFF8-380EDEE9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Multicollinearity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DE3900-79D7-EAEE-09D2-505371E5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86857"/>
              </p:ext>
            </p:extLst>
          </p:nvPr>
        </p:nvGraphicFramePr>
        <p:xfrm>
          <a:off x="772886" y="1816925"/>
          <a:ext cx="4128248" cy="1780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30">
                  <a:extLst>
                    <a:ext uri="{9D8B030D-6E8A-4147-A177-3AD203B41FA5}">
                      <a16:colId xmlns:a16="http://schemas.microsoft.com/office/drawing/2014/main" val="2051730677"/>
                    </a:ext>
                  </a:extLst>
                </a:gridCol>
                <a:gridCol w="1947518">
                  <a:extLst>
                    <a:ext uri="{9D8B030D-6E8A-4147-A177-3AD203B41FA5}">
                      <a16:colId xmlns:a16="http://schemas.microsoft.com/office/drawing/2014/main" val="733658165"/>
                    </a:ext>
                  </a:extLst>
                </a:gridCol>
              </a:tblGrid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95862"/>
                  </a:ext>
                </a:extLst>
              </a:tr>
              <a:tr h="697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PM2.5/PM10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0.891643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54911"/>
                  </a:ext>
                </a:extLst>
              </a:tr>
              <a:tr h="697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NOx/NO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0.863065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6566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7DB72C-781C-F681-8EF0-DD550928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63016"/>
              </p:ext>
            </p:extLst>
          </p:nvPr>
        </p:nvGraphicFramePr>
        <p:xfrm>
          <a:off x="6947064" y="1844238"/>
          <a:ext cx="459808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41">
                  <a:extLst>
                    <a:ext uri="{9D8B030D-6E8A-4147-A177-3AD203B41FA5}">
                      <a16:colId xmlns:a16="http://schemas.microsoft.com/office/drawing/2014/main" val="2821163049"/>
                    </a:ext>
                  </a:extLst>
                </a:gridCol>
                <a:gridCol w="2299041">
                  <a:extLst>
                    <a:ext uri="{9D8B030D-6E8A-4147-A177-3AD203B41FA5}">
                      <a16:colId xmlns:a16="http://schemas.microsoft.com/office/drawing/2014/main" val="92663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0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9.558931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6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3.279548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8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7.200184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49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4.064641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15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1.986387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16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3.931266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4.217266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69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Benzene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2.136146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5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Toluene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2.931798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8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1.425933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4463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F58FC2-8446-AB4F-2492-50EB101B525C}"/>
              </a:ext>
            </a:extLst>
          </p:cNvPr>
          <p:cNvSpPr txBox="1"/>
          <p:nvPr/>
        </p:nvSpPr>
        <p:spPr>
          <a:xfrm>
            <a:off x="736270" y="4316681"/>
            <a:ext cx="44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Kept PM10 and NO</a:t>
            </a:r>
          </a:p>
        </p:txBody>
      </p:sp>
    </p:spTree>
    <p:extLst>
      <p:ext uri="{BB962C8B-B14F-4D97-AF65-F5344CB8AC3E}">
        <p14:creationId xmlns:p14="http://schemas.microsoft.com/office/powerpoint/2010/main" val="361141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1CCE-199A-5DCF-B953-DD9852AD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Model after 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8832-F6AB-18A1-0A6E-55669FB9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ANOVA table before variable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038877"/>
                  </p:ext>
                </p:extLst>
              </p:nvPr>
            </p:nvGraphicFramePr>
            <p:xfrm>
              <a:off x="1752891" y="3202843"/>
              <a:ext cx="8686218" cy="2615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8350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690814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755478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690814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595381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595381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52763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6958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33965000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3396500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3491.65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6958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5934742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6101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972.75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6958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39899740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6111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E85C434-167A-EC5E-4500-F66AF6079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038877"/>
                  </p:ext>
                </p:extLst>
              </p:nvPr>
            </p:nvGraphicFramePr>
            <p:xfrm>
              <a:off x="1752891" y="3202843"/>
              <a:ext cx="8686218" cy="2615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8350">
                      <a:extLst>
                        <a:ext uri="{9D8B030D-6E8A-4147-A177-3AD203B41FA5}">
                          <a16:colId xmlns:a16="http://schemas.microsoft.com/office/drawing/2014/main" val="3997253621"/>
                        </a:ext>
                      </a:extLst>
                    </a:gridCol>
                    <a:gridCol w="1690814">
                      <a:extLst>
                        <a:ext uri="{9D8B030D-6E8A-4147-A177-3AD203B41FA5}">
                          <a16:colId xmlns:a16="http://schemas.microsoft.com/office/drawing/2014/main" val="3568844806"/>
                        </a:ext>
                      </a:extLst>
                    </a:gridCol>
                    <a:gridCol w="755478">
                      <a:extLst>
                        <a:ext uri="{9D8B030D-6E8A-4147-A177-3AD203B41FA5}">
                          <a16:colId xmlns:a16="http://schemas.microsoft.com/office/drawing/2014/main" val="1910695817"/>
                        </a:ext>
                      </a:extLst>
                    </a:gridCol>
                    <a:gridCol w="1690814">
                      <a:extLst>
                        <a:ext uri="{9D8B030D-6E8A-4147-A177-3AD203B41FA5}">
                          <a16:colId xmlns:a16="http://schemas.microsoft.com/office/drawing/2014/main" val="3720168767"/>
                        </a:ext>
                      </a:extLst>
                    </a:gridCol>
                    <a:gridCol w="1595381">
                      <a:extLst>
                        <a:ext uri="{9D8B030D-6E8A-4147-A177-3AD203B41FA5}">
                          <a16:colId xmlns:a16="http://schemas.microsoft.com/office/drawing/2014/main" val="1294508433"/>
                        </a:ext>
                      </a:extLst>
                    </a:gridCol>
                    <a:gridCol w="1595381">
                      <a:extLst>
                        <a:ext uri="{9D8B030D-6E8A-4147-A177-3AD203B41FA5}">
                          <a16:colId xmlns:a16="http://schemas.microsoft.com/office/drawing/2014/main" val="193707926"/>
                        </a:ext>
                      </a:extLst>
                    </a:gridCol>
                  </a:tblGrid>
                  <a:tr h="52763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4656" t="-5747" r="-101527" b="-3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142340"/>
                      </a:ext>
                    </a:extLst>
                  </a:tr>
                  <a:tr h="6958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Regression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33965000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>
                              <a:effectLst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3396500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3491.65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1.110223e-16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158810"/>
                      </a:ext>
                    </a:extLst>
                  </a:tr>
                  <a:tr h="6958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5934742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6101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972.75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27425"/>
                      </a:ext>
                    </a:extLst>
                  </a:tr>
                  <a:tr h="6958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b="0" dirty="0">
                              <a:effectLst/>
                            </a:rPr>
                            <a:t>Total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39899740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dirty="0">
                              <a:effectLst/>
                            </a:rPr>
                            <a:t>6111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43564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670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641B-B12C-E6C4-FB0F-75A77BB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9382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after multicollinearity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41316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0.851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</m:sSub>
                  </m:oMath>
                </a14:m>
                <a:r>
                  <a:rPr lang="en-US" dirty="0"/>
                  <a:t>: 0.851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C776-B659-0341-85F7-67D28EC34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413166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A6FD5-4960-926C-4061-C2CF3C33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04608"/>
              </p:ext>
            </p:extLst>
          </p:nvPr>
        </p:nvGraphicFramePr>
        <p:xfrm>
          <a:off x="5456712" y="365125"/>
          <a:ext cx="6400801" cy="448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13">
                  <a:extLst>
                    <a:ext uri="{9D8B030D-6E8A-4147-A177-3AD203B41FA5}">
                      <a16:colId xmlns:a16="http://schemas.microsoft.com/office/drawing/2014/main" val="1523617159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344478645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2916657510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3529487316"/>
                    </a:ext>
                  </a:extLst>
                </a:gridCol>
                <a:gridCol w="1301272">
                  <a:extLst>
                    <a:ext uri="{9D8B030D-6E8A-4147-A177-3AD203B41FA5}">
                      <a16:colId xmlns:a16="http://schemas.microsoft.com/office/drawing/2014/main" val="1151535849"/>
                    </a:ext>
                  </a:extLst>
                </a:gridCol>
              </a:tblGrid>
              <a:tr h="3735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318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6.0102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15423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0.8518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95.053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0824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0.4253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14.309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1241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-0.0385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-1.273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14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NH3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3.471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712605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10.5929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0.343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30.892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51713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-0.0977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-1.590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084309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0.3966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17.305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84714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Benzene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0.1258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53656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Toluene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-0.2361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-5.169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420560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Xylene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-0.4020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-4.346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5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20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1500</TotalTime>
  <Words>1057</Words>
  <Application>Microsoft Office PowerPoint</Application>
  <PresentationFormat>Widescreen</PresentationFormat>
  <Paragraphs>712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Helvetica Neue</vt:lpstr>
      <vt:lpstr>Retrospect</vt:lpstr>
      <vt:lpstr>Analysis of Air Quality in India</vt:lpstr>
      <vt:lpstr>Introduction</vt:lpstr>
      <vt:lpstr>Introduction/Variables</vt:lpstr>
      <vt:lpstr>Scatter Plot</vt:lpstr>
      <vt:lpstr>Initial Model</vt:lpstr>
      <vt:lpstr>Initial Model</vt:lpstr>
      <vt:lpstr>Multicollinearity</vt:lpstr>
      <vt:lpstr>Model after Multicollinearity</vt:lpstr>
      <vt:lpstr>Model after multicollinearity</vt:lpstr>
      <vt:lpstr>Variable Selection</vt:lpstr>
      <vt:lpstr>Model after Multicollinearity and Variable Selection</vt:lpstr>
      <vt:lpstr>Model after Multicollinearity and Variable Selection </vt:lpstr>
      <vt:lpstr>Residual plot</vt:lpstr>
      <vt:lpstr>Model after Removing Leverage and Influential Points</vt:lpstr>
      <vt:lpstr>Model after Removing Leverage and Influential Points</vt:lpstr>
      <vt:lpstr>Residual Plot without Leverage or Influential Points</vt:lpstr>
      <vt:lpstr>Difference and Percent Change in Coefficients</vt:lpstr>
      <vt:lpstr>Multicollinearity</vt:lpstr>
      <vt:lpstr>Model after multicollinearity</vt:lpstr>
      <vt:lpstr>Model after multicollinearity</vt:lpstr>
      <vt:lpstr>Variable Selection</vt:lpstr>
      <vt:lpstr>Model after Multicollinearity And Variable Selection</vt:lpstr>
      <vt:lpstr>Model after Multicollinearity and Variable Selection </vt:lpstr>
      <vt:lpstr>Residual plot </vt:lpstr>
      <vt:lpstr>Model after Removing Leverage and Influential Points</vt:lpstr>
      <vt:lpstr>Model after Removing Leverage and Influential Points</vt:lpstr>
      <vt:lpstr>Residual Plot without Leverage or Influential Points</vt:lpstr>
      <vt:lpstr>Difference and Percent Change in Coefficients</vt:lpstr>
      <vt:lpstr>Final Model/Conclusion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 Quality in India</dc:title>
  <dc:creator>Tyler Austin Watson</dc:creator>
  <cp:lastModifiedBy>Tyler Austin Watson</cp:lastModifiedBy>
  <cp:revision>9</cp:revision>
  <dcterms:created xsi:type="dcterms:W3CDTF">2023-04-24T00:19:40Z</dcterms:created>
  <dcterms:modified xsi:type="dcterms:W3CDTF">2023-06-21T19:32:16Z</dcterms:modified>
</cp:coreProperties>
</file>