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10/26/2023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10/26/2023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10/26/2023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10/26/2023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10/26/2023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3EF8-002C-FCCA-1863-6C8B6BAA09DD}"/>
              </a:ext>
            </a:extLst>
          </p:cNvPr>
          <p:cNvSpPr>
            <a:spLocks noGrp="1"/>
          </p:cNvSpPr>
          <p:nvPr>
            <p:ph type="ctrTitle"/>
          </p:nvPr>
        </p:nvSpPr>
        <p:spPr/>
        <p:txBody>
          <a:bodyPr/>
          <a:lstStyle/>
          <a:p>
            <a:r>
              <a:rPr lang="en-IN"/>
              <a:t>Public transport analysis </a:t>
            </a:r>
            <a:endParaRPr lang="en-US"/>
          </a:p>
        </p:txBody>
      </p:sp>
      <p:sp>
        <p:nvSpPr>
          <p:cNvPr id="3" name="Subtitle 2">
            <a:extLst>
              <a:ext uri="{FF2B5EF4-FFF2-40B4-BE49-F238E27FC236}">
                <a16:creationId xmlns:a16="http://schemas.microsoft.com/office/drawing/2014/main" id="{DA2032FE-0508-D5E1-0D6F-2211F6021E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548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1DFD-FF93-FAFB-179D-B8AD901BB85B}"/>
              </a:ext>
            </a:extLst>
          </p:cNvPr>
          <p:cNvSpPr>
            <a:spLocks noGrp="1"/>
          </p:cNvSpPr>
          <p:nvPr>
            <p:ph type="title"/>
          </p:nvPr>
        </p:nvSpPr>
        <p:spPr/>
        <p:txBody>
          <a:bodyPr/>
          <a:lstStyle/>
          <a:p>
            <a:r>
              <a:rPr lang="en-IN"/>
              <a:t>Transport cost</a:t>
            </a:r>
            <a:endParaRPr lang="en-US"/>
          </a:p>
        </p:txBody>
      </p:sp>
      <p:sp>
        <p:nvSpPr>
          <p:cNvPr id="3" name="Content Placeholder 2">
            <a:extLst>
              <a:ext uri="{FF2B5EF4-FFF2-40B4-BE49-F238E27FC236}">
                <a16:creationId xmlns:a16="http://schemas.microsoft.com/office/drawing/2014/main" id="{9E091A72-E462-8244-F855-14368E671628}"/>
              </a:ext>
            </a:extLst>
          </p:cNvPr>
          <p:cNvSpPr>
            <a:spLocks noGrp="1"/>
          </p:cNvSpPr>
          <p:nvPr>
            <p:ph idx="1"/>
          </p:nvPr>
        </p:nvSpPr>
        <p:spPr/>
        <p:txBody>
          <a:bodyPr>
            <a:normAutofit fontScale="92500" lnSpcReduction="10000"/>
          </a:bodyPr>
          <a:lstStyle/>
          <a:p>
            <a:r>
              <a:rPr lang="en-IN"/>
              <a:t>City_En, 3.5T (Rmb) , 5T (Rmb) , 8T (Rmb) ,3.5T (Rmb/Ton),5T (Rmb/Ton),8T (Rmb/Ton)
City_1, 485 , 650 , 800 , 139 , 130 , 100
City_2, 640 , 700 , 820 , 183 , 140 , 103 
City_3, 690 , 780 , 890 , 197 , 156 , 111 
City_4, 810 ,” 1,000 “,” 1,150 “, 231 , 200 , 144 
City_5,” 1,300 “,” 1,568 “,” 1,723 “, 371 , 314 , 215 
City_6,” 1,498 “,” 1,900 “,” 2,100 “, 428 , 380 , 263 
City_7, 980 ,” 1,250 “,” 1,450 “, 280 , 250 , 181 
City_8,” 1,350 “,” 1,450 “,” 1,500 “, 386 , 290 , 188 
City_9,” 1,350 “,” 1,450 “,” 1,500 “, 386 , 290 , 188 
City_10, 850 ,” 1,000 “,” 1,200 “, 243 , 200 , 150</a:t>
            </a:r>
            <a:endParaRPr lang="en-US"/>
          </a:p>
        </p:txBody>
      </p:sp>
    </p:spTree>
    <p:extLst>
      <p:ext uri="{BB962C8B-B14F-4D97-AF65-F5344CB8AC3E}">
        <p14:creationId xmlns:p14="http://schemas.microsoft.com/office/powerpoint/2010/main" val="71073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8582-17D3-13DD-F92F-0661B1E407A4}"/>
              </a:ext>
            </a:extLst>
          </p:cNvPr>
          <p:cNvSpPr>
            <a:spLocks noGrp="1"/>
          </p:cNvSpPr>
          <p:nvPr>
            <p:ph type="title"/>
          </p:nvPr>
        </p:nvSpPr>
        <p:spPr/>
        <p:txBody>
          <a:bodyPr>
            <a:normAutofit fontScale="90000"/>
          </a:bodyPr>
          <a:lstStyle/>
          <a:p>
            <a:r>
              <a:rPr lang="en-IN"/>
              <a:t>Listing of stores delivered by each route</a:t>
            </a:r>
            <a:endParaRPr lang="en-US"/>
          </a:p>
        </p:txBody>
      </p:sp>
      <p:sp>
        <p:nvSpPr>
          <p:cNvPr id="3" name="Content Placeholder 2">
            <a:extLst>
              <a:ext uri="{FF2B5EF4-FFF2-40B4-BE49-F238E27FC236}">
                <a16:creationId xmlns:a16="http://schemas.microsoft.com/office/drawing/2014/main" id="{D5A3D6E1-B7F2-E987-2BAD-DA8D38FEC841}"/>
              </a:ext>
            </a:extLst>
          </p:cNvPr>
          <p:cNvSpPr>
            <a:spLocks noGrp="1"/>
          </p:cNvSpPr>
          <p:nvPr>
            <p:ph idx="1"/>
          </p:nvPr>
        </p:nvSpPr>
        <p:spPr/>
        <p:txBody>
          <a:bodyPr>
            <a:normAutofit fontScale="25000" lnSpcReduction="20000"/>
          </a:bodyPr>
          <a:lstStyle/>
          <a:p>
            <a:r>
              <a:rPr lang="en-IN"/>
              <a:t># Create Transport Plan
def transport_plan(data, dict_trucks, capacity_dict):
	# List of Stores per Truck for each DAY
	df_plan = pd.DataFrame(data.groupby([‘Date’, ‘TruckID’])[‘Code’].apply(list))
	df_plan.columns = [‘List_Code’]
	# List of Box Quantity
	df_plan[‘List_BOX’] = data.groupby([‘Date’, ‘TruckID’])[‘BOX’].apply(list)
	# Mean of FTL
	df_plan[‘FTL’]  = data.groupby([‘Date’, ‘TruckID’])[‘FTL’].mean()
	df_plan[‘Capacity(T)’] = df_plan[‘FTL’].map(capacity_dict)
	df_plan[‘List_Loading’] = data.groupby([‘Date’, ‘TruckID’])[‘Loading(T)’].apply(list)
	df_plan[‘Count’] = df_plan[‘List_Loading’].apply(lambda t: len(t))
	df_plan[‘Total_tons(T)’] = data.groupby([‘Date’, ‘TruckID’])[‘Loading(T)’].sum()
	# Distribute: one shipment per col
	# Stores
	d = df_plan[‘List_Code’].apply(pd.Series)
	for col in d:
	    df_plan[“Store%d” % (col+1)] = d[col]
	# Boxes number    
	d = df_plan[‘List_BOX’].apply(pd.Series)
	for col in d:
	    df_plan[“Box%d” % (col+1)] = d[col]</a:t>
            </a:r>
            <a:endParaRPr lang="en-US"/>
          </a:p>
        </p:txBody>
      </p:sp>
    </p:spTree>
    <p:extLst>
      <p:ext uri="{BB962C8B-B14F-4D97-AF65-F5344CB8AC3E}">
        <p14:creationId xmlns:p14="http://schemas.microsoft.com/office/powerpoint/2010/main" val="10380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781D-AB4C-82CE-6A63-43BCFB97FE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661852-49E8-495A-491A-DCAB8C995DFC}"/>
              </a:ext>
            </a:extLst>
          </p:cNvPr>
          <p:cNvSpPr>
            <a:spLocks noGrp="1"/>
          </p:cNvSpPr>
          <p:nvPr>
            <p:ph idx="1"/>
          </p:nvPr>
        </p:nvSpPr>
        <p:spPr/>
        <p:txBody>
          <a:bodyPr>
            <a:normAutofit fontScale="92500" lnSpcReduction="20000"/>
          </a:bodyPr>
          <a:lstStyle/>
          <a:p>
            <a:r>
              <a:rPr lang="en-IN"/>
              <a:t>D = df_plan[‘List_Loading’].apply(pd.Series)
	for col in d:
	    df_plan[“Tons%d” % (col+1)] = d[col]
	# Fill NaN + Drop useless columns
	df_plan.fillna(0, inplace = True)
	if 1 == 0:
		df_plan.drop([‘List_Code’], axis = 1, inplace = True)
		df_plan.drop([‘List_BOX’], axis = 1, inplace = True)
		df_plan.drop([‘List_Loading’], axis = 1, inplace = True)
	return df_plan</a:t>
            </a:r>
            <a:endParaRPr lang="en-US"/>
          </a:p>
        </p:txBody>
      </p:sp>
    </p:spTree>
    <p:extLst>
      <p:ext uri="{BB962C8B-B14F-4D97-AF65-F5344CB8AC3E}">
        <p14:creationId xmlns:p14="http://schemas.microsoft.com/office/powerpoint/2010/main" val="188010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011A-7284-98AE-721D-061EA83F3D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4160FF-ABB6-78BF-3685-CC1CC59B7E65}"/>
              </a:ext>
            </a:extLst>
          </p:cNvPr>
          <p:cNvSpPr>
            <a:spLocks noGrp="1"/>
          </p:cNvSpPr>
          <p:nvPr>
            <p:ph idx="1"/>
          </p:nvPr>
        </p:nvSpPr>
        <p:spPr/>
        <p:txBody>
          <a:bodyPr/>
          <a:lstStyle/>
          <a:p>
            <a:r>
              <a:rPr lang="en-IN"/>
              <a:t>Date,TruckID,List_Code,Capacity(T),List_Loading,Count,Total_tons(T),Store1,Store2,Store3,Store4,Box1,Box2,Box3,Box4,Tons1,Tons2,Tons3,Tons4,Occupation(%),Available(T)
9/1/2016,Truck_ID1,[‘Store_ID6’],3.5,[2.91],1,2.91,ID6,0,0,0,243,0,0,0,2.91,0,0,0,83.14,0.59
9/1/2016,Truck_ID2,”[‘Store_ID34’, ‘Store_ID22’, ‘Store_ID9’]”,3.5,”[0.3, 1.37, 0.47]”,3,2.14,ID34,ID22,ID9,0,31,116,44,0,0.3,1.37,0.47,0,61.14,1.36
9/1/2016,Truck_ID3,[‘Store_ID18’],3.5,[1.5],1,1.5,ID18,0,0,0,174,0,0,0,1.5,0,0,0,42.86,2
9/1/2016,Truck_ID4,[‘Store_ID37’],3.5,[2.3],1,2.3,ID37,0,0,0,179,0,0,0,2.3,0,0,0,65.71,1.2
9/1/2016,Truck_ID5,”[‘Store_ID34’, ‘Store_ID48’]”,3.5,”[2.14, 0.51]”,2,2.65,ID34,ID48,0,0,168,46,0,0,2.14,0.51,0,0,75.71,0.85</a:t>
            </a:r>
            <a:endParaRPr lang="en-US"/>
          </a:p>
        </p:txBody>
      </p:sp>
    </p:spTree>
    <p:extLst>
      <p:ext uri="{BB962C8B-B14F-4D97-AF65-F5344CB8AC3E}">
        <p14:creationId xmlns:p14="http://schemas.microsoft.com/office/powerpoint/2010/main" val="1611002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5A26-41FD-6EC0-9DB2-DFE40EBE0DC9}"/>
              </a:ext>
            </a:extLst>
          </p:cNvPr>
          <p:cNvSpPr>
            <a:spLocks noGrp="1"/>
          </p:cNvSpPr>
          <p:nvPr>
            <p:ph type="title"/>
          </p:nvPr>
        </p:nvSpPr>
        <p:spPr/>
        <p:txBody>
          <a:bodyPr>
            <a:normAutofit fontScale="90000"/>
          </a:bodyPr>
          <a:lstStyle/>
          <a:p>
            <a:r>
              <a:rPr lang="en-IN"/>
              <a:t>Add cities covered by each route</a:t>
            </a:r>
            <a:endParaRPr lang="en-US"/>
          </a:p>
        </p:txBody>
      </p:sp>
      <p:sp>
        <p:nvSpPr>
          <p:cNvPr id="3" name="Content Placeholder 2">
            <a:extLst>
              <a:ext uri="{FF2B5EF4-FFF2-40B4-BE49-F238E27FC236}">
                <a16:creationId xmlns:a16="http://schemas.microsoft.com/office/drawing/2014/main" id="{8A03D632-40DD-FEA4-8722-98491ED67747}"/>
              </a:ext>
            </a:extLst>
          </p:cNvPr>
          <p:cNvSpPr>
            <a:spLocks noGrp="1"/>
          </p:cNvSpPr>
          <p:nvPr>
            <p:ph idx="1"/>
          </p:nvPr>
        </p:nvSpPr>
        <p:spPr/>
        <p:txBody>
          <a:bodyPr>
            <a:normAutofit fontScale="40000" lnSpcReduction="20000"/>
          </a:bodyPr>
          <a:lstStyle/>
          <a:p>
            <a:r>
              <a:rPr lang="en-IN"/>
              <a:t>Pricing Functions
def f_maxcity(list_cities, list_price):
	return list_cities[list_price.index(max(list_price))] # Index of Maximum Price
def inner_stops(list_cities, max_city):
	return list_cities.count(max_city) – 1
def outer_stops(list_cities, max_city):
	return len(list_cities) – (list_cities.count(max_city))
def total_price(max_price, inner_stops, outer_stops, inner_price, outer_price):
	return max_price + inner_stops * inner_price + outer_stops * outer_price
# Calculate Price
def plan_price(df_strinfo, df_plan, inner_price, outer_price):
	# Dictionnary Ville
	dict_ville = dict(zip(df_strinfo.Code.values, df_strinfo.City.values))
	# Price per Truck Size： 3.5T, 5T, 8T
	dict_35, dict_5, dict_8 = [dict(zip(df_strinfo.City.values, df_strinfo[col].values)) for col in [‘3.5T’, ‘5T’, ‘8T’]]</a:t>
            </a:r>
          </a:p>
          <a:p>
            <a:endParaRPr lang="en-US"/>
          </a:p>
        </p:txBody>
      </p:sp>
    </p:spTree>
    <p:extLst>
      <p:ext uri="{BB962C8B-B14F-4D97-AF65-F5344CB8AC3E}">
        <p14:creationId xmlns:p14="http://schemas.microsoft.com/office/powerpoint/2010/main" val="123390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9092-120C-911B-4AF5-67CC2BDE16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840F31-F35B-4059-FFD8-DC2D3D86496F}"/>
              </a:ext>
            </a:extLst>
          </p:cNvPr>
          <p:cNvSpPr>
            <a:spLocks noGrp="1"/>
          </p:cNvSpPr>
          <p:nvPr>
            <p:ph idx="1"/>
          </p:nvPr>
        </p:nvSpPr>
        <p:spPr/>
        <p:txBody>
          <a:bodyPr>
            <a:normAutofit fontScale="55000" lnSpcReduction="20000"/>
          </a:bodyPr>
          <a:lstStyle/>
          <a:p>
            <a:r>
              <a:rPr lang="en-IN"/>
              <a:t># Mapping Cities
	f_ville = lambda t: [dict_ville[i] for i in t] # literal_eval(t)
	# Mapping Price
	f_35 = lambda t: [dict_35[i] for i in t]
	f_5 = lambda t: [dict_5[i] for i in t]
	f_8 = lambda t: [dict_8[i] for i in t]
	# Mapping Price
	df_plan[‘List_City’] = df_plan[‘List_Code’].map(f_ville)
	df_plan[‘List_Price35’] = df_plan[‘List_City’].map(f_35)
	df_plan[‘List_Price5’] = df_plan[‘List_City’].map(f_5)
	df_plan[‘List_Price8’] = df_plan[‘List_City’].map(f_8)
	# Maximum Price City 
	f_maxprice = lambda t: max(t) # Maximum Price</a:t>
            </a:r>
            <a:endParaRPr lang="en-US"/>
          </a:p>
        </p:txBody>
      </p:sp>
    </p:spTree>
    <p:extLst>
      <p:ext uri="{BB962C8B-B14F-4D97-AF65-F5344CB8AC3E}">
        <p14:creationId xmlns:p14="http://schemas.microsoft.com/office/powerpoint/2010/main" val="3843636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9E5E-02F2-DA3E-142E-A0A423A7DD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BA1545-AA6C-D0B6-C7F3-E37C584D459E}"/>
              </a:ext>
            </a:extLst>
          </p:cNvPr>
          <p:cNvSpPr>
            <a:spLocks noGrp="1"/>
          </p:cNvSpPr>
          <p:nvPr>
            <p:ph idx="1"/>
          </p:nvPr>
        </p:nvSpPr>
        <p:spPr/>
        <p:txBody>
          <a:bodyPr>
            <a:normAutofit fontScale="40000" lnSpcReduction="20000"/>
          </a:bodyPr>
          <a:lstStyle/>
          <a:p>
            <a:r>
              <a:rPr lang="en-IN"/>
              <a:t>Mapping First City
	df_plan[‘Max_Price35’] = df_plan[‘List_Price35’].map(f_maxprice)
	df_plan[‘Max_Price5’] = df_plan[‘List_Price5’].map(f_maxprice)
	df_plan[‘Max_Price8’] = df_plan[‘List_Price8’].map(f_maxprice)
	df_plan[‘Max_City’] = df_plan.apply(lambda x: f_maxcity(x.List_City, x.List_Price35), axis = 1)
	# Inner City Stop 
	df_plan[‘Inner_Stops’] = df_plan.apply(lambda x: inner_stops(x.List_City, x.Max_City), axis = 1)
	df_plan[‘Outer_Stops’] = df_plan.apply(lambda x: outer_stops(x.List_City, x.Max_City), axis = 1)
	# Total Price
	df_plan[‘Price35’] = df_plan.apply(lambda x: total_price(x.Max_Price35, x.Inner_Stops, x.Outer_Stops, 
		inner_price, outer_price), axis = 1)
	df_plan[‘Price5’] = df_plan.apply(lambda x: total_price(x.Max_Price5, x.Inner_Stops, x.Outer_Stops, 
		inner_price, outer_price), axis = 1)
	df_plan[‘Price8’] = df_plan.apply(lambda x: total_price(x.Max_Price8, x.Inner_Stops, x.Outer_Stops, 
		inner_price, outer_price), axis = 1)
	return df_plan</a:t>
            </a:r>
            <a:endParaRPr lang="en-US"/>
          </a:p>
        </p:txBody>
      </p:sp>
    </p:spTree>
    <p:extLst>
      <p:ext uri="{BB962C8B-B14F-4D97-AF65-F5344CB8AC3E}">
        <p14:creationId xmlns:p14="http://schemas.microsoft.com/office/powerpoint/2010/main" val="161873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E77E-CDD3-FF9A-192B-1BC92D8812A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041270F-DBD3-095A-99ED-492988ABFB0B}"/>
              </a:ext>
            </a:extLst>
          </p:cNvPr>
          <p:cNvPicPr>
            <a:picLocks noGrp="1" noChangeAspect="1"/>
          </p:cNvPicPr>
          <p:nvPr>
            <p:ph idx="1"/>
          </p:nvPr>
        </p:nvPicPr>
        <p:blipFill>
          <a:blip r:embed="rId2"/>
          <a:stretch>
            <a:fillRect/>
          </a:stretch>
        </p:blipFill>
        <p:spPr>
          <a:xfrm>
            <a:off x="2667000" y="2445544"/>
            <a:ext cx="6858000" cy="3248025"/>
          </a:xfrm>
          <a:prstGeom prst="rect">
            <a:avLst/>
          </a:prstGeom>
        </p:spPr>
      </p:pic>
    </p:spTree>
    <p:extLst>
      <p:ext uri="{BB962C8B-B14F-4D97-AF65-F5344CB8AC3E}">
        <p14:creationId xmlns:p14="http://schemas.microsoft.com/office/powerpoint/2010/main" val="127865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B1D7-28DF-E84E-BC70-4C707D8B4D2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CEE2324-7F92-AA6B-AB46-0A71D497BED7}"/>
              </a:ext>
            </a:extLst>
          </p:cNvPr>
          <p:cNvPicPr>
            <a:picLocks noGrp="1" noChangeAspect="1"/>
          </p:cNvPicPr>
          <p:nvPr>
            <p:ph idx="1"/>
          </p:nvPr>
        </p:nvPicPr>
        <p:blipFill>
          <a:blip r:embed="rId2"/>
          <a:stretch>
            <a:fillRect/>
          </a:stretch>
        </p:blipFill>
        <p:spPr>
          <a:xfrm>
            <a:off x="2667000" y="2474119"/>
            <a:ext cx="6858000" cy="3190875"/>
          </a:xfrm>
          <a:prstGeom prst="rect">
            <a:avLst/>
          </a:prstGeom>
        </p:spPr>
      </p:pic>
    </p:spTree>
    <p:extLst>
      <p:ext uri="{BB962C8B-B14F-4D97-AF65-F5344CB8AC3E}">
        <p14:creationId xmlns:p14="http://schemas.microsoft.com/office/powerpoint/2010/main" val="10434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9CFD-F4BE-2F1D-19E3-3604E3AB9475}"/>
              </a:ext>
            </a:extLst>
          </p:cNvPr>
          <p:cNvSpPr>
            <a:spLocks noGrp="1"/>
          </p:cNvSpPr>
          <p:nvPr>
            <p:ph type="title"/>
          </p:nvPr>
        </p:nvSpPr>
        <p:spPr/>
        <p:txBody>
          <a:bodyPr/>
          <a:lstStyle/>
          <a:p>
            <a:r>
              <a:rPr lang="en-IN"/>
              <a:t>Transportation Plan Visualisation</a:t>
            </a:r>
            <a:endParaRPr lang="en-US"/>
          </a:p>
        </p:txBody>
      </p:sp>
      <p:pic>
        <p:nvPicPr>
          <p:cNvPr id="6" name="Content Placeholder 5">
            <a:extLst>
              <a:ext uri="{FF2B5EF4-FFF2-40B4-BE49-F238E27FC236}">
                <a16:creationId xmlns:a16="http://schemas.microsoft.com/office/drawing/2014/main" id="{949F02B8-BD8F-B946-A868-2D8376A7F28C}"/>
              </a:ext>
            </a:extLst>
          </p:cNvPr>
          <p:cNvPicPr>
            <a:picLocks noGrp="1" noChangeAspect="1"/>
          </p:cNvPicPr>
          <p:nvPr>
            <p:ph idx="1"/>
          </p:nvPr>
        </p:nvPicPr>
        <p:blipFill>
          <a:blip r:embed="rId2"/>
          <a:stretch>
            <a:fillRect/>
          </a:stretch>
        </p:blipFill>
        <p:spPr>
          <a:xfrm>
            <a:off x="3146822" y="2103438"/>
            <a:ext cx="5898355" cy="3932237"/>
          </a:xfrm>
          <a:prstGeom prst="rect">
            <a:avLst/>
          </a:prstGeom>
        </p:spPr>
      </p:pic>
    </p:spTree>
    <p:extLst>
      <p:ext uri="{BB962C8B-B14F-4D97-AF65-F5344CB8AC3E}">
        <p14:creationId xmlns:p14="http://schemas.microsoft.com/office/powerpoint/2010/main" val="293362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A1C4-587A-C107-3D4F-D870A50271BB}"/>
              </a:ext>
            </a:extLst>
          </p:cNvPr>
          <p:cNvSpPr>
            <a:spLocks noGrp="1"/>
          </p:cNvSpPr>
          <p:nvPr>
            <p:ph type="title"/>
          </p:nvPr>
        </p:nvSpPr>
        <p:spPr>
          <a:xfrm>
            <a:off x="1066800" y="642594"/>
            <a:ext cx="10058400" cy="5834406"/>
          </a:xfrm>
        </p:spPr>
        <p:txBody>
          <a:bodyPr>
            <a:normAutofit/>
          </a:bodyPr>
          <a:lstStyle/>
          <a:p>
            <a:r>
              <a:rPr lang="en-IN"/>
              <a:t>AFLAH C</a:t>
            </a:r>
            <a:br>
              <a:rPr lang="en-IN"/>
            </a:br>
            <a:r>
              <a:rPr lang="en-IN"/>
              <a:t>REEGAN AAKISH C</a:t>
            </a:r>
            <a:br>
              <a:rPr lang="en-IN"/>
            </a:br>
            <a:r>
              <a:rPr lang="en-IN"/>
              <a:t>SAM DANIEL</a:t>
            </a:r>
            <a:br>
              <a:rPr lang="en-IN"/>
            </a:br>
            <a:r>
              <a:rPr lang="en-IN"/>
              <a:t>EBINESH</a:t>
            </a:r>
            <a:br>
              <a:rPr lang="en-IN"/>
            </a:br>
            <a:r>
              <a:rPr lang="en-IN"/>
              <a:t>SANJAY</a:t>
            </a:r>
            <a:br>
              <a:rPr lang="en-IN"/>
            </a:br>
            <a:endParaRPr lang="en-US"/>
          </a:p>
        </p:txBody>
      </p:sp>
      <p:sp>
        <p:nvSpPr>
          <p:cNvPr id="3" name="Content Placeholder 2">
            <a:extLst>
              <a:ext uri="{FF2B5EF4-FFF2-40B4-BE49-F238E27FC236}">
                <a16:creationId xmlns:a16="http://schemas.microsoft.com/office/drawing/2014/main" id="{40C206A3-5B16-1ADD-3981-E7ADB0C0FE0D}"/>
              </a:ext>
            </a:extLst>
          </p:cNvPr>
          <p:cNvSpPr>
            <a:spLocks noGrp="1"/>
          </p:cNvSpPr>
          <p:nvPr>
            <p:ph idx="1"/>
          </p:nvPr>
        </p:nvSpPr>
        <p:spPr>
          <a:xfrm>
            <a:off x="864393" y="4726780"/>
            <a:ext cx="10058400" cy="58103"/>
          </a:xfrm>
        </p:spPr>
        <p:txBody>
          <a:bodyPr>
            <a:normAutofit fontScale="25000" lnSpcReduction="20000"/>
          </a:bodyPr>
          <a:lstStyle/>
          <a:p>
            <a:endParaRPr lang="en-US"/>
          </a:p>
        </p:txBody>
      </p:sp>
    </p:spTree>
    <p:extLst>
      <p:ext uri="{BB962C8B-B14F-4D97-AF65-F5344CB8AC3E}">
        <p14:creationId xmlns:p14="http://schemas.microsoft.com/office/powerpoint/2010/main" val="150413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3D2E-28F4-CB7C-3978-F14FE963BF6A}"/>
              </a:ext>
            </a:extLst>
          </p:cNvPr>
          <p:cNvSpPr>
            <a:spLocks noGrp="1"/>
          </p:cNvSpPr>
          <p:nvPr>
            <p:ph type="title"/>
          </p:nvPr>
        </p:nvSpPr>
        <p:spPr>
          <a:xfrm>
            <a:off x="846534" y="1815360"/>
            <a:ext cx="10058400" cy="1371600"/>
          </a:xfrm>
        </p:spPr>
        <p:txBody>
          <a:bodyPr>
            <a:normAutofit fontScale="90000"/>
          </a:bodyPr>
          <a:lstStyle/>
          <a:p>
            <a:r>
              <a:rPr lang="en-IN"/>
              <a:t>UNDER THE GUIDANCE OF </a:t>
            </a:r>
            <a:br>
              <a:rPr lang="en-IN"/>
            </a:br>
            <a:br>
              <a:rPr lang="en-IN"/>
            </a:br>
            <a:r>
              <a:rPr lang="en-IN"/>
              <a:t>ARUNA C</a:t>
            </a:r>
            <a:endParaRPr lang="en-US"/>
          </a:p>
        </p:txBody>
      </p:sp>
      <p:sp>
        <p:nvSpPr>
          <p:cNvPr id="3" name="Content Placeholder 2">
            <a:extLst>
              <a:ext uri="{FF2B5EF4-FFF2-40B4-BE49-F238E27FC236}">
                <a16:creationId xmlns:a16="http://schemas.microsoft.com/office/drawing/2014/main" id="{760E6F1C-D424-5538-8C19-B45E79BA94DB}"/>
              </a:ext>
            </a:extLst>
          </p:cNvPr>
          <p:cNvSpPr>
            <a:spLocks noGrp="1"/>
          </p:cNvSpPr>
          <p:nvPr>
            <p:ph idx="1"/>
          </p:nvPr>
        </p:nvSpPr>
        <p:spPr>
          <a:xfrm>
            <a:off x="1066800" y="4524374"/>
            <a:ext cx="10058400" cy="1510665"/>
          </a:xfrm>
        </p:spPr>
        <p:txBody>
          <a:bodyPr/>
          <a:lstStyle/>
          <a:p>
            <a:endParaRPr lang="en-US"/>
          </a:p>
        </p:txBody>
      </p:sp>
    </p:spTree>
    <p:extLst>
      <p:ext uri="{BB962C8B-B14F-4D97-AF65-F5344CB8AC3E}">
        <p14:creationId xmlns:p14="http://schemas.microsoft.com/office/powerpoint/2010/main" val="275855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047D-48B3-BBC6-8E02-DB7EFA3FD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77CF39-60D2-FCB5-C4A7-62313E2A9087}"/>
              </a:ext>
            </a:extLst>
          </p:cNvPr>
          <p:cNvSpPr>
            <a:spLocks noGrp="1"/>
          </p:cNvSpPr>
          <p:nvPr>
            <p:ph idx="1"/>
          </p:nvPr>
        </p:nvSpPr>
        <p:spPr/>
        <p:txBody>
          <a:bodyPr/>
          <a:lstStyle/>
          <a:p>
            <a:r>
              <a:rPr lang="en-IN"/>
              <a:t>Processing Data: extract unstructured transportation records and process them to build your optimization model
Improving Visibility: using Python visualization libraries to get clarity on current routing and truck loading rate
Simulating Scenarios: build a model to simulate multiple routing scenarios and estimate the impact on average cost per ton</a:t>
            </a:r>
            <a:endParaRPr lang="en-US"/>
          </a:p>
        </p:txBody>
      </p:sp>
    </p:spTree>
    <p:extLst>
      <p:ext uri="{BB962C8B-B14F-4D97-AF65-F5344CB8AC3E}">
        <p14:creationId xmlns:p14="http://schemas.microsoft.com/office/powerpoint/2010/main" val="419859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199B-F725-5FA1-7333-4A438A79D4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93E6C1-0E25-955F-2E56-E9481AB74F11}"/>
              </a:ext>
            </a:extLst>
          </p:cNvPr>
          <p:cNvSpPr>
            <a:spLocks noGrp="1"/>
          </p:cNvSpPr>
          <p:nvPr>
            <p:ph idx="1"/>
          </p:nvPr>
        </p:nvSpPr>
        <p:spPr/>
        <p:txBody>
          <a:bodyPr/>
          <a:lstStyle/>
          <a:p>
            <a:r>
              <a:rPr lang="en-IN"/>
              <a:t>. Problem Statement
Retail Stores Distribution with Full Truck Load (FTL)
1 Warehouse delivering stores by using three types of Trucks
(3.5T, 5T, 8T)
49 Stores delivered
12 Months of Historical Data with 10,000 Deliveries
7 days a week of Operations
23 Cities
84 Trucks in your fleet</a:t>
            </a:r>
            <a:endParaRPr lang="en-US"/>
          </a:p>
        </p:txBody>
      </p:sp>
    </p:spTree>
    <p:extLst>
      <p:ext uri="{BB962C8B-B14F-4D97-AF65-F5344CB8AC3E}">
        <p14:creationId xmlns:p14="http://schemas.microsoft.com/office/powerpoint/2010/main" val="74833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4400-7FA9-3B51-45F1-6FFBAB81399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6F289E7-5207-C092-FEA2-681D315BA346}"/>
              </a:ext>
            </a:extLst>
          </p:cNvPr>
          <p:cNvPicPr>
            <a:picLocks noGrp="1" noChangeAspect="1"/>
          </p:cNvPicPr>
          <p:nvPr>
            <p:ph idx="1"/>
          </p:nvPr>
        </p:nvPicPr>
        <p:blipFill>
          <a:blip r:embed="rId2"/>
          <a:stretch>
            <a:fillRect/>
          </a:stretch>
        </p:blipFill>
        <p:spPr>
          <a:xfrm>
            <a:off x="2668384" y="2103438"/>
            <a:ext cx="6855231" cy="3932237"/>
          </a:xfrm>
          <a:prstGeom prst="rect">
            <a:avLst/>
          </a:prstGeom>
        </p:spPr>
      </p:pic>
    </p:spTree>
    <p:extLst>
      <p:ext uri="{BB962C8B-B14F-4D97-AF65-F5344CB8AC3E}">
        <p14:creationId xmlns:p14="http://schemas.microsoft.com/office/powerpoint/2010/main" val="64099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D210-2546-0F10-E68F-7E5BB699773C}"/>
              </a:ext>
            </a:extLst>
          </p:cNvPr>
          <p:cNvSpPr>
            <a:spLocks noGrp="1"/>
          </p:cNvSpPr>
          <p:nvPr>
            <p:ph type="title"/>
          </p:nvPr>
        </p:nvSpPr>
        <p:spPr/>
        <p:txBody>
          <a:bodyPr/>
          <a:lstStyle/>
          <a:p>
            <a:r>
              <a:rPr lang="en-IN"/>
              <a:t>Raw dataset</a:t>
            </a:r>
            <a:endParaRPr lang="en-US"/>
          </a:p>
        </p:txBody>
      </p:sp>
      <p:sp>
        <p:nvSpPr>
          <p:cNvPr id="3" name="Content Placeholder 2">
            <a:extLst>
              <a:ext uri="{FF2B5EF4-FFF2-40B4-BE49-F238E27FC236}">
                <a16:creationId xmlns:a16="http://schemas.microsoft.com/office/drawing/2014/main" id="{3084628A-F6EC-7CC2-3BFD-959FA77224C3}"/>
              </a:ext>
            </a:extLst>
          </p:cNvPr>
          <p:cNvSpPr>
            <a:spLocks noGrp="1"/>
          </p:cNvSpPr>
          <p:nvPr>
            <p:ph idx="1"/>
          </p:nvPr>
        </p:nvSpPr>
        <p:spPr/>
        <p:txBody>
          <a:bodyPr>
            <a:normAutofit fontScale="92500" lnSpcReduction="10000"/>
          </a:bodyPr>
          <a:lstStyle/>
          <a:p>
            <a:pPr marL="0" indent="0">
              <a:buNone/>
            </a:pPr>
            <a:r>
              <a:rPr lang="en-IN"/>
              <a:t>City_En, 3.5T (Rmb) , 5T (Rmb) , 8T (Rmb) ,3.5T (Rmb/Ton),5T (Rmb/Ton),8T (Rmb/Ton)
City_1, 485 , 650 , 800 , 139 , 130 , 100
City_2, 640 , 700 , 820 , 183 , 140 , 103 
City_3, 690 , 780 , 890 , 197 , 156 , 111 
City_4, 810 ,” 1,000 “,” 1,150 “, 231 , 200 , 144 
City_5,” 1,300 “,” 1,568 “,” 1,723 “, 371 , 314 , 215 
City_6,” 1,498 “,” 1,900 “,” 2,100 “, 428 , 380 , 263 
City_7, 980 ,” 1,250 “,” 1,450 “, 280 , 250 , 181 
City_8,” 1,350 “,” 1,450 “,” 1,500 “, 386 , 290 , 188 
City_9,” 1,350 “,” 1,450 “,” 1,500 “, 386 , 290 , 188 
City_10, 850 ,” 1,000 “,” 1,200 “, 243 , 200 , 150 </a:t>
            </a:r>
          </a:p>
        </p:txBody>
      </p:sp>
    </p:spTree>
    <p:extLst>
      <p:ext uri="{BB962C8B-B14F-4D97-AF65-F5344CB8AC3E}">
        <p14:creationId xmlns:p14="http://schemas.microsoft.com/office/powerpoint/2010/main" val="322111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ABD7-246A-EBB1-5D07-A21D7E51E25D}"/>
              </a:ext>
            </a:extLst>
          </p:cNvPr>
          <p:cNvSpPr>
            <a:spLocks noGrp="1"/>
          </p:cNvSpPr>
          <p:nvPr>
            <p:ph type="title"/>
          </p:nvPr>
        </p:nvSpPr>
        <p:spPr/>
        <p:txBody>
          <a:bodyPr/>
          <a:lstStyle/>
          <a:p>
            <a:r>
              <a:rPr lang="en-IN"/>
              <a:t>Data processing </a:t>
            </a:r>
            <a:endParaRPr lang="en-US"/>
          </a:p>
        </p:txBody>
      </p:sp>
      <p:sp>
        <p:nvSpPr>
          <p:cNvPr id="3" name="Content Placeholder 2">
            <a:extLst>
              <a:ext uri="{FF2B5EF4-FFF2-40B4-BE49-F238E27FC236}">
                <a16:creationId xmlns:a16="http://schemas.microsoft.com/office/drawing/2014/main" id="{8C2C5111-0DB4-4896-1756-D5178F3B0A6E}"/>
              </a:ext>
            </a:extLst>
          </p:cNvPr>
          <p:cNvSpPr>
            <a:spLocks noGrp="1"/>
          </p:cNvSpPr>
          <p:nvPr>
            <p:ph idx="1"/>
          </p:nvPr>
        </p:nvSpPr>
        <p:spPr/>
        <p:txBody>
          <a:bodyPr/>
          <a:lstStyle/>
          <a:p>
            <a:r>
              <a:rPr lang="en-IN"/>
              <a:t>Understand the Current Situation
1. Import Datasets
Before starting to think about the optimization model, your priority is to understand the current situation.
Starting with unstructured data coming from several sources, we’ll need to build a set of data frames to model our network and provide visibility on the loading rate and list of stores delivered for each route.</a:t>
            </a:r>
            <a:endParaRPr lang="en-US"/>
          </a:p>
        </p:txBody>
      </p:sp>
    </p:spTree>
    <p:extLst>
      <p:ext uri="{BB962C8B-B14F-4D97-AF65-F5344CB8AC3E}">
        <p14:creationId xmlns:p14="http://schemas.microsoft.com/office/powerpoint/2010/main" val="12149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7061-9493-E8F7-7608-24B1ACC09F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8AA501-48F4-6E55-0CB9-FE4B5DA03DF2}"/>
              </a:ext>
            </a:extLst>
          </p:cNvPr>
          <p:cNvSpPr>
            <a:spLocks noGrp="1"/>
          </p:cNvSpPr>
          <p:nvPr>
            <p:ph idx="1"/>
          </p:nvPr>
        </p:nvSpPr>
        <p:spPr/>
        <p:txBody>
          <a:bodyPr/>
          <a:lstStyle/>
          <a:p>
            <a:r>
              <a:rPr lang="en-IN"/>
              <a:t>Date,Truck_ID,Store_ID,FTL,Order,BOX,SKU,Loading (Tons)
9/1/2016,Truck_ID1,Store_ID1,3.5,16,311,83,2.404
9/1/2016,Truck_ID1,Store_ID2,3.5,18,178,83,1.668
9/1/2016,Truck_ID2,Store_ID3,3.5,10,74,54,0.81
9/1/2016,Truck_ID2,Store_ID4,3.5,19,216,88,2.413
9/1/2016,Truck_ID3,Store_ID5,3.5,10,117,54,1.119
9/1/2016,Truck_ID3,Store_ID6,3.5,15,294,92,2.962
9/1/2016,Truck_ID4,Store_ID7,3.5,5,42,19,0.421
9/1/2016,Truck_ID4,Store_ID8,3.5,12,125,88,1.138
9/1/2016,Truck_ID5,Store_ID9,5,18,201,95,2.19</a:t>
            </a:r>
            <a:endParaRPr lang="en-US"/>
          </a:p>
        </p:txBody>
      </p:sp>
    </p:spTree>
    <p:extLst>
      <p:ext uri="{BB962C8B-B14F-4D97-AF65-F5344CB8AC3E}">
        <p14:creationId xmlns:p14="http://schemas.microsoft.com/office/powerpoint/2010/main" val="225155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1E6-CA65-5045-26C0-9010E3E45673}"/>
              </a:ext>
            </a:extLst>
          </p:cNvPr>
          <p:cNvSpPr>
            <a:spLocks noGrp="1"/>
          </p:cNvSpPr>
          <p:nvPr>
            <p:ph type="title"/>
          </p:nvPr>
        </p:nvSpPr>
        <p:spPr/>
        <p:txBody>
          <a:bodyPr/>
          <a:lstStyle/>
          <a:p>
            <a:r>
              <a:rPr lang="en-IN"/>
              <a:t>Store address</a:t>
            </a:r>
            <a:endParaRPr lang="en-US"/>
          </a:p>
        </p:txBody>
      </p:sp>
      <p:sp>
        <p:nvSpPr>
          <p:cNvPr id="3" name="Content Placeholder 2">
            <a:extLst>
              <a:ext uri="{FF2B5EF4-FFF2-40B4-BE49-F238E27FC236}">
                <a16:creationId xmlns:a16="http://schemas.microsoft.com/office/drawing/2014/main" id="{99643F8B-324E-99BB-EEB8-2E178FE93A1E}"/>
              </a:ext>
            </a:extLst>
          </p:cNvPr>
          <p:cNvSpPr>
            <a:spLocks noGrp="1"/>
          </p:cNvSpPr>
          <p:nvPr>
            <p:ph idx="1"/>
          </p:nvPr>
        </p:nvSpPr>
        <p:spPr/>
        <p:txBody>
          <a:bodyPr>
            <a:normAutofit fontScale="70000" lnSpcReduction="20000"/>
          </a:bodyPr>
          <a:lstStyle/>
          <a:p>
            <a:r>
              <a:rPr lang="en-IN"/>
              <a:t>Code,city,Long,Lat,address
Store_ID1,City_Store1,31.952792,118.8192708,Address_1
Store_ID2,City_Store2,31.952792,118.8192718,Address_2
Store_ID3,City_Store3,31.675948,120.7468221,Address_3
Store_ID4,City_Store4,31.664448,120.7700006,Address_4
Store_ID5,City_Store5,31.750971,119.9478857,Address_5
Store_ID6,City_Store6,31.791351,119.9232302,Address_6
Store_ID7,City_Store7,31.79233,119.9768294,Address_7
Store_ID8,City_Store8,31.982972,119.5832084,Address_8
Store_ID9,City_Store9,31.996161,119.6341775,Address_9
Store_ID10,City_Store10,31.885547,121.1886473,Address_10
Store_ID11,City_Store11,30.310079,120.1515734,Address_11
Store_ID12,City_Store12,31.383616,121.2569408,Address_12
Store_ID13,City_Store13,31.387863,121.2797154,Address_13</a:t>
            </a:r>
            <a:endParaRPr lang="en-US"/>
          </a:p>
        </p:txBody>
      </p:sp>
    </p:spTree>
    <p:extLst>
      <p:ext uri="{BB962C8B-B14F-4D97-AF65-F5344CB8AC3E}">
        <p14:creationId xmlns:p14="http://schemas.microsoft.com/office/powerpoint/2010/main" val="2866830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lpstr>
      <vt:lpstr>Public transport analysis </vt:lpstr>
      <vt:lpstr>AFLAH C REEGAN AAKISH C SAM DANIEL EBINESH SANJAY </vt:lpstr>
      <vt:lpstr>PowerPoint Presentation</vt:lpstr>
      <vt:lpstr>PowerPoint Presentation</vt:lpstr>
      <vt:lpstr>PowerPoint Presentation</vt:lpstr>
      <vt:lpstr>Raw dataset</vt:lpstr>
      <vt:lpstr>Data processing </vt:lpstr>
      <vt:lpstr>PowerPoint Presentation</vt:lpstr>
      <vt:lpstr>Store address</vt:lpstr>
      <vt:lpstr>Transport cost</vt:lpstr>
      <vt:lpstr>Listing of stores delivered by each route</vt:lpstr>
      <vt:lpstr>PowerPoint Presentation</vt:lpstr>
      <vt:lpstr>PowerPoint Presentation</vt:lpstr>
      <vt:lpstr>Add cities covered by each route</vt:lpstr>
      <vt:lpstr>PowerPoint Presentation</vt:lpstr>
      <vt:lpstr>PowerPoint Presentation</vt:lpstr>
      <vt:lpstr>PowerPoint Presentation</vt:lpstr>
      <vt:lpstr>PowerPoint Presentation</vt:lpstr>
      <vt:lpstr>Transportation Plan Visualisation</vt:lpstr>
      <vt:lpstr>UNDER THE GUIDANCE OF   ARUNA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analysis </dc:title>
  <dc:creator>Guest User</dc:creator>
  <cp:lastModifiedBy>Guest User</cp:lastModifiedBy>
  <cp:revision>1</cp:revision>
  <dcterms:created xsi:type="dcterms:W3CDTF">2023-10-26T04:55:34Z</dcterms:created>
  <dcterms:modified xsi:type="dcterms:W3CDTF">2023-10-26T05:48:58Z</dcterms:modified>
</cp:coreProperties>
</file>