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
      <p:font typeface="Roboto"/>
      <p:regular r:id="rId42"/>
      <p:bold r:id="rId43"/>
      <p:italic r:id="rId44"/>
      <p:boldItalic r:id="rId45"/>
    </p:embeddedFont>
    <p:embeddedFont>
      <p:font typeface="Quattrocento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6D79EF-DE52-4F3E-88F5-82A5F41B364D}">
  <a:tblStyle styleId="{9E6D79EF-DE52-4F3E-88F5-82A5F41B36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1B1A8A2-EEC8-44D5-8C25-B46AC197624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42" Type="http://schemas.openxmlformats.org/officeDocument/2006/relationships/font" Target="fonts/Roboto-regular.fntdata"/><Relationship Id="rId41" Type="http://schemas.openxmlformats.org/officeDocument/2006/relationships/font" Target="fonts/ProximaNova-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QuattrocentoSans-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QuattrocentoSans-italic.fntdata"/><Relationship Id="rId47" Type="http://schemas.openxmlformats.org/officeDocument/2006/relationships/font" Target="fonts/QuattrocentoSans-bold.fntdata"/><Relationship Id="rId49"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ProximaNova-bold.fntdata"/><Relationship Id="rId38" Type="http://schemas.openxmlformats.org/officeDocument/2006/relationships/font" Target="fonts/ProximaNova-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7890c2b6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77890c2b6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8dc0a631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8dc0a631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879af7a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879af7a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4b74c5f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4b74c5f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4b74c5fa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a4b74c5f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7211e796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7211e796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7211e796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7211e796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a4b74c5fa9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a4b74c5fa9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a4b74c5fa9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a4b74c5fa9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79ebc1f5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79ebc1f5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718cdae5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718cdae5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a4b74c5f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a4b74c5f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a4b74c5fa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a4b74c5fa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a4b74c5fa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a4b74c5fa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7a136aff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7a136aff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78dc0a631b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78dc0a631b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77890c2b6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77890c2b6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7a0230d23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7a0230d23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7a0230d23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7a0230d23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7a0230d23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7a0230d23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7a0230d23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7a0230d23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211e796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7211e796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7a0230d23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7a0230d23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a4b74c5fa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a4b74c5fa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77890c2b6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77890c2b6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879af7a5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7879af7a5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879af7a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879af7a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7879af7a5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7879af7a5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9ebc1f5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79ebc1f5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211e796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211e796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77890c2b6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77890c2b6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60" name="Shape 60"/>
        <p:cNvGrpSpPr/>
        <p:nvPr/>
      </p:nvGrpSpPr>
      <p:grpSpPr>
        <a:xfrm>
          <a:off x="0" y="0"/>
          <a:ext cx="0" cy="0"/>
          <a:chOff x="0" y="0"/>
          <a:chExt cx="0" cy="0"/>
        </a:xfrm>
      </p:grpSpPr>
      <p:sp>
        <p:nvSpPr>
          <p:cNvPr id="61" name="Google Shape;61;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1" name="Google Shape;71;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2" name="Google Shape;72;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3" name="Google Shape;73;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4" name="Google Shape;74;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5" name="Shape 75"/>
        <p:cNvGrpSpPr/>
        <p:nvPr/>
      </p:nvGrpSpPr>
      <p:grpSpPr>
        <a:xfrm>
          <a:off x="0" y="0"/>
          <a:ext cx="0" cy="0"/>
          <a:chOff x="0" y="0"/>
          <a:chExt cx="0" cy="0"/>
        </a:xfrm>
      </p:grpSpPr>
      <p:sp>
        <p:nvSpPr>
          <p:cNvPr id="76" name="Google Shape;76;p15"/>
          <p:cNvSpPr txBox="1"/>
          <p:nvPr>
            <p:ph type="title"/>
          </p:nvPr>
        </p:nvSpPr>
        <p:spPr>
          <a:xfrm>
            <a:off x="201930" y="68044"/>
            <a:ext cx="8085600" cy="510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p:txBody>
      </p:sp>
      <p:sp>
        <p:nvSpPr>
          <p:cNvPr id="77" name="Google Shape;77;p15"/>
          <p:cNvSpPr txBox="1"/>
          <p:nvPr>
            <p:ph idx="1" type="body"/>
          </p:nvPr>
        </p:nvSpPr>
        <p:spPr>
          <a:xfrm>
            <a:off x="483870" y="939998"/>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61950" lvl="1" marL="914400" marR="0" rtl="0" algn="l">
              <a:spcBef>
                <a:spcPts val="16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spcBef>
                <a:spcPts val="16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spcBef>
                <a:spcPts val="16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78" name="Google Shape;78;p15"/>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5"/>
          <p:cNvCxnSpPr/>
          <p:nvPr/>
        </p:nvCxnSpPr>
        <p:spPr>
          <a:xfrm>
            <a:off x="0" y="579120"/>
            <a:ext cx="9144000" cy="0"/>
          </a:xfrm>
          <a:prstGeom prst="straightConnector1">
            <a:avLst/>
          </a:prstGeom>
          <a:noFill/>
          <a:ln cap="flat" cmpd="sng" w="28575">
            <a:solidFill>
              <a:srgbClr val="3F3F3F"/>
            </a:solidFill>
            <a:prstDash val="solid"/>
            <a:round/>
            <a:headEnd len="sm" w="sm" type="none"/>
            <a:tailEnd len="sm" w="sm" type="none"/>
          </a:ln>
        </p:spPr>
      </p:cxnSp>
      <p:grpSp>
        <p:nvGrpSpPr>
          <p:cNvPr id="80" name="Google Shape;80;p15"/>
          <p:cNvGrpSpPr/>
          <p:nvPr/>
        </p:nvGrpSpPr>
        <p:grpSpPr>
          <a:xfrm>
            <a:off x="-71930" y="4961170"/>
            <a:ext cx="604956" cy="261090"/>
            <a:chOff x="618970" y="6019573"/>
            <a:chExt cx="936900" cy="561846"/>
          </a:xfrm>
        </p:grpSpPr>
        <p:sp>
          <p:nvSpPr>
            <p:cNvPr id="81" name="Google Shape;81;p15"/>
            <p:cNvSpPr/>
            <p:nvPr/>
          </p:nvSpPr>
          <p:spPr>
            <a:xfrm>
              <a:off x="675860" y="6019573"/>
              <a:ext cx="873900" cy="437100"/>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2" name="Google Shape;82;p15"/>
            <p:cNvSpPr txBox="1"/>
            <p:nvPr/>
          </p:nvSpPr>
          <p:spPr>
            <a:xfrm>
              <a:off x="618970" y="6070520"/>
              <a:ext cx="936900" cy="510900"/>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1100"/>
                <a:buFont typeface="Arial"/>
                <a:buNone/>
              </a:pPr>
              <a:r>
                <a:rPr b="1" lang="en" sz="800">
                  <a:solidFill>
                    <a:schemeClr val="lt1"/>
                  </a:solidFill>
                </a:rPr>
                <a:t>AI-5</a:t>
              </a:r>
              <a:endParaRPr b="1" i="0" sz="1100" u="none" cap="none" strike="noStrike">
                <a:solidFill>
                  <a:schemeClr val="lt1"/>
                </a:solidFill>
                <a:latin typeface="Arial"/>
                <a:ea typeface="Arial"/>
                <a:cs typeface="Arial"/>
                <a:sym typeface="Arial"/>
              </a:endParaRPr>
            </a:p>
          </p:txBody>
        </p:sp>
      </p:grpSp>
      <p:sp>
        <p:nvSpPr>
          <p:cNvPr id="83" name="Google Shape;83;p15"/>
          <p:cNvSpPr txBox="1"/>
          <p:nvPr/>
        </p:nvSpPr>
        <p:spPr>
          <a:xfrm>
            <a:off x="3391931" y="4976297"/>
            <a:ext cx="2250000" cy="231000"/>
          </a:xfrm>
          <a:prstGeom prst="rect">
            <a:avLst/>
          </a:prstGeom>
          <a:noFill/>
          <a:ln>
            <a:noFill/>
          </a:ln>
        </p:spPr>
        <p:txBody>
          <a:bodyPr anchorCtr="0" anchor="ctr" bIns="68575" lIns="68575" spcFirstLastPara="1" rIns="68575" wrap="square" tIns="68575">
            <a:spAutoFit/>
          </a:bodyPr>
          <a:lstStyle/>
          <a:p>
            <a:pPr indent="0" lvl="0" marL="0" rtl="0" algn="ctr">
              <a:spcBef>
                <a:spcPts val="0"/>
              </a:spcBef>
              <a:spcAft>
                <a:spcPts val="0"/>
              </a:spcAft>
              <a:buNone/>
            </a:pPr>
            <a:r>
              <a:rPr b="1" lang="en" sz="600">
                <a:solidFill>
                  <a:srgbClr val="7F7F7F"/>
                </a:solidFill>
              </a:rPr>
              <a:t>Protopapas, Jayaram</a:t>
            </a:r>
            <a:endParaRPr sz="1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
        <p:nvSpPr>
          <p:cNvPr id="22" name="Google Shape;22;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Proxima Nova"/>
                <a:ea typeface="Proxima Nova"/>
                <a:cs typeface="Proxima Nova"/>
                <a:sym typeface="Proxima Nova"/>
              </a:defRPr>
            </a:lvl1pPr>
            <a:lvl2pPr lvl="1">
              <a:buNone/>
              <a:defRPr sz="1300">
                <a:latin typeface="Proxima Nova"/>
                <a:ea typeface="Proxima Nova"/>
                <a:cs typeface="Proxima Nova"/>
                <a:sym typeface="Proxima Nova"/>
              </a:defRPr>
            </a:lvl2pPr>
            <a:lvl3pPr lvl="2">
              <a:buNone/>
              <a:defRPr sz="1300">
                <a:latin typeface="Proxima Nova"/>
                <a:ea typeface="Proxima Nova"/>
                <a:cs typeface="Proxima Nova"/>
                <a:sym typeface="Proxima Nova"/>
              </a:defRPr>
            </a:lvl3pPr>
            <a:lvl4pPr lvl="3">
              <a:buNone/>
              <a:defRPr sz="1300">
                <a:latin typeface="Proxima Nova"/>
                <a:ea typeface="Proxima Nova"/>
                <a:cs typeface="Proxima Nova"/>
                <a:sym typeface="Proxima Nova"/>
              </a:defRPr>
            </a:lvl4pPr>
            <a:lvl5pPr lvl="4">
              <a:buNone/>
              <a:defRPr sz="1300">
                <a:latin typeface="Proxima Nova"/>
                <a:ea typeface="Proxima Nova"/>
                <a:cs typeface="Proxima Nova"/>
                <a:sym typeface="Proxima Nova"/>
              </a:defRPr>
            </a:lvl5pPr>
            <a:lvl6pPr lvl="5">
              <a:buNone/>
              <a:defRPr sz="1300">
                <a:latin typeface="Proxima Nova"/>
                <a:ea typeface="Proxima Nova"/>
                <a:cs typeface="Proxima Nova"/>
                <a:sym typeface="Proxima Nova"/>
              </a:defRPr>
            </a:lvl6pPr>
            <a:lvl7pPr lvl="6">
              <a:buNone/>
              <a:defRPr sz="1300">
                <a:latin typeface="Proxima Nova"/>
                <a:ea typeface="Proxima Nova"/>
                <a:cs typeface="Proxima Nova"/>
                <a:sym typeface="Proxima Nova"/>
              </a:defRPr>
            </a:lvl7pPr>
            <a:lvl8pPr lvl="7">
              <a:buNone/>
              <a:defRPr sz="1300">
                <a:latin typeface="Proxima Nova"/>
                <a:ea typeface="Proxima Nova"/>
                <a:cs typeface="Proxima Nova"/>
                <a:sym typeface="Proxima Nova"/>
              </a:defRPr>
            </a:lvl8pPr>
            <a:lvl9pPr lvl="8">
              <a:buNone/>
              <a:defRPr sz="1300">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0" name="Google Shape;30;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4" name="Google Shape;34;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9" name="Google Shape;39;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40" name="Google Shape;40;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4" name="Shape 44"/>
        <p:cNvGrpSpPr/>
        <p:nvPr/>
      </p:nvGrpSpPr>
      <p:grpSpPr>
        <a:xfrm>
          <a:off x="0" y="0"/>
          <a:ext cx="0" cy="0"/>
          <a:chOff x="0" y="0"/>
          <a:chExt cx="0" cy="0"/>
        </a:xfrm>
      </p:grpSpPr>
      <p:sp>
        <p:nvSpPr>
          <p:cNvPr id="45" name="Google Shape;45;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7" name="Google Shape;47;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 name="Google Shape;51;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aclanthology.org/2022.ltedi-1.58" TargetMode="External"/><Relationship Id="rId4" Type="http://schemas.openxmlformats.org/officeDocument/2006/relationships/hyperlink" Target="https://aclanthology.org/D14-1162/" TargetMode="External"/><Relationship Id="rId9" Type="http://schemas.openxmlformats.org/officeDocument/2006/relationships/hyperlink" Target="https://scikit-learn.org/" TargetMode="External"/><Relationship Id="rId5" Type="http://schemas.openxmlformats.org/officeDocument/2006/relationships/hyperlink" Target="https://arxiv.org/abs/1607.04606" TargetMode="External"/><Relationship Id="rId6" Type="http://schemas.openxmlformats.org/officeDocument/2006/relationships/hyperlink" Target="https://arxiv.org/abs/1301.3781" TargetMode="External"/><Relationship Id="rId7" Type="http://schemas.openxmlformats.org/officeDocument/2006/relationships/hyperlink" Target="https://web.stanford.edu/class/linguist289/luhn57.pdf" TargetMode="External"/><Relationship Id="rId8" Type="http://schemas.openxmlformats.org/officeDocument/2006/relationships/hyperlink" Target="https://arxiv.org/abs/1908.1008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hyperlink" Target="https://sebastianraschka.com/Articles/2014_python_lda.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scikit-learn.org/stable/modules/generated/sklearn.linear_model.LogisticRegression.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hyperlink" Target="https://slideplayer.com/slide/13762835/" TargetMode="External"/><Relationship Id="rId5" Type="http://schemas.openxmlformats.org/officeDocument/2006/relationships/hyperlink" Target="https://scikit-learn.org/stable/modules/generated/sklearn.linear_model.Perceptro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hyperlink" Target="https://aclanthology.org/2020.peoples-1.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ctrTitle"/>
          </p:nvPr>
        </p:nvSpPr>
        <p:spPr>
          <a:xfrm>
            <a:off x="311700" y="374925"/>
            <a:ext cx="8733300" cy="138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CSE 343</a:t>
            </a:r>
            <a:r>
              <a:rPr lang="en"/>
              <a:t> : ML Project Monsoon 2022</a:t>
            </a:r>
            <a:endParaRPr/>
          </a:p>
          <a:p>
            <a:pPr indent="0" lvl="0" marL="0" rtl="0" algn="l">
              <a:spcBef>
                <a:spcPts val="0"/>
              </a:spcBef>
              <a:spcAft>
                <a:spcPts val="0"/>
              </a:spcAft>
              <a:buNone/>
            </a:pPr>
            <a:r>
              <a:t/>
            </a:r>
            <a:endParaRPr sz="1300"/>
          </a:p>
          <a:p>
            <a:pPr indent="0" lvl="0" marL="0" rtl="0" algn="l">
              <a:spcBef>
                <a:spcPts val="0"/>
              </a:spcBef>
              <a:spcAft>
                <a:spcPts val="0"/>
              </a:spcAft>
              <a:buNone/>
            </a:pPr>
            <a:r>
              <a:rPr lang="en" sz="2000"/>
              <a:t>Hope Speech Detection: Identifying Positive Actors in Toxic Discourses</a:t>
            </a:r>
            <a:r>
              <a:rPr lang="en" sz="1400">
                <a:solidFill>
                  <a:schemeClr val="dk1"/>
                </a:solidFill>
                <a:latin typeface="Times New Roman"/>
                <a:ea typeface="Times New Roman"/>
                <a:cs typeface="Times New Roman"/>
                <a:sym typeface="Times New Roman"/>
              </a:rPr>
              <a:t> </a:t>
            </a:r>
            <a:endParaRPr sz="2000"/>
          </a:p>
        </p:txBody>
      </p:sp>
      <p:sp>
        <p:nvSpPr>
          <p:cNvPr id="89" name="Google Shape;89;p16"/>
          <p:cNvSpPr txBox="1"/>
          <p:nvPr>
            <p:ph idx="1" type="subTitle"/>
          </p:nvPr>
        </p:nvSpPr>
        <p:spPr>
          <a:xfrm>
            <a:off x="311700" y="1838650"/>
            <a:ext cx="6476700" cy="10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Mohammad Aflah Khan (2020082)</a:t>
            </a:r>
            <a:endParaRPr sz="1500"/>
          </a:p>
          <a:p>
            <a:pPr indent="0" lvl="0" marL="0" rtl="0" algn="l">
              <a:spcBef>
                <a:spcPts val="0"/>
              </a:spcBef>
              <a:spcAft>
                <a:spcPts val="0"/>
              </a:spcAft>
              <a:buNone/>
            </a:pPr>
            <a:r>
              <a:rPr lang="en" sz="1500"/>
              <a:t>Diksha Sethi (2020056)</a:t>
            </a:r>
            <a:endParaRPr sz="1500"/>
          </a:p>
          <a:p>
            <a:pPr indent="0" lvl="0" marL="0" rtl="0" algn="l">
              <a:spcBef>
                <a:spcPts val="0"/>
              </a:spcBef>
              <a:spcAft>
                <a:spcPts val="0"/>
              </a:spcAft>
              <a:buNone/>
            </a:pPr>
            <a:r>
              <a:rPr lang="en" sz="1500"/>
              <a:t>Neemesh Yadav (2020529)</a:t>
            </a:r>
            <a:endParaRPr sz="1500"/>
          </a:p>
          <a:p>
            <a:pPr indent="0" lvl="0" marL="0" rtl="0" algn="l">
              <a:spcBef>
                <a:spcPts val="0"/>
              </a:spcBef>
              <a:spcAft>
                <a:spcPts val="0"/>
              </a:spcAft>
              <a:buNone/>
            </a:pPr>
            <a:r>
              <a:rPr lang="en" sz="1500"/>
              <a:t>Raghav Sahni (2020533)</a:t>
            </a:r>
            <a:endParaRPr sz="1500"/>
          </a:p>
        </p:txBody>
      </p:sp>
      <p:sp>
        <p:nvSpPr>
          <p:cNvPr id="90" name="Google Shape;9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Dataset Description</a:t>
            </a:r>
            <a:endParaRPr b="1"/>
          </a:p>
        </p:txBody>
      </p:sp>
      <p:pic>
        <p:nvPicPr>
          <p:cNvPr id="160" name="Google Shape;160;p25"/>
          <p:cNvPicPr preferRelativeResize="0"/>
          <p:nvPr/>
        </p:nvPicPr>
        <p:blipFill>
          <a:blip r:embed="rId3">
            <a:alphaModFix/>
          </a:blip>
          <a:stretch>
            <a:fillRect/>
          </a:stretch>
        </p:blipFill>
        <p:spPr>
          <a:xfrm>
            <a:off x="5082375" y="1306275"/>
            <a:ext cx="3690975" cy="2530950"/>
          </a:xfrm>
          <a:prstGeom prst="rect">
            <a:avLst/>
          </a:prstGeom>
          <a:noFill/>
          <a:ln>
            <a:noFill/>
          </a:ln>
        </p:spPr>
      </p:pic>
      <p:sp>
        <p:nvSpPr>
          <p:cNvPr id="161" name="Google Shape;161;p25"/>
          <p:cNvSpPr txBox="1"/>
          <p:nvPr/>
        </p:nvSpPr>
        <p:spPr>
          <a:xfrm>
            <a:off x="856200" y="4020000"/>
            <a:ext cx="743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One would think that Hope Speech Detection would be </a:t>
            </a:r>
            <a:r>
              <a:rPr lang="en">
                <a:latin typeface="Proxima Nova"/>
                <a:ea typeface="Proxima Nova"/>
                <a:cs typeface="Proxima Nova"/>
                <a:sym typeface="Proxima Nova"/>
              </a:rPr>
              <a:t>closely</a:t>
            </a:r>
            <a:r>
              <a:rPr lang="en">
                <a:latin typeface="Proxima Nova"/>
                <a:ea typeface="Proxima Nova"/>
                <a:cs typeface="Proxima Nova"/>
                <a:sym typeface="Proxima Nova"/>
              </a:rPr>
              <a:t> related to sentiments, but as the bar plot on the left shows, the task is not as trivial as it seems.</a:t>
            </a:r>
            <a:endParaRPr>
              <a:latin typeface="Proxima Nova"/>
              <a:ea typeface="Proxima Nova"/>
              <a:cs typeface="Proxima Nova"/>
              <a:sym typeface="Proxima Nova"/>
            </a:endParaRPr>
          </a:p>
        </p:txBody>
      </p:sp>
      <p:pic>
        <p:nvPicPr>
          <p:cNvPr id="162" name="Google Shape;162;p25"/>
          <p:cNvPicPr preferRelativeResize="0"/>
          <p:nvPr/>
        </p:nvPicPr>
        <p:blipFill>
          <a:blip r:embed="rId4">
            <a:alphaModFix/>
          </a:blip>
          <a:stretch>
            <a:fillRect/>
          </a:stretch>
        </p:blipFill>
        <p:spPr>
          <a:xfrm>
            <a:off x="568250" y="1314438"/>
            <a:ext cx="3629025" cy="2514600"/>
          </a:xfrm>
          <a:prstGeom prst="rect">
            <a:avLst/>
          </a:prstGeom>
          <a:noFill/>
          <a:ln>
            <a:noFill/>
          </a:ln>
        </p:spPr>
      </p:pic>
      <p:sp>
        <p:nvSpPr>
          <p:cNvPr id="163" name="Google Shape;16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Topic Modelling using BERTopic</a:t>
            </a:r>
            <a:endParaRPr b="1"/>
          </a:p>
        </p:txBody>
      </p:sp>
      <p:pic>
        <p:nvPicPr>
          <p:cNvPr id="169" name="Google Shape;169;p26"/>
          <p:cNvPicPr preferRelativeResize="0"/>
          <p:nvPr/>
        </p:nvPicPr>
        <p:blipFill>
          <a:blip r:embed="rId3">
            <a:alphaModFix/>
          </a:blip>
          <a:stretch>
            <a:fillRect/>
          </a:stretch>
        </p:blipFill>
        <p:spPr>
          <a:xfrm>
            <a:off x="4082200" y="1407600"/>
            <a:ext cx="5001800" cy="2952100"/>
          </a:xfrm>
          <a:prstGeom prst="rect">
            <a:avLst/>
          </a:prstGeom>
          <a:noFill/>
          <a:ln>
            <a:noFill/>
          </a:ln>
        </p:spPr>
      </p:pic>
      <p:sp>
        <p:nvSpPr>
          <p:cNvPr id="170" name="Google Shape;170;p26"/>
          <p:cNvSpPr txBox="1"/>
          <p:nvPr/>
        </p:nvSpPr>
        <p:spPr>
          <a:xfrm>
            <a:off x="87800" y="1390550"/>
            <a:ext cx="3841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We perform Topic Modelling using BERTopic. We see the top 5 topics clearly capture distinct phenomena and overarching themes present in our Dataset</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Topic 0: Black Lives Matter Protests</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Topic 1: Homosexuality</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Topic 2: Women in Tech</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Topic 3: References to Celebrity Madonna was present in both Hope and Non Hope Speech</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Topic 4: General Words Common to All </a:t>
            </a:r>
            <a:r>
              <a:rPr lang="en">
                <a:latin typeface="Proxima Nova"/>
                <a:ea typeface="Proxima Nova"/>
                <a:cs typeface="Proxima Nova"/>
                <a:sym typeface="Proxima Nova"/>
              </a:rPr>
              <a:t>Classes. The Word User Appears a lot as we replace all User Mentions with the word User</a:t>
            </a:r>
            <a:endParaRPr>
              <a:latin typeface="Proxima Nova"/>
              <a:ea typeface="Proxima Nova"/>
              <a:cs typeface="Proxima Nova"/>
              <a:sym typeface="Proxima Nova"/>
            </a:endParaRPr>
          </a:p>
        </p:txBody>
      </p:sp>
      <p:sp>
        <p:nvSpPr>
          <p:cNvPr id="171" name="Google Shape;17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Preprocessing</a:t>
            </a:r>
            <a:endParaRPr b="1"/>
          </a:p>
        </p:txBody>
      </p:sp>
      <p:sp>
        <p:nvSpPr>
          <p:cNvPr id="177" name="Google Shape;17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To ensure that all the text inputs were uniform, we performed a few preprocessing steps. This was done to make sure that any of these textual inconsistencies wouldn’t affect the output in any way. The following steps were performed in the order in which they are listed:</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Lower Case </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Removal of URLs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Removal of usernames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Punctuation Removal</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Removal of whitespaces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Removal of emojis </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Tokenization</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300">
                <a:solidFill>
                  <a:schemeClr val="dk1"/>
                </a:solidFill>
              </a:rPr>
              <a:t>Note that we didn’t perform stopwords removal due to a possible loss of information, and context which is important for a task such as this.</a:t>
            </a:r>
            <a:endParaRPr sz="1300">
              <a:solidFill>
                <a:schemeClr val="dk1"/>
              </a:solidFill>
            </a:endParaRPr>
          </a:p>
        </p:txBody>
      </p:sp>
      <p:sp>
        <p:nvSpPr>
          <p:cNvPr id="178" name="Google Shape;17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Augmentation</a:t>
            </a:r>
            <a:endParaRPr b="1"/>
          </a:p>
        </p:txBody>
      </p:sp>
      <p:sp>
        <p:nvSpPr>
          <p:cNvPr id="184" name="Google Shape;184;p28"/>
          <p:cNvSpPr txBox="1"/>
          <p:nvPr>
            <p:ph idx="1" type="body"/>
          </p:nvPr>
        </p:nvSpPr>
        <p:spPr>
          <a:xfrm>
            <a:off x="311700" y="1152475"/>
            <a:ext cx="8520600" cy="37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To balance the number of classes across the dataset, for both the Non_Hope_Speech and Hope_Speech classes, we tried various text augmentation techniques on our train dataset, which are not as trivial as it is for Image data.</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We tried techniques like random word insertion, deletion, synonym replacement, and swapping adjacent words.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Post augmentation our dataset was increased to approximately 42.3k train samples.</a:t>
            </a:r>
            <a:endParaRPr sz="1600">
              <a:solidFill>
                <a:schemeClr val="dk1"/>
              </a:solidFill>
            </a:endParaRPr>
          </a:p>
        </p:txBody>
      </p:sp>
      <p:sp>
        <p:nvSpPr>
          <p:cNvPr id="185" name="Google Shape;18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6" name="Google Shape;186;p28"/>
          <p:cNvGraphicFramePr/>
          <p:nvPr/>
        </p:nvGraphicFramePr>
        <p:xfrm>
          <a:off x="1029400" y="3607125"/>
          <a:ext cx="3000000" cy="3000000"/>
        </p:xfrm>
        <a:graphic>
          <a:graphicData uri="http://schemas.openxmlformats.org/drawingml/2006/table">
            <a:tbl>
              <a:tblPr>
                <a:noFill/>
                <a:tableStyleId>{9E6D79EF-DE52-4F3E-88F5-82A5F41B364D}</a:tableStyleId>
              </a:tblPr>
              <a:tblGrid>
                <a:gridCol w="2036250"/>
                <a:gridCol w="2789750"/>
                <a:gridCol w="2413000"/>
              </a:tblGrid>
              <a:tr h="381000">
                <a:tc>
                  <a:txBody>
                    <a:bodyPr/>
                    <a:lstStyle/>
                    <a:p>
                      <a:pPr indent="0" lvl="0" marL="0" rtl="0" algn="ctr">
                        <a:spcBef>
                          <a:spcPts val="0"/>
                        </a:spcBef>
                        <a:spcAft>
                          <a:spcPts val="0"/>
                        </a:spcAft>
                        <a:buNone/>
                      </a:pPr>
                      <a:r>
                        <a:rPr lang="en"/>
                        <a:t>Dataset</a:t>
                      </a:r>
                      <a:endParaRPr/>
                    </a:p>
                  </a:txBody>
                  <a:tcPr marT="91425" marB="91425" marR="91425" marL="91425"/>
                </a:tc>
                <a:tc>
                  <a:txBody>
                    <a:bodyPr/>
                    <a:lstStyle/>
                    <a:p>
                      <a:pPr indent="0" lvl="0" marL="0" rtl="0" algn="ctr">
                        <a:spcBef>
                          <a:spcPts val="0"/>
                        </a:spcBef>
                        <a:spcAft>
                          <a:spcPts val="0"/>
                        </a:spcAft>
                        <a:buNone/>
                      </a:pPr>
                      <a:r>
                        <a:rPr lang="en"/>
                        <a:t>Non_Hope_Speech samples</a:t>
                      </a:r>
                      <a:endParaRPr/>
                    </a:p>
                  </a:txBody>
                  <a:tcPr marT="91425" marB="91425" marR="91425" marL="91425"/>
                </a:tc>
                <a:tc>
                  <a:txBody>
                    <a:bodyPr/>
                    <a:lstStyle/>
                    <a:p>
                      <a:pPr indent="0" lvl="0" marL="0" rtl="0" algn="ctr">
                        <a:spcBef>
                          <a:spcPts val="0"/>
                        </a:spcBef>
                        <a:spcAft>
                          <a:spcPts val="0"/>
                        </a:spcAft>
                        <a:buNone/>
                      </a:pPr>
                      <a:r>
                        <a:rPr lang="en"/>
                        <a:t>Hope_Speech samples</a:t>
                      </a:r>
                      <a:endParaRPr/>
                    </a:p>
                  </a:txBody>
                  <a:tcPr marT="91425" marB="91425" marR="91425" marL="91425"/>
                </a:tc>
              </a:tr>
              <a:tr h="381000">
                <a:tc>
                  <a:txBody>
                    <a:bodyPr/>
                    <a:lstStyle/>
                    <a:p>
                      <a:pPr indent="0" lvl="0" marL="0" rtl="0" algn="l">
                        <a:spcBef>
                          <a:spcPts val="0"/>
                        </a:spcBef>
                        <a:spcAft>
                          <a:spcPts val="0"/>
                        </a:spcAft>
                        <a:buNone/>
                      </a:pPr>
                      <a:r>
                        <a:rPr lang="en"/>
                        <a:t>Original</a:t>
                      </a:r>
                      <a:endParaRPr/>
                    </a:p>
                  </a:txBody>
                  <a:tcPr marT="91425" marB="91425" marR="91425" marL="91425"/>
                </a:tc>
                <a:tc>
                  <a:txBody>
                    <a:bodyPr/>
                    <a:lstStyle/>
                    <a:p>
                      <a:pPr indent="0" lvl="0" marL="0" rtl="0" algn="l">
                        <a:spcBef>
                          <a:spcPts val="0"/>
                        </a:spcBef>
                        <a:spcAft>
                          <a:spcPts val="0"/>
                        </a:spcAft>
                        <a:buNone/>
                      </a:pPr>
                      <a:r>
                        <a:rPr lang="en"/>
                        <a:t>20,778</a:t>
                      </a:r>
                      <a:endParaRPr/>
                    </a:p>
                  </a:txBody>
                  <a:tcPr marT="91425" marB="91425" marR="91425" marL="91425"/>
                </a:tc>
                <a:tc>
                  <a:txBody>
                    <a:bodyPr/>
                    <a:lstStyle/>
                    <a:p>
                      <a:pPr indent="0" lvl="0" marL="0" rtl="0" algn="l">
                        <a:spcBef>
                          <a:spcPts val="0"/>
                        </a:spcBef>
                        <a:spcAft>
                          <a:spcPts val="0"/>
                        </a:spcAft>
                        <a:buNone/>
                      </a:pPr>
                      <a:r>
                        <a:rPr lang="en"/>
                        <a:t>1962</a:t>
                      </a:r>
                      <a:endParaRPr/>
                    </a:p>
                  </a:txBody>
                  <a:tcPr marT="91425" marB="91425" marR="91425" marL="91425"/>
                </a:tc>
              </a:tr>
              <a:tr h="381000">
                <a:tc>
                  <a:txBody>
                    <a:bodyPr/>
                    <a:lstStyle/>
                    <a:p>
                      <a:pPr indent="0" lvl="0" marL="0" rtl="0" algn="l">
                        <a:spcBef>
                          <a:spcPts val="0"/>
                        </a:spcBef>
                        <a:spcAft>
                          <a:spcPts val="0"/>
                        </a:spcAft>
                        <a:buNone/>
                      </a:pPr>
                      <a:r>
                        <a:rPr lang="en"/>
                        <a:t>Post Augmentation</a:t>
                      </a:r>
                      <a:endParaRPr/>
                    </a:p>
                  </a:txBody>
                  <a:tcPr marT="91425" marB="91425" marR="91425" marL="91425"/>
                </a:tc>
                <a:tc>
                  <a:txBody>
                    <a:bodyPr/>
                    <a:lstStyle/>
                    <a:p>
                      <a:pPr indent="0" lvl="0" marL="0" rtl="0" algn="l">
                        <a:spcBef>
                          <a:spcPts val="0"/>
                        </a:spcBef>
                        <a:spcAft>
                          <a:spcPts val="0"/>
                        </a:spcAft>
                        <a:buNone/>
                      </a:pPr>
                      <a:r>
                        <a:rPr lang="en"/>
                        <a:t>20,778</a:t>
                      </a:r>
                      <a:endParaRPr/>
                    </a:p>
                  </a:txBody>
                  <a:tcPr marT="91425" marB="91425" marR="91425" marL="91425"/>
                </a:tc>
                <a:tc>
                  <a:txBody>
                    <a:bodyPr/>
                    <a:lstStyle/>
                    <a:p>
                      <a:pPr indent="0" lvl="0" marL="0" rtl="0" algn="l">
                        <a:spcBef>
                          <a:spcPts val="0"/>
                        </a:spcBef>
                        <a:spcAft>
                          <a:spcPts val="0"/>
                        </a:spcAft>
                        <a:buNone/>
                      </a:pPr>
                      <a:r>
                        <a:rPr lang="en"/>
                        <a:t>21,582</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endParaRPr b="1"/>
          </a:p>
        </p:txBody>
      </p:sp>
      <p:sp>
        <p:nvSpPr>
          <p:cNvPr id="192" name="Google Shape;19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We define two tasks:</a:t>
            </a:r>
            <a:endParaRPr sz="1500">
              <a:solidFill>
                <a:schemeClr val="dk1"/>
              </a:solidFill>
            </a:endParaRPr>
          </a:p>
          <a:p>
            <a:pPr indent="0" lvl="0" marL="0" rtl="0" algn="l">
              <a:spcBef>
                <a:spcPts val="1600"/>
              </a:spcBef>
              <a:spcAft>
                <a:spcPts val="0"/>
              </a:spcAft>
              <a:buNone/>
            </a:pPr>
            <a:r>
              <a:rPr lang="en" sz="1500">
                <a:solidFill>
                  <a:schemeClr val="dk1"/>
                </a:solidFill>
              </a:rPr>
              <a:t>Task 1: Multiclass Hope Speech Detection; In this task, we categorize the tweets into three classes, Hope, Non-Hope and Non-English</a:t>
            </a:r>
            <a:endParaRPr sz="1500">
              <a:solidFill>
                <a:schemeClr val="dk1"/>
              </a:solidFill>
            </a:endParaRPr>
          </a:p>
          <a:p>
            <a:pPr indent="0" lvl="0" marL="0" rtl="0" algn="l">
              <a:spcBef>
                <a:spcPts val="1600"/>
              </a:spcBef>
              <a:spcAft>
                <a:spcPts val="0"/>
              </a:spcAft>
              <a:buNone/>
            </a:pPr>
            <a:r>
              <a:rPr lang="en" sz="1500">
                <a:solidFill>
                  <a:schemeClr val="dk1"/>
                </a:solidFill>
              </a:rPr>
              <a:t>Task 2: Two class classification; In this task we categorize the tweets as Hope and Non-Hope speech and drop the “Non-English” class. </a:t>
            </a:r>
            <a:endParaRPr sz="1500">
              <a:solidFill>
                <a:schemeClr val="dk1"/>
              </a:solidFill>
            </a:endParaRPr>
          </a:p>
          <a:p>
            <a:pPr indent="0" lvl="0" marL="0" rtl="0" algn="l">
              <a:spcBef>
                <a:spcPts val="1600"/>
              </a:spcBef>
              <a:spcAft>
                <a:spcPts val="0"/>
              </a:spcAft>
              <a:buClr>
                <a:schemeClr val="dk1"/>
              </a:buClr>
              <a:buSzPts val="1100"/>
              <a:buFont typeface="Arial"/>
              <a:buNone/>
            </a:pPr>
            <a:r>
              <a:rPr lang="en" sz="1500">
                <a:solidFill>
                  <a:schemeClr val="dk1"/>
                </a:solidFill>
              </a:rPr>
              <a:t>We performed Task 1 on all the classifiers, however, for Task 2 we used our top five performing models from Task 1 as well as transformer-based models.</a:t>
            </a:r>
            <a:r>
              <a:rPr lang="en" sz="1000">
                <a:solidFill>
                  <a:schemeClr val="dk1"/>
                </a:solidFill>
                <a:latin typeface="Times New Roman"/>
                <a:ea typeface="Times New Roman"/>
                <a:cs typeface="Times New Roman"/>
                <a:sym typeface="Times New Roman"/>
              </a:rPr>
              <a:t> </a:t>
            </a:r>
            <a:endParaRPr sz="1500">
              <a:solidFill>
                <a:schemeClr val="dk1"/>
              </a:solidFill>
            </a:endParaRPr>
          </a:p>
          <a:p>
            <a:pPr indent="0" lvl="0" marL="0" rtl="0" algn="l">
              <a:spcBef>
                <a:spcPts val="1600"/>
              </a:spcBef>
              <a:spcAft>
                <a:spcPts val="1600"/>
              </a:spcAft>
              <a:buNone/>
            </a:pPr>
            <a:r>
              <a:t/>
            </a:r>
            <a:endParaRPr sz="1500">
              <a:solidFill>
                <a:schemeClr val="dk1"/>
              </a:solidFill>
            </a:endParaRPr>
          </a:p>
        </p:txBody>
      </p:sp>
      <p:sp>
        <p:nvSpPr>
          <p:cNvPr id="193" name="Google Shape;19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endParaRPr b="1"/>
          </a:p>
        </p:txBody>
      </p:sp>
      <p:sp>
        <p:nvSpPr>
          <p:cNvPr id="199" name="Google Shape;19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We used the already existing dataset made available by </a:t>
            </a:r>
            <a:r>
              <a:rPr lang="en" sz="1500" u="sng">
                <a:solidFill>
                  <a:schemeClr val="hlink"/>
                </a:solidFill>
                <a:hlinkClick r:id="rId3"/>
              </a:rPr>
              <a:t>Chakravarthi et. al</a:t>
            </a:r>
            <a:r>
              <a:rPr lang="en" sz="1500">
                <a:solidFill>
                  <a:schemeClr val="dk1"/>
                </a:solidFill>
              </a:rPr>
              <a:t> to perform our experiments.  </a:t>
            </a:r>
            <a:endParaRPr sz="1500">
              <a:solidFill>
                <a:schemeClr val="dk1"/>
              </a:solidFill>
            </a:endParaRPr>
          </a:p>
          <a:p>
            <a:pPr indent="0" lvl="0" marL="0" rtl="0" algn="l">
              <a:spcBef>
                <a:spcPts val="1600"/>
              </a:spcBef>
              <a:spcAft>
                <a:spcPts val="1600"/>
              </a:spcAft>
              <a:buNone/>
            </a:pPr>
            <a:r>
              <a:rPr lang="en" sz="1500">
                <a:solidFill>
                  <a:schemeClr val="dk1"/>
                </a:solidFill>
              </a:rPr>
              <a:t>For our Task 1, we tried out different word embedding	techniques (</a:t>
            </a:r>
            <a:r>
              <a:rPr lang="en" sz="1500" u="sng">
                <a:solidFill>
                  <a:schemeClr val="hlink"/>
                </a:solidFill>
                <a:hlinkClick r:id="rId4"/>
              </a:rPr>
              <a:t>GloVe</a:t>
            </a:r>
            <a:r>
              <a:rPr lang="en" sz="1500">
                <a:solidFill>
                  <a:schemeClr val="dk1"/>
                </a:solidFill>
              </a:rPr>
              <a:t>, </a:t>
            </a:r>
            <a:r>
              <a:rPr lang="en" sz="1500" u="sng">
                <a:solidFill>
                  <a:schemeClr val="hlink"/>
                </a:solidFill>
                <a:hlinkClick r:id="rId5"/>
              </a:rPr>
              <a:t>FastText</a:t>
            </a:r>
            <a:r>
              <a:rPr lang="en" sz="1500">
                <a:solidFill>
                  <a:schemeClr val="dk1"/>
                </a:solidFill>
              </a:rPr>
              <a:t>, </a:t>
            </a:r>
            <a:r>
              <a:rPr lang="en" sz="1500" u="sng">
                <a:solidFill>
                  <a:schemeClr val="hlink"/>
                </a:solidFill>
                <a:hlinkClick r:id="rId6"/>
              </a:rPr>
              <a:t>word2vec</a:t>
            </a:r>
            <a:r>
              <a:rPr lang="en" sz="1500">
                <a:solidFill>
                  <a:schemeClr val="dk1"/>
                </a:solidFill>
              </a:rPr>
              <a:t>, </a:t>
            </a:r>
            <a:r>
              <a:rPr lang="en" sz="1500" u="sng">
                <a:solidFill>
                  <a:schemeClr val="hlink"/>
                </a:solidFill>
                <a:hlinkClick r:id="rId7"/>
              </a:rPr>
              <a:t>TF-IDF</a:t>
            </a:r>
            <a:r>
              <a:rPr lang="en" sz="1500">
                <a:solidFill>
                  <a:schemeClr val="dk1"/>
                </a:solidFill>
              </a:rPr>
              <a:t>, and </a:t>
            </a:r>
            <a:r>
              <a:rPr lang="en" sz="1500" u="sng">
                <a:solidFill>
                  <a:schemeClr val="hlink"/>
                </a:solidFill>
                <a:hlinkClick r:id="rId8"/>
              </a:rPr>
              <a:t>Sentence-BERT</a:t>
            </a:r>
            <a:r>
              <a:rPr lang="en" sz="1500">
                <a:solidFill>
                  <a:schemeClr val="dk1"/>
                </a:solidFill>
              </a:rPr>
              <a:t>) and also tried various combinations with them by performing PCA or leaving them as is, to see if we can retain some amount of data while also compressing the dimensions, which we have reported in our final results. After, getting the final embeddings we dumped them for future use, and each of us then took up different types of Classifier models from </a:t>
            </a:r>
            <a:r>
              <a:rPr lang="en" sz="1500" u="sng">
                <a:solidFill>
                  <a:schemeClr val="hlink"/>
                </a:solidFill>
                <a:hlinkClick r:id="rId9"/>
              </a:rPr>
              <a:t>sklearn</a:t>
            </a:r>
            <a:r>
              <a:rPr lang="en" sz="1500">
                <a:solidFill>
                  <a:schemeClr val="dk1"/>
                </a:solidFill>
              </a:rPr>
              <a:t>, and performed the stated task using all the embeddings thus generated. We have reported the Weighted F1 as it was used in the original paper. For Task 2 we take the top 5 ML models from Task 1 and also run LSTM, RNN and some pre-trained models for the 2 way classification.</a:t>
            </a:r>
            <a:endParaRPr sz="1500">
              <a:solidFill>
                <a:schemeClr val="dk1"/>
              </a:solidFill>
            </a:endParaRPr>
          </a:p>
        </p:txBody>
      </p:sp>
      <p:sp>
        <p:nvSpPr>
          <p:cNvPr id="200" name="Google Shape;20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Pipeline depicting our Methodology</a:t>
            </a:r>
            <a:endParaRPr b="1"/>
          </a:p>
        </p:txBody>
      </p:sp>
      <p:pic>
        <p:nvPicPr>
          <p:cNvPr id="206" name="Google Shape;206;p31"/>
          <p:cNvPicPr preferRelativeResize="0"/>
          <p:nvPr/>
        </p:nvPicPr>
        <p:blipFill>
          <a:blip r:embed="rId3">
            <a:alphaModFix/>
          </a:blip>
          <a:stretch>
            <a:fillRect/>
          </a:stretch>
        </p:blipFill>
        <p:spPr>
          <a:xfrm>
            <a:off x="6059050" y="2551475"/>
            <a:ext cx="2914792" cy="2088625"/>
          </a:xfrm>
          <a:prstGeom prst="rect">
            <a:avLst/>
          </a:prstGeom>
          <a:noFill/>
          <a:ln>
            <a:noFill/>
          </a:ln>
        </p:spPr>
      </p:pic>
      <p:sp>
        <p:nvSpPr>
          <p:cNvPr id="207" name="Google Shape;207;p31"/>
          <p:cNvSpPr txBox="1"/>
          <p:nvPr/>
        </p:nvSpPr>
        <p:spPr>
          <a:xfrm>
            <a:off x="6059050" y="1399125"/>
            <a:ext cx="3200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 visual and </a:t>
            </a:r>
            <a:r>
              <a:rPr lang="en">
                <a:latin typeface="Proxima Nova"/>
                <a:ea typeface="Proxima Nova"/>
                <a:cs typeface="Proxima Nova"/>
                <a:sym typeface="Proxima Nova"/>
              </a:rPr>
              <a:t>accurate</a:t>
            </a:r>
            <a:r>
              <a:rPr lang="en">
                <a:latin typeface="Proxima Nova"/>
                <a:ea typeface="Proxima Nova"/>
                <a:cs typeface="Proxima Nova"/>
                <a:sym typeface="Proxima Nova"/>
              </a:rPr>
              <a:t> depiction of us looking at GridSearch using all of our CPU cores.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208" name="Google Shape;208;p31"/>
          <p:cNvSpPr/>
          <p:nvPr/>
        </p:nvSpPr>
        <p:spPr>
          <a:xfrm>
            <a:off x="7395175" y="2112400"/>
            <a:ext cx="333600" cy="321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31"/>
          <p:cNvPicPr preferRelativeResize="0"/>
          <p:nvPr/>
        </p:nvPicPr>
        <p:blipFill>
          <a:blip r:embed="rId4">
            <a:alphaModFix/>
          </a:blip>
          <a:stretch>
            <a:fillRect/>
          </a:stretch>
        </p:blipFill>
        <p:spPr>
          <a:xfrm>
            <a:off x="190825" y="1554775"/>
            <a:ext cx="5754251" cy="30853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Results: Top 5 Performing Models</a:t>
            </a:r>
            <a:endParaRPr b="1"/>
          </a:p>
        </p:txBody>
      </p:sp>
      <p:sp>
        <p:nvSpPr>
          <p:cNvPr id="216" name="Google Shape;216;p32"/>
          <p:cNvSpPr txBox="1"/>
          <p:nvPr/>
        </p:nvSpPr>
        <p:spPr>
          <a:xfrm>
            <a:off x="814588" y="1277075"/>
            <a:ext cx="284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Task 1: Multiclass Classification</a:t>
            </a:r>
            <a:endParaRPr>
              <a:latin typeface="Proxima Nova"/>
              <a:ea typeface="Proxima Nova"/>
              <a:cs typeface="Proxima Nova"/>
              <a:sym typeface="Proxima Nova"/>
            </a:endParaRPr>
          </a:p>
        </p:txBody>
      </p:sp>
      <p:sp>
        <p:nvSpPr>
          <p:cNvPr id="217" name="Google Shape;217;p32"/>
          <p:cNvSpPr txBox="1"/>
          <p:nvPr/>
        </p:nvSpPr>
        <p:spPr>
          <a:xfrm>
            <a:off x="5220338" y="1169375"/>
            <a:ext cx="2847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Task 2: Binary Classification for Hope and Non-Hope Speech</a:t>
            </a:r>
            <a:endParaRPr>
              <a:latin typeface="Proxima Nova"/>
              <a:ea typeface="Proxima Nova"/>
              <a:cs typeface="Proxima Nova"/>
              <a:sym typeface="Proxima Nova"/>
            </a:endParaRPr>
          </a:p>
        </p:txBody>
      </p:sp>
      <p:pic>
        <p:nvPicPr>
          <p:cNvPr id="218" name="Google Shape;218;p32"/>
          <p:cNvPicPr preferRelativeResize="0"/>
          <p:nvPr/>
        </p:nvPicPr>
        <p:blipFill>
          <a:blip r:embed="rId3">
            <a:alphaModFix/>
          </a:blip>
          <a:stretch>
            <a:fillRect/>
          </a:stretch>
        </p:blipFill>
        <p:spPr>
          <a:xfrm>
            <a:off x="575713" y="1857758"/>
            <a:ext cx="3324775" cy="2563900"/>
          </a:xfrm>
          <a:prstGeom prst="rect">
            <a:avLst/>
          </a:prstGeom>
          <a:noFill/>
          <a:ln>
            <a:noFill/>
          </a:ln>
        </p:spPr>
      </p:pic>
      <p:pic>
        <p:nvPicPr>
          <p:cNvPr id="219" name="Google Shape;219;p32"/>
          <p:cNvPicPr preferRelativeResize="0"/>
          <p:nvPr/>
        </p:nvPicPr>
        <p:blipFill>
          <a:blip r:embed="rId4">
            <a:alphaModFix/>
          </a:blip>
          <a:stretch>
            <a:fillRect/>
          </a:stretch>
        </p:blipFill>
        <p:spPr>
          <a:xfrm>
            <a:off x="4953538" y="1857750"/>
            <a:ext cx="3380624" cy="2919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Some Loss Curves</a:t>
            </a:r>
            <a:endParaRPr b="1"/>
          </a:p>
        </p:txBody>
      </p:sp>
      <p:sp>
        <p:nvSpPr>
          <p:cNvPr id="225" name="Google Shape;22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6" name="Google Shape;226;p33"/>
          <p:cNvPicPr preferRelativeResize="0"/>
          <p:nvPr/>
        </p:nvPicPr>
        <p:blipFill>
          <a:blip r:embed="rId3">
            <a:alphaModFix/>
          </a:blip>
          <a:stretch>
            <a:fillRect/>
          </a:stretch>
        </p:blipFill>
        <p:spPr>
          <a:xfrm>
            <a:off x="152400" y="894575"/>
            <a:ext cx="4385975" cy="2213875"/>
          </a:xfrm>
          <a:prstGeom prst="rect">
            <a:avLst/>
          </a:prstGeom>
          <a:noFill/>
          <a:ln>
            <a:noFill/>
          </a:ln>
        </p:spPr>
      </p:pic>
      <p:sp>
        <p:nvSpPr>
          <p:cNvPr id="227" name="Google Shape;227;p33"/>
          <p:cNvSpPr txBox="1"/>
          <p:nvPr/>
        </p:nvSpPr>
        <p:spPr>
          <a:xfrm>
            <a:off x="1088988" y="3143250"/>
            <a:ext cx="25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LSTM (With Augmented Data)</a:t>
            </a:r>
            <a:endParaRPr>
              <a:latin typeface="Proxima Nova"/>
              <a:ea typeface="Proxima Nova"/>
              <a:cs typeface="Proxima Nova"/>
              <a:sym typeface="Proxima Nova"/>
            </a:endParaRPr>
          </a:p>
        </p:txBody>
      </p:sp>
      <p:sp>
        <p:nvSpPr>
          <p:cNvPr id="228" name="Google Shape;228;p33"/>
          <p:cNvSpPr txBox="1"/>
          <p:nvPr/>
        </p:nvSpPr>
        <p:spPr>
          <a:xfrm>
            <a:off x="5421975" y="19822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Proxima Nova"/>
                <a:ea typeface="Proxima Nova"/>
                <a:cs typeface="Proxima Nova"/>
                <a:sym typeface="Proxima Nova"/>
              </a:rPr>
              <a:t>LSTM (Without Augmented Data)</a:t>
            </a:r>
            <a:endParaRPr>
              <a:solidFill>
                <a:schemeClr val="dk1"/>
              </a:solidFill>
              <a:latin typeface="Proxima Nova"/>
              <a:ea typeface="Proxima Nova"/>
              <a:cs typeface="Proxima Nova"/>
              <a:sym typeface="Proxima Nova"/>
            </a:endParaRPr>
          </a:p>
        </p:txBody>
      </p:sp>
      <p:pic>
        <p:nvPicPr>
          <p:cNvPr id="229" name="Google Shape;229;p33"/>
          <p:cNvPicPr preferRelativeResize="0"/>
          <p:nvPr/>
        </p:nvPicPr>
        <p:blipFill>
          <a:blip r:embed="rId4">
            <a:alphaModFix/>
          </a:blip>
          <a:stretch>
            <a:fillRect/>
          </a:stretch>
        </p:blipFill>
        <p:spPr>
          <a:xfrm>
            <a:off x="4714872" y="2449359"/>
            <a:ext cx="4258525" cy="214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Analysis and Conclusion</a:t>
            </a:r>
            <a:endParaRPr b="1"/>
          </a:p>
        </p:txBody>
      </p:sp>
      <p:sp>
        <p:nvSpPr>
          <p:cNvPr id="235" name="Google Shape;23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Our best performing model was when we applied </a:t>
            </a:r>
            <a:r>
              <a:rPr b="1" lang="en" sz="1700">
                <a:solidFill>
                  <a:schemeClr val="dk1"/>
                </a:solidFill>
              </a:rPr>
              <a:t>Linear Discriminant Analysis </a:t>
            </a:r>
            <a:r>
              <a:rPr lang="en" sz="1700">
                <a:solidFill>
                  <a:schemeClr val="dk1"/>
                </a:solidFill>
              </a:rPr>
              <a:t>(LDA) on the </a:t>
            </a:r>
            <a:r>
              <a:rPr b="1" lang="en" sz="1700">
                <a:solidFill>
                  <a:schemeClr val="dk1"/>
                </a:solidFill>
              </a:rPr>
              <a:t>Sentence-BERT embeddings</a:t>
            </a:r>
            <a:r>
              <a:rPr lang="en" sz="1700">
                <a:solidFill>
                  <a:schemeClr val="dk1"/>
                </a:solidFill>
              </a:rPr>
              <a:t> generated from the “better” pre-trained model, </a:t>
            </a:r>
            <a:r>
              <a:rPr b="1" lang="en" sz="1700">
                <a:solidFill>
                  <a:schemeClr val="dk1"/>
                </a:solidFill>
              </a:rPr>
              <a:t>without performing PCA (weighted F1 score of 0.927859)</a:t>
            </a:r>
            <a:endParaRPr b="1"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Most consistently performing embedding : “Better Embedding” from SentenceBERT</a:t>
            </a:r>
            <a:endParaRPr sz="1700">
              <a:solidFill>
                <a:schemeClr val="dk1"/>
              </a:solidFill>
            </a:endParaRPr>
          </a:p>
          <a:p>
            <a:pPr indent="-336550" lvl="0" marL="457200" marR="0" rtl="0" algn="l">
              <a:lnSpc>
                <a:spcPct val="115000"/>
              </a:lnSpc>
              <a:spcBef>
                <a:spcPts val="0"/>
              </a:spcBef>
              <a:spcAft>
                <a:spcPts val="0"/>
              </a:spcAft>
              <a:buClr>
                <a:schemeClr val="dk1"/>
              </a:buClr>
              <a:buSzPts val="1700"/>
              <a:buChar char="●"/>
            </a:pPr>
            <a:r>
              <a:rPr lang="en" sz="1700">
                <a:solidFill>
                  <a:schemeClr val="dk1"/>
                </a:solidFill>
              </a:rPr>
              <a:t>MLP, Logistic Regression and Perceptron all cross the </a:t>
            </a:r>
            <a:r>
              <a:rPr b="1" lang="en" sz="1700">
                <a:solidFill>
                  <a:schemeClr val="dk1"/>
                </a:solidFill>
              </a:rPr>
              <a:t>0.92 Mark</a:t>
            </a:r>
            <a:r>
              <a:rPr lang="en" sz="1700">
                <a:solidFill>
                  <a:schemeClr val="dk1"/>
                </a:solidFill>
              </a:rPr>
              <a:t>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Our models achieve a high macro F1 score of 0.7+ range. We attribute this success to the use of BERT and other specialized transformer networks which are able to </a:t>
            </a:r>
            <a:r>
              <a:rPr b="1" lang="en" sz="1700">
                <a:solidFill>
                  <a:schemeClr val="dk1"/>
                </a:solidFill>
              </a:rPr>
              <a:t>capture great semantic meaning.</a:t>
            </a:r>
            <a:endParaRPr b="1" sz="1700">
              <a:solidFill>
                <a:schemeClr val="dk1"/>
              </a:solidFill>
            </a:endParaRPr>
          </a:p>
          <a:p>
            <a:pPr indent="-336550" lvl="0" marL="457200" marR="0" rtl="0" algn="l">
              <a:lnSpc>
                <a:spcPct val="115000"/>
              </a:lnSpc>
              <a:spcBef>
                <a:spcPts val="0"/>
              </a:spcBef>
              <a:spcAft>
                <a:spcPts val="0"/>
              </a:spcAft>
              <a:buClr>
                <a:schemeClr val="dk1"/>
              </a:buClr>
              <a:buSzPts val="1700"/>
              <a:buChar char="●"/>
            </a:pPr>
            <a:r>
              <a:rPr lang="en" sz="1700">
                <a:solidFill>
                  <a:schemeClr val="dk1"/>
                </a:solidFill>
              </a:rPr>
              <a:t>The choice of embedding for ML Models can also lead to significant gains</a:t>
            </a:r>
            <a:endParaRPr sz="1700">
              <a:solidFill>
                <a:schemeClr val="dk1"/>
              </a:solidFill>
            </a:endParaRPr>
          </a:p>
          <a:p>
            <a:pPr indent="-336550" lvl="0" marL="457200" marR="0" rtl="0" algn="l">
              <a:lnSpc>
                <a:spcPct val="115000"/>
              </a:lnSpc>
              <a:spcBef>
                <a:spcPts val="0"/>
              </a:spcBef>
              <a:spcAft>
                <a:spcPts val="0"/>
              </a:spcAft>
              <a:buClr>
                <a:schemeClr val="dk1"/>
              </a:buClr>
              <a:buSzPts val="1700"/>
              <a:buChar char="●"/>
            </a:pPr>
            <a:r>
              <a:rPr lang="en" sz="1700">
                <a:solidFill>
                  <a:schemeClr val="dk1"/>
                </a:solidFill>
              </a:rPr>
              <a:t>Data augmentation also led to significant improvement in some models but also degraded some other models</a:t>
            </a:r>
            <a:endParaRPr sz="1700">
              <a:solidFill>
                <a:schemeClr val="dk1"/>
              </a:solidFill>
            </a:endParaRPr>
          </a:p>
          <a:p>
            <a:pPr indent="0" lvl="0" marL="0" rtl="0" algn="l">
              <a:spcBef>
                <a:spcPts val="1600"/>
              </a:spcBef>
              <a:spcAft>
                <a:spcPts val="0"/>
              </a:spcAft>
              <a:buNone/>
            </a:pPr>
            <a:r>
              <a:t/>
            </a:r>
            <a:endParaRPr sz="1700">
              <a:solidFill>
                <a:schemeClr val="dk1"/>
              </a:solidFill>
            </a:endParaRPr>
          </a:p>
          <a:p>
            <a:pPr indent="0" lvl="0" marL="457200" marR="0" rtl="0" algn="l">
              <a:lnSpc>
                <a:spcPct val="115000"/>
              </a:lnSpc>
              <a:spcBef>
                <a:spcPts val="1600"/>
              </a:spcBef>
              <a:spcAft>
                <a:spcPts val="0"/>
              </a:spcAft>
              <a:buNone/>
            </a:pPr>
            <a:r>
              <a:t/>
            </a:r>
            <a:endParaRPr sz="1700">
              <a:solidFill>
                <a:schemeClr val="dk1"/>
              </a:solidFill>
            </a:endParaRPr>
          </a:p>
          <a:p>
            <a:pPr indent="0" lvl="0" marL="0" rtl="0" algn="l">
              <a:lnSpc>
                <a:spcPct val="115000"/>
              </a:lnSpc>
              <a:spcBef>
                <a:spcPts val="1600"/>
              </a:spcBef>
              <a:spcAft>
                <a:spcPts val="1600"/>
              </a:spcAft>
              <a:buNone/>
            </a:pPr>
            <a:r>
              <a:t/>
            </a:r>
            <a:endParaRPr sz="1700">
              <a:solidFill>
                <a:schemeClr val="dk1"/>
              </a:solidFill>
            </a:endParaRPr>
          </a:p>
        </p:txBody>
      </p:sp>
      <p:sp>
        <p:nvSpPr>
          <p:cNvPr id="236" name="Google Shape;236;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Motivation</a:t>
            </a:r>
            <a:endParaRPr b="1"/>
          </a:p>
        </p:txBody>
      </p:sp>
      <p:sp>
        <p:nvSpPr>
          <p:cNvPr id="96" name="Google Shape;9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Char char="●"/>
            </a:pPr>
            <a:r>
              <a:rPr lang="en" sz="1600">
                <a:solidFill>
                  <a:schemeClr val="dk1"/>
                </a:solidFill>
              </a:rPr>
              <a:t>Comments and posts have been analyzed to find and limit the spread of negativity</a:t>
            </a:r>
            <a:endParaRPr sz="1600">
              <a:solidFill>
                <a:schemeClr val="dk1"/>
              </a:solidFill>
            </a:endParaRPr>
          </a:p>
          <a:p>
            <a:pPr indent="-330200" lvl="0" marL="457200" marR="0" rtl="0" algn="l">
              <a:lnSpc>
                <a:spcPct val="150000"/>
              </a:lnSpc>
              <a:spcBef>
                <a:spcPts val="0"/>
              </a:spcBef>
              <a:spcAft>
                <a:spcPts val="0"/>
              </a:spcAft>
              <a:buClr>
                <a:schemeClr val="dk1"/>
              </a:buClr>
              <a:buSzPts val="1600"/>
              <a:buChar char="●"/>
            </a:pPr>
            <a:r>
              <a:rPr lang="en" sz="1600">
                <a:solidFill>
                  <a:schemeClr val="dk1"/>
                </a:solidFill>
              </a:rPr>
              <a:t>Focus on encouraging and supportive online content as a form of positive reinforcement</a:t>
            </a:r>
            <a:endParaRPr sz="1600">
              <a:solidFill>
                <a:schemeClr val="dk1"/>
              </a:solidFill>
            </a:endParaRPr>
          </a:p>
          <a:p>
            <a:pPr indent="-330200" lvl="0" marL="457200" marR="0" rtl="0" algn="l">
              <a:lnSpc>
                <a:spcPct val="150000"/>
              </a:lnSpc>
              <a:spcBef>
                <a:spcPts val="0"/>
              </a:spcBef>
              <a:spcAft>
                <a:spcPts val="0"/>
              </a:spcAft>
              <a:buClr>
                <a:schemeClr val="dk1"/>
              </a:buClr>
              <a:buSzPts val="1600"/>
              <a:buChar char="●"/>
            </a:pPr>
            <a:r>
              <a:rPr lang="en" sz="1600">
                <a:solidFill>
                  <a:schemeClr val="dk1"/>
                </a:solidFill>
              </a:rPr>
              <a:t>Alongside penalizing bad actors, we can reward good actors if we can identify them</a:t>
            </a:r>
            <a:endParaRPr sz="1600">
              <a:solidFill>
                <a:schemeClr val="dk1"/>
              </a:solidFill>
            </a:endParaRPr>
          </a:p>
          <a:p>
            <a:pPr indent="-330200" lvl="0" marL="457200" marR="0" rtl="0" algn="l">
              <a:lnSpc>
                <a:spcPct val="150000"/>
              </a:lnSpc>
              <a:spcBef>
                <a:spcPts val="0"/>
              </a:spcBef>
              <a:spcAft>
                <a:spcPts val="0"/>
              </a:spcAft>
              <a:buClr>
                <a:schemeClr val="dk1"/>
              </a:buClr>
              <a:buSzPts val="1600"/>
              <a:buChar char="●"/>
            </a:pPr>
            <a:r>
              <a:rPr lang="en" sz="1600">
                <a:solidFill>
                  <a:schemeClr val="dk1"/>
                </a:solidFill>
              </a:rPr>
              <a:t>Can be used to train generative models which can then be deployed in toxic-online settings to spread positivity</a:t>
            </a:r>
            <a:endParaRPr sz="1600">
              <a:solidFill>
                <a:schemeClr val="dk1"/>
              </a:solidFill>
            </a:endParaRPr>
          </a:p>
          <a:p>
            <a:pPr indent="0" lvl="0" marL="0" marR="0" rtl="0" algn="l">
              <a:lnSpc>
                <a:spcPct val="150000"/>
              </a:lnSpc>
              <a:spcBef>
                <a:spcPts val="1600"/>
              </a:spcBef>
              <a:spcAft>
                <a:spcPts val="1600"/>
              </a:spcAft>
              <a:buNone/>
            </a:pPr>
            <a:r>
              <a:t/>
            </a:r>
            <a:endParaRPr sz="1000">
              <a:solidFill>
                <a:srgbClr val="202124"/>
              </a:solidFill>
              <a:highlight>
                <a:srgbClr val="FFFFFF"/>
              </a:highlight>
              <a:latin typeface="Roboto"/>
              <a:ea typeface="Roboto"/>
              <a:cs typeface="Roboto"/>
              <a:sym typeface="Roboto"/>
            </a:endParaRPr>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Word2Vec</a:t>
            </a:r>
            <a:endParaRPr/>
          </a:p>
        </p:txBody>
      </p:sp>
      <p:sp>
        <p:nvSpPr>
          <p:cNvPr id="242" name="Google Shape;242;p35"/>
          <p:cNvSpPr txBox="1"/>
          <p:nvPr>
            <p:ph idx="1" type="body"/>
          </p:nvPr>
        </p:nvSpPr>
        <p:spPr>
          <a:xfrm>
            <a:off x="289825" y="994500"/>
            <a:ext cx="4705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SKIP GRAMS </a:t>
            </a:r>
            <a:endParaRPr/>
          </a:p>
          <a:p>
            <a:pPr indent="-342900" lvl="0" marL="457200" rtl="0" algn="l">
              <a:spcBef>
                <a:spcPts val="0"/>
              </a:spcBef>
              <a:spcAft>
                <a:spcPts val="0"/>
              </a:spcAft>
              <a:buSzPts val="1800"/>
              <a:buChar char="●"/>
            </a:pPr>
            <a:r>
              <a:rPr lang="en"/>
              <a:t>Define an embedding size</a:t>
            </a:r>
            <a:endParaRPr/>
          </a:p>
          <a:p>
            <a:pPr indent="-342900" lvl="0" marL="457200" rtl="0" algn="l">
              <a:spcBef>
                <a:spcPts val="0"/>
              </a:spcBef>
              <a:spcAft>
                <a:spcPts val="0"/>
              </a:spcAft>
              <a:buSzPts val="1800"/>
              <a:buChar char="●"/>
            </a:pPr>
            <a:r>
              <a:rPr lang="en"/>
              <a:t>Select a window size for the skip gram.</a:t>
            </a:r>
            <a:endParaRPr/>
          </a:p>
          <a:p>
            <a:pPr indent="-342900" lvl="0" marL="457200" rtl="0" algn="l">
              <a:spcBef>
                <a:spcPts val="0"/>
              </a:spcBef>
              <a:spcAft>
                <a:spcPts val="0"/>
              </a:spcAft>
              <a:buSzPts val="1800"/>
              <a:buChar char="●"/>
            </a:pPr>
            <a:r>
              <a:rPr lang="en"/>
              <a:t>Instead of predicting the word to fill. Predict whether a word belongs in the middle or not.</a:t>
            </a:r>
            <a:endParaRPr/>
          </a:p>
          <a:p>
            <a:pPr indent="-342900" lvl="0" marL="457200" rtl="0" algn="l">
              <a:spcBef>
                <a:spcPts val="0"/>
              </a:spcBef>
              <a:spcAft>
                <a:spcPts val="0"/>
              </a:spcAft>
              <a:buSzPts val="1800"/>
              <a:buChar char="●"/>
            </a:pPr>
            <a:r>
              <a:rPr lang="en"/>
              <a:t>Add some negative samples as well.</a:t>
            </a:r>
            <a:endParaRPr/>
          </a:p>
          <a:p>
            <a:pPr indent="0" lvl="0" marL="0" rtl="0" algn="l">
              <a:spcBef>
                <a:spcPts val="1600"/>
              </a:spcBef>
              <a:spcAft>
                <a:spcPts val="1600"/>
              </a:spcAft>
              <a:buNone/>
            </a:pPr>
            <a:r>
              <a:t/>
            </a:r>
            <a:endParaRPr/>
          </a:p>
        </p:txBody>
      </p:sp>
      <p:pic>
        <p:nvPicPr>
          <p:cNvPr id="243" name="Google Shape;243;p35"/>
          <p:cNvPicPr preferRelativeResize="0"/>
          <p:nvPr/>
        </p:nvPicPr>
        <p:blipFill>
          <a:blip r:embed="rId3">
            <a:alphaModFix/>
          </a:blip>
          <a:stretch>
            <a:fillRect/>
          </a:stretch>
        </p:blipFill>
        <p:spPr>
          <a:xfrm>
            <a:off x="5130975" y="1206687"/>
            <a:ext cx="3713676" cy="2992025"/>
          </a:xfrm>
          <a:prstGeom prst="rect">
            <a:avLst/>
          </a:prstGeom>
          <a:noFill/>
          <a:ln>
            <a:noFill/>
          </a:ln>
        </p:spPr>
      </p:pic>
      <p:sp>
        <p:nvSpPr>
          <p:cNvPr id="244" name="Google Shape;244;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5" name="Google Shape;245;p35"/>
          <p:cNvPicPr preferRelativeResize="0"/>
          <p:nvPr/>
        </p:nvPicPr>
        <p:blipFill>
          <a:blip r:embed="rId4">
            <a:alphaModFix/>
          </a:blip>
          <a:stretch>
            <a:fillRect/>
          </a:stretch>
        </p:blipFill>
        <p:spPr>
          <a:xfrm>
            <a:off x="530550" y="3441425"/>
            <a:ext cx="1878550" cy="916250"/>
          </a:xfrm>
          <a:prstGeom prst="rect">
            <a:avLst/>
          </a:prstGeom>
          <a:noFill/>
          <a:ln>
            <a:noFill/>
          </a:ln>
        </p:spPr>
      </p:pic>
      <p:pic>
        <p:nvPicPr>
          <p:cNvPr id="246" name="Google Shape;246;p35"/>
          <p:cNvPicPr preferRelativeResize="0"/>
          <p:nvPr/>
        </p:nvPicPr>
        <p:blipFill>
          <a:blip r:embed="rId5">
            <a:alphaModFix/>
          </a:blip>
          <a:stretch>
            <a:fillRect/>
          </a:stretch>
        </p:blipFill>
        <p:spPr>
          <a:xfrm>
            <a:off x="2659437" y="3441425"/>
            <a:ext cx="1769489" cy="916250"/>
          </a:xfrm>
          <a:prstGeom prst="rect">
            <a:avLst/>
          </a:prstGeom>
          <a:noFill/>
          <a:ln>
            <a:noFill/>
          </a:ln>
        </p:spPr>
      </p:pic>
      <p:sp>
        <p:nvSpPr>
          <p:cNvPr id="247" name="Google Shape;247;p35"/>
          <p:cNvSpPr txBox="1"/>
          <p:nvPr/>
        </p:nvSpPr>
        <p:spPr>
          <a:xfrm>
            <a:off x="82250" y="4410900"/>
            <a:ext cx="627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Changing from predicting neighbors to "are we neighbors?" changes model from neural net to logistic regression. </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Explainability</a:t>
            </a:r>
            <a:endParaRPr/>
          </a:p>
        </p:txBody>
      </p:sp>
      <p:sp>
        <p:nvSpPr>
          <p:cNvPr id="253" name="Google Shape;253;p36"/>
          <p:cNvSpPr txBox="1"/>
          <p:nvPr>
            <p:ph idx="1" type="body"/>
          </p:nvPr>
        </p:nvSpPr>
        <p:spPr>
          <a:xfrm>
            <a:off x="160425" y="900350"/>
            <a:ext cx="8520600" cy="388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Usually DL models are black boxes.</a:t>
            </a:r>
            <a:endParaRPr/>
          </a:p>
          <a:p>
            <a:pPr indent="-342900" lvl="0" marL="457200" rtl="0" algn="l">
              <a:spcBef>
                <a:spcPts val="0"/>
              </a:spcBef>
              <a:spcAft>
                <a:spcPts val="0"/>
              </a:spcAft>
              <a:buSzPts val="1800"/>
              <a:buChar char="●"/>
            </a:pPr>
            <a:r>
              <a:rPr lang="en"/>
              <a:t>We tried some explainability techniques based on LIME.</a:t>
            </a:r>
            <a:endParaRPr/>
          </a:p>
          <a:p>
            <a:pPr indent="-342900" lvl="0" marL="457200" rtl="0" algn="l">
              <a:spcBef>
                <a:spcPts val="0"/>
              </a:spcBef>
              <a:spcAft>
                <a:spcPts val="0"/>
              </a:spcAft>
              <a:buSzPts val="1800"/>
              <a:buChar char="●"/>
            </a:pPr>
            <a:r>
              <a:rPr lang="en"/>
              <a:t>Local Interpretable Model-agnostic explanations which means this package explains the model-based local values.</a:t>
            </a:r>
            <a:endParaRPr/>
          </a:p>
          <a:p>
            <a:pPr indent="-342900" lvl="0" marL="457200" rtl="0" algn="l">
              <a:spcBef>
                <a:spcPts val="0"/>
              </a:spcBef>
              <a:spcAft>
                <a:spcPts val="0"/>
              </a:spcAft>
              <a:buSzPts val="1800"/>
              <a:buChar char="●"/>
            </a:pPr>
            <a:r>
              <a:rPr lang="en"/>
              <a:t>It tells what features are important in deriving a result</a:t>
            </a:r>
            <a:endParaRPr/>
          </a:p>
          <a:p>
            <a:pPr indent="-342900" lvl="0" marL="457200" rtl="0" algn="l">
              <a:spcBef>
                <a:spcPts val="0"/>
              </a:spcBef>
              <a:spcAft>
                <a:spcPts val="0"/>
              </a:spcAft>
              <a:buSzPts val="1800"/>
              <a:buChar char="●"/>
            </a:pPr>
            <a:r>
              <a:rPr lang="en"/>
              <a:t>Thereby, one can understand how the model came to a particular conclusion.</a:t>
            </a:r>
            <a:endParaRPr/>
          </a:p>
        </p:txBody>
      </p:sp>
      <p:sp>
        <p:nvSpPr>
          <p:cNvPr id="254" name="Google Shape;25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LIME Visualization for BERT</a:t>
            </a:r>
            <a:endParaRPr/>
          </a:p>
        </p:txBody>
      </p:sp>
      <p:pic>
        <p:nvPicPr>
          <p:cNvPr id="260" name="Google Shape;260;p37"/>
          <p:cNvPicPr preferRelativeResize="0"/>
          <p:nvPr/>
        </p:nvPicPr>
        <p:blipFill>
          <a:blip r:embed="rId3">
            <a:alphaModFix/>
          </a:blip>
          <a:stretch>
            <a:fillRect/>
          </a:stretch>
        </p:blipFill>
        <p:spPr>
          <a:xfrm>
            <a:off x="446625" y="3231175"/>
            <a:ext cx="8629875" cy="1618100"/>
          </a:xfrm>
          <a:prstGeom prst="rect">
            <a:avLst/>
          </a:prstGeom>
          <a:noFill/>
          <a:ln>
            <a:noFill/>
          </a:ln>
        </p:spPr>
      </p:pic>
      <p:sp>
        <p:nvSpPr>
          <p:cNvPr id="261" name="Google Shape;261;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2" name="Google Shape;262;p37"/>
          <p:cNvPicPr preferRelativeResize="0"/>
          <p:nvPr/>
        </p:nvPicPr>
        <p:blipFill>
          <a:blip r:embed="rId4">
            <a:alphaModFix/>
          </a:blip>
          <a:stretch>
            <a:fillRect/>
          </a:stretch>
        </p:blipFill>
        <p:spPr>
          <a:xfrm>
            <a:off x="446613" y="975438"/>
            <a:ext cx="5305425" cy="212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Contributions</a:t>
            </a:r>
            <a:endParaRPr b="1"/>
          </a:p>
        </p:txBody>
      </p:sp>
      <p:sp>
        <p:nvSpPr>
          <p:cNvPr id="268" name="Google Shape;26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Neemesh: </a:t>
            </a:r>
            <a:r>
              <a:rPr lang="en"/>
              <a:t>SentenceBERT Word Embeddings, Data Preprocessing, </a:t>
            </a:r>
            <a:r>
              <a:rPr lang="en"/>
              <a:t>Random Forests, Perceptron, MLP, K-Medoids, Data Augmentation, Report and Presentation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Aflah:</a:t>
            </a:r>
            <a:r>
              <a:rPr lang="en"/>
              <a:t> EDA, </a:t>
            </a:r>
            <a:r>
              <a:rPr lang="en"/>
              <a:t>GLoVe, FastText Embeddings, Decision Trees, Random Forests, Extra Trees, Linear &amp; Quadratic Discriminant Analysis, HateBERT, BERTweet, Report and Presentation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Raghav:</a:t>
            </a:r>
            <a:r>
              <a:rPr lang="en"/>
              <a:t> EDA, XGBoost, AdaBoost, KMeans, KNN, TF-IDF Embeddings, Custom Embeddings, LIME, Report and Presentation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Diksha:</a:t>
            </a:r>
            <a:r>
              <a:rPr lang="en"/>
              <a:t> Data Preprocessing, </a:t>
            </a:r>
            <a:r>
              <a:rPr lang="en"/>
              <a:t>Word2Vec Embeddings, </a:t>
            </a:r>
            <a:r>
              <a:rPr lang="en"/>
              <a:t>Logistic Regression, Naive Bayes, Nearest Centroid</a:t>
            </a:r>
            <a:r>
              <a:rPr lang="en"/>
              <a:t>, SVM, BERT, </a:t>
            </a:r>
            <a:r>
              <a:rPr lang="en"/>
              <a:t>Report and Presentation</a:t>
            </a:r>
            <a:endParaRPr/>
          </a:p>
        </p:txBody>
      </p:sp>
      <p:sp>
        <p:nvSpPr>
          <p:cNvPr id="269" name="Google Shape;26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9"/>
          <p:cNvPicPr preferRelativeResize="0"/>
          <p:nvPr/>
        </p:nvPicPr>
        <p:blipFill rotWithShape="1">
          <a:blip r:embed="rId3">
            <a:alphaModFix/>
          </a:blip>
          <a:srcRect b="6470" l="0" r="0" t="-6470"/>
          <a:stretch/>
        </p:blipFill>
        <p:spPr>
          <a:xfrm>
            <a:off x="0" y="0"/>
            <a:ext cx="9144000" cy="4826200"/>
          </a:xfrm>
          <a:prstGeom prst="rect">
            <a:avLst/>
          </a:prstGeom>
          <a:noFill/>
          <a:ln>
            <a:noFill/>
          </a:ln>
        </p:spPr>
      </p:pic>
      <p:sp>
        <p:nvSpPr>
          <p:cNvPr id="275" name="Google Shape;275;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Dataset Description</a:t>
            </a:r>
            <a:endParaRPr b="1"/>
          </a:p>
        </p:txBody>
      </p:sp>
      <p:sp>
        <p:nvSpPr>
          <p:cNvPr id="281" name="Google Shape;281;p40"/>
          <p:cNvSpPr txBox="1"/>
          <p:nvPr/>
        </p:nvSpPr>
        <p:spPr>
          <a:xfrm>
            <a:off x="2225125" y="4498900"/>
            <a:ext cx="5143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roxima Nova"/>
                <a:ea typeface="Proxima Nova"/>
                <a:cs typeface="Proxima Nova"/>
                <a:sym typeface="Proxima Nova"/>
              </a:rPr>
              <a:t>Highly polar data seems to have a higher subjectivity, which makes sense.</a:t>
            </a:r>
            <a:endParaRPr sz="1300">
              <a:latin typeface="Proxima Nova"/>
              <a:ea typeface="Proxima Nova"/>
              <a:cs typeface="Proxima Nova"/>
              <a:sym typeface="Proxima Nova"/>
            </a:endParaRPr>
          </a:p>
        </p:txBody>
      </p:sp>
      <p:pic>
        <p:nvPicPr>
          <p:cNvPr id="282" name="Google Shape;282;p40"/>
          <p:cNvPicPr preferRelativeResize="0"/>
          <p:nvPr/>
        </p:nvPicPr>
        <p:blipFill>
          <a:blip r:embed="rId3">
            <a:alphaModFix/>
          </a:blip>
          <a:stretch>
            <a:fillRect/>
          </a:stretch>
        </p:blipFill>
        <p:spPr>
          <a:xfrm>
            <a:off x="2355450" y="993050"/>
            <a:ext cx="4433092" cy="3451925"/>
          </a:xfrm>
          <a:prstGeom prst="rect">
            <a:avLst/>
          </a:prstGeom>
          <a:noFill/>
          <a:ln>
            <a:noFill/>
          </a:ln>
        </p:spPr>
      </p:pic>
      <p:sp>
        <p:nvSpPr>
          <p:cNvPr id="283" name="Google Shape;28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Linear Discriminant Analysis</a:t>
            </a:r>
            <a:endParaRPr b="1"/>
          </a:p>
        </p:txBody>
      </p:sp>
      <p:graphicFrame>
        <p:nvGraphicFramePr>
          <p:cNvPr id="289" name="Google Shape;289;p41"/>
          <p:cNvGraphicFramePr/>
          <p:nvPr/>
        </p:nvGraphicFramePr>
        <p:xfrm>
          <a:off x="229000" y="1159975"/>
          <a:ext cx="3000000" cy="3000000"/>
        </p:xfrm>
        <a:graphic>
          <a:graphicData uri="http://schemas.openxmlformats.org/drawingml/2006/table">
            <a:tbl>
              <a:tblPr>
                <a:noFill/>
                <a:tableStyleId>{91B1A8A2-EEC8-44D5-8C25-B46AC1976246}</a:tableStyleId>
              </a:tblPr>
              <a:tblGrid>
                <a:gridCol w="1309100"/>
                <a:gridCol w="1565025"/>
              </a:tblGrid>
              <a:tr h="455700">
                <a:tc>
                  <a:txBody>
                    <a:bodyPr/>
                    <a:lstStyle/>
                    <a:p>
                      <a:pPr indent="0" lvl="0" marL="0" rtl="0" algn="l">
                        <a:spcBef>
                          <a:spcPts val="0"/>
                        </a:spcBef>
                        <a:spcAft>
                          <a:spcPts val="0"/>
                        </a:spcAft>
                        <a:buNone/>
                      </a:pPr>
                      <a:r>
                        <a:rPr lang="en" sz="1000"/>
                        <a:t>Embedding</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t>Weighted F1 Test</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9625">
                <a:tc>
                  <a:txBody>
                    <a:bodyPr/>
                    <a:lstStyle/>
                    <a:p>
                      <a:pPr indent="0" lvl="0" marL="0" rtl="0" algn="l">
                        <a:spcBef>
                          <a:spcPts val="0"/>
                        </a:spcBef>
                        <a:spcAft>
                          <a:spcPts val="0"/>
                        </a:spcAft>
                        <a:buNone/>
                      </a:pPr>
                      <a:r>
                        <a:rPr lang="en" sz="1000"/>
                        <a:t>better-no-pca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0.927859</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9625">
                <a:tc>
                  <a:txBody>
                    <a:bodyPr/>
                    <a:lstStyle/>
                    <a:p>
                      <a:pPr indent="0" lvl="0" marL="0" rtl="0" algn="l">
                        <a:spcBef>
                          <a:spcPts val="0"/>
                        </a:spcBef>
                        <a:spcAft>
                          <a:spcPts val="0"/>
                        </a:spcAft>
                        <a:buNone/>
                      </a:pPr>
                      <a:r>
                        <a:rPr lang="en" sz="1000"/>
                        <a:t>better-pca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0.923979</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9625">
                <a:tc>
                  <a:txBody>
                    <a:bodyPr/>
                    <a:lstStyle/>
                    <a:p>
                      <a:pPr indent="0" lvl="0" marL="0" rtl="0" algn="l">
                        <a:spcBef>
                          <a:spcPts val="0"/>
                        </a:spcBef>
                        <a:spcAft>
                          <a:spcPts val="0"/>
                        </a:spcAft>
                        <a:buNone/>
                      </a:pPr>
                      <a:r>
                        <a:rPr lang="en" sz="1000"/>
                        <a:t>faster-no-pca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0.91425</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9625">
                <a:tc>
                  <a:txBody>
                    <a:bodyPr/>
                    <a:lstStyle/>
                    <a:p>
                      <a:pPr indent="0" lvl="0" marL="0" rtl="0" algn="l">
                        <a:spcBef>
                          <a:spcPts val="0"/>
                        </a:spcBef>
                        <a:spcAft>
                          <a:spcPts val="0"/>
                        </a:spcAft>
                        <a:buNone/>
                      </a:pPr>
                      <a:r>
                        <a:rPr lang="en" sz="1000"/>
                        <a:t>faster-pca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0.913428</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9625">
                <a:tc>
                  <a:txBody>
                    <a:bodyPr/>
                    <a:lstStyle/>
                    <a:p>
                      <a:pPr indent="0" lvl="0" marL="0" rtl="0" algn="l">
                        <a:spcBef>
                          <a:spcPts val="0"/>
                        </a:spcBef>
                        <a:spcAft>
                          <a:spcPts val="0"/>
                        </a:spcAft>
                        <a:buNone/>
                      </a:pPr>
                      <a:r>
                        <a:rPr lang="en" sz="1000"/>
                        <a:t>tf-idf</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0.909649</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9625">
                <a:tc>
                  <a:txBody>
                    <a:bodyPr/>
                    <a:lstStyle/>
                    <a:p>
                      <a:pPr indent="0" lvl="0" marL="0" rtl="0" algn="l">
                        <a:spcBef>
                          <a:spcPts val="0"/>
                        </a:spcBef>
                        <a:spcAft>
                          <a:spcPts val="0"/>
                        </a:spcAft>
                        <a:buNone/>
                      </a:pPr>
                      <a:r>
                        <a:rPr lang="en" sz="1000"/>
                        <a:t>fasttext</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0.88872</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9625">
                <a:tc>
                  <a:txBody>
                    <a:bodyPr/>
                    <a:lstStyle/>
                    <a:p>
                      <a:pPr indent="0" lvl="0" marL="0" rtl="0" algn="l">
                        <a:spcBef>
                          <a:spcPts val="0"/>
                        </a:spcBef>
                        <a:spcAft>
                          <a:spcPts val="0"/>
                        </a:spcAft>
                        <a:buNone/>
                      </a:pPr>
                      <a:r>
                        <a:rPr lang="en" sz="1000"/>
                        <a:t>word2vec</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0.887026</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9625">
                <a:tc>
                  <a:txBody>
                    <a:bodyPr/>
                    <a:lstStyle/>
                    <a:p>
                      <a:pPr indent="0" lvl="0" marL="0" rtl="0" algn="l">
                        <a:spcBef>
                          <a:spcPts val="0"/>
                        </a:spcBef>
                        <a:spcAft>
                          <a:spcPts val="0"/>
                        </a:spcAft>
                        <a:buNone/>
                      </a:pPr>
                      <a:r>
                        <a:rPr lang="en" sz="1000"/>
                        <a:t>glove</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0.872009</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90" name="Google Shape;290;p41"/>
          <p:cNvSpPr txBox="1"/>
          <p:nvPr/>
        </p:nvSpPr>
        <p:spPr>
          <a:xfrm>
            <a:off x="3294275" y="973950"/>
            <a:ext cx="58497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 classifier with a linear decision boundary, generated by fitting class conditional densities to the data and using Bayes’ rule.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The model fits a Gaussian density to each class, assuming that all classes share the same covariance matrix.</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Parameters - Default</a:t>
            </a:r>
            <a:endParaRPr sz="1100"/>
          </a:p>
        </p:txBody>
      </p:sp>
      <p:pic>
        <p:nvPicPr>
          <p:cNvPr id="291" name="Google Shape;291;p41"/>
          <p:cNvPicPr preferRelativeResize="0"/>
          <p:nvPr/>
        </p:nvPicPr>
        <p:blipFill>
          <a:blip r:embed="rId3">
            <a:alphaModFix/>
          </a:blip>
          <a:stretch>
            <a:fillRect/>
          </a:stretch>
        </p:blipFill>
        <p:spPr>
          <a:xfrm>
            <a:off x="4218550" y="2616525"/>
            <a:ext cx="3841402" cy="1956150"/>
          </a:xfrm>
          <a:prstGeom prst="rect">
            <a:avLst/>
          </a:prstGeom>
          <a:noFill/>
          <a:ln>
            <a:noFill/>
          </a:ln>
        </p:spPr>
      </p:pic>
      <p:sp>
        <p:nvSpPr>
          <p:cNvPr id="292" name="Google Shape;292;p41"/>
          <p:cNvSpPr txBox="1"/>
          <p:nvPr/>
        </p:nvSpPr>
        <p:spPr>
          <a:xfrm>
            <a:off x="2534075" y="4650900"/>
            <a:ext cx="6609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https://sebastianraschka.com/Articles/2014_python_lda.html</a:t>
            </a:r>
            <a:endParaRPr sz="1000"/>
          </a:p>
          <a:p>
            <a:pPr indent="0" lvl="0" marL="0" rtl="0" algn="l">
              <a:spcBef>
                <a:spcPts val="0"/>
              </a:spcBef>
              <a:spcAft>
                <a:spcPts val="0"/>
              </a:spcAft>
              <a:buNone/>
            </a:pPr>
            <a:r>
              <a:rPr lang="en" sz="1000"/>
              <a:t>https://scikit-learn.org/stable/modules/generated/sklearn.discriminant_analysis.LinearDiscriminantAnalysis.html</a:t>
            </a:r>
            <a:endParaRPr sz="1000"/>
          </a:p>
        </p:txBody>
      </p:sp>
      <p:sp>
        <p:nvSpPr>
          <p:cNvPr id="293" name="Google Shape;293;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MLP</a:t>
            </a:r>
            <a:endParaRPr b="1"/>
          </a:p>
        </p:txBody>
      </p:sp>
      <p:graphicFrame>
        <p:nvGraphicFramePr>
          <p:cNvPr id="299" name="Google Shape;299;p42"/>
          <p:cNvGraphicFramePr/>
          <p:nvPr/>
        </p:nvGraphicFramePr>
        <p:xfrm>
          <a:off x="289825" y="1192050"/>
          <a:ext cx="3000000" cy="3000000"/>
        </p:xfrm>
        <a:graphic>
          <a:graphicData uri="http://schemas.openxmlformats.org/drawingml/2006/table">
            <a:tbl>
              <a:tblPr>
                <a:noFill/>
                <a:tableStyleId>{91B1A8A2-EEC8-44D5-8C25-B46AC1976246}</a:tableStyleId>
              </a:tblPr>
              <a:tblGrid>
                <a:gridCol w="1101750"/>
                <a:gridCol w="1399375"/>
              </a:tblGrid>
              <a:tr h="372475">
                <a:tc>
                  <a:txBody>
                    <a:bodyPr/>
                    <a:lstStyle/>
                    <a:p>
                      <a:pPr indent="0" lvl="0" marL="0" rtl="0" algn="l">
                        <a:spcBef>
                          <a:spcPts val="0"/>
                        </a:spcBef>
                        <a:spcAft>
                          <a:spcPts val="0"/>
                        </a:spcAft>
                        <a:buNone/>
                      </a:pPr>
                      <a:r>
                        <a:rPr lang="en" sz="1000"/>
                        <a:t>Embedding</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t>Weighted F1 Test</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4450">
                <a:tc>
                  <a:txBody>
                    <a:bodyPr/>
                    <a:lstStyle/>
                    <a:p>
                      <a:pPr indent="0" lvl="0" marL="0" rtl="0" algn="l">
                        <a:spcBef>
                          <a:spcPts val="0"/>
                        </a:spcBef>
                        <a:spcAft>
                          <a:spcPts val="0"/>
                        </a:spcAft>
                        <a:buNone/>
                      </a:pPr>
                      <a:r>
                        <a:rPr lang="en" sz="1000"/>
                        <a:t>better-pca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0.926217</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4450">
                <a:tc>
                  <a:txBody>
                    <a:bodyPr/>
                    <a:lstStyle/>
                    <a:p>
                      <a:pPr indent="0" lvl="0" marL="0" rtl="0" algn="l">
                        <a:spcBef>
                          <a:spcPts val="0"/>
                        </a:spcBef>
                        <a:spcAft>
                          <a:spcPts val="0"/>
                        </a:spcAft>
                        <a:buNone/>
                      </a:pPr>
                      <a:r>
                        <a:rPr lang="en" sz="1000"/>
                        <a:t>better-no-pca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0.92426</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4450">
                <a:tc>
                  <a:txBody>
                    <a:bodyPr/>
                    <a:lstStyle/>
                    <a:p>
                      <a:pPr indent="0" lvl="0" marL="0" rtl="0" algn="l">
                        <a:spcBef>
                          <a:spcPts val="0"/>
                        </a:spcBef>
                        <a:spcAft>
                          <a:spcPts val="0"/>
                        </a:spcAft>
                        <a:buNone/>
                      </a:pPr>
                      <a:r>
                        <a:rPr lang="en" sz="1000"/>
                        <a:t>faster-no-pca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0.919932</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4450">
                <a:tc>
                  <a:txBody>
                    <a:bodyPr/>
                    <a:lstStyle/>
                    <a:p>
                      <a:pPr indent="0" lvl="0" marL="0" rtl="0" algn="l">
                        <a:spcBef>
                          <a:spcPts val="0"/>
                        </a:spcBef>
                        <a:spcAft>
                          <a:spcPts val="0"/>
                        </a:spcAft>
                        <a:buNone/>
                      </a:pPr>
                      <a:r>
                        <a:rPr lang="en" sz="1000"/>
                        <a:t>tf-idf</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0.918707</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4450">
                <a:tc>
                  <a:txBody>
                    <a:bodyPr/>
                    <a:lstStyle/>
                    <a:p>
                      <a:pPr indent="0" lvl="0" marL="0" rtl="0" algn="l">
                        <a:spcBef>
                          <a:spcPts val="0"/>
                        </a:spcBef>
                        <a:spcAft>
                          <a:spcPts val="0"/>
                        </a:spcAft>
                        <a:buNone/>
                      </a:pPr>
                      <a:r>
                        <a:rPr lang="en" sz="1000"/>
                        <a:t>word2vec</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0.915833</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4450">
                <a:tc>
                  <a:txBody>
                    <a:bodyPr/>
                    <a:lstStyle/>
                    <a:p>
                      <a:pPr indent="0" lvl="0" marL="0" rtl="0" algn="l">
                        <a:spcBef>
                          <a:spcPts val="0"/>
                        </a:spcBef>
                        <a:spcAft>
                          <a:spcPts val="0"/>
                        </a:spcAft>
                        <a:buNone/>
                      </a:pPr>
                      <a:r>
                        <a:rPr lang="en" sz="1000"/>
                        <a:t>faster-pca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0.914452</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4450">
                <a:tc>
                  <a:txBody>
                    <a:bodyPr/>
                    <a:lstStyle/>
                    <a:p>
                      <a:pPr indent="0" lvl="0" marL="0" rtl="0" algn="l">
                        <a:spcBef>
                          <a:spcPts val="0"/>
                        </a:spcBef>
                        <a:spcAft>
                          <a:spcPts val="0"/>
                        </a:spcAft>
                        <a:buNone/>
                      </a:pPr>
                      <a:r>
                        <a:rPr lang="en" sz="1000"/>
                        <a:t>fasttext</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0.913886</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4450">
                <a:tc>
                  <a:txBody>
                    <a:bodyPr/>
                    <a:lstStyle/>
                    <a:p>
                      <a:pPr indent="0" lvl="0" marL="0" rtl="0" algn="l">
                        <a:spcBef>
                          <a:spcPts val="0"/>
                        </a:spcBef>
                        <a:spcAft>
                          <a:spcPts val="0"/>
                        </a:spcAft>
                        <a:buNone/>
                      </a:pPr>
                      <a:r>
                        <a:rPr lang="en" sz="1000"/>
                        <a:t>glove</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0.898981</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00" name="Google Shape;300;p42"/>
          <p:cNvSpPr txBox="1"/>
          <p:nvPr/>
        </p:nvSpPr>
        <p:spPr>
          <a:xfrm>
            <a:off x="3520575" y="1192050"/>
            <a:ext cx="4881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MLP (Artificial Neural Network) is essentially a feedforward neural network in which a single layer is made up of multiple “perceptrons” and can also contain multiple layers.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Parameters -</a:t>
            </a:r>
            <a:endParaRPr sz="1100"/>
          </a:p>
          <a:p>
            <a:pPr indent="-298450" lvl="0" marL="457200" rtl="0" algn="l">
              <a:spcBef>
                <a:spcPts val="0"/>
              </a:spcBef>
              <a:spcAft>
                <a:spcPts val="0"/>
              </a:spcAft>
              <a:buSzPts val="1100"/>
              <a:buChar char="●"/>
            </a:pPr>
            <a:r>
              <a:rPr lang="en" sz="1100"/>
              <a:t>activation: ReLU, Sigmoid, tanh</a:t>
            </a:r>
            <a:endParaRPr sz="1100"/>
          </a:p>
          <a:p>
            <a:pPr indent="-298450" lvl="0" marL="457200" rtl="0" algn="l">
              <a:spcBef>
                <a:spcPts val="0"/>
              </a:spcBef>
              <a:spcAft>
                <a:spcPts val="0"/>
              </a:spcAft>
              <a:buSzPts val="1100"/>
              <a:buChar char="●"/>
            </a:pPr>
            <a:r>
              <a:rPr lang="en" sz="1100"/>
              <a:t>early_stopping: True</a:t>
            </a:r>
            <a:endParaRPr sz="1100"/>
          </a:p>
          <a:p>
            <a:pPr indent="-298450" lvl="0" marL="457200" rtl="0" algn="l">
              <a:spcBef>
                <a:spcPts val="0"/>
              </a:spcBef>
              <a:spcAft>
                <a:spcPts val="0"/>
              </a:spcAft>
              <a:buSzPts val="1100"/>
              <a:buChar char="●"/>
            </a:pPr>
            <a:r>
              <a:rPr lang="en" sz="1100"/>
              <a:t>learning_rate_init: 0.0001, 0.001, 0.01</a:t>
            </a:r>
            <a:endParaRPr sz="1100"/>
          </a:p>
          <a:p>
            <a:pPr indent="-298450" lvl="0" marL="457200" rtl="0" algn="l">
              <a:spcBef>
                <a:spcPts val="0"/>
              </a:spcBef>
              <a:spcAft>
                <a:spcPts val="0"/>
              </a:spcAft>
              <a:buSzPts val="1100"/>
              <a:buChar char="●"/>
            </a:pPr>
            <a:r>
              <a:rPr lang="en" sz="1100"/>
              <a:t>max_iter: 1000, 5000</a:t>
            </a:r>
            <a:endParaRPr sz="1100"/>
          </a:p>
          <a:p>
            <a:pPr indent="-298450" lvl="0" marL="457200" rtl="0" algn="l">
              <a:spcBef>
                <a:spcPts val="0"/>
              </a:spcBef>
              <a:spcAft>
                <a:spcPts val="0"/>
              </a:spcAft>
              <a:buSzPts val="1100"/>
              <a:buChar char="●"/>
            </a:pPr>
            <a:r>
              <a:rPr lang="en" sz="1100"/>
              <a:t>hidden_layer_sizes: (150, 150)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Best Parameters -</a:t>
            </a:r>
            <a:endParaRPr sz="1100"/>
          </a:p>
          <a:p>
            <a:pPr indent="0" lvl="0" marL="0" rtl="0" algn="l">
              <a:spcBef>
                <a:spcPts val="0"/>
              </a:spcBef>
              <a:spcAft>
                <a:spcPts val="0"/>
              </a:spcAft>
              <a:buNone/>
            </a:pPr>
            <a:r>
              <a:rPr lang="en" sz="1100">
                <a:solidFill>
                  <a:schemeClr val="dk1"/>
                </a:solidFill>
              </a:rPr>
              <a:t>'activation': 'relu', 'early_stopping': True, 'hidden_layer_sizes': (150, 150), 'learning_rate_init': 0.001, 'max_iter': 5000</a:t>
            </a:r>
            <a:endParaRPr sz="1100">
              <a:solidFill>
                <a:schemeClr val="dk1"/>
              </a:solidFill>
            </a:endParaRPr>
          </a:p>
        </p:txBody>
      </p:sp>
      <p:sp>
        <p:nvSpPr>
          <p:cNvPr id="301" name="Google Shape;301;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Logistic Regression</a:t>
            </a:r>
            <a:endParaRPr b="1"/>
          </a:p>
        </p:txBody>
      </p:sp>
      <p:graphicFrame>
        <p:nvGraphicFramePr>
          <p:cNvPr id="307" name="Google Shape;307;p43"/>
          <p:cNvGraphicFramePr/>
          <p:nvPr/>
        </p:nvGraphicFramePr>
        <p:xfrm>
          <a:off x="289825" y="1170150"/>
          <a:ext cx="3000000" cy="3000000"/>
        </p:xfrm>
        <a:graphic>
          <a:graphicData uri="http://schemas.openxmlformats.org/drawingml/2006/table">
            <a:tbl>
              <a:tblPr>
                <a:noFill/>
                <a:tableStyleId>{91B1A8A2-EEC8-44D5-8C25-B46AC1976246}</a:tableStyleId>
              </a:tblPr>
              <a:tblGrid>
                <a:gridCol w="1295975"/>
                <a:gridCol w="1172325"/>
              </a:tblGrid>
              <a:tr h="352425">
                <a:tc>
                  <a:txBody>
                    <a:bodyPr/>
                    <a:lstStyle/>
                    <a:p>
                      <a:pPr indent="0" lvl="0" marL="0" rtl="0" algn="l">
                        <a:spcBef>
                          <a:spcPts val="0"/>
                        </a:spcBef>
                        <a:spcAft>
                          <a:spcPts val="0"/>
                        </a:spcAft>
                        <a:buNone/>
                      </a:pPr>
                      <a:r>
                        <a:rPr lang="en" sz="1000"/>
                        <a:t>Embedding</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t>Weighted F1 Test</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2425">
                <a:tc>
                  <a:txBody>
                    <a:bodyPr/>
                    <a:lstStyle/>
                    <a:p>
                      <a:pPr indent="0" lvl="0" marL="0" rtl="0" algn="l">
                        <a:spcBef>
                          <a:spcPts val="0"/>
                        </a:spcBef>
                        <a:spcAft>
                          <a:spcPts val="0"/>
                        </a:spcAft>
                        <a:buNone/>
                      </a:pPr>
                      <a:r>
                        <a:rPr lang="en" sz="1000"/>
                        <a:t>better-no-pca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0.92167</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a:t>better-pca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0.921242</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a:t>faster-pca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0.912347</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a:t>tf-idf</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0.911644</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2425">
                <a:tc>
                  <a:txBody>
                    <a:bodyPr/>
                    <a:lstStyle/>
                    <a:p>
                      <a:pPr indent="0" lvl="0" marL="0" rtl="0" algn="l">
                        <a:spcBef>
                          <a:spcPts val="0"/>
                        </a:spcBef>
                        <a:spcAft>
                          <a:spcPts val="0"/>
                        </a:spcAft>
                        <a:buNone/>
                      </a:pPr>
                      <a:r>
                        <a:rPr lang="en" sz="1000"/>
                        <a:t>faster-no-pca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0.911278</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a:t>fasttext</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0.875274</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a:t>word2vec</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0.874086</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a:t>glove</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0.868723</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08" name="Google Shape;308;p43"/>
          <p:cNvSpPr txBox="1"/>
          <p:nvPr/>
        </p:nvSpPr>
        <p:spPr>
          <a:xfrm>
            <a:off x="3294275" y="973950"/>
            <a:ext cx="5849700" cy="22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 classifier that predicts the probability of an event occurring and classifies based on a threshold value (decision boundary)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Parameters -</a:t>
            </a:r>
            <a:endParaRPr sz="1100"/>
          </a:p>
          <a:p>
            <a:pPr indent="-298450" lvl="0" marL="457200" rtl="0" algn="l">
              <a:spcBef>
                <a:spcPts val="0"/>
              </a:spcBef>
              <a:spcAft>
                <a:spcPts val="0"/>
              </a:spcAft>
              <a:buSzPts val="1100"/>
              <a:buChar char="●"/>
            </a:pPr>
            <a:r>
              <a:rPr lang="en" sz="1100"/>
              <a:t>Penalty : {l1, l2}</a:t>
            </a:r>
            <a:endParaRPr sz="1100"/>
          </a:p>
          <a:p>
            <a:pPr indent="-298450" lvl="0" marL="457200" rtl="0" algn="l">
              <a:spcBef>
                <a:spcPts val="0"/>
              </a:spcBef>
              <a:spcAft>
                <a:spcPts val="0"/>
              </a:spcAft>
              <a:buSzPts val="1100"/>
              <a:buChar char="●"/>
            </a:pPr>
            <a:r>
              <a:rPr lang="en" sz="1100"/>
              <a:t>Solver : {‘lbfgs’, ‘liblinear’}</a:t>
            </a:r>
            <a:endParaRPr sz="1100"/>
          </a:p>
          <a:p>
            <a:pPr indent="-298450" lvl="0" marL="457200" rtl="0" algn="l">
              <a:spcBef>
                <a:spcPts val="0"/>
              </a:spcBef>
              <a:spcAft>
                <a:spcPts val="0"/>
              </a:spcAft>
              <a:buSzPts val="1100"/>
              <a:buChar char="●"/>
            </a:pPr>
            <a:r>
              <a:rPr lang="en" sz="1100"/>
              <a:t>Max_iter : 1000</a:t>
            </a:r>
            <a:endParaRPr sz="1100"/>
          </a:p>
          <a:p>
            <a:pPr indent="-298450" lvl="0" marL="457200" rtl="0" algn="l">
              <a:spcBef>
                <a:spcPts val="0"/>
              </a:spcBef>
              <a:spcAft>
                <a:spcPts val="0"/>
              </a:spcAft>
              <a:buSzPts val="1100"/>
              <a:buChar char="●"/>
            </a:pPr>
            <a:r>
              <a:rPr lang="en" sz="1100"/>
              <a:t>C : [1.e-03, 1.e-02, 1.e-01, 1.e+00, 1.e+01, 1.e+02, 1.e+03]</a:t>
            </a:r>
            <a:endParaRPr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lang="en" sz="1100">
                <a:solidFill>
                  <a:schemeClr val="dk1"/>
                </a:solidFill>
              </a:rPr>
              <a:t>Best Parameters -</a:t>
            </a:r>
            <a:endParaRPr sz="1100">
              <a:solidFill>
                <a:schemeClr val="dk1"/>
              </a:solidFill>
            </a:endParaRPr>
          </a:p>
          <a:p>
            <a:pPr indent="0" lvl="0" marL="0" rtl="0" algn="l">
              <a:lnSpc>
                <a:spcPct val="110795"/>
              </a:lnSpc>
              <a:spcBef>
                <a:spcPts val="0"/>
              </a:spcBef>
              <a:spcAft>
                <a:spcPts val="0"/>
              </a:spcAft>
              <a:buNone/>
            </a:pPr>
            <a:r>
              <a:rPr lang="en" sz="1100">
                <a:solidFill>
                  <a:schemeClr val="dk1"/>
                </a:solidFill>
                <a:highlight>
                  <a:srgbClr val="FFFFFF"/>
                </a:highlight>
              </a:rPr>
              <a:t>'C': 1.0, 'max_iter': 1000, 'penalty': 'l2', 'solver': 'lbfgs'</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
        <p:nvSpPr>
          <p:cNvPr id="309" name="Google Shape;309;p43"/>
          <p:cNvSpPr txBox="1"/>
          <p:nvPr/>
        </p:nvSpPr>
        <p:spPr>
          <a:xfrm>
            <a:off x="3673600" y="4370600"/>
            <a:ext cx="5237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3"/>
              </a:rPr>
              <a:t>https://scikit-learn.org/stable/modules/generated/sklearn.linear_model.LogisticRegression.html</a:t>
            </a:r>
            <a:endParaRPr sz="1000"/>
          </a:p>
          <a:p>
            <a:pPr indent="0" lvl="0" marL="0" rtl="0" algn="l">
              <a:spcBef>
                <a:spcPts val="0"/>
              </a:spcBef>
              <a:spcAft>
                <a:spcPts val="0"/>
              </a:spcAft>
              <a:buNone/>
            </a:pPr>
            <a:r>
              <a:t/>
            </a:r>
            <a:endParaRPr sz="1000"/>
          </a:p>
        </p:txBody>
      </p:sp>
      <p:sp>
        <p:nvSpPr>
          <p:cNvPr id="310" name="Google Shape;31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Perceptron</a:t>
            </a:r>
            <a:endParaRPr b="1"/>
          </a:p>
        </p:txBody>
      </p:sp>
      <p:graphicFrame>
        <p:nvGraphicFramePr>
          <p:cNvPr id="316" name="Google Shape;316;p44"/>
          <p:cNvGraphicFramePr/>
          <p:nvPr/>
        </p:nvGraphicFramePr>
        <p:xfrm>
          <a:off x="289825" y="1032925"/>
          <a:ext cx="3000000" cy="3000000"/>
        </p:xfrm>
        <a:graphic>
          <a:graphicData uri="http://schemas.openxmlformats.org/drawingml/2006/table">
            <a:tbl>
              <a:tblPr>
                <a:noFill/>
                <a:tableStyleId>{91B1A8A2-EEC8-44D5-8C25-B46AC1976246}</a:tableStyleId>
              </a:tblPr>
              <a:tblGrid>
                <a:gridCol w="1247375"/>
                <a:gridCol w="1226125"/>
              </a:tblGrid>
              <a:tr h="408100">
                <a:tc>
                  <a:txBody>
                    <a:bodyPr/>
                    <a:lstStyle/>
                    <a:p>
                      <a:pPr indent="0" lvl="0" marL="0" rtl="0" algn="l">
                        <a:spcBef>
                          <a:spcPts val="0"/>
                        </a:spcBef>
                        <a:spcAft>
                          <a:spcPts val="0"/>
                        </a:spcAft>
                        <a:buNone/>
                      </a:pPr>
                      <a:r>
                        <a:rPr lang="en" sz="1000"/>
                        <a:t>Embedding</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c>
                  <a:txBody>
                    <a:bodyPr/>
                    <a:lstStyle/>
                    <a:p>
                      <a:pPr indent="0" lvl="0" marL="0" rtl="0" algn="l">
                        <a:spcBef>
                          <a:spcPts val="0"/>
                        </a:spcBef>
                        <a:spcAft>
                          <a:spcPts val="0"/>
                        </a:spcAft>
                        <a:buNone/>
                      </a:pPr>
                      <a:r>
                        <a:rPr lang="en" sz="1000"/>
                        <a:t>Weighted F1 Test</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r>
              <a:tr h="410250">
                <a:tc>
                  <a:txBody>
                    <a:bodyPr/>
                    <a:lstStyle/>
                    <a:p>
                      <a:pPr indent="0" lvl="0" marL="0" rtl="0" algn="l">
                        <a:spcBef>
                          <a:spcPts val="0"/>
                        </a:spcBef>
                        <a:spcAft>
                          <a:spcPts val="0"/>
                        </a:spcAft>
                        <a:buNone/>
                      </a:pPr>
                      <a:r>
                        <a:rPr lang="en" sz="1000"/>
                        <a:t>better-no-pca</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0.920376</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r>
              <a:tr h="410250">
                <a:tc>
                  <a:txBody>
                    <a:bodyPr/>
                    <a:lstStyle/>
                    <a:p>
                      <a:pPr indent="0" lvl="0" marL="0" rtl="0" algn="l">
                        <a:spcBef>
                          <a:spcPts val="0"/>
                        </a:spcBef>
                        <a:spcAft>
                          <a:spcPts val="0"/>
                        </a:spcAft>
                        <a:buNone/>
                      </a:pPr>
                      <a:r>
                        <a:rPr lang="en" sz="1000"/>
                        <a:t>tf-idf</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0.906291</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r>
              <a:tr h="410250">
                <a:tc>
                  <a:txBody>
                    <a:bodyPr/>
                    <a:lstStyle/>
                    <a:p>
                      <a:pPr indent="0" lvl="0" marL="0" rtl="0" algn="l">
                        <a:spcBef>
                          <a:spcPts val="0"/>
                        </a:spcBef>
                        <a:spcAft>
                          <a:spcPts val="0"/>
                        </a:spcAft>
                        <a:buNone/>
                      </a:pPr>
                      <a:r>
                        <a:rPr lang="en" sz="1000"/>
                        <a:t>better-pca</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0.901837</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r>
              <a:tr h="410250">
                <a:tc>
                  <a:txBody>
                    <a:bodyPr/>
                    <a:lstStyle/>
                    <a:p>
                      <a:pPr indent="0" lvl="0" marL="0" rtl="0" algn="l">
                        <a:spcBef>
                          <a:spcPts val="0"/>
                        </a:spcBef>
                        <a:spcAft>
                          <a:spcPts val="0"/>
                        </a:spcAft>
                        <a:buNone/>
                      </a:pPr>
                      <a:r>
                        <a:rPr lang="en" sz="1000"/>
                        <a:t>faster-pca</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0.9014</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r>
              <a:tr h="410250">
                <a:tc>
                  <a:txBody>
                    <a:bodyPr/>
                    <a:lstStyle/>
                    <a:p>
                      <a:pPr indent="0" lvl="0" marL="0" rtl="0" algn="l">
                        <a:spcBef>
                          <a:spcPts val="0"/>
                        </a:spcBef>
                        <a:spcAft>
                          <a:spcPts val="0"/>
                        </a:spcAft>
                        <a:buNone/>
                      </a:pPr>
                      <a:r>
                        <a:rPr lang="en" sz="1000"/>
                        <a:t>faster-no-pca</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0.885614</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r>
              <a:tr h="410250">
                <a:tc>
                  <a:txBody>
                    <a:bodyPr/>
                    <a:lstStyle/>
                    <a:p>
                      <a:pPr indent="0" lvl="0" marL="0" rtl="0" algn="l">
                        <a:spcBef>
                          <a:spcPts val="0"/>
                        </a:spcBef>
                        <a:spcAft>
                          <a:spcPts val="0"/>
                        </a:spcAft>
                        <a:buNone/>
                      </a:pPr>
                      <a:r>
                        <a:rPr lang="en" sz="1000"/>
                        <a:t>glove</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0.874433</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r>
              <a:tr h="410250">
                <a:tc>
                  <a:txBody>
                    <a:bodyPr/>
                    <a:lstStyle/>
                    <a:p>
                      <a:pPr indent="0" lvl="0" marL="0" rtl="0" algn="l">
                        <a:spcBef>
                          <a:spcPts val="0"/>
                        </a:spcBef>
                        <a:spcAft>
                          <a:spcPts val="0"/>
                        </a:spcAft>
                        <a:buNone/>
                      </a:pPr>
                      <a:r>
                        <a:rPr lang="en" sz="1000"/>
                        <a:t>fasttext</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0.868723</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r>
              <a:tr h="410250">
                <a:tc>
                  <a:txBody>
                    <a:bodyPr/>
                    <a:lstStyle/>
                    <a:p>
                      <a:pPr indent="0" lvl="0" marL="0" rtl="0" algn="l">
                        <a:spcBef>
                          <a:spcPts val="0"/>
                        </a:spcBef>
                        <a:spcAft>
                          <a:spcPts val="0"/>
                        </a:spcAft>
                        <a:buNone/>
                      </a:pPr>
                      <a:r>
                        <a:rPr lang="en" sz="1000"/>
                        <a:t>word2vec</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0.868723</a:t>
                      </a:r>
                      <a:endParaRPr sz="1000"/>
                    </a:p>
                  </a:txBody>
                  <a:tcPr marT="91425" marB="91425" marR="91425" marL="91425">
                    <a:lnL cap="flat" cmpd="sng" w="9525">
                      <a:solidFill>
                        <a:srgbClr val="212529"/>
                      </a:solidFill>
                      <a:prstDash val="solid"/>
                      <a:round/>
                      <a:headEnd len="sm" w="sm" type="none"/>
                      <a:tailEnd len="sm" w="sm" type="none"/>
                    </a:lnL>
                    <a:lnR cap="flat" cmpd="sng" w="9525">
                      <a:solidFill>
                        <a:srgbClr val="212529"/>
                      </a:solidFill>
                      <a:prstDash val="solid"/>
                      <a:round/>
                      <a:headEnd len="sm" w="sm" type="none"/>
                      <a:tailEnd len="sm" w="sm" type="none"/>
                    </a:lnR>
                    <a:lnT cap="flat" cmpd="sng" w="9525">
                      <a:solidFill>
                        <a:srgbClr val="212529"/>
                      </a:solidFill>
                      <a:prstDash val="solid"/>
                      <a:round/>
                      <a:headEnd len="sm" w="sm" type="none"/>
                      <a:tailEnd len="sm" w="sm" type="none"/>
                    </a:lnT>
                    <a:lnB cap="flat" cmpd="sng" w="9525">
                      <a:solidFill>
                        <a:srgbClr val="212529"/>
                      </a:solidFill>
                      <a:prstDash val="solid"/>
                      <a:round/>
                      <a:headEnd len="sm" w="sm" type="none"/>
                      <a:tailEnd len="sm" w="sm" type="none"/>
                    </a:lnB>
                  </a:tcPr>
                </a:tc>
              </a:tr>
            </a:tbl>
          </a:graphicData>
        </a:graphic>
      </p:graphicFrame>
      <p:sp>
        <p:nvSpPr>
          <p:cNvPr id="317" name="Google Shape;317;p44"/>
          <p:cNvSpPr txBox="1"/>
          <p:nvPr/>
        </p:nvSpPr>
        <p:spPr>
          <a:xfrm>
            <a:off x="3078375" y="1157575"/>
            <a:ext cx="53634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Perceptron is a linear classifier, which is also a building block of MLP (Artificial Neural Networks). It tries to find a hyperplane which can linearly separate a dataset into two classes till convergence.</a:t>
            </a:r>
            <a:endParaRPr sz="1100"/>
          </a:p>
          <a:p>
            <a:pPr indent="0" lvl="0" marL="0" rtl="0" algn="l">
              <a:spcBef>
                <a:spcPts val="0"/>
              </a:spcBef>
              <a:spcAft>
                <a:spcPts val="0"/>
              </a:spcAft>
              <a:buNone/>
            </a:pPr>
            <a:r>
              <a:rPr lang="en" sz="1100"/>
              <a:t>This is generally done for a binary classification task, for a multi-class classification task we try to mould our task into a binary classification using OvR (one-vs-rest) or OvO (one-vs-one).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Parameters -</a:t>
            </a:r>
            <a:endParaRPr sz="1100"/>
          </a:p>
          <a:p>
            <a:pPr indent="-298450" lvl="0" marL="457200" rtl="0" algn="l">
              <a:spcBef>
                <a:spcPts val="0"/>
              </a:spcBef>
              <a:spcAft>
                <a:spcPts val="0"/>
              </a:spcAft>
              <a:buSzPts val="1100"/>
              <a:buChar char="●"/>
            </a:pPr>
            <a:r>
              <a:rPr lang="en" sz="1100"/>
              <a:t>Penalty: L1, L2, or No penalty</a:t>
            </a:r>
            <a:endParaRPr sz="1100"/>
          </a:p>
          <a:p>
            <a:pPr indent="-298450" lvl="0" marL="457200" rtl="0" algn="l">
              <a:spcBef>
                <a:spcPts val="0"/>
              </a:spcBef>
              <a:spcAft>
                <a:spcPts val="0"/>
              </a:spcAft>
              <a:buSzPts val="1100"/>
              <a:buChar char="●"/>
            </a:pPr>
            <a:r>
              <a:rPr lang="en" sz="1100"/>
              <a:t>Alpha: </a:t>
            </a:r>
            <a:r>
              <a:rPr lang="en" sz="1100">
                <a:solidFill>
                  <a:schemeClr val="dk1"/>
                </a:solidFill>
                <a:highlight>
                  <a:schemeClr val="lt1"/>
                </a:highlight>
              </a:rPr>
              <a:t>0.0001, 0.001, 0.01, 0.1, 1.0</a:t>
            </a:r>
            <a:endParaRPr sz="1100">
              <a:solidFill>
                <a:schemeClr val="dk1"/>
              </a:solidFill>
              <a:highlight>
                <a:schemeClr val="lt1"/>
              </a:highlight>
            </a:endParaRPr>
          </a:p>
          <a:p>
            <a:pPr indent="-298450" lvl="0" marL="457200" rtl="0" algn="l">
              <a:spcBef>
                <a:spcPts val="0"/>
              </a:spcBef>
              <a:spcAft>
                <a:spcPts val="0"/>
              </a:spcAft>
              <a:buClr>
                <a:schemeClr val="dk1"/>
              </a:buClr>
              <a:buSzPts val="1100"/>
              <a:buChar char="●"/>
            </a:pPr>
            <a:r>
              <a:rPr lang="en" sz="1100">
                <a:solidFill>
                  <a:schemeClr val="dk1"/>
                </a:solidFill>
              </a:rPr>
              <a:t>eta0: </a:t>
            </a:r>
            <a:r>
              <a:rPr lang="en" sz="1100">
                <a:solidFill>
                  <a:schemeClr val="dk1"/>
                </a:solidFill>
                <a:highlight>
                  <a:schemeClr val="lt1"/>
                </a:highlight>
              </a:rPr>
              <a:t>0.0001, 0.001, 0.01, 0.1, 1.0</a:t>
            </a:r>
            <a:endParaRPr sz="1100">
              <a:solidFill>
                <a:schemeClr val="dk1"/>
              </a:solidFill>
              <a:highlight>
                <a:schemeClr val="lt1"/>
              </a:highlight>
            </a:endParaRPr>
          </a:p>
          <a:p>
            <a:pPr indent="-298450" lvl="0" marL="457200" rtl="0" algn="l">
              <a:spcBef>
                <a:spcPts val="0"/>
              </a:spcBef>
              <a:spcAft>
                <a:spcPts val="0"/>
              </a:spcAft>
              <a:buClr>
                <a:schemeClr val="dk1"/>
              </a:buClr>
              <a:buSzPts val="1100"/>
              <a:buChar char="●"/>
            </a:pPr>
            <a:r>
              <a:rPr lang="en" sz="1100">
                <a:solidFill>
                  <a:schemeClr val="dk1"/>
                </a:solidFill>
                <a:highlight>
                  <a:schemeClr val="lt1"/>
                </a:highlight>
              </a:rPr>
              <a:t>max_iter: 100, 1000, 10000</a:t>
            </a:r>
            <a:endParaRPr sz="1100">
              <a:solidFill>
                <a:schemeClr val="dk1"/>
              </a:solidFill>
              <a:highlight>
                <a:schemeClr val="lt1"/>
              </a:highlight>
            </a:endParaRPr>
          </a:p>
        </p:txBody>
      </p:sp>
      <p:pic>
        <p:nvPicPr>
          <p:cNvPr id="318" name="Google Shape;318;p44"/>
          <p:cNvPicPr preferRelativeResize="0"/>
          <p:nvPr/>
        </p:nvPicPr>
        <p:blipFill>
          <a:blip r:embed="rId3">
            <a:alphaModFix/>
          </a:blip>
          <a:stretch>
            <a:fillRect/>
          </a:stretch>
        </p:blipFill>
        <p:spPr>
          <a:xfrm>
            <a:off x="6295425" y="2442100"/>
            <a:ext cx="2708168" cy="2031126"/>
          </a:xfrm>
          <a:prstGeom prst="rect">
            <a:avLst/>
          </a:prstGeom>
          <a:noFill/>
          <a:ln>
            <a:noFill/>
          </a:ln>
        </p:spPr>
      </p:pic>
      <p:sp>
        <p:nvSpPr>
          <p:cNvPr id="319" name="Google Shape;319;p44"/>
          <p:cNvSpPr txBox="1"/>
          <p:nvPr/>
        </p:nvSpPr>
        <p:spPr>
          <a:xfrm>
            <a:off x="3673600" y="4370600"/>
            <a:ext cx="523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https://slideplayer.com/slide/13762835/</a:t>
            </a:r>
            <a:endParaRPr sz="1000"/>
          </a:p>
          <a:p>
            <a:pPr indent="0" lvl="0" marL="0" rtl="0" algn="l">
              <a:spcBef>
                <a:spcPts val="0"/>
              </a:spcBef>
              <a:spcAft>
                <a:spcPts val="0"/>
              </a:spcAft>
              <a:buNone/>
            </a:pPr>
            <a:r>
              <a:rPr lang="en" sz="1000" u="sng">
                <a:solidFill>
                  <a:schemeClr val="hlink"/>
                </a:solidFill>
                <a:hlinkClick r:id="rId5"/>
              </a:rPr>
              <a:t>https://scikit-learn.org/stable/modules/generated/sklearn.linear_model.Perceptron.html</a:t>
            </a:r>
            <a:endParaRPr sz="1000"/>
          </a:p>
        </p:txBody>
      </p:sp>
      <p:sp>
        <p:nvSpPr>
          <p:cNvPr id="320" name="Google Shape;320;p44"/>
          <p:cNvSpPr txBox="1"/>
          <p:nvPr/>
        </p:nvSpPr>
        <p:spPr>
          <a:xfrm>
            <a:off x="3078375" y="3373975"/>
            <a:ext cx="3163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highlight>
                  <a:schemeClr val="lt1"/>
                </a:highlight>
              </a:rPr>
              <a:t>Best Parameters -</a:t>
            </a:r>
            <a:endParaRPr sz="1050">
              <a:solidFill>
                <a:schemeClr val="dk1"/>
              </a:solidFill>
            </a:endParaRPr>
          </a:p>
          <a:p>
            <a:pPr indent="0" lvl="0" marL="0" rtl="0" algn="l">
              <a:spcBef>
                <a:spcPts val="0"/>
              </a:spcBef>
              <a:spcAft>
                <a:spcPts val="0"/>
              </a:spcAft>
              <a:buNone/>
            </a:pPr>
            <a:r>
              <a:rPr lang="en" sz="1100">
                <a:solidFill>
                  <a:schemeClr val="dk1"/>
                </a:solidFill>
              </a:rPr>
              <a:t>'alpha': 0.0001, 'eta0': 0.001, 'max_iter': 100, 'penalty': 'l2'</a:t>
            </a:r>
            <a:endParaRPr sz="1100">
              <a:latin typeface="Proxima Nova"/>
              <a:ea typeface="Proxima Nova"/>
              <a:cs typeface="Proxima Nova"/>
              <a:sym typeface="Proxima Nova"/>
            </a:endParaRPr>
          </a:p>
        </p:txBody>
      </p:sp>
      <p:sp>
        <p:nvSpPr>
          <p:cNvPr id="321" name="Google Shape;321;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 Review</a:t>
            </a:r>
            <a:r>
              <a:rPr lang="en"/>
              <a:t> </a:t>
            </a:r>
            <a:endParaRPr/>
          </a:p>
        </p:txBody>
      </p:sp>
      <p:sp>
        <p:nvSpPr>
          <p:cNvPr id="103" name="Google Shape;103;p18"/>
          <p:cNvSpPr txBox="1"/>
          <p:nvPr>
            <p:ph idx="1" type="body"/>
          </p:nvPr>
        </p:nvSpPr>
        <p:spPr>
          <a:xfrm>
            <a:off x="311700" y="82470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highlight>
                  <a:srgbClr val="FFFFFF"/>
                </a:highlight>
              </a:rPr>
              <a:t>Hope Speech Detection: A Computational Analysis Of The Voice Of Peace</a:t>
            </a:r>
            <a:endParaRPr sz="1600">
              <a:solidFill>
                <a:schemeClr val="dk1"/>
              </a:solidFill>
              <a:highlight>
                <a:srgbClr val="FFFFFF"/>
              </a:highlight>
            </a:endParaRPr>
          </a:p>
          <a:p>
            <a:pPr indent="0" lvl="0" marL="0" rtl="0" algn="ctr">
              <a:spcBef>
                <a:spcPts val="0"/>
              </a:spcBef>
              <a:spcAft>
                <a:spcPts val="0"/>
              </a:spcAft>
              <a:buNone/>
            </a:pPr>
            <a:r>
              <a:rPr lang="en" sz="1600">
                <a:solidFill>
                  <a:schemeClr val="dk1"/>
                </a:solidFill>
                <a:highlight>
                  <a:srgbClr val="FFFFFF"/>
                </a:highlight>
              </a:rPr>
              <a:t>In 24th European Conference on Artificial Intelligence - ECAI 2020 by </a:t>
            </a:r>
            <a:r>
              <a:rPr lang="en" sz="1600">
                <a:solidFill>
                  <a:schemeClr val="dk1"/>
                </a:solidFill>
                <a:highlight>
                  <a:srgbClr val="FFFFFF"/>
                </a:highlight>
              </a:rPr>
              <a:t>Shriphani Palakodety et. al.</a:t>
            </a:r>
            <a:endParaRPr sz="1600">
              <a:solidFill>
                <a:schemeClr val="dk1"/>
              </a:solidFill>
              <a:highlight>
                <a:srgbClr val="FFFFFF"/>
              </a:highlight>
            </a:endParaRPr>
          </a:p>
          <a:p>
            <a:pPr indent="0" lvl="0" marL="0" rtl="0" algn="ctr">
              <a:spcBef>
                <a:spcPts val="0"/>
              </a:spcBef>
              <a:spcAft>
                <a:spcPts val="0"/>
              </a:spcAft>
              <a:buNone/>
            </a:pPr>
            <a:r>
              <a:t/>
            </a:r>
            <a:endParaRPr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lang="en" sz="1600">
                <a:solidFill>
                  <a:schemeClr val="dk1"/>
                </a:solidFill>
              </a:rPr>
              <a:t>Their work focused on analyzing trends in Youtube Comments during peak hostile times between India and Pakistan.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For them Hope Speech is “Web content which plays a positive role in diffusing hostility on social media triggered by heightened political tensions” which differs from the currently followed definition.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Another key contribution was using </a:t>
            </a:r>
            <a:r>
              <a:rPr lang="en" sz="1600">
                <a:solidFill>
                  <a:schemeClr val="dk1"/>
                </a:solidFill>
              </a:rPr>
              <a:t>Polyglot</a:t>
            </a:r>
            <a:r>
              <a:rPr lang="en" sz="1600">
                <a:solidFill>
                  <a:schemeClr val="dk1"/>
                </a:solidFill>
              </a:rPr>
              <a:t> Word Embeddings to Identify Non English text which performed very well for their task</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For Modelling they only use basic features such as unigrams, bigrams, trigrams, sentiment scores and Custom Trained FastText Embeddings to feed to a Logistic Regression Model. However we cannot compare to their scores as we don’t have access to the data.</a:t>
            </a:r>
            <a:endParaRPr sz="1600">
              <a:solidFill>
                <a:schemeClr val="dk1"/>
              </a:solidFill>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XGBoost</a:t>
            </a:r>
            <a:endParaRPr b="1"/>
          </a:p>
        </p:txBody>
      </p:sp>
      <p:graphicFrame>
        <p:nvGraphicFramePr>
          <p:cNvPr id="327" name="Google Shape;327;p45"/>
          <p:cNvGraphicFramePr/>
          <p:nvPr/>
        </p:nvGraphicFramePr>
        <p:xfrm>
          <a:off x="239950" y="1170150"/>
          <a:ext cx="3000000" cy="3000000"/>
        </p:xfrm>
        <a:graphic>
          <a:graphicData uri="http://schemas.openxmlformats.org/drawingml/2006/table">
            <a:tbl>
              <a:tblPr>
                <a:noFill/>
                <a:tableStyleId>{91B1A8A2-EEC8-44D5-8C25-B46AC1976246}</a:tableStyleId>
              </a:tblPr>
              <a:tblGrid>
                <a:gridCol w="1493825"/>
                <a:gridCol w="1231400"/>
              </a:tblGrid>
              <a:tr h="352425">
                <a:tc>
                  <a:txBody>
                    <a:bodyPr/>
                    <a:lstStyle/>
                    <a:p>
                      <a:pPr indent="0" lvl="0" marL="0" rtl="0" algn="l">
                        <a:spcBef>
                          <a:spcPts val="0"/>
                        </a:spcBef>
                        <a:spcAft>
                          <a:spcPts val="0"/>
                        </a:spcAft>
                        <a:buNone/>
                      </a:pPr>
                      <a:r>
                        <a:rPr lang="en" sz="1000"/>
                        <a:t>Embedding</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t>Weighted F1 Test</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2425">
                <a:tc>
                  <a:txBody>
                    <a:bodyPr/>
                    <a:lstStyle/>
                    <a:p>
                      <a:pPr indent="0" lvl="0" marL="0" rtl="0" algn="l">
                        <a:spcBef>
                          <a:spcPts val="0"/>
                        </a:spcBef>
                        <a:spcAft>
                          <a:spcPts val="0"/>
                        </a:spcAft>
                        <a:buNone/>
                      </a:pPr>
                      <a:r>
                        <a:rPr lang="en" sz="1000"/>
                        <a:t>better-no-pca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0.918274</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a:t>better-pca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0.916389</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2425">
                <a:tc>
                  <a:txBody>
                    <a:bodyPr/>
                    <a:lstStyle/>
                    <a:p>
                      <a:pPr indent="0" lvl="0" marL="0" rtl="0" algn="l">
                        <a:spcBef>
                          <a:spcPts val="0"/>
                        </a:spcBef>
                        <a:spcAft>
                          <a:spcPts val="0"/>
                        </a:spcAft>
                        <a:buNone/>
                      </a:pPr>
                      <a:r>
                        <a:rPr lang="en" sz="1000"/>
                        <a:t>faster-no-pca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0.908931</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a:t>faster-pca</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0.906654</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a:t>word2vec</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0.892543</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a:t>tf-idf</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0.890661</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a:t>fasttext</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0.888239</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0975">
                <a:tc>
                  <a:txBody>
                    <a:bodyPr/>
                    <a:lstStyle/>
                    <a:p>
                      <a:pPr indent="0" lvl="0" marL="0" rtl="0" algn="l">
                        <a:spcBef>
                          <a:spcPts val="0"/>
                        </a:spcBef>
                        <a:spcAft>
                          <a:spcPts val="0"/>
                        </a:spcAft>
                        <a:buNone/>
                      </a:pPr>
                      <a:r>
                        <a:rPr lang="en" sz="1000"/>
                        <a:t>glove</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0.876677</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28" name="Google Shape;328;p45"/>
          <p:cNvSpPr txBox="1"/>
          <p:nvPr/>
        </p:nvSpPr>
        <p:spPr>
          <a:xfrm>
            <a:off x="4094050" y="1360825"/>
            <a:ext cx="40710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Parameters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Max Depth: 1, 2</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Estimators: 100, 200, 300</a:t>
            </a:r>
            <a:endParaRPr sz="1100">
              <a:solidFill>
                <a:schemeClr val="dk1"/>
              </a:solidFill>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29" name="Google Shape;329;p45"/>
          <p:cNvSpPr txBox="1"/>
          <p:nvPr/>
        </p:nvSpPr>
        <p:spPr>
          <a:xfrm>
            <a:off x="4174775" y="2231175"/>
            <a:ext cx="381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These were the different models used for GridSearch the best model was the dtree with max_depth= 2, and estimators=100</a:t>
            </a:r>
            <a:endParaRPr>
              <a:latin typeface="Proxima Nova"/>
              <a:ea typeface="Proxima Nova"/>
              <a:cs typeface="Proxima Nova"/>
              <a:sym typeface="Proxima Nova"/>
            </a:endParaRPr>
          </a:p>
        </p:txBody>
      </p:sp>
      <p:sp>
        <p:nvSpPr>
          <p:cNvPr id="330" name="Google Shape;330;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BERT/HateBERT/BERTweet</a:t>
            </a:r>
            <a:endParaRPr b="1"/>
          </a:p>
        </p:txBody>
      </p:sp>
      <p:sp>
        <p:nvSpPr>
          <p:cNvPr id="336" name="Google Shape;336;p46"/>
          <p:cNvSpPr txBox="1"/>
          <p:nvPr/>
        </p:nvSpPr>
        <p:spPr>
          <a:xfrm>
            <a:off x="4682375" y="1881900"/>
            <a:ext cx="4071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Default Pretrained models were loaded from the Hugging Face Hub</a:t>
            </a:r>
            <a:br>
              <a:rPr lang="en" sz="1100">
                <a:solidFill>
                  <a:schemeClr val="dk1"/>
                </a:solidFill>
              </a:rPr>
            </a:br>
            <a:r>
              <a:rPr lang="en" sz="1100">
                <a:solidFill>
                  <a:schemeClr val="dk1"/>
                </a:solidFill>
              </a:rPr>
              <a:t>Trainer API Default Parameters such as 3 Epochs and ADAM Optimizer were used</a:t>
            </a:r>
            <a:endParaRPr>
              <a:latin typeface="Proxima Nova"/>
              <a:ea typeface="Proxima Nova"/>
              <a:cs typeface="Proxima Nova"/>
              <a:sym typeface="Proxima Nova"/>
            </a:endParaRPr>
          </a:p>
        </p:txBody>
      </p:sp>
      <p:sp>
        <p:nvSpPr>
          <p:cNvPr id="337" name="Google Shape;337;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8" name="Google Shape;338;p46"/>
          <p:cNvPicPr preferRelativeResize="0"/>
          <p:nvPr/>
        </p:nvPicPr>
        <p:blipFill>
          <a:blip r:embed="rId3">
            <a:alphaModFix/>
          </a:blip>
          <a:stretch>
            <a:fillRect/>
          </a:stretch>
        </p:blipFill>
        <p:spPr>
          <a:xfrm>
            <a:off x="152400" y="894575"/>
            <a:ext cx="4377574" cy="394490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Timeline</a:t>
            </a:r>
            <a:endParaRPr b="1"/>
          </a:p>
        </p:txBody>
      </p:sp>
      <p:sp>
        <p:nvSpPr>
          <p:cNvPr id="344" name="Google Shape;344;p47"/>
          <p:cNvSpPr txBox="1"/>
          <p:nvPr>
            <p:ph idx="1" type="body"/>
          </p:nvPr>
        </p:nvSpPr>
        <p:spPr>
          <a:xfrm>
            <a:off x="311700" y="1043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02124"/>
                </a:solidFill>
                <a:highlight>
                  <a:srgbClr val="FFFFFF"/>
                </a:highlight>
              </a:rPr>
              <a:t>We’ve followed our timeline very closely and also done much more than was initially proposed. </a:t>
            </a:r>
            <a:endParaRPr sz="1600">
              <a:solidFill>
                <a:srgbClr val="202124"/>
              </a:solidFill>
              <a:highlight>
                <a:srgbClr val="FFFFFF"/>
              </a:highlight>
            </a:endParaRPr>
          </a:p>
          <a:p>
            <a:pPr indent="0" lvl="0" marL="0" rtl="0" algn="l">
              <a:spcBef>
                <a:spcPts val="0"/>
              </a:spcBef>
              <a:spcAft>
                <a:spcPts val="0"/>
              </a:spcAft>
              <a:buNone/>
            </a:pPr>
            <a:r>
              <a:t/>
            </a:r>
            <a:endParaRPr sz="1600">
              <a:solidFill>
                <a:srgbClr val="202124"/>
              </a:solidFill>
              <a:highlight>
                <a:srgbClr val="FFFFFF"/>
              </a:highlight>
            </a:endParaRPr>
          </a:p>
          <a:p>
            <a:pPr indent="-330200" lvl="0" marL="457200" rtl="0" algn="l">
              <a:spcBef>
                <a:spcPts val="0"/>
              </a:spcBef>
              <a:spcAft>
                <a:spcPts val="0"/>
              </a:spcAft>
              <a:buClr>
                <a:srgbClr val="202124"/>
              </a:buClr>
              <a:buSzPts val="1600"/>
              <a:buChar char="●"/>
            </a:pPr>
            <a:r>
              <a:rPr lang="en" sz="1600">
                <a:solidFill>
                  <a:srgbClr val="202124"/>
                </a:solidFill>
                <a:highlight>
                  <a:srgbClr val="FFFFFF"/>
                </a:highlight>
              </a:rPr>
              <a:t>Week 1 -2 : Data Analysis and Data Preprocessing,</a:t>
            </a:r>
            <a:endParaRPr sz="1600">
              <a:solidFill>
                <a:srgbClr val="202124"/>
              </a:solidFill>
              <a:highlight>
                <a:srgbClr val="FFFFFF"/>
              </a:highlight>
            </a:endParaRPr>
          </a:p>
          <a:p>
            <a:pPr indent="-330200" lvl="0" marL="457200" rtl="0" algn="l">
              <a:spcBef>
                <a:spcPts val="0"/>
              </a:spcBef>
              <a:spcAft>
                <a:spcPts val="0"/>
              </a:spcAft>
              <a:buClr>
                <a:srgbClr val="202124"/>
              </a:buClr>
              <a:buSzPts val="1600"/>
              <a:buChar char="●"/>
            </a:pPr>
            <a:r>
              <a:rPr lang="en" sz="1600">
                <a:solidFill>
                  <a:srgbClr val="202124"/>
                </a:solidFill>
                <a:highlight>
                  <a:srgbClr val="FFFFFF"/>
                </a:highlight>
              </a:rPr>
              <a:t>Week 3 :  Creating Word Embeddings</a:t>
            </a:r>
            <a:endParaRPr sz="1600">
              <a:solidFill>
                <a:srgbClr val="202124"/>
              </a:solidFill>
              <a:highlight>
                <a:srgbClr val="FFFFFF"/>
              </a:highlight>
            </a:endParaRPr>
          </a:p>
          <a:p>
            <a:pPr indent="-330200" lvl="0" marL="457200" rtl="0" algn="l">
              <a:spcBef>
                <a:spcPts val="0"/>
              </a:spcBef>
              <a:spcAft>
                <a:spcPts val="0"/>
              </a:spcAft>
              <a:buClr>
                <a:srgbClr val="202124"/>
              </a:buClr>
              <a:buSzPts val="1600"/>
              <a:buChar char="●"/>
            </a:pPr>
            <a:r>
              <a:rPr lang="en" sz="1600">
                <a:solidFill>
                  <a:srgbClr val="202124"/>
                </a:solidFill>
                <a:highlight>
                  <a:srgbClr val="FFFFFF"/>
                </a:highlight>
              </a:rPr>
              <a:t>Week 4 - 8 : Training models with each of the 8 embeddings while also using Grid Search wherever possible. We’ve used a total of 15 different Model Architectures with 8 Embeddings Each Resulting in 120 Models in total which we compare using Weighted F1 Scores. </a:t>
            </a:r>
            <a:endParaRPr sz="1600">
              <a:solidFill>
                <a:srgbClr val="202124"/>
              </a:solidFill>
              <a:highlight>
                <a:srgbClr val="FFFFFF"/>
              </a:highlight>
            </a:endParaRPr>
          </a:p>
          <a:p>
            <a:pPr indent="-330200" lvl="0" marL="457200" rtl="0" algn="l">
              <a:spcBef>
                <a:spcPts val="0"/>
              </a:spcBef>
              <a:spcAft>
                <a:spcPts val="0"/>
              </a:spcAft>
              <a:buClr>
                <a:srgbClr val="202124"/>
              </a:buClr>
              <a:buSzPts val="1600"/>
              <a:buChar char="●"/>
            </a:pPr>
            <a:r>
              <a:rPr lang="en" sz="1600">
                <a:solidFill>
                  <a:srgbClr val="202124"/>
                </a:solidFill>
                <a:highlight>
                  <a:srgbClr val="FFFFFF"/>
                </a:highlight>
              </a:rPr>
              <a:t>Week 9 - 10: Data Augmentation, New Models (8 PreTrained Models + 2 DL Models + SVM)</a:t>
            </a:r>
            <a:endParaRPr sz="1600">
              <a:solidFill>
                <a:srgbClr val="202124"/>
              </a:solidFill>
              <a:highlight>
                <a:srgbClr val="FFFFFF"/>
              </a:highlight>
            </a:endParaRPr>
          </a:p>
          <a:p>
            <a:pPr indent="-330200" lvl="0" marL="457200" rtl="0" algn="l">
              <a:spcBef>
                <a:spcPts val="0"/>
              </a:spcBef>
              <a:spcAft>
                <a:spcPts val="0"/>
              </a:spcAft>
              <a:buClr>
                <a:srgbClr val="202124"/>
              </a:buClr>
              <a:buSzPts val="1600"/>
              <a:buChar char="●"/>
            </a:pPr>
            <a:r>
              <a:rPr lang="en" sz="1600">
                <a:solidFill>
                  <a:srgbClr val="202124"/>
                </a:solidFill>
                <a:highlight>
                  <a:srgbClr val="FFFFFF"/>
                </a:highlight>
              </a:rPr>
              <a:t>Week 11: </a:t>
            </a:r>
            <a:r>
              <a:rPr lang="en" sz="1600">
                <a:solidFill>
                  <a:srgbClr val="202124"/>
                </a:solidFill>
                <a:highlight>
                  <a:srgbClr val="FFFFFF"/>
                </a:highlight>
              </a:rPr>
              <a:t>Explainability</a:t>
            </a:r>
            <a:r>
              <a:rPr lang="en" sz="1600">
                <a:solidFill>
                  <a:srgbClr val="202124"/>
                </a:solidFill>
                <a:highlight>
                  <a:srgbClr val="FFFFFF"/>
                </a:highlight>
              </a:rPr>
              <a:t> Techniques</a:t>
            </a:r>
            <a:endParaRPr sz="1600">
              <a:solidFill>
                <a:srgbClr val="202124"/>
              </a:solidFill>
              <a:highlight>
                <a:srgbClr val="FFFFFF"/>
              </a:highlight>
            </a:endParaRPr>
          </a:p>
          <a:p>
            <a:pPr indent="-330200" lvl="0" marL="457200" rtl="0" algn="l">
              <a:spcBef>
                <a:spcPts val="0"/>
              </a:spcBef>
              <a:spcAft>
                <a:spcPts val="0"/>
              </a:spcAft>
              <a:buClr>
                <a:srgbClr val="202124"/>
              </a:buClr>
              <a:buSzPts val="1600"/>
              <a:buChar char="●"/>
            </a:pPr>
            <a:r>
              <a:rPr lang="en" sz="1600">
                <a:solidFill>
                  <a:srgbClr val="202124"/>
                </a:solidFill>
                <a:highlight>
                  <a:srgbClr val="FFFFFF"/>
                </a:highlight>
              </a:rPr>
              <a:t>The last few days were spent on working on the PPT and the report</a:t>
            </a:r>
            <a:endParaRPr sz="1600">
              <a:solidFill>
                <a:srgbClr val="202124"/>
              </a:solidFill>
              <a:highlight>
                <a:srgbClr val="FFFFFF"/>
              </a:highlight>
            </a:endParaRPr>
          </a:p>
        </p:txBody>
      </p:sp>
      <p:sp>
        <p:nvSpPr>
          <p:cNvPr id="345" name="Google Shape;345;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 Review </a:t>
            </a:r>
            <a:endParaRPr b="1"/>
          </a:p>
        </p:txBody>
      </p:sp>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highlight>
                  <a:srgbClr val="FFFFFF"/>
                </a:highlight>
              </a:rPr>
              <a:t>HopeEDI: A Multilingual Hope Speech Detection Dataset for Equality, Diversity, and Inclusion</a:t>
            </a:r>
            <a:endParaRPr sz="1600">
              <a:solidFill>
                <a:schemeClr val="dk1"/>
              </a:solidFill>
              <a:highlight>
                <a:srgbClr val="FFFFFF"/>
              </a:highlight>
            </a:endParaRPr>
          </a:p>
          <a:p>
            <a:pPr indent="0" lvl="0" marL="0" rtl="0" algn="ctr">
              <a:spcBef>
                <a:spcPts val="0"/>
              </a:spcBef>
              <a:spcAft>
                <a:spcPts val="0"/>
              </a:spcAft>
              <a:buNone/>
            </a:pPr>
            <a:r>
              <a:rPr lang="en" sz="1600">
                <a:solidFill>
                  <a:schemeClr val="dk1"/>
                </a:solidFill>
                <a:highlight>
                  <a:srgbClr val="FFFFFF"/>
                </a:highlight>
              </a:rPr>
              <a:t>In Proceedings of the Third Workshop on Computational Modeling of PEople’s Opinions, PersonaLity, and Emotions in Social media (PEOPLES)</a:t>
            </a:r>
            <a:r>
              <a:rPr lang="en" sz="1600">
                <a:solidFill>
                  <a:schemeClr val="dk1"/>
                </a:solidFill>
                <a:highlight>
                  <a:srgbClr val="FFFFFF"/>
                </a:highlight>
              </a:rPr>
              <a:t> by </a:t>
            </a:r>
            <a:r>
              <a:rPr lang="en" sz="1600">
                <a:solidFill>
                  <a:schemeClr val="dk1"/>
                </a:solidFill>
                <a:highlight>
                  <a:srgbClr val="FFFFFF"/>
                </a:highlight>
              </a:rPr>
              <a:t>Chakravarthi 2020</a:t>
            </a:r>
            <a:endParaRPr sz="1600">
              <a:solidFill>
                <a:schemeClr val="dk1"/>
              </a:solidFill>
              <a:highlight>
                <a:srgbClr val="FFFFFF"/>
              </a:highlight>
            </a:endParaRPr>
          </a:p>
          <a:p>
            <a:pPr indent="0" lvl="0" marL="0" rtl="0" algn="ctr">
              <a:spcBef>
                <a:spcPts val="0"/>
              </a:spcBef>
              <a:spcAft>
                <a:spcPts val="0"/>
              </a:spcAft>
              <a:buNone/>
            </a:pPr>
            <a:r>
              <a:t/>
            </a:r>
            <a:endParaRPr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lang="en" sz="1600">
                <a:solidFill>
                  <a:schemeClr val="dk1"/>
                </a:solidFill>
              </a:rPr>
              <a:t>The work defines Hope Speech as “Youtube comments/posts that offer support, reassurance, suggestions, inspiration and insight” and also provides a broad list of guidelines to annotate such speech.</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work also creates the first publicly available dataset HopeEDI which provides data for 3 languages English, Tamil and Malayalam.</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First work which explored hope speech for women in STEM, LGBTIQ individuals, racial minorities or people with disabilities in general.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Provide some baselines however all their models perform poorly due to huge class imbalance.</a:t>
            </a:r>
            <a:endParaRPr sz="1600">
              <a:solidFill>
                <a:schemeClr val="dk1"/>
              </a:solidFill>
            </a:endParaRPr>
          </a:p>
        </p:txBody>
      </p:sp>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 Review </a:t>
            </a:r>
            <a:endParaRPr b="1"/>
          </a:p>
        </p:txBody>
      </p:sp>
      <p:sp>
        <p:nvSpPr>
          <p:cNvPr id="117" name="Google Shape;117;p20"/>
          <p:cNvSpPr txBox="1"/>
          <p:nvPr>
            <p:ph idx="1" type="body"/>
          </p:nvPr>
        </p:nvSpPr>
        <p:spPr>
          <a:xfrm>
            <a:off x="-875" y="791075"/>
            <a:ext cx="91020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highlight>
                  <a:srgbClr val="FFFFFF"/>
                </a:highlight>
              </a:rPr>
              <a:t>Findings of the Shared Task on Hope Speech Detection for Equality, Diversity, and Inclusion</a:t>
            </a:r>
            <a:endParaRPr sz="1600">
              <a:solidFill>
                <a:schemeClr val="dk1"/>
              </a:solidFill>
              <a:highlight>
                <a:srgbClr val="FFFFFF"/>
              </a:highlight>
            </a:endParaRPr>
          </a:p>
          <a:p>
            <a:pPr indent="0" lvl="0" marL="0" rtl="0" algn="ctr">
              <a:spcBef>
                <a:spcPts val="0"/>
              </a:spcBef>
              <a:spcAft>
                <a:spcPts val="0"/>
              </a:spcAft>
              <a:buNone/>
            </a:pPr>
            <a:r>
              <a:rPr lang="en" sz="1600">
                <a:solidFill>
                  <a:schemeClr val="dk1"/>
                </a:solidFill>
                <a:highlight>
                  <a:srgbClr val="FFFFFF"/>
                </a:highlight>
              </a:rPr>
              <a:t>Proceedings of the First Workshop on Language Technology for Equality, Diversity and Inclusion</a:t>
            </a:r>
            <a:endParaRPr sz="1600">
              <a:solidFill>
                <a:schemeClr val="dk1"/>
              </a:solidFill>
              <a:highlight>
                <a:srgbClr val="FFFFFF"/>
              </a:highlight>
            </a:endParaRPr>
          </a:p>
          <a:p>
            <a:pPr indent="0" lvl="0" marL="0" rtl="0" algn="ctr">
              <a:spcBef>
                <a:spcPts val="0"/>
              </a:spcBef>
              <a:spcAft>
                <a:spcPts val="0"/>
              </a:spcAft>
              <a:buNone/>
            </a:pPr>
            <a:r>
              <a:rPr lang="en" sz="1600">
                <a:solidFill>
                  <a:schemeClr val="dk1"/>
                </a:solidFill>
                <a:highlight>
                  <a:srgbClr val="FFFFFF"/>
                </a:highlight>
              </a:rPr>
              <a:t>by Chakravarthi et. al. 2021</a:t>
            </a:r>
            <a:endParaRPr sz="1600">
              <a:solidFill>
                <a:schemeClr val="dk1"/>
              </a:solidFill>
              <a:highlight>
                <a:srgbClr val="FFFFFF"/>
              </a:highlight>
            </a:endParaRPr>
          </a:p>
          <a:p>
            <a:pPr indent="0" lvl="0" marL="0" rtl="0" algn="ctr">
              <a:spcBef>
                <a:spcPts val="0"/>
              </a:spcBef>
              <a:spcAft>
                <a:spcPts val="0"/>
              </a:spcAft>
              <a:buNone/>
            </a:pPr>
            <a:r>
              <a:t/>
            </a:r>
            <a:endParaRPr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lang="en" sz="1600">
                <a:solidFill>
                  <a:schemeClr val="dk1"/>
                </a:solidFill>
              </a:rPr>
              <a:t>Broad observations include poor performance by Traditional ML Based Algorithms and Huge Success of Deep Learning Models such as BERT, RoBERTa, XLM-RoBERTa etc. with the latter performing the best.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Good Feature Extraction and Modelling also took people a long way as Teams also ranked 2nd tied with several others by using Logistic Regression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12 Teams were </a:t>
            </a:r>
            <a:r>
              <a:rPr lang="en" sz="1600">
                <a:solidFill>
                  <a:schemeClr val="dk1"/>
                </a:solidFill>
              </a:rPr>
              <a:t>ranked 1st and all of them got a weighted F1 score of 0.93 for the English task.</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Due to imbalance in the data for English and Malayalam there are very few Non-English and Non-Malayalam samples in comparison and the models can learn to cheat and get high F1 scores while only doing Binary Classification. Hence the Tamil scores were much lower.</a:t>
            </a:r>
            <a:endParaRPr sz="1600">
              <a:solidFill>
                <a:schemeClr val="dk1"/>
              </a:solidFill>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 Review </a:t>
            </a:r>
            <a:endParaRPr b="1"/>
          </a:p>
        </p:txBody>
      </p:sp>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highlight>
                  <a:srgbClr val="FFFFFF"/>
                </a:highlight>
              </a:rPr>
              <a:t>Overview of the Shared Task on Hope Speech Detection for Equality, Diversity, and Inclusion</a:t>
            </a:r>
            <a:endParaRPr sz="1600">
              <a:solidFill>
                <a:schemeClr val="dk1"/>
              </a:solidFill>
              <a:highlight>
                <a:srgbClr val="FFFFFF"/>
              </a:highlight>
            </a:endParaRPr>
          </a:p>
          <a:p>
            <a:pPr indent="0" lvl="0" marL="0" rtl="0" algn="ctr">
              <a:spcBef>
                <a:spcPts val="0"/>
              </a:spcBef>
              <a:spcAft>
                <a:spcPts val="0"/>
              </a:spcAft>
              <a:buNone/>
            </a:pPr>
            <a:r>
              <a:rPr lang="en" sz="1600">
                <a:solidFill>
                  <a:schemeClr val="dk1"/>
                </a:solidFill>
                <a:highlight>
                  <a:srgbClr val="FFFFFF"/>
                </a:highlight>
              </a:rPr>
              <a:t>Proceedings of the Second Workshop on Language Technology for Equality, Diversity and Inclusion</a:t>
            </a:r>
            <a:endParaRPr sz="1600">
              <a:solidFill>
                <a:schemeClr val="dk1"/>
              </a:solidFill>
              <a:highlight>
                <a:srgbClr val="FFFFFF"/>
              </a:highlight>
            </a:endParaRPr>
          </a:p>
          <a:p>
            <a:pPr indent="0" lvl="0" marL="0" rtl="0" algn="ctr">
              <a:spcBef>
                <a:spcPts val="0"/>
              </a:spcBef>
              <a:spcAft>
                <a:spcPts val="0"/>
              </a:spcAft>
              <a:buNone/>
            </a:pPr>
            <a:r>
              <a:rPr lang="en" sz="1600">
                <a:solidFill>
                  <a:schemeClr val="dk1"/>
                </a:solidFill>
                <a:highlight>
                  <a:srgbClr val="FFFFFF"/>
                </a:highlight>
              </a:rPr>
              <a:t>by Chakravarthi et. al. 2022</a:t>
            </a:r>
            <a:endParaRPr sz="1600">
              <a:solidFill>
                <a:schemeClr val="dk1"/>
              </a:solidFill>
              <a:highlight>
                <a:srgbClr val="FFFFFF"/>
              </a:highlight>
            </a:endParaRPr>
          </a:p>
          <a:p>
            <a:pPr indent="0" lvl="0" marL="0" rtl="0" algn="ctr">
              <a:spcBef>
                <a:spcPts val="0"/>
              </a:spcBef>
              <a:spcAft>
                <a:spcPts val="0"/>
              </a:spcAft>
              <a:buNone/>
            </a:pPr>
            <a:r>
              <a:t/>
            </a:r>
            <a:endParaRPr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lang="en" sz="1600">
                <a:solidFill>
                  <a:schemeClr val="dk1"/>
                </a:solidFill>
              </a:rPr>
              <a:t>Two new datasets for Spanish and Kannada were introduced and the evaluation criteria was changed to Macro F1 from Weighted F1.</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In this task competing teams did more data augmentation and feature extraction even combining other datasets to attain better results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Various inter model ensemble methods were also used.</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best performing models obtained 0.55 Macro F1 scores.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Resampling techniques contributed significantly to dataset balancing as well.</a:t>
            </a:r>
            <a:endParaRPr sz="1600">
              <a:solidFill>
                <a:schemeClr val="dk1"/>
              </a:solidFill>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Dataset Examples</a:t>
            </a:r>
            <a:endParaRPr b="1"/>
          </a:p>
          <a:p>
            <a:pPr indent="0" lvl="0" marL="0" rtl="0" algn="l">
              <a:spcBef>
                <a:spcPts val="0"/>
              </a:spcBef>
              <a:spcAft>
                <a:spcPts val="0"/>
              </a:spcAft>
              <a:buNone/>
            </a:pPr>
            <a:r>
              <a:t/>
            </a:r>
            <a:endParaRPr b="1"/>
          </a:p>
        </p:txBody>
      </p:sp>
      <p:graphicFrame>
        <p:nvGraphicFramePr>
          <p:cNvPr id="131" name="Google Shape;131;p22"/>
          <p:cNvGraphicFramePr/>
          <p:nvPr/>
        </p:nvGraphicFramePr>
        <p:xfrm>
          <a:off x="518425" y="1128425"/>
          <a:ext cx="3000000" cy="3000000"/>
        </p:xfrm>
        <a:graphic>
          <a:graphicData uri="http://schemas.openxmlformats.org/drawingml/2006/table">
            <a:tbl>
              <a:tblPr>
                <a:noFill/>
                <a:tableStyleId>{9E6D79EF-DE52-4F3E-88F5-82A5F41B364D}</a:tableStyleId>
              </a:tblPr>
              <a:tblGrid>
                <a:gridCol w="2719575"/>
                <a:gridCol w="2719575"/>
                <a:gridCol w="2719575"/>
              </a:tblGrid>
              <a:tr h="364350">
                <a:tc>
                  <a:txBody>
                    <a:bodyPr/>
                    <a:lstStyle/>
                    <a:p>
                      <a:pPr indent="0" lvl="0" marL="0" rtl="0" algn="ctr">
                        <a:spcBef>
                          <a:spcPts val="0"/>
                        </a:spcBef>
                        <a:spcAft>
                          <a:spcPts val="0"/>
                        </a:spcAft>
                        <a:buNone/>
                      </a:pPr>
                      <a:r>
                        <a:rPr b="1" lang="en"/>
                        <a:t>Hope Speech</a:t>
                      </a:r>
                      <a:endParaRPr b="1"/>
                    </a:p>
                  </a:txBody>
                  <a:tcPr marT="91425" marB="91425" marR="91425" marL="91425"/>
                </a:tc>
                <a:tc>
                  <a:txBody>
                    <a:bodyPr/>
                    <a:lstStyle/>
                    <a:p>
                      <a:pPr indent="0" lvl="0" marL="0" rtl="0" algn="ctr">
                        <a:spcBef>
                          <a:spcPts val="0"/>
                        </a:spcBef>
                        <a:spcAft>
                          <a:spcPts val="0"/>
                        </a:spcAft>
                        <a:buNone/>
                      </a:pPr>
                      <a:r>
                        <a:rPr b="1" lang="en"/>
                        <a:t>Non - Hope Speech</a:t>
                      </a:r>
                      <a:endParaRPr b="1"/>
                    </a:p>
                  </a:txBody>
                  <a:tcPr marT="91425" marB="91425" marR="91425" marL="91425"/>
                </a:tc>
                <a:tc>
                  <a:txBody>
                    <a:bodyPr/>
                    <a:lstStyle/>
                    <a:p>
                      <a:pPr indent="0" lvl="0" marL="0" rtl="0" algn="ctr">
                        <a:spcBef>
                          <a:spcPts val="0"/>
                        </a:spcBef>
                        <a:spcAft>
                          <a:spcPts val="0"/>
                        </a:spcAft>
                        <a:buNone/>
                      </a:pPr>
                      <a:r>
                        <a:rPr b="1" lang="en"/>
                        <a:t>Non - English</a:t>
                      </a:r>
                      <a:endParaRPr b="1"/>
                    </a:p>
                  </a:txBody>
                  <a:tcPr marT="91425" marB="91425" marR="91425" marL="91425"/>
                </a:tc>
              </a:tr>
              <a:tr h="3321500">
                <a:tc>
                  <a:txBody>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2"/>
                          </a:solidFill>
                          <a:latin typeface="Proxima Nova"/>
                          <a:ea typeface="Proxima Nova"/>
                          <a:cs typeface="Proxima Nova"/>
                          <a:sym typeface="Proxima Nova"/>
                        </a:rPr>
                        <a:t>I'm still hiding my gender to my parents and they don't know I'm dating someone. My friends knows already about my gender and they are very supportive of it. And I'm very thankful to find true friends like them</a:t>
                      </a:r>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2"/>
                          </a:solidFill>
                          <a:latin typeface="Proxima Nova"/>
                          <a:ea typeface="Proxima Nova"/>
                          <a:cs typeface="Proxima Nova"/>
                          <a:sym typeface="Proxima Nova"/>
                        </a:rPr>
                        <a:t>Exactly!!! Do you know that in South Korea in almost every school there they teach Americans as racist</a:t>
                      </a:r>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2"/>
                          </a:solidFill>
                          <a:latin typeface="Proxima Nova"/>
                          <a:ea typeface="Proxima Nova"/>
                          <a:cs typeface="Proxima Nova"/>
                          <a:sym typeface="Proxima Nova"/>
                        </a:rPr>
                        <a:t>@Nhi Tran aah it's never too late uh can if u really want to..nnYeh mat socho zindagi me kya hoga kuch nhi hoga to tajurba hoga (i.e do not think what will happen in life</a:t>
                      </a:r>
                      <a:endParaRPr/>
                    </a:p>
                  </a:txBody>
                  <a:tcPr marT="91425" marB="91425" marR="91425" marL="91425"/>
                </a:tc>
              </a:tr>
            </a:tbl>
          </a:graphicData>
        </a:graphic>
      </p:graphicFrame>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Dataset Description</a:t>
            </a:r>
            <a:endParaRPr b="1"/>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Class Wise</a:t>
            </a:r>
            <a:r>
              <a:rPr lang="en"/>
              <a:t> Distribution:</a:t>
            </a:r>
            <a:endParaRPr/>
          </a:p>
        </p:txBody>
      </p:sp>
      <p:pic>
        <p:nvPicPr>
          <p:cNvPr id="139" name="Google Shape;139;p23"/>
          <p:cNvPicPr preferRelativeResize="0"/>
          <p:nvPr/>
        </p:nvPicPr>
        <p:blipFill>
          <a:blip r:embed="rId3">
            <a:alphaModFix/>
          </a:blip>
          <a:stretch>
            <a:fillRect/>
          </a:stretch>
        </p:blipFill>
        <p:spPr>
          <a:xfrm>
            <a:off x="289825" y="1634500"/>
            <a:ext cx="3239176" cy="2778250"/>
          </a:xfrm>
          <a:prstGeom prst="rect">
            <a:avLst/>
          </a:prstGeom>
          <a:noFill/>
          <a:ln>
            <a:noFill/>
          </a:ln>
        </p:spPr>
      </p:pic>
      <p:pic>
        <p:nvPicPr>
          <p:cNvPr id="140" name="Google Shape;140;p23"/>
          <p:cNvPicPr preferRelativeResize="0"/>
          <p:nvPr/>
        </p:nvPicPr>
        <p:blipFill>
          <a:blip r:embed="rId4">
            <a:alphaModFix/>
          </a:blip>
          <a:stretch>
            <a:fillRect/>
          </a:stretch>
        </p:blipFill>
        <p:spPr>
          <a:xfrm>
            <a:off x="4017250" y="1708788"/>
            <a:ext cx="2400300" cy="657225"/>
          </a:xfrm>
          <a:prstGeom prst="rect">
            <a:avLst/>
          </a:prstGeom>
          <a:noFill/>
          <a:ln>
            <a:noFill/>
          </a:ln>
        </p:spPr>
      </p:pic>
      <p:sp>
        <p:nvSpPr>
          <p:cNvPr id="141" name="Google Shape;141;p23"/>
          <p:cNvSpPr txBox="1"/>
          <p:nvPr/>
        </p:nvSpPr>
        <p:spPr>
          <a:xfrm>
            <a:off x="4017250" y="2448850"/>
            <a:ext cx="4122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Clearly the dataset is unbalanced and heavily biased towards non-hope speech. Majority of the labels are of non-hope speech. This will affect model choice and performance. </a:t>
            </a:r>
            <a:endParaRPr>
              <a:latin typeface="Proxima Nova"/>
              <a:ea typeface="Proxima Nova"/>
              <a:cs typeface="Proxima Nova"/>
              <a:sym typeface="Proxima Nova"/>
            </a:endParaRPr>
          </a:p>
        </p:txBody>
      </p:sp>
      <p:pic>
        <p:nvPicPr>
          <p:cNvPr id="142" name="Google Shape;142;p23"/>
          <p:cNvPicPr preferRelativeResize="0"/>
          <p:nvPr/>
        </p:nvPicPr>
        <p:blipFill>
          <a:blip r:embed="rId5">
            <a:alphaModFix/>
          </a:blip>
          <a:stretch>
            <a:fillRect/>
          </a:stretch>
        </p:blipFill>
        <p:spPr>
          <a:xfrm>
            <a:off x="4017249" y="3495550"/>
            <a:ext cx="3197950" cy="1046700"/>
          </a:xfrm>
          <a:prstGeom prst="rect">
            <a:avLst/>
          </a:prstGeom>
          <a:noFill/>
          <a:ln>
            <a:noFill/>
          </a:ln>
        </p:spPr>
      </p:pic>
      <p:sp>
        <p:nvSpPr>
          <p:cNvPr id="143" name="Google Shape;143;p23"/>
          <p:cNvSpPr txBox="1"/>
          <p:nvPr/>
        </p:nvSpPr>
        <p:spPr>
          <a:xfrm>
            <a:off x="4017250" y="4568875"/>
            <a:ext cx="485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212529"/>
                </a:solidFill>
                <a:highlight>
                  <a:srgbClr val="FFFFFF"/>
                </a:highlight>
                <a:latin typeface="Roboto"/>
                <a:ea typeface="Roboto"/>
                <a:cs typeface="Roboto"/>
                <a:sym typeface="Roboto"/>
              </a:rPr>
              <a:t>Bharathi Raja Chakravarthi. 2020. </a:t>
            </a:r>
            <a:r>
              <a:rPr lang="en" sz="600">
                <a:solidFill>
                  <a:srgbClr val="446E9B"/>
                </a:solidFill>
                <a:highlight>
                  <a:srgbClr val="FFFFFF"/>
                </a:highlight>
                <a:uFill>
                  <a:noFill/>
                </a:uFill>
                <a:latin typeface="Roboto"/>
                <a:ea typeface="Roboto"/>
                <a:cs typeface="Roboto"/>
                <a:sym typeface="Roboto"/>
                <a:hlinkClick r:id="rId6">
                  <a:extLst>
                    <a:ext uri="{A12FA001-AC4F-418D-AE19-62706E023703}">
                      <ahyp:hlinkClr val="tx"/>
                    </a:ext>
                  </a:extLst>
                </a:hlinkClick>
              </a:rPr>
              <a:t>HopeEDI: A Multilingual Hope Speech Detection Dataset for Equality, Diversity, and Inclusion</a:t>
            </a:r>
            <a:r>
              <a:rPr lang="en" sz="600">
                <a:solidFill>
                  <a:srgbClr val="212529"/>
                </a:solidFill>
                <a:highlight>
                  <a:srgbClr val="FFFFFF"/>
                </a:highlight>
                <a:latin typeface="Roboto"/>
                <a:ea typeface="Roboto"/>
                <a:cs typeface="Roboto"/>
                <a:sym typeface="Roboto"/>
              </a:rPr>
              <a:t>. In </a:t>
            </a:r>
            <a:r>
              <a:rPr i="1" lang="en" sz="600">
                <a:solidFill>
                  <a:srgbClr val="212529"/>
                </a:solidFill>
                <a:highlight>
                  <a:srgbClr val="FFFFFF"/>
                </a:highlight>
                <a:latin typeface="Roboto"/>
                <a:ea typeface="Roboto"/>
                <a:cs typeface="Roboto"/>
                <a:sym typeface="Roboto"/>
              </a:rPr>
              <a:t>Proceedings of the Third Workshop on Computational Modeling of People's Opinions, Personality, and Emotion's in Social Media</a:t>
            </a:r>
            <a:r>
              <a:rPr lang="en" sz="600">
                <a:solidFill>
                  <a:srgbClr val="212529"/>
                </a:solidFill>
                <a:highlight>
                  <a:srgbClr val="FFFFFF"/>
                </a:highlight>
                <a:latin typeface="Roboto"/>
                <a:ea typeface="Roboto"/>
                <a:cs typeface="Roboto"/>
                <a:sym typeface="Roboto"/>
              </a:rPr>
              <a:t>, pages 41–53, Barcelona, Spain (Online). Association for Computational Linguistics.</a:t>
            </a:r>
            <a:endParaRPr sz="800">
              <a:latin typeface="Proxima Nova"/>
              <a:ea typeface="Proxima Nova"/>
              <a:cs typeface="Proxima Nova"/>
              <a:sym typeface="Proxima Nova"/>
            </a:endParaRPr>
          </a:p>
        </p:txBody>
      </p:sp>
      <p:sp>
        <p:nvSpPr>
          <p:cNvPr id="144" name="Google Shape;14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Dataset Description</a:t>
            </a:r>
            <a:endParaRPr b="1"/>
          </a:p>
        </p:txBody>
      </p:sp>
      <p:sp>
        <p:nvSpPr>
          <p:cNvPr id="150" name="Google Shape;15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Word Cloud Non-Hope </a:t>
            </a:r>
            <a:r>
              <a:rPr lang="en"/>
              <a:t>speech</a:t>
            </a:r>
            <a:r>
              <a:rPr lang="en"/>
              <a:t>:                      </a:t>
            </a:r>
            <a:r>
              <a:rPr lang="en"/>
              <a:t>Word Cloud Hope speech:</a:t>
            </a:r>
            <a:endParaRPr/>
          </a:p>
          <a:p>
            <a:pPr indent="0" lvl="0" marL="0" rtl="0" algn="l">
              <a:spcBef>
                <a:spcPts val="1600"/>
              </a:spcBef>
              <a:spcAft>
                <a:spcPts val="1600"/>
              </a:spcAft>
              <a:buNone/>
            </a:pPr>
            <a:r>
              <a:t/>
            </a:r>
            <a:endParaRPr/>
          </a:p>
        </p:txBody>
      </p:sp>
      <p:pic>
        <p:nvPicPr>
          <p:cNvPr id="151" name="Google Shape;151;p24"/>
          <p:cNvPicPr preferRelativeResize="0"/>
          <p:nvPr/>
        </p:nvPicPr>
        <p:blipFill>
          <a:blip r:embed="rId3">
            <a:alphaModFix/>
          </a:blip>
          <a:stretch>
            <a:fillRect/>
          </a:stretch>
        </p:blipFill>
        <p:spPr>
          <a:xfrm>
            <a:off x="4706275" y="1781175"/>
            <a:ext cx="4104145" cy="2584750"/>
          </a:xfrm>
          <a:prstGeom prst="rect">
            <a:avLst/>
          </a:prstGeom>
          <a:noFill/>
          <a:ln>
            <a:noFill/>
          </a:ln>
        </p:spPr>
      </p:pic>
      <p:sp>
        <p:nvSpPr>
          <p:cNvPr id="152" name="Google Shape;152;p24"/>
          <p:cNvSpPr txBox="1"/>
          <p:nvPr/>
        </p:nvSpPr>
        <p:spPr>
          <a:xfrm>
            <a:off x="1234200" y="4486925"/>
            <a:ext cx="667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We see a high degree of overlap between the two Word Clouds hence implying the task is non trivial and understanding of Words and their Contexts is paramount</a:t>
            </a:r>
            <a:endParaRPr>
              <a:latin typeface="Proxima Nova"/>
              <a:ea typeface="Proxima Nova"/>
              <a:cs typeface="Proxima Nova"/>
              <a:sym typeface="Proxima Nova"/>
            </a:endParaRPr>
          </a:p>
        </p:txBody>
      </p:sp>
      <p:pic>
        <p:nvPicPr>
          <p:cNvPr id="153" name="Google Shape;153;p24"/>
          <p:cNvPicPr preferRelativeResize="0"/>
          <p:nvPr/>
        </p:nvPicPr>
        <p:blipFill>
          <a:blip r:embed="rId4">
            <a:alphaModFix/>
          </a:blip>
          <a:stretch>
            <a:fillRect/>
          </a:stretch>
        </p:blipFill>
        <p:spPr>
          <a:xfrm>
            <a:off x="197500" y="1781175"/>
            <a:ext cx="4072936" cy="2584750"/>
          </a:xfrm>
          <a:prstGeom prst="rect">
            <a:avLst/>
          </a:prstGeom>
          <a:noFill/>
          <a:ln>
            <a:noFill/>
          </a:ln>
        </p:spPr>
      </p:pic>
      <p:sp>
        <p:nvSpPr>
          <p:cNvPr id="154" name="Google Shape;15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