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Norwester" charset="1" panose="00000506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Open Sans Light" charset="1" panose="020B0306030504020204"/>
      <p:regular r:id="rId13"/>
    </p:embeddedFont>
    <p:embeddedFont>
      <p:font typeface="Open Sans Light Bold" charset="1" panose="020B0806030504020204"/>
      <p:regular r:id="rId14"/>
    </p:embeddedFont>
    <p:embeddedFont>
      <p:font typeface="Open Sans Light Italics" charset="1" panose="020B0306030504020204"/>
      <p:regular r:id="rId15"/>
    </p:embeddedFont>
    <p:embeddedFont>
      <p:font typeface="Open Sans Light Bold Italics" charset="1" panose="020B0806030504020204"/>
      <p:regular r:id="rId16"/>
    </p:embeddedFont>
    <p:embeddedFont>
      <p:font typeface="Open Sans Extra Bold" charset="1" panose="020B0906030804020204"/>
      <p:regular r:id="rId17"/>
    </p:embeddedFont>
    <p:embeddedFont>
      <p:font typeface="Open Sans Extra Bold Italics" charset="1" panose="020B09060308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2083" r="0" b="21666"/>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264771">
            <a:off x="1462799" y="-762394"/>
            <a:ext cx="3697413" cy="3697413"/>
          </a:xfrm>
          <a:prstGeom prst="rect">
            <a:avLst/>
          </a:prstGeom>
        </p:spPr>
      </p:pic>
      <p:grpSp>
        <p:nvGrpSpPr>
          <p:cNvPr name="Group 4" id="4"/>
          <p:cNvGrpSpPr>
            <a:grpSpLocks noChangeAspect="true"/>
          </p:cNvGrpSpPr>
          <p:nvPr/>
        </p:nvGrpSpPr>
        <p:grpSpPr>
          <a:xfrm rot="0">
            <a:off x="3790932" y="1086312"/>
            <a:ext cx="10883453" cy="8171988"/>
            <a:chOff x="0" y="0"/>
            <a:chExt cx="8456930" cy="6350000"/>
          </a:xfrm>
        </p:grpSpPr>
        <p:sp>
          <p:nvSpPr>
            <p:cNvPr name="Freeform 5" id="5"/>
            <p:cNvSpPr/>
            <p:nvPr/>
          </p:nvSpPr>
          <p:spPr>
            <a:xfrm>
              <a:off x="0" y="0"/>
              <a:ext cx="8456930" cy="6350000"/>
            </a:xfrm>
            <a:custGeom>
              <a:avLst/>
              <a:gdLst/>
              <a:ahLst/>
              <a:cxnLst/>
              <a:rect r="r" b="b" t="t" l="l"/>
              <a:pathLst>
                <a:path h="6350000" w="845693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171717"/>
            </a:solidFill>
          </p:spPr>
        </p:sp>
        <p:sp>
          <p:nvSpPr>
            <p:cNvPr name="Freeform 6" id="6"/>
            <p:cNvSpPr/>
            <p:nvPr/>
          </p:nvSpPr>
          <p:spPr>
            <a:xfrm>
              <a:off x="828040" y="265430"/>
              <a:ext cx="175260" cy="196850"/>
            </a:xfrm>
            <a:custGeom>
              <a:avLst/>
              <a:gdLst/>
              <a:ahLst/>
              <a:cxnLst/>
              <a:rect r="r" b="b" t="t" l="l"/>
              <a:pathLst>
                <a:path h="196850" w="17526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FFFFF"/>
            </a:solidFill>
          </p:spPr>
        </p:sp>
        <p:sp>
          <p:nvSpPr>
            <p:cNvPr name="Freeform 7" id="7"/>
            <p:cNvSpPr/>
            <p:nvPr/>
          </p:nvSpPr>
          <p:spPr>
            <a:xfrm>
              <a:off x="786130" y="224790"/>
              <a:ext cx="175260" cy="196850"/>
            </a:xfrm>
            <a:custGeom>
              <a:avLst/>
              <a:gdLst/>
              <a:ahLst/>
              <a:cxnLst/>
              <a:rect r="r" b="b" t="t" l="l"/>
              <a:pathLst>
                <a:path h="196850" w="175260">
                  <a:moveTo>
                    <a:pt x="0" y="0"/>
                  </a:moveTo>
                  <a:lnTo>
                    <a:pt x="175260" y="0"/>
                  </a:lnTo>
                  <a:lnTo>
                    <a:pt x="175260" y="196850"/>
                  </a:lnTo>
                  <a:lnTo>
                    <a:pt x="0" y="196850"/>
                  </a:lnTo>
                  <a:close/>
                </a:path>
              </a:pathLst>
            </a:custGeom>
            <a:solidFill>
              <a:srgbClr val="FFFFFF"/>
            </a:solidFill>
          </p:spPr>
        </p:sp>
        <p:sp>
          <p:nvSpPr>
            <p:cNvPr name="Freeform 8" id="8"/>
            <p:cNvSpPr/>
            <p:nvPr/>
          </p:nvSpPr>
          <p:spPr>
            <a:xfrm>
              <a:off x="683260" y="5888990"/>
              <a:ext cx="2155190" cy="287020"/>
            </a:xfrm>
            <a:custGeom>
              <a:avLst/>
              <a:gdLst/>
              <a:ahLst/>
              <a:cxnLst/>
              <a:rect r="r" b="b" t="t" l="l"/>
              <a:pathLst>
                <a:path h="287020" w="215519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F9EFF"/>
            </a:solidFill>
          </p:spPr>
        </p:sp>
        <p:sp>
          <p:nvSpPr>
            <p:cNvPr name="Freeform 9" id="9"/>
            <p:cNvSpPr/>
            <p:nvPr/>
          </p:nvSpPr>
          <p:spPr>
            <a:xfrm>
              <a:off x="31750" y="31750"/>
              <a:ext cx="8392160" cy="590550"/>
            </a:xfrm>
            <a:custGeom>
              <a:avLst/>
              <a:gdLst/>
              <a:ahLst/>
              <a:cxnLst/>
              <a:rect r="r" b="b" t="t" l="l"/>
              <a:pathLst>
                <a:path h="590550" w="839216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0FD71"/>
            </a:solidFill>
          </p:spPr>
        </p:sp>
        <p:sp>
          <p:nvSpPr>
            <p:cNvPr name="Freeform 10" id="10"/>
            <p:cNvSpPr/>
            <p:nvPr/>
          </p:nvSpPr>
          <p:spPr>
            <a:xfrm>
              <a:off x="31750" y="652780"/>
              <a:ext cx="8393430" cy="5059680"/>
            </a:xfrm>
            <a:custGeom>
              <a:avLst/>
              <a:gdLst/>
              <a:ahLst/>
              <a:cxnLst/>
              <a:rect r="r" b="b" t="t" l="l"/>
              <a:pathLst>
                <a:path h="5059680" w="8393430">
                  <a:moveTo>
                    <a:pt x="0" y="0"/>
                  </a:moveTo>
                  <a:lnTo>
                    <a:pt x="8393430" y="0"/>
                  </a:lnTo>
                  <a:lnTo>
                    <a:pt x="8393430" y="5059680"/>
                  </a:lnTo>
                  <a:lnTo>
                    <a:pt x="0" y="5059680"/>
                  </a:lnTo>
                  <a:close/>
                </a:path>
              </a:pathLst>
            </a:custGeom>
            <a:blipFill>
              <a:blip r:embed="rId5"/>
              <a:stretch>
                <a:fillRect l="0" r="0" t="0" b="-3888"/>
              </a:stretch>
            </a:blipFill>
          </p:spPr>
        </p:sp>
        <p:sp>
          <p:nvSpPr>
            <p:cNvPr name="Freeform 11" id="11"/>
            <p:cNvSpPr/>
            <p:nvPr/>
          </p:nvSpPr>
          <p:spPr>
            <a:xfrm>
              <a:off x="31750" y="5744210"/>
              <a:ext cx="8393430" cy="574040"/>
            </a:xfrm>
            <a:custGeom>
              <a:avLst/>
              <a:gdLst/>
              <a:ahLst/>
              <a:cxnLst/>
              <a:rect r="r" b="b" t="t" l="l"/>
              <a:pathLst>
                <a:path h="574040" w="839343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sp>
      </p:grpSp>
      <p:pic>
        <p:nvPicPr>
          <p:cNvPr name="Picture 12" id="1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682210">
            <a:off x="15548770" y="1966014"/>
            <a:ext cx="3039460" cy="3039460"/>
          </a:xfrm>
          <a:prstGeom prst="rect">
            <a:avLst/>
          </a:prstGeom>
        </p:spPr>
      </p:pic>
      <p:pic>
        <p:nvPicPr>
          <p:cNvPr name="Picture 13" id="1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2405472" y="7334250"/>
            <a:ext cx="4092356" cy="4114800"/>
          </a:xfrm>
          <a:prstGeom prst="rect">
            <a:avLst/>
          </a:prstGeom>
        </p:spPr>
      </p:pic>
      <p:pic>
        <p:nvPicPr>
          <p:cNvPr name="Picture 14" id="1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1989971">
            <a:off x="860913" y="6408386"/>
            <a:ext cx="1922630" cy="192263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p:cSld>
    <p:bg>
      <p:bgPr>
        <a:solidFill>
          <a:srgbClr val="93A4FF"/>
        </a:solidFill>
      </p:bgPr>
    </p:bg>
    <p:spTree>
      <p:nvGrpSpPr>
        <p:cNvPr id="1" name=""/>
        <p:cNvGrpSpPr/>
        <p:nvPr/>
      </p:nvGrpSpPr>
      <p:grpSpPr>
        <a:xfrm>
          <a:off x="0" y="0"/>
          <a:ext cx="0" cy="0"/>
          <a:chOff x="0" y="0"/>
          <a:chExt cx="0" cy="0"/>
        </a:xfrm>
      </p:grpSpPr>
      <p:sp>
        <p:nvSpPr>
          <p:cNvPr name="TextBox 2" id="2"/>
          <p:cNvSpPr txBox="true"/>
          <p:nvPr/>
        </p:nvSpPr>
        <p:spPr>
          <a:xfrm rot="0">
            <a:off x="6074653" y="181000"/>
            <a:ext cx="6208985" cy="153347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Key Points</a:t>
            </a:r>
          </a:p>
        </p:txBody>
      </p:sp>
      <p:sp>
        <p:nvSpPr>
          <p:cNvPr name="TextBox 3" id="3"/>
          <p:cNvSpPr txBox="true"/>
          <p:nvPr/>
        </p:nvSpPr>
        <p:spPr>
          <a:xfrm rot="0">
            <a:off x="70290" y="1647800"/>
            <a:ext cx="18217710" cy="838067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Open Sans Light"/>
              </a:rPr>
              <a:t>The code follows the UML and Use Case Diagram to maximize use of OOP concepts</a:t>
            </a:r>
          </a:p>
          <a:p>
            <a:pPr marL="734059" indent="-367030" lvl="1">
              <a:lnSpc>
                <a:spcPts val="4759"/>
              </a:lnSpc>
              <a:buFont typeface="Arial"/>
              <a:buChar char="•"/>
            </a:pPr>
            <a:r>
              <a:rPr lang="en-US" sz="3399">
                <a:solidFill>
                  <a:srgbClr val="000000"/>
                </a:solidFill>
                <a:latin typeface="Open Sans Light"/>
              </a:rPr>
              <a:t>Design Patterns such as Observer are used to notify all Game Objects to move them back on clicking the screen essentially giving the effect that the hero is moving ahead when in reality the on screen objects move back</a:t>
            </a:r>
          </a:p>
          <a:p>
            <a:pPr marL="734059" indent="-367030" lvl="1">
              <a:lnSpc>
                <a:spcPts val="4759"/>
              </a:lnSpc>
              <a:buFont typeface="Arial"/>
              <a:buChar char="•"/>
            </a:pPr>
            <a:r>
              <a:rPr lang="en-US" sz="3399">
                <a:solidFill>
                  <a:srgbClr val="000000"/>
                </a:solidFill>
                <a:latin typeface="Open Sans Light"/>
              </a:rPr>
              <a:t>Serializable interface allows for easy serializing and deserializing for save/load</a:t>
            </a:r>
          </a:p>
          <a:p>
            <a:pPr marL="734059" indent="-367030" lvl="1">
              <a:lnSpc>
                <a:spcPts val="4759"/>
              </a:lnSpc>
              <a:buFont typeface="Arial"/>
              <a:buChar char="•"/>
            </a:pPr>
            <a:r>
              <a:rPr lang="en-US" sz="3399">
                <a:solidFill>
                  <a:srgbClr val="000000"/>
                </a:solidFill>
                <a:latin typeface="Open Sans Light"/>
              </a:rPr>
              <a:t>Concepts such as abstraction, polymorphism and encapsulation are extensively used</a:t>
            </a:r>
          </a:p>
          <a:p>
            <a:pPr marL="734059" indent="-367030" lvl="1">
              <a:lnSpc>
                <a:spcPts val="4759"/>
              </a:lnSpc>
              <a:buFont typeface="Arial"/>
              <a:buChar char="•"/>
            </a:pPr>
            <a:r>
              <a:rPr lang="en-US" sz="3399">
                <a:solidFill>
                  <a:srgbClr val="000000"/>
                </a:solidFill>
                <a:latin typeface="Open Sans Light"/>
              </a:rPr>
              <a:t>ImageView, MediaView and other such JavaFX components which are not serializable are marked as transient and alternatively they are constructed uniquely every time from the constructor during load or as per need</a:t>
            </a:r>
          </a:p>
          <a:p>
            <a:pPr marL="734059" indent="-367030" lvl="1">
              <a:lnSpc>
                <a:spcPts val="4759"/>
              </a:lnSpc>
              <a:buFont typeface="Arial"/>
              <a:buChar char="•"/>
            </a:pPr>
            <a:r>
              <a:rPr lang="en-US" sz="3399">
                <a:solidFill>
                  <a:srgbClr val="000000"/>
                </a:solidFill>
                <a:latin typeface="Open Sans Light"/>
              </a:rPr>
              <a:t>Relationships and key IDs are extensively used to track objects for instance relation between an orc and it's island of residence and are very useful during deserialization</a:t>
            </a:r>
          </a:p>
          <a:p>
            <a:pPr marL="734059" indent="-367030" lvl="1">
              <a:lnSpc>
                <a:spcPts val="4759"/>
              </a:lnSpc>
              <a:buFont typeface="Arial"/>
              <a:buChar char="•"/>
            </a:pPr>
            <a:r>
              <a:rPr lang="en-US" sz="3399">
                <a:solidFill>
                  <a:srgbClr val="000000"/>
                </a:solidFill>
                <a:latin typeface="Open Sans Light"/>
              </a:rPr>
              <a:t>The hero movement is enabled by a button which is transparent and has a move method on click and spans the entire screen</a:t>
            </a:r>
          </a:p>
          <a:p>
            <a:pPr marL="734059" indent="-367030" lvl="1">
              <a:lnSpc>
                <a:spcPts val="4759"/>
              </a:lnSpc>
              <a:buFont typeface="Arial"/>
              <a:buChar char="•"/>
            </a:pPr>
            <a:r>
              <a:rPr lang="en-US" sz="3399">
                <a:solidFill>
                  <a:srgbClr val="000000"/>
                </a:solidFill>
                <a:latin typeface="Open Sans Light"/>
              </a:rPr>
              <a:t>A master timeline is used for overall gameplay and subtimelines for micro interactions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93A4FF"/>
        </a:solidFill>
      </p:bgPr>
    </p:bg>
    <p:spTree>
      <p:nvGrpSpPr>
        <p:cNvPr id="1" name=""/>
        <p:cNvGrpSpPr/>
        <p:nvPr/>
      </p:nvGrpSpPr>
      <p:grpSpPr>
        <a:xfrm>
          <a:off x="0" y="0"/>
          <a:ext cx="0" cy="0"/>
          <a:chOff x="0" y="0"/>
          <a:chExt cx="0" cy="0"/>
        </a:xfrm>
      </p:grpSpPr>
      <p:grpSp>
        <p:nvGrpSpPr>
          <p:cNvPr name="Group 2" id="2"/>
          <p:cNvGrpSpPr/>
          <p:nvPr/>
        </p:nvGrpSpPr>
        <p:grpSpPr>
          <a:xfrm rot="0">
            <a:off x="320074" y="1028700"/>
            <a:ext cx="17647851" cy="3423285"/>
            <a:chOff x="0" y="0"/>
            <a:chExt cx="23530469" cy="4564380"/>
          </a:xfrm>
        </p:grpSpPr>
        <p:sp>
          <p:nvSpPr>
            <p:cNvPr name="TextBox 3" id="3"/>
            <p:cNvSpPr txBox="true"/>
            <p:nvPr/>
          </p:nvSpPr>
          <p:spPr>
            <a:xfrm rot="0">
              <a:off x="0" y="152400"/>
              <a:ext cx="23530469" cy="1981200"/>
            </a:xfrm>
            <a:prstGeom prst="rect">
              <a:avLst/>
            </a:prstGeom>
          </p:spPr>
          <p:txBody>
            <a:bodyPr anchor="t" rtlCol="false" tIns="0" lIns="0" bIns="0" rIns="0">
              <a:spAutoFit/>
            </a:bodyPr>
            <a:lstStyle/>
            <a:p>
              <a:pPr algn="l">
                <a:lnSpc>
                  <a:spcPts val="11025"/>
                </a:lnSpc>
              </a:pPr>
              <a:r>
                <a:rPr lang="en-US" spc="210" sz="10500">
                  <a:solidFill>
                    <a:srgbClr val="000000"/>
                  </a:solidFill>
                  <a:latin typeface="Norwester"/>
                </a:rPr>
                <a:t>AFLAH</a:t>
              </a:r>
            </a:p>
          </p:txBody>
        </p:sp>
        <p:sp>
          <p:nvSpPr>
            <p:cNvPr name="TextBox 4" id="4"/>
            <p:cNvSpPr txBox="true"/>
            <p:nvPr/>
          </p:nvSpPr>
          <p:spPr>
            <a:xfrm rot="0">
              <a:off x="0" y="2057400"/>
              <a:ext cx="23530469" cy="2506980"/>
            </a:xfrm>
            <a:prstGeom prst="rect">
              <a:avLst/>
            </a:prstGeom>
          </p:spPr>
          <p:txBody>
            <a:bodyPr anchor="t" rtlCol="false" tIns="0" lIns="0" bIns="0" rIns="0">
              <a:spAutoFit/>
            </a:bodyPr>
            <a:lstStyle/>
            <a:p>
              <a:pPr>
                <a:lnSpc>
                  <a:spcPts val="5040"/>
                </a:lnSpc>
              </a:pPr>
              <a:r>
                <a:rPr lang="en-US" spc="431" sz="3600">
                  <a:solidFill>
                    <a:srgbClr val="000000"/>
                  </a:solidFill>
                  <a:latin typeface="Montserrat Classic"/>
                </a:rPr>
                <a:t>       VIDEO RECORDING , SERIALIZE , DESERIALIZE , ALL  </a:t>
              </a:r>
            </a:p>
            <a:p>
              <a:pPr>
                <a:lnSpc>
                  <a:spcPts val="5040"/>
                </a:lnSpc>
              </a:pPr>
              <a:r>
                <a:rPr lang="en-US" spc="431" sz="3600">
                  <a:solidFill>
                    <a:srgbClr val="000000"/>
                  </a:solidFill>
                  <a:latin typeface="Montserrat Classic"/>
                </a:rPr>
                <a:t>       ELEMENTS LAYOUT , PLAYER STATISTICS , MULTI-HELMET</a:t>
              </a:r>
            </a:p>
            <a:p>
              <a:pPr algn="l">
                <a:lnSpc>
                  <a:spcPts val="5040"/>
                </a:lnSpc>
              </a:pPr>
              <a:r>
                <a:rPr lang="en-US" spc="431" sz="3600">
                  <a:solidFill>
                    <a:srgbClr val="000000"/>
                  </a:solidFill>
                  <a:latin typeface="Montserrat Classic"/>
                </a:rPr>
                <a:t>       CHOICE , ASSET EXTRACTION</a:t>
              </a:r>
            </a:p>
          </p:txBody>
        </p:sp>
      </p:grpSp>
      <p:grpSp>
        <p:nvGrpSpPr>
          <p:cNvPr name="Group 5" id="5"/>
          <p:cNvGrpSpPr/>
          <p:nvPr/>
        </p:nvGrpSpPr>
        <p:grpSpPr>
          <a:xfrm rot="0">
            <a:off x="320074" y="5143500"/>
            <a:ext cx="17647851" cy="3423285"/>
            <a:chOff x="0" y="0"/>
            <a:chExt cx="23530469" cy="4564380"/>
          </a:xfrm>
        </p:grpSpPr>
        <p:sp>
          <p:nvSpPr>
            <p:cNvPr name="TextBox 6" id="6"/>
            <p:cNvSpPr txBox="true"/>
            <p:nvPr/>
          </p:nvSpPr>
          <p:spPr>
            <a:xfrm rot="0">
              <a:off x="0" y="152400"/>
              <a:ext cx="23530469" cy="1981200"/>
            </a:xfrm>
            <a:prstGeom prst="rect">
              <a:avLst/>
            </a:prstGeom>
          </p:spPr>
          <p:txBody>
            <a:bodyPr anchor="t" rtlCol="false" tIns="0" lIns="0" bIns="0" rIns="0">
              <a:spAutoFit/>
            </a:bodyPr>
            <a:lstStyle/>
            <a:p>
              <a:pPr algn="r">
                <a:lnSpc>
                  <a:spcPts val="11025"/>
                </a:lnSpc>
              </a:pPr>
              <a:r>
                <a:rPr lang="en-US" spc="210" sz="10500">
                  <a:solidFill>
                    <a:srgbClr val="000000"/>
                  </a:solidFill>
                  <a:latin typeface="Norwester"/>
                </a:rPr>
                <a:t>KUSHAGRA</a:t>
              </a:r>
            </a:p>
          </p:txBody>
        </p:sp>
        <p:sp>
          <p:nvSpPr>
            <p:cNvPr name="TextBox 7" id="7"/>
            <p:cNvSpPr txBox="true"/>
            <p:nvPr/>
          </p:nvSpPr>
          <p:spPr>
            <a:xfrm rot="0">
              <a:off x="0" y="2057400"/>
              <a:ext cx="23530469" cy="2506980"/>
            </a:xfrm>
            <a:prstGeom prst="rect">
              <a:avLst/>
            </a:prstGeom>
          </p:spPr>
          <p:txBody>
            <a:bodyPr anchor="t" rtlCol="false" tIns="0" lIns="0" bIns="0" rIns="0">
              <a:spAutoFit/>
            </a:bodyPr>
            <a:lstStyle/>
            <a:p>
              <a:pPr algn="l">
                <a:lnSpc>
                  <a:spcPts val="5040"/>
                </a:lnSpc>
              </a:pPr>
              <a:r>
                <a:rPr lang="en-US" spc="431" sz="3600">
                  <a:solidFill>
                    <a:srgbClr val="000000"/>
                  </a:solidFill>
                  <a:latin typeface="Montserrat Classic"/>
                </a:rPr>
                <a:t>COLLISION HANDLING , CUSTOMIZED JAVAFX COMPONENT CREATION , EVENT HANDLING , SCREEN/PANE HANDLING , SHADOW IMPLEMENTATION</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93A4FF"/>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9805035"/>
            <a:chOff x="0" y="0"/>
            <a:chExt cx="24384000" cy="13073380"/>
          </a:xfrm>
        </p:grpSpPr>
        <p:sp>
          <p:nvSpPr>
            <p:cNvPr name="TextBox 3" id="3"/>
            <p:cNvSpPr txBox="true"/>
            <p:nvPr/>
          </p:nvSpPr>
          <p:spPr>
            <a:xfrm rot="0">
              <a:off x="0" y="152400"/>
              <a:ext cx="24384000" cy="1981200"/>
            </a:xfrm>
            <a:prstGeom prst="rect">
              <a:avLst/>
            </a:prstGeom>
          </p:spPr>
          <p:txBody>
            <a:bodyPr anchor="t" rtlCol="false" tIns="0" lIns="0" bIns="0" rIns="0">
              <a:spAutoFit/>
            </a:bodyPr>
            <a:lstStyle/>
            <a:p>
              <a:pPr algn="ctr">
                <a:lnSpc>
                  <a:spcPts val="11025"/>
                </a:lnSpc>
              </a:pPr>
              <a:r>
                <a:rPr lang="en-US" spc="210" sz="10500">
                  <a:solidFill>
                    <a:srgbClr val="000000"/>
                  </a:solidFill>
                  <a:latin typeface="Norwester"/>
                </a:rPr>
                <a:t>BONUS IMPLEMENTATIONS</a:t>
              </a:r>
            </a:p>
          </p:txBody>
        </p:sp>
        <p:sp>
          <p:nvSpPr>
            <p:cNvPr name="TextBox 4" id="4"/>
            <p:cNvSpPr txBox="true"/>
            <p:nvPr/>
          </p:nvSpPr>
          <p:spPr>
            <a:xfrm rot="0">
              <a:off x="0" y="2057400"/>
              <a:ext cx="24384000" cy="11015980"/>
            </a:xfrm>
            <a:prstGeom prst="rect">
              <a:avLst/>
            </a:prstGeom>
          </p:spPr>
          <p:txBody>
            <a:bodyPr anchor="t" rtlCol="false" tIns="0" lIns="0" bIns="0" rIns="0">
              <a:spAutoFit/>
            </a:bodyPr>
            <a:lstStyle/>
            <a:p>
              <a:pPr>
                <a:lnSpc>
                  <a:spcPts val="5040"/>
                </a:lnSpc>
              </a:pPr>
              <a:r>
                <a:rPr lang="en-US" spc="431" sz="3600">
                  <a:solidFill>
                    <a:srgbClr val="000000"/>
                  </a:solidFill>
                  <a:latin typeface="Montserrat Classic"/>
                </a:rPr>
                <a:t> </a:t>
              </a:r>
            </a:p>
            <a:p>
              <a:pPr>
                <a:lnSpc>
                  <a:spcPts val="5040"/>
                </a:lnSpc>
              </a:pPr>
              <a:r>
                <a:rPr lang="en-US" spc="431" sz="3600">
                  <a:solidFill>
                    <a:srgbClr val="000000"/>
                  </a:solidFill>
                  <a:latin typeface="Montserrat Classic"/>
                </a:rPr>
                <a:t> -- PREVIOUS GAME PLAYER SHADOW IMPLEMENTED</a:t>
              </a:r>
            </a:p>
            <a:p>
              <a:pPr>
                <a:lnSpc>
                  <a:spcPts val="5040"/>
                </a:lnSpc>
              </a:pPr>
            </a:p>
            <a:p>
              <a:pPr>
                <a:lnSpc>
                  <a:spcPts val="5040"/>
                </a:lnSpc>
              </a:pPr>
              <a:r>
                <a:rPr lang="en-US" spc="431" sz="3600">
                  <a:solidFill>
                    <a:srgbClr val="000000"/>
                  </a:solidFill>
                  <a:latin typeface="Montserrat Classic"/>
                </a:rPr>
                <a:t> -- MULTIPLE PLAYER STATISTICS OFFERED FOR EACH GAME</a:t>
              </a:r>
            </a:p>
            <a:p>
              <a:pPr>
                <a:lnSpc>
                  <a:spcPts val="5040"/>
                </a:lnSpc>
              </a:pPr>
            </a:p>
            <a:p>
              <a:pPr>
                <a:lnSpc>
                  <a:spcPts val="5040"/>
                </a:lnSpc>
              </a:pPr>
              <a:r>
                <a:rPr lang="en-US" spc="431" sz="3600">
                  <a:solidFill>
                    <a:srgbClr val="000000"/>
                  </a:solidFill>
                  <a:latin typeface="Montserrat Classic"/>
                </a:rPr>
                <a:t> -- VIDEO RECORDING FOR CUSTOMIZED TIMEFRAME WITH</a:t>
              </a:r>
            </a:p>
            <a:p>
              <a:pPr>
                <a:lnSpc>
                  <a:spcPts val="5040"/>
                </a:lnSpc>
              </a:pPr>
              <a:r>
                <a:rPr lang="en-US" spc="431" sz="3600">
                  <a:solidFill>
                    <a:srgbClr val="000000"/>
                  </a:solidFill>
                  <a:latin typeface="Montserrat Classic"/>
                </a:rPr>
                <a:t>     CUTOUT GAME FRAME</a:t>
              </a:r>
            </a:p>
            <a:p>
              <a:pPr>
                <a:lnSpc>
                  <a:spcPts val="5040"/>
                </a:lnSpc>
              </a:pPr>
            </a:p>
            <a:p>
              <a:pPr>
                <a:lnSpc>
                  <a:spcPts val="5040"/>
                </a:lnSpc>
              </a:pPr>
              <a:r>
                <a:rPr lang="en-US" spc="431" sz="3600">
                  <a:solidFill>
                    <a:srgbClr val="000000"/>
                  </a:solidFill>
                  <a:latin typeface="Montserrat Classic"/>
                </a:rPr>
                <a:t> -- MULTIPLE HELMET CHOICES GIVEN</a:t>
              </a:r>
            </a:p>
            <a:p>
              <a:pPr>
                <a:lnSpc>
                  <a:spcPts val="5040"/>
                </a:lnSpc>
              </a:pPr>
            </a:p>
            <a:p>
              <a:pPr>
                <a:lnSpc>
                  <a:spcPts val="5040"/>
                </a:lnSpc>
              </a:pPr>
              <a:r>
                <a:rPr lang="en-US" spc="431" sz="3600">
                  <a:solidFill>
                    <a:srgbClr val="000000"/>
                  </a:solidFill>
                  <a:latin typeface="Montserrat Classic"/>
                </a:rPr>
                <a:t> -- MUSIC BUTTON GIVEN AND HANDLED</a:t>
              </a:r>
            </a:p>
            <a:p>
              <a:pPr>
                <a:lnSpc>
                  <a:spcPts val="5040"/>
                </a:lnSpc>
              </a:pPr>
            </a:p>
            <a:p>
              <a:pPr algn="l">
                <a:lnSpc>
                  <a:spcPts val="5040"/>
                </a:lnSpc>
              </a:pPr>
              <a:r>
                <a:rPr lang="en-US" spc="431" sz="3600">
                  <a:solidFill>
                    <a:srgbClr val="000000"/>
                  </a:solidFill>
                  <a:latin typeface="Montserrat Classic"/>
                </a:rPr>
                <a:t> -- VARIOUS SOUND EFFECTS ADDED</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DAE0S1NdW9c</dc:identifier>
  <dcterms:modified xsi:type="dcterms:W3CDTF">2011-08-01T06:04:30Z</dcterms:modified>
  <cp:revision>1</cp:revision>
  <dc:title>For Beginners</dc:title>
</cp:coreProperties>
</file>