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7911-B9FE-4F5B-9AC3-0EECBF79E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74110-391D-48F2-AEBC-6E51BAD8E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7810A-DBCF-40E1-B920-79030CEC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3BC-75A5-430C-9B80-6E3B48E57BFE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A95E-194D-47F3-B212-F7C01B63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1360E-9E0E-43F2-B4E8-4D1EE76A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E44-4EAC-498D-9CC0-92D4211547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845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D5A2-3F7F-435E-B8AC-C067387C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F3EB6-B301-4B33-A810-DF39F07D1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82100-A0E5-4DF9-92A1-B78F446B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3BC-75A5-430C-9B80-6E3B48E57BFE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144A6-DB7C-43AB-81C2-4B2EEAE3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3657-A985-4AB9-991A-9DF28BAB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E44-4EAC-498D-9CC0-92D4211547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375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1C01F-6C93-49AF-9272-3167DCFF9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65FF6-15BB-4A92-9185-175C45121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DAD57-8672-495B-BB12-D19623CE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3BC-75A5-430C-9B80-6E3B48E57BFE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7D608-CCA5-46DA-BCEE-385C585D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BF67-DF6E-43E5-95D3-FD16126B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E44-4EAC-498D-9CC0-92D4211547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122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9846-E7CF-4AE9-BFC4-685DDB78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4C57-842A-4E45-BD67-DD3D1D5A6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4D7BF-9769-4533-8699-6BD59AB9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3BC-75A5-430C-9B80-6E3B48E57BFE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A0EE5-3A8F-4284-96BF-F7FBF4AE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B9CAC-2A4D-42B7-ABD6-FDBCA51A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E44-4EAC-498D-9CC0-92D4211547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219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7215-609B-4958-9100-34612002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E91AA-C39C-4F30-A7B1-42BAF94DE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A35B7-3876-477A-A053-D943D818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3BC-75A5-430C-9B80-6E3B48E57BFE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FDD7-78F3-4BCE-AD18-FB9970EA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8C46-1787-4FC6-A7E6-76AB22BB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E44-4EAC-498D-9CC0-92D4211547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163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3B29-F8F2-46EA-BE5A-9C7F5F32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AF56-350E-468A-8750-424A61789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0C78E-1FC1-4CD0-8C96-8B1050588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5DAD9-6D2D-4853-812E-A00D442F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3BC-75A5-430C-9B80-6E3B48E57BFE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B9463-5C4E-4344-B533-764101BD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C2380-1F15-4183-922F-7F374B9F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E44-4EAC-498D-9CC0-92D4211547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540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E04E-BF22-42C4-A8B8-C7FC7085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AA595-F13A-4BD5-8AD9-707C4F72E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31584-DB54-4790-BCFA-19ED6998F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8BBE0-8ED7-4664-A28B-D4A9929E6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0E7E0-6A72-442F-AC51-3D9507550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C4BF5-D615-475C-81A9-E92FC5F2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3BC-75A5-430C-9B80-6E3B48E57BFE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70FEF-90EE-4BB3-9F17-FB63E994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0338F-D202-4C67-A72B-BA520FD8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E44-4EAC-498D-9CC0-92D4211547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28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C289-FD9B-48FB-8D2A-C1DBD8AC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E83C7-5136-43AF-B494-D0B1942A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3BC-75A5-430C-9B80-6E3B48E57BFE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E066A-D836-40FC-946C-6B0FD416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22C29-9D61-4174-B4B5-01AB2238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E44-4EAC-498D-9CC0-92D4211547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115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03D57-81C2-4066-9E96-9D022DBD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3BC-75A5-430C-9B80-6E3B48E57BFE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6C2F3-09E9-4840-80E9-AC69CAF0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2F6E4-50DB-4FAE-A317-0BD86BA2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E44-4EAC-498D-9CC0-92D4211547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017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5F8C-D7CE-4E38-BC45-467F3DC7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CA77-FD8A-460F-93AB-05063707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5C3A2-1D51-474D-823D-269382786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E9D5B-6DAF-4EDC-8692-E71D070E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3BC-75A5-430C-9B80-6E3B48E57BFE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F3B9B-7BCD-4E60-9426-9C891B7C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0420D-C300-44D3-971F-3D1D3370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E44-4EAC-498D-9CC0-92D4211547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691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2719-5B0C-4850-B8A3-5C5D99C7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F0C58-E0BB-4B23-9BD2-C12A2A65E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2C06A-45D7-4163-8DDF-B7F7E7FB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27B4-F7F6-41E5-9555-4886DE29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3BC-75A5-430C-9B80-6E3B48E57BFE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11C31-E2A8-4B5B-9101-D60D6108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BCA89-5CC8-4B71-9181-A4E4A2BB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E44-4EAC-498D-9CC0-92D4211547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699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053E0-8DFD-484E-98CB-E8020F3B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82703-A40F-4F5F-A52D-677A8AFB8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0EEF-ADCC-4A83-B58D-FBA9D244A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773BC-75A5-430C-9B80-6E3B48E57BFE}" type="datetimeFigureOut">
              <a:rPr lang="en-ID" smtClean="0"/>
              <a:t>04/04/2022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1CDD7-5F8F-4381-AE43-2B7D02340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8466-2F2C-4661-9AE9-F8DCBE95B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0E44-4EAC-498D-9CC0-92D4211547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093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6532E5-85BA-4350-86A2-C188F83C7257}"/>
              </a:ext>
            </a:extLst>
          </p:cNvPr>
          <p:cNvSpPr txBox="1"/>
          <p:nvPr/>
        </p:nvSpPr>
        <p:spPr>
          <a:xfrm>
            <a:off x="35859" y="170329"/>
            <a:ext cx="5979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PRESENTASI INTERMEDIATE BACKEND</a:t>
            </a:r>
            <a:endParaRPr lang="en-ID" sz="2800" dirty="0"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299F6-B6E4-43B0-9BB5-59CE7F8B02AD}"/>
              </a:ext>
            </a:extLst>
          </p:cNvPr>
          <p:cNvSpPr txBox="1"/>
          <p:nvPr/>
        </p:nvSpPr>
        <p:spPr>
          <a:xfrm>
            <a:off x="6212541" y="5918195"/>
            <a:ext cx="5979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Bahnschrift" panose="020B0502040204020203" pitchFamily="34" charset="0"/>
              </a:rPr>
              <a:t>PRESENTASI INTERMEDIATE BACKEND</a:t>
            </a:r>
            <a:endParaRPr lang="en-ID" sz="2800" dirty="0">
              <a:latin typeface="Bahnschrift" panose="020B0502040204020203" pitchFamily="34" charset="0"/>
            </a:endParaRPr>
          </a:p>
        </p:txBody>
      </p:sp>
      <p:pic>
        <p:nvPicPr>
          <p:cNvPr id="9" name="Picture 2" descr="jwt - IES Solutions">
            <a:extLst>
              <a:ext uri="{FF2B5EF4-FFF2-40B4-BE49-F238E27FC236}">
                <a16:creationId xmlns:a16="http://schemas.microsoft.com/office/drawing/2014/main" id="{796D1983-585B-4B98-9B0B-AAA89EF88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53" y="1151876"/>
            <a:ext cx="5074024" cy="317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6BCFB2-BD3E-407F-9BDB-4C5FE82CB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541" y="2704348"/>
            <a:ext cx="6096000" cy="406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23BEA6-FE32-41E5-B806-EDCDED4DD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318" y="1378777"/>
            <a:ext cx="7445188" cy="22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8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FC5B91-96B0-4690-85AE-223D10EBC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64" y="1389529"/>
            <a:ext cx="9560329" cy="4356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B17209-0CE0-4FD4-9EB6-C572448256A1}"/>
              </a:ext>
            </a:extLst>
          </p:cNvPr>
          <p:cNvSpPr txBox="1"/>
          <p:nvPr/>
        </p:nvSpPr>
        <p:spPr>
          <a:xfrm>
            <a:off x="4103316" y="502958"/>
            <a:ext cx="3624261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TABEL PERBANDINGAN</a:t>
            </a:r>
            <a:endParaRPr lang="en-ID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216B9-0333-42E6-B4AD-384568A9DCD7}"/>
              </a:ext>
            </a:extLst>
          </p:cNvPr>
          <p:cNvSpPr txBox="1"/>
          <p:nvPr/>
        </p:nvSpPr>
        <p:spPr>
          <a:xfrm>
            <a:off x="11672048" y="0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09</a:t>
            </a:r>
            <a:endParaRPr lang="en-ID" sz="2400" dirty="0"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6B03A-075D-4F2A-95F0-E435EBE629FD}"/>
              </a:ext>
            </a:extLst>
          </p:cNvPr>
          <p:cNvSpPr txBox="1"/>
          <p:nvPr/>
        </p:nvSpPr>
        <p:spPr>
          <a:xfrm>
            <a:off x="71719" y="6396335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09</a:t>
            </a:r>
            <a:endParaRPr lang="en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9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FB6F3D-BDFB-4680-8616-99E3B3C62E63}"/>
              </a:ext>
            </a:extLst>
          </p:cNvPr>
          <p:cNvSpPr txBox="1"/>
          <p:nvPr/>
        </p:nvSpPr>
        <p:spPr>
          <a:xfrm>
            <a:off x="2563906" y="3204392"/>
            <a:ext cx="7395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i="0" dirty="0" err="1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Seperti</a:t>
            </a:r>
            <a:r>
              <a:rPr lang="en-ID" b="0" i="0" dirty="0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namanya</a:t>
            </a:r>
            <a:r>
              <a:rPr lang="en-ID" b="0" i="0" dirty="0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, JSON Web Token, yang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berarti</a:t>
            </a:r>
            <a:r>
              <a:rPr lang="en-ID" b="0" i="0" dirty="0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 token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ini</a:t>
            </a:r>
            <a:r>
              <a:rPr lang="en-ID" b="0" i="0" dirty="0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menggunakan</a:t>
            </a:r>
            <a:r>
              <a:rPr lang="en-ID" b="0" i="0" dirty="0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 JSON (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Javascript</a:t>
            </a:r>
            <a:r>
              <a:rPr lang="en-ID" b="0" i="0" dirty="0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 Object Notation),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lalu</a:t>
            </a:r>
            <a:r>
              <a:rPr lang="en-ID" b="0" i="0" dirty="0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 token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ini</a:t>
            </a:r>
            <a:r>
              <a:rPr lang="en-ID" b="0" i="0" dirty="0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memungkinkan</a:t>
            </a:r>
            <a:r>
              <a:rPr lang="en-ID" b="0" i="0" dirty="0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kita</a:t>
            </a:r>
            <a:r>
              <a:rPr lang="en-ID" b="0" i="0" dirty="0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untuk</a:t>
            </a:r>
            <a:r>
              <a:rPr lang="en-ID" b="0" i="0" dirty="0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mengirimkan</a:t>
            </a:r>
            <a:r>
              <a:rPr lang="en-ID" b="0" i="0" dirty="0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 data yang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dapat</a:t>
            </a:r>
            <a:r>
              <a:rPr lang="en-ID" b="0" i="0" dirty="0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diverifikasi</a:t>
            </a:r>
            <a:r>
              <a:rPr lang="en-ID" b="0" i="0" dirty="0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 oleh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dua</a:t>
            </a:r>
            <a:r>
              <a:rPr lang="en-ID" b="0" i="0" dirty="0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pihak</a:t>
            </a:r>
            <a:r>
              <a:rPr lang="en-ID" b="0" i="0" dirty="0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atau</a:t>
            </a:r>
            <a:r>
              <a:rPr lang="en-ID" b="0" i="0" dirty="0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Bahnschrift" panose="020B0502040204020203" pitchFamily="34" charset="0"/>
              </a:rPr>
              <a:t>lebih</a:t>
            </a:r>
            <a:endParaRPr lang="en-ID" dirty="0">
              <a:latin typeface="Bahnschrift" panose="020B0502040204020203" pitchFamily="34" charset="0"/>
            </a:endParaRPr>
          </a:p>
        </p:txBody>
      </p:sp>
      <p:pic>
        <p:nvPicPr>
          <p:cNvPr id="1026" name="Picture 2" descr="jwt - IES Solutions">
            <a:extLst>
              <a:ext uri="{FF2B5EF4-FFF2-40B4-BE49-F238E27FC236}">
                <a16:creationId xmlns:a16="http://schemas.microsoft.com/office/drawing/2014/main" id="{69153A8C-A0CA-45C2-81D6-60B9AA403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4482"/>
            <a:ext cx="5074024" cy="317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CCD0C6-4F6D-4425-A94E-933FBB362816}"/>
              </a:ext>
            </a:extLst>
          </p:cNvPr>
          <p:cNvSpPr txBox="1"/>
          <p:nvPr/>
        </p:nvSpPr>
        <p:spPr>
          <a:xfrm>
            <a:off x="11672048" y="0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10</a:t>
            </a:r>
            <a:endParaRPr lang="en-ID" sz="2400" dirty="0">
              <a:latin typeface="Bahnschrift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A4FC47-7FC3-4904-8B33-D99A1DC15571}"/>
              </a:ext>
            </a:extLst>
          </p:cNvPr>
          <p:cNvSpPr txBox="1"/>
          <p:nvPr/>
        </p:nvSpPr>
        <p:spPr>
          <a:xfrm>
            <a:off x="71719" y="6396335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10</a:t>
            </a:r>
            <a:endParaRPr lang="en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427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7030CE-56DC-4870-94CC-D7AC0BF94C96}"/>
              </a:ext>
            </a:extLst>
          </p:cNvPr>
          <p:cNvSpPr txBox="1"/>
          <p:nvPr/>
        </p:nvSpPr>
        <p:spPr>
          <a:xfrm>
            <a:off x="3411074" y="1643166"/>
            <a:ext cx="8597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KONSEP TOKEN JWT?</a:t>
            </a:r>
            <a:endParaRPr lang="en-ID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20E29-D8D9-4530-992F-23CBB7909F99}"/>
              </a:ext>
            </a:extLst>
          </p:cNvPr>
          <p:cNvSpPr txBox="1"/>
          <p:nvPr/>
        </p:nvSpPr>
        <p:spPr>
          <a:xfrm>
            <a:off x="732873" y="3022030"/>
            <a:ext cx="301214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HEADER</a:t>
            </a:r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027CD-2FD3-4AAD-B63F-90D89FE5F388}"/>
              </a:ext>
            </a:extLst>
          </p:cNvPr>
          <p:cNvSpPr txBox="1"/>
          <p:nvPr/>
        </p:nvSpPr>
        <p:spPr>
          <a:xfrm>
            <a:off x="4473390" y="3059668"/>
            <a:ext cx="301214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PAYLOAD</a:t>
            </a:r>
            <a:endParaRPr lang="en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47582-E4A1-4B9D-81BB-C1EF525A2336}"/>
              </a:ext>
            </a:extLst>
          </p:cNvPr>
          <p:cNvSpPr txBox="1"/>
          <p:nvPr/>
        </p:nvSpPr>
        <p:spPr>
          <a:xfrm>
            <a:off x="8390955" y="3022030"/>
            <a:ext cx="301214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SIGNATURE</a:t>
            </a:r>
            <a:endParaRPr lang="en-ID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57BE3-2340-421A-ABC8-C34C5269A53D}"/>
              </a:ext>
            </a:extLst>
          </p:cNvPr>
          <p:cNvSpPr txBox="1"/>
          <p:nvPr/>
        </p:nvSpPr>
        <p:spPr>
          <a:xfrm>
            <a:off x="542369" y="3518879"/>
            <a:ext cx="32990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Header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berisi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informasi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tentang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algoritma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dan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jenis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token yang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digunakan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.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A23FD-29D4-4A02-BCDB-5344CD3C928E}"/>
              </a:ext>
            </a:extLst>
          </p:cNvPr>
          <p:cNvSpPr txBox="1"/>
          <p:nvPr/>
        </p:nvSpPr>
        <p:spPr>
          <a:xfrm>
            <a:off x="4710952" y="3532308"/>
            <a:ext cx="2774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Payload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berisi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data yang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ingin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dikirim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melalui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token.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18930A-83E3-4183-A0E0-11F7E4A30C90}"/>
              </a:ext>
            </a:extLst>
          </p:cNvPr>
          <p:cNvSpPr txBox="1"/>
          <p:nvPr/>
        </p:nvSpPr>
        <p:spPr>
          <a:xfrm>
            <a:off x="8211666" y="3391362"/>
            <a:ext cx="35007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signature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adalah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hash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gabungan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header, payload dan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sebuah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secret key (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berupa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string random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panjang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biasanya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):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104829-DA4C-4FEE-A34A-BA2CAE73ABB9}"/>
              </a:ext>
            </a:extLst>
          </p:cNvPr>
          <p:cNvSpPr txBox="1"/>
          <p:nvPr/>
        </p:nvSpPr>
        <p:spPr>
          <a:xfrm>
            <a:off x="11672048" y="0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11</a:t>
            </a:r>
            <a:endParaRPr lang="en-ID" sz="2400" dirty="0">
              <a:latin typeface="Bahnschrif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0C15F-414A-4F92-B381-75DB085B1498}"/>
              </a:ext>
            </a:extLst>
          </p:cNvPr>
          <p:cNvSpPr txBox="1"/>
          <p:nvPr/>
        </p:nvSpPr>
        <p:spPr>
          <a:xfrm>
            <a:off x="71719" y="6396335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11</a:t>
            </a:r>
            <a:endParaRPr lang="en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167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47C598-E9C9-41D0-8D6A-BD7A220FE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39" y="566740"/>
            <a:ext cx="5974978" cy="2715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4955B3-85BB-4FD8-8839-BDA9070E4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287" y="4122136"/>
            <a:ext cx="6176680" cy="2807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75799-F789-4EC9-8E49-1C7A35DE6185}"/>
              </a:ext>
            </a:extLst>
          </p:cNvPr>
          <p:cNvSpPr txBox="1"/>
          <p:nvPr/>
        </p:nvSpPr>
        <p:spPr>
          <a:xfrm>
            <a:off x="2846295" y="197408"/>
            <a:ext cx="610496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LOGIN DAN VERIVIKASI MENGGUNAKAN SERVER YANG SAMA</a:t>
            </a:r>
            <a:endParaRPr lang="en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C5755-205F-4276-BAD0-AF0230791D39}"/>
              </a:ext>
            </a:extLst>
          </p:cNvPr>
          <p:cNvSpPr txBox="1"/>
          <p:nvPr/>
        </p:nvSpPr>
        <p:spPr>
          <a:xfrm>
            <a:off x="2442880" y="3651971"/>
            <a:ext cx="711349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LOGIN DAN VERIVIKASI MENGGUNAKAN SERVER YANG BERBEDA</a:t>
            </a:r>
            <a:endParaRPr lang="en-ID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B07FC-8CC5-4E0E-B7EF-334B86975A39}"/>
              </a:ext>
            </a:extLst>
          </p:cNvPr>
          <p:cNvSpPr txBox="1"/>
          <p:nvPr/>
        </p:nvSpPr>
        <p:spPr>
          <a:xfrm>
            <a:off x="11672048" y="0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12</a:t>
            </a:r>
            <a:endParaRPr lang="en-ID" sz="24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47A7C-2A24-4E88-8A4A-FBC256079F69}"/>
              </a:ext>
            </a:extLst>
          </p:cNvPr>
          <p:cNvSpPr txBox="1"/>
          <p:nvPr/>
        </p:nvSpPr>
        <p:spPr>
          <a:xfrm>
            <a:off x="71719" y="6396335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12</a:t>
            </a:r>
            <a:endParaRPr lang="en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1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Down 4">
            <a:extLst>
              <a:ext uri="{FF2B5EF4-FFF2-40B4-BE49-F238E27FC236}">
                <a16:creationId xmlns:a16="http://schemas.microsoft.com/office/drawing/2014/main" id="{5B10A941-62E1-45DA-8CB4-05A854FFD048}"/>
              </a:ext>
            </a:extLst>
          </p:cNvPr>
          <p:cNvSpPr/>
          <p:nvPr/>
        </p:nvSpPr>
        <p:spPr>
          <a:xfrm>
            <a:off x="5957047" y="1849904"/>
            <a:ext cx="277905" cy="770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065FB-6B21-4EBE-9E17-D354E31ACF37}"/>
              </a:ext>
            </a:extLst>
          </p:cNvPr>
          <p:cNvSpPr txBox="1"/>
          <p:nvPr/>
        </p:nvSpPr>
        <p:spPr>
          <a:xfrm>
            <a:off x="2106707" y="2679538"/>
            <a:ext cx="855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1" i="0" dirty="0">
                <a:solidFill>
                  <a:srgbClr val="171717"/>
                </a:solidFill>
                <a:effectLst/>
                <a:latin typeface="-apple-system"/>
              </a:rPr>
              <a:t>token </a:t>
            </a:r>
            <a:r>
              <a:rPr lang="en-ID" b="1" i="0" dirty="0" err="1">
                <a:solidFill>
                  <a:srgbClr val="171717"/>
                </a:solidFill>
                <a:effectLst/>
                <a:latin typeface="-apple-system"/>
              </a:rPr>
              <a:t>hasil</a:t>
            </a:r>
            <a:r>
              <a:rPr lang="en-ID" b="1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rgbClr val="171717"/>
                </a:solidFill>
                <a:effectLst/>
                <a:latin typeface="-apple-system"/>
              </a:rPr>
              <a:t>dari</a:t>
            </a:r>
            <a:r>
              <a:rPr lang="en-ID" b="1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rgbClr val="171717"/>
                </a:solidFill>
                <a:effectLst/>
                <a:latin typeface="-apple-system"/>
              </a:rPr>
              <a:t>aplikasi</a:t>
            </a:r>
            <a:r>
              <a:rPr lang="en-ID" b="1" i="0" dirty="0">
                <a:solidFill>
                  <a:srgbClr val="171717"/>
                </a:solidFill>
                <a:effectLst/>
                <a:latin typeface="-apple-system"/>
              </a:rPr>
              <a:t> server </a:t>
            </a:r>
            <a:r>
              <a:rPr lang="en-ID" b="1" i="0" dirty="0" err="1">
                <a:solidFill>
                  <a:srgbClr val="171717"/>
                </a:solidFill>
                <a:effectLst/>
                <a:latin typeface="-apple-system"/>
              </a:rPr>
              <a:t>utama</a:t>
            </a:r>
            <a:r>
              <a:rPr lang="en-ID" b="1" i="0" dirty="0">
                <a:solidFill>
                  <a:srgbClr val="171717"/>
                </a:solidFill>
                <a:effectLst/>
                <a:latin typeface="-apple-system"/>
              </a:rPr>
              <a:t>, </a:t>
            </a:r>
            <a:r>
              <a:rPr lang="en-ID" b="1" i="0" dirty="0" err="1">
                <a:solidFill>
                  <a:srgbClr val="171717"/>
                </a:solidFill>
                <a:effectLst/>
                <a:latin typeface="-apple-system"/>
              </a:rPr>
              <a:t>dapat</a:t>
            </a:r>
            <a:r>
              <a:rPr lang="en-ID" b="1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rgbClr val="171717"/>
                </a:solidFill>
                <a:effectLst/>
                <a:latin typeface="-apple-system"/>
              </a:rPr>
              <a:t>digunakan</a:t>
            </a:r>
            <a:r>
              <a:rPr lang="en-ID" b="1" i="0" dirty="0">
                <a:solidFill>
                  <a:srgbClr val="171717"/>
                </a:solidFill>
                <a:effectLst/>
                <a:latin typeface="-apple-system"/>
              </a:rPr>
              <a:t> juga oleh </a:t>
            </a:r>
            <a:r>
              <a:rPr lang="en-ID" b="1" i="0" dirty="0" err="1">
                <a:solidFill>
                  <a:srgbClr val="171717"/>
                </a:solidFill>
                <a:effectLst/>
                <a:latin typeface="-apple-system"/>
              </a:rPr>
              <a:t>aplikasi</a:t>
            </a:r>
            <a:r>
              <a:rPr lang="en-ID" b="1" i="0" dirty="0">
                <a:solidFill>
                  <a:srgbClr val="171717"/>
                </a:solidFill>
                <a:effectLst/>
                <a:latin typeface="-apple-system"/>
              </a:rPr>
              <a:t> server lain.</a:t>
            </a:r>
            <a:endParaRPr lang="en-ID" b="1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DC44DDF-C991-471F-BD8B-7B59EFFC3EA4}"/>
              </a:ext>
            </a:extLst>
          </p:cNvPr>
          <p:cNvSpPr/>
          <p:nvPr/>
        </p:nvSpPr>
        <p:spPr>
          <a:xfrm>
            <a:off x="5957049" y="4567519"/>
            <a:ext cx="277903" cy="757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88034-5103-44FA-8FE8-01FF645724C0}"/>
              </a:ext>
            </a:extLst>
          </p:cNvPr>
          <p:cNvSpPr txBox="1"/>
          <p:nvPr/>
        </p:nvSpPr>
        <p:spPr>
          <a:xfrm>
            <a:off x="1990165" y="5498996"/>
            <a:ext cx="85523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Setelah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verifikasi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JWT di server lain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berhasil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,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kita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bisa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lanjut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melakukan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pengecekan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hak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akses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menggunakan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data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payload;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uuid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, email, dan role,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dengan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dicocokkan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yang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ada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di database, dan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seterusnya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.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804F7-8AFE-4F4D-B3ED-6C774892229B}"/>
              </a:ext>
            </a:extLst>
          </p:cNvPr>
          <p:cNvSpPr txBox="1"/>
          <p:nvPr/>
        </p:nvSpPr>
        <p:spPr>
          <a:xfrm>
            <a:off x="1958788" y="3233589"/>
            <a:ext cx="85523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Karena valid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tidaknya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JWT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bisa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diverifikasi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secara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mandiri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menggunakan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signature,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ini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memungkinkan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untuk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aplikasi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lain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menggunakan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token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tersebut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asalkan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memiliki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 secret key yang </a:t>
            </a:r>
            <a:r>
              <a:rPr lang="en-ID" b="0" i="0" dirty="0" err="1">
                <a:solidFill>
                  <a:srgbClr val="171717"/>
                </a:solidFill>
                <a:effectLst/>
                <a:latin typeface="-apple-system"/>
              </a:rPr>
              <a:t>sama</a:t>
            </a:r>
            <a:r>
              <a:rPr lang="en-ID" b="0" i="0" dirty="0">
                <a:solidFill>
                  <a:srgbClr val="171717"/>
                </a:solidFill>
                <a:effectLst/>
                <a:latin typeface="-apple-system"/>
              </a:rPr>
              <a:t>.</a:t>
            </a:r>
            <a:endParaRPr lang="en-ID" dirty="0"/>
          </a:p>
        </p:txBody>
      </p:sp>
      <p:pic>
        <p:nvPicPr>
          <p:cNvPr id="13" name="Picture 2" descr="jwt - IES Solutions">
            <a:extLst>
              <a:ext uri="{FF2B5EF4-FFF2-40B4-BE49-F238E27FC236}">
                <a16:creationId xmlns:a16="http://schemas.microsoft.com/office/drawing/2014/main" id="{FA87DBEA-CC1B-436E-B768-3783E2E2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386" y="-665686"/>
            <a:ext cx="5074024" cy="317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ED264F-EFA4-4F0D-A1EF-25837C0CFF2A}"/>
              </a:ext>
            </a:extLst>
          </p:cNvPr>
          <p:cNvSpPr txBox="1"/>
          <p:nvPr/>
        </p:nvSpPr>
        <p:spPr>
          <a:xfrm>
            <a:off x="11672048" y="0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13</a:t>
            </a:r>
            <a:endParaRPr lang="en-ID" sz="2400" dirty="0">
              <a:latin typeface="Bahnschrif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2E7863-10BA-45C6-B126-075C3858A204}"/>
              </a:ext>
            </a:extLst>
          </p:cNvPr>
          <p:cNvSpPr txBox="1"/>
          <p:nvPr/>
        </p:nvSpPr>
        <p:spPr>
          <a:xfrm>
            <a:off x="71719" y="6396335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13</a:t>
            </a:r>
            <a:endParaRPr lang="en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42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5E7A7C-F5A8-4018-8587-28685FF5A006}"/>
              </a:ext>
            </a:extLst>
          </p:cNvPr>
          <p:cNvSpPr txBox="1"/>
          <p:nvPr/>
        </p:nvSpPr>
        <p:spPr>
          <a:xfrm>
            <a:off x="3048000" y="3197749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Redis, yang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merupakan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singkatan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dari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Remote Dictionary Server,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adalah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penyimpanan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data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nilai-kunci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,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sumber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terbuka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, dan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dalam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memori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yang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cepat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. Redis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memberikan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respons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waktu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di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bawah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satu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milidetik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yang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memungkinkan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jutaan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permintaan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per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detik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untuk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aplikasi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waktu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nyata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pada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industri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seperti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 </a:t>
            </a:r>
            <a:r>
              <a:rPr lang="en-ID" b="0" i="1" dirty="0">
                <a:solidFill>
                  <a:srgbClr val="232F3E"/>
                </a:solidFill>
                <a:effectLst/>
                <a:latin typeface="AmazonEmber"/>
              </a:rPr>
              <a:t>gaming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,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teknologi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iklan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,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layanan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finansial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,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pemeliharaan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232F3E"/>
                </a:solidFill>
                <a:effectLst/>
                <a:latin typeface="AmazonEmberLight"/>
              </a:rPr>
              <a:t>kesehatan</a:t>
            </a:r>
            <a:r>
              <a:rPr lang="en-ID" b="0" i="0" dirty="0">
                <a:solidFill>
                  <a:srgbClr val="232F3E"/>
                </a:solidFill>
                <a:effectLst/>
                <a:latin typeface="AmazonEmberLight"/>
              </a:rPr>
              <a:t>, dan IoT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AB5D1A-4B86-4148-80F6-099BC44D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49412"/>
            <a:ext cx="6096000" cy="406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9708C4-BD5B-4803-9EB1-6BD30A1A675F}"/>
              </a:ext>
            </a:extLst>
          </p:cNvPr>
          <p:cNvSpPr txBox="1"/>
          <p:nvPr/>
        </p:nvSpPr>
        <p:spPr>
          <a:xfrm>
            <a:off x="11672048" y="0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14</a:t>
            </a:r>
            <a:endParaRPr lang="en-ID" sz="24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B19CB-5892-45CD-B2C9-CBC0D704843B}"/>
              </a:ext>
            </a:extLst>
          </p:cNvPr>
          <p:cNvSpPr txBox="1"/>
          <p:nvPr/>
        </p:nvSpPr>
        <p:spPr>
          <a:xfrm>
            <a:off x="71719" y="6396335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14</a:t>
            </a:r>
            <a:endParaRPr lang="en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668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E521A-F911-4FB7-9FF8-755B44B4867A}"/>
              </a:ext>
            </a:extLst>
          </p:cNvPr>
          <p:cNvSpPr txBox="1"/>
          <p:nvPr/>
        </p:nvSpPr>
        <p:spPr>
          <a:xfrm>
            <a:off x="573744" y="2786583"/>
            <a:ext cx="472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MENGAPA MENGGUNAKAN REDIS ?</a:t>
            </a:r>
            <a:endParaRPr lang="en-ID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E83A3-5C75-4B1D-A504-58C6359B5213}"/>
              </a:ext>
            </a:extLst>
          </p:cNvPr>
          <p:cNvSpPr txBox="1"/>
          <p:nvPr/>
        </p:nvSpPr>
        <p:spPr>
          <a:xfrm>
            <a:off x="6893858" y="654424"/>
            <a:ext cx="449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>
                <a:solidFill>
                  <a:srgbClr val="333333"/>
                </a:solidFill>
                <a:latin typeface="AmazonEmberLight"/>
              </a:rPr>
              <a:t>PERFORMA</a:t>
            </a:r>
            <a:r>
              <a:rPr lang="en-ID" dirty="0">
                <a:solidFill>
                  <a:srgbClr val="333333"/>
                </a:solidFill>
                <a:latin typeface="AmazonEmberLight"/>
              </a:rPr>
              <a:t> y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memungkinkan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latensi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rendah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akses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data </a:t>
            </a:r>
            <a:r>
              <a:rPr lang="en-ID" b="0" i="1" dirty="0">
                <a:solidFill>
                  <a:srgbClr val="333333"/>
                </a:solidFill>
                <a:effectLst/>
                <a:latin typeface="AmazonEmber"/>
              </a:rPr>
              <a:t>throughput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tinggi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.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98584-4DBF-41C9-B6CA-B5D6A58B9B30}"/>
              </a:ext>
            </a:extLst>
          </p:cNvPr>
          <p:cNvSpPr txBox="1"/>
          <p:nvPr/>
        </p:nvSpPr>
        <p:spPr>
          <a:xfrm>
            <a:off x="6893857" y="1963271"/>
            <a:ext cx="4491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Redis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memungkinkan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menulis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kode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rumit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tradisional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baris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sedikit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dan </a:t>
            </a:r>
            <a:r>
              <a:rPr lang="en-ID" b="1" i="0" dirty="0">
                <a:solidFill>
                  <a:srgbClr val="333333"/>
                </a:solidFill>
                <a:effectLst/>
                <a:latin typeface="AmazonEmberLight"/>
              </a:rPr>
              <a:t>SEDERHANA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Redis, Anda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menulis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sedikit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baris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kode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menyimpan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mengakses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,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menggunakan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data di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aplikasi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Anda.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80B881-4393-4A9C-9E86-3D28ED0F5536}"/>
              </a:ext>
            </a:extLst>
          </p:cNvPr>
          <p:cNvSpPr txBox="1"/>
          <p:nvPr/>
        </p:nvSpPr>
        <p:spPr>
          <a:xfrm>
            <a:off x="6893857" y="4520060"/>
            <a:ext cx="49126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Redis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proyek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1" dirty="0">
                <a:solidFill>
                  <a:srgbClr val="333333"/>
                </a:solidFill>
                <a:latin typeface="AmazonEmberLight"/>
              </a:rPr>
              <a:t>OPEN SOURCE 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didukung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oleh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komunitas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dinamis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termasuk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AWS.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Tidak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ada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penguncian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oleh vendor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karena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Redis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berbasis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standar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terbuka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mendukung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format data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terbuka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,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menampilkan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banyak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sekali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 set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Light"/>
              </a:rPr>
              <a:t>klien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Light"/>
              </a:rPr>
              <a:t>.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7C1DB0-F392-4AAA-92D8-127AB743B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1341" y="-1054411"/>
            <a:ext cx="6096000" cy="406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430A4D-030D-4B52-A4E4-08AA80B198FE}"/>
              </a:ext>
            </a:extLst>
          </p:cNvPr>
          <p:cNvSpPr txBox="1"/>
          <p:nvPr/>
        </p:nvSpPr>
        <p:spPr>
          <a:xfrm>
            <a:off x="11672048" y="0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15</a:t>
            </a:r>
            <a:endParaRPr lang="en-ID" sz="2400" dirty="0"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F7473-9C4E-4715-9553-649E4F362F9F}"/>
              </a:ext>
            </a:extLst>
          </p:cNvPr>
          <p:cNvSpPr txBox="1"/>
          <p:nvPr/>
        </p:nvSpPr>
        <p:spPr>
          <a:xfrm>
            <a:off x="71719" y="6396335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15</a:t>
            </a:r>
            <a:endParaRPr lang="en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1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220610-8478-4CB8-90ED-658C4C51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553" y="-1027517"/>
            <a:ext cx="6096000" cy="406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91C05F-EA09-41FB-946B-69BF25A6987F}"/>
              </a:ext>
            </a:extLst>
          </p:cNvPr>
          <p:cNvSpPr txBox="1"/>
          <p:nvPr/>
        </p:nvSpPr>
        <p:spPr>
          <a:xfrm>
            <a:off x="869575" y="2447804"/>
            <a:ext cx="449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dirty="0">
                <a:solidFill>
                  <a:srgbClr val="333333"/>
                </a:solidFill>
                <a:latin typeface="AmazonEmberLight"/>
              </a:rPr>
              <a:t>CACHING</a:t>
            </a:r>
            <a:r>
              <a:rPr lang="en-ID" sz="3200" b="0" i="0" dirty="0">
                <a:solidFill>
                  <a:srgbClr val="333333"/>
                </a:solidFill>
                <a:effectLst/>
                <a:latin typeface="AmazonEmberLight"/>
              </a:rPr>
              <a:t>.</a:t>
            </a:r>
            <a:endParaRPr lang="en-ID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2CA1E-16A5-47AC-8DAB-BF6C94668FDE}"/>
              </a:ext>
            </a:extLst>
          </p:cNvPr>
          <p:cNvSpPr txBox="1"/>
          <p:nvPr/>
        </p:nvSpPr>
        <p:spPr>
          <a:xfrm>
            <a:off x="2039470" y="3636869"/>
            <a:ext cx="449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dirty="0">
                <a:solidFill>
                  <a:srgbClr val="333333"/>
                </a:solidFill>
                <a:latin typeface="AmazonEmberLight"/>
              </a:rPr>
              <a:t>MACHINE LEARNING</a:t>
            </a:r>
            <a:r>
              <a:rPr lang="en-ID" sz="3200" b="0" i="0" dirty="0">
                <a:solidFill>
                  <a:srgbClr val="333333"/>
                </a:solidFill>
                <a:effectLst/>
                <a:latin typeface="AmazonEmberLight"/>
              </a:rPr>
              <a:t>.</a:t>
            </a:r>
            <a:endParaRPr lang="en-ID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EE9B0-2750-4FC9-9602-DEDD65859386}"/>
              </a:ext>
            </a:extLst>
          </p:cNvPr>
          <p:cNvSpPr txBox="1"/>
          <p:nvPr/>
        </p:nvSpPr>
        <p:spPr>
          <a:xfrm>
            <a:off x="502022" y="5011754"/>
            <a:ext cx="449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i="0" dirty="0">
                <a:solidFill>
                  <a:srgbClr val="333333"/>
                </a:solidFill>
                <a:effectLst/>
                <a:latin typeface="AmazonEmberLight"/>
              </a:rPr>
              <a:t>PENY</a:t>
            </a:r>
            <a:r>
              <a:rPr lang="en-ID" sz="3200" b="1" dirty="0">
                <a:solidFill>
                  <a:srgbClr val="333333"/>
                </a:solidFill>
                <a:latin typeface="AmazonEmberLight"/>
              </a:rPr>
              <a:t>IMPANAN SESI</a:t>
            </a:r>
            <a:r>
              <a:rPr lang="en-ID" sz="3200" b="0" i="0" dirty="0">
                <a:solidFill>
                  <a:srgbClr val="333333"/>
                </a:solidFill>
                <a:effectLst/>
                <a:latin typeface="AmazonEmberLight"/>
              </a:rPr>
              <a:t>.</a:t>
            </a:r>
            <a:endParaRPr lang="en-ID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0BED00-7BA5-44C8-8A4A-49DFED7B462C}"/>
              </a:ext>
            </a:extLst>
          </p:cNvPr>
          <p:cNvSpPr txBox="1"/>
          <p:nvPr/>
        </p:nvSpPr>
        <p:spPr>
          <a:xfrm>
            <a:off x="5818093" y="2367389"/>
            <a:ext cx="449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dirty="0">
                <a:solidFill>
                  <a:srgbClr val="333333"/>
                </a:solidFill>
                <a:latin typeface="AmazonEmberLight"/>
              </a:rPr>
              <a:t>OBROLAN PERPESANAN</a:t>
            </a:r>
            <a:endParaRPr lang="en-ID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85BFD-6FB9-4089-8418-DCED7173E192}"/>
              </a:ext>
            </a:extLst>
          </p:cNvPr>
          <p:cNvSpPr txBox="1"/>
          <p:nvPr/>
        </p:nvSpPr>
        <p:spPr>
          <a:xfrm>
            <a:off x="8063751" y="3613449"/>
            <a:ext cx="449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dirty="0">
                <a:solidFill>
                  <a:srgbClr val="333333"/>
                </a:solidFill>
                <a:latin typeface="AmazonEmberLight"/>
              </a:rPr>
              <a:t>ANALISIS REAL-TIME</a:t>
            </a:r>
            <a:endParaRPr lang="en-ID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76FD0-1719-4515-B62C-EB80E8FD4D1F}"/>
              </a:ext>
            </a:extLst>
          </p:cNvPr>
          <p:cNvSpPr txBox="1"/>
          <p:nvPr/>
        </p:nvSpPr>
        <p:spPr>
          <a:xfrm>
            <a:off x="5889810" y="4921721"/>
            <a:ext cx="449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1" dirty="0">
                <a:solidFill>
                  <a:srgbClr val="333333"/>
                </a:solidFill>
                <a:latin typeface="AmazonEmberLight"/>
              </a:rPr>
              <a:t>STREAMING MEDIA</a:t>
            </a:r>
            <a:endParaRPr lang="en-ID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D0E3F-26FB-44AA-929D-3250CC496BC1}"/>
              </a:ext>
            </a:extLst>
          </p:cNvPr>
          <p:cNvSpPr txBox="1"/>
          <p:nvPr/>
        </p:nvSpPr>
        <p:spPr>
          <a:xfrm>
            <a:off x="11672048" y="0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16</a:t>
            </a:r>
            <a:endParaRPr lang="en-ID" sz="2400" dirty="0">
              <a:latin typeface="Bahnschrif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8293F0-60C2-4AB3-9D4F-4F98D2E16007}"/>
              </a:ext>
            </a:extLst>
          </p:cNvPr>
          <p:cNvSpPr txBox="1"/>
          <p:nvPr/>
        </p:nvSpPr>
        <p:spPr>
          <a:xfrm>
            <a:off x="71719" y="6396335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16</a:t>
            </a:r>
            <a:endParaRPr lang="en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4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91E1E4-79DB-4E81-8C4C-76ED9E63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365" y="-521986"/>
            <a:ext cx="12192000" cy="3742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E192E1-53AB-43C7-B136-3ED46D80933F}"/>
              </a:ext>
            </a:extLst>
          </p:cNvPr>
          <p:cNvSpPr txBox="1"/>
          <p:nvPr/>
        </p:nvSpPr>
        <p:spPr>
          <a:xfrm>
            <a:off x="3005348" y="3344382"/>
            <a:ext cx="6702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b="0" i="0" dirty="0" err="1">
                <a:solidFill>
                  <a:srgbClr val="333333"/>
                </a:solidFill>
                <a:effectLst/>
                <a:latin typeface="AmazonEmber"/>
              </a:rPr>
              <a:t>Multer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mazonEmber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nn-NO" b="0" i="0" dirty="0">
                <a:solidFill>
                  <a:srgbClr val="222222"/>
                </a:solidFill>
                <a:effectLst/>
                <a:latin typeface="AmazonEmber"/>
              </a:rPr>
              <a:t>Apa itu multer? Multer adalah </a:t>
            </a:r>
            <a:r>
              <a:rPr lang="nn-NO" b="1" i="0" dirty="0">
                <a:solidFill>
                  <a:srgbClr val="222222"/>
                </a:solidFill>
                <a:effectLst/>
                <a:latin typeface="AmazonEmber"/>
              </a:rPr>
              <a:t>middleware</a:t>
            </a:r>
            <a:r>
              <a:rPr lang="nn-NO" b="0" i="0" dirty="0">
                <a:solidFill>
                  <a:srgbClr val="222222"/>
                </a:solidFill>
                <a:effectLst/>
                <a:latin typeface="AmazonEmber"/>
              </a:rPr>
              <a:t> untuk menangani </a:t>
            </a:r>
            <a:r>
              <a:rPr lang="nn-NO" b="1" i="0" dirty="0">
                <a:solidFill>
                  <a:srgbClr val="222222"/>
                </a:solidFill>
                <a:effectLst/>
                <a:latin typeface="AmazonEmber"/>
              </a:rPr>
              <a:t>multipart/form-data</a:t>
            </a:r>
            <a:r>
              <a:rPr lang="nn-NO" b="0" i="0" dirty="0">
                <a:solidFill>
                  <a:srgbClr val="222222"/>
                </a:solidFill>
                <a:effectLst/>
                <a:latin typeface="AmazonEmber"/>
              </a:rPr>
              <a:t>, yang biasa digunakan untuk kebutuhan mengunggah berkas</a:t>
            </a:r>
            <a:r>
              <a:rPr lang="nn-NO" b="0" i="0" dirty="0">
                <a:solidFill>
                  <a:srgbClr val="222222"/>
                </a:solidFill>
                <a:effectLst/>
                <a:latin typeface="Ubuntu" panose="020B0604020202020204" pitchFamily="34" charset="0"/>
              </a:rPr>
              <a:t>.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74981-669A-437E-8460-270F65583020}"/>
              </a:ext>
            </a:extLst>
          </p:cNvPr>
          <p:cNvSpPr txBox="1"/>
          <p:nvPr/>
        </p:nvSpPr>
        <p:spPr>
          <a:xfrm>
            <a:off x="4408936" y="4830618"/>
            <a:ext cx="389489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mazonEmber"/>
              </a:rPr>
              <a:t>MIDDLEWARE</a:t>
            </a:r>
            <a:endParaRPr lang="en-ID" b="1" dirty="0">
              <a:latin typeface="AmazonEmbe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F3E74-6BE0-42CB-A892-3291B0EA4BA5}"/>
              </a:ext>
            </a:extLst>
          </p:cNvPr>
          <p:cNvSpPr txBox="1"/>
          <p:nvPr/>
        </p:nvSpPr>
        <p:spPr>
          <a:xfrm>
            <a:off x="3299692" y="5393524"/>
            <a:ext cx="8273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222222"/>
                </a:solidFill>
                <a:effectLst/>
                <a:latin typeface="Ubuntu" panose="020B0504030602030204" pitchFamily="34" charset="0"/>
              </a:rPr>
              <a:t>yaitu</a:t>
            </a:r>
            <a:r>
              <a:rPr lang="en-ID" b="0" i="0" dirty="0">
                <a:solidFill>
                  <a:srgbClr val="222222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Ubuntu" panose="020B0504030602030204" pitchFamily="34" charset="0"/>
              </a:rPr>
              <a:t>penengah</a:t>
            </a:r>
            <a:r>
              <a:rPr lang="en-ID" b="0" i="0" dirty="0">
                <a:solidFill>
                  <a:srgbClr val="222222"/>
                </a:solidFill>
                <a:effectLst/>
                <a:latin typeface="Ubuntu" panose="020B0504030602030204" pitchFamily="34" charset="0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Ubuntu" panose="020B0504030602030204" pitchFamily="34" charset="0"/>
              </a:rPr>
              <a:t>antara</a:t>
            </a:r>
            <a:r>
              <a:rPr lang="en-ID" b="0" i="0" dirty="0">
                <a:solidFill>
                  <a:srgbClr val="222222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en-ID" b="1" i="0" dirty="0">
                <a:solidFill>
                  <a:srgbClr val="222222"/>
                </a:solidFill>
                <a:effectLst/>
                <a:latin typeface="Ubuntu" panose="020B0504030602030204" pitchFamily="34" charset="0"/>
              </a:rPr>
              <a:t>router</a:t>
            </a:r>
            <a:r>
              <a:rPr lang="en-ID" b="0" i="0" dirty="0">
                <a:solidFill>
                  <a:srgbClr val="222222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Ubuntu" panose="020B0504030602030204" pitchFamily="34" charset="0"/>
              </a:rPr>
              <a:t>dengan</a:t>
            </a:r>
            <a:r>
              <a:rPr lang="en-ID" b="0" i="0" dirty="0">
                <a:solidFill>
                  <a:srgbClr val="222222"/>
                </a:solidFill>
                <a:effectLst/>
                <a:latin typeface="Ubuntu" panose="020B0504030602030204" pitchFamily="34" charset="0"/>
              </a:rPr>
              <a:t> </a:t>
            </a:r>
            <a:r>
              <a:rPr lang="en-ID" b="1" i="0" dirty="0">
                <a:solidFill>
                  <a:srgbClr val="222222"/>
                </a:solidFill>
                <a:effectLst/>
                <a:latin typeface="Ubuntu" panose="020B0504030602030204" pitchFamily="34" charset="0"/>
              </a:rPr>
              <a:t>handler</a:t>
            </a:r>
            <a:r>
              <a:rPr lang="en-ID" b="0" i="0" dirty="0">
                <a:solidFill>
                  <a:srgbClr val="222222"/>
                </a:solidFill>
                <a:effectLst/>
                <a:latin typeface="Ubuntu" panose="020B0504030602030204" pitchFamily="34" charset="0"/>
              </a:rPr>
              <a:t> / </a:t>
            </a:r>
            <a:r>
              <a:rPr lang="en-ID" b="1" i="0" dirty="0">
                <a:solidFill>
                  <a:srgbClr val="222222"/>
                </a:solidFill>
                <a:effectLst/>
                <a:latin typeface="Ubuntu" panose="020B0504030602030204" pitchFamily="34" charset="0"/>
              </a:rPr>
              <a:t>controller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135A1-CA0C-4A79-B08F-B607010F9F86}"/>
              </a:ext>
            </a:extLst>
          </p:cNvPr>
          <p:cNvSpPr txBox="1"/>
          <p:nvPr/>
        </p:nvSpPr>
        <p:spPr>
          <a:xfrm>
            <a:off x="11672048" y="0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17</a:t>
            </a:r>
            <a:endParaRPr lang="en-ID" sz="2400" dirty="0">
              <a:latin typeface="Bahnschrif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899A5-44F9-4CFE-A610-B3E57DF433C4}"/>
              </a:ext>
            </a:extLst>
          </p:cNvPr>
          <p:cNvSpPr txBox="1"/>
          <p:nvPr/>
        </p:nvSpPr>
        <p:spPr>
          <a:xfrm>
            <a:off x="71719" y="6396335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17</a:t>
            </a:r>
            <a:endParaRPr lang="en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8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62D2A-B4A4-4917-BAFD-AAD0D5974959}"/>
              </a:ext>
            </a:extLst>
          </p:cNvPr>
          <p:cNvSpPr txBox="1"/>
          <p:nvPr/>
        </p:nvSpPr>
        <p:spPr>
          <a:xfrm>
            <a:off x="4238201" y="348265"/>
            <a:ext cx="3894891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mazonEmber"/>
              </a:rPr>
              <a:t>MIDDLEWARE</a:t>
            </a:r>
            <a:endParaRPr lang="en-ID" sz="4000" b="1" dirty="0">
              <a:latin typeface="AmazonEmber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781ADB-E704-40C2-8B11-3A42947D3397}"/>
              </a:ext>
            </a:extLst>
          </p:cNvPr>
          <p:cNvSpPr/>
          <p:nvPr/>
        </p:nvSpPr>
        <p:spPr>
          <a:xfrm>
            <a:off x="564777" y="2133600"/>
            <a:ext cx="2976282" cy="1425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ROUTE</a:t>
            </a:r>
            <a:endParaRPr lang="en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417CD4-678A-4363-B390-BA39D6BBB5F9}"/>
              </a:ext>
            </a:extLst>
          </p:cNvPr>
          <p:cNvSpPr/>
          <p:nvPr/>
        </p:nvSpPr>
        <p:spPr>
          <a:xfrm>
            <a:off x="4697507" y="2133600"/>
            <a:ext cx="2976282" cy="1425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MIDDLEWARE</a:t>
            </a:r>
            <a:endParaRPr lang="en-ID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2E7498-DC57-4155-9221-A3FEBAB826DE}"/>
              </a:ext>
            </a:extLst>
          </p:cNvPr>
          <p:cNvSpPr/>
          <p:nvPr/>
        </p:nvSpPr>
        <p:spPr>
          <a:xfrm>
            <a:off x="8767483" y="2133600"/>
            <a:ext cx="2976282" cy="1425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en-ID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4306FBC-3B68-4A52-8FA3-ACAA371B26A2}"/>
              </a:ext>
            </a:extLst>
          </p:cNvPr>
          <p:cNvSpPr/>
          <p:nvPr/>
        </p:nvSpPr>
        <p:spPr>
          <a:xfrm>
            <a:off x="3675529" y="2680447"/>
            <a:ext cx="869577" cy="394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351AE1-BCFB-48A0-AA88-B4EEDF59CB4E}"/>
              </a:ext>
            </a:extLst>
          </p:cNvPr>
          <p:cNvSpPr/>
          <p:nvPr/>
        </p:nvSpPr>
        <p:spPr>
          <a:xfrm>
            <a:off x="7826190" y="2635623"/>
            <a:ext cx="869577" cy="394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025A425-1A7C-48BD-B738-9179E9CBCBD9}"/>
              </a:ext>
            </a:extLst>
          </p:cNvPr>
          <p:cNvSpPr/>
          <p:nvPr/>
        </p:nvSpPr>
        <p:spPr>
          <a:xfrm>
            <a:off x="5880847" y="4188107"/>
            <a:ext cx="430306" cy="1093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2850D-F92B-4F33-AC11-A652B29693DC}"/>
              </a:ext>
            </a:extLst>
          </p:cNvPr>
          <p:cNvSpPr txBox="1"/>
          <p:nvPr/>
        </p:nvSpPr>
        <p:spPr>
          <a:xfrm>
            <a:off x="4083422" y="3720258"/>
            <a:ext cx="49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APA SAJA YANG ADA DALAM MIDDLEWARE?</a:t>
            </a:r>
            <a:endParaRPr lang="en-ID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4B82A-8E13-4B1F-B34F-11FD133EB007}"/>
              </a:ext>
            </a:extLst>
          </p:cNvPr>
          <p:cNvSpPr txBox="1"/>
          <p:nvPr/>
        </p:nvSpPr>
        <p:spPr>
          <a:xfrm>
            <a:off x="2384611" y="5597569"/>
            <a:ext cx="258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PROSES OTENTIKASI</a:t>
            </a:r>
            <a:endParaRPr lang="en-ID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7EDC9-0094-4107-B532-0E3208AC144E}"/>
              </a:ext>
            </a:extLst>
          </p:cNvPr>
          <p:cNvSpPr txBox="1"/>
          <p:nvPr/>
        </p:nvSpPr>
        <p:spPr>
          <a:xfrm>
            <a:off x="4930586" y="5597569"/>
            <a:ext cx="258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LOGGING</a:t>
            </a:r>
            <a:endParaRPr lang="en-ID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C36AF-7CDC-4DBF-B96D-C3AEE8991113}"/>
              </a:ext>
            </a:extLst>
          </p:cNvPr>
          <p:cNvSpPr txBox="1"/>
          <p:nvPr/>
        </p:nvSpPr>
        <p:spPr>
          <a:xfrm>
            <a:off x="6425315" y="5597569"/>
            <a:ext cx="258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VALIDASI INPUT</a:t>
            </a:r>
            <a:endParaRPr lang="en-ID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AFF259-8DF5-4D51-8E69-7BB3DD0B4B58}"/>
              </a:ext>
            </a:extLst>
          </p:cNvPr>
          <p:cNvSpPr txBox="1"/>
          <p:nvPr/>
        </p:nvSpPr>
        <p:spPr>
          <a:xfrm>
            <a:off x="8379621" y="5597569"/>
            <a:ext cx="258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MULTER</a:t>
            </a:r>
            <a:endParaRPr lang="en-ID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8F9850-7422-42AA-AAAD-7624A6FAB1BC}"/>
              </a:ext>
            </a:extLst>
          </p:cNvPr>
          <p:cNvSpPr txBox="1"/>
          <p:nvPr/>
        </p:nvSpPr>
        <p:spPr>
          <a:xfrm>
            <a:off x="11672048" y="0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18</a:t>
            </a:r>
            <a:endParaRPr lang="en-ID" sz="2400" dirty="0">
              <a:latin typeface="Bahnschrif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0009DC-1B89-4AF2-B3BC-D305657A9DAC}"/>
              </a:ext>
            </a:extLst>
          </p:cNvPr>
          <p:cNvSpPr txBox="1"/>
          <p:nvPr/>
        </p:nvSpPr>
        <p:spPr>
          <a:xfrm>
            <a:off x="71719" y="6396335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18</a:t>
            </a:r>
            <a:endParaRPr lang="en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34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F49D47-E06C-466B-AF65-CCA2163D824B}"/>
              </a:ext>
            </a:extLst>
          </p:cNvPr>
          <p:cNvSpPr txBox="1"/>
          <p:nvPr/>
        </p:nvSpPr>
        <p:spPr>
          <a:xfrm>
            <a:off x="3563470" y="2419617"/>
            <a:ext cx="506505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DEFINISI OTENTIKASI DAN OTORISASI</a:t>
            </a:r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80AC6-C76C-459E-9DFB-08160F9DA910}"/>
              </a:ext>
            </a:extLst>
          </p:cNvPr>
          <p:cNvSpPr txBox="1"/>
          <p:nvPr/>
        </p:nvSpPr>
        <p:spPr>
          <a:xfrm>
            <a:off x="1810872" y="2896525"/>
            <a:ext cx="89467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Otentikasi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otorisasi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langkah-langkah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keamanan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diambil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melindungi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data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informasi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Otentikasi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proses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memverifikasi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identitas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orang yang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mendekati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 Di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sisi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lain,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Otorisasi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proses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pengecekan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hak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istimewa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daftar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akses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yang orang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beri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wewenang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</a:t>
            </a:r>
            <a:endParaRPr lang="en-ID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1CA4E-46D0-4708-977F-8B00D485442E}"/>
              </a:ext>
            </a:extLst>
          </p:cNvPr>
          <p:cNvSpPr txBox="1"/>
          <p:nvPr/>
        </p:nvSpPr>
        <p:spPr>
          <a:xfrm>
            <a:off x="2660279" y="5006864"/>
            <a:ext cx="7247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ahnschrift" panose="020B0502040204020203" pitchFamily="34" charset="0"/>
              </a:rPr>
              <a:t>MENGAPA DIPERLUKAN OTENTIKASI DAN OTORISASI ?</a:t>
            </a:r>
            <a:endParaRPr lang="en-ID" sz="3600" b="1" dirty="0">
              <a:latin typeface="Bahnschrift" panose="020B0502040204020203" pitchFamily="34" charset="0"/>
            </a:endParaRPr>
          </a:p>
        </p:txBody>
      </p:sp>
      <p:pic>
        <p:nvPicPr>
          <p:cNvPr id="8" name="Graphic 7" descr="Employee badge">
            <a:extLst>
              <a:ext uri="{FF2B5EF4-FFF2-40B4-BE49-F238E27FC236}">
                <a16:creationId xmlns:a16="http://schemas.microsoft.com/office/drawing/2014/main" id="{18BCCC42-0222-4AF3-9669-A052283CA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0417" y="48453"/>
            <a:ext cx="2371164" cy="2371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F52DA3-D662-4CA6-A982-0CBB61F8B26B}"/>
              </a:ext>
            </a:extLst>
          </p:cNvPr>
          <p:cNvSpPr txBox="1"/>
          <p:nvPr/>
        </p:nvSpPr>
        <p:spPr>
          <a:xfrm>
            <a:off x="11672048" y="0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01</a:t>
            </a:r>
            <a:endParaRPr lang="en-ID" sz="2400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336F22-4BD2-414D-A692-BE52C881BA96}"/>
              </a:ext>
            </a:extLst>
          </p:cNvPr>
          <p:cNvSpPr txBox="1"/>
          <p:nvPr/>
        </p:nvSpPr>
        <p:spPr>
          <a:xfrm>
            <a:off x="71719" y="6396335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01</a:t>
            </a:r>
            <a:endParaRPr lang="en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7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B22223-9AD2-4667-9048-81BBB87EAE69}"/>
              </a:ext>
            </a:extLst>
          </p:cNvPr>
          <p:cNvSpPr txBox="1"/>
          <p:nvPr/>
        </p:nvSpPr>
        <p:spPr>
          <a:xfrm>
            <a:off x="2700616" y="1727423"/>
            <a:ext cx="6790767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UNTUK MENJALANKAN MULTER</a:t>
            </a:r>
            <a:endParaRPr lang="en-ID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AD042-170B-4BFE-8D7E-F3C4A3DE584C}"/>
              </a:ext>
            </a:extLst>
          </p:cNvPr>
          <p:cNvSpPr txBox="1"/>
          <p:nvPr/>
        </p:nvSpPr>
        <p:spPr>
          <a:xfrm>
            <a:off x="918878" y="2807195"/>
            <a:ext cx="679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mazonEmber"/>
              </a:rPr>
              <a:t>INSTALL NPM MULTER</a:t>
            </a:r>
            <a:endParaRPr lang="en-ID" sz="2800" b="1" dirty="0">
              <a:latin typeface="AmazonEmbe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8C1C5-71B4-4F4E-A873-80A1847230C6}"/>
              </a:ext>
            </a:extLst>
          </p:cNvPr>
          <p:cNvSpPr txBox="1"/>
          <p:nvPr/>
        </p:nvSpPr>
        <p:spPr>
          <a:xfrm>
            <a:off x="6961091" y="2807195"/>
            <a:ext cx="679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mazonEmber"/>
              </a:rPr>
              <a:t>MENDEFINISIKAN DEPEDENCIES</a:t>
            </a:r>
            <a:endParaRPr lang="en-ID" sz="2800" b="1" dirty="0">
              <a:latin typeface="AmazonEmb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64646B-4956-4E21-AC57-EEFF58EC2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8210"/>
          <a:stretch/>
        </p:blipFill>
        <p:spPr>
          <a:xfrm>
            <a:off x="705963" y="3527586"/>
            <a:ext cx="4657171" cy="1061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AEE288-00FB-472D-8CE3-C1BC583A1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583" y="-240375"/>
            <a:ext cx="7162800" cy="21986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E62EA2-0D80-4A0A-9AFB-4EC66578CD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10"/>
          <a:stretch/>
        </p:blipFill>
        <p:spPr>
          <a:xfrm>
            <a:off x="7177375" y="3690340"/>
            <a:ext cx="4461062" cy="11125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62C0E2-CA7F-42C4-B600-A04B93507258}"/>
              </a:ext>
            </a:extLst>
          </p:cNvPr>
          <p:cNvSpPr txBox="1"/>
          <p:nvPr/>
        </p:nvSpPr>
        <p:spPr>
          <a:xfrm>
            <a:off x="11672048" y="0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19</a:t>
            </a:r>
            <a:endParaRPr lang="en-ID" sz="2400" dirty="0"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33BDBA-9890-4A11-8787-012EFC4DD8E8}"/>
              </a:ext>
            </a:extLst>
          </p:cNvPr>
          <p:cNvSpPr txBox="1"/>
          <p:nvPr/>
        </p:nvSpPr>
        <p:spPr>
          <a:xfrm>
            <a:off x="71719" y="6396335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19</a:t>
            </a:r>
            <a:endParaRPr lang="en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1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wt - IES Solutions">
            <a:extLst>
              <a:ext uri="{FF2B5EF4-FFF2-40B4-BE49-F238E27FC236}">
                <a16:creationId xmlns:a16="http://schemas.microsoft.com/office/drawing/2014/main" id="{20AFB601-5364-4159-85E8-CCA26DF9F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2" y="-242715"/>
            <a:ext cx="5074024" cy="317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308688-B9F7-4824-9C45-1948E25F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424" y="1321199"/>
            <a:ext cx="6096000" cy="406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F26121-FA79-45D4-8430-328CD8454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947" y="67234"/>
            <a:ext cx="7445188" cy="2285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06DF72-B346-46EC-9CB8-89053839A6C2}"/>
              </a:ext>
            </a:extLst>
          </p:cNvPr>
          <p:cNvSpPr txBox="1"/>
          <p:nvPr/>
        </p:nvSpPr>
        <p:spPr>
          <a:xfrm>
            <a:off x="1205753" y="5385199"/>
            <a:ext cx="8408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latin typeface="Bahnschrift" panose="020B0502040204020203" pitchFamily="34" charset="0"/>
              </a:rPr>
              <a:t>SEKIAN DAN TERIMAKASIH</a:t>
            </a:r>
            <a:endParaRPr lang="en-ID" sz="40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8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20A9EA-1859-4A4D-9CA3-BAB60DE190D5}"/>
              </a:ext>
            </a:extLst>
          </p:cNvPr>
          <p:cNvSpPr txBox="1"/>
          <p:nvPr/>
        </p:nvSpPr>
        <p:spPr>
          <a:xfrm>
            <a:off x="2115669" y="3102711"/>
            <a:ext cx="83192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Mekanisme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b="1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otentikasi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menentukan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identitas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sebelum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mengungkapkan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informasi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sensitif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 Sangat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penting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antarmuka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di mana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prioritas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melindungi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informasi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rahasia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prosesnya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membuat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klaim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dibuktikan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tentang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identitas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individu</a:t>
            </a:r>
            <a:r>
              <a:rPr lang="en-ID" dirty="0" err="1">
                <a:solidFill>
                  <a:srgbClr val="444444"/>
                </a:solidFill>
                <a:latin typeface="roboto" panose="02000000000000000000" pitchFamily="2" charset="0"/>
              </a:rPr>
              <a:t>nya</a:t>
            </a:r>
            <a:r>
              <a:rPr lang="en-ID" dirty="0">
                <a:solidFill>
                  <a:srgbClr val="444444"/>
                </a:solidFill>
                <a:latin typeface="roboto" panose="02000000000000000000" pitchFamily="2" charset="0"/>
              </a:rPr>
              <a:t>.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08AAC-0328-4FD1-ABC2-4D31C1F907C6}"/>
              </a:ext>
            </a:extLst>
          </p:cNvPr>
          <p:cNvSpPr txBox="1"/>
          <p:nvPr/>
        </p:nvSpPr>
        <p:spPr>
          <a:xfrm>
            <a:off x="4065495" y="2192904"/>
            <a:ext cx="4114800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OTENTIKASI</a:t>
            </a:r>
            <a:endParaRPr lang="en-ID" sz="3200" b="1" dirty="0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1DDDC3EB-0E8A-43A0-B69C-D1120AC49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4865" y="556845"/>
            <a:ext cx="1636059" cy="1636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4E9CBF-3DBB-4CCC-95CE-BDEEEA74C059}"/>
              </a:ext>
            </a:extLst>
          </p:cNvPr>
          <p:cNvSpPr txBox="1"/>
          <p:nvPr/>
        </p:nvSpPr>
        <p:spPr>
          <a:xfrm>
            <a:off x="11672048" y="0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02</a:t>
            </a:r>
            <a:endParaRPr lang="en-ID" sz="24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259AB-AA4F-43C6-A534-EBF33EEE72A0}"/>
              </a:ext>
            </a:extLst>
          </p:cNvPr>
          <p:cNvSpPr txBox="1"/>
          <p:nvPr/>
        </p:nvSpPr>
        <p:spPr>
          <a:xfrm>
            <a:off x="71719" y="6396335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02</a:t>
            </a:r>
            <a:endParaRPr lang="en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9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74DF41-043D-4C33-9DCE-8F065232C51D}"/>
              </a:ext>
            </a:extLst>
          </p:cNvPr>
          <p:cNvSpPr/>
          <p:nvPr/>
        </p:nvSpPr>
        <p:spPr>
          <a:xfrm>
            <a:off x="1667434" y="1891554"/>
            <a:ext cx="1649505" cy="1246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</a:t>
            </a:r>
            <a:endParaRPr lang="en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071240-8093-4BAE-94B7-92FD162C539A}"/>
              </a:ext>
            </a:extLst>
          </p:cNvPr>
          <p:cNvSpPr/>
          <p:nvPr/>
        </p:nvSpPr>
        <p:spPr>
          <a:xfrm>
            <a:off x="8776445" y="1891554"/>
            <a:ext cx="1649505" cy="1246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B</a:t>
            </a:r>
            <a:endParaRPr lang="en-ID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0F232E4-E30A-4AD0-B7F3-F0D28E168081}"/>
              </a:ext>
            </a:extLst>
          </p:cNvPr>
          <p:cNvSpPr/>
          <p:nvPr/>
        </p:nvSpPr>
        <p:spPr>
          <a:xfrm>
            <a:off x="3778621" y="1914406"/>
            <a:ext cx="4760259" cy="555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7982C-263C-436D-83A2-1E1EFFD7DBCE}"/>
              </a:ext>
            </a:extLst>
          </p:cNvPr>
          <p:cNvSpPr txBox="1"/>
          <p:nvPr/>
        </p:nvSpPr>
        <p:spPr>
          <a:xfrm>
            <a:off x="4814043" y="1268075"/>
            <a:ext cx="233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YANG DIKIRIM USER A UNTUK USER B</a:t>
            </a:r>
            <a:endParaRPr lang="en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AB3091-ECFF-40EC-B157-712E58D0B6D4}"/>
              </a:ext>
            </a:extLst>
          </p:cNvPr>
          <p:cNvSpPr/>
          <p:nvPr/>
        </p:nvSpPr>
        <p:spPr>
          <a:xfrm>
            <a:off x="5154703" y="3792065"/>
            <a:ext cx="1649505" cy="1246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ANONYM</a:t>
            </a:r>
            <a:endParaRPr lang="en-ID" dirty="0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C7E9662A-C7F7-46B2-AEE2-0BB4F6D06500}"/>
              </a:ext>
            </a:extLst>
          </p:cNvPr>
          <p:cNvSpPr/>
          <p:nvPr/>
        </p:nvSpPr>
        <p:spPr>
          <a:xfrm flipV="1">
            <a:off x="3778621" y="2545977"/>
            <a:ext cx="2532529" cy="1169890"/>
          </a:xfrm>
          <a:prstGeom prst="bentUpArrow">
            <a:avLst>
              <a:gd name="adj1" fmla="val 25000"/>
              <a:gd name="adj2" fmla="val 3014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AA059-591E-4EB3-B693-2D1C9A0BAEDB}"/>
              </a:ext>
            </a:extLst>
          </p:cNvPr>
          <p:cNvSpPr txBox="1"/>
          <p:nvPr/>
        </p:nvSpPr>
        <p:spPr>
          <a:xfrm>
            <a:off x="777687" y="5507198"/>
            <a:ext cx="10636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b="0" i="0" dirty="0" err="1">
                <a:solidFill>
                  <a:srgbClr val="444444"/>
                </a:solidFill>
                <a:effectLst/>
              </a:rPr>
              <a:t>seorang</a:t>
            </a:r>
            <a:r>
              <a:rPr lang="en-ID" sz="16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</a:rPr>
              <a:t>penyusup</a:t>
            </a:r>
            <a:r>
              <a:rPr lang="en-ID" sz="16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1600" b="1" i="0" dirty="0">
                <a:solidFill>
                  <a:srgbClr val="444444"/>
                </a:solidFill>
                <a:effectLst/>
              </a:rPr>
              <a:t>ANONYM </a:t>
            </a:r>
            <a:r>
              <a:rPr lang="en-ID" sz="1600" b="0" i="0" dirty="0" err="1">
                <a:solidFill>
                  <a:srgbClr val="444444"/>
                </a:solidFill>
                <a:effectLst/>
              </a:rPr>
              <a:t>dapat</a:t>
            </a:r>
            <a:r>
              <a:rPr lang="en-ID" sz="16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</a:rPr>
              <a:t>berpura</a:t>
            </a:r>
            <a:r>
              <a:rPr lang="en-ID" sz="16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</a:rPr>
              <a:t>pura</a:t>
            </a:r>
            <a:r>
              <a:rPr lang="en-ID" sz="16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</a:rPr>
              <a:t>menjadi</a:t>
            </a:r>
            <a:r>
              <a:rPr lang="en-ID" sz="1600" b="0" i="0" dirty="0">
                <a:solidFill>
                  <a:srgbClr val="444444"/>
                </a:solidFill>
                <a:effectLst/>
              </a:rPr>
              <a:t> user </a:t>
            </a:r>
            <a:r>
              <a:rPr lang="en-ID" sz="1600" dirty="0" err="1">
                <a:solidFill>
                  <a:srgbClr val="444444"/>
                </a:solidFill>
              </a:rPr>
              <a:t>penerima</a:t>
            </a:r>
            <a:r>
              <a:rPr lang="en-ID" sz="1600" dirty="0">
                <a:solidFill>
                  <a:srgbClr val="444444"/>
                </a:solidFill>
              </a:rPr>
              <a:t> file </a:t>
            </a:r>
            <a:r>
              <a:rPr lang="en-ID" sz="1600" dirty="0" err="1">
                <a:solidFill>
                  <a:srgbClr val="444444"/>
                </a:solidFill>
              </a:rPr>
              <a:t>lalu</a:t>
            </a:r>
            <a:r>
              <a:rPr lang="en-ID" sz="1600" dirty="0">
                <a:solidFill>
                  <a:srgbClr val="444444"/>
                </a:solidFill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</a:rPr>
              <a:t>mencegat</a:t>
            </a:r>
            <a:r>
              <a:rPr lang="en-ID" sz="1600" b="0" i="0" dirty="0">
                <a:solidFill>
                  <a:srgbClr val="444444"/>
                </a:solidFill>
                <a:effectLst/>
              </a:rPr>
              <a:t>, </a:t>
            </a:r>
            <a:r>
              <a:rPr lang="en-ID" sz="1600" b="0" i="0" dirty="0" err="1">
                <a:solidFill>
                  <a:srgbClr val="444444"/>
                </a:solidFill>
                <a:effectLst/>
              </a:rPr>
              <a:t>memodifikasi</a:t>
            </a:r>
            <a:r>
              <a:rPr lang="en-ID" sz="1600" b="0" i="0" dirty="0">
                <a:solidFill>
                  <a:srgbClr val="444444"/>
                </a:solidFill>
                <a:effectLst/>
              </a:rPr>
              <a:t> dan </a:t>
            </a:r>
            <a:r>
              <a:rPr lang="en-ID" sz="1600" b="0" i="0" dirty="0" err="1">
                <a:solidFill>
                  <a:srgbClr val="444444"/>
                </a:solidFill>
                <a:effectLst/>
              </a:rPr>
              <a:t>memutar</a:t>
            </a:r>
            <a:r>
              <a:rPr lang="en-ID" sz="16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</a:rPr>
              <a:t>ulang</a:t>
            </a:r>
            <a:r>
              <a:rPr lang="en-ID" sz="16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</a:rPr>
              <a:t>dokumen</a:t>
            </a:r>
            <a:r>
              <a:rPr lang="en-ID" sz="16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</a:rPr>
              <a:t>untuk</a:t>
            </a:r>
            <a:r>
              <a:rPr lang="en-ID" sz="16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</a:rPr>
              <a:t>menipu</a:t>
            </a:r>
            <a:r>
              <a:rPr lang="en-ID" sz="16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</a:rPr>
              <a:t>atau</a:t>
            </a:r>
            <a:r>
              <a:rPr lang="en-ID" sz="16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</a:rPr>
              <a:t>mencuri</a:t>
            </a:r>
            <a:r>
              <a:rPr lang="en-ID" sz="16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</a:rPr>
              <a:t>informasi</a:t>
            </a:r>
            <a:r>
              <a:rPr lang="en-ID" sz="16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</a:rPr>
              <a:t>jenis</a:t>
            </a:r>
            <a:r>
              <a:rPr lang="en-ID" sz="16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</a:rPr>
              <a:t>serangan</a:t>
            </a:r>
            <a:r>
              <a:rPr lang="en-ID" sz="16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</a:rPr>
              <a:t>ini</a:t>
            </a:r>
            <a:r>
              <a:rPr lang="en-ID" sz="16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1600" b="0" i="0" dirty="0" err="1">
                <a:solidFill>
                  <a:srgbClr val="444444"/>
                </a:solidFill>
                <a:effectLst/>
              </a:rPr>
              <a:t>disebut</a:t>
            </a:r>
            <a:r>
              <a:rPr lang="en-ID" sz="1600" b="0" i="0" dirty="0">
                <a:solidFill>
                  <a:srgbClr val="444444"/>
                </a:solidFill>
                <a:effectLst/>
              </a:rPr>
              <a:t> </a:t>
            </a:r>
            <a:r>
              <a:rPr lang="en-ID" sz="1600" b="1" i="0" dirty="0" err="1">
                <a:solidFill>
                  <a:srgbClr val="444444"/>
                </a:solidFill>
                <a:effectLst/>
              </a:rPr>
              <a:t>fabrikasi</a:t>
            </a:r>
            <a:r>
              <a:rPr lang="en-ID" sz="1600" b="1" i="0" dirty="0">
                <a:solidFill>
                  <a:srgbClr val="444444"/>
                </a:solidFill>
                <a:effectLst/>
              </a:rPr>
              <a:t>.</a:t>
            </a:r>
            <a:endParaRPr lang="en-ID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2A5C4-21D0-4B7A-A717-EF57549CADB3}"/>
              </a:ext>
            </a:extLst>
          </p:cNvPr>
          <p:cNvSpPr txBox="1"/>
          <p:nvPr/>
        </p:nvSpPr>
        <p:spPr>
          <a:xfrm>
            <a:off x="6158749" y="2729762"/>
            <a:ext cx="233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YANG DIKIRIM USER A UNTUK USER B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4AC66E-F696-46B1-BEC9-FDD11FFC8BB2}"/>
              </a:ext>
            </a:extLst>
          </p:cNvPr>
          <p:cNvSpPr txBox="1"/>
          <p:nvPr/>
        </p:nvSpPr>
        <p:spPr>
          <a:xfrm>
            <a:off x="3980323" y="771686"/>
            <a:ext cx="399826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! NO AUTHENTICATION !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B0193-3977-45FF-837F-EFDCE6EED4D0}"/>
              </a:ext>
            </a:extLst>
          </p:cNvPr>
          <p:cNvSpPr txBox="1"/>
          <p:nvPr/>
        </p:nvSpPr>
        <p:spPr>
          <a:xfrm>
            <a:off x="11672048" y="0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03</a:t>
            </a:r>
            <a:endParaRPr lang="en-ID" sz="2400" dirty="0"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A5D23-A396-49A2-9EC7-88A4D7424C65}"/>
              </a:ext>
            </a:extLst>
          </p:cNvPr>
          <p:cNvSpPr txBox="1"/>
          <p:nvPr/>
        </p:nvSpPr>
        <p:spPr>
          <a:xfrm>
            <a:off x="71719" y="6396335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03</a:t>
            </a:r>
            <a:endParaRPr lang="en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10" grpId="0" animBg="1"/>
      <p:bldP spid="11" grpId="0"/>
      <p:bldP spid="12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6903C1-CDD9-4F70-914B-C1240FED02E0}"/>
              </a:ext>
            </a:extLst>
          </p:cNvPr>
          <p:cNvSpPr/>
          <p:nvPr/>
        </p:nvSpPr>
        <p:spPr>
          <a:xfrm>
            <a:off x="275665" y="994199"/>
            <a:ext cx="1649505" cy="1246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</a:t>
            </a:r>
            <a:endParaRPr lang="en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73403B-B037-4A09-91DF-7AB74FD24240}"/>
              </a:ext>
            </a:extLst>
          </p:cNvPr>
          <p:cNvSpPr/>
          <p:nvPr/>
        </p:nvSpPr>
        <p:spPr>
          <a:xfrm>
            <a:off x="10365439" y="951838"/>
            <a:ext cx="1649505" cy="1246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B</a:t>
            </a:r>
            <a:endParaRPr lang="en-ID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AE1C242-050B-4E0B-AEAF-B57B35AD6E71}"/>
              </a:ext>
            </a:extLst>
          </p:cNvPr>
          <p:cNvSpPr/>
          <p:nvPr/>
        </p:nvSpPr>
        <p:spPr>
          <a:xfrm>
            <a:off x="3751727" y="1161371"/>
            <a:ext cx="4760259" cy="555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1D86E6-207A-481C-97ED-D81E2FE8BE57}"/>
              </a:ext>
            </a:extLst>
          </p:cNvPr>
          <p:cNvSpPr/>
          <p:nvPr/>
        </p:nvSpPr>
        <p:spPr>
          <a:xfrm>
            <a:off x="5128362" y="4556881"/>
            <a:ext cx="1690417" cy="1246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ANONYM</a:t>
            </a:r>
            <a:endParaRPr lang="en-ID" dirty="0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3F662B05-9653-4DDC-951D-A1EA7E68911A}"/>
              </a:ext>
            </a:extLst>
          </p:cNvPr>
          <p:cNvSpPr/>
          <p:nvPr/>
        </p:nvSpPr>
        <p:spPr>
          <a:xfrm flipV="1">
            <a:off x="3751727" y="1792941"/>
            <a:ext cx="2532529" cy="1375061"/>
          </a:xfrm>
          <a:prstGeom prst="bentUpArrow">
            <a:avLst>
              <a:gd name="adj1" fmla="val 25000"/>
              <a:gd name="adj2" fmla="val 3014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6E6DCF-7E60-41C4-A29C-AC9F2B9105A9}"/>
              </a:ext>
            </a:extLst>
          </p:cNvPr>
          <p:cNvSpPr/>
          <p:nvPr/>
        </p:nvSpPr>
        <p:spPr>
          <a:xfrm>
            <a:off x="2148731" y="1077784"/>
            <a:ext cx="1379434" cy="9942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AUTH PENGIRIM</a:t>
            </a:r>
            <a:endParaRPr lang="en-ID" sz="1400" b="1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8A1583-C36E-4939-91EA-40ADFE1D6944}"/>
              </a:ext>
            </a:extLst>
          </p:cNvPr>
          <p:cNvSpPr/>
          <p:nvPr/>
        </p:nvSpPr>
        <p:spPr>
          <a:xfrm>
            <a:off x="8662141" y="994199"/>
            <a:ext cx="1503835" cy="11613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AUTH PENERIMA</a:t>
            </a:r>
            <a:endParaRPr lang="en-ID" sz="1400" b="1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B66A7F-F241-426E-8FF1-7802C492722C}"/>
              </a:ext>
            </a:extLst>
          </p:cNvPr>
          <p:cNvSpPr/>
          <p:nvPr/>
        </p:nvSpPr>
        <p:spPr>
          <a:xfrm>
            <a:off x="5140132" y="3310793"/>
            <a:ext cx="1541134" cy="11613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AUTH PENERIMA</a:t>
            </a:r>
            <a:endParaRPr lang="en-ID" sz="14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989DE-6A1E-4B41-AF34-F24F374250F6}"/>
              </a:ext>
            </a:extLst>
          </p:cNvPr>
          <p:cNvSpPr txBox="1"/>
          <p:nvPr/>
        </p:nvSpPr>
        <p:spPr>
          <a:xfrm>
            <a:off x="275665" y="5933939"/>
            <a:ext cx="117392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situasi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diberikan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mekanisme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otentikasi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memastikan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dua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hal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;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pertama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memastikan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bahwa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pengirim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penerima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orang-orang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benar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itu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dikenal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sebagai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sz="1400" b="1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otentikasi</a:t>
            </a:r>
            <a:r>
              <a:rPr lang="en-ID" sz="1400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1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asal</a:t>
            </a:r>
            <a:r>
              <a:rPr lang="en-ID" sz="1400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-data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.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Kedua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memastikan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keamanan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koneksi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dibangun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antara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pengirim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penerima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bantuan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kunci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sesi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rahasia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sehingga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disimpulkan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dikenal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sebagai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sz="1400" b="1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otentikasi</a:t>
            </a:r>
            <a:r>
              <a:rPr lang="en-ID" sz="1400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1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entitas</a:t>
            </a:r>
            <a:r>
              <a:rPr lang="en-ID" sz="1400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1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sejawat</a:t>
            </a:r>
            <a:r>
              <a:rPr lang="en-ID" sz="1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.</a:t>
            </a:r>
            <a:endParaRPr lang="en-ID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76F534-F924-4AEE-BAF1-9DA824E2DD83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681266" y="3891479"/>
            <a:ext cx="5554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694F57-5732-401B-A7D9-83E6CF10FBA7}"/>
              </a:ext>
            </a:extLst>
          </p:cNvPr>
          <p:cNvSpPr txBox="1"/>
          <p:nvPr/>
        </p:nvSpPr>
        <p:spPr>
          <a:xfrm>
            <a:off x="7236756" y="3689998"/>
            <a:ext cx="31286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 TIDAK COCOK DAN TIDAK MENGETHAUI KUNCI SESI</a:t>
            </a:r>
            <a:endParaRPr lang="en-ID" sz="1100" dirty="0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4A1BA0DB-2854-4084-9CCC-92E848FED2EE}"/>
              </a:ext>
            </a:extLst>
          </p:cNvPr>
          <p:cNvSpPr/>
          <p:nvPr/>
        </p:nvSpPr>
        <p:spPr>
          <a:xfrm>
            <a:off x="5439038" y="4667748"/>
            <a:ext cx="1053651" cy="10291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D19952-10AD-40B3-8E26-1DB8316D1732}"/>
              </a:ext>
            </a:extLst>
          </p:cNvPr>
          <p:cNvCxnSpPr>
            <a:stCxn id="12" idx="4"/>
          </p:cNvCxnSpPr>
          <p:nvPr/>
        </p:nvCxnSpPr>
        <p:spPr>
          <a:xfrm>
            <a:off x="2838448" y="2071985"/>
            <a:ext cx="12328" cy="55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83D9F5-487E-415D-820B-5AB6D1491D77}"/>
              </a:ext>
            </a:extLst>
          </p:cNvPr>
          <p:cNvSpPr txBox="1"/>
          <p:nvPr/>
        </p:nvSpPr>
        <p:spPr>
          <a:xfrm>
            <a:off x="1994645" y="2605128"/>
            <a:ext cx="175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OTENTIKASI ASAL DATA</a:t>
            </a:r>
            <a:endParaRPr lang="en-ID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585C1D-D7DA-47A4-8B0F-D971E5AE8281}"/>
              </a:ext>
            </a:extLst>
          </p:cNvPr>
          <p:cNvSpPr txBox="1"/>
          <p:nvPr/>
        </p:nvSpPr>
        <p:spPr>
          <a:xfrm>
            <a:off x="8511986" y="2521672"/>
            <a:ext cx="175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OTENTIKASI ASAL DATA</a:t>
            </a:r>
            <a:endParaRPr lang="en-ID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CDFA4E-CD67-4207-BA29-358896A0398C}"/>
              </a:ext>
            </a:extLst>
          </p:cNvPr>
          <p:cNvCxnSpPr>
            <a:stCxn id="13" idx="4"/>
            <a:endCxn id="25" idx="0"/>
          </p:cNvCxnSpPr>
          <p:nvPr/>
        </p:nvCxnSpPr>
        <p:spPr>
          <a:xfrm flipH="1">
            <a:off x="9390527" y="2155572"/>
            <a:ext cx="23532" cy="36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Lock">
            <a:extLst>
              <a:ext uri="{FF2B5EF4-FFF2-40B4-BE49-F238E27FC236}">
                <a16:creationId xmlns:a16="http://schemas.microsoft.com/office/drawing/2014/main" id="{B9EEC095-657C-43D5-BC56-A7900391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9465" y="441374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42F6FBE-5E53-4518-9CDD-B3BB1430125D}"/>
              </a:ext>
            </a:extLst>
          </p:cNvPr>
          <p:cNvSpPr txBox="1"/>
          <p:nvPr/>
        </p:nvSpPr>
        <p:spPr>
          <a:xfrm>
            <a:off x="4847661" y="901001"/>
            <a:ext cx="2873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OTENTIKASI ENTITAS SEJAWAT</a:t>
            </a:r>
            <a:endParaRPr lang="en-ID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39A714-FE7A-414F-A034-8480B7CA6BBB}"/>
              </a:ext>
            </a:extLst>
          </p:cNvPr>
          <p:cNvSpPr txBox="1"/>
          <p:nvPr/>
        </p:nvSpPr>
        <p:spPr>
          <a:xfrm>
            <a:off x="5108216" y="1266594"/>
            <a:ext cx="296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PROSES PENGIRIMAN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97538-3A42-4B8A-A7D1-8133A2BC3FD5}"/>
              </a:ext>
            </a:extLst>
          </p:cNvPr>
          <p:cNvSpPr txBox="1"/>
          <p:nvPr/>
        </p:nvSpPr>
        <p:spPr>
          <a:xfrm>
            <a:off x="11672048" y="0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04</a:t>
            </a:r>
            <a:endParaRPr lang="en-ID" sz="2400" dirty="0">
              <a:latin typeface="Bahnschrift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0F93CE-DDFF-4764-A956-64DD4A86DBE3}"/>
              </a:ext>
            </a:extLst>
          </p:cNvPr>
          <p:cNvSpPr txBox="1"/>
          <p:nvPr/>
        </p:nvSpPr>
        <p:spPr>
          <a:xfrm>
            <a:off x="0" y="6441770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04</a:t>
            </a:r>
            <a:endParaRPr lang="en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943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2" grpId="0" animBg="1"/>
      <p:bldP spid="13" grpId="0" animBg="1"/>
      <p:bldP spid="15" grpId="0" animBg="1"/>
      <p:bldP spid="17" grpId="0"/>
      <p:bldP spid="20" grpId="0"/>
      <p:bldP spid="21" grpId="0" animBg="1"/>
      <p:bldP spid="24" grpId="0"/>
      <p:bldP spid="25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304A99-08FC-4368-B68F-46353D273230}"/>
              </a:ext>
            </a:extLst>
          </p:cNvPr>
          <p:cNvSpPr txBox="1"/>
          <p:nvPr/>
        </p:nvSpPr>
        <p:spPr>
          <a:xfrm>
            <a:off x="331693" y="3242058"/>
            <a:ext cx="5827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KREDENSIAL OTENTIKASI DAPAT BERUPA ?</a:t>
            </a:r>
            <a:endParaRPr lang="en-ID" sz="2400" b="1" dirty="0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E3C9F187-E10C-4DC6-807D-4DD9EAB4E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894" y="466164"/>
            <a:ext cx="1636059" cy="16360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318C00-6B05-415E-95F0-FA4DD9BBAF32}"/>
              </a:ext>
            </a:extLst>
          </p:cNvPr>
          <p:cNvSpPr txBox="1"/>
          <p:nvPr/>
        </p:nvSpPr>
        <p:spPr>
          <a:xfrm>
            <a:off x="8059270" y="593448"/>
            <a:ext cx="355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INFORMASI PROFILE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74923-9171-4E0A-9106-6F89139FF047}"/>
              </a:ext>
            </a:extLst>
          </p:cNvPr>
          <p:cNvSpPr txBox="1"/>
          <p:nvPr/>
        </p:nvSpPr>
        <p:spPr>
          <a:xfrm>
            <a:off x="8059270" y="962780"/>
            <a:ext cx="2411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ALAMAT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UMUR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600" dirty="0"/>
          </a:p>
        </p:txBody>
      </p:sp>
      <p:pic>
        <p:nvPicPr>
          <p:cNvPr id="12" name="Graphic 11" descr="Fingerprint">
            <a:extLst>
              <a:ext uri="{FF2B5EF4-FFF2-40B4-BE49-F238E27FC236}">
                <a16:creationId xmlns:a16="http://schemas.microsoft.com/office/drawing/2014/main" id="{1EBFF751-4393-4D20-BAAA-58CD4D2F0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9741" y="2817268"/>
            <a:ext cx="1223464" cy="12234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79511F-B238-4F3A-B663-59E810070359}"/>
              </a:ext>
            </a:extLst>
          </p:cNvPr>
          <p:cNvSpPr txBox="1"/>
          <p:nvPr/>
        </p:nvSpPr>
        <p:spPr>
          <a:xfrm>
            <a:off x="8139953" y="2855259"/>
            <a:ext cx="355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VALIDASI DENGAN SENSOR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B93A8-5B0E-42B4-9E9A-9131BA5A83EE}"/>
              </a:ext>
            </a:extLst>
          </p:cNvPr>
          <p:cNvSpPr txBox="1"/>
          <p:nvPr/>
        </p:nvSpPr>
        <p:spPr>
          <a:xfrm>
            <a:off x="8139953" y="3242058"/>
            <a:ext cx="2411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FINGERPRINT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FACE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600" dirty="0"/>
          </a:p>
        </p:txBody>
      </p:sp>
      <p:pic>
        <p:nvPicPr>
          <p:cNvPr id="16" name="Graphic 15" descr="Envelope">
            <a:extLst>
              <a:ext uri="{FF2B5EF4-FFF2-40B4-BE49-F238E27FC236}">
                <a16:creationId xmlns:a16="http://schemas.microsoft.com/office/drawing/2014/main" id="{74F8B704-0FCE-4700-B653-12EA176391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9741" y="4948736"/>
            <a:ext cx="1223464" cy="12234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F4106B-6C57-443C-9BE7-6993AED51180}"/>
              </a:ext>
            </a:extLst>
          </p:cNvPr>
          <p:cNvSpPr txBox="1"/>
          <p:nvPr/>
        </p:nvSpPr>
        <p:spPr>
          <a:xfrm>
            <a:off x="8139953" y="4841819"/>
            <a:ext cx="41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VALIDASI KATA KUNCI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261C2-2890-48FA-8D87-354E9618D234}"/>
              </a:ext>
            </a:extLst>
          </p:cNvPr>
          <p:cNvSpPr txBox="1"/>
          <p:nvPr/>
        </p:nvSpPr>
        <p:spPr>
          <a:xfrm>
            <a:off x="8059270" y="5274784"/>
            <a:ext cx="2411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8D6B92-5767-461D-82DB-21CF16667063}"/>
              </a:ext>
            </a:extLst>
          </p:cNvPr>
          <p:cNvSpPr txBox="1"/>
          <p:nvPr/>
        </p:nvSpPr>
        <p:spPr>
          <a:xfrm>
            <a:off x="11672048" y="0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05</a:t>
            </a:r>
            <a:endParaRPr lang="en-ID" sz="2400" dirty="0">
              <a:latin typeface="Bahnschrif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E24F57-B705-412C-9CE7-9A4D25AC9C90}"/>
              </a:ext>
            </a:extLst>
          </p:cNvPr>
          <p:cNvSpPr txBox="1"/>
          <p:nvPr/>
        </p:nvSpPr>
        <p:spPr>
          <a:xfrm>
            <a:off x="71719" y="6396335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05</a:t>
            </a:r>
            <a:endParaRPr lang="en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2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E2214A-3811-4DDA-8B36-0018302C666B}"/>
              </a:ext>
            </a:extLst>
          </p:cNvPr>
          <p:cNvSpPr txBox="1"/>
          <p:nvPr/>
        </p:nvSpPr>
        <p:spPr>
          <a:xfrm>
            <a:off x="2115669" y="2333934"/>
            <a:ext cx="83192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Teknik </a:t>
            </a:r>
            <a:r>
              <a:rPr lang="en-ID" b="1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otorisasi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menentukan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izin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diberikan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kepada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diautentikasi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kata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sederhana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itu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memeriksa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apakah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diizinkan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mengakses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sumber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daya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tertentu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Otorisasi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terjadi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setelah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otentikasi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di mana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identitas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terjamin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sebelum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daftar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akses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ditentukan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mencari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entri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disimpan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tabel</a:t>
            </a:r>
            <a:r>
              <a:rPr lang="en-ID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dan database.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A0E23-7DC0-4489-B0EF-65F9C1E9D098}"/>
              </a:ext>
            </a:extLst>
          </p:cNvPr>
          <p:cNvSpPr txBox="1"/>
          <p:nvPr/>
        </p:nvSpPr>
        <p:spPr>
          <a:xfrm>
            <a:off x="4065495" y="1424127"/>
            <a:ext cx="4114800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OTORISASI</a:t>
            </a:r>
            <a:endParaRPr lang="en-ID" sz="3200" b="1" dirty="0"/>
          </a:p>
        </p:txBody>
      </p:sp>
      <p:pic>
        <p:nvPicPr>
          <p:cNvPr id="8" name="Graphic 7" descr="Employee badge">
            <a:extLst>
              <a:ext uri="{FF2B5EF4-FFF2-40B4-BE49-F238E27FC236}">
                <a16:creationId xmlns:a16="http://schemas.microsoft.com/office/drawing/2014/main" id="{BB3E0E60-E032-45BF-8A2B-EDF2C45C3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9165" y="0"/>
            <a:ext cx="1353670" cy="1353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3CE117-F946-4E60-9E4E-A4CB89ACD687}"/>
              </a:ext>
            </a:extLst>
          </p:cNvPr>
          <p:cNvSpPr txBox="1"/>
          <p:nvPr/>
        </p:nvSpPr>
        <p:spPr>
          <a:xfrm>
            <a:off x="322729" y="5818094"/>
            <a:ext cx="449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CREATE</a:t>
            </a:r>
            <a:endParaRPr lang="en-ID" sz="2800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1E352-7ABE-448F-BEB4-7EDCC696BB69}"/>
              </a:ext>
            </a:extLst>
          </p:cNvPr>
          <p:cNvSpPr txBox="1"/>
          <p:nvPr/>
        </p:nvSpPr>
        <p:spPr>
          <a:xfrm>
            <a:off x="3065929" y="5818094"/>
            <a:ext cx="449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READ</a:t>
            </a:r>
            <a:endParaRPr lang="en-ID" sz="2800" dirty="0"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925D54-6D84-4436-BB93-36439BCCC131}"/>
              </a:ext>
            </a:extLst>
          </p:cNvPr>
          <p:cNvSpPr txBox="1"/>
          <p:nvPr/>
        </p:nvSpPr>
        <p:spPr>
          <a:xfrm>
            <a:off x="5419165" y="5818094"/>
            <a:ext cx="449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UPDATE</a:t>
            </a:r>
            <a:endParaRPr lang="en-ID" sz="2800" dirty="0">
              <a:latin typeface="Bahnschrif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4991D-BB77-4552-80EF-919E7355EE58}"/>
              </a:ext>
            </a:extLst>
          </p:cNvPr>
          <p:cNvSpPr txBox="1"/>
          <p:nvPr/>
        </p:nvSpPr>
        <p:spPr>
          <a:xfrm>
            <a:off x="8054788" y="5818094"/>
            <a:ext cx="449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DELETE</a:t>
            </a:r>
            <a:endParaRPr lang="en-ID" sz="2800" dirty="0">
              <a:latin typeface="Bahnschrif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5B1EE-04B0-4F7F-9C69-83944BE9C007}"/>
              </a:ext>
            </a:extLst>
          </p:cNvPr>
          <p:cNvSpPr txBox="1"/>
          <p:nvPr/>
        </p:nvSpPr>
        <p:spPr>
          <a:xfrm>
            <a:off x="4065495" y="5127004"/>
            <a:ext cx="411480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HAK AKSES</a:t>
            </a:r>
            <a:endParaRPr lang="en-ID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AD2CA1-0C8F-488C-B75F-CDB06F820088}"/>
              </a:ext>
            </a:extLst>
          </p:cNvPr>
          <p:cNvSpPr txBox="1"/>
          <p:nvPr/>
        </p:nvSpPr>
        <p:spPr>
          <a:xfrm>
            <a:off x="11672048" y="0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06</a:t>
            </a:r>
            <a:endParaRPr lang="en-ID" sz="2400" dirty="0"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068CA-41BD-45EA-A3B3-D66CFD6846F7}"/>
              </a:ext>
            </a:extLst>
          </p:cNvPr>
          <p:cNvSpPr txBox="1"/>
          <p:nvPr/>
        </p:nvSpPr>
        <p:spPr>
          <a:xfrm>
            <a:off x="71719" y="6396335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06</a:t>
            </a:r>
            <a:endParaRPr lang="en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91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/>
      <p:bldP spid="10" grpId="0"/>
      <p:bldP spid="11" grpId="0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EC7891-1EA1-4A26-9096-61457F20603B}"/>
              </a:ext>
            </a:extLst>
          </p:cNvPr>
          <p:cNvSpPr/>
          <p:nvPr/>
        </p:nvSpPr>
        <p:spPr>
          <a:xfrm>
            <a:off x="1207995" y="1718307"/>
            <a:ext cx="1649505" cy="1246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CD283D-54AB-40DF-8251-9BCC3F49BF36}"/>
              </a:ext>
            </a:extLst>
          </p:cNvPr>
          <p:cNvSpPr/>
          <p:nvPr/>
        </p:nvSpPr>
        <p:spPr>
          <a:xfrm>
            <a:off x="3000379" y="1902525"/>
            <a:ext cx="1078563" cy="9942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AUTH USER</a:t>
            </a:r>
            <a:endParaRPr lang="en-ID" sz="1400" b="1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337514E-0349-4366-9FC2-0F4488DF6A28}"/>
              </a:ext>
            </a:extLst>
          </p:cNvPr>
          <p:cNvSpPr/>
          <p:nvPr/>
        </p:nvSpPr>
        <p:spPr>
          <a:xfrm>
            <a:off x="4221821" y="2063667"/>
            <a:ext cx="4760259" cy="555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FD767C-BEA8-47CC-BBB5-0F0D9083C5CB}"/>
              </a:ext>
            </a:extLst>
          </p:cNvPr>
          <p:cNvSpPr/>
          <p:nvPr/>
        </p:nvSpPr>
        <p:spPr>
          <a:xfrm>
            <a:off x="9222442" y="1718307"/>
            <a:ext cx="1649505" cy="1246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A59CD-7864-4B88-A333-E9C1E859E11B}"/>
              </a:ext>
            </a:extLst>
          </p:cNvPr>
          <p:cNvSpPr txBox="1"/>
          <p:nvPr/>
        </p:nvSpPr>
        <p:spPr>
          <a:xfrm>
            <a:off x="2376767" y="287768"/>
            <a:ext cx="7438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APABILA SEORANG USER INGIN MELAKUKAN PENGAMBILAN DATA DARI SERVER TANPA PEMBATASAN PIHAK PEMBERI AKSES</a:t>
            </a:r>
            <a:endParaRPr lang="en-ID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6E36C-FC43-4F6A-A7A8-3E8F573DF30F}"/>
              </a:ext>
            </a:extLst>
          </p:cNvPr>
          <p:cNvSpPr txBox="1"/>
          <p:nvPr/>
        </p:nvSpPr>
        <p:spPr>
          <a:xfrm>
            <a:off x="4306984" y="1110759"/>
            <a:ext cx="344244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! NO AUTHORIZATION !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D40D8C0F-550A-427B-BB5A-CF8C8AC408C8}"/>
              </a:ext>
            </a:extLst>
          </p:cNvPr>
          <p:cNvSpPr/>
          <p:nvPr/>
        </p:nvSpPr>
        <p:spPr>
          <a:xfrm>
            <a:off x="9284074" y="3133121"/>
            <a:ext cx="1030941" cy="159123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C232FFD1-0B98-49F6-9944-2BCAE189D9A4}"/>
              </a:ext>
            </a:extLst>
          </p:cNvPr>
          <p:cNvSpPr/>
          <p:nvPr/>
        </p:nvSpPr>
        <p:spPr>
          <a:xfrm flipH="1">
            <a:off x="1826559" y="3133121"/>
            <a:ext cx="1030941" cy="159123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3A091-9E61-4202-8F7E-CE722282823C}"/>
              </a:ext>
            </a:extLst>
          </p:cNvPr>
          <p:cNvSpPr/>
          <p:nvPr/>
        </p:nvSpPr>
        <p:spPr>
          <a:xfrm>
            <a:off x="2857500" y="4301026"/>
            <a:ext cx="6426574" cy="59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MENGAMBIL DATA APAPUN DARI SERVER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A42E0-853A-406C-AF2B-C557AFC96EE6}"/>
              </a:ext>
            </a:extLst>
          </p:cNvPr>
          <p:cNvSpPr txBox="1"/>
          <p:nvPr/>
        </p:nvSpPr>
        <p:spPr>
          <a:xfrm>
            <a:off x="2160494" y="5616738"/>
            <a:ext cx="8346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Tanpa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otorisasi</a:t>
            </a:r>
            <a:r>
              <a:rPr lang="en-US" dirty="0">
                <a:latin typeface="Bahnschrift" panose="020B0502040204020203" pitchFamily="34" charset="0"/>
              </a:rPr>
              <a:t>, user </a:t>
            </a:r>
            <a:r>
              <a:rPr lang="en-US" dirty="0" err="1">
                <a:latin typeface="Bahnschrift" panose="020B0502040204020203" pitchFamily="34" charset="0"/>
              </a:rPr>
              <a:t>dapat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mengakses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segala</a:t>
            </a:r>
            <a:r>
              <a:rPr lang="en-US" dirty="0">
                <a:latin typeface="Bahnschrift" panose="020B0502040204020203" pitchFamily="34" charset="0"/>
              </a:rPr>
              <a:t> data yang </a:t>
            </a:r>
            <a:r>
              <a:rPr lang="en-US" dirty="0" err="1">
                <a:latin typeface="Bahnschrift" panose="020B0502040204020203" pitchFamily="34" charset="0"/>
              </a:rPr>
              <a:t>ada</a:t>
            </a:r>
            <a:r>
              <a:rPr lang="en-US" dirty="0">
                <a:latin typeface="Bahnschrift" panose="020B0502040204020203" pitchFamily="34" charset="0"/>
              </a:rPr>
              <a:t> di server </a:t>
            </a:r>
            <a:r>
              <a:rPr lang="en-US" dirty="0" err="1">
                <a:latin typeface="Bahnschrift" panose="020B0502040204020203" pitchFamily="34" charset="0"/>
              </a:rPr>
              <a:t>dimana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ia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dapat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memanipulasi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seluruh</a:t>
            </a:r>
            <a:r>
              <a:rPr lang="en-US" dirty="0">
                <a:latin typeface="Bahnschrift" panose="020B0502040204020203" pitchFamily="34" charset="0"/>
              </a:rPr>
              <a:t> data </a:t>
            </a:r>
            <a:r>
              <a:rPr lang="en-US" dirty="0" err="1">
                <a:latin typeface="Bahnschrift" panose="020B0502040204020203" pitchFamily="34" charset="0"/>
              </a:rPr>
              <a:t>dikarenakan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tidak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ada</a:t>
            </a:r>
            <a:r>
              <a:rPr lang="en-US" dirty="0">
                <a:latin typeface="Bahnschrift" panose="020B0502040204020203" pitchFamily="34" charset="0"/>
              </a:rPr>
              <a:t> Batasan </a:t>
            </a:r>
            <a:r>
              <a:rPr lang="en-US" dirty="0" err="1">
                <a:latin typeface="Bahnschrift" panose="020B0502040204020203" pitchFamily="34" charset="0"/>
              </a:rPr>
              <a:t>dalam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aksesnya</a:t>
            </a:r>
            <a:endParaRPr lang="en-ID" dirty="0"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76261-C7E8-4072-A8D1-D1633E9004CC}"/>
              </a:ext>
            </a:extLst>
          </p:cNvPr>
          <p:cNvSpPr txBox="1"/>
          <p:nvPr/>
        </p:nvSpPr>
        <p:spPr>
          <a:xfrm>
            <a:off x="11672048" y="0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07</a:t>
            </a:r>
            <a:endParaRPr lang="en-ID" sz="2400" dirty="0"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3B9F58-F76A-41B7-AB11-C0AB53686E82}"/>
              </a:ext>
            </a:extLst>
          </p:cNvPr>
          <p:cNvSpPr txBox="1"/>
          <p:nvPr/>
        </p:nvSpPr>
        <p:spPr>
          <a:xfrm>
            <a:off x="71719" y="6396335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07</a:t>
            </a:r>
            <a:endParaRPr lang="en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9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89CA2C-C7FE-41E6-B85E-23F53240C95D}"/>
              </a:ext>
            </a:extLst>
          </p:cNvPr>
          <p:cNvSpPr/>
          <p:nvPr/>
        </p:nvSpPr>
        <p:spPr>
          <a:xfrm>
            <a:off x="1136277" y="1422472"/>
            <a:ext cx="1649505" cy="1246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2B23F-512D-4BDB-8AE8-5D2CF7CC1827}"/>
              </a:ext>
            </a:extLst>
          </p:cNvPr>
          <p:cNvSpPr/>
          <p:nvPr/>
        </p:nvSpPr>
        <p:spPr>
          <a:xfrm>
            <a:off x="2928661" y="1606690"/>
            <a:ext cx="1078563" cy="9942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AUTH USER</a:t>
            </a:r>
            <a:endParaRPr lang="en-ID" sz="1400" b="1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FB1809F-9392-4BB6-BFEB-66A83ABD4F6C}"/>
              </a:ext>
            </a:extLst>
          </p:cNvPr>
          <p:cNvSpPr/>
          <p:nvPr/>
        </p:nvSpPr>
        <p:spPr>
          <a:xfrm>
            <a:off x="4150103" y="1767832"/>
            <a:ext cx="3779179" cy="555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26EBFB-AE75-44E4-AD0B-EC76573F177B}"/>
              </a:ext>
            </a:extLst>
          </p:cNvPr>
          <p:cNvSpPr/>
          <p:nvPr/>
        </p:nvSpPr>
        <p:spPr>
          <a:xfrm>
            <a:off x="9302837" y="1036323"/>
            <a:ext cx="1649505" cy="1246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2D0BD-DF6A-4962-B1A1-1FD413847212}"/>
              </a:ext>
            </a:extLst>
          </p:cNvPr>
          <p:cNvSpPr txBox="1"/>
          <p:nvPr/>
        </p:nvSpPr>
        <p:spPr>
          <a:xfrm>
            <a:off x="4318468" y="341594"/>
            <a:ext cx="344244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DENGAN OTORISASI</a:t>
            </a:r>
            <a:endParaRPr lang="en-ID" b="1" dirty="0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E69489A-2443-4D8A-8D8E-764BB91B6288}"/>
              </a:ext>
            </a:extLst>
          </p:cNvPr>
          <p:cNvSpPr/>
          <p:nvPr/>
        </p:nvSpPr>
        <p:spPr>
          <a:xfrm>
            <a:off x="9212356" y="3505191"/>
            <a:ext cx="1030941" cy="923330"/>
          </a:xfrm>
          <a:prstGeom prst="bentUpArrow">
            <a:avLst>
              <a:gd name="adj1" fmla="val 25000"/>
              <a:gd name="adj2" fmla="val 2645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0FB97FC4-BD44-4A18-9A6A-41B7B50AE5E2}"/>
              </a:ext>
            </a:extLst>
          </p:cNvPr>
          <p:cNvSpPr/>
          <p:nvPr/>
        </p:nvSpPr>
        <p:spPr>
          <a:xfrm flipH="1">
            <a:off x="1754841" y="2837286"/>
            <a:ext cx="1030941" cy="159123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95182F-1389-407E-8BF1-E8BE62C48CDA}"/>
              </a:ext>
            </a:extLst>
          </p:cNvPr>
          <p:cNvSpPr/>
          <p:nvPr/>
        </p:nvSpPr>
        <p:spPr>
          <a:xfrm>
            <a:off x="2785782" y="4005191"/>
            <a:ext cx="6426574" cy="59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MENGAMBIL DATA YANG DIIJINKAN SERVER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71D82-211B-4C49-A13C-8C15EE0F5231}"/>
              </a:ext>
            </a:extLst>
          </p:cNvPr>
          <p:cNvSpPr txBox="1"/>
          <p:nvPr/>
        </p:nvSpPr>
        <p:spPr>
          <a:xfrm>
            <a:off x="2088776" y="5654147"/>
            <a:ext cx="8346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ahnschrift" panose="020B0502040204020203" pitchFamily="34" charset="0"/>
              </a:rPr>
              <a:t>dengan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otorisasi</a:t>
            </a:r>
            <a:r>
              <a:rPr lang="en-US" dirty="0">
                <a:latin typeface="Bahnschrift" panose="020B0502040204020203" pitchFamily="34" charset="0"/>
              </a:rPr>
              <a:t>, user </a:t>
            </a:r>
            <a:r>
              <a:rPr lang="en-US" dirty="0" err="1">
                <a:latin typeface="Bahnschrift" panose="020B0502040204020203" pitchFamily="34" charset="0"/>
              </a:rPr>
              <a:t>hanya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dapat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mengakses</a:t>
            </a:r>
            <a:r>
              <a:rPr lang="en-US" dirty="0">
                <a:latin typeface="Bahnschrift" panose="020B0502040204020203" pitchFamily="34" charset="0"/>
              </a:rPr>
              <a:t> data yang </a:t>
            </a:r>
            <a:r>
              <a:rPr lang="en-US" dirty="0" err="1">
                <a:latin typeface="Bahnschrift" panose="020B0502040204020203" pitchFamily="34" charset="0"/>
              </a:rPr>
              <a:t>diijinkan</a:t>
            </a:r>
            <a:r>
              <a:rPr lang="en-US" dirty="0">
                <a:latin typeface="Bahnschrift" panose="020B0502040204020203" pitchFamily="34" charset="0"/>
              </a:rPr>
              <a:t> oleh </a:t>
            </a:r>
            <a:r>
              <a:rPr lang="en-US" dirty="0" err="1">
                <a:latin typeface="Bahnschrift" panose="020B0502040204020203" pitchFamily="34" charset="0"/>
              </a:rPr>
              <a:t>pemberi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akses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dimana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ia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dapat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memanipulasi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seluruh</a:t>
            </a:r>
            <a:r>
              <a:rPr lang="en-US" dirty="0">
                <a:latin typeface="Bahnschrift" panose="020B0502040204020203" pitchFamily="34" charset="0"/>
              </a:rPr>
              <a:t> data </a:t>
            </a:r>
            <a:r>
              <a:rPr lang="en-US" dirty="0" err="1">
                <a:latin typeface="Bahnschrift" panose="020B0502040204020203" pitchFamily="34" charset="0"/>
              </a:rPr>
              <a:t>selama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memiliki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otorisasi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dari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pemberi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akses</a:t>
            </a:r>
            <a:r>
              <a:rPr lang="en-US" dirty="0">
                <a:latin typeface="Bahnschrift" panose="020B0502040204020203" pitchFamily="34" charset="0"/>
              </a:rPr>
              <a:t>.</a:t>
            </a:r>
            <a:endParaRPr lang="en-ID" dirty="0">
              <a:latin typeface="Bahnschrift" panose="020B050204020402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2ECB31-7DB9-4DD1-9185-D2B917DD9B9E}"/>
              </a:ext>
            </a:extLst>
          </p:cNvPr>
          <p:cNvSpPr/>
          <p:nvPr/>
        </p:nvSpPr>
        <p:spPr>
          <a:xfrm>
            <a:off x="7929282" y="1268323"/>
            <a:ext cx="1226202" cy="9942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AUTHOR PROCESS</a:t>
            </a:r>
            <a:endParaRPr lang="en-ID" sz="1400" b="1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38687F-47AE-4DCB-9538-394E291155E8}"/>
              </a:ext>
            </a:extLst>
          </p:cNvPr>
          <p:cNvSpPr/>
          <p:nvPr/>
        </p:nvSpPr>
        <p:spPr>
          <a:xfrm>
            <a:off x="9514488" y="2476980"/>
            <a:ext cx="1226202" cy="9942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AUTHOR PROCESS</a:t>
            </a:r>
            <a:endParaRPr lang="en-ID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CE1E9-C48B-400C-A732-A3AEEC5E8EB0}"/>
              </a:ext>
            </a:extLst>
          </p:cNvPr>
          <p:cNvSpPr/>
          <p:nvPr/>
        </p:nvSpPr>
        <p:spPr>
          <a:xfrm>
            <a:off x="6373906" y="2634488"/>
            <a:ext cx="2838450" cy="9233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PROSES PEMBATASAN UNTUK MELIHAT DAN MENGAMBIL DATA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710386-9EA3-49EE-8F08-588D2CA0352C}"/>
              </a:ext>
            </a:extLst>
          </p:cNvPr>
          <p:cNvCxnSpPr>
            <a:stCxn id="13" idx="4"/>
          </p:cNvCxnSpPr>
          <p:nvPr/>
        </p:nvCxnSpPr>
        <p:spPr>
          <a:xfrm>
            <a:off x="8542383" y="2262524"/>
            <a:ext cx="0" cy="33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C2867C-C203-477F-9FD4-57ACC1BC929C}"/>
              </a:ext>
            </a:extLst>
          </p:cNvPr>
          <p:cNvCxnSpPr>
            <a:stCxn id="14" idx="2"/>
          </p:cNvCxnSpPr>
          <p:nvPr/>
        </p:nvCxnSpPr>
        <p:spPr>
          <a:xfrm flipH="1" flipV="1">
            <a:off x="9302837" y="2974080"/>
            <a:ext cx="211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6960A2-DD29-4735-B0DB-2EE5848E626C}"/>
              </a:ext>
            </a:extLst>
          </p:cNvPr>
          <p:cNvSpPr txBox="1"/>
          <p:nvPr/>
        </p:nvSpPr>
        <p:spPr>
          <a:xfrm>
            <a:off x="11672048" y="0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08</a:t>
            </a:r>
            <a:endParaRPr lang="en-ID" sz="2400" dirty="0">
              <a:latin typeface="Bahnschrift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8AC8B-21D4-4EE2-AE72-D62CB7F2DC70}"/>
              </a:ext>
            </a:extLst>
          </p:cNvPr>
          <p:cNvSpPr txBox="1"/>
          <p:nvPr/>
        </p:nvSpPr>
        <p:spPr>
          <a:xfrm>
            <a:off x="71719" y="6396335"/>
            <a:ext cx="14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08</a:t>
            </a:r>
            <a:endParaRPr lang="en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28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867</Words>
  <Application>Microsoft Office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AmazonEmber</vt:lpstr>
      <vt:lpstr>AmazonEmberLight</vt:lpstr>
      <vt:lpstr>-apple-system</vt:lpstr>
      <vt:lpstr>Arial</vt:lpstr>
      <vt:lpstr>Bahnschrift</vt:lpstr>
      <vt:lpstr>Calibri</vt:lpstr>
      <vt:lpstr>Calibri Light</vt:lpstr>
      <vt:lpstr>Roboto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Aflah Fernanda</dc:creator>
  <cp:lastModifiedBy>Aflah Fernanda</cp:lastModifiedBy>
  <cp:revision>14</cp:revision>
  <dcterms:created xsi:type="dcterms:W3CDTF">2022-04-04T16:26:07Z</dcterms:created>
  <dcterms:modified xsi:type="dcterms:W3CDTF">2022-04-05T01:13:27Z</dcterms:modified>
</cp:coreProperties>
</file>