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98" r:id="rId3"/>
    <p:sldId id="299" r:id="rId4"/>
    <p:sldId id="30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00"/>
    <a:srgbClr val="00297A"/>
    <a:srgbClr val="860000"/>
    <a:srgbClr val="00339A"/>
    <a:srgbClr val="A40000"/>
    <a:srgbClr val="006800"/>
    <a:srgbClr val="008000"/>
    <a:srgbClr val="00A8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>
      <p:cViewPr varScale="1">
        <p:scale>
          <a:sx n="82" d="100"/>
          <a:sy n="82" d="100"/>
        </p:scale>
        <p:origin x="152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6B9B95-9BFC-494B-AE13-67C36319BC5E}" type="datetimeFigureOut">
              <a:rPr lang="en-US"/>
              <a:pPr>
                <a:defRPr/>
              </a:pPr>
              <a:t>3/18/2025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en-US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3BE694-FA34-4387-8548-BB1A07960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71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Plassholder for lysbil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Plassholder for nota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Plassholder for lysbilde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4C8E0F-A7B6-4CEB-943F-773029FCE0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7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F4D45-8CDC-4FC6-96F3-7F7DC5E0D0C6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PY1010. USN. 2024.</a:t>
            </a:r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425E1-2507-4C67-B57F-13B3150B5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0CAA4-A6C6-4096-A2BF-9BF5566C82B6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PY1010. USN. 2024.</a:t>
            </a:r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A4D7F-A9C4-4665-8E04-BABFC257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0EA38-33EE-4CD5-A415-D2BAB0695C12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PY1010. USN. 2024.</a:t>
            </a:r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A0DA0-A03F-4870-B79F-DE8126495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F17E-8B47-4498-B0F4-2F92D0DE3A79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PY1010. USN. 2024.</a:t>
            </a:r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8F2D8-34B6-4A09-B8E6-5C8B16019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3A1FE-ABF5-4A94-AA91-205C4E53DB70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PY1010. USN. 2024.</a:t>
            </a:r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D533F-FC8F-4551-810E-7F62773BF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17FB3-B152-4220-972A-40886CEA1317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PY1010. USN. 2024.</a:t>
            </a:r>
            <a:endParaRPr lang="en-US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C6451-259A-43F8-B471-D2AB6E22E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7F1BE-5C01-45B1-8CC5-0A37F5DFBAAE}" type="datetime1">
              <a:rPr lang="en-US" smtClean="0"/>
              <a:t>3/18/2025</a:t>
            </a:fld>
            <a:endParaRPr lang="en-US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PY1010. USN. 2024.</a:t>
            </a:r>
            <a:endParaRPr lang="en-US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D630B-9A63-4DAE-82DE-422711C35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B4075-F27E-447E-9A1E-E2E1C07FB234}" type="datetime1">
              <a:rPr lang="en-US" smtClean="0"/>
              <a:t>3/18/2025</a:t>
            </a:fld>
            <a:endParaRPr lang="en-US"/>
          </a:p>
        </p:txBody>
      </p:sp>
      <p:sp>
        <p:nvSpPr>
          <p:cNvPr id="4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PY1010. USN. 2024.</a:t>
            </a:r>
            <a:endParaRPr lang="en-US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E00AE-400D-4D31-A260-EBFB68D22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A5FDE-4E1C-4F3C-B7EA-8CDC637C4B63}" type="datetime1">
              <a:rPr lang="en-US" smtClean="0"/>
              <a:t>3/18/2025</a:t>
            </a:fld>
            <a:endParaRPr lang="en-US"/>
          </a:p>
        </p:txBody>
      </p:sp>
      <p:sp>
        <p:nvSpPr>
          <p:cNvPr id="3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PY1010. USN. 2024.</a:t>
            </a:r>
            <a:endParaRPr lang="en-US"/>
          </a:p>
        </p:txBody>
      </p:sp>
      <p:sp>
        <p:nvSpPr>
          <p:cNvPr id="4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E4F46-D74C-4808-B7D9-DC8254F34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82D98-7A19-4E62-9A25-3FF93FAB297F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PY1010. USN. 2024.</a:t>
            </a:r>
            <a:endParaRPr lang="en-US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0604C-A36E-4F5C-BA04-1A5CB4E22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99088-2D71-4D87-92C2-6ED8AD815254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PY1010. USN. 2024.</a:t>
            </a:r>
            <a:endParaRPr lang="en-US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56868-A984-4E6D-8FCA-2ABD8BB96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ssholder for tit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027" name="Plassholder f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F764C79-43C5-4A57-A70B-CB12C2183200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n-NO"/>
              <a:t>PY1010. USN. 2024.</a:t>
            </a:r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52A90D2-99EB-4BF4-86B2-58C130F07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gex.as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teach.no/courses/py1010/2024_2025/regex/IFC%20-%20konkret%20eksempel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ach.no/courses/py1010/2024_2025/regex/les_ifc_fil_med_regex_window.py" TargetMode="External"/><Relationship Id="rId2" Type="http://schemas.openxmlformats.org/officeDocument/2006/relationships/hyperlink" Target="https://techteach.no/courses/py1010/2024_2025/regex/ifc_filer/IFC_fil_versjon_1_11.tx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tel 1"/>
          <p:cNvSpPr>
            <a:spLocks noGrp="1"/>
          </p:cNvSpPr>
          <p:nvPr>
            <p:ph type="ctrTitle"/>
          </p:nvPr>
        </p:nvSpPr>
        <p:spPr>
          <a:xfrm>
            <a:off x="251520" y="2996952"/>
            <a:ext cx="8713787" cy="108012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sz="7200" b="1" dirty="0">
                <a:solidFill>
                  <a:srgbClr val="860000"/>
                </a:solidFill>
              </a:rPr>
              <a:t>Regex</a:t>
            </a:r>
            <a:endParaRPr lang="nb-NO" sz="7200" dirty="0">
              <a:solidFill>
                <a:srgbClr val="860000"/>
              </a:solidFill>
            </a:endParaRPr>
          </a:p>
        </p:txBody>
      </p:sp>
      <p:sp>
        <p:nvSpPr>
          <p:cNvPr id="2" name="Plassholder for bunntekst 1"/>
          <p:cNvSpPr>
            <a:spLocks noGrp="1"/>
          </p:cNvSpPr>
          <p:nvPr>
            <p:ph type="ftr" sz="quarter" idx="11"/>
          </p:nvPr>
        </p:nvSpPr>
        <p:spPr>
          <a:xfrm>
            <a:off x="1475657" y="6376243"/>
            <a:ext cx="6192688" cy="365125"/>
          </a:xfrm>
        </p:spPr>
        <p:txBody>
          <a:bodyPr/>
          <a:lstStyle/>
          <a:p>
            <a:pPr>
              <a:defRPr/>
            </a:pPr>
            <a:r>
              <a:rPr lang="nn-NO"/>
              <a:t>PY1010. USN. 2024.</a:t>
            </a:r>
            <a:endParaRPr lang="en-US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425E1-2507-4C67-B57F-13B3150B531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0CCD57D-D970-BACE-9861-C90A35ADEA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" y="31640"/>
            <a:ext cx="1348195" cy="317933"/>
          </a:xfrm>
          <a:prstGeom prst="rect">
            <a:avLst/>
          </a:prstGeom>
        </p:spPr>
      </p:pic>
      <p:sp>
        <p:nvSpPr>
          <p:cNvPr id="8" name="Undertittel 2">
            <a:extLst>
              <a:ext uri="{FF2B5EF4-FFF2-40B4-BE49-F238E27FC236}">
                <a16:creationId xmlns:a16="http://schemas.microsoft.com/office/drawing/2014/main" id="{FF9A3436-2D55-63D5-D144-4F7CCE583E26}"/>
              </a:ext>
            </a:extLst>
          </p:cNvPr>
          <p:cNvSpPr txBox="1">
            <a:spLocks/>
          </p:cNvSpPr>
          <p:nvPr/>
        </p:nvSpPr>
        <p:spPr bwMode="auto">
          <a:xfrm>
            <a:off x="539552" y="1052736"/>
            <a:ext cx="7920879" cy="43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nb-NO" sz="2800" b="1" err="1">
                <a:solidFill>
                  <a:srgbClr val="00297A"/>
                </a:solidFill>
                <a:latin typeface="Calibri" pitchFamily="34" charset="0"/>
              </a:rPr>
              <a:t>PY1010</a:t>
            </a:r>
            <a:r>
              <a:rPr lang="nb-NO" sz="2800" b="1">
                <a:solidFill>
                  <a:srgbClr val="00297A"/>
                </a:solidFill>
                <a:latin typeface="Calibri" pitchFamily="34" charset="0"/>
              </a:rPr>
              <a:t> Grunnleggende programmering med Python</a:t>
            </a:r>
            <a:endParaRPr lang="nb-NO" sz="2800" b="1" dirty="0">
              <a:solidFill>
                <a:srgbClr val="00297A"/>
              </a:solidFill>
              <a:latin typeface="Calibri" pitchFamily="34" charset="0"/>
            </a:endParaRPr>
          </a:p>
        </p:txBody>
      </p:sp>
      <p:sp>
        <p:nvSpPr>
          <p:cNvPr id="10" name="Tittel 1">
            <a:extLst>
              <a:ext uri="{FF2B5EF4-FFF2-40B4-BE49-F238E27FC236}">
                <a16:creationId xmlns:a16="http://schemas.microsoft.com/office/drawing/2014/main" id="{5D1EA7FE-1760-4241-BE8C-BDC0EFCDC4FD}"/>
              </a:ext>
            </a:extLst>
          </p:cNvPr>
          <p:cNvSpPr txBox="1">
            <a:spLocks/>
          </p:cNvSpPr>
          <p:nvPr/>
        </p:nvSpPr>
        <p:spPr bwMode="auto">
          <a:xfrm>
            <a:off x="2667745" y="1644327"/>
            <a:ext cx="36004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nb-NO" sz="2400" b="1" dirty="0">
                <a:solidFill>
                  <a:srgbClr val="004C00"/>
                </a:solidFill>
              </a:rPr>
              <a:t>Forelesning 25.3 2025:</a:t>
            </a:r>
          </a:p>
        </p:txBody>
      </p:sp>
      <p:sp>
        <p:nvSpPr>
          <p:cNvPr id="13" name="Undertittel 2">
            <a:extLst>
              <a:ext uri="{FF2B5EF4-FFF2-40B4-BE49-F238E27FC236}">
                <a16:creationId xmlns:a16="http://schemas.microsoft.com/office/drawing/2014/main" id="{64B1248E-4DCD-6108-FE3E-09A6FBB79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545" y="4941168"/>
            <a:ext cx="6400800" cy="782637"/>
          </a:xfrm>
        </p:spPr>
        <p:txBody>
          <a:bodyPr/>
          <a:lstStyle/>
          <a:p>
            <a:pPr eaLnBrk="1" hangingPunct="1"/>
            <a:r>
              <a:rPr lang="nb-N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 Finn Aakre Haugen</a:t>
            </a:r>
          </a:p>
          <a:p>
            <a:pPr eaLnBrk="1" hangingPunct="1"/>
            <a:r>
              <a:rPr lang="nb-NO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nb-NO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finn.haugen@usn.no</a:t>
            </a:r>
            <a:r>
              <a:rPr lang="nb-NO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EB89903-424C-5B7B-0677-CC7A8703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PY1010. USN. 2024.</a:t>
            </a:r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7887C26-295E-B7E9-F388-C8A0A0DC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8E00AE-400D-4D31-A260-EBFB68D220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6E0E4-C3FF-53BC-E1B0-A20238452A14}"/>
              </a:ext>
            </a:extLst>
          </p:cNvPr>
          <p:cNvSpPr txBox="1"/>
          <p:nvPr/>
        </p:nvSpPr>
        <p:spPr>
          <a:xfrm>
            <a:off x="431540" y="519439"/>
            <a:ext cx="83529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3200" b="1" dirty="0">
                <a:solidFill>
                  <a:srgbClr val="004C00"/>
                </a:solidFill>
                <a:latin typeface="+mn-lt"/>
              </a:rPr>
              <a:t>Pythons regex-pakke (regular expressions) innneholder funksjoner for å finne tekstmønstere i en tekstfil.</a:t>
            </a:r>
            <a:endParaRPr lang="en-US" sz="3200" dirty="0">
              <a:solidFill>
                <a:srgbClr val="004C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EDDF7-B868-5F83-C7F4-5BFCBC195E01}"/>
              </a:ext>
            </a:extLst>
          </p:cNvPr>
          <p:cNvSpPr txBox="1"/>
          <p:nvPr/>
        </p:nvSpPr>
        <p:spPr>
          <a:xfrm>
            <a:off x="683568" y="3068960"/>
            <a:ext cx="7848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3200" b="1" dirty="0">
                <a:solidFill>
                  <a:srgbClr val="00297A"/>
                </a:solidFill>
                <a:latin typeface="+mn-lt"/>
              </a:rPr>
              <a:t>W3schools har en fin introduksjon til regex:</a:t>
            </a:r>
            <a:endParaRPr lang="en-US" sz="3200" dirty="0">
              <a:solidFill>
                <a:srgbClr val="00297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6FB3F-C460-09D5-7C96-8B3FE3C23F42}"/>
              </a:ext>
            </a:extLst>
          </p:cNvPr>
          <p:cNvSpPr txBox="1"/>
          <p:nvPr/>
        </p:nvSpPr>
        <p:spPr>
          <a:xfrm>
            <a:off x="172108" y="3985900"/>
            <a:ext cx="8799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https://www.w3schools.com/python/python_regex.asp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778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EB89903-424C-5B7B-0677-CC7A8703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PY1010. USN. 2024.</a:t>
            </a:r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7887C26-295E-B7E9-F388-C8A0A0DC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8E00AE-400D-4D31-A260-EBFB68D220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6E0E4-C3FF-53BC-E1B0-A20238452A14}"/>
              </a:ext>
            </a:extLst>
          </p:cNvPr>
          <p:cNvSpPr txBox="1"/>
          <p:nvPr/>
        </p:nvSpPr>
        <p:spPr>
          <a:xfrm>
            <a:off x="395535" y="260648"/>
            <a:ext cx="83529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4400" b="1" dirty="0">
                <a:solidFill>
                  <a:srgbClr val="004C00"/>
                </a:solidFill>
                <a:latin typeface="+mn-lt"/>
              </a:rPr>
              <a:t>Eksempel</a:t>
            </a:r>
            <a:endParaRPr lang="en-US" sz="4400" dirty="0">
              <a:solidFill>
                <a:srgbClr val="004C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FBACC-73B3-C0BE-7173-336004B13E7F}"/>
              </a:ext>
            </a:extLst>
          </p:cNvPr>
          <p:cNvSpPr txBox="1"/>
          <p:nvPr/>
        </p:nvSpPr>
        <p:spPr>
          <a:xfrm>
            <a:off x="381539" y="1124744"/>
            <a:ext cx="83529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3200" b="1" dirty="0">
                <a:solidFill>
                  <a:srgbClr val="002060"/>
                </a:solidFill>
                <a:latin typeface="+mn-lt"/>
              </a:rPr>
              <a:t>Vi skal bruke regex-funksjoner til å telle antall vinduer i en del av bygning som er under planlegging. Bygningsdataene fins i en IFC-fil (Industry Foundation Classes) som brukes i byggbransjen.</a:t>
            </a:r>
            <a:endParaRPr lang="en-US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C7AF0-2329-E207-AD8B-ED398CD6F49C}"/>
              </a:ext>
            </a:extLst>
          </p:cNvPr>
          <p:cNvSpPr txBox="1"/>
          <p:nvPr/>
        </p:nvSpPr>
        <p:spPr>
          <a:xfrm>
            <a:off x="306691" y="4011664"/>
            <a:ext cx="83529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3200" b="1" dirty="0">
                <a:solidFill>
                  <a:srgbClr val="002060"/>
                </a:solidFill>
                <a:latin typeface="+mn-lt"/>
              </a:rPr>
              <a:t>Den aktuelle bygningsdelen er konstruksjon 1.11 beskrevet i </a:t>
            </a:r>
            <a:r>
              <a:rPr lang="nb-NO" sz="3200" b="1" dirty="0">
                <a:solidFill>
                  <a:srgbClr val="002060"/>
                </a:solidFill>
                <a:latin typeface="+mn-lt"/>
                <a:hlinkClick r:id="rId2"/>
              </a:rPr>
              <a:t>dette dokumentet</a:t>
            </a:r>
            <a:r>
              <a:rPr lang="nb-NO" sz="3200" b="1" dirty="0">
                <a:solidFill>
                  <a:srgbClr val="002060"/>
                </a:solidFill>
                <a:latin typeface="+mn-lt"/>
              </a:rPr>
              <a:t>.</a:t>
            </a:r>
            <a:endParaRPr lang="en-US" sz="32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783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EB89903-424C-5B7B-0677-CC7A8703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PY1010. USN. 2024.</a:t>
            </a:r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7887C26-295E-B7E9-F388-C8A0A0DC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8E00AE-400D-4D31-A260-EBFB68D220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7A6B7-15E1-FC4D-5C34-3F92653908EB}"/>
              </a:ext>
            </a:extLst>
          </p:cNvPr>
          <p:cNvSpPr txBox="1"/>
          <p:nvPr/>
        </p:nvSpPr>
        <p:spPr>
          <a:xfrm>
            <a:off x="381337" y="2276872"/>
            <a:ext cx="856218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3200" b="1" dirty="0">
                <a:solidFill>
                  <a:srgbClr val="002060"/>
                </a:solidFill>
                <a:latin typeface="+mn-lt"/>
                <a:hlinkClick r:id="rId2"/>
              </a:rPr>
              <a:t>IFC-filen</a:t>
            </a:r>
            <a:r>
              <a:rPr lang="nb-NO" sz="3200" b="1" dirty="0">
                <a:solidFill>
                  <a:srgbClr val="002060"/>
                </a:solidFill>
                <a:latin typeface="+mn-lt"/>
              </a:rPr>
              <a:t> for konstruksjon 1.11.</a:t>
            </a:r>
            <a:br>
              <a:rPr lang="nb-NO" sz="3200" b="1" dirty="0">
                <a:solidFill>
                  <a:srgbClr val="002060"/>
                </a:solidFill>
                <a:latin typeface="+mn-lt"/>
              </a:rPr>
            </a:br>
            <a:endParaRPr lang="nb-NO" sz="3200" b="1" dirty="0">
              <a:solidFill>
                <a:srgbClr val="00206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3200" b="1" dirty="0">
                <a:solidFill>
                  <a:srgbClr val="002060"/>
                </a:solidFill>
                <a:latin typeface="+mn-lt"/>
                <a:hlinkClick r:id="rId3"/>
              </a:rPr>
              <a:t>Python-programmet</a:t>
            </a:r>
            <a:r>
              <a:rPr lang="nb-NO" sz="3200" b="1" dirty="0">
                <a:solidFill>
                  <a:srgbClr val="002060"/>
                </a:solidFill>
                <a:latin typeface="+mn-lt"/>
              </a:rPr>
              <a:t> som finner antall vinduer i IFC-filen.</a:t>
            </a:r>
            <a:endParaRPr lang="en-US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C69D8-E5C5-B588-06C3-0F6FCAE49E4B}"/>
              </a:ext>
            </a:extLst>
          </p:cNvPr>
          <p:cNvSpPr txBox="1"/>
          <p:nvPr/>
        </p:nvSpPr>
        <p:spPr>
          <a:xfrm>
            <a:off x="395536" y="482267"/>
            <a:ext cx="8568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3600" b="1" dirty="0">
                <a:solidFill>
                  <a:srgbClr val="004C00"/>
                </a:solidFill>
                <a:latin typeface="+mn-lt"/>
              </a:rPr>
              <a:t>Vi laster ned de to filene nedenfor til samme mappe på pc-en:</a:t>
            </a:r>
            <a:endParaRPr lang="en-US" sz="3600" dirty="0">
              <a:solidFill>
                <a:srgbClr val="004C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EDF15-D636-8B3F-D083-013DA9138C32}"/>
              </a:ext>
            </a:extLst>
          </p:cNvPr>
          <p:cNvSpPr txBox="1"/>
          <p:nvPr/>
        </p:nvSpPr>
        <p:spPr>
          <a:xfrm>
            <a:off x="323528" y="5047588"/>
            <a:ext cx="8568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3600" b="1" dirty="0">
                <a:solidFill>
                  <a:srgbClr val="004C00"/>
                </a:solidFill>
                <a:latin typeface="+mn-lt"/>
              </a:rPr>
              <a:t>Hva blir resultatet, dvs. antall vinduer?</a:t>
            </a:r>
            <a:endParaRPr lang="en-US" sz="3600" dirty="0">
              <a:solidFill>
                <a:srgbClr val="004C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89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11331</TotalTime>
  <Words>173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Office-tema</vt:lpstr>
      <vt:lpstr>Regex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admin</dc:creator>
  <cp:lastModifiedBy>Finn Aakre Haugen</cp:lastModifiedBy>
  <cp:revision>534</cp:revision>
  <dcterms:created xsi:type="dcterms:W3CDTF">2012-01-09T00:54:32Z</dcterms:created>
  <dcterms:modified xsi:type="dcterms:W3CDTF">2025-03-18T23:49:21Z</dcterms:modified>
</cp:coreProperties>
</file>