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4" r:id="rId3"/>
    <p:sldId id="397" r:id="rId4"/>
    <p:sldId id="418" r:id="rId5"/>
    <p:sldId id="420" r:id="rId6"/>
    <p:sldId id="421" r:id="rId7"/>
    <p:sldId id="422" r:id="rId8"/>
    <p:sldId id="423" r:id="rId9"/>
    <p:sldId id="425" r:id="rId10"/>
    <p:sldId id="426" r:id="rId11"/>
    <p:sldId id="427" r:id="rId12"/>
    <p:sldId id="412" r:id="rId13"/>
    <p:sldId id="413" r:id="rId14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1BA64"/>
    <a:srgbClr val="004C78"/>
    <a:srgbClr val="FFCC99"/>
    <a:srgbClr val="FFCC66"/>
    <a:srgbClr val="FFFF99"/>
    <a:srgbClr val="007DC2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0" autoAdjust="0"/>
    <p:restoredTop sz="92308" autoAdjust="0"/>
  </p:normalViewPr>
  <p:slideViewPr>
    <p:cSldViewPr snapToGrid="0">
      <p:cViewPr varScale="1">
        <p:scale>
          <a:sx n="111" d="100"/>
          <a:sy n="111" d="100"/>
        </p:scale>
        <p:origin x="15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8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75A6640-19A2-4CE6-8195-0CC87C1EE3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47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44" tIns="47622" rIns="95244" bIns="47622" numCol="1" anchor="t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3790143-6BDA-4A3F-B7C5-E01F85DF38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47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44" tIns="47622" rIns="95244" bIns="47622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66FDA286-C08C-4166-8FB9-28195913C1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3888" cy="447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44" tIns="47622" rIns="95244" bIns="47622" numCol="1" anchor="b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75C47DAD-95A6-4EAA-B09C-6D7260C07A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20188"/>
            <a:ext cx="3163887" cy="447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44" tIns="47622" rIns="95244" bIns="47622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>
                <a:effectLst/>
              </a:defRPr>
            </a:lvl1pPr>
          </a:lstStyle>
          <a:p>
            <a:pPr>
              <a:defRPr/>
            </a:pPr>
            <a:fld id="{A53803AA-954E-43F4-89B5-AF8DA32536C4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CC1DEE87-A48D-418E-8E77-B3AE6325FF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500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9869EA27-7A0F-44C4-B830-125324895A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52900" y="0"/>
            <a:ext cx="3135313" cy="500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6BCE033-8AF2-4E57-9B69-D91CFA86261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1750" y="715963"/>
            <a:ext cx="4762500" cy="3571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3477" name="Rectangle 5">
            <a:extLst>
              <a:ext uri="{FF2B5EF4-FFF2-40B4-BE49-F238E27FC236}">
                <a16:creationId xmlns:a16="http://schemas.microsoft.com/office/drawing/2014/main" id="{A5C1B3B7-0DF3-4D62-AA0F-0F6F0CCE91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573588"/>
            <a:ext cx="5407025" cy="428783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33478" name="Rectangle 6">
            <a:extLst>
              <a:ext uri="{FF2B5EF4-FFF2-40B4-BE49-F238E27FC236}">
                <a16:creationId xmlns:a16="http://schemas.microsoft.com/office/drawing/2014/main" id="{0622A8C4-19F0-4312-9205-96F8F1D3DB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7325"/>
            <a:ext cx="3135313" cy="500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DFAA685C-9298-4207-A822-953A30FC6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52900" y="9077325"/>
            <a:ext cx="3135313" cy="500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13C4AA04-C2D6-453A-92C4-FABF7C7515A2}" type="slidenum">
              <a:rPr lang="en-GB" altLang="nl-NL"/>
              <a:pPr>
                <a:defRPr/>
              </a:pPr>
              <a:t>‹#›</a:t>
            </a:fld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8305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476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91300" y="803275"/>
            <a:ext cx="2019300" cy="46831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3400" y="803275"/>
            <a:ext cx="5905500" cy="46831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367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467564" y="2827833"/>
            <a:ext cx="234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 hasCustomPrompt="1"/>
          </p:nvPr>
        </p:nvSpPr>
        <p:spPr bwMode="auto">
          <a:xfrm>
            <a:off x="6553175" y="2827833"/>
            <a:ext cx="234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 bwMode="auto">
          <a:xfrm>
            <a:off x="4959012" y="2827833"/>
            <a:ext cx="234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 hasCustomPrompt="1"/>
          </p:nvPr>
        </p:nvSpPr>
        <p:spPr bwMode="auto">
          <a:xfrm>
            <a:off x="3364849" y="2827833"/>
            <a:ext cx="2340000" cy="31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 hasCustomPrompt="1"/>
          </p:nvPr>
        </p:nvSpPr>
        <p:spPr>
          <a:xfrm>
            <a:off x="505857" y="1646495"/>
            <a:ext cx="8385731" cy="44082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 hasCustomPrompt="1"/>
          </p:nvPr>
        </p:nvSpPr>
        <p:spPr>
          <a:xfrm>
            <a:off x="505857" y="2197581"/>
            <a:ext cx="8385731" cy="44082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8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075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201638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3962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962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29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909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880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569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3558179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610720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A97738-D802-401C-ABF2-C5B0DF239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286000"/>
            <a:ext cx="807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3220D938-7DEC-4BF4-9F64-56F6B7C63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803275"/>
            <a:ext cx="8077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C7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718" name="Rectangle 22">
            <a:extLst>
              <a:ext uri="{FF2B5EF4-FFF2-40B4-BE49-F238E27FC236}">
                <a16:creationId xmlns:a16="http://schemas.microsoft.com/office/drawing/2014/main" id="{7DC5F891-8AA5-43B6-ACFF-1BB46232C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19" name="Line 23">
            <a:extLst>
              <a:ext uri="{FF2B5EF4-FFF2-40B4-BE49-F238E27FC236}">
                <a16:creationId xmlns:a16="http://schemas.microsoft.com/office/drawing/2014/main" id="{2B2CE91A-D138-4C36-932D-00264B093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20" name="Rectangle 24">
            <a:extLst>
              <a:ext uri="{FF2B5EF4-FFF2-40B4-BE49-F238E27FC236}">
                <a16:creationId xmlns:a16="http://schemas.microsoft.com/office/drawing/2014/main" id="{2DE7524F-A3E5-41C9-9456-35AE8DAA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1" name="Picture 27" descr="KOEPL_DI">
            <a:extLst>
              <a:ext uri="{FF2B5EF4-FFF2-40B4-BE49-F238E27FC236}">
                <a16:creationId xmlns:a16="http://schemas.microsoft.com/office/drawing/2014/main" id="{7FCEFE10-536E-4C9B-BB8C-A58F0E4DD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6394450"/>
            <a:ext cx="2249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4" name="Line 28">
            <a:extLst>
              <a:ext uri="{FF2B5EF4-FFF2-40B4-BE49-F238E27FC236}">
                <a16:creationId xmlns:a16="http://schemas.microsoft.com/office/drawing/2014/main" id="{5610DD10-7820-461B-B074-D30DCCED1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70013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3" name="Picture 32" descr="wageningenuniversiteit">
            <a:extLst>
              <a:ext uri="{FF2B5EF4-FFF2-40B4-BE49-F238E27FC236}">
                <a16:creationId xmlns:a16="http://schemas.microsoft.com/office/drawing/2014/main" id="{898115B3-EC9B-4F80-B37C-9C627F80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38449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transition>
    <p:fade/>
  </p:transition>
  <p:txStyles>
    <p:titleStyle>
      <a:lvl1pPr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2pPr>
      <a:lvl3pPr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3pPr>
      <a:lvl4pPr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4pPr>
      <a:lvl5pPr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5pPr>
      <a:lvl6pPr marL="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6pPr>
      <a:lvl7pPr marL="9144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7pPr>
      <a:lvl8pPr marL="1371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8pPr>
      <a:lvl9pPr marL="18288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rgbClr val="004C78"/>
          </a:solidFill>
          <a:latin typeface="News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BA64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Atmospheric fluxes - 1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>
          <a:xfrm>
            <a:off x="561601" y="1806399"/>
            <a:ext cx="8385731" cy="330620"/>
          </a:xfrm>
        </p:spPr>
        <p:txBody>
          <a:bodyPr/>
          <a:lstStyle/>
          <a:p>
            <a:r>
              <a:rPr lang="en-GB" dirty="0"/>
              <a:t>June 2, 2020</a:t>
            </a:r>
          </a:p>
        </p:txBody>
      </p:sp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AAC557F3-FCF8-4FDE-B1DE-5D1E94E1E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32" y="857251"/>
            <a:ext cx="1365068" cy="1365068"/>
          </a:xfrm>
          <a:prstGeom prst="rect">
            <a:avLst/>
          </a:prstGeom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5E2EC3E0-C911-4059-80ED-0AC3515ACCEE}"/>
              </a:ext>
            </a:extLst>
          </p:cNvPr>
          <p:cNvGrpSpPr>
            <a:grpSpLocks/>
          </p:cNvGrpSpPr>
          <p:nvPr/>
        </p:nvGrpSpPr>
        <p:grpSpPr bwMode="auto">
          <a:xfrm>
            <a:off x="473074" y="3010279"/>
            <a:ext cx="2828925" cy="2732087"/>
            <a:chOff x="6327646" y="1549400"/>
            <a:chExt cx="2829054" cy="2731886"/>
          </a:xfrm>
        </p:grpSpPr>
        <p:pic>
          <p:nvPicPr>
            <p:cNvPr id="7" name="Picture 1">
              <a:extLst>
                <a:ext uri="{FF2B5EF4-FFF2-40B4-BE49-F238E27FC236}">
                  <a16:creationId xmlns:a16="http://schemas.microsoft.com/office/drawing/2014/main" id="{5BF14F95-6B87-4B89-9BF9-3E11EBF9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83886" y="1493162"/>
              <a:ext cx="2586969" cy="269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DF3D8-31AF-4EEF-9D79-A3F786695C29}"/>
                </a:ext>
              </a:extLst>
            </p:cNvPr>
            <p:cNvSpPr/>
            <p:nvPr/>
          </p:nvSpPr>
          <p:spPr bwMode="auto">
            <a:xfrm>
              <a:off x="8778858" y="3236788"/>
              <a:ext cx="377842" cy="9968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9A77B7-A101-4C7D-A5D4-00CD74904718}"/>
                </a:ext>
              </a:extLst>
            </p:cNvPr>
            <p:cNvSpPr/>
            <p:nvPr/>
          </p:nvSpPr>
          <p:spPr bwMode="auto">
            <a:xfrm>
              <a:off x="6327646" y="3538391"/>
              <a:ext cx="722346" cy="7428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9AFDB481-5AC9-4C18-9735-27A01B67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570827"/>
            <a:ext cx="32416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2971-372C-403D-9160-F413C464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4DA09-A2E8-459C-BBA0-DDAEAC80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2082383"/>
            <a:ext cx="5059595" cy="1083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53A3F-467A-41FF-94D7-3AF03C0C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2" y="3992096"/>
            <a:ext cx="8773064" cy="978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51BA0-433E-4ED6-B343-CD1FCE57440E}"/>
              </a:ext>
            </a:extLst>
          </p:cNvPr>
          <p:cNvSpPr txBox="1"/>
          <p:nvPr/>
        </p:nvSpPr>
        <p:spPr>
          <a:xfrm>
            <a:off x="293298" y="1523671"/>
            <a:ext cx="26805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meteo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24A27-2393-4968-B35C-6EE4AB63804E}"/>
              </a:ext>
            </a:extLst>
          </p:cNvPr>
          <p:cNvSpPr txBox="1"/>
          <p:nvPr/>
        </p:nvSpPr>
        <p:spPr>
          <a:xfrm>
            <a:off x="293298" y="3359992"/>
            <a:ext cx="26805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meteo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DD6C0-068A-4029-AEB4-1091A383A412}"/>
              </a:ext>
            </a:extLst>
          </p:cNvPr>
          <p:cNvSpPr txBox="1"/>
          <p:nvPr/>
        </p:nvSpPr>
        <p:spPr>
          <a:xfrm>
            <a:off x="5223497" y="3359992"/>
            <a:ext cx="316304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Luxurious flux data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65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2971-372C-403D-9160-F413C464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4DA09-A2E8-459C-BBA0-DDAEAC80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2082383"/>
            <a:ext cx="5059595" cy="1083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53A3F-467A-41FF-94D7-3AF03C0C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2" y="3992096"/>
            <a:ext cx="8773064" cy="978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51BA0-433E-4ED6-B343-CD1FCE57440E}"/>
              </a:ext>
            </a:extLst>
          </p:cNvPr>
          <p:cNvSpPr txBox="1"/>
          <p:nvPr/>
        </p:nvSpPr>
        <p:spPr>
          <a:xfrm>
            <a:off x="293298" y="1523671"/>
            <a:ext cx="26805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meteo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24A27-2393-4968-B35C-6EE4AB63804E}"/>
              </a:ext>
            </a:extLst>
          </p:cNvPr>
          <p:cNvSpPr txBox="1"/>
          <p:nvPr/>
        </p:nvSpPr>
        <p:spPr>
          <a:xfrm>
            <a:off x="293298" y="3359992"/>
            <a:ext cx="26805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meteo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DD6C0-068A-4029-AEB4-1091A383A412}"/>
              </a:ext>
            </a:extLst>
          </p:cNvPr>
          <p:cNvSpPr txBox="1"/>
          <p:nvPr/>
        </p:nvSpPr>
        <p:spPr>
          <a:xfrm>
            <a:off x="5223497" y="3359992"/>
            <a:ext cx="316304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Luxurious flux data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5CA3AB-490D-4CC6-B755-5C7938F10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44" y="5796570"/>
            <a:ext cx="5805577" cy="1060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B2234E-CB85-4096-8C53-6C5433BE7E73}"/>
              </a:ext>
            </a:extLst>
          </p:cNvPr>
          <p:cNvSpPr txBox="1"/>
          <p:nvPr/>
        </p:nvSpPr>
        <p:spPr>
          <a:xfrm>
            <a:off x="5223497" y="5159327"/>
            <a:ext cx="316304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Luxurious flux data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8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56483A27-A58A-43D6-925D-43D0C544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Data analysis: </a:t>
            </a:r>
            <a:r>
              <a:rPr lang="nl-NL" altLang="en-US" dirty="0" err="1"/>
              <a:t>reference</a:t>
            </a:r>
            <a:r>
              <a:rPr lang="nl-NL" altLang="en-US" dirty="0"/>
              <a:t> ET (2020)</a:t>
            </a:r>
            <a:endParaRPr lang="en-GB" altLang="en-US" dirty="0"/>
          </a:p>
        </p:txBody>
      </p:sp>
      <p:sp>
        <p:nvSpPr>
          <p:cNvPr id="21507" name="Tijdelijke aanduiding voor inhoud 2">
            <a:extLst>
              <a:ext uri="{FF2B5EF4-FFF2-40B4-BE49-F238E27FC236}">
                <a16:creationId xmlns:a16="http://schemas.microsoft.com/office/drawing/2014/main" id="{01EEB73C-F359-4F1E-9ED9-C80A2229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78000"/>
            <a:ext cx="8077200" cy="3708400"/>
          </a:xfrm>
        </p:spPr>
        <p:txBody>
          <a:bodyPr/>
          <a:lstStyle/>
          <a:p>
            <a:r>
              <a:rPr lang="nl-NL" altLang="en-US" dirty="0" err="1"/>
              <a:t>Compute</a:t>
            </a:r>
            <a:r>
              <a:rPr lang="nl-NL" altLang="en-US" dirty="0"/>
              <a:t> </a:t>
            </a:r>
            <a:r>
              <a:rPr lang="nl-NL" altLang="en-US" dirty="0" err="1"/>
              <a:t>reference</a:t>
            </a:r>
            <a:r>
              <a:rPr lang="nl-NL" altLang="en-US" dirty="0"/>
              <a:t> ET:</a:t>
            </a:r>
          </a:p>
          <a:p>
            <a:pPr lvl="1"/>
            <a:r>
              <a:rPr lang="nl-NL" altLang="en-US" dirty="0" err="1"/>
              <a:t>Makkink</a:t>
            </a:r>
            <a:endParaRPr lang="nl-NL" altLang="en-US" dirty="0"/>
          </a:p>
          <a:p>
            <a:pPr lvl="1"/>
            <a:r>
              <a:rPr lang="nl-NL" altLang="en-US" dirty="0" err="1"/>
              <a:t>Priestley</a:t>
            </a:r>
            <a:r>
              <a:rPr lang="nl-NL" altLang="en-US" dirty="0"/>
              <a:t>-Taylor</a:t>
            </a:r>
          </a:p>
          <a:p>
            <a:pPr lvl="1"/>
            <a:r>
              <a:rPr lang="nl-NL" altLang="en-US" dirty="0" err="1"/>
              <a:t>Penman-Monteith</a:t>
            </a:r>
            <a:r>
              <a:rPr lang="nl-NL" altLang="en-US" dirty="0"/>
              <a:t> (FAO </a:t>
            </a:r>
            <a:r>
              <a:rPr lang="nl-NL" altLang="en-US" dirty="0" err="1"/>
              <a:t>method</a:t>
            </a:r>
            <a:r>
              <a:rPr lang="nl-NL" altLang="en-US" dirty="0"/>
              <a:t>, but </a:t>
            </a:r>
            <a:r>
              <a:rPr lang="nl-NL" altLang="en-US" dirty="0" err="1"/>
              <a:t>measured</a:t>
            </a:r>
            <a:r>
              <a:rPr lang="nl-NL" altLang="en-US" dirty="0"/>
              <a:t> Q*-G)</a:t>
            </a:r>
          </a:p>
          <a:p>
            <a:r>
              <a:rPr lang="nl-NL" altLang="en-US" dirty="0"/>
              <a:t>Analyse </a:t>
            </a:r>
            <a:r>
              <a:rPr lang="nl-NL" altLang="en-US" dirty="0" err="1"/>
              <a:t>differences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correspondences</a:t>
            </a:r>
            <a:endParaRPr lang="nl-NL" altLang="en-US" dirty="0"/>
          </a:p>
          <a:p>
            <a:endParaRPr lang="nl-NL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E7282ECD-8BE9-415E-9F88-F0823072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Output</a:t>
            </a:r>
            <a:endParaRPr lang="en-GB" altLang="en-US"/>
          </a:p>
        </p:txBody>
      </p:sp>
      <p:sp>
        <p:nvSpPr>
          <p:cNvPr id="23555" name="Tijdelijke aanduiding voor inhoud 2">
            <a:extLst>
              <a:ext uri="{FF2B5EF4-FFF2-40B4-BE49-F238E27FC236}">
                <a16:creationId xmlns:a16="http://schemas.microsoft.com/office/drawing/2014/main" id="{B85D86DB-58C0-48E2-90EC-553A94A9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78000"/>
            <a:ext cx="8077200" cy="3708400"/>
          </a:xfrm>
        </p:spPr>
        <p:txBody>
          <a:bodyPr/>
          <a:lstStyle/>
          <a:p>
            <a:r>
              <a:rPr lang="nl-NL" altLang="en-US" sz="2400" dirty="0" err="1"/>
              <a:t>Basin-wide</a:t>
            </a:r>
            <a:r>
              <a:rPr lang="nl-NL" altLang="en-US" sz="2400" dirty="0"/>
              <a:t> ET  -&gt; keep </a:t>
            </a:r>
            <a:r>
              <a:rPr lang="nl-NL" altLang="en-US" sz="2400" dirty="0" err="1"/>
              <a:t>for</a:t>
            </a:r>
            <a:r>
              <a:rPr lang="nl-NL" altLang="en-US" sz="2400" dirty="0"/>
              <a:t> water </a:t>
            </a:r>
            <a:r>
              <a:rPr lang="nl-NL" altLang="en-US" sz="2400" dirty="0" err="1"/>
              <a:t>balance</a:t>
            </a:r>
            <a:r>
              <a:rPr lang="nl-NL" altLang="en-US" sz="2400" dirty="0"/>
              <a:t> </a:t>
            </a:r>
            <a:r>
              <a:rPr lang="nl-NL" altLang="en-US" sz="2400" dirty="0" err="1"/>
              <a:t>exercise</a:t>
            </a:r>
            <a:r>
              <a:rPr lang="nl-NL" altLang="en-US" sz="2400" dirty="0"/>
              <a:t> !</a:t>
            </a:r>
          </a:p>
          <a:p>
            <a:r>
              <a:rPr lang="nl-NL" altLang="en-US" sz="2400" dirty="0" err="1"/>
              <a:t>Preformatted</a:t>
            </a:r>
            <a:r>
              <a:rPr lang="nl-NL" altLang="en-US" sz="2400" dirty="0"/>
              <a:t> </a:t>
            </a:r>
            <a:r>
              <a:rPr lang="nl-NL" altLang="en-US" sz="2400" dirty="0" err="1"/>
              <a:t>excel</a:t>
            </a:r>
            <a:r>
              <a:rPr lang="nl-NL" altLang="en-US" sz="2400" dirty="0"/>
              <a:t> file: </a:t>
            </a:r>
            <a:r>
              <a:rPr lang="en-GB" altLang="en-US" sz="2400" b="1" dirty="0"/>
              <a:t>results_meteo_1_YOURNAME.xlsx</a:t>
            </a:r>
            <a:r>
              <a:rPr lang="en-GB" altLang="en-US" sz="2400" dirty="0"/>
              <a:t> </a:t>
            </a:r>
          </a:p>
          <a:p>
            <a:pPr lvl="1"/>
            <a:r>
              <a:rPr lang="nl-NL" altLang="en-US" sz="2000" dirty="0" err="1"/>
              <a:t>Rename</a:t>
            </a:r>
            <a:r>
              <a:rPr lang="nl-NL" altLang="en-US" sz="2000" dirty="0"/>
              <a:t> </a:t>
            </a:r>
            <a:r>
              <a:rPr lang="nl-NL" altLang="en-US" sz="2000" dirty="0" err="1"/>
              <a:t>the</a:t>
            </a:r>
            <a:r>
              <a:rPr lang="nl-NL" altLang="en-US" sz="2000" dirty="0"/>
              <a:t> file</a:t>
            </a:r>
          </a:p>
          <a:p>
            <a:pPr lvl="1"/>
            <a:r>
              <a:rPr lang="nl-NL" altLang="en-US" sz="2000" dirty="0" err="1"/>
              <a:t>Fill</a:t>
            </a:r>
            <a:r>
              <a:rPr lang="nl-NL" altLang="en-US" sz="2000" dirty="0"/>
              <a:t> in </a:t>
            </a:r>
            <a:r>
              <a:rPr lang="nl-NL" altLang="en-US" sz="2000" dirty="0" err="1"/>
              <a:t>your</a:t>
            </a:r>
            <a:r>
              <a:rPr lang="nl-NL" altLang="en-US" sz="2000" dirty="0"/>
              <a:t> </a:t>
            </a:r>
            <a:r>
              <a:rPr lang="nl-NL" altLang="en-US" sz="2000" dirty="0" err="1"/>
              <a:t>results</a:t>
            </a:r>
            <a:endParaRPr lang="nl-NL" altLang="en-US" sz="2000" dirty="0"/>
          </a:p>
          <a:p>
            <a:pPr lvl="1"/>
            <a:r>
              <a:rPr lang="nl-NL" altLang="en-US" sz="2000" b="1" i="1" dirty="0"/>
              <a:t>First </a:t>
            </a:r>
            <a:r>
              <a:rPr lang="nl-NL" altLang="en-US" sz="2000" b="1" i="1" dirty="0" err="1"/>
              <a:t>discuss</a:t>
            </a:r>
            <a:r>
              <a:rPr lang="nl-NL" altLang="en-US" sz="2000" b="1" i="1" dirty="0"/>
              <a:t> </a:t>
            </a:r>
            <a:r>
              <a:rPr lang="nl-NL" altLang="en-US" sz="2000" b="1" i="1" dirty="0" err="1"/>
              <a:t>results</a:t>
            </a:r>
            <a:r>
              <a:rPr lang="nl-NL" altLang="en-US" sz="2000" b="1" i="1" dirty="0"/>
              <a:t> </a:t>
            </a:r>
            <a:r>
              <a:rPr lang="nl-NL" altLang="en-US" sz="2000" b="1" i="1" dirty="0" err="1"/>
              <a:t>with</a:t>
            </a:r>
            <a:r>
              <a:rPr lang="nl-NL" altLang="en-US" sz="2000" b="1" i="1" dirty="0"/>
              <a:t> </a:t>
            </a:r>
            <a:r>
              <a:rPr lang="nl-NL" altLang="en-US" sz="2000" b="1" i="1" dirty="0" err="1"/>
              <a:t>lecture</a:t>
            </a:r>
            <a:endParaRPr lang="nl-NL" altLang="en-US" sz="2000" b="1" i="1" dirty="0"/>
          </a:p>
          <a:p>
            <a:pPr lvl="1"/>
            <a:r>
              <a:rPr lang="nl-NL" altLang="en-US" sz="2000" dirty="0" err="1"/>
              <a:t>Submit</a:t>
            </a:r>
            <a:r>
              <a:rPr lang="nl-NL" altLang="en-US" sz="2000" dirty="0"/>
              <a:t> </a:t>
            </a:r>
            <a:r>
              <a:rPr lang="nl-NL" altLang="en-US" sz="2000" dirty="0" err="1"/>
              <a:t>to</a:t>
            </a:r>
            <a:r>
              <a:rPr lang="nl-NL" altLang="en-US" sz="2000" dirty="0"/>
              <a:t> </a:t>
            </a:r>
            <a:r>
              <a:rPr lang="nl-NL" altLang="en-US" sz="2000" dirty="0" err="1"/>
              <a:t>Brightspace</a:t>
            </a:r>
            <a:endParaRPr lang="nl-NL" altLang="en-US" sz="2000" dirty="0"/>
          </a:p>
          <a:p>
            <a:r>
              <a:rPr lang="nl-NL" altLang="en-US" sz="2400" dirty="0"/>
              <a:t>I </a:t>
            </a:r>
            <a:r>
              <a:rPr lang="nl-NL" altLang="en-US" sz="2400" dirty="0" err="1"/>
              <a:t>will</a:t>
            </a:r>
            <a:r>
              <a:rPr lang="nl-NL" altLang="en-US" sz="2400" dirty="0"/>
              <a:t> </a:t>
            </a:r>
            <a:r>
              <a:rPr lang="nl-NL" altLang="en-US" sz="2400" dirty="0" err="1"/>
              <a:t>compute</a:t>
            </a:r>
            <a:r>
              <a:rPr lang="nl-NL" altLang="en-US" sz="2400" dirty="0"/>
              <a:t> </a:t>
            </a:r>
            <a:r>
              <a:rPr lang="nl-NL" altLang="en-US" sz="2400" dirty="0" err="1"/>
              <a:t>some</a:t>
            </a:r>
            <a:r>
              <a:rPr lang="nl-NL" altLang="en-US" sz="2400" dirty="0"/>
              <a:t> </a:t>
            </a:r>
            <a:r>
              <a:rPr lang="nl-NL" altLang="en-US" sz="2400" dirty="0" err="1"/>
              <a:t>group-mean</a:t>
            </a:r>
            <a:r>
              <a:rPr lang="nl-NL" altLang="en-US" sz="2400" dirty="0"/>
              <a:t> variables (e.g. </a:t>
            </a:r>
            <a:r>
              <a:rPr lang="nl-NL" altLang="en-US" sz="2400" dirty="0" err="1"/>
              <a:t>basin-wide</a:t>
            </a:r>
            <a:r>
              <a:rPr lang="nl-NL" altLang="en-US" sz="2400" dirty="0"/>
              <a:t> ET </a:t>
            </a:r>
            <a:r>
              <a:rPr lang="nl-NL" altLang="en-US" sz="2400" dirty="0" err="1"/>
              <a:t>for</a:t>
            </a:r>
            <a:r>
              <a:rPr lang="nl-NL" altLang="en-US" sz="2400" dirty="0"/>
              <a:t> water </a:t>
            </a:r>
            <a:r>
              <a:rPr lang="nl-NL" altLang="en-US" sz="2400" dirty="0" err="1"/>
              <a:t>balance</a:t>
            </a:r>
            <a:r>
              <a:rPr lang="nl-NL" altLang="en-US" sz="2400" dirty="0"/>
              <a:t>)</a:t>
            </a:r>
            <a:endParaRPr lang="en-GB" altLang="en-US" sz="24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A6B3-A7E3-46C6-AEC1-7CCCFB3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D106-0BAF-458A-8828-3799E592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70008"/>
            <a:ext cx="8077200" cy="3916392"/>
          </a:xfrm>
        </p:spPr>
        <p:txBody>
          <a:bodyPr/>
          <a:lstStyle/>
          <a:p>
            <a:r>
              <a:rPr lang="en-GB" dirty="0"/>
              <a:t>8:30-8:45 - Introduction</a:t>
            </a:r>
          </a:p>
          <a:p>
            <a:r>
              <a:rPr lang="en-GB" dirty="0"/>
              <a:t>8:45-12:00 - Work on the exercise</a:t>
            </a:r>
          </a:p>
          <a:p>
            <a:pPr lvl="1"/>
            <a:r>
              <a:rPr lang="en-GB" dirty="0"/>
              <a:t>Groups split in 2 subgroups, 2 lecturers (via Slack) </a:t>
            </a:r>
          </a:p>
          <a:p>
            <a:pPr lvl="1"/>
            <a:r>
              <a:rPr lang="en-GB" dirty="0"/>
              <a:t>Groups 1-4: Arnold</a:t>
            </a:r>
          </a:p>
          <a:p>
            <a:pPr lvl="1"/>
            <a:r>
              <a:rPr lang="en-GB" dirty="0"/>
              <a:t>Groups 5-8: Arjan</a:t>
            </a:r>
          </a:p>
          <a:p>
            <a:r>
              <a:rPr lang="en-GB" dirty="0"/>
              <a:t>Before you submit, first</a:t>
            </a:r>
            <a:br>
              <a:rPr lang="en-GB" dirty="0"/>
            </a:br>
            <a:r>
              <a:rPr lang="en-GB" dirty="0"/>
              <a:t>discuss results with </a:t>
            </a:r>
            <a:br>
              <a:rPr lang="en-GB" dirty="0"/>
            </a:br>
            <a:r>
              <a:rPr lang="en-GB" dirty="0"/>
              <a:t>lecturer</a:t>
            </a:r>
          </a:p>
          <a:p>
            <a:r>
              <a:rPr lang="en-GB" dirty="0"/>
              <a:t>This afternoon: new exercise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410EE-9FDC-4F59-B8D3-6F11F114A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01"/>
          <a:stretch/>
        </p:blipFill>
        <p:spPr>
          <a:xfrm>
            <a:off x="4740915" y="3164650"/>
            <a:ext cx="4223816" cy="1935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CC3252-FBD9-4DB3-8966-891D444D311F}"/>
              </a:ext>
            </a:extLst>
          </p:cNvPr>
          <p:cNvSpPr txBox="1"/>
          <p:nvPr/>
        </p:nvSpPr>
        <p:spPr>
          <a:xfrm>
            <a:off x="2544792" y="407075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5382F-B716-4ECE-9DD0-0C2EF5AF258D}"/>
              </a:ext>
            </a:extLst>
          </p:cNvPr>
          <p:cNvSpPr txBox="1"/>
          <p:nvPr/>
        </p:nvSpPr>
        <p:spPr>
          <a:xfrm>
            <a:off x="4740915" y="4699651"/>
            <a:ext cx="1331839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Groups 1-4</a:t>
            </a:r>
            <a:endParaRPr lang="nl-NL" sz="2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DA7E3-BECE-4BC3-BC69-BC3142B344D7}"/>
              </a:ext>
            </a:extLst>
          </p:cNvPr>
          <p:cNvSpPr txBox="1"/>
          <p:nvPr/>
        </p:nvSpPr>
        <p:spPr>
          <a:xfrm>
            <a:off x="7498988" y="4686419"/>
            <a:ext cx="1331839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Groups 5-8</a:t>
            </a:r>
            <a:endParaRPr lang="nl-N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3447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DFAA832-E9D0-4D01-91EF-4AE9F6522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Data-analysis </a:t>
            </a:r>
            <a:r>
              <a:rPr lang="nl-NL" altLang="en-US" dirty="0" err="1"/>
              <a:t>fluxes</a:t>
            </a:r>
            <a:r>
              <a:rPr lang="nl-NL" altLang="en-US" dirty="0"/>
              <a:t> 1: </a:t>
            </a:r>
            <a:r>
              <a:rPr lang="nl-NL" altLang="en-US" dirty="0" err="1"/>
              <a:t>Final</a:t>
            </a:r>
            <a:r>
              <a:rPr lang="nl-NL" altLang="en-US" dirty="0"/>
              <a:t> goals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7604BE-9C73-40D6-8F24-996770849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87500"/>
            <a:ext cx="5218113" cy="4343400"/>
          </a:xfrm>
        </p:spPr>
        <p:txBody>
          <a:bodyPr/>
          <a:lstStyle/>
          <a:p>
            <a:r>
              <a:rPr lang="nl-NL" altLang="en-US" dirty="0" err="1"/>
              <a:t>Catchment-wide</a:t>
            </a:r>
            <a:r>
              <a:rPr lang="nl-NL" altLang="en-US" dirty="0"/>
              <a:t> </a:t>
            </a:r>
            <a:r>
              <a:rPr lang="nl-NL" altLang="en-US" i="1" dirty="0" err="1"/>
              <a:t>actual</a:t>
            </a:r>
            <a:r>
              <a:rPr lang="nl-NL" altLang="en-US" i="1" dirty="0"/>
              <a:t> </a:t>
            </a:r>
            <a:r>
              <a:rPr lang="nl-NL" altLang="en-US" dirty="0"/>
              <a:t>ET</a:t>
            </a:r>
          </a:p>
          <a:p>
            <a:r>
              <a:rPr lang="nl-NL" altLang="en-US" dirty="0"/>
              <a:t>Reference ET </a:t>
            </a:r>
            <a:r>
              <a:rPr lang="nl-NL" altLang="en-US" dirty="0" err="1"/>
              <a:t>with</a:t>
            </a:r>
            <a:endParaRPr lang="nl-NL" altLang="en-US" dirty="0"/>
          </a:p>
          <a:p>
            <a:pPr lvl="2"/>
            <a:r>
              <a:rPr lang="nl-NL" altLang="en-US" dirty="0" err="1"/>
              <a:t>Makkink</a:t>
            </a:r>
            <a:endParaRPr lang="nl-NL" altLang="en-US" dirty="0"/>
          </a:p>
          <a:p>
            <a:pPr lvl="2"/>
            <a:r>
              <a:rPr lang="nl-NL" altLang="en-US" dirty="0" err="1"/>
              <a:t>Priestley</a:t>
            </a:r>
            <a:r>
              <a:rPr lang="nl-NL" altLang="en-US" dirty="0"/>
              <a:t>-Taylor</a:t>
            </a:r>
          </a:p>
          <a:p>
            <a:pPr lvl="2"/>
            <a:r>
              <a:rPr lang="nl-NL" altLang="en-US" dirty="0" err="1"/>
              <a:t>Penman-Moneith</a:t>
            </a:r>
            <a:r>
              <a:rPr lang="nl-NL" altLang="en-US" dirty="0"/>
              <a:t> (FAO)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765C0C3A-9187-40BD-B984-0D818966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625600"/>
            <a:ext cx="32416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2792538-D63A-458C-A1E0-7A5F412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Current year + detailed data from 2011</a:t>
            </a:r>
          </a:p>
        </p:txBody>
      </p:sp>
      <p:sp>
        <p:nvSpPr>
          <p:cNvPr id="16387" name="Content Placeholder 5">
            <a:extLst>
              <a:ext uri="{FF2B5EF4-FFF2-40B4-BE49-F238E27FC236}">
                <a16:creationId xmlns:a16="http://schemas.microsoft.com/office/drawing/2014/main" id="{4FA712C8-7B59-4364-97A2-2E465983D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30394"/>
            <a:ext cx="3962400" cy="3200400"/>
          </a:xfrm>
        </p:spPr>
        <p:txBody>
          <a:bodyPr/>
          <a:lstStyle/>
          <a:p>
            <a:r>
              <a:rPr lang="en-GB" altLang="en-US" sz="2400" dirty="0"/>
              <a:t>Understand processes:</a:t>
            </a:r>
            <a:br>
              <a:rPr lang="en-GB" altLang="en-US" sz="2400" dirty="0"/>
            </a:br>
            <a:r>
              <a:rPr lang="en-GB" altLang="en-US" sz="2400" dirty="0"/>
              <a:t>EC + KNMI data </a:t>
            </a:r>
            <a:br>
              <a:rPr lang="en-GB" altLang="en-US" sz="2400" dirty="0"/>
            </a:br>
            <a:r>
              <a:rPr lang="en-GB" altLang="en-US" sz="2400" dirty="0"/>
              <a:t>from 2011</a:t>
            </a:r>
          </a:p>
          <a:p>
            <a:br>
              <a:rPr lang="en-GB" altLang="en-US" sz="2400" dirty="0"/>
            </a:br>
            <a:endParaRPr lang="en-GB" alt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E4A5BA-F723-4989-93C7-3694DEB9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30394"/>
            <a:ext cx="3962400" cy="3200400"/>
          </a:xfrm>
        </p:spPr>
        <p:txBody>
          <a:bodyPr/>
          <a:lstStyle/>
          <a:p>
            <a:r>
              <a:rPr lang="en-GB" altLang="en-US" dirty="0"/>
              <a:t>Quantify current year:</a:t>
            </a:r>
            <a:br>
              <a:rPr lang="en-GB" altLang="en-US" dirty="0"/>
            </a:br>
            <a:r>
              <a:rPr lang="en-GB" altLang="en-US" dirty="0"/>
              <a:t>KNMI data 2020</a:t>
            </a:r>
            <a:endParaRPr lang="nl-NL" dirty="0"/>
          </a:p>
        </p:txBody>
      </p:sp>
      <p:pic>
        <p:nvPicPr>
          <p:cNvPr id="16389" name="Picture 5" descr="neerslagtekort-2011">
            <a:extLst>
              <a:ext uri="{FF2B5EF4-FFF2-40B4-BE49-F238E27FC236}">
                <a16:creationId xmlns:a16="http://schemas.microsoft.com/office/drawing/2014/main" id="{00D16B02-AE37-40D3-BD39-3D9E8F749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506"/>
            <a:ext cx="4823198" cy="341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neerslagtekort_2020">
            <a:extLst>
              <a:ext uri="{FF2B5EF4-FFF2-40B4-BE49-F238E27FC236}">
                <a16:creationId xmlns:a16="http://schemas.microsoft.com/office/drawing/2014/main" id="{C8D178D7-CE80-4244-B78F-54EC5348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75" y="3463506"/>
            <a:ext cx="4427526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D7F862D-AF90-49FA-BB1D-2387A77444AC}"/>
              </a:ext>
            </a:extLst>
          </p:cNvPr>
          <p:cNvSpPr/>
          <p:nvPr/>
        </p:nvSpPr>
        <p:spPr bwMode="auto">
          <a:xfrm>
            <a:off x="1570007" y="5339751"/>
            <a:ext cx="301924" cy="31816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09834E-CE59-4B94-ABB8-7F662E54778A}"/>
              </a:ext>
            </a:extLst>
          </p:cNvPr>
          <p:cNvSpPr/>
          <p:nvPr/>
        </p:nvSpPr>
        <p:spPr bwMode="auto">
          <a:xfrm>
            <a:off x="6327476" y="5170470"/>
            <a:ext cx="301924" cy="31816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BE19-681A-446A-964E-94C0ABAB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actual ET for 2020?</a:t>
            </a:r>
            <a:endParaRPr lang="nl-NL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D7543F-F01A-4748-85E4-91AE3ED0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" y="1651670"/>
            <a:ext cx="9031857" cy="3913805"/>
          </a:xfrm>
          <a:prstGeom prst="rect">
            <a:avLst/>
          </a:prstGeom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236D944-0EEB-48C7-A826-3C40B002C823}"/>
              </a:ext>
            </a:extLst>
          </p:cNvPr>
          <p:cNvSpPr/>
          <p:nvPr/>
        </p:nvSpPr>
        <p:spPr bwMode="auto">
          <a:xfrm>
            <a:off x="-189781" y="1406106"/>
            <a:ext cx="10110158" cy="4425351"/>
          </a:xfrm>
          <a:custGeom>
            <a:avLst/>
            <a:gdLst>
              <a:gd name="connsiteX0" fmla="*/ 6103191 w 10110158"/>
              <a:gd name="connsiteY0" fmla="*/ 2562046 h 4425351"/>
              <a:gd name="connsiteX1" fmla="*/ 5986732 w 10110158"/>
              <a:gd name="connsiteY1" fmla="*/ 2678505 h 4425351"/>
              <a:gd name="connsiteX2" fmla="*/ 5986732 w 10110158"/>
              <a:gd name="connsiteY2" fmla="*/ 3144327 h 4425351"/>
              <a:gd name="connsiteX3" fmla="*/ 6103191 w 10110158"/>
              <a:gd name="connsiteY3" fmla="*/ 3260786 h 4425351"/>
              <a:gd name="connsiteX4" fmla="*/ 7474786 w 10110158"/>
              <a:gd name="connsiteY4" fmla="*/ 3260786 h 4425351"/>
              <a:gd name="connsiteX5" fmla="*/ 7591245 w 10110158"/>
              <a:gd name="connsiteY5" fmla="*/ 3144327 h 4425351"/>
              <a:gd name="connsiteX6" fmla="*/ 7591245 w 10110158"/>
              <a:gd name="connsiteY6" fmla="*/ 2678505 h 4425351"/>
              <a:gd name="connsiteX7" fmla="*/ 7474786 w 10110158"/>
              <a:gd name="connsiteY7" fmla="*/ 2562046 h 4425351"/>
              <a:gd name="connsiteX8" fmla="*/ 0 w 10110158"/>
              <a:gd name="connsiteY8" fmla="*/ 0 h 4425351"/>
              <a:gd name="connsiteX9" fmla="*/ 10110158 w 10110158"/>
              <a:gd name="connsiteY9" fmla="*/ 0 h 4425351"/>
              <a:gd name="connsiteX10" fmla="*/ 10110158 w 10110158"/>
              <a:gd name="connsiteY10" fmla="*/ 4425351 h 4425351"/>
              <a:gd name="connsiteX11" fmla="*/ 0 w 10110158"/>
              <a:gd name="connsiteY11" fmla="*/ 4425351 h 442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10158" h="4425351">
                <a:moveTo>
                  <a:pt x="6103191" y="2562046"/>
                </a:moveTo>
                <a:cubicBezTo>
                  <a:pt x="6038872" y="2562046"/>
                  <a:pt x="5986732" y="2614186"/>
                  <a:pt x="5986732" y="2678505"/>
                </a:cubicBezTo>
                <a:lnTo>
                  <a:pt x="5986732" y="3144327"/>
                </a:lnTo>
                <a:cubicBezTo>
                  <a:pt x="5986732" y="3208646"/>
                  <a:pt x="6038872" y="3260786"/>
                  <a:pt x="6103191" y="3260786"/>
                </a:cubicBezTo>
                <a:lnTo>
                  <a:pt x="7474786" y="3260786"/>
                </a:lnTo>
                <a:cubicBezTo>
                  <a:pt x="7539105" y="3260786"/>
                  <a:pt x="7591245" y="3208646"/>
                  <a:pt x="7591245" y="3144327"/>
                </a:cubicBezTo>
                <a:lnTo>
                  <a:pt x="7591245" y="2678505"/>
                </a:lnTo>
                <a:cubicBezTo>
                  <a:pt x="7591245" y="2614186"/>
                  <a:pt x="7539105" y="2562046"/>
                  <a:pt x="7474786" y="2562046"/>
                </a:cubicBezTo>
                <a:close/>
                <a:moveTo>
                  <a:pt x="0" y="0"/>
                </a:moveTo>
                <a:lnTo>
                  <a:pt x="10110158" y="0"/>
                </a:lnTo>
                <a:lnTo>
                  <a:pt x="10110158" y="4425351"/>
                </a:lnTo>
                <a:lnTo>
                  <a:pt x="0" y="4425351"/>
                </a:lnTo>
                <a:close/>
              </a:path>
            </a:pathLst>
          </a:custGeom>
          <a:solidFill>
            <a:srgbClr val="FFFFFF">
              <a:alpha val="9098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83" name="Group 4">
            <a:extLst>
              <a:ext uri="{FF2B5EF4-FFF2-40B4-BE49-F238E27FC236}">
                <a16:creationId xmlns:a16="http://schemas.microsoft.com/office/drawing/2014/main" id="{738150B9-6A32-4D96-BE2C-E7B4F22027F6}"/>
              </a:ext>
            </a:extLst>
          </p:cNvPr>
          <p:cNvGrpSpPr>
            <a:grpSpLocks/>
          </p:cNvGrpSpPr>
          <p:nvPr/>
        </p:nvGrpSpPr>
        <p:grpSpPr bwMode="auto">
          <a:xfrm>
            <a:off x="1285426" y="2242528"/>
            <a:ext cx="2828925" cy="2732087"/>
            <a:chOff x="6327646" y="1549400"/>
            <a:chExt cx="2829054" cy="2731886"/>
          </a:xfrm>
        </p:grpSpPr>
        <p:pic>
          <p:nvPicPr>
            <p:cNvPr id="84" name="Picture 1">
              <a:extLst>
                <a:ext uri="{FF2B5EF4-FFF2-40B4-BE49-F238E27FC236}">
                  <a16:creationId xmlns:a16="http://schemas.microsoft.com/office/drawing/2014/main" id="{F99C8D0C-2520-4F80-90D4-A16661B15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83886" y="1493162"/>
              <a:ext cx="2586969" cy="269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C4B2B6-35D0-4B16-8B06-352115FF6E31}"/>
                </a:ext>
              </a:extLst>
            </p:cNvPr>
            <p:cNvSpPr/>
            <p:nvPr/>
          </p:nvSpPr>
          <p:spPr bwMode="auto">
            <a:xfrm>
              <a:off x="8778858" y="3236788"/>
              <a:ext cx="377842" cy="9968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C75A76-7D61-4677-B1F9-963C5679A79A}"/>
                </a:ext>
              </a:extLst>
            </p:cNvPr>
            <p:cNvSpPr/>
            <p:nvPr/>
          </p:nvSpPr>
          <p:spPr bwMode="auto">
            <a:xfrm>
              <a:off x="6327646" y="3538391"/>
              <a:ext cx="722346" cy="7428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4104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BE19-681A-446A-964E-94C0ABAB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actual ET for 2020?</a:t>
            </a:r>
            <a:endParaRPr lang="nl-NL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D7543F-F01A-4748-85E4-91AE3ED0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" y="1651670"/>
            <a:ext cx="9031857" cy="39138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B788D5-BE6B-4C74-822D-00851F438B20}"/>
              </a:ext>
            </a:extLst>
          </p:cNvPr>
          <p:cNvSpPr/>
          <p:nvPr/>
        </p:nvSpPr>
        <p:spPr bwMode="auto">
          <a:xfrm>
            <a:off x="4710023" y="1651671"/>
            <a:ext cx="4623758" cy="40158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F4B72-5698-4EE9-8B50-61B8616F68EB}"/>
              </a:ext>
            </a:extLst>
          </p:cNvPr>
          <p:cNvSpPr/>
          <p:nvPr/>
        </p:nvSpPr>
        <p:spPr bwMode="auto">
          <a:xfrm>
            <a:off x="56071" y="3847381"/>
            <a:ext cx="4623758" cy="22073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BDB75-9FCD-47D4-902E-A1B180FC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88" y="1808572"/>
            <a:ext cx="296190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410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BE19-681A-446A-964E-94C0ABAB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actual ET for 2020?</a:t>
            </a:r>
            <a:endParaRPr lang="nl-NL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D7543F-F01A-4748-85E4-91AE3ED0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" y="1651670"/>
            <a:ext cx="9031857" cy="39138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B788D5-BE6B-4C74-822D-00851F438B20}"/>
              </a:ext>
            </a:extLst>
          </p:cNvPr>
          <p:cNvSpPr/>
          <p:nvPr/>
        </p:nvSpPr>
        <p:spPr bwMode="auto">
          <a:xfrm>
            <a:off x="4710023" y="1651671"/>
            <a:ext cx="4623758" cy="40158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BB373E6-B51F-45FE-91F9-911F4E2A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33" y="3659613"/>
            <a:ext cx="35210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2850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BE19-681A-446A-964E-94C0ABAB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actual ET for 2020?</a:t>
            </a:r>
            <a:endParaRPr lang="nl-NL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CD7543F-F01A-4748-85E4-91AE3ED0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" y="1651670"/>
            <a:ext cx="9031857" cy="39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80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2971-372C-403D-9160-F413C464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4DA09-A2E8-459C-BBA0-DDAEAC80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2082383"/>
            <a:ext cx="5059595" cy="1083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51BA0-433E-4ED6-B343-CD1FCE57440E}"/>
              </a:ext>
            </a:extLst>
          </p:cNvPr>
          <p:cNvSpPr txBox="1"/>
          <p:nvPr/>
        </p:nvSpPr>
        <p:spPr>
          <a:xfrm>
            <a:off x="293298" y="1523671"/>
            <a:ext cx="26805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Standard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meteo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931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ageningen">
  <a:themeElements>
    <a:clrScheme name="wageningen 1">
      <a:dk1>
        <a:srgbClr val="000000"/>
      </a:dk1>
      <a:lt1>
        <a:srgbClr val="FFFFFF"/>
      </a:lt1>
      <a:dk2>
        <a:srgbClr val="004C78"/>
      </a:dk2>
      <a:lt2>
        <a:srgbClr val="808080"/>
      </a:lt2>
      <a:accent1>
        <a:srgbClr val="80BA64"/>
      </a:accent1>
      <a:accent2>
        <a:srgbClr val="E75200"/>
      </a:accent2>
      <a:accent3>
        <a:srgbClr val="FFFFFF"/>
      </a:accent3>
      <a:accent4>
        <a:srgbClr val="000000"/>
      </a:accent4>
      <a:accent5>
        <a:srgbClr val="C0D9B8"/>
      </a:accent5>
      <a:accent6>
        <a:srgbClr val="D14900"/>
      </a:accent6>
      <a:hlink>
        <a:srgbClr val="EAB200"/>
      </a:hlink>
      <a:folHlink>
        <a:srgbClr val="691768"/>
      </a:folHlink>
    </a:clrScheme>
    <a:fontScheme name="wageningen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wageningen 1">
        <a:dk1>
          <a:srgbClr val="000000"/>
        </a:dk1>
        <a:lt1>
          <a:srgbClr val="FFFFFF"/>
        </a:lt1>
        <a:dk2>
          <a:srgbClr val="004C78"/>
        </a:dk2>
        <a:lt2>
          <a:srgbClr val="808080"/>
        </a:lt2>
        <a:accent1>
          <a:srgbClr val="80BA64"/>
        </a:accent1>
        <a:accent2>
          <a:srgbClr val="E75200"/>
        </a:accent2>
        <a:accent3>
          <a:srgbClr val="FFFFFF"/>
        </a:accent3>
        <a:accent4>
          <a:srgbClr val="000000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6917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wageningen</Template>
  <TotalTime>1782</TotalTime>
  <Words>224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Agrofont</vt:lpstr>
      <vt:lpstr>News Gothic</vt:lpstr>
      <vt:lpstr>Times New Roman</vt:lpstr>
      <vt:lpstr>Verdana</vt:lpstr>
      <vt:lpstr>Wingdings</vt:lpstr>
      <vt:lpstr>wageningen</vt:lpstr>
      <vt:lpstr>Atmospheric fluxes - 1</vt:lpstr>
      <vt:lpstr>Organization</vt:lpstr>
      <vt:lpstr>Data-analysis fluxes 1: Final goals</vt:lpstr>
      <vt:lpstr>Current year + detailed data from 2011</vt:lpstr>
      <vt:lpstr>How to get to actual ET for 2020?</vt:lpstr>
      <vt:lpstr>How to get to actual ET for 2020?</vt:lpstr>
      <vt:lpstr>How to get to actual ET for 2020?</vt:lpstr>
      <vt:lpstr>How to get to actual ET for 2020?</vt:lpstr>
      <vt:lpstr>Your data</vt:lpstr>
      <vt:lpstr>Your data</vt:lpstr>
      <vt:lpstr>Your data</vt:lpstr>
      <vt:lpstr>Data analysis: reference ET (2020)</vt:lpstr>
      <vt:lpstr>Output</vt:lpstr>
    </vt:vector>
  </TitlesOfParts>
  <Company>WUR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you remember about energy balance?</dc:title>
  <dc:creator>arnold</dc:creator>
  <cp:lastModifiedBy>Moene, Arnold</cp:lastModifiedBy>
  <cp:revision>64</cp:revision>
  <cp:lastPrinted>2015-05-26T10:36:37Z</cp:lastPrinted>
  <dcterms:created xsi:type="dcterms:W3CDTF">2006-03-06T20:46:59Z</dcterms:created>
  <dcterms:modified xsi:type="dcterms:W3CDTF">2020-06-02T07:22:22Z</dcterms:modified>
</cp:coreProperties>
</file>