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29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604" r:id="rId14"/>
    <p:sldId id="603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AD8E7-666B-490B-95C3-38F3B571989C}" v="3" dt="2021-11-16T09:04:35.509"/>
    <p1510:client id="{BFE80CCE-D9BF-4395-A3F8-36F476C6F3F4}" v="2" dt="2023-04-11T04:22:30.564"/>
    <p1510:client id="{CB1BCD52-0829-4BE7-94EC-B168090BE987}" v="1" dt="2023-04-11T03:19:3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8"/>
  </p:normalViewPr>
  <p:slideViewPr>
    <p:cSldViewPr snapToGrid="0">
      <p:cViewPr>
        <p:scale>
          <a:sx n="80" d="100"/>
          <a:sy n="80" d="100"/>
        </p:scale>
        <p:origin x="880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if Arman" userId="S::dr.alifarman@aiub.edu::6d5b281c-a713-4e9e-9748-0f46e89d7267" providerId="AD" clId="Web-{BFE80CCE-D9BF-4395-A3F8-36F476C6F3F4}"/>
    <pc:docChg chg="modSld">
      <pc:chgData name="Mohammad Alif Arman" userId="S::dr.alifarman@aiub.edu::6d5b281c-a713-4e9e-9748-0f46e89d7267" providerId="AD" clId="Web-{BFE80CCE-D9BF-4395-A3F8-36F476C6F3F4}" dt="2023-04-11T04:22:30.564" v="1"/>
      <pc:docMkLst>
        <pc:docMk/>
      </pc:docMkLst>
      <pc:sldChg chg="modSp">
        <pc:chgData name="Mohammad Alif Arman" userId="S::dr.alifarman@aiub.edu::6d5b281c-a713-4e9e-9748-0f46e89d7267" providerId="AD" clId="Web-{BFE80CCE-D9BF-4395-A3F8-36F476C6F3F4}" dt="2023-04-11T04:22:30.564" v="1"/>
        <pc:sldMkLst>
          <pc:docMk/>
          <pc:sldMk cId="2098967725" sldId="604"/>
        </pc:sldMkLst>
        <pc:picChg chg="mod ord">
          <ac:chgData name="Mohammad Alif Arman" userId="S::dr.alifarman@aiub.edu::6d5b281c-a713-4e9e-9748-0f46e89d7267" providerId="AD" clId="Web-{BFE80CCE-D9BF-4395-A3F8-36F476C6F3F4}" dt="2023-04-11T04:22:30.564" v="1"/>
          <ac:picMkLst>
            <pc:docMk/>
            <pc:sldMk cId="2098967725" sldId="604"/>
            <ac:picMk id="4" creationId="{00000000-0000-0000-0000-000000000000}"/>
          </ac:picMkLst>
        </pc:picChg>
      </pc:sldChg>
    </pc:docChg>
  </pc:docChgLst>
  <pc:docChgLst>
    <pc:chgData name="Dr. Md. Kabiruzzaman" userId="6ded3dbc-3596-4a7a-93e7-ec1de6630a67" providerId="ADAL" clId="{A15AD8E7-666B-490B-95C3-38F3B571989C}"/>
    <pc:docChg chg="custSel modSld">
      <pc:chgData name="Dr. Md. Kabiruzzaman" userId="6ded3dbc-3596-4a7a-93e7-ec1de6630a67" providerId="ADAL" clId="{A15AD8E7-666B-490B-95C3-38F3B571989C}" dt="2021-11-17T02:11:46.330" v="14" actId="478"/>
      <pc:docMkLst>
        <pc:docMk/>
      </pc:docMkLst>
      <pc:sldChg chg="addSp delSp mod">
        <pc:chgData name="Dr. Md. Kabiruzzaman" userId="6ded3dbc-3596-4a7a-93e7-ec1de6630a67" providerId="ADAL" clId="{A15AD8E7-666B-490B-95C3-38F3B571989C}" dt="2021-11-17T02:11:30.132" v="8" actId="478"/>
        <pc:sldMkLst>
          <pc:docMk/>
          <pc:sldMk cId="529824054" sldId="257"/>
        </pc:sldMkLst>
        <pc:inkChg chg="add del">
          <ac:chgData name="Dr. Md. Kabiruzzaman" userId="6ded3dbc-3596-4a7a-93e7-ec1de6630a67" providerId="ADAL" clId="{A15AD8E7-666B-490B-95C3-38F3B571989C}" dt="2021-11-16T08:13:43.195" v="5" actId="478"/>
          <ac:inkMkLst>
            <pc:docMk/>
            <pc:sldMk cId="529824054" sldId="257"/>
            <ac:inkMk id="4" creationId="{FD1C77CB-F511-47B9-88C3-357895BD54FE}"/>
          </ac:inkMkLst>
        </pc:inkChg>
        <pc:inkChg chg="add del">
          <ac:chgData name="Dr. Md. Kabiruzzaman" userId="6ded3dbc-3596-4a7a-93e7-ec1de6630a67" providerId="ADAL" clId="{A15AD8E7-666B-490B-95C3-38F3B571989C}" dt="2021-11-17T02:11:30.132" v="8" actId="478"/>
          <ac:inkMkLst>
            <pc:docMk/>
            <pc:sldMk cId="529824054" sldId="257"/>
            <ac:inkMk id="5" creationId="{C7A4A21B-EBE6-44C3-91BC-386D22D8758E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3.889" v="9" actId="478"/>
        <pc:sldMkLst>
          <pc:docMk/>
          <pc:sldMk cId="2327352662" sldId="286"/>
        </pc:sldMkLst>
        <pc:inkChg chg="add del">
          <ac:chgData name="Dr. Md. Kabiruzzaman" userId="6ded3dbc-3596-4a7a-93e7-ec1de6630a67" providerId="ADAL" clId="{A15AD8E7-666B-490B-95C3-38F3B571989C}" dt="2021-11-17T02:11:33.889" v="9" actId="478"/>
          <ac:inkMkLst>
            <pc:docMk/>
            <pc:sldMk cId="2327352662" sldId="286"/>
            <ac:inkMk id="4" creationId="{9D655CBD-4C69-4C66-8DB2-6575403F1DA9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6.306" v="10" actId="478"/>
        <pc:sldMkLst>
          <pc:docMk/>
          <pc:sldMk cId="2827078836" sldId="287"/>
        </pc:sldMkLst>
        <pc:inkChg chg="add del">
          <ac:chgData name="Dr. Md. Kabiruzzaman" userId="6ded3dbc-3596-4a7a-93e7-ec1de6630a67" providerId="ADAL" clId="{A15AD8E7-666B-490B-95C3-38F3B571989C}" dt="2021-11-17T02:11:36.306" v="10" actId="478"/>
          <ac:inkMkLst>
            <pc:docMk/>
            <pc:sldMk cId="2827078836" sldId="287"/>
            <ac:inkMk id="4" creationId="{82ED924E-FD90-46A1-AC58-53D8869DCB58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8.626" v="11" actId="478"/>
        <pc:sldMkLst>
          <pc:docMk/>
          <pc:sldMk cId="3887712714" sldId="288"/>
        </pc:sldMkLst>
        <pc:inkChg chg="add del">
          <ac:chgData name="Dr. Md. Kabiruzzaman" userId="6ded3dbc-3596-4a7a-93e7-ec1de6630a67" providerId="ADAL" clId="{A15AD8E7-666B-490B-95C3-38F3B571989C}" dt="2021-11-17T02:11:38.626" v="11" actId="478"/>
          <ac:inkMkLst>
            <pc:docMk/>
            <pc:sldMk cId="3887712714" sldId="288"/>
            <ac:inkMk id="4" creationId="{E6BE6C15-91B8-47EC-B64F-712E3FAB3EDC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1.319" v="12" actId="478"/>
        <pc:sldMkLst>
          <pc:docMk/>
          <pc:sldMk cId="4147799542" sldId="289"/>
        </pc:sldMkLst>
        <pc:inkChg chg="add del">
          <ac:chgData name="Dr. Md. Kabiruzzaman" userId="6ded3dbc-3596-4a7a-93e7-ec1de6630a67" providerId="ADAL" clId="{A15AD8E7-666B-490B-95C3-38F3B571989C}" dt="2021-11-17T02:11:41.319" v="12" actId="478"/>
          <ac:inkMkLst>
            <pc:docMk/>
            <pc:sldMk cId="4147799542" sldId="289"/>
            <ac:inkMk id="4" creationId="{60EF54D0-4038-444B-A774-8BFB052E7618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3.986" v="13" actId="478"/>
        <pc:sldMkLst>
          <pc:docMk/>
          <pc:sldMk cId="1855634784" sldId="290"/>
        </pc:sldMkLst>
        <pc:inkChg chg="add del">
          <ac:chgData name="Dr. Md. Kabiruzzaman" userId="6ded3dbc-3596-4a7a-93e7-ec1de6630a67" providerId="ADAL" clId="{A15AD8E7-666B-490B-95C3-38F3B571989C}" dt="2021-11-17T02:11:43.986" v="13" actId="478"/>
          <ac:inkMkLst>
            <pc:docMk/>
            <pc:sldMk cId="1855634784" sldId="290"/>
            <ac:inkMk id="4" creationId="{0697F5C5-3A45-4FF2-899A-5B021BDBBD82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6.330" v="14" actId="478"/>
        <pc:sldMkLst>
          <pc:docMk/>
          <pc:sldMk cId="4038147693" sldId="291"/>
        </pc:sldMkLst>
        <pc:inkChg chg="add del">
          <ac:chgData name="Dr. Md. Kabiruzzaman" userId="6ded3dbc-3596-4a7a-93e7-ec1de6630a67" providerId="ADAL" clId="{A15AD8E7-666B-490B-95C3-38F3B571989C}" dt="2021-11-17T02:11:46.330" v="14" actId="478"/>
          <ac:inkMkLst>
            <pc:docMk/>
            <pc:sldMk cId="4038147693" sldId="291"/>
            <ac:inkMk id="3" creationId="{A8B3B9FA-0A52-4BBF-97D7-BDB4F5580B96}"/>
          </ac:inkMkLst>
        </pc:inkChg>
      </pc:sldChg>
      <pc:sldChg chg="modSp mod">
        <pc:chgData name="Dr. Md. Kabiruzzaman" userId="6ded3dbc-3596-4a7a-93e7-ec1de6630a67" providerId="ADAL" clId="{A15AD8E7-666B-490B-95C3-38F3B571989C}" dt="2021-11-01T03:41:44.129" v="1" actId="20577"/>
        <pc:sldMkLst>
          <pc:docMk/>
          <pc:sldMk cId="4201211152" sldId="329"/>
        </pc:sldMkLst>
        <pc:spChg chg="mod">
          <ac:chgData name="Dr. Md. Kabiruzzaman" userId="6ded3dbc-3596-4a7a-93e7-ec1de6630a67" providerId="ADAL" clId="{A15AD8E7-666B-490B-95C3-38F3B571989C}" dt="2021-11-01T03:41:44.129" v="1" actId="20577"/>
          <ac:spMkLst>
            <pc:docMk/>
            <pc:sldMk cId="4201211152" sldId="329"/>
            <ac:spMk id="11" creationId="{85E2B1D5-6796-4242-8D7E-42837C88C7C0}"/>
          </ac:spMkLst>
        </pc:spChg>
      </pc:sldChg>
      <pc:sldChg chg="modSp mod">
        <pc:chgData name="Dr. Md. Kabiruzzaman" userId="6ded3dbc-3596-4a7a-93e7-ec1de6630a67" providerId="ADAL" clId="{A15AD8E7-666B-490B-95C3-38F3B571989C}" dt="2021-11-01T03:41:53.251" v="3" actId="20577"/>
        <pc:sldMkLst>
          <pc:docMk/>
          <pc:sldMk cId="1374076895" sldId="603"/>
        </pc:sldMkLst>
        <pc:spChg chg="mod">
          <ac:chgData name="Dr. Md. Kabiruzzaman" userId="6ded3dbc-3596-4a7a-93e7-ec1de6630a67" providerId="ADAL" clId="{A15AD8E7-666B-490B-95C3-38F3B571989C}" dt="2021-11-01T03:41:53.251" v="3" actId="20577"/>
          <ac:spMkLst>
            <pc:docMk/>
            <pc:sldMk cId="1374076895" sldId="603"/>
            <ac:spMk id="4" creationId="{00000000-0000-0000-0000-000000000000}"/>
          </ac:spMkLst>
        </pc:spChg>
      </pc:sldChg>
    </pc:docChg>
  </pc:docChgLst>
  <pc:docChgLst>
    <pc:chgData name="Mohammad Alif Arman" userId="S::dr.alifarman@aiub.edu::6d5b281c-a713-4e9e-9748-0f46e89d7267" providerId="AD" clId="Web-{CB1BCD52-0829-4BE7-94EC-B168090BE987}"/>
    <pc:docChg chg="modSld">
      <pc:chgData name="Mohammad Alif Arman" userId="S::dr.alifarman@aiub.edu::6d5b281c-a713-4e9e-9748-0f46e89d7267" providerId="AD" clId="Web-{CB1BCD52-0829-4BE7-94EC-B168090BE987}" dt="2023-04-11T03:19:30.555" v="0" actId="14100"/>
      <pc:docMkLst>
        <pc:docMk/>
      </pc:docMkLst>
      <pc:sldChg chg="modSp">
        <pc:chgData name="Mohammad Alif Arman" userId="S::dr.alifarman@aiub.edu::6d5b281c-a713-4e9e-9748-0f46e89d7267" providerId="AD" clId="Web-{CB1BCD52-0829-4BE7-94EC-B168090BE987}" dt="2023-04-11T03:19:30.555" v="0" actId="14100"/>
        <pc:sldMkLst>
          <pc:docMk/>
          <pc:sldMk cId="2098967725" sldId="604"/>
        </pc:sldMkLst>
        <pc:picChg chg="mod">
          <ac:chgData name="Mohammad Alif Arman" userId="S::dr.alifarman@aiub.edu::6d5b281c-a713-4e9e-9748-0f46e89d7267" providerId="AD" clId="Web-{CB1BCD52-0829-4BE7-94EC-B168090BE987}" dt="2023-04-11T03:19:30.555" v="0" actId="14100"/>
          <ac:picMkLst>
            <pc:docMk/>
            <pc:sldMk cId="2098967725" sldId="604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F79AC1-CAE7-9B43-9DF1-2C49FD3DC74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15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AEC05E5-C41F-4846-8860-4B997D2AFB7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97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AAA61C6-6AD7-3D49-801C-16F0023427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90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8EB8C4B-3C5B-2C40-B2FE-9F4129FC9E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5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BA3776C-0C15-5949-A3E4-9496621D49A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3800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B6C2E9F-7F64-5046-9662-397E67F9A63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16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3C32F7C-138A-BC49-8826-D839F1A7122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6765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584629F-CB2C-574C-82F9-4BBF1D366E2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805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1E21D6-4F7D-CC45-9FDB-9865B5C928F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319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4E0697-F2C5-314A-BECC-7802E3450A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63695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751B34-9B3C-CE4C-B698-262ACBB507F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16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C0572E0-6861-6D42-8DDC-A090F74C75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4/10/2023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11.wdp"/><Relationship Id="rId3" Type="http://schemas.openxmlformats.org/officeDocument/2006/relationships/image" Target="../media/image24.wmf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8.png"/><Relationship Id="rId5" Type="http://schemas.openxmlformats.org/officeDocument/2006/relationships/image" Target="../media/image27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3" Type="http://schemas.microsoft.com/office/2007/relationships/hdphoto" Target="../media/hdphoto1.wdp"/><Relationship Id="rId7" Type="http://schemas.openxmlformats.org/officeDocument/2006/relationships/image" Target="../media/image3.wmf"/><Relationship Id="rId12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microsoft.com/office/2007/relationships/hdphoto" Target="../media/hdphoto2.wdp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microsoft.com/office/2007/relationships/hdphoto" Target="../media/hdphoto3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microsoft.com/office/2007/relationships/hdphoto" Target="../media/hdphoto8.wdp"/><Relationship Id="rId7" Type="http://schemas.openxmlformats.org/officeDocument/2006/relationships/oleObject" Target="../embeddings/oleObject17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- 06</a:t>
            </a:r>
          </a:p>
        </p:txBody>
      </p:sp>
    </p:spTree>
    <p:extLst>
      <p:ext uri="{BB962C8B-B14F-4D97-AF65-F5344CB8AC3E}">
        <p14:creationId xmlns:p14="http://schemas.microsoft.com/office/powerpoint/2010/main" val="42012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3" y="4492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72481"/>
            <a:ext cx="7615451" cy="4084911"/>
          </a:xfrm>
        </p:spPr>
        <p:txBody>
          <a:bodyPr>
            <a:noAutofit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15347"/>
              </p:ext>
            </p:extLst>
          </p:nvPr>
        </p:nvGraphicFramePr>
        <p:xfrm>
          <a:off x="1467437" y="2353852"/>
          <a:ext cx="16002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437" y="2353852"/>
                        <a:ext cx="1600200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6455"/>
              </p:ext>
            </p:extLst>
          </p:nvPr>
        </p:nvGraphicFramePr>
        <p:xfrm>
          <a:off x="856059" y="3038686"/>
          <a:ext cx="347305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28600" progId="Equation.3">
                  <p:embed/>
                </p:oleObj>
              </mc:Choice>
              <mc:Fallback>
                <p:oleObj name="Equation" r:id="rId4" imgW="1511280" imgH="2286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059" y="3038686"/>
                        <a:ext cx="347305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910" y="1815401"/>
            <a:ext cx="1962965" cy="4015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059" y="1861812"/>
            <a:ext cx="2592549" cy="484674"/>
          </a:xfrm>
          <a:prstGeom prst="rect">
            <a:avLst/>
          </a:prstGeom>
        </p:spPr>
      </p:pic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9062"/>
              </p:ext>
            </p:extLst>
          </p:nvPr>
        </p:nvGraphicFramePr>
        <p:xfrm>
          <a:off x="1202825" y="3637889"/>
          <a:ext cx="2563800" cy="170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1041120" progId="Equation.3">
                  <p:embed/>
                </p:oleObj>
              </mc:Choice>
              <mc:Fallback>
                <p:oleObj name="Equation" r:id="rId8" imgW="1320480" imgH="104112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825" y="3637889"/>
                        <a:ext cx="2563800" cy="1707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44901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23" y="1527611"/>
            <a:ext cx="7615451" cy="380277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Draw the device transfer characteristic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Draw the network load line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		        to draw straight line.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First point,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Second point, any point from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 to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. Choose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Q-point obtained at the intersection of the straight line plot and the device characteristic curve.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quiescent value for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can then be determined and used to find the other quantities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23" y="1181362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2610"/>
              </p:ext>
            </p:extLst>
          </p:nvPr>
        </p:nvGraphicFramePr>
        <p:xfrm>
          <a:off x="2095738" y="2266957"/>
          <a:ext cx="9715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28600" progId="Equation.3">
                  <p:embed/>
                </p:oleObj>
              </mc:Choice>
              <mc:Fallback>
                <p:oleObj name="Equation" r:id="rId2" imgW="825500" imgH="2286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738" y="2266957"/>
                        <a:ext cx="9715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40070"/>
              </p:ext>
            </p:extLst>
          </p:nvPr>
        </p:nvGraphicFramePr>
        <p:xfrm>
          <a:off x="2755959" y="256559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59" y="2565595"/>
                        <a:ext cx="1085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18441"/>
              </p:ext>
            </p:extLst>
          </p:nvPr>
        </p:nvGraphicFramePr>
        <p:xfrm>
          <a:off x="3841809" y="3106232"/>
          <a:ext cx="1028700" cy="88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812520" progId="Equation.3">
                  <p:embed/>
                </p:oleObj>
              </mc:Choice>
              <mc:Fallback>
                <p:oleObj name="Equation" r:id="rId6" imgW="939600" imgH="81252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09" y="3106232"/>
                        <a:ext cx="1028700" cy="88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8097" y="2286391"/>
            <a:ext cx="2507807" cy="2936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" y="1583993"/>
            <a:ext cx="2071295" cy="4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14500"/>
              </p:ext>
            </p:extLst>
          </p:nvPr>
        </p:nvGraphicFramePr>
        <p:xfrm>
          <a:off x="3145165" y="1884724"/>
          <a:ext cx="16002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165" y="1884724"/>
                        <a:ext cx="1600200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61797"/>
              </p:ext>
            </p:extLst>
          </p:nvPr>
        </p:nvGraphicFramePr>
        <p:xfrm>
          <a:off x="3262216" y="3168761"/>
          <a:ext cx="2563800" cy="170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1041120" progId="Equation.3">
                  <p:embed/>
                </p:oleObj>
              </mc:Choice>
              <mc:Fallback>
                <p:oleObj name="Equation" r:id="rId4" imgW="13204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216" y="3168761"/>
                        <a:ext cx="2563800" cy="1707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43398"/>
              </p:ext>
            </p:extLst>
          </p:nvPr>
        </p:nvGraphicFramePr>
        <p:xfrm>
          <a:off x="3181989" y="4876204"/>
          <a:ext cx="16002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989" y="4876204"/>
                        <a:ext cx="1600200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81287" y="5410598"/>
            <a:ext cx="219265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-2.6 mA x 1 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-2.6 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7" y="2000781"/>
            <a:ext cx="2935862" cy="3991237"/>
          </a:xfrm>
          <a:prstGeom prst="rect">
            <a:avLst/>
          </a:prstGeom>
        </p:spPr>
      </p:pic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06832"/>
              </p:ext>
            </p:extLst>
          </p:nvPr>
        </p:nvGraphicFramePr>
        <p:xfrm>
          <a:off x="2533787" y="2569558"/>
          <a:ext cx="347305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280" imgH="228600" progId="Equation.3">
                  <p:embed/>
                </p:oleObj>
              </mc:Choice>
              <mc:Fallback>
                <p:oleObj name="Equation" r:id="rId9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787" y="2569558"/>
                        <a:ext cx="347305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4291" y="1492316"/>
            <a:ext cx="2592549" cy="48467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272776" y="508045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/>
              <a:t> </a:t>
            </a:r>
            <a:r>
              <a:rPr lang="en-US" sz="2700" b="1">
                <a:solidFill>
                  <a:srgbClr val="00B050"/>
                </a:solidFill>
              </a:rPr>
              <a:t>SELF-BIAS EXAMPLE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208" y="1137968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92" y="5241"/>
            <a:ext cx="4048990" cy="5928735"/>
          </a:xfrm>
        </p:spPr>
      </p:pic>
    </p:spTree>
    <p:extLst>
      <p:ext uri="{BB962C8B-B14F-4D97-AF65-F5344CB8AC3E}">
        <p14:creationId xmlns:p14="http://schemas.microsoft.com/office/powerpoint/2010/main" val="209896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Lecture-6</a:t>
            </a:r>
          </a:p>
        </p:txBody>
      </p:sp>
    </p:spTree>
    <p:extLst>
      <p:ext uri="{BB962C8B-B14F-4D97-AF65-F5344CB8AC3E}">
        <p14:creationId xmlns:p14="http://schemas.microsoft.com/office/powerpoint/2010/main" val="13740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4" y="731900"/>
            <a:ext cx="7429499" cy="457196"/>
          </a:xfrm>
        </p:spPr>
        <p:txBody>
          <a:bodyPr>
            <a:normAutofit fontScale="90000"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54" y="1189097"/>
            <a:ext cx="7961857" cy="447980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dc analysis of JFET, MOSFET, and MESFET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proficient in the use of load-line analysis to examine 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confidence in the dc analysis of networks with both FETs and BJTs.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use the Universal JFET Bias Curve to analyze the various FET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52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GENERAL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97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all 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JFETs and Depletion-Type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Enhancement-Type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BJT: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Linear Relationship</a:t>
            </a:r>
            <a:r>
              <a:rPr lang="en-US" dirty="0">
                <a:latin typeface="Arial Narrow" panose="020B0606020202030204" pitchFamily="34" charset="0"/>
              </a:rPr>
              <a:t> between I</a:t>
            </a:r>
            <a:r>
              <a:rPr lang="en-US" baseline="-25000" dirty="0">
                <a:latin typeface="Arial Narrow" panose="020B0606020202030204" pitchFamily="34" charset="0"/>
              </a:rPr>
              <a:t>B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C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FET: 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Non-linear Relationship</a:t>
            </a:r>
            <a:r>
              <a:rPr lang="en-US" dirty="0">
                <a:latin typeface="Arial Narrow" panose="020B0606020202030204" pitchFamily="34" charset="0"/>
              </a:rPr>
              <a:t> between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22126"/>
              </p:ext>
            </p:extLst>
          </p:nvPr>
        </p:nvGraphicFramePr>
        <p:xfrm>
          <a:off x="3009417" y="1590982"/>
          <a:ext cx="898574" cy="4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28600" progId="Equation.3">
                  <p:embed/>
                </p:oleObj>
              </mc:Choice>
              <mc:Fallback>
                <p:oleObj name="Equation" r:id="rId2" imgW="507960" imgH="2286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17" y="1590982"/>
                        <a:ext cx="898574" cy="4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5027"/>
              </p:ext>
            </p:extLst>
          </p:nvPr>
        </p:nvGraphicFramePr>
        <p:xfrm>
          <a:off x="4724346" y="1583992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46" y="1583992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08930"/>
              </p:ext>
            </p:extLst>
          </p:nvPr>
        </p:nvGraphicFramePr>
        <p:xfrm>
          <a:off x="5526093" y="2134044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393480" progId="Equation.3">
                  <p:embed/>
                </p:oleObj>
              </mc:Choice>
              <mc:Fallback>
                <p:oleObj name="Equation" r:id="rId6" imgW="1079280" imgH="393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93" y="2134044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49257"/>
              </p:ext>
            </p:extLst>
          </p:nvPr>
        </p:nvGraphicFramePr>
        <p:xfrm>
          <a:off x="4927209" y="3025856"/>
          <a:ext cx="1930792" cy="39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41200" progId="Equation.3">
                  <p:embed/>
                </p:oleObj>
              </mc:Choice>
              <mc:Fallback>
                <p:oleObj name="Equation" r:id="rId8" imgW="1054080" imgH="2412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209" y="3025856"/>
                        <a:ext cx="1930792" cy="39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COMMON FET BIASING CIRCUITS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Fixed – 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Self-Bias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Voltage-Divider Bias</a:t>
            </a:r>
            <a:endParaRPr lang="en-US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Self-Bias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Enhancement-Type MOSFET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Feedback Configuration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583993"/>
            <a:ext cx="461527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simplest biasing arrangements: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the DC analysis,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Capacitors are open circuits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zero-volt drop across R</a:t>
            </a:r>
            <a:r>
              <a:rPr lang="en-US" b="1" i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permits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replacing  R</a:t>
            </a:r>
            <a:r>
              <a:rPr lang="en-US" b="1" i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 by a short-circuit.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218" y="1802167"/>
            <a:ext cx="3884288" cy="362809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82177"/>
              </p:ext>
            </p:extLst>
          </p:nvPr>
        </p:nvGraphicFramePr>
        <p:xfrm>
          <a:off x="1501378" y="2044304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78" y="2044304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96325"/>
              </p:ext>
            </p:extLst>
          </p:nvPr>
        </p:nvGraphicFramePr>
        <p:xfrm>
          <a:off x="3292129" y="2075690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129" y="2075690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052824"/>
              </p:ext>
            </p:extLst>
          </p:nvPr>
        </p:nvGraphicFramePr>
        <p:xfrm>
          <a:off x="1796641" y="2653796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393480" progId="Equation.3">
                  <p:embed/>
                </p:oleObj>
              </mc:Choice>
              <mc:Fallback>
                <p:oleObj name="Equation" r:id="rId8" imgW="107928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641" y="2653796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46885"/>
              </p:ext>
            </p:extLst>
          </p:nvPr>
        </p:nvGraphicFramePr>
        <p:xfrm>
          <a:off x="732356" y="4198987"/>
          <a:ext cx="793997" cy="3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228501" progId="Equation.3">
                  <p:embed/>
                </p:oleObj>
              </mc:Choice>
              <mc:Fallback>
                <p:oleObj name="Equation" r:id="rId10" imgW="545863" imgH="228501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56" y="4198987"/>
                        <a:ext cx="793997" cy="330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80114"/>
              </p:ext>
            </p:extLst>
          </p:nvPr>
        </p:nvGraphicFramePr>
        <p:xfrm>
          <a:off x="2228631" y="4216804"/>
          <a:ext cx="2977484" cy="34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28600" progId="Equation.3">
                  <p:embed/>
                </p:oleObj>
              </mc:Choice>
              <mc:Fallback>
                <p:oleObj name="Equation" r:id="rId12" imgW="1752600" imgH="2286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31" y="4216804"/>
                        <a:ext cx="2977484" cy="340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20" y="40687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23" y="1261368"/>
            <a:ext cx="7615451" cy="38108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1890" y="1921457"/>
            <a:ext cx="25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728" y="1921457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105" y="1950529"/>
            <a:ext cx="2523474" cy="37165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08713" y="2289416"/>
            <a:ext cx="1051862" cy="450707"/>
            <a:chOff x="5133762" y="2276397"/>
            <a:chExt cx="1689068" cy="691886"/>
          </a:xfrm>
        </p:grpSpPr>
        <p:sp>
          <p:nvSpPr>
            <p:cNvPr id="10" name="Rounded Rectangle 9"/>
            <p:cNvSpPr/>
            <p:nvPr/>
          </p:nvSpPr>
          <p:spPr>
            <a:xfrm>
              <a:off x="5133762" y="2276397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851416"/>
                </p:ext>
              </p:extLst>
            </p:nvPr>
          </p:nvGraphicFramePr>
          <p:xfrm>
            <a:off x="5279796" y="2404462"/>
            <a:ext cx="1396999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400" imgH="228600" progId="Equation.3">
                    <p:embed/>
                  </p:oleObj>
                </mc:Choice>
                <mc:Fallback>
                  <p:oleObj name="Equation" r:id="rId4" imgW="698400" imgH="2286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796" y="2404462"/>
                          <a:ext cx="1396999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65836" y="2857012"/>
            <a:ext cx="1776068" cy="423804"/>
            <a:chOff x="4867421" y="3132184"/>
            <a:chExt cx="2513299" cy="694227"/>
          </a:xfrm>
        </p:grpSpPr>
        <p:sp>
          <p:nvSpPr>
            <p:cNvPr id="16" name="Rounded Rectangle 15"/>
            <p:cNvSpPr/>
            <p:nvPr/>
          </p:nvSpPr>
          <p:spPr>
            <a:xfrm>
              <a:off x="4867421" y="3132184"/>
              <a:ext cx="2513299" cy="6942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87766"/>
                </p:ext>
              </p:extLst>
            </p:nvPr>
          </p:nvGraphicFramePr>
          <p:xfrm>
            <a:off x="5133762" y="3265669"/>
            <a:ext cx="2006553" cy="424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28600" progId="Equation.3">
                    <p:embed/>
                  </p:oleObj>
                </mc:Choice>
                <mc:Fallback>
                  <p:oleObj name="Equation" r:id="rId6" imgW="1079280" imgH="22860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33762" y="3265669"/>
                          <a:ext cx="2006553" cy="424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3656408" y="3400631"/>
            <a:ext cx="1202477" cy="392326"/>
            <a:chOff x="5145485" y="3919972"/>
            <a:chExt cx="1689068" cy="691886"/>
          </a:xfrm>
        </p:grpSpPr>
        <p:sp>
          <p:nvSpPr>
            <p:cNvPr id="23" name="Rounded Rectangle 22"/>
            <p:cNvSpPr/>
            <p:nvPr/>
          </p:nvSpPr>
          <p:spPr>
            <a:xfrm>
              <a:off x="5145485" y="3919972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683878"/>
                </p:ext>
              </p:extLst>
            </p:nvPr>
          </p:nvGraphicFramePr>
          <p:xfrm>
            <a:off x="5576523" y="4037260"/>
            <a:ext cx="894615" cy="47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228600" progId="Equation.3">
                    <p:embed/>
                  </p:oleObj>
                </mc:Choice>
                <mc:Fallback>
                  <p:oleObj name="Equation" r:id="rId8" imgW="419040" imgH="228600" progId="Equation.3">
                    <p:embed/>
                    <p:pic>
                      <p:nvPicPr>
                        <p:cNvPr id="21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523" y="4037260"/>
                          <a:ext cx="894615" cy="4739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3656407" y="3903727"/>
            <a:ext cx="1205996" cy="425309"/>
            <a:chOff x="5145484" y="4801610"/>
            <a:chExt cx="1689068" cy="691886"/>
          </a:xfrm>
        </p:grpSpPr>
        <p:sp>
          <p:nvSpPr>
            <p:cNvPr id="27" name="Rounded Rectangle 26"/>
            <p:cNvSpPr/>
            <p:nvPr/>
          </p:nvSpPr>
          <p:spPr>
            <a:xfrm>
              <a:off x="5145484" y="4801610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673627"/>
                </p:ext>
              </p:extLst>
            </p:nvPr>
          </p:nvGraphicFramePr>
          <p:xfrm>
            <a:off x="5491261" y="4918952"/>
            <a:ext cx="1111990" cy="454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720" imgH="228600" progId="Equation.3">
                    <p:embed/>
                  </p:oleObj>
                </mc:Choice>
                <mc:Fallback>
                  <p:oleObj name="Equation" r:id="rId10" imgW="558720" imgH="228600" progId="Equation.3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91261" y="4918952"/>
                          <a:ext cx="1111990" cy="454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3632525" y="4439806"/>
            <a:ext cx="1204238" cy="375930"/>
            <a:chOff x="5105626" y="5254601"/>
            <a:chExt cx="1689068" cy="691886"/>
          </a:xfrm>
        </p:grpSpPr>
        <p:sp>
          <p:nvSpPr>
            <p:cNvPr id="32" name="Rounded Rectangle 31"/>
            <p:cNvSpPr/>
            <p:nvPr/>
          </p:nvSpPr>
          <p:spPr>
            <a:xfrm>
              <a:off x="5105626" y="5254601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736200"/>
                </p:ext>
              </p:extLst>
            </p:nvPr>
          </p:nvGraphicFramePr>
          <p:xfrm>
            <a:off x="5451908" y="5360660"/>
            <a:ext cx="1146112" cy="479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28600" progId="Equation.3">
                    <p:embed/>
                  </p:oleObj>
                </mc:Choice>
                <mc:Fallback>
                  <p:oleObj name="Equation" r:id="rId12" imgW="545760" imgH="228600" progId="Equation.3">
                    <p:embed/>
                    <p:pic>
                      <p:nvPicPr>
                        <p:cNvPr id="37" name="Object 3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451908" y="5360660"/>
                          <a:ext cx="1146112" cy="4797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3221890" y="4925454"/>
            <a:ext cx="2193887" cy="741620"/>
            <a:chOff x="4727643" y="5454007"/>
            <a:chExt cx="2925182" cy="988827"/>
          </a:xfrm>
        </p:grpSpPr>
        <p:sp>
          <p:nvSpPr>
            <p:cNvPr id="40" name="Rounded Rectangle 39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650889"/>
                </p:ext>
              </p:extLst>
            </p:nvPr>
          </p:nvGraphicFramePr>
          <p:xfrm>
            <a:off x="4809880" y="5496444"/>
            <a:ext cx="2736809" cy="90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431640" progId="Equation.3">
                    <p:embed/>
                  </p:oleObj>
                </mc:Choice>
                <mc:Fallback>
                  <p:oleObj name="Equation" r:id="rId14" imgW="1168200" imgH="431640" progId="Equation.3">
                    <p:embed/>
                    <p:pic>
                      <p:nvPicPr>
                        <p:cNvPr id="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880" y="5496444"/>
                          <a:ext cx="2736809" cy="90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7898" y="2267706"/>
            <a:ext cx="2857355" cy="34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1" y="24364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82" y="149013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0711" y="1490131"/>
            <a:ext cx="2726811" cy="3877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1" y="1879463"/>
            <a:ext cx="2592549" cy="484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21" y="2364137"/>
            <a:ext cx="5703518" cy="2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555" y="1839144"/>
            <a:ext cx="4199312" cy="2051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26" y="37488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26" y="1492895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7959" y="1590118"/>
            <a:ext cx="3529562" cy="3989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0811" y="2853425"/>
            <a:ext cx="1917103" cy="2726269"/>
          </a:xfrm>
          <a:prstGeom prst="rect">
            <a:avLst/>
          </a:prstGeom>
        </p:spPr>
      </p:pic>
      <p:graphicFrame>
        <p:nvGraphicFramePr>
          <p:cNvPr id="10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279290"/>
              </p:ext>
            </p:extLst>
          </p:nvPr>
        </p:nvGraphicFramePr>
        <p:xfrm>
          <a:off x="1720564" y="3706348"/>
          <a:ext cx="1295293" cy="1735530"/>
        </p:xfrm>
        <a:graphic>
          <a:graphicData uri="http://schemas.openxmlformats.org/drawingml/2006/table">
            <a:tbl>
              <a:tblPr/>
              <a:tblGrid>
                <a:gridCol w="66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1" y="45355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4" y="1450178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self-bias configuration </a:t>
            </a:r>
            <a:r>
              <a:rPr lang="en-US" b="1" i="1" dirty="0">
                <a:latin typeface="Arial Narrow" panose="020B0606020202030204" pitchFamily="34" charset="0"/>
              </a:rPr>
              <a:t>eliminates the need for two dc supplies.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3634" y="1877486"/>
            <a:ext cx="3800970" cy="367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66" y="1879847"/>
            <a:ext cx="1799401" cy="367602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77991"/>
              </p:ext>
            </p:extLst>
          </p:nvPr>
        </p:nvGraphicFramePr>
        <p:xfrm>
          <a:off x="665677" y="2098902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77" y="2098902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87450"/>
              </p:ext>
            </p:extLst>
          </p:nvPr>
        </p:nvGraphicFramePr>
        <p:xfrm>
          <a:off x="731849" y="2833345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49" y="2833345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79867"/>
              </p:ext>
            </p:extLst>
          </p:nvPr>
        </p:nvGraphicFramePr>
        <p:xfrm>
          <a:off x="268431" y="349263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DSMT4">
                  <p:embed/>
                </p:oleObj>
              </mc:Choice>
              <mc:Fallback>
                <p:oleObj name="Equation" r:id="rId9" imgW="1079280" imgH="393480" progId="Equation.DSMT4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31" y="349263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9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1195</TotalTime>
  <Words>306</Words>
  <Application>Microsoft Office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PowerPoint Presentation</vt:lpstr>
      <vt:lpstr> OBJECTIVES</vt:lpstr>
      <vt:lpstr> GENERAL RELATIONSHIPS</vt:lpstr>
      <vt:lpstr> COMMON FET BIASING CIRCUITS </vt:lpstr>
      <vt:lpstr> FIXED-BIAS JFET</vt:lpstr>
      <vt:lpstr> FIXED-BIAS JFET</vt:lpstr>
      <vt:lpstr> FIXED-BIAS JFET EXAMPLE</vt:lpstr>
      <vt:lpstr> FIXED-BIAS JFET EXAMPLE</vt:lpstr>
      <vt:lpstr> JFET: SELF-BIAS CONFIGURATION</vt:lpstr>
      <vt:lpstr> SELF-BIAS CONFIGURATION</vt:lpstr>
      <vt:lpstr> SELF-BIAS CONFIGURATION</vt:lpstr>
      <vt:lpstr> SELF-BIAS CONFIGURATION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Kabir</cp:lastModifiedBy>
  <cp:revision>169</cp:revision>
  <dcterms:created xsi:type="dcterms:W3CDTF">2016-06-11T11:25:17Z</dcterms:created>
  <dcterms:modified xsi:type="dcterms:W3CDTF">2023-04-11T04:22:36Z</dcterms:modified>
</cp:coreProperties>
</file>