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69" r:id="rId4"/>
    <p:sldId id="267" r:id="rId5"/>
    <p:sldId id="290" r:id="rId6"/>
    <p:sldId id="287" r:id="rId7"/>
    <p:sldId id="291" r:id="rId8"/>
    <p:sldId id="286" r:id="rId9"/>
    <p:sldId id="292" r:id="rId10"/>
    <p:sldId id="268" r:id="rId11"/>
    <p:sldId id="288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87C-41BB-4924-A34F-42177665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23435-134D-440E-8AFF-F8B4B5BA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663B-A31F-4F63-B222-F7309CD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D0FB-2372-45CA-AE8D-7877B937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F5B6-9AF4-4505-B0A5-EC533E60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AF65-C0BA-4AC1-B053-58BB004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305C-AF87-4C6D-ADF9-E0EEBFB8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F88E-7689-4FED-B264-29DF191E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0A00-4E8B-4AC5-A669-29E56796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CDF9-B193-4668-9413-A8CA2647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3E8-77DE-421C-B9D3-CF6BD848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3651-13C6-43BB-9DE8-D11F11F3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D44D-DE93-4129-988F-F88E0143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8C90-16D4-4E88-BE42-884CAAA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9F2A-5344-401E-9D4F-ECD85C8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910B-2B7A-46B4-8D7D-7EB2CC37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D61-56E5-43E8-AE00-7FFC879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5745-1F51-4722-9ADD-56A4DEDB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33EC-9901-43EE-9374-3B19626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1999-6098-40F4-96B2-F213E7CF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6785-25C0-4255-8C2F-02FC69B9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C158-0C14-4C8A-90E4-34231B32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7F18-53BE-4E00-8AC6-979152E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B059-FCC0-4F59-806B-5119A88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9DAF-249A-4F55-A805-E7C1F745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3930-9A97-49E1-97F5-4014B35A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414F-C04A-4D58-A24A-E9E1FE914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6E5F-7756-4388-AA3C-36082961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C9EE-A15D-4E9B-9B72-649C9DB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42EC-3ACD-4148-B6C5-32138823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FA00-CA48-4D1E-8CD0-29DEE49D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87BF-C0E9-40F1-B38A-0D2C67DB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FE38-B345-4370-9528-148F6D09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3F47D-E347-43CB-8D32-AACC76DD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D936-DE2A-452A-ADF5-65C2AF05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1A368-8CCD-4181-B37B-10BDA3F02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8372-111D-4A74-88F2-DF59B9EE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545BE-CD43-440F-B371-643A8D05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34C29-0DEF-4DD1-AA90-702D11B0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8112-991A-4E04-9F77-0E19328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CD8C7-A781-44AC-8866-F5FCB273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E902-4994-4D8B-BB83-FDF4612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8F2-FCFD-4A6F-B8E4-96B4ECA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B7E7-2EF2-4B5F-8F90-C2BF62B0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2447B-1453-42C9-869D-851F05F7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718BB-671A-4BDD-A90D-304BB29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B50-D408-4B8C-9E31-55811C4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D517-E8B3-456D-B387-D4CCBC7E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D454-931C-4A3C-AFCE-50437B4B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0567-322B-41C7-8AC6-21ED4C5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5F6-1D8E-47BD-B37F-19DE3BDE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B1C5-F80D-4676-9CC2-7939865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BD1-93E8-45FC-8E17-C0B46518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1F5C1-100D-44F1-AB28-B2B59549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BA86-FE28-4528-B2BB-02D9D511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A773-7B04-4220-BCF2-1838C707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DDDC3-07D3-4117-8CDF-9F158EA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754D-568D-4FFC-8633-B6B02EA4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977D-18B2-49EB-8FBB-E082368B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CE42-571D-423D-B0B1-351C8B84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9033-C9E5-4DD9-B873-ABEBF80BB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7402-A421-4C35-87A1-E4A13A713C97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BB18-2BD6-46AF-B58B-D6877A32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87E9-B5A5-403C-BD7A-285A7326F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7A9DC-6532-45EF-90DF-243769C14CDB}"/>
                  </a:ext>
                </a:extLst>
              </p:cNvPr>
              <p:cNvSpPr/>
              <p:nvPr/>
            </p:nvSpPr>
            <p:spPr>
              <a:xfrm>
                <a:off x="291548" y="-39756"/>
                <a:ext cx="11410122" cy="706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/>
                  <a:t>Derivative</a:t>
                </a:r>
              </a:p>
              <a:p>
                <a:pPr algn="ctr"/>
                <a:endParaRPr lang="en-US" sz="2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Definition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  T</a:t>
                </a:r>
                <a:r>
                  <a:rPr lang="en-US" dirty="0">
                    <a:cs typeface="Times New Roman" panose="02020603050405020304" pitchFamily="18" charset="0"/>
                  </a:rPr>
                  <a:t>he function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defined on an open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is said to be differentiable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if</m:t>
                    </m:r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                                         </a:t>
                </a:r>
                <a:endParaRPr lang="en-US" dirty="0">
                  <a:latin typeface="Cambria Math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>
                    <a:cs typeface="Times New Roman" panose="02020603050405020304" pitchFamily="18" charset="0"/>
                  </a:rPr>
                  <a:t>  exists.</a:t>
                </a:r>
              </a:p>
              <a:p>
                <a:pPr lvl="4"/>
                <a:endParaRPr lang="en-US" dirty="0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Table of Differentiation formula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b="1" dirty="0"/>
              </a:p>
              <a:p>
                <a:pPr algn="r"/>
                <a:r>
                  <a:rPr lang="en-US" sz="1000" dirty="0"/>
                  <a:t> </a:t>
                </a:r>
                <a:r>
                  <a:rPr lang="en-US" dirty="0"/>
                  <a:t>Some more formulae :P- 218, 261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Product rule (P-187),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2 .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+(2√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7A9DC-6532-45EF-90DF-243769C14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8" y="-39756"/>
                <a:ext cx="11410122" cy="7065011"/>
              </a:xfrm>
              <a:prstGeom prst="rect">
                <a:avLst/>
              </a:prstGeom>
              <a:blipFill>
                <a:blip r:embed="rId2"/>
                <a:stretch>
                  <a:fillRect l="-481" t="-431"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787FFA-B670-4ED4-B066-5C437072E5D0}"/>
                  </a:ext>
                </a:extLst>
              </p:cNvPr>
              <p:cNvSpPr txBox="1"/>
              <p:nvPr/>
            </p:nvSpPr>
            <p:spPr>
              <a:xfrm>
                <a:off x="662609" y="2451652"/>
                <a:ext cx="225286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787FFA-B670-4ED4-B066-5C437072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2451652"/>
                <a:ext cx="225286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30A66A-684D-4634-ADA8-045DE72D6C56}"/>
                  </a:ext>
                </a:extLst>
              </p:cNvPr>
              <p:cNvSpPr txBox="1"/>
              <p:nvPr/>
            </p:nvSpPr>
            <p:spPr>
              <a:xfrm>
                <a:off x="2676939" y="2451652"/>
                <a:ext cx="208059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30A66A-684D-4634-ADA8-045DE72D6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39" y="2451652"/>
                <a:ext cx="208059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75D83-1CC2-438C-B7AB-9EBAFB21EF34}"/>
                  </a:ext>
                </a:extLst>
              </p:cNvPr>
              <p:cNvSpPr txBox="1"/>
              <p:nvPr/>
            </p:nvSpPr>
            <p:spPr>
              <a:xfrm>
                <a:off x="5088836" y="2451652"/>
                <a:ext cx="184205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75D83-1CC2-438C-B7AB-9EBAFB21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36" y="2451652"/>
                <a:ext cx="184205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B6EECE-6F11-4244-AE02-5F7E2B330978}"/>
                  </a:ext>
                </a:extLst>
              </p:cNvPr>
              <p:cNvSpPr txBox="1"/>
              <p:nvPr/>
            </p:nvSpPr>
            <p:spPr>
              <a:xfrm>
                <a:off x="7142923" y="2451652"/>
                <a:ext cx="205408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B6EECE-6F11-4244-AE02-5F7E2B330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23" y="2451652"/>
                <a:ext cx="2054086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8E22BB-5EB9-49A7-842C-8146D6E63B1E}"/>
                  </a:ext>
                </a:extLst>
              </p:cNvPr>
              <p:cNvSpPr txBox="1"/>
              <p:nvPr/>
            </p:nvSpPr>
            <p:spPr>
              <a:xfrm>
                <a:off x="9104243" y="2451652"/>
                <a:ext cx="222636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8E22BB-5EB9-49A7-842C-8146D6E63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243" y="2451652"/>
                <a:ext cx="2226366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FEB06-0280-4048-9DD4-6E5FC0ADD7E4}"/>
                  </a:ext>
                </a:extLst>
              </p:cNvPr>
              <p:cNvSpPr txBox="1"/>
              <p:nvPr/>
            </p:nvSpPr>
            <p:spPr>
              <a:xfrm>
                <a:off x="291549" y="3274015"/>
                <a:ext cx="243177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FEB06-0280-4048-9DD4-6E5FC0AD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9" y="3274015"/>
                <a:ext cx="2431774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6119C9-6FEA-4B29-AE80-0E00A97E9D60}"/>
                  </a:ext>
                </a:extLst>
              </p:cNvPr>
              <p:cNvSpPr txBox="1"/>
              <p:nvPr/>
            </p:nvSpPr>
            <p:spPr>
              <a:xfrm>
                <a:off x="2723322" y="3274743"/>
                <a:ext cx="225286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6119C9-6FEA-4B29-AE80-0E00A97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274743"/>
                <a:ext cx="2252869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5CAAF-A410-451A-A64B-83C5C4CBC6A9}"/>
                  </a:ext>
                </a:extLst>
              </p:cNvPr>
              <p:cNvSpPr txBox="1"/>
              <p:nvPr/>
            </p:nvSpPr>
            <p:spPr>
              <a:xfrm>
                <a:off x="5174975" y="3274015"/>
                <a:ext cx="255104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5CAAF-A410-451A-A64B-83C5C4CBC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75" y="3274015"/>
                <a:ext cx="2551042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6A458-15E5-45D7-95E5-4A3D1F91F85E}"/>
                  </a:ext>
                </a:extLst>
              </p:cNvPr>
              <p:cNvSpPr txBox="1"/>
              <p:nvPr/>
            </p:nvSpPr>
            <p:spPr>
              <a:xfrm>
                <a:off x="7974498" y="3257450"/>
                <a:ext cx="347537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cose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6A458-15E5-45D7-95E5-4A3D1F91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98" y="3257450"/>
                <a:ext cx="3475379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911" y="152401"/>
                <a:ext cx="11324492" cy="6500190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 dirty="0"/>
                  <a:t>  </a:t>
                </a:r>
                <a:r>
                  <a:rPr lang="en-US" sz="2600" dirty="0"/>
                  <a:t> </a:t>
                </a:r>
                <a:r>
                  <a:rPr lang="en-US" sz="3300" b="1" u="sng" dirty="0"/>
                  <a:t>Taylor and Maclaurin series </a:t>
                </a:r>
                <a:endParaRPr lang="en-US" sz="3300" b="1" dirty="0"/>
              </a:p>
              <a:p>
                <a:pPr marL="914400" lvl="2" indent="0">
                  <a:buNone/>
                </a:pPr>
                <a:r>
                  <a:rPr lang="en-US" sz="3300" dirty="0"/>
                  <a:t>The function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i="1" dirty="0"/>
                  <a:t>  </a:t>
                </a:r>
                <a:r>
                  <a:rPr lang="en-US" sz="3300" dirty="0"/>
                  <a:t>has derivatives of all orders at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  <m:r>
                      <a:rPr lang="en-US" sz="33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300" dirty="0"/>
                  <a:t> </a:t>
                </a:r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3300" dirty="0"/>
                  <a:t>The Taylor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about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  <m:r>
                      <a:rPr lang="en-US" sz="3300" i="1">
                        <a:latin typeface="Cambria Math"/>
                      </a:rPr>
                      <m:t>𝑎</m:t>
                    </m:r>
                  </m:oMath>
                </a14:m>
                <a:endParaRPr lang="en-US" sz="3300" dirty="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endParaRPr lang="en-US" sz="3300" dirty="0"/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3300" dirty="0"/>
                  <a:t>The Maclaurin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   [i.e.  The Taylor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300" dirty="0"/>
                  <a:t>  at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300" dirty="0"/>
                  <a:t>0]</a:t>
                </a:r>
              </a:p>
              <a:p>
                <a:pPr marL="914400" lvl="2" indent="0" algn="just">
                  <a:lnSpc>
                    <a:spcPct val="100000"/>
                  </a:lnSpc>
                  <a:buNone/>
                </a:pPr>
                <a:endParaRPr lang="en-US" sz="3300" dirty="0"/>
              </a:p>
              <a:p>
                <a:pPr marL="914400" lvl="2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1!</m:t>
                          </m:r>
                        </m:den>
                      </m:f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"(0)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sz="3300" dirty="0"/>
              </a:p>
              <a:p>
                <a:pPr marL="0" indent="0" algn="just">
                  <a:buNone/>
                </a:pPr>
                <a:r>
                  <a:rPr lang="en-US" sz="3300" b="1" u="sng" dirty="0"/>
                  <a:t>Exercise</a:t>
                </a:r>
                <a:r>
                  <a:rPr lang="en-US" sz="3300" dirty="0"/>
                  <a:t> (P-771)#8 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 dirty="0"/>
                  <a:t> Find the Taylor series for the function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300" b="0" i="0" smtClean="0"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300" dirty="0"/>
                  <a:t>1 using first three nonzero terms.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 b="0" u="sng" dirty="0">
                    <a:ea typeface="Cambria Math" panose="02040503050406030204" pitchFamily="18" charset="0"/>
                  </a:rPr>
                  <a:t>Solution</a:t>
                </a:r>
                <a14:m>
                  <m:oMath xmlns:m="http://schemas.openxmlformats.org/officeDocument/2006/math">
                    <m:r>
                      <a:rPr lang="en-US" sz="3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</a:p>
              <a:p>
                <a:pPr marL="2743200" lvl="6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33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3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3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 dirty="0"/>
                  <a:t>The Taylor series 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…….</m:t>
                    </m:r>
                  </m:oMath>
                </a14:m>
                <a:endParaRPr lang="en-US" sz="3300" b="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3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…..</m:t>
                    </m:r>
                  </m:oMath>
                </a14:m>
                <a:r>
                  <a:rPr lang="en-US" sz="33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911" y="152401"/>
                <a:ext cx="11324492" cy="6500190"/>
              </a:xfrm>
              <a:blipFill>
                <a:blip r:embed="rId2"/>
                <a:stretch>
                  <a:fillRect l="-431" t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B3DEF-2EFA-4DA1-A4FF-AD595A9C248C}"/>
                  </a:ext>
                </a:extLst>
              </p:cNvPr>
              <p:cNvSpPr txBox="1"/>
              <p:nvPr/>
            </p:nvSpPr>
            <p:spPr>
              <a:xfrm>
                <a:off x="556591" y="583096"/>
                <a:ext cx="11304105" cy="423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Exercise</a:t>
                </a:r>
                <a:r>
                  <a:rPr lang="en-US" dirty="0"/>
                  <a:t> (P-771)#13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 Find the Maclaurin series for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using first three nonzero terms.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1,               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0, 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𝑖𝑣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Maclaurin series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…….</m:t>
                    </m:r>
                  </m:oMath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 dirty="0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Example</a:t>
                </a:r>
                <a:r>
                  <a:rPr lang="en-US" dirty="0"/>
                  <a:t> </a:t>
                </a:r>
                <a:r>
                  <a:rPr lang="en-US" b="1" dirty="0"/>
                  <a:t>: </a:t>
                </a:r>
                <a:r>
                  <a:rPr lang="en-US" dirty="0"/>
                  <a:t>P-760 # 1, 3, 4, 5 (first three nonzero terms).                                            </a:t>
                </a:r>
                <a:r>
                  <a:rPr lang="en-US" b="1" dirty="0"/>
                  <a:t>Exercise:</a:t>
                </a:r>
                <a:r>
                  <a:rPr lang="en-US" dirty="0"/>
                  <a:t> P-771 # 5, 6, 8, 9, 11, 14, 16.</a:t>
                </a:r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B3DEF-2EFA-4DA1-A4FF-AD595A9C2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83096"/>
                <a:ext cx="11304105" cy="4236609"/>
              </a:xfrm>
              <a:prstGeom prst="rect">
                <a:avLst/>
              </a:prstGeom>
              <a:blipFill>
                <a:blip r:embed="rId2"/>
                <a:stretch>
                  <a:fillRect l="-431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7DD9C-0611-4BE8-8F2D-BE74E4616C36}"/>
                  </a:ext>
                </a:extLst>
              </p:cNvPr>
              <p:cNvSpPr txBox="1"/>
              <p:nvPr/>
            </p:nvSpPr>
            <p:spPr>
              <a:xfrm>
                <a:off x="596347" y="267204"/>
                <a:ext cx="10999305" cy="639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="1" dirty="0"/>
                  <a:t>CQ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, then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 marL="800100" lvl="1" indent="-342900">
                  <a:buAutoNum type="alphaLcParenBoth"/>
                </a:pPr>
                <a:r>
                  <a:rPr lang="en-US" dirty="0"/>
                  <a:t>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(a) 		(b) 		(c) 	(d)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slope of the tangent at (0, 4)  for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then the first nonzero term of the Maclaurin series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 second nonzero term  of the Taylor series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</a:t>
                </a:r>
              </a:p>
              <a:p>
                <a:pPr lvl="1"/>
                <a:r>
                  <a:rPr lang="en-US" dirty="0"/>
                  <a:t>(a) 		(b) 		(c) 	(d)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7DD9C-0611-4BE8-8F2D-BE74E461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267204"/>
                <a:ext cx="10999305" cy="6390788"/>
              </a:xfrm>
              <a:prstGeom prst="rect">
                <a:avLst/>
              </a:prstGeom>
              <a:blipFill>
                <a:blip r:embed="rId2"/>
                <a:stretch>
                  <a:fillRect l="-499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64D01-3144-4081-8706-3EECB0018E49}"/>
                  </a:ext>
                </a:extLst>
              </p:cNvPr>
              <p:cNvSpPr txBox="1"/>
              <p:nvPr/>
            </p:nvSpPr>
            <p:spPr>
              <a:xfrm>
                <a:off x="490330" y="397564"/>
                <a:ext cx="11343861" cy="604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b="1" dirty="0"/>
                  <a:t> Quotient rule </a:t>
                </a:r>
                <a:r>
                  <a:rPr lang="en-US" dirty="0"/>
                  <a:t>(P-187)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  <a:r>
                  <a:rPr lang="en-US" dirty="0"/>
                  <a:t>    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lvl="6"/>
                <a:endParaRPr lang="en-US" u="sng" dirty="0"/>
              </a:p>
              <a:p>
                <a:pPr lvl="6" algn="r"/>
                <a:r>
                  <a:rPr lang="en-US" b="1" u="sng" dirty="0"/>
                  <a:t>Exercises for practice: P-188 # 3-8, P-196 # 2, 3, 13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Chain rule: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−198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          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             </a:t>
                </a:r>
              </a:p>
              <a:p>
                <a:pPr algn="r"/>
                <a:r>
                  <a:rPr lang="en-US" b="1" dirty="0"/>
                  <a:t>Example: </a:t>
                </a:r>
                <a:r>
                  <a:rPr lang="en-US" dirty="0"/>
                  <a:t>P-199 # 1,2,3,7,8.          </a:t>
                </a:r>
                <a:r>
                  <a:rPr lang="en-US" b="1" dirty="0"/>
                  <a:t>Ex:</a:t>
                </a:r>
                <a:r>
                  <a:rPr lang="en-US" dirty="0"/>
                  <a:t> P-204 # 11, 12, 14</a:t>
                </a:r>
              </a:p>
              <a:p>
                <a:r>
                  <a:rPr lang="en-US" u="sng" dirty="0"/>
                  <a:t>Example1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algn="r"/>
                <a:endParaRPr lang="en-US" b="1" u="sng" dirty="0"/>
              </a:p>
              <a:p>
                <a:pPr lvl="6" algn="r"/>
                <a:endParaRPr lang="en-US" b="1" u="sng" dirty="0"/>
              </a:p>
              <a:p>
                <a:pPr lvl="6" algn="r"/>
                <a:endParaRPr lang="en-US" b="1" u="sng" dirty="0"/>
              </a:p>
              <a:p>
                <a:pPr lvl="6" algn="r"/>
                <a:endParaRPr lang="en-US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64D01-3144-4081-8706-3EECB00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" y="397564"/>
                <a:ext cx="11343861" cy="6046655"/>
              </a:xfrm>
              <a:prstGeom prst="rect">
                <a:avLst/>
              </a:prstGeom>
              <a:blipFill>
                <a:blip r:embed="rId2"/>
                <a:stretch>
                  <a:fillRect l="-430" t="-504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703D2-B05E-449F-9261-B10B551AC0A3}"/>
                  </a:ext>
                </a:extLst>
              </p:cNvPr>
              <p:cNvSpPr txBox="1"/>
              <p:nvPr/>
            </p:nvSpPr>
            <p:spPr>
              <a:xfrm flipH="1">
                <a:off x="2888173" y="2319185"/>
                <a:ext cx="2956035" cy="84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703D2-B05E-449F-9261-B10B551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8173" y="2319185"/>
                <a:ext cx="295603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BD5D7E-6AF5-4A5F-8A20-FFA90BFC00AA}"/>
                  </a:ext>
                </a:extLst>
              </p:cNvPr>
              <p:cNvSpPr txBox="1"/>
              <p:nvPr/>
            </p:nvSpPr>
            <p:spPr>
              <a:xfrm flipH="1">
                <a:off x="5565911" y="2463981"/>
                <a:ext cx="1815549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BD5D7E-6AF5-4A5F-8A20-FFA90BFC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65911" y="2463981"/>
                <a:ext cx="1815549" cy="6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FC5A1-1ED5-4CCC-B251-B8A5305A2C71}"/>
                  </a:ext>
                </a:extLst>
              </p:cNvPr>
              <p:cNvSpPr txBox="1"/>
              <p:nvPr/>
            </p:nvSpPr>
            <p:spPr>
              <a:xfrm>
                <a:off x="2623931" y="5120857"/>
                <a:ext cx="275645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FC5A1-1ED5-4CCC-B251-B8A5305A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31" y="5120857"/>
                <a:ext cx="275645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8CF20-CD2E-452C-86F9-941D42A6009F}"/>
                  </a:ext>
                </a:extLst>
              </p:cNvPr>
              <p:cNvSpPr txBox="1"/>
              <p:nvPr/>
            </p:nvSpPr>
            <p:spPr>
              <a:xfrm>
                <a:off x="5208106" y="5245314"/>
                <a:ext cx="2173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8CF20-CD2E-452C-86F9-941D42A6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6" y="5245314"/>
                <a:ext cx="21733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92AB69-135E-4726-8FF9-B49A26CF4F96}"/>
                  </a:ext>
                </a:extLst>
              </p:cNvPr>
              <p:cNvSpPr txBox="1"/>
              <p:nvPr/>
            </p:nvSpPr>
            <p:spPr>
              <a:xfrm>
                <a:off x="323557" y="379828"/>
                <a:ext cx="11479237" cy="7212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Example2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dirty="0"/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u="sng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Implicit Differentiation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Differentiate the equation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with respect to x.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Collect all the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on one side.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endParaRPr lang="en-US" sz="900" dirty="0"/>
              </a:p>
              <a:p>
                <a:r>
                  <a:rPr lang="en-US" dirty="0"/>
                  <a:t>       </a:t>
                </a:r>
                <a:r>
                  <a:rPr lang="en-US" u="sng" dirty="0"/>
                  <a:t>Example:</a:t>
                </a:r>
                <a:r>
                  <a:rPr lang="en-US" b="1" dirty="0"/>
                  <a:t>       </a:t>
                </a:r>
                <a:r>
                  <a:rPr lang="en-US" dirty="0"/>
                  <a:t>Given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   Differentiating with respect to x</a:t>
                </a:r>
              </a:p>
              <a:p>
                <a:pPr lvl="4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  </a:t>
                </a:r>
              </a:p>
              <a:p>
                <a:pPr lvl="4"/>
                <a:r>
                  <a:rPr lang="en-US" b="0" dirty="0"/>
                  <a:t> or,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      </a:t>
                </a:r>
              </a:p>
              <a:p>
                <a:pPr lvl="4"/>
                <a:r>
                  <a:rPr lang="en-US" b="0" dirty="0"/>
                  <a:t>or,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     or,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b="0" dirty="0"/>
                  <a:t>  </a:t>
                </a:r>
              </a:p>
              <a:p>
                <a:pPr marL="1371600" lvl="5" algn="r"/>
                <a:r>
                  <a:rPr lang="en-US" dirty="0"/>
                  <a:t> </a:t>
                </a:r>
                <a:r>
                  <a:rPr lang="en-US" b="1" dirty="0"/>
                  <a:t>Exercise: </a:t>
                </a:r>
                <a:r>
                  <a:rPr lang="en-US" dirty="0"/>
                  <a:t> P-215 # 2, 3, 5. 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Parametric differentiation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−649</m:t>
                        </m:r>
                      </m:e>
                    </m:d>
                  </m:oMath>
                </a14:m>
                <a:r>
                  <a:rPr lang="en-US" dirty="0"/>
                  <a:t>           </a:t>
                </a:r>
              </a:p>
              <a:p>
                <a:pPr lvl="3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pPr lvl="1"/>
                <a:endParaRPr lang="en-US" u="sng" dirty="0"/>
              </a:p>
              <a:p>
                <a:pPr lvl="1"/>
                <a:r>
                  <a:rPr lang="en-US" u="sng" dirty="0"/>
                  <a:t>Example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      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dirty="0"/>
                  <a:t>                                                       </a:t>
                </a:r>
              </a:p>
              <a:p>
                <a:pPr lvl="1" algn="r"/>
                <a:r>
                  <a:rPr lang="en-US" b="1" dirty="0"/>
                  <a:t>Exercise:</a:t>
                </a:r>
                <a:r>
                  <a:rPr lang="en-US" dirty="0"/>
                  <a:t> P-655 (</a:t>
                </a:r>
                <a:r>
                  <a:rPr lang="en-US" b="1" dirty="0"/>
                  <a:t>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 dirty="0"/>
                  <a:t>) # 11-16.</a:t>
                </a:r>
              </a:p>
              <a:p>
                <a:pPr lvl="8" algn="r"/>
                <a:endParaRPr lang="en-US" b="1" dirty="0"/>
              </a:p>
              <a:p>
                <a:pPr lvl="4"/>
                <a:endParaRPr lang="en-US" sz="1200" b="1" dirty="0"/>
              </a:p>
              <a:p>
                <a:pPr lvl="4"/>
                <a:endParaRPr lang="en-US" sz="1200" b="1" dirty="0"/>
              </a:p>
              <a:p>
                <a:pPr lvl="4"/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92AB69-135E-4726-8FF9-B49A26CF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" y="379828"/>
                <a:ext cx="11479237" cy="7212616"/>
              </a:xfrm>
              <a:prstGeom prst="rect">
                <a:avLst/>
              </a:prstGeom>
              <a:blipFill>
                <a:blip r:embed="rId2"/>
                <a:stretch>
                  <a:fillRect l="-425" t="-423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917ED20-15F3-49BE-8F03-93B4F5ACCC50}"/>
              </a:ext>
            </a:extLst>
          </p:cNvPr>
          <p:cNvSpPr/>
          <p:nvPr/>
        </p:nvSpPr>
        <p:spPr>
          <a:xfrm>
            <a:off x="8189843" y="490330"/>
            <a:ext cx="3803374" cy="3034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F05C-00B0-47EE-AE2F-1336B8AAB6DB}"/>
                  </a:ext>
                </a:extLst>
              </p:cNvPr>
              <p:cNvSpPr txBox="1"/>
              <p:nvPr/>
            </p:nvSpPr>
            <p:spPr>
              <a:xfrm>
                <a:off x="8328991" y="707101"/>
                <a:ext cx="2849217" cy="272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F05C-00B0-47EE-AE2F-1336B8AA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91" y="707101"/>
                <a:ext cx="2849217" cy="272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B9928-4804-436C-80A4-8653737AF92D}"/>
                  </a:ext>
                </a:extLst>
              </p:cNvPr>
              <p:cNvSpPr txBox="1"/>
              <p:nvPr/>
            </p:nvSpPr>
            <p:spPr>
              <a:xfrm>
                <a:off x="10144538" y="1755054"/>
                <a:ext cx="103367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B9928-4804-436C-80A4-8653737AF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538" y="1755054"/>
                <a:ext cx="103367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19D52B-CF8B-4891-BA57-3ACDD40873D8}"/>
                  </a:ext>
                </a:extLst>
              </p:cNvPr>
              <p:cNvSpPr txBox="1"/>
              <p:nvPr/>
            </p:nvSpPr>
            <p:spPr>
              <a:xfrm>
                <a:off x="10172776" y="2259605"/>
                <a:ext cx="109993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19D52B-CF8B-4891-BA57-3ACDD408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76" y="2259605"/>
                <a:ext cx="109993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077E5-D37C-4C89-8FEF-FED42080F987}"/>
                  </a:ext>
                </a:extLst>
              </p:cNvPr>
              <p:cNvSpPr txBox="1"/>
              <p:nvPr/>
            </p:nvSpPr>
            <p:spPr>
              <a:xfrm>
                <a:off x="10172776" y="2764156"/>
                <a:ext cx="1630018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077E5-D37C-4C89-8FEF-FED42080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76" y="2764156"/>
                <a:ext cx="163001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28601"/>
                <a:ext cx="10860258" cy="6439485"/>
              </a:xfrm>
            </p:spPr>
            <p:txBody>
              <a:bodyPr>
                <a:noAutofit/>
              </a:bodyPr>
              <a:lstStyle/>
              <a:p>
                <a:r>
                  <a:rPr lang="en-US" sz="1800" b="1" dirty="0"/>
                  <a:t>Logarithmic Differentiation :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The derivatives of complicated functions involving products, quotients or power can often be simplified by taking logarithms .</a:t>
                </a:r>
              </a:p>
              <a:p>
                <a:pPr marL="914400" lvl="2" indent="0" algn="r">
                  <a:buNone/>
                </a:pPr>
                <a:r>
                  <a:rPr lang="en-US" sz="1800" b="1" dirty="0"/>
                  <a:t>Example</a:t>
                </a:r>
                <a:r>
                  <a:rPr lang="en-US" sz="1800" dirty="0"/>
                  <a:t> </a:t>
                </a:r>
                <a:r>
                  <a:rPr lang="en-US" sz="1800" b="1" dirty="0"/>
                  <a:t>:</a:t>
                </a:r>
                <a:r>
                  <a:rPr lang="en-US" sz="1800" dirty="0"/>
                  <a:t> P-220  # 7, 8.       </a:t>
                </a:r>
                <a:r>
                  <a:rPr lang="en-US" sz="1800" b="1" dirty="0"/>
                  <a:t>Ex:</a:t>
                </a:r>
                <a:r>
                  <a:rPr lang="en-US" sz="1800" dirty="0"/>
                  <a:t> P-223 # 39, 41, 43, 44, 48.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 dirty="0"/>
                  <a:t>Properties of logarithmic functions: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1800" dirty="0"/>
                  <a:t>     </a:t>
                </a:r>
                <a:endParaRPr lang="en-US" sz="1800" b="1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 dirty="0"/>
                  <a:t>Example1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 dirty="0"/>
                  <a:t>,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+1)]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endParaRPr lang="en-US" sz="1800" b="0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Differentiating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dirty="0"/>
                  <a:t>,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228600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∴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1800" u="sng" dirty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 dirty="0"/>
                  <a:t>Example2</a:t>
                </a:r>
                <a:r>
                  <a:rPr lang="en-US" sz="1800" dirty="0"/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   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dirty="0"/>
                  <a:t>Differentiating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  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u="sng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 dirty="0"/>
                  <a:t>Derivative of inverse Trigonometric function :   </a:t>
                </a:r>
                <a:r>
                  <a:rPr lang="en-US" sz="800" dirty="0"/>
                  <a:t>       </a:t>
                </a:r>
                <a:r>
                  <a:rPr lang="en-US" dirty="0"/>
                  <a:t> 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800" dirty="0"/>
                  <a:t>,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dirty="0"/>
                          <m:t>tan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−1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pPr marL="1371600" lvl="3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800" dirty="0"/>
                  <a:t>      </a:t>
                </a:r>
                <a:r>
                  <a:rPr lang="en-US" dirty="0"/>
                  <a:t> </a:t>
                </a:r>
              </a:p>
              <a:p>
                <a:pPr marL="1371600" lvl="3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 </a:t>
                </a:r>
                <a:r>
                  <a:rPr lang="en-US" b="1" dirty="0"/>
                  <a:t>:</a:t>
                </a:r>
                <a:r>
                  <a:rPr lang="en-US" dirty="0"/>
                  <a:t> P-213 #5. </a:t>
                </a:r>
                <a:r>
                  <a:rPr lang="en-US" b="1" dirty="0"/>
                  <a:t>Ex:</a:t>
                </a:r>
                <a:r>
                  <a:rPr lang="en-US" dirty="0"/>
                  <a:t> P-213   sin</a:t>
                </a:r>
                <a:r>
                  <a:rPr lang="en-US" baseline="30000" dirty="0"/>
                  <a:t>-1</a:t>
                </a:r>
                <a:r>
                  <a:rPr lang="en-US" dirty="0"/>
                  <a:t>x, cos</a:t>
                </a:r>
                <a:r>
                  <a:rPr lang="en-US" baseline="30000" dirty="0"/>
                  <a:t>-1</a:t>
                </a:r>
                <a:r>
                  <a:rPr lang="en-US" dirty="0"/>
                  <a:t>x, tan</a:t>
                </a:r>
                <a:r>
                  <a:rPr lang="en-US" baseline="30000" dirty="0"/>
                  <a:t>-1</a:t>
                </a:r>
                <a:r>
                  <a:rPr lang="en-US" dirty="0"/>
                  <a:t>x, sec</a:t>
                </a:r>
                <a:r>
                  <a:rPr lang="en-US" baseline="30000" dirty="0"/>
                  <a:t>-1</a:t>
                </a:r>
                <a:r>
                  <a:rPr lang="en-US" dirty="0"/>
                  <a:t>x.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2200" dirty="0"/>
                  <a:t>              </a:t>
                </a:r>
                <a:r>
                  <a:rPr lang="en-US" sz="1800" dirty="0"/>
                  <a:t> </a:t>
                </a:r>
              </a:p>
              <a:p>
                <a:pPr marL="1371600" lvl="4" indent="0">
                  <a:buNone/>
                </a:pPr>
                <a:endParaRPr lang="en-US" sz="1200" dirty="0"/>
              </a:p>
              <a:p>
                <a:pPr marL="1371600" lvl="4" indent="0">
                  <a:buNone/>
                </a:pPr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28601"/>
                <a:ext cx="10860258" cy="6439485"/>
              </a:xfrm>
              <a:blipFill>
                <a:blip r:embed="rId2"/>
                <a:stretch>
                  <a:fillRect l="-449" t="-947" r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B5CEB4-0A91-46D2-8ECD-4BF9BB0EDC26}"/>
                  </a:ext>
                </a:extLst>
              </p:cNvPr>
              <p:cNvSpPr txBox="1"/>
              <p:nvPr/>
            </p:nvSpPr>
            <p:spPr>
              <a:xfrm>
                <a:off x="662609" y="516835"/>
                <a:ext cx="10946295" cy="599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Hyperbolic functions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csch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7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 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Derivatives of</a:t>
                </a:r>
                <a:r>
                  <a:rPr lang="en-US" dirty="0"/>
                  <a:t> </a:t>
                </a:r>
                <a:r>
                  <a:rPr lang="en-US" b="1" dirty="0"/>
                  <a:t>Hyperbolic functions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csch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csch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coth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sech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tanh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algn="ctr"/>
                <a:endParaRPr lang="en-US" dirty="0"/>
              </a:p>
              <a:p>
                <a:pPr lvl="1" algn="ctr"/>
                <a:endParaRPr lang="en-US" dirty="0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csch</m:t>
                                          </m:r>
                                        </m:e>
                                        <m:sup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 algn="ctr"/>
                <a:endParaRPr lang="en-US" dirty="0"/>
              </a:p>
              <a:p>
                <a:pPr lvl="1" algn="r"/>
                <a:r>
                  <a:rPr lang="en-US" b="1" dirty="0"/>
                  <a:t>Exercise: </a:t>
                </a:r>
                <a:r>
                  <a:rPr lang="en-US" dirty="0"/>
                  <a:t>P-264 #30-35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B5CEB4-0A91-46D2-8ECD-4BF9BB0ED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516835"/>
                <a:ext cx="10946295" cy="5997732"/>
              </a:xfrm>
              <a:prstGeom prst="rect">
                <a:avLst/>
              </a:prstGeom>
              <a:blipFill>
                <a:blip r:embed="rId2"/>
                <a:stretch>
                  <a:fillRect t="-610" r="-501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62E0A-F012-4865-B22A-66CD7AE3225A}"/>
                  </a:ext>
                </a:extLst>
              </p:cNvPr>
              <p:cNvSpPr txBox="1"/>
              <p:nvPr/>
            </p:nvSpPr>
            <p:spPr>
              <a:xfrm>
                <a:off x="477078" y="450574"/>
                <a:ext cx="11198087" cy="633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 dirty="0"/>
                  <a:t>Application of Differentiation</a:t>
                </a:r>
                <a:endParaRPr lang="en-US" dirty="0"/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u="sng" dirty="0"/>
                  <a:t>The equation of the tangent </a:t>
                </a:r>
                <a:r>
                  <a:rPr lang="en-US" dirty="0"/>
                  <a:t> to the curve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dirty="0"/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u="sng" dirty="0"/>
                  <a:t>The equation of the normal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/>
              </a:p>
              <a:p>
                <a:pPr lvl="6">
                  <a:spcAft>
                    <a:spcPts val="600"/>
                  </a:spcAft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provided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 algn="r">
                  <a:spcAft>
                    <a:spcPts val="600"/>
                  </a:spcAft>
                </a:pPr>
                <a:r>
                  <a:rPr lang="en-US" dirty="0"/>
                  <a:t> </a:t>
                </a:r>
                <a:r>
                  <a:rPr lang="en-US" b="1" dirty="0"/>
                  <a:t>Example</a:t>
                </a:r>
                <a:r>
                  <a:rPr lang="en-US" dirty="0"/>
                  <a:t> </a:t>
                </a:r>
                <a:r>
                  <a:rPr lang="en-US" b="1" dirty="0"/>
                  <a:t>:</a:t>
                </a:r>
                <a:r>
                  <a:rPr lang="en-US" dirty="0"/>
                  <a:t> P-209 # 1(b), 2(b).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Exercise</a:t>
                </a:r>
                <a:r>
                  <a:rPr lang="en-US" dirty="0"/>
                  <a:t> (P-215)#27    Find the equation of the tangent and normal to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at the point (2, 1).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Now putting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       →        4−1−2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equation of the tangent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/>
                  <a:t>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and the normal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62E0A-F012-4865-B22A-66CD7AE3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450574"/>
                <a:ext cx="11198087" cy="6339877"/>
              </a:xfrm>
              <a:prstGeom prst="rect">
                <a:avLst/>
              </a:prstGeom>
              <a:blipFill>
                <a:blip r:embed="rId2"/>
                <a:stretch>
                  <a:fillRect l="-435" t="-577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9E80B6-EE0C-4814-A531-6E08C0027503}"/>
                  </a:ext>
                </a:extLst>
              </p:cNvPr>
              <p:cNvSpPr txBox="1"/>
              <p:nvPr/>
            </p:nvSpPr>
            <p:spPr>
              <a:xfrm>
                <a:off x="795130" y="622852"/>
                <a:ext cx="10853531" cy="62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Example</a:t>
                </a:r>
                <a:r>
                  <a:rPr lang="en-US" dirty="0"/>
                  <a:t>- Determine the equation of the tangent and normal to the curve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b="1" u="sng" dirty="0"/>
                  <a:t>   </a:t>
                </a:r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u="sng" dirty="0"/>
                  <a:t>Solution</a:t>
                </a:r>
                <a:r>
                  <a:rPr lang="en-US" dirty="0"/>
                  <a:t>:                                      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b="1" dirty="0"/>
                  <a:t>  .       </a:t>
                </a:r>
                <a:r>
                  <a:rPr lang="en-US" dirty="0"/>
                  <a:t>Putting 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b="1" dirty="0"/>
                  <a:t>,   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+2=−4+12−9+2=1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Therefore the tangent to the curve passes through the point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 1)</m:t>
                    </m:r>
                  </m:oMath>
                </a14:m>
                <a:r>
                  <a:rPr lang="en-US" dirty="0"/>
                  <a:t>.  Let us find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            →    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+9=12−24+9=−3.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Therefore the slope of the tangent to the curve at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 1)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equation of the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−(−1))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              →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equation of the normal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en-US" dirty="0"/>
                  <a:t> is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−(−1))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9E80B6-EE0C-4814-A531-6E08C0027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0" y="622852"/>
                <a:ext cx="10853531" cy="6224012"/>
              </a:xfrm>
              <a:prstGeom prst="rect">
                <a:avLst/>
              </a:prstGeom>
              <a:blipFill>
                <a:blip r:embed="rId2"/>
                <a:stretch>
                  <a:fillRect l="-449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8DF57-F237-433E-AEFF-409908AC036D}"/>
                  </a:ext>
                </a:extLst>
              </p:cNvPr>
              <p:cNvSpPr txBox="1"/>
              <p:nvPr/>
            </p:nvSpPr>
            <p:spPr>
              <a:xfrm>
                <a:off x="464234" y="323557"/>
                <a:ext cx="11408898" cy="630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 </a:t>
                </a:r>
                <a:r>
                  <a:rPr lang="en-US" b="1" u="sng" dirty="0"/>
                  <a:t>Exercise</a:t>
                </a:r>
                <a:r>
                  <a:rPr lang="en-US" dirty="0"/>
                  <a:t>  (P-655)#3     Find the equation of the tangent and normal to the curve at the given point.</a:t>
                </a:r>
              </a:p>
              <a:p>
                <a:pPr lvl="4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 </a:t>
                </a:r>
                <a:r>
                  <a:rPr lang="en-US" dirty="0"/>
                  <a:t>   Putting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equation of the tangent at (0,0):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→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equation of the normal at (0, 0):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          →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.</m:t>
                    </m:r>
                  </m:oMath>
                </a14:m>
                <a:r>
                  <a:rPr lang="en-US" dirty="0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Exercise</a:t>
                </a:r>
                <a:r>
                  <a:rPr lang="en-US" dirty="0"/>
                  <a:t>  (P-655)#5     Find the equation of the tangent and normal to the curve at the given point.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Putting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we get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and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equation of the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: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 →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equation of the normal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dirty="0"/>
                  <a:t>: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  →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 dirty="0"/>
              </a:p>
              <a:p>
                <a:pPr algn="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dirty="0"/>
                  <a:t>Exercise:</a:t>
                </a:r>
                <a:r>
                  <a:rPr lang="en-US" dirty="0"/>
                  <a:t>P-180 # 33, 34, 35   </a:t>
                </a:r>
                <a:r>
                  <a:rPr lang="en-US" b="1" dirty="0"/>
                  <a:t> P-215</a:t>
                </a:r>
                <a:r>
                  <a:rPr lang="en-US" dirty="0"/>
                  <a:t> # 27, 28;</a:t>
                </a:r>
                <a:r>
                  <a:rPr lang="en-US" b="1" dirty="0"/>
                  <a:t> P-267</a:t>
                </a:r>
                <a:r>
                  <a:rPr lang="en-US" dirty="0"/>
                  <a:t> # 61; </a:t>
                </a:r>
                <a:r>
                  <a:rPr lang="en-US" b="1" dirty="0"/>
                  <a:t>P-655</a:t>
                </a:r>
                <a:r>
                  <a:rPr lang="en-US" dirty="0"/>
                  <a:t> # 3-6, 9, 10.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8DF57-F237-433E-AEFF-409908AC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34" y="323557"/>
                <a:ext cx="11408898" cy="6309741"/>
              </a:xfrm>
              <a:prstGeom prst="rect">
                <a:avLst/>
              </a:prstGeom>
              <a:blipFill>
                <a:blip r:embed="rId2"/>
                <a:stretch>
                  <a:fillRect l="-427" t="-483" r="-1335" b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1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248D8-5044-4CB3-B6DF-A40187200165}"/>
                  </a:ext>
                </a:extLst>
              </p:cNvPr>
              <p:cNvSpPr txBox="1"/>
              <p:nvPr/>
            </p:nvSpPr>
            <p:spPr>
              <a:xfrm>
                <a:off x="530087" y="543339"/>
                <a:ext cx="11370365" cy="629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/>
                  <a:t>Linear Approximation</a:t>
                </a:r>
                <a:r>
                  <a:rPr lang="en-US" dirty="0"/>
                  <a:t>:   The equation of the tangent line to the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approximation    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 is called the </a:t>
                </a:r>
                <a:r>
                  <a:rPr lang="en-US" u="sng" dirty="0"/>
                  <a:t>linear approximation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linear function whose graph is the tangent line, that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Is called the  </a:t>
                </a:r>
                <a:r>
                  <a:rPr lang="en-US" b="1" dirty="0"/>
                  <a:t>linearization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u="sng" dirty="0"/>
                  <a:t>Example</a:t>
                </a:r>
                <a:r>
                  <a:rPr lang="en-US" dirty="0"/>
                  <a:t>    Find the linearization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use it to approximate the number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3.98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4.05</m:t>
                        </m:r>
                      </m:e>
                    </m:ra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Solution:</a:t>
                </a:r>
                <a:r>
                  <a:rPr lang="en-US" dirty="0"/>
                  <a:t>  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 dirty="0"/>
                  <a:t> .      </a:t>
                </a:r>
                <a:r>
                  <a:rPr lang="en-US" dirty="0"/>
                  <a:t>Then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     and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Now the linearization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corresponding linear approximation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Now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3.98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=1.995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1.99499373…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4.05 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=2.0125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2.01246117…..)  </m:t>
                    </m:r>
                  </m:oMath>
                </a14:m>
                <a:endParaRPr lang="en-US" dirty="0"/>
              </a:p>
              <a:p>
                <a:pPr algn="r"/>
                <a:r>
                  <a:rPr lang="en-US" b="1" u="sng" dirty="0"/>
                  <a:t>Exercise:</a:t>
                </a:r>
                <a:r>
                  <a:rPr lang="en-US" u="sng" dirty="0"/>
                  <a:t>P256 #5,6</a:t>
                </a:r>
                <a:r>
                  <a:rPr lang="en-US" dirty="0"/>
                  <a:t>   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248D8-5044-4CB3-B6DF-A4018720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543339"/>
                <a:ext cx="11370365" cy="6295378"/>
              </a:xfrm>
              <a:prstGeom prst="rect">
                <a:avLst/>
              </a:prstGeom>
              <a:blipFill>
                <a:blip r:embed="rId2"/>
                <a:stretch>
                  <a:fillRect l="-483" t="-484" r="-429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CA289E-EFD4-4C36-88A1-9B8F11FF20F5}"/>
</file>

<file path=customXml/itemProps2.xml><?xml version="1.0" encoding="utf-8"?>
<ds:datastoreItem xmlns:ds="http://schemas.openxmlformats.org/officeDocument/2006/customXml" ds:itemID="{39884F8B-FB0B-44F1-BEFF-86ECB6C532DF}"/>
</file>

<file path=customXml/itemProps3.xml><?xml version="1.0" encoding="utf-8"?>
<ds:datastoreItem xmlns:ds="http://schemas.openxmlformats.org/officeDocument/2006/customXml" ds:itemID="{F1D2C904-EBB7-47D0-9C7B-0B88A59FA6C5}"/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2010</Words>
  <Application>Microsoft Office PowerPoint</Application>
  <PresentationFormat>Widescreen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Madhabi</dc:creator>
  <cp:lastModifiedBy>Dr. Madhabi</cp:lastModifiedBy>
  <cp:revision>77</cp:revision>
  <dcterms:created xsi:type="dcterms:W3CDTF">2020-05-05T14:24:17Z</dcterms:created>
  <dcterms:modified xsi:type="dcterms:W3CDTF">2021-05-30T10:19:16Z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