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70" r:id="rId5"/>
    <p:sldId id="271" r:id="rId6"/>
    <p:sldId id="272" r:id="rId7"/>
    <p:sldId id="273" r:id="rId8"/>
    <p:sldId id="274" r:id="rId9"/>
    <p:sldId id="267" r:id="rId10"/>
    <p:sldId id="266" r:id="rId11"/>
    <p:sldId id="268" r:id="rId12"/>
    <p:sldId id="265" r:id="rId13"/>
    <p:sldId id="27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1" d="100"/>
          <a:sy n="61" d="100"/>
        </p:scale>
        <p:origin x="143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support.office.com/en-us/office-training-center" TargetMode="Externa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zportals365.com/blog/quick-overview-of-office365-tools/" TargetMode="External"/><Relationship Id="rId2" Type="http://schemas.openxmlformats.org/officeDocument/2006/relationships/hyperlink" Target="https://www.aiub.edu/academics/regulations"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2061" y="558661"/>
            <a:ext cx="7808976" cy="1088136"/>
          </a:xfrm>
        </p:spPr>
        <p:txBody>
          <a:bodyPr>
            <a:normAutofit fontScale="90000"/>
          </a:bodyPr>
          <a:lstStyle/>
          <a:p>
            <a:r>
              <a:rPr lang="en-US" dirty="0"/>
              <a:t>Introduction to Office 365 and </a:t>
            </a:r>
            <a:br>
              <a:rPr lang="en-US" dirty="0"/>
            </a:br>
            <a:r>
              <a:rPr lang="en-US" dirty="0"/>
              <a:t>pre-registration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1101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0794260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07</a:t>
                      </a:r>
                    </a:p>
                  </a:txBody>
                  <a:tcPr/>
                </a:tc>
                <a:tc>
                  <a:txBody>
                    <a:bodyPr/>
                    <a:lstStyle/>
                    <a:p>
                      <a:r>
                        <a:rPr lang="en-US" dirty="0"/>
                        <a:t>Week No:</a:t>
                      </a:r>
                    </a:p>
                  </a:txBody>
                  <a:tcPr/>
                </a:tc>
                <a:tc>
                  <a:txBody>
                    <a:bodyPr/>
                    <a:lstStyle/>
                    <a:p>
                      <a:r>
                        <a:rPr lang="en-US" dirty="0"/>
                        <a:t>07</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029230" y="1482207"/>
            <a:ext cx="44436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Computer Studies </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Pre-registration </a:t>
            </a:r>
          </a:p>
        </p:txBody>
      </p:sp>
      <p:sp>
        <p:nvSpPr>
          <p:cNvPr id="6" name="TextBox 5">
            <a:extLst>
              <a:ext uri="{FF2B5EF4-FFF2-40B4-BE49-F238E27FC236}">
                <a16:creationId xmlns:a16="http://schemas.microsoft.com/office/drawing/2014/main" id="{37C26D19-85DA-834B-9600-C9820C508897}"/>
              </a:ext>
            </a:extLst>
          </p:cNvPr>
          <p:cNvSpPr txBox="1"/>
          <p:nvPr/>
        </p:nvSpPr>
        <p:spPr>
          <a:xfrm>
            <a:off x="748862" y="2956159"/>
            <a:ext cx="7646276" cy="3139321"/>
          </a:xfrm>
          <a:prstGeom prst="rect">
            <a:avLst/>
          </a:prstGeom>
          <a:noFill/>
        </p:spPr>
        <p:txBody>
          <a:bodyPr wrap="square" rtlCol="0">
            <a:spAutoFit/>
          </a:bodyPr>
          <a:lstStyle/>
          <a:p>
            <a:pPr marL="342900" indent="-342900" algn="just">
              <a:buFont typeface="Wingdings" panose="05000000000000000000" pitchFamily="2" charset="2"/>
              <a:buChar char="ü"/>
            </a:pPr>
            <a:r>
              <a:rPr lang="en-US" sz="2200" dirty="0"/>
              <a:t>Pre-Registration is the first step of registration. A process of enrolling students in different courses and sections for an upcoming semester. Students complete their Pre-Registration through online. But if a student is unable to complete his/her Pre-Registration through online than department will assist them to complete it.</a:t>
            </a:r>
          </a:p>
          <a:p>
            <a:pPr marL="342900" indent="-342900" algn="just">
              <a:buFont typeface="Wingdings" panose="05000000000000000000" pitchFamily="2" charset="2"/>
              <a:buChar char="ü"/>
            </a:pPr>
            <a:endParaRPr lang="en-US" sz="2200" dirty="0"/>
          </a:p>
          <a:p>
            <a:pPr algn="just"/>
            <a:r>
              <a:rPr lang="en-US" sz="2200" dirty="0"/>
              <a:t>In maximum case, student do their pre-registration in the 2nd Week of the final term.</a:t>
            </a:r>
            <a:endParaRPr lang="en-FI" sz="2200" dirty="0"/>
          </a:p>
        </p:txBody>
      </p:sp>
    </p:spTree>
    <p:extLst>
      <p:ext uri="{BB962C8B-B14F-4D97-AF65-F5344CB8AC3E}">
        <p14:creationId xmlns:p14="http://schemas.microsoft.com/office/powerpoint/2010/main" val="213439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Pre-requisite courses</a:t>
            </a:r>
          </a:p>
        </p:txBody>
      </p:sp>
      <p:sp>
        <p:nvSpPr>
          <p:cNvPr id="6" name="TextBox 5">
            <a:extLst>
              <a:ext uri="{FF2B5EF4-FFF2-40B4-BE49-F238E27FC236}">
                <a16:creationId xmlns:a16="http://schemas.microsoft.com/office/drawing/2014/main" id="{37C26D19-85DA-834B-9600-C9820C508897}"/>
              </a:ext>
            </a:extLst>
          </p:cNvPr>
          <p:cNvSpPr txBox="1"/>
          <p:nvPr/>
        </p:nvSpPr>
        <p:spPr>
          <a:xfrm>
            <a:off x="547465" y="2672379"/>
            <a:ext cx="8375818" cy="2800767"/>
          </a:xfrm>
          <a:prstGeom prst="rect">
            <a:avLst/>
          </a:prstGeom>
          <a:noFill/>
        </p:spPr>
        <p:txBody>
          <a:bodyPr wrap="square" rtlCol="0">
            <a:spAutoFit/>
          </a:bodyPr>
          <a:lstStyle/>
          <a:p>
            <a:pPr algn="just"/>
            <a:r>
              <a:rPr lang="en-US" sz="2200" dirty="0"/>
              <a:t>A student shall not be permitted to take advance subjects until he has satisfactorily passed the prerequisite subjects. It is very important that students follow the proper sequence of the subjects of their degree requirements.</a:t>
            </a:r>
          </a:p>
          <a:p>
            <a:pPr algn="just"/>
            <a:endParaRPr lang="en-US" sz="2200" dirty="0"/>
          </a:p>
          <a:p>
            <a:pPr marL="342900" indent="-342900" algn="just">
              <a:buFont typeface="Wingdings" panose="05000000000000000000" pitchFamily="2" charset="2"/>
              <a:buChar char="Ø"/>
            </a:pPr>
            <a:r>
              <a:rPr lang="en-US" sz="2200" dirty="0"/>
              <a:t>Updated course curriculum is  available on online from where prerequisite course information will be found.</a:t>
            </a:r>
          </a:p>
          <a:p>
            <a:pPr algn="just"/>
            <a:endParaRPr lang="en-FI" sz="2200" dirty="0"/>
          </a:p>
        </p:txBody>
      </p:sp>
    </p:spTree>
    <p:extLst>
      <p:ext uri="{BB962C8B-B14F-4D97-AF65-F5344CB8AC3E}">
        <p14:creationId xmlns:p14="http://schemas.microsoft.com/office/powerpoint/2010/main" val="2620321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00157" cy="461665"/>
          </a:xfrm>
          <a:prstGeom prst="rect">
            <a:avLst/>
          </a:prstGeom>
          <a:noFill/>
        </p:spPr>
        <p:txBody>
          <a:bodyPr wrap="none" rtlCol="0">
            <a:spAutoFit/>
          </a:bodyPr>
          <a:lstStyle/>
          <a:p>
            <a:pPr marL="514350" indent="-514350">
              <a:buClr>
                <a:schemeClr val="bg1">
                  <a:lumMod val="65000"/>
                </a:schemeClr>
              </a:buClr>
              <a:buFont typeface="+mj-lt"/>
              <a:buAutoNum type="romanLcPeriod"/>
            </a:pPr>
            <a:r>
              <a:rPr lang="en-US" sz="2400" dirty="0">
                <a:hlinkClick r:id="rId2"/>
              </a:rPr>
              <a:t>https://support.office.com/en-us/office-training-center</a:t>
            </a:r>
            <a:endParaRPr lang="en-FI" sz="2200" dirty="0"/>
          </a:p>
        </p:txBody>
      </p:sp>
      <p:sp>
        <p:nvSpPr>
          <p:cNvPr id="2" name="TextBox 1">
            <a:extLst>
              <a:ext uri="{FF2B5EF4-FFF2-40B4-BE49-F238E27FC236}">
                <a16:creationId xmlns:a16="http://schemas.microsoft.com/office/drawing/2014/main" id="{EC7B62AE-1287-441F-B05D-C7187073DE30}"/>
              </a:ext>
            </a:extLst>
          </p:cNvPr>
          <p:cNvSpPr txBox="1"/>
          <p:nvPr/>
        </p:nvSpPr>
        <p:spPr>
          <a:xfrm>
            <a:off x="930166" y="1191455"/>
            <a:ext cx="3897542" cy="461665"/>
          </a:xfrm>
          <a:prstGeom prst="rect">
            <a:avLst/>
          </a:prstGeom>
          <a:noFill/>
        </p:spPr>
        <p:txBody>
          <a:bodyPr wrap="none" rtlCol="0">
            <a:spAutoFit/>
          </a:bodyPr>
          <a:lstStyle/>
          <a:p>
            <a:r>
              <a:rPr lang="en-US" sz="2400" b="1" dirty="0"/>
              <a:t>References(for further study)</a:t>
            </a:r>
          </a:p>
        </p:txBody>
      </p:sp>
    </p:spTree>
    <p:extLst>
      <p:ext uri="{BB962C8B-B14F-4D97-AF65-F5344CB8AC3E}">
        <p14:creationId xmlns:p14="http://schemas.microsoft.com/office/powerpoint/2010/main" val="322496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839966" cy="1846659"/>
          </a:xfrm>
          <a:prstGeom prst="rect">
            <a:avLst/>
          </a:prstGeom>
          <a:noFill/>
        </p:spPr>
        <p:txBody>
          <a:bodyPr wrap="square" rtlCol="0">
            <a:spAutoFit/>
          </a:bodyPr>
          <a:lstStyle/>
          <a:p>
            <a:pPr marL="514350" indent="-514350">
              <a:buClr>
                <a:schemeClr val="bg1">
                  <a:lumMod val="65000"/>
                </a:schemeClr>
              </a:buClr>
              <a:buFont typeface="+mj-lt"/>
              <a:buAutoNum type="romanLcPeriod"/>
            </a:pPr>
            <a:r>
              <a:rPr lang="en-US" sz="2200" dirty="0">
                <a:hlinkClick r:id="rId2"/>
              </a:rPr>
              <a:t>https://www.aiub.edu/academics/regulations</a:t>
            </a:r>
            <a:endParaRPr lang="en-US" sz="2200" dirty="0"/>
          </a:p>
          <a:p>
            <a:pPr marL="514350" indent="-514350">
              <a:buClr>
                <a:schemeClr val="bg1">
                  <a:lumMod val="65000"/>
                </a:schemeClr>
              </a:buClr>
              <a:buFont typeface="+mj-lt"/>
              <a:buAutoNum type="romanLcPeriod"/>
            </a:pPr>
            <a:r>
              <a:rPr lang="en-US" sz="2400" dirty="0">
                <a:hlinkClick r:id="rId3"/>
              </a:rPr>
              <a:t>https://www.bizportals365.com/blog/quick-overview-of-office365-tools/</a:t>
            </a:r>
            <a:endParaRPr lang="en-US" sz="2200" dirty="0"/>
          </a:p>
          <a:p>
            <a:pPr marL="514350" indent="-514350">
              <a:buClr>
                <a:schemeClr val="bg1">
                  <a:lumMod val="65000"/>
                </a:schemeClr>
              </a:buClr>
              <a:buFont typeface="+mj-lt"/>
              <a:buAutoNum type="romanLcPeriod"/>
            </a:pPr>
            <a:endParaRPr lang="en-US" sz="2200" dirty="0"/>
          </a:p>
          <a:p>
            <a:pPr marL="514350" indent="-514350">
              <a:buClr>
                <a:schemeClr val="bg1">
                  <a:lumMod val="65000"/>
                </a:schemeClr>
              </a:buClr>
              <a:buFont typeface="+mj-lt"/>
              <a:buAutoNum type="romanLcPeriod"/>
            </a:pPr>
            <a:endParaRPr lang="en-FI" sz="2200" dirty="0"/>
          </a:p>
        </p:txBody>
      </p:sp>
    </p:spTree>
    <p:extLst>
      <p:ext uri="{BB962C8B-B14F-4D97-AF65-F5344CB8AC3E}">
        <p14:creationId xmlns:p14="http://schemas.microsoft.com/office/powerpoint/2010/main" val="341923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1101552" y="2695003"/>
            <a:ext cx="7754112" cy="3009930"/>
          </a:xfrm>
        </p:spPr>
        <p:txBody>
          <a:bodyPr>
            <a:normAutofit/>
          </a:bodyPr>
          <a:lstStyle/>
          <a:p>
            <a:pPr marL="342900" indent="-342900">
              <a:buFont typeface="Wingdings" panose="05000000000000000000" pitchFamily="2" charset="2"/>
              <a:buChar char="v"/>
            </a:pPr>
            <a:r>
              <a:rPr lang="en-US" sz="2400" dirty="0">
                <a:solidFill>
                  <a:schemeClr val="tx1"/>
                </a:solidFill>
              </a:rPr>
              <a:t>List of topics,</a:t>
            </a:r>
          </a:p>
          <a:p>
            <a:pPr marL="800100" lvl="1" indent="-342900" algn="l">
              <a:buClr>
                <a:schemeClr val="bg1">
                  <a:lumMod val="65000"/>
                </a:schemeClr>
              </a:buClr>
              <a:buFont typeface="Wingdings" panose="05000000000000000000" pitchFamily="2" charset="2"/>
              <a:buChar char="§"/>
            </a:pPr>
            <a:r>
              <a:rPr lang="en-US" dirty="0">
                <a:solidFill>
                  <a:schemeClr val="tx1"/>
                </a:solidFill>
              </a:rPr>
              <a:t>Introduction to Office 365.</a:t>
            </a:r>
          </a:p>
          <a:p>
            <a:pPr marL="800100" lvl="1" indent="-342900" algn="l">
              <a:buClr>
                <a:schemeClr val="bg1">
                  <a:lumMod val="65000"/>
                </a:schemeClr>
              </a:buClr>
              <a:buFont typeface="Wingdings" panose="05000000000000000000" pitchFamily="2" charset="2"/>
              <a:buChar char="§"/>
            </a:pPr>
            <a:r>
              <a:rPr lang="en-US" dirty="0">
                <a:solidFill>
                  <a:schemeClr val="tx1"/>
                </a:solidFill>
              </a:rPr>
              <a:t>IT Essentials Chapter 7 and 8</a:t>
            </a:r>
          </a:p>
          <a:p>
            <a:pPr marL="800100" lvl="1" indent="-342900" algn="l">
              <a:buClr>
                <a:schemeClr val="bg1">
                  <a:lumMod val="65000"/>
                </a:schemeClr>
              </a:buClr>
              <a:buFont typeface="Wingdings" panose="05000000000000000000" pitchFamily="2" charset="2"/>
              <a:buChar char="§"/>
            </a:pPr>
            <a:r>
              <a:rPr lang="en-US" dirty="0">
                <a:solidFill>
                  <a:schemeClr val="tx1"/>
                </a:solidFill>
              </a:rPr>
              <a:t>Pre-registration &amp; Pre-requisite courses</a:t>
            </a:r>
            <a:r>
              <a:rPr lang="en-US" sz="2800" dirty="0">
                <a:solidFill>
                  <a:schemeClr val="tx1"/>
                </a:solidFill>
              </a:rPr>
              <a:t>.</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Specific Objectives</a:t>
            </a:r>
          </a:p>
        </p:txBody>
      </p:sp>
      <p:sp>
        <p:nvSpPr>
          <p:cNvPr id="3" name="Subtitle 2"/>
          <p:cNvSpPr>
            <a:spLocks noGrp="1"/>
          </p:cNvSpPr>
          <p:nvPr>
            <p:ph type="subTitle" idx="1"/>
          </p:nvPr>
        </p:nvSpPr>
        <p:spPr>
          <a:xfrm>
            <a:off x="1101552" y="2285100"/>
            <a:ext cx="7754112" cy="3343190"/>
          </a:xfrm>
        </p:spPr>
        <p:txBody>
          <a:bodyPr>
            <a:normAutofit/>
          </a:bodyPr>
          <a:lstStyle/>
          <a:p>
            <a:pPr marL="342900" indent="-342900">
              <a:buFont typeface="Wingdings" panose="05000000000000000000" pitchFamily="2" charset="2"/>
              <a:buChar char="v"/>
            </a:pPr>
            <a:r>
              <a:rPr lang="en-US" sz="2400" dirty="0">
                <a:solidFill>
                  <a:schemeClr val="tx1"/>
                </a:solidFill>
              </a:rPr>
              <a:t>Will have a discussion on,</a:t>
            </a:r>
          </a:p>
          <a:p>
            <a:pPr marL="800100" lvl="1" indent="-342900" algn="l">
              <a:buClr>
                <a:schemeClr val="bg1">
                  <a:lumMod val="65000"/>
                </a:schemeClr>
              </a:buClr>
              <a:buFont typeface="Wingdings" panose="05000000000000000000" pitchFamily="2" charset="2"/>
              <a:buChar char="ü"/>
            </a:pPr>
            <a:r>
              <a:rPr lang="en-US" dirty="0">
                <a:solidFill>
                  <a:schemeClr val="tx1"/>
                </a:solidFill>
              </a:rPr>
              <a:t>tools available in Office 365</a:t>
            </a:r>
          </a:p>
          <a:p>
            <a:pPr marL="800100" lvl="1" indent="-342900" algn="l">
              <a:buClr>
                <a:schemeClr val="bg1">
                  <a:lumMod val="65000"/>
                </a:schemeClr>
              </a:buClr>
              <a:buFont typeface="Wingdings" panose="05000000000000000000" pitchFamily="2" charset="2"/>
              <a:buChar char="ü"/>
            </a:pPr>
            <a:r>
              <a:rPr lang="en-US" dirty="0">
                <a:solidFill>
                  <a:schemeClr val="tx1"/>
                </a:solidFill>
              </a:rPr>
              <a:t>Microsoft Word, Excel (introduce basic features i.e. plot, row-column calculation etc.)</a:t>
            </a:r>
          </a:p>
          <a:p>
            <a:pPr marL="800100" lvl="1" indent="-342900" algn="l">
              <a:buClr>
                <a:schemeClr val="bg1">
                  <a:lumMod val="65000"/>
                </a:schemeClr>
              </a:buClr>
              <a:buFont typeface="Wingdings" panose="05000000000000000000" pitchFamily="2" charset="2"/>
              <a:buChar char="ü"/>
            </a:pPr>
            <a:r>
              <a:rPr lang="en-US" dirty="0">
                <a:solidFill>
                  <a:schemeClr val="tx1"/>
                </a:solidFill>
              </a:rPr>
              <a:t>Chapter-7,8, IT Essentials</a:t>
            </a:r>
          </a:p>
          <a:p>
            <a:pPr marL="800100" lvl="1" indent="-342900" algn="l">
              <a:buClr>
                <a:schemeClr val="bg1">
                  <a:lumMod val="65000"/>
                </a:schemeClr>
              </a:buClr>
              <a:buFont typeface="Wingdings" panose="05000000000000000000" pitchFamily="2" charset="2"/>
              <a:buChar char="ü"/>
            </a:pPr>
            <a:r>
              <a:rPr lang="en-US" dirty="0">
                <a:solidFill>
                  <a:schemeClr val="tx1"/>
                </a:solidFill>
              </a:rPr>
              <a:t>What is pre-registration </a:t>
            </a:r>
          </a:p>
          <a:p>
            <a:pPr marL="800100" lvl="1" indent="-342900" algn="l">
              <a:buClr>
                <a:schemeClr val="bg1">
                  <a:lumMod val="65000"/>
                </a:schemeClr>
              </a:buClr>
              <a:buFont typeface="Wingdings" panose="05000000000000000000" pitchFamily="2" charset="2"/>
              <a:buChar char="ü"/>
            </a:pPr>
            <a:r>
              <a:rPr lang="en-US" dirty="0">
                <a:solidFill>
                  <a:schemeClr val="tx1"/>
                </a:solidFill>
              </a:rPr>
              <a:t>What does prerequisite mean</a:t>
            </a:r>
          </a:p>
          <a:p>
            <a:pPr marL="800100" lvl="1" indent="-342900" algn="l">
              <a:buClr>
                <a:schemeClr val="bg1">
                  <a:lumMod val="65000"/>
                </a:schemeClr>
              </a:buClr>
              <a:buFont typeface="Wingdings" panose="05000000000000000000" pitchFamily="2" charset="2"/>
              <a:buChar char="ü"/>
            </a:pPr>
            <a:r>
              <a:rPr lang="en-US" dirty="0">
                <a:solidFill>
                  <a:schemeClr val="tx1"/>
                </a:solidFill>
              </a:rPr>
              <a:t>Procedure of pre-registration</a:t>
            </a:r>
          </a:p>
          <a:p>
            <a:pPr marL="800100" lvl="1" indent="-342900" algn="l">
              <a:buClr>
                <a:schemeClr val="bg1">
                  <a:lumMod val="65000"/>
                </a:schemeClr>
              </a:buClr>
              <a:buFont typeface="Wingdings" panose="05000000000000000000" pitchFamily="2" charset="2"/>
              <a:buChar char="ü"/>
            </a:pPr>
            <a:endParaRPr lang="en-US" dirty="0">
              <a:solidFill>
                <a:schemeClr val="tx1"/>
              </a:solidFill>
            </a:endParaRPr>
          </a:p>
          <a:p>
            <a:pPr marL="800100" lvl="1" indent="-342900" algn="l">
              <a:buClr>
                <a:schemeClr val="bg1">
                  <a:lumMod val="65000"/>
                </a:schemeClr>
              </a:buClr>
              <a:buFont typeface="Wingdings" panose="05000000000000000000" pitchFamily="2" charset="2"/>
              <a:buChar char="ü"/>
            </a:pPr>
            <a:endParaRPr lang="en-US"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323543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Office 365</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Tools Available in Microsoft Office</a:t>
            </a:r>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230945"/>
            <a:ext cx="7754112" cy="3816429"/>
          </a:xfrm>
          <a:prstGeom prst="rect">
            <a:avLst/>
          </a:prstGeom>
          <a:noFill/>
        </p:spPr>
        <p:txBody>
          <a:bodyPr wrap="square" rtlCol="0">
            <a:spAutoFit/>
          </a:bodyPr>
          <a:lstStyle/>
          <a:p>
            <a:pPr marL="342900" indent="-342900">
              <a:buClr>
                <a:schemeClr val="bg1">
                  <a:lumMod val="65000"/>
                </a:schemeClr>
              </a:buClr>
              <a:buFont typeface="Wingdings" panose="05000000000000000000" pitchFamily="2" charset="2"/>
              <a:buChar char="ü"/>
            </a:pPr>
            <a:r>
              <a:rPr lang="en-US" sz="2200" b="1" dirty="0"/>
              <a:t>Word: </a:t>
            </a:r>
            <a:r>
              <a:rPr lang="en-US" sz="2200" dirty="0"/>
              <a:t>This is used to create professional-quality documents, reports, letters and résumés</a:t>
            </a:r>
          </a:p>
          <a:p>
            <a:pPr marL="342900" indent="-342900">
              <a:buClr>
                <a:schemeClr val="bg1">
                  <a:lumMod val="65000"/>
                </a:schemeClr>
              </a:buClr>
              <a:buFont typeface="Wingdings" panose="05000000000000000000" pitchFamily="2" charset="2"/>
              <a:buChar char="ü"/>
            </a:pPr>
            <a:endParaRPr lang="en-US" sz="2200" dirty="0"/>
          </a:p>
          <a:p>
            <a:pPr marL="342900" indent="-342900">
              <a:buClr>
                <a:schemeClr val="bg1">
                  <a:lumMod val="65000"/>
                </a:schemeClr>
              </a:buClr>
              <a:buFont typeface="Wingdings" panose="05000000000000000000" pitchFamily="2" charset="2"/>
              <a:buChar char="ü"/>
            </a:pPr>
            <a:r>
              <a:rPr lang="en-US" sz="2200" b="1" dirty="0"/>
              <a:t>Excel:</a:t>
            </a:r>
            <a:r>
              <a:rPr lang="en-US" sz="2200" dirty="0"/>
              <a:t> A spreadsheet which allows users to organize, format and calculate data with formulas using a spreadsheet system</a:t>
            </a:r>
          </a:p>
          <a:p>
            <a:pPr>
              <a:buClr>
                <a:schemeClr val="bg1">
                  <a:lumMod val="65000"/>
                </a:schemeClr>
              </a:buClr>
            </a:pPr>
            <a:r>
              <a:rPr lang="en-US" sz="2200" dirty="0"/>
              <a:t>.</a:t>
            </a:r>
          </a:p>
          <a:p>
            <a:pPr marL="342900" indent="-342900">
              <a:buClr>
                <a:schemeClr val="bg1">
                  <a:lumMod val="65000"/>
                </a:schemeClr>
              </a:buClr>
              <a:buFont typeface="Wingdings" panose="05000000000000000000" pitchFamily="2" charset="2"/>
              <a:buChar char="ü"/>
            </a:pPr>
            <a:r>
              <a:rPr lang="en-US" sz="2200" b="1" dirty="0"/>
              <a:t>PowerPoint:</a:t>
            </a:r>
            <a:r>
              <a:rPr lang="en-US" sz="2200" dirty="0"/>
              <a:t> Communicating information to a group of individuals at a meeting often involves a presentation. PowerPoint allows users to create, display, and disseminate information in formats  ranging from the basic slide to animation to video.</a:t>
            </a:r>
          </a:p>
        </p:txBody>
      </p:sp>
    </p:spTree>
    <p:extLst>
      <p:ext uri="{BB962C8B-B14F-4D97-AF65-F5344CB8AC3E}">
        <p14:creationId xmlns:p14="http://schemas.microsoft.com/office/powerpoint/2010/main" val="252729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Office 365</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Tools Available in Microsoft Office</a:t>
            </a:r>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531069" y="2032367"/>
            <a:ext cx="7808976" cy="4493538"/>
          </a:xfrm>
          <a:prstGeom prst="rect">
            <a:avLst/>
          </a:prstGeom>
          <a:noFill/>
        </p:spPr>
        <p:txBody>
          <a:bodyPr wrap="square" rtlCol="0">
            <a:spAutoFit/>
          </a:bodyPr>
          <a:lstStyle/>
          <a:p>
            <a:pPr marL="342900" indent="-342900" algn="just">
              <a:buClr>
                <a:schemeClr val="bg1">
                  <a:lumMod val="65000"/>
                </a:schemeClr>
              </a:buClr>
              <a:buFont typeface="Wingdings" panose="05000000000000000000" pitchFamily="2" charset="2"/>
              <a:buChar char="ü"/>
            </a:pPr>
            <a:r>
              <a:rPr lang="en-US" sz="2200" b="1" dirty="0"/>
              <a:t>OneNote:</a:t>
            </a:r>
            <a:r>
              <a:rPr lang="en-US" sz="2200" dirty="0"/>
              <a:t> OneNote allows users to take notes on any device and then retrieve those notes from any other device.</a:t>
            </a:r>
          </a:p>
          <a:p>
            <a:pPr algn="just">
              <a:buClr>
                <a:schemeClr val="bg1">
                  <a:lumMod val="65000"/>
                </a:schemeClr>
              </a:buClr>
            </a:pPr>
            <a:endParaRPr lang="en-US" sz="2200" dirty="0"/>
          </a:p>
          <a:p>
            <a:pPr marL="342900" indent="-342900" algn="just">
              <a:buClr>
                <a:schemeClr val="bg1">
                  <a:lumMod val="65000"/>
                </a:schemeClr>
              </a:buClr>
              <a:buFont typeface="Wingdings" panose="05000000000000000000" pitchFamily="2" charset="2"/>
              <a:buChar char="ü"/>
            </a:pPr>
            <a:r>
              <a:rPr lang="en-US" sz="2200" b="1" dirty="0"/>
              <a:t>OneDrive:</a:t>
            </a:r>
            <a:r>
              <a:rPr lang="en-US" sz="2200" dirty="0"/>
              <a:t> The other basic and fundamental cloud-based application is storage. The default storage for the users are up to 1 TB of cloud storage.</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b="1" dirty="0"/>
              <a:t>Outlook:</a:t>
            </a:r>
            <a:r>
              <a:rPr lang="en-US" sz="2200" dirty="0"/>
              <a:t> A solution for managing email and an appointment calendar</a:t>
            </a:r>
          </a:p>
          <a:p>
            <a:pPr marL="342900" indent="-342900" algn="just">
              <a:buClr>
                <a:schemeClr val="bg1">
                  <a:lumMod val="65000"/>
                </a:schemeClr>
              </a:buClr>
              <a:buFont typeface="Wingdings" panose="05000000000000000000" pitchFamily="2" charset="2"/>
              <a:buChar char="ü"/>
            </a:pPr>
            <a:endParaRPr lang="en-US" sz="2200" dirty="0"/>
          </a:p>
          <a:p>
            <a:pPr marL="342900" indent="-342900" algn="just">
              <a:buClr>
                <a:schemeClr val="bg1">
                  <a:lumMod val="65000"/>
                </a:schemeClr>
              </a:buClr>
              <a:buFont typeface="Wingdings" panose="05000000000000000000" pitchFamily="2" charset="2"/>
              <a:buChar char="ü"/>
            </a:pPr>
            <a:r>
              <a:rPr lang="en-US" sz="2200" b="1" dirty="0"/>
              <a:t>Microsoft Forms: </a:t>
            </a:r>
            <a:r>
              <a:rPr lang="en-US" sz="2200" dirty="0"/>
              <a:t>Used to create surveys, quizzes, and polls and can be used to create quizzes</a:t>
            </a:r>
          </a:p>
          <a:p>
            <a:pPr algn="just">
              <a:buClr>
                <a:schemeClr val="bg1">
                  <a:lumMod val="65000"/>
                </a:schemeClr>
              </a:buClr>
            </a:pPr>
            <a:endParaRPr lang="en-US" sz="2200" dirty="0"/>
          </a:p>
        </p:txBody>
      </p:sp>
    </p:spTree>
    <p:extLst>
      <p:ext uri="{BB962C8B-B14F-4D97-AF65-F5344CB8AC3E}">
        <p14:creationId xmlns:p14="http://schemas.microsoft.com/office/powerpoint/2010/main" val="419537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Office 365</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Tools Available in Microsoft Office</a:t>
            </a:r>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667512" y="2394974"/>
            <a:ext cx="7808976" cy="3139321"/>
          </a:xfrm>
          <a:prstGeom prst="rect">
            <a:avLst/>
          </a:prstGeom>
          <a:noFill/>
        </p:spPr>
        <p:txBody>
          <a:bodyPr wrap="square" rtlCol="0">
            <a:spAutoFit/>
          </a:bodyPr>
          <a:lstStyle/>
          <a:p>
            <a:r>
              <a:rPr lang="en-GB" sz="2200" b="1" dirty="0"/>
              <a:t>Microsoft Teams:  </a:t>
            </a:r>
            <a:r>
              <a:rPr lang="en-GB" sz="2200" dirty="0"/>
              <a:t>It brings conversations, content, assignments, and apps together in one place,</a:t>
            </a:r>
          </a:p>
          <a:p>
            <a:endParaRPr lang="en-GB" sz="2200" dirty="0"/>
          </a:p>
          <a:p>
            <a:pPr marL="742950" lvl="1" indent="-285750">
              <a:buFont typeface="Wingdings" panose="05000000000000000000" pitchFamily="2" charset="2"/>
              <a:buChar char="ü"/>
            </a:pPr>
            <a:r>
              <a:rPr lang="en-GB" sz="2200" dirty="0"/>
              <a:t> Letting educators create vibrant learning environments, </a:t>
            </a:r>
          </a:p>
          <a:p>
            <a:pPr marL="742950" lvl="1" indent="-285750">
              <a:buFont typeface="Wingdings" panose="05000000000000000000" pitchFamily="2" charset="2"/>
              <a:buChar char="ü"/>
            </a:pPr>
            <a:r>
              <a:rPr lang="en-GB" sz="2200" dirty="0"/>
              <a:t>Build collaborative classrooms, </a:t>
            </a:r>
          </a:p>
          <a:p>
            <a:pPr marL="742950" lvl="1" indent="-285750">
              <a:buFont typeface="Wingdings" panose="05000000000000000000" pitchFamily="2" charset="2"/>
              <a:buChar char="ü"/>
            </a:pPr>
            <a:r>
              <a:rPr lang="en-GB" sz="2200" dirty="0"/>
              <a:t>Within Teams, educators can quickly converse with students,</a:t>
            </a:r>
          </a:p>
          <a:p>
            <a:pPr marL="742950" lvl="1" indent="-285750">
              <a:buFont typeface="Wingdings" panose="05000000000000000000" pitchFamily="2" charset="2"/>
              <a:buChar char="ü"/>
            </a:pPr>
            <a:r>
              <a:rPr lang="en-GB" sz="2200" dirty="0"/>
              <a:t> Share files and websites,</a:t>
            </a:r>
          </a:p>
          <a:p>
            <a:pPr marL="742950" lvl="1" indent="-285750">
              <a:buFont typeface="Wingdings" panose="05000000000000000000" pitchFamily="2" charset="2"/>
              <a:buChar char="ü"/>
            </a:pPr>
            <a:r>
              <a:rPr lang="en-GB" sz="2200" dirty="0"/>
              <a:t> Create a OneNote Class Notebook,</a:t>
            </a:r>
          </a:p>
          <a:p>
            <a:pPr marL="742950" lvl="1" indent="-285750">
              <a:buFont typeface="Wingdings" panose="05000000000000000000" pitchFamily="2" charset="2"/>
              <a:buChar char="ü"/>
            </a:pPr>
            <a:r>
              <a:rPr lang="en-GB" sz="2200" dirty="0"/>
              <a:t> And distribute and grade assignments.</a:t>
            </a:r>
          </a:p>
        </p:txBody>
      </p:sp>
    </p:spTree>
    <p:extLst>
      <p:ext uri="{BB962C8B-B14F-4D97-AF65-F5344CB8AC3E}">
        <p14:creationId xmlns:p14="http://schemas.microsoft.com/office/powerpoint/2010/main" val="10566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Microsoft Word</a:t>
            </a:r>
            <a:endParaRPr lang="en-US" dirty="0"/>
          </a:p>
        </p:txBody>
      </p:sp>
      <p:sp>
        <p:nvSpPr>
          <p:cNvPr id="4" name="TextBox 3">
            <a:extLst>
              <a:ext uri="{FF2B5EF4-FFF2-40B4-BE49-F238E27FC236}">
                <a16:creationId xmlns:a16="http://schemas.microsoft.com/office/drawing/2014/main" id="{E00A471B-FCB5-3949-B014-0D06C67E41B3}"/>
              </a:ext>
            </a:extLst>
          </p:cNvPr>
          <p:cNvSpPr txBox="1"/>
          <p:nvPr/>
        </p:nvSpPr>
        <p:spPr>
          <a:xfrm>
            <a:off x="667512" y="2394974"/>
            <a:ext cx="7808976" cy="3139321"/>
          </a:xfrm>
          <a:prstGeom prst="rect">
            <a:avLst/>
          </a:prstGeom>
          <a:noFill/>
        </p:spPr>
        <p:txBody>
          <a:bodyPr wrap="square" rtlCol="0">
            <a:spAutoFit/>
          </a:bodyPr>
          <a:lstStyle/>
          <a:p>
            <a:r>
              <a:rPr lang="en-GB" sz="2200" b="1" dirty="0"/>
              <a:t>Microsoft Word</a:t>
            </a:r>
            <a:r>
              <a:rPr lang="en-GB" sz="2200" dirty="0"/>
              <a:t> (often called Word) is a graphical word processing program that users can type with. It is made by the computer company Microsoft. The purpose of the MS Word is to allow the users to type and save documents. </a:t>
            </a:r>
          </a:p>
          <a:p>
            <a:endParaRPr lang="en-GB" sz="2200" dirty="0"/>
          </a:p>
          <a:p>
            <a:pPr marL="342900" indent="-342900">
              <a:buClr>
                <a:schemeClr val="bg1">
                  <a:lumMod val="65000"/>
                </a:schemeClr>
              </a:buClr>
              <a:buFont typeface="Wingdings" panose="05000000000000000000" pitchFamily="2" charset="2"/>
              <a:buChar char="ü"/>
            </a:pPr>
            <a:r>
              <a:rPr lang="en-GB" sz="2200" dirty="0"/>
              <a:t>Different sections like, Font, Paragraph, Drawing, Editing will be shown practically.</a:t>
            </a:r>
          </a:p>
          <a:p>
            <a:pPr marL="342900" indent="-342900">
              <a:buClr>
                <a:schemeClr val="bg1">
                  <a:lumMod val="65000"/>
                </a:schemeClr>
              </a:buClr>
              <a:buFont typeface="Wingdings" panose="05000000000000000000" pitchFamily="2" charset="2"/>
              <a:buChar char="ü"/>
            </a:pPr>
            <a:r>
              <a:rPr lang="en-GB" sz="2200" dirty="0"/>
              <a:t>A brief demonstration will be shown how to write proper document, insert table or draw various kind of shape, etc</a:t>
            </a:r>
          </a:p>
        </p:txBody>
      </p:sp>
    </p:spTree>
    <p:extLst>
      <p:ext uri="{BB962C8B-B14F-4D97-AF65-F5344CB8AC3E}">
        <p14:creationId xmlns:p14="http://schemas.microsoft.com/office/powerpoint/2010/main" val="408124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Microsoft Excel</a:t>
            </a:r>
            <a:endParaRPr lang="en-US" dirty="0"/>
          </a:p>
        </p:txBody>
      </p:sp>
      <p:sp>
        <p:nvSpPr>
          <p:cNvPr id="4" name="TextBox 3">
            <a:extLst>
              <a:ext uri="{FF2B5EF4-FFF2-40B4-BE49-F238E27FC236}">
                <a16:creationId xmlns:a16="http://schemas.microsoft.com/office/drawing/2014/main" id="{E00A471B-FCB5-3949-B014-0D06C67E41B3}"/>
              </a:ext>
            </a:extLst>
          </p:cNvPr>
          <p:cNvSpPr txBox="1"/>
          <p:nvPr/>
        </p:nvSpPr>
        <p:spPr>
          <a:xfrm>
            <a:off x="667512" y="2394974"/>
            <a:ext cx="7808976" cy="2800767"/>
          </a:xfrm>
          <a:prstGeom prst="rect">
            <a:avLst/>
          </a:prstGeom>
          <a:noFill/>
        </p:spPr>
        <p:txBody>
          <a:bodyPr wrap="square" rtlCol="0">
            <a:spAutoFit/>
          </a:bodyPr>
          <a:lstStyle/>
          <a:p>
            <a:pPr algn="just"/>
            <a:r>
              <a:rPr lang="en-GB" sz="2200" b="1" dirty="0"/>
              <a:t>Microsoft Excel</a:t>
            </a:r>
            <a:r>
              <a:rPr lang="en-GB" sz="2200" dirty="0"/>
              <a:t> (often called Excel) is a spreadsheet processing program that is used to manage spreadsheet or tables. Through this we can create, view or edit file very easily.</a:t>
            </a:r>
          </a:p>
          <a:p>
            <a:pPr algn="just"/>
            <a:endParaRPr lang="en-GB" sz="2200" dirty="0"/>
          </a:p>
          <a:p>
            <a:pPr marL="342900" indent="-342900" algn="just">
              <a:buClr>
                <a:schemeClr val="bg1">
                  <a:lumMod val="65000"/>
                </a:schemeClr>
              </a:buClr>
              <a:buFont typeface="Wingdings" panose="05000000000000000000" pitchFamily="2" charset="2"/>
              <a:buChar char="ü"/>
            </a:pPr>
            <a:r>
              <a:rPr lang="en-GB" sz="2200" dirty="0"/>
              <a:t>A demonstration will be shown how to add column or row and apply row column calculation, etc.</a:t>
            </a:r>
          </a:p>
          <a:p>
            <a:pPr marL="342900" indent="-342900" algn="just">
              <a:buClr>
                <a:schemeClr val="bg1">
                  <a:lumMod val="65000"/>
                </a:schemeClr>
              </a:buClr>
              <a:buFont typeface="Wingdings" panose="05000000000000000000" pitchFamily="2" charset="2"/>
              <a:buChar char="ü"/>
            </a:pPr>
            <a:r>
              <a:rPr lang="en-GB" sz="2200" dirty="0"/>
              <a:t>A brief demonstration will be shown how to create a proper document through Microsoft excel.</a:t>
            </a:r>
          </a:p>
        </p:txBody>
      </p:sp>
    </p:spTree>
    <p:extLst>
      <p:ext uri="{BB962C8B-B14F-4D97-AF65-F5344CB8AC3E}">
        <p14:creationId xmlns:p14="http://schemas.microsoft.com/office/powerpoint/2010/main" val="44528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Essential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Chapter 7 &amp; 8 </a:t>
            </a:r>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5423023" cy="430887"/>
          </a:xfrm>
          <a:prstGeom prst="rect">
            <a:avLst/>
          </a:prstGeom>
          <a:noFill/>
        </p:spPr>
        <p:txBody>
          <a:bodyPr wrap="none" rtlCol="0">
            <a:spAutoFit/>
          </a:bodyPr>
          <a:lstStyle/>
          <a:p>
            <a:pPr marL="342900" indent="-342900">
              <a:buClr>
                <a:schemeClr val="bg1">
                  <a:lumMod val="65000"/>
                </a:schemeClr>
              </a:buClr>
              <a:buFont typeface="Wingdings" panose="05000000000000000000" pitchFamily="2" charset="2"/>
              <a:buChar char="ü"/>
            </a:pPr>
            <a:r>
              <a:rPr lang="en-US" sz="2200" dirty="0"/>
              <a:t>Chapters are available on netacad account.</a:t>
            </a:r>
            <a:endParaRPr lang="en-FI" sz="2200" dirty="0"/>
          </a:p>
        </p:txBody>
      </p:sp>
    </p:spTree>
    <p:extLst>
      <p:ext uri="{BB962C8B-B14F-4D97-AF65-F5344CB8AC3E}">
        <p14:creationId xmlns:p14="http://schemas.microsoft.com/office/powerpoint/2010/main" val="313215458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158</TotalTime>
  <Words>536</Words>
  <Application>Microsoft Office PowerPoint</Application>
  <PresentationFormat>On-screen Show (4:3)</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Corbel</vt:lpstr>
      <vt:lpstr>Wingdings</vt:lpstr>
      <vt:lpstr>Spectrum</vt:lpstr>
      <vt:lpstr>Introduction to Office 365 and  pre-registration</vt:lpstr>
      <vt:lpstr>Lecture Outline</vt:lpstr>
      <vt:lpstr>Specific Objectives</vt:lpstr>
      <vt:lpstr>Introduction to Office 365</vt:lpstr>
      <vt:lpstr>Introduction to Office 365</vt:lpstr>
      <vt:lpstr>Introduction to Office 365</vt:lpstr>
      <vt:lpstr>Microsoft Word</vt:lpstr>
      <vt:lpstr>Microsoft Excel</vt:lpstr>
      <vt:lpstr>IT Essential</vt:lpstr>
      <vt:lpstr>Pre-registration </vt:lpstr>
      <vt:lpstr>Pre-requisite courses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Fahmida Alam</cp:lastModifiedBy>
  <cp:revision>52</cp:revision>
  <dcterms:created xsi:type="dcterms:W3CDTF">2018-12-10T17:20:29Z</dcterms:created>
  <dcterms:modified xsi:type="dcterms:W3CDTF">2020-04-30T07:06:19Z</dcterms:modified>
</cp:coreProperties>
</file>