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68" r:id="rId5"/>
    <p:sldId id="266" r:id="rId6"/>
    <p:sldId id="258" r:id="rId7"/>
    <p:sldId id="270" r:id="rId8"/>
    <p:sldId id="267" r:id="rId9"/>
    <p:sldId id="273" r:id="rId10"/>
    <p:sldId id="272" r:id="rId11"/>
    <p:sldId id="274" r:id="rId12"/>
    <p:sldId id="277" r:id="rId13"/>
    <p:sldId id="278" r:id="rId14"/>
    <p:sldId id="279" r:id="rId15"/>
    <p:sldId id="276" r:id="rId16"/>
    <p:sldId id="280" r:id="rId17"/>
    <p:sldId id="281" r:id="rId18"/>
    <p:sldId id="282" r:id="rId19"/>
    <p:sldId id="283" r:id="rId20"/>
    <p:sldId id="275" r:id="rId21"/>
    <p:sldId id="284" r:id="rId22"/>
    <p:sldId id="285" r:id="rId23"/>
    <p:sldId id="287" r:id="rId24"/>
    <p:sldId id="264" r:id="rId25"/>
    <p:sldId id="26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2" d="100"/>
          <a:sy n="82" d="100"/>
        </p:scale>
        <p:origin x="10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mycsvtunotes.weebly.com/uploads/1/0/1/7/10174835/computer_fundamental_complete-i.pdf" TargetMode="Externa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8ambitionz.com/2015/01/how-computers-work.html" TargetMode="External"/><Relationship Id="rId2" Type="http://schemas.openxmlformats.org/officeDocument/2006/relationships/hyperlink" Target="https://www.explainthatstuff.com/howcomputerswork.html#computer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webopedia.com/TERM/O/output.html" TargetMode="External"/><Relationship Id="rId5" Type="http://schemas.openxmlformats.org/officeDocument/2006/relationships/hyperlink" Target="https://www.techopedia.com/definition/1115/storage" TargetMode="External"/><Relationship Id="rId4" Type="http://schemas.openxmlformats.org/officeDocument/2006/relationships/hyperlink" Target="http://www.just.edu.jo/~mqais/CIS99/PDF/Ch.01_Introduction_%20to_computers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73580"/>
            <a:ext cx="7808976" cy="1088136"/>
          </a:xfrm>
        </p:spPr>
        <p:txBody>
          <a:bodyPr>
            <a:noAutofit/>
          </a:bodyPr>
          <a:lstStyle/>
          <a:p>
            <a:r>
              <a:rPr lang="en-US" sz="3600" dirty="0"/>
              <a:t>Introduction to Computer, Number System &amp; adding/dropping procedure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1101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87997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052564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Course Title: Introduction to Computer Studies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4DC9BA-43EF-46FD-B515-6BD069BCA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9" y="2757252"/>
            <a:ext cx="9022862" cy="84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 Essentials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Chapter-1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926511"/>
            <a:ext cx="82894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Chapter 1: Introduction to Personal Computer  Hardware</a:t>
            </a:r>
          </a:p>
          <a:p>
            <a:endParaRPr lang="en-US" sz="2800" b="1" i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/>
              <a:t>We will find more details description in the CISCO modules which are available on CISCO account.</a:t>
            </a:r>
            <a:endParaRPr lang="en-FI" sz="2200" dirty="0"/>
          </a:p>
        </p:txBody>
      </p:sp>
    </p:spTree>
    <p:extLst>
      <p:ext uri="{BB962C8B-B14F-4D97-AF65-F5344CB8AC3E}">
        <p14:creationId xmlns:p14="http://schemas.microsoft.com/office/powerpoint/2010/main" val="2695018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number system?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05120" y="2884162"/>
            <a:ext cx="84388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Number System is a technique which defines how to represent a number  in the computer system architecture.</a:t>
            </a:r>
          </a:p>
          <a:p>
            <a:pPr marL="342900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endParaRPr lang="en-US" sz="2200" dirty="0"/>
          </a:p>
          <a:p>
            <a:pPr marL="342900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Defines how same number can be represented differently in different number system using distinct symbols.</a:t>
            </a:r>
          </a:p>
          <a:p>
            <a:pPr marL="342900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16820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Types of number system?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1193851" y="2926819"/>
            <a:ext cx="84388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400" b="1" dirty="0"/>
              <a:t>Two types number system we have</a:t>
            </a:r>
          </a:p>
          <a:p>
            <a:pPr>
              <a:buClr>
                <a:schemeClr val="bg1">
                  <a:lumMod val="65000"/>
                </a:schemeClr>
              </a:buClr>
            </a:pPr>
            <a:endParaRPr lang="en-US" sz="2400" b="1" dirty="0"/>
          </a:p>
          <a:p>
            <a:pPr marL="800100" lvl="1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 Non-positional number systems</a:t>
            </a:r>
          </a:p>
          <a:p>
            <a:pPr marL="800100" lvl="1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 Positional number systems</a:t>
            </a:r>
          </a:p>
          <a:p>
            <a:pPr marL="800100" lvl="1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58566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Non-positional number systems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21341" y="2359924"/>
            <a:ext cx="8438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Use symbols such as I for 1, II for 2, III for 3, </a:t>
            </a:r>
            <a:r>
              <a:rPr lang="en-US" sz="2200" dirty="0" err="1"/>
              <a:t>IIII</a:t>
            </a:r>
            <a:r>
              <a:rPr lang="en-US" sz="2200" dirty="0"/>
              <a:t> for 4, </a:t>
            </a:r>
            <a:r>
              <a:rPr lang="en-US" sz="2200" dirty="0" err="1"/>
              <a:t>IIIII</a:t>
            </a:r>
            <a:r>
              <a:rPr lang="en-US" sz="2200" dirty="0"/>
              <a:t> for 5, etc.</a:t>
            </a:r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endParaRPr lang="en-US" sz="2200" dirty="0"/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Each symbol represents the same value regardless of its position in the number</a:t>
            </a:r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endParaRPr lang="en-US" sz="2200" dirty="0"/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The symbols are simply added to find out the value of a particular number</a:t>
            </a:r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endParaRPr lang="en-US" sz="2200" dirty="0"/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It is difficult to perform arithmetic with such a number system</a:t>
            </a:r>
          </a:p>
        </p:txBody>
      </p:sp>
    </p:spTree>
    <p:extLst>
      <p:ext uri="{BB962C8B-B14F-4D97-AF65-F5344CB8AC3E}">
        <p14:creationId xmlns:p14="http://schemas.microsoft.com/office/powerpoint/2010/main" val="2618626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Positional number systems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07554" y="2062276"/>
            <a:ext cx="84388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Use only a few symbols called digits</a:t>
            </a:r>
          </a:p>
          <a:p>
            <a:pPr algn="just">
              <a:buClr>
                <a:schemeClr val="bg1">
                  <a:lumMod val="65000"/>
                </a:schemeClr>
              </a:buClr>
            </a:pPr>
            <a:endParaRPr lang="en-US" sz="2200" dirty="0"/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These symbols represent different values depending on the position they occupy in the number</a:t>
            </a:r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endParaRPr lang="en-US" sz="2200" dirty="0"/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The value of each digit is determined by:</a:t>
            </a:r>
          </a:p>
          <a:p>
            <a:pPr algn="just">
              <a:buClr>
                <a:schemeClr val="bg1">
                  <a:lumMod val="65000"/>
                </a:schemeClr>
              </a:buClr>
            </a:pPr>
            <a:r>
              <a:rPr lang="en-US" sz="2200" dirty="0"/>
              <a:t>	1. The digit itself</a:t>
            </a:r>
          </a:p>
          <a:p>
            <a:pPr algn="just">
              <a:buClr>
                <a:schemeClr val="bg1">
                  <a:lumMod val="65000"/>
                </a:schemeClr>
              </a:buClr>
            </a:pPr>
            <a:r>
              <a:rPr lang="en-US" sz="2200" dirty="0"/>
              <a:t>	2. The position of the digit in the number</a:t>
            </a:r>
          </a:p>
          <a:p>
            <a:pPr algn="just">
              <a:buClr>
                <a:schemeClr val="bg1">
                  <a:lumMod val="65000"/>
                </a:schemeClr>
              </a:buClr>
            </a:pPr>
            <a:r>
              <a:rPr lang="en-US" sz="2200" dirty="0"/>
              <a:t>	3. The base of the number system</a:t>
            </a:r>
          </a:p>
          <a:p>
            <a:pPr algn="just">
              <a:buClr>
                <a:schemeClr val="bg1">
                  <a:lumMod val="65000"/>
                </a:schemeClr>
              </a:buClr>
            </a:pPr>
            <a:endParaRPr lang="en-US" sz="2200" dirty="0"/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The maximum value of a single digit is always equal to one less than the value of the base</a:t>
            </a:r>
          </a:p>
        </p:txBody>
      </p:sp>
    </p:spTree>
    <p:extLst>
      <p:ext uri="{BB962C8B-B14F-4D97-AF65-F5344CB8AC3E}">
        <p14:creationId xmlns:p14="http://schemas.microsoft.com/office/powerpoint/2010/main" val="337165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Positional number systems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223851"/>
            <a:ext cx="843888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endParaRPr lang="en-US" sz="2200" dirty="0"/>
          </a:p>
          <a:p>
            <a:pPr marL="342900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Some examples of Positional Number System,</a:t>
            </a:r>
          </a:p>
          <a:p>
            <a:pPr>
              <a:buClr>
                <a:schemeClr val="bg1">
                  <a:lumMod val="65000"/>
                </a:schemeClr>
              </a:buClr>
            </a:pPr>
            <a:endParaRPr lang="en-US" sz="2200" dirty="0"/>
          </a:p>
          <a:p>
            <a:pPr marL="2171700" lvl="4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100" dirty="0"/>
              <a:t>Binary number system</a:t>
            </a:r>
          </a:p>
          <a:p>
            <a:pPr marL="2171700" lvl="4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100" dirty="0"/>
              <a:t>Octal number system</a:t>
            </a:r>
          </a:p>
          <a:p>
            <a:pPr marL="2171700" lvl="4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100" dirty="0"/>
              <a:t>Decimal number system</a:t>
            </a:r>
          </a:p>
          <a:p>
            <a:pPr marL="2171700" lvl="4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100" dirty="0"/>
              <a:t>Hexadecimal (hex) number system</a:t>
            </a:r>
            <a:endParaRPr lang="en-FI" sz="2100" dirty="0"/>
          </a:p>
        </p:txBody>
      </p:sp>
    </p:spTree>
    <p:extLst>
      <p:ext uri="{BB962C8B-B14F-4D97-AF65-F5344CB8AC3E}">
        <p14:creationId xmlns:p14="http://schemas.microsoft.com/office/powerpoint/2010/main" val="97612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Positional 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Decimal number systems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333033"/>
            <a:ext cx="77541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A positional number system </a:t>
            </a:r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Has 10 symbols or digits (0, 1, 2, 3, 4, 5, 6, 7,8, 9). Hence, its base = 10</a:t>
            </a:r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The maximum value of a single digit is 9 (one less than the value of the base)</a:t>
            </a:r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Each position of a digit represents a specific power of the base (10)</a:t>
            </a:r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We use this number system in our day-to-day life</a:t>
            </a:r>
          </a:p>
        </p:txBody>
      </p:sp>
    </p:spTree>
    <p:extLst>
      <p:ext uri="{BB962C8B-B14F-4D97-AF65-F5344CB8AC3E}">
        <p14:creationId xmlns:p14="http://schemas.microsoft.com/office/powerpoint/2010/main" val="3046878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Positional 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Binary number systems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26632"/>
            <a:ext cx="751267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A positional number system</a:t>
            </a:r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Has only 2 symbols or digits (0 and 1). Hence its base = 2</a:t>
            </a:r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The maximum value of a single digit is 1 (one less than the value of the base)</a:t>
            </a:r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Each position of a digit represents a specific power of the base (2)</a:t>
            </a:r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This number system is used in computers</a:t>
            </a:r>
          </a:p>
        </p:txBody>
      </p:sp>
    </p:spTree>
    <p:extLst>
      <p:ext uri="{BB962C8B-B14F-4D97-AF65-F5344CB8AC3E}">
        <p14:creationId xmlns:p14="http://schemas.microsoft.com/office/powerpoint/2010/main" val="2367447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Positional 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Octal number systems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385689"/>
            <a:ext cx="751267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A positional number system</a:t>
            </a:r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Has total 8 symbols or digits (0, 1, 2, 3, 4, 5, 6, 7).Hence, its base = 8</a:t>
            </a:r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The maximum value of a single digit is 7 (one less than the value of the base</a:t>
            </a:r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Each position of a digit represents a specific power of the base (8)</a:t>
            </a:r>
          </a:p>
        </p:txBody>
      </p:sp>
    </p:spTree>
    <p:extLst>
      <p:ext uri="{BB962C8B-B14F-4D97-AF65-F5344CB8AC3E}">
        <p14:creationId xmlns:p14="http://schemas.microsoft.com/office/powerpoint/2010/main" val="1975545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Positional 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Hexadecimal number systems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21341" y="2372040"/>
            <a:ext cx="751267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A positional number system</a:t>
            </a:r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Has total 16 symbols or digits (0, 1, 2, 3, 4, 5, 6, 7,8, 9, A, B, C, D, E, F). Hence its base = 16</a:t>
            </a:r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The symbols A, B, C, D, E and F represent the decimal values 10, 11, 12, 13, 14 and 15 respectively</a:t>
            </a:r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The maximum value of a single digit is 15 (one less than the value of the base)</a:t>
            </a:r>
          </a:p>
        </p:txBody>
      </p:sp>
    </p:spTree>
    <p:extLst>
      <p:ext uri="{BB962C8B-B14F-4D97-AF65-F5344CB8AC3E}">
        <p14:creationId xmlns:p14="http://schemas.microsoft.com/office/powerpoint/2010/main" val="93211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7773" y="2268433"/>
            <a:ext cx="7754112" cy="367426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List of topics,</a:t>
            </a:r>
          </a:p>
          <a:p>
            <a:pPr marL="800100" lvl="1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Introduction to Computer</a:t>
            </a:r>
          </a:p>
          <a:p>
            <a:pPr marL="800100" lvl="1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 Essentials-Chapter 1</a:t>
            </a:r>
          </a:p>
          <a:p>
            <a:pPr marL="800100" lvl="1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Number System</a:t>
            </a:r>
          </a:p>
          <a:p>
            <a:pPr marL="800100" lvl="1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Course Adding/Dropping procedure</a:t>
            </a:r>
          </a:p>
          <a:p>
            <a:pPr marL="1257300" lvl="2" indent="-342900" algn="just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  <a:p>
            <a:pPr marL="1257300" lvl="2" indent="-342900" algn="just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Conversion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388551"/>
            <a:ext cx="78833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Decimal to Binary</a:t>
            </a:r>
          </a:p>
          <a:p>
            <a:pPr marL="342900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Binary to Decimal</a:t>
            </a:r>
          </a:p>
          <a:p>
            <a:pPr marL="342900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Octal to Binary</a:t>
            </a:r>
          </a:p>
          <a:p>
            <a:pPr marL="342900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Binary to Octal</a:t>
            </a:r>
          </a:p>
          <a:p>
            <a:pPr marL="342900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Hexadecimal to Binary</a:t>
            </a:r>
          </a:p>
          <a:p>
            <a:pPr marL="342900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Binary to Hexadecimal</a:t>
            </a:r>
          </a:p>
          <a:p>
            <a:pPr marL="342900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/>
              <a:t>Converting a number of any base to a number of another other base</a:t>
            </a:r>
          </a:p>
        </p:txBody>
      </p:sp>
    </p:spTree>
    <p:extLst>
      <p:ext uri="{BB962C8B-B14F-4D97-AF65-F5344CB8AC3E}">
        <p14:creationId xmlns:p14="http://schemas.microsoft.com/office/powerpoint/2010/main" val="964431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Significance of Number System in Computing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662028-1B0B-4F8B-8319-3A94B5EC4B5F}"/>
              </a:ext>
            </a:extLst>
          </p:cNvPr>
          <p:cNvSpPr/>
          <p:nvPr/>
        </p:nvSpPr>
        <p:spPr>
          <a:xfrm>
            <a:off x="630621" y="2828836"/>
            <a:ext cx="759969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200" dirty="0"/>
              <a:t>In order to understand the language used by computers and other digital system it is crucial to have a better understanding of number system.</a:t>
            </a:r>
          </a:p>
        </p:txBody>
      </p:sp>
    </p:spTree>
    <p:extLst>
      <p:ext uri="{BB962C8B-B14F-4D97-AF65-F5344CB8AC3E}">
        <p14:creationId xmlns:p14="http://schemas.microsoft.com/office/powerpoint/2010/main" val="947850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404" y="656813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Course Adding/ Dropping </a:t>
            </a:r>
            <a:br>
              <a:rPr lang="en-US" dirty="0"/>
            </a:br>
            <a:r>
              <a:rPr lang="en-US" dirty="0"/>
              <a:t>Procedure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A758F4-8AE2-4B05-8E95-44708551C26F}"/>
              </a:ext>
            </a:extLst>
          </p:cNvPr>
          <p:cNvSpPr/>
          <p:nvPr/>
        </p:nvSpPr>
        <p:spPr>
          <a:xfrm>
            <a:off x="850619" y="2258053"/>
            <a:ext cx="7808975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1</a:t>
            </a:r>
            <a:r>
              <a:rPr lang="en-US" sz="2200" dirty="0"/>
              <a:t>. All ADD/DROP procedure can be completed online.</a:t>
            </a:r>
          </a:p>
          <a:p>
            <a:endParaRPr lang="en-US" sz="2200" dirty="0"/>
          </a:p>
          <a:p>
            <a:r>
              <a:rPr lang="en-US" sz="2200" b="1" dirty="0"/>
              <a:t>2</a:t>
            </a:r>
            <a:r>
              <a:rPr lang="en-US" sz="2200" dirty="0"/>
              <a:t>.  Login into the VUES account        Click ADD/DROP button      Select the courses to ADD/DROP      Click CONFIRM button.</a:t>
            </a:r>
          </a:p>
          <a:p>
            <a:endParaRPr lang="en-US" sz="2200" dirty="0"/>
          </a:p>
          <a:p>
            <a:r>
              <a:rPr lang="en-US" sz="2200" b="1" dirty="0"/>
              <a:t>3.  </a:t>
            </a:r>
            <a:r>
              <a:rPr lang="en-US" sz="2200" dirty="0"/>
              <a:t>Full Course Fee should be paid for the Added Courses within 24 hours. The printout for the payment must be collected from the concerned department.</a:t>
            </a:r>
          </a:p>
          <a:p>
            <a:endParaRPr lang="en-US" sz="2200" dirty="0"/>
          </a:p>
          <a:p>
            <a:r>
              <a:rPr lang="en-US" sz="2200" b="1" dirty="0"/>
              <a:t>4.  </a:t>
            </a:r>
            <a:r>
              <a:rPr lang="en-US" sz="2200" dirty="0"/>
              <a:t>10% Penalty will be charged for dropped course.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23544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404" y="656813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Course Adding/ Dropping </a:t>
            </a:r>
            <a:br>
              <a:rPr lang="en-US" dirty="0"/>
            </a:br>
            <a:r>
              <a:rPr lang="en-US" dirty="0"/>
              <a:t>Procedure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E79D60-FD5C-42A4-85BB-F5AFCE58C3FE}"/>
              </a:ext>
            </a:extLst>
          </p:cNvPr>
          <p:cNvSpPr/>
          <p:nvPr/>
        </p:nvSpPr>
        <p:spPr>
          <a:xfrm>
            <a:off x="536027" y="2397977"/>
            <a:ext cx="807194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5. </a:t>
            </a:r>
            <a:r>
              <a:rPr lang="en-US" sz="2200" dirty="0"/>
              <a:t>Minimum load should be maintained even after dropping (as per following table):</a:t>
            </a:r>
          </a:p>
          <a:p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5B3530-DF35-4BA4-8DE9-BC421F79A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441" y="3234519"/>
            <a:ext cx="6086901" cy="11215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05C958-DEBA-4C01-9728-A15FA5C6BD0B}"/>
              </a:ext>
            </a:extLst>
          </p:cNvPr>
          <p:cNvSpPr txBox="1"/>
          <p:nvPr/>
        </p:nvSpPr>
        <p:spPr>
          <a:xfrm>
            <a:off x="662152" y="4571999"/>
            <a:ext cx="79458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/>
              <a:t>6.</a:t>
            </a:r>
            <a:r>
              <a:rPr lang="en-US" sz="2200" dirty="0"/>
              <a:t>Adding / Dropping is not allowed for PROBATION STUDENTS.</a:t>
            </a:r>
          </a:p>
          <a:p>
            <a:pPr algn="just"/>
            <a:r>
              <a:rPr lang="en-US" sz="2200" b="1" dirty="0"/>
              <a:t>7</a:t>
            </a:r>
            <a:r>
              <a:rPr lang="en-US" sz="2200" dirty="0"/>
              <a:t>. A student can Add or Drop a course after first week of a semester.</a:t>
            </a:r>
          </a:p>
          <a:p>
            <a:pPr algn="just"/>
            <a:r>
              <a:rPr lang="en-US" sz="2200" b="1" dirty="0"/>
              <a:t>8. </a:t>
            </a:r>
            <a:r>
              <a:rPr lang="en-US" sz="2200" dirty="0"/>
              <a:t>In case of </a:t>
            </a:r>
            <a:r>
              <a:rPr lang="en-US" sz="2200" b="1" dirty="0"/>
              <a:t>less than 12 credits</a:t>
            </a:r>
            <a:r>
              <a:rPr lang="en-US" sz="2200" dirty="0"/>
              <a:t> approval must be taken from </a:t>
            </a:r>
            <a:r>
              <a:rPr lang="en-US" sz="2200" b="1" dirty="0"/>
              <a:t>Dean / Director</a:t>
            </a:r>
            <a:r>
              <a:rPr lang="en-US" sz="2200" dirty="0"/>
              <a:t>.</a:t>
            </a:r>
          </a:p>
          <a:p>
            <a:pPr algn="just"/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112517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78084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en-US" sz="2200" dirty="0"/>
              <a:t>Computer Fundamentals by Pradeep K. Sinha &amp; Priti Sinha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400" dirty="0">
                <a:hlinkClick r:id="rId2"/>
              </a:rPr>
              <a:t>http://mycsvtunotes.weebly.com/uploads/1/0/1/7/10174835/computer_fundamental_complete-i.pdf</a:t>
            </a:r>
            <a:endParaRPr lang="en-FI" sz="22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2396608"/>
            <a:ext cx="86887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Clr>
                <a:schemeClr val="bg1">
                  <a:lumMod val="65000"/>
                </a:schemeClr>
              </a:buClr>
              <a:buFont typeface="+mj-lt"/>
              <a:buAutoNum type="romanLcPeriod"/>
            </a:pPr>
            <a:r>
              <a:rPr lang="en-US" dirty="0">
                <a:hlinkClick r:id="rId2"/>
              </a:rPr>
              <a:t>https://www.explainthatstuff.com/howcomputerswork.html#computer</a:t>
            </a:r>
            <a:endParaRPr lang="en-US" dirty="0"/>
          </a:p>
          <a:p>
            <a:pPr marL="400050" indent="-400050">
              <a:buClr>
                <a:schemeClr val="bg1">
                  <a:lumMod val="65000"/>
                </a:schemeClr>
              </a:buClr>
              <a:buFont typeface="+mj-lt"/>
              <a:buAutoNum type="romanLcPeriod"/>
            </a:pPr>
            <a:r>
              <a:rPr lang="en-US" dirty="0">
                <a:hlinkClick r:id="rId3"/>
              </a:rPr>
              <a:t>https://www.gr8ambitionz.com/2015/01/how-computers-work.html</a:t>
            </a:r>
            <a:endParaRPr lang="en-US" dirty="0"/>
          </a:p>
          <a:p>
            <a:pPr marL="400050" indent="-400050">
              <a:buClr>
                <a:schemeClr val="bg1">
                  <a:lumMod val="65000"/>
                </a:schemeClr>
              </a:buClr>
              <a:buFont typeface="+mj-lt"/>
              <a:buAutoNum type="romanLcPeriod"/>
            </a:pPr>
            <a:r>
              <a:rPr lang="en-US" dirty="0">
                <a:hlinkClick r:id="rId4"/>
              </a:rPr>
              <a:t>http://www.just.edu.jo/~mqais/CIS99/PDF/Ch.01_Introduction_%20to_computers.pdf</a:t>
            </a:r>
            <a:endParaRPr lang="en-US" dirty="0"/>
          </a:p>
          <a:p>
            <a:pPr marL="400050" indent="-400050">
              <a:buClr>
                <a:schemeClr val="bg1">
                  <a:lumMod val="65000"/>
                </a:schemeClr>
              </a:buClr>
              <a:buFont typeface="+mj-lt"/>
              <a:buAutoNum type="romanLcPeriod"/>
            </a:pPr>
            <a:r>
              <a:rPr lang="en-US" dirty="0">
                <a:hlinkClick r:id="rId5"/>
              </a:rPr>
              <a:t>https://www.techopedia.com/definition/1115/storage</a:t>
            </a:r>
            <a:endParaRPr lang="en-US" dirty="0"/>
          </a:p>
          <a:p>
            <a:pPr marL="400050" indent="-400050">
              <a:buClr>
                <a:schemeClr val="bg1">
                  <a:lumMod val="65000"/>
                </a:schemeClr>
              </a:buClr>
              <a:buFont typeface="+mj-lt"/>
              <a:buAutoNum type="romanLcPeriod"/>
            </a:pPr>
            <a:r>
              <a:rPr lang="en-US" dirty="0">
                <a:hlinkClick r:id="rId6"/>
              </a:rPr>
              <a:t>https://www.webopedia.com/TERM/O/output.html</a:t>
            </a:r>
            <a:endParaRPr lang="en-US" dirty="0"/>
          </a:p>
          <a:p>
            <a:pPr marL="400050" indent="-400050">
              <a:buClr>
                <a:schemeClr val="bg1">
                  <a:lumMod val="65000"/>
                </a:schemeClr>
              </a:buClr>
              <a:buFont typeface="+mj-lt"/>
              <a:buAutoNum type="romanLcPeriod"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Specific Objectives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944" y="2245999"/>
            <a:ext cx="7754112" cy="3934084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tx1"/>
                </a:solidFill>
              </a:rPr>
              <a:t>Will have a discussion on,</a:t>
            </a:r>
          </a:p>
          <a:p>
            <a:pPr marL="1257300" lvl="2" indent="-342900" algn="just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</a:rPr>
              <a:t>What is a Computer?</a:t>
            </a:r>
          </a:p>
          <a:p>
            <a:pPr marL="1257300" lvl="2" indent="-342900" algn="just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</a:rPr>
              <a:t>How does Computer work?</a:t>
            </a:r>
          </a:p>
          <a:p>
            <a:pPr marL="1257300" lvl="2" indent="-342900" algn="just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</a:rPr>
              <a:t>Familiarization with basic Input and Output Devices</a:t>
            </a:r>
          </a:p>
          <a:p>
            <a:pPr marL="1257300" lvl="2" indent="-342900" algn="just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</a:rPr>
              <a:t>What is number system</a:t>
            </a:r>
          </a:p>
          <a:p>
            <a:pPr marL="1257300" lvl="2" indent="-342900" algn="just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</a:rPr>
              <a:t>Conversion between various number system(any base to any other base)</a:t>
            </a:r>
          </a:p>
          <a:p>
            <a:pPr marL="1257300" lvl="2" indent="-342900" algn="just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</a:rPr>
              <a:t>Significance of Number system in computing</a:t>
            </a:r>
          </a:p>
          <a:p>
            <a:pPr marL="1257300" lvl="2" indent="-342900" algn="just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</a:rPr>
              <a:t>Discussion about the procedure of course adding and dropping</a:t>
            </a:r>
          </a:p>
          <a:p>
            <a:pPr marL="1257300" lvl="2" indent="-342900" algn="just">
              <a:buFont typeface="Wingdings" panose="05000000000000000000" pitchFamily="2" charset="2"/>
              <a:buChar char="ü"/>
            </a:pPr>
            <a:endParaRPr lang="en-US" sz="2200" dirty="0">
              <a:solidFill>
                <a:schemeClr val="tx1"/>
              </a:solidFill>
            </a:endParaRPr>
          </a:p>
          <a:p>
            <a:pPr marL="1257300" lvl="2" indent="-342900" algn="just">
              <a:buFont typeface="Wingdings" panose="05000000000000000000" pitchFamily="2" charset="2"/>
              <a:buChar char="ü"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9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a Computer?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90351" y="2524806"/>
            <a:ext cx="81632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A computer is an electronic device, operating under the control of instructions stored in its own memory that can</a:t>
            </a:r>
          </a:p>
          <a:p>
            <a:pPr algn="just"/>
            <a:endParaRPr lang="en-US" sz="2200" dirty="0"/>
          </a:p>
          <a:p>
            <a:pPr marL="800100" lvl="1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 accept or receive data as input</a:t>
            </a:r>
          </a:p>
          <a:p>
            <a:pPr marL="800100" lvl="1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 produce information as output[process the data according to specified rules] </a:t>
            </a:r>
          </a:p>
          <a:p>
            <a:pPr marL="800100" lvl="1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store the information for further use and</a:t>
            </a:r>
          </a:p>
          <a:p>
            <a:pPr marL="800100" lvl="1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retrieve data whenever desired</a:t>
            </a:r>
          </a:p>
          <a:p>
            <a:pPr marL="800100" lvl="1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ü"/>
            </a:pPr>
            <a:endParaRPr lang="en-FI" sz="2200" dirty="0"/>
          </a:p>
        </p:txBody>
      </p:sp>
    </p:spTree>
    <p:extLst>
      <p:ext uri="{BB962C8B-B14F-4D97-AF65-F5344CB8AC3E}">
        <p14:creationId xmlns:p14="http://schemas.microsoft.com/office/powerpoint/2010/main" val="266411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computer does work?</a:t>
            </a:r>
            <a:endParaRPr lang="en-FI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CDDD32-0D63-468E-881D-83CAEE0680EF}"/>
              </a:ext>
            </a:extLst>
          </p:cNvPr>
          <p:cNvSpPr txBox="1"/>
          <p:nvPr/>
        </p:nvSpPr>
        <p:spPr>
          <a:xfrm>
            <a:off x="197733" y="2032031"/>
            <a:ext cx="8032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Let’s consider this simple architecture to understand how computer works,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9EFA0B-C129-4D7D-91F8-DB48FF1B6F2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235" y="2423101"/>
            <a:ext cx="6004195" cy="367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808459" y="952286"/>
            <a:ext cx="6543608" cy="49341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How computer does work?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851336" y="1445700"/>
            <a:ext cx="791429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Computer works by combining input, storage, processing, and output. All the main parts of a computer system are involved in one of these four processes.</a:t>
            </a:r>
          </a:p>
          <a:p>
            <a:pPr algn="just"/>
            <a:endParaRPr lang="en-US" sz="22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i="1" u="sng" dirty="0"/>
              <a:t>Input</a:t>
            </a:r>
          </a:p>
          <a:p>
            <a:pPr algn="just"/>
            <a:r>
              <a:rPr lang="en-US" sz="2200" dirty="0"/>
              <a:t>Any information or data sent to a computer for processing is considered as input. </a:t>
            </a:r>
          </a:p>
          <a:p>
            <a:pPr algn="just"/>
            <a:endParaRPr lang="en-US" sz="2400" b="1" i="1" dirty="0"/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en-US" sz="2400" b="1" i="1" u="sng" dirty="0">
                <a:solidFill>
                  <a:prstClr val="black"/>
                </a:solidFill>
              </a:rPr>
              <a:t>Memory/storage:</a:t>
            </a:r>
          </a:p>
          <a:p>
            <a:pPr lvl="0" algn="just"/>
            <a:r>
              <a:rPr lang="en-US" sz="2200" dirty="0">
                <a:solidFill>
                  <a:prstClr val="black"/>
                </a:solidFill>
              </a:rPr>
              <a:t>Storage is a process through which digital data is saved within a data storage device by means of computing technology either temporarily or permanently</a:t>
            </a:r>
            <a:endParaRPr lang="en-US" sz="2200" b="1" i="1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FI" sz="2400" b="1" i="1" dirty="0"/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808459" y="952286"/>
            <a:ext cx="6543608" cy="49341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How computer does work?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808459" y="1445700"/>
            <a:ext cx="791429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b="1" i="1" u="sng" dirty="0">
                <a:solidFill>
                  <a:prstClr val="black"/>
                </a:solidFill>
              </a:rPr>
              <a:t>Processing:</a:t>
            </a:r>
          </a:p>
          <a:p>
            <a:pPr lvl="0" algn="just">
              <a:buClr>
                <a:schemeClr val="bg1">
                  <a:lumMod val="65000"/>
                </a:schemeClr>
              </a:buClr>
            </a:pPr>
            <a:r>
              <a:rPr lang="en-US" sz="2200" dirty="0">
                <a:solidFill>
                  <a:prstClr val="black"/>
                </a:solidFill>
              </a:rPr>
              <a:t>Known as the central processing unit(CPU) and brain of the computer. It is responsible for all functions and processes and most important element of a computer system. Main Parts of CPU are,</a:t>
            </a:r>
          </a:p>
          <a:p>
            <a:pPr marL="2171700" lvl="4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prstClr val="black"/>
                </a:solidFill>
              </a:rPr>
              <a:t>Arithmetic Logic Unit(ALU)</a:t>
            </a:r>
          </a:p>
          <a:p>
            <a:pPr marL="2171700" lvl="4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prstClr val="black"/>
                </a:solidFill>
              </a:rPr>
              <a:t>Control Unit(CU)</a:t>
            </a:r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endParaRPr lang="en-US" sz="2400" b="1" i="1" dirty="0"/>
          </a:p>
          <a:p>
            <a:pPr marL="342900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b="1" i="1" u="sng" dirty="0">
                <a:solidFill>
                  <a:prstClr val="black"/>
                </a:solidFill>
              </a:rPr>
              <a:t>Output:</a:t>
            </a:r>
          </a:p>
          <a:p>
            <a:pPr algn="just">
              <a:buClr>
                <a:schemeClr val="bg1">
                  <a:lumMod val="65000"/>
                </a:schemeClr>
              </a:buClr>
            </a:pPr>
            <a:r>
              <a:rPr lang="en-US" sz="2400" b="1" i="1" dirty="0"/>
              <a:t> </a:t>
            </a:r>
            <a:r>
              <a:rPr lang="en-US" sz="2200" dirty="0"/>
              <a:t>Anything that comes out of a computer considered as output. it can be meaningful information and may appear in a variety of forms – </a:t>
            </a:r>
          </a:p>
          <a:p>
            <a:pPr marL="2171700" lvl="4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binary numbers</a:t>
            </a:r>
          </a:p>
          <a:p>
            <a:pPr marL="2171700" lvl="4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Characters</a:t>
            </a:r>
          </a:p>
          <a:p>
            <a:pPr marL="2171700" lvl="4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Pictures</a:t>
            </a:r>
          </a:p>
          <a:p>
            <a:pPr marL="2171700" lvl="4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printed pages</a:t>
            </a:r>
            <a:endParaRPr lang="en-FI" sz="2200" dirty="0"/>
          </a:p>
        </p:txBody>
      </p:sp>
    </p:spTree>
    <p:extLst>
      <p:ext uri="{BB962C8B-B14F-4D97-AF65-F5344CB8AC3E}">
        <p14:creationId xmlns:p14="http://schemas.microsoft.com/office/powerpoint/2010/main" val="4036492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I/O Devices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Input Device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3" y="2435897"/>
            <a:ext cx="813951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Input device is a piece of computer hardware equipment to provide data and control signals to an information processing system such as a computer or other information appliance. Some of most common  input devices are-</a:t>
            </a:r>
          </a:p>
          <a:p>
            <a:pPr marL="2628900" lvl="5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Keyboard </a:t>
            </a:r>
          </a:p>
          <a:p>
            <a:pPr marL="2628900" lvl="5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Mouse (pointing device)</a:t>
            </a:r>
          </a:p>
          <a:p>
            <a:pPr marL="2628900" lvl="5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Microphone</a:t>
            </a:r>
          </a:p>
          <a:p>
            <a:pPr marL="2628900" lvl="5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Touch screen </a:t>
            </a:r>
          </a:p>
          <a:p>
            <a:pPr marL="2628900" lvl="5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Scanner </a:t>
            </a:r>
          </a:p>
          <a:p>
            <a:pPr marL="2628900" lvl="5" indent="-342900" algn="just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Webcam, etc.</a:t>
            </a:r>
          </a:p>
          <a:p>
            <a:pPr algn="just"/>
            <a:endParaRPr lang="en-FI" sz="2200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I/O Devices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Output Device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21341" y="2435897"/>
            <a:ext cx="832852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An output device is a piece of computer hardware equipment used to-</a:t>
            </a:r>
          </a:p>
          <a:p>
            <a:endParaRPr lang="en-US" sz="2200" dirty="0"/>
          </a:p>
          <a:p>
            <a:pPr marL="800100" lvl="1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communicate the results of data processing</a:t>
            </a:r>
          </a:p>
          <a:p>
            <a:pPr marL="800100" lvl="1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converts the electronically generated information into human readable form.</a:t>
            </a:r>
          </a:p>
          <a:p>
            <a:pPr marL="800100" lvl="1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endParaRPr lang="en-US" sz="2200" dirty="0"/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sz="2200" dirty="0"/>
              <a:t>Some of common output devices are-</a:t>
            </a:r>
          </a:p>
          <a:p>
            <a:pPr marL="4000500" lvl="8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Monitor</a:t>
            </a:r>
          </a:p>
          <a:p>
            <a:pPr marL="4000500" lvl="8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Speaker</a:t>
            </a:r>
          </a:p>
          <a:p>
            <a:pPr marL="4000500" lvl="8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Printer</a:t>
            </a:r>
          </a:p>
          <a:p>
            <a:pPr marL="4000500" lvl="8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Projector</a:t>
            </a:r>
          </a:p>
        </p:txBody>
      </p:sp>
    </p:spTree>
    <p:extLst>
      <p:ext uri="{BB962C8B-B14F-4D97-AF65-F5344CB8AC3E}">
        <p14:creationId xmlns:p14="http://schemas.microsoft.com/office/powerpoint/2010/main" val="114433605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466</TotalTime>
  <Words>1386</Words>
  <Application>Microsoft Office PowerPoint</Application>
  <PresentationFormat>On-screen Show (4:3)</PresentationFormat>
  <Paragraphs>183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Corbel</vt:lpstr>
      <vt:lpstr>Wingdings</vt:lpstr>
      <vt:lpstr>Spectrum</vt:lpstr>
      <vt:lpstr>Introduction to Computer, Number System &amp; adding/dropping procedure</vt:lpstr>
      <vt:lpstr>Lecture Outline</vt:lpstr>
      <vt:lpstr>Specific Objectives</vt:lpstr>
      <vt:lpstr>Introduction to Computer</vt:lpstr>
      <vt:lpstr>Introduction to Computer</vt:lpstr>
      <vt:lpstr>PowerPoint Presentation</vt:lpstr>
      <vt:lpstr>PowerPoint Presentation</vt:lpstr>
      <vt:lpstr>I/O Devices</vt:lpstr>
      <vt:lpstr>I/O Devices</vt:lpstr>
      <vt:lpstr>IT Essentials</vt:lpstr>
      <vt:lpstr>Number System</vt:lpstr>
      <vt:lpstr>Number System</vt:lpstr>
      <vt:lpstr>Types of Number System</vt:lpstr>
      <vt:lpstr>Types of Number System</vt:lpstr>
      <vt:lpstr>Types of Number System</vt:lpstr>
      <vt:lpstr>Positional Number System</vt:lpstr>
      <vt:lpstr>Positional Number System</vt:lpstr>
      <vt:lpstr>Positional Number System</vt:lpstr>
      <vt:lpstr>Positional Number System</vt:lpstr>
      <vt:lpstr>Number System</vt:lpstr>
      <vt:lpstr>Number System</vt:lpstr>
      <vt:lpstr>Course Adding/ Dropping  Procedure</vt:lpstr>
      <vt:lpstr>Course Adding/ Dropping  Procedure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Rifath Mahmud</cp:lastModifiedBy>
  <cp:revision>115</cp:revision>
  <dcterms:created xsi:type="dcterms:W3CDTF">2018-12-10T17:20:29Z</dcterms:created>
  <dcterms:modified xsi:type="dcterms:W3CDTF">2020-08-07T19:06:32Z</dcterms:modified>
</cp:coreProperties>
</file>