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605" r:id="rId3"/>
    <p:sldId id="303" r:id="rId4"/>
    <p:sldId id="304" r:id="rId5"/>
    <p:sldId id="604" r:id="rId6"/>
    <p:sldId id="305" r:id="rId7"/>
    <p:sldId id="306" r:id="rId8"/>
    <p:sldId id="307" r:id="rId9"/>
    <p:sldId id="308" r:id="rId10"/>
    <p:sldId id="309" r:id="rId11"/>
    <p:sldId id="310" r:id="rId12"/>
    <p:sldId id="257" r:id="rId13"/>
    <p:sldId id="286" r:id="rId14"/>
    <p:sldId id="287" r:id="rId15"/>
    <p:sldId id="288" r:id="rId16"/>
    <p:sldId id="289" r:id="rId17"/>
    <p:sldId id="290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719"/>
  </p:normalViewPr>
  <p:slideViewPr>
    <p:cSldViewPr snapToGrid="0">
      <p:cViewPr varScale="1">
        <p:scale>
          <a:sx n="66" d="100"/>
          <a:sy n="66" d="100"/>
        </p:scale>
        <p:origin x="13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6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1.wmf"/><Relationship Id="rId7" Type="http://schemas.openxmlformats.org/officeDocument/2006/relationships/image" Target="../media/image3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38.wmf"/><Relationship Id="rId2" Type="http://schemas.openxmlformats.org/officeDocument/2006/relationships/image" Target="../media/image21.wmf"/><Relationship Id="rId1" Type="http://schemas.openxmlformats.org/officeDocument/2006/relationships/image" Target="../media/image36.wmf"/><Relationship Id="rId6" Type="http://schemas.openxmlformats.org/officeDocument/2006/relationships/image" Target="../media/image3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2023/04/11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62EA599-F338-544B-8007-5A04E12A7C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AA0F78-31FD-3F40-AC16-08C4B724F9C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7129613-6859-874C-8B58-6548D4D2C9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81CF8E3-6F4B-7C4E-8EF7-09FE78A296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BF53DA5-A5EA-B742-B9DC-977E8FBB4C77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2E611A7-0740-4D46-9056-01E37760E0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0F90254-5F86-4043-AFD5-A09296DCCA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EBC88-9236-4345-BA21-F29E6263D6B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3929A5E-5619-F04F-BE60-67DB887FA50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5540B-FA5D-9C41-8A59-AD0292044B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3BD2510-E39E-854D-A09C-AD319EFFBCF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928134C-C86E-C948-B742-1C8BEFE626A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2.wmf"/><Relationship Id="rId3" Type="http://schemas.openxmlformats.org/officeDocument/2006/relationships/image" Target="../media/image35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microsoft.com/office/2007/relationships/hdphoto" Target="../media/hdphoto21.wdp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8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microsoft.com/office/2007/relationships/hdphoto" Target="../media/hdphoto22.wdp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0" Type="http://schemas.microsoft.com/office/2007/relationships/hdphoto" Target="../media/hdphoto23.wdp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microsoft.com/office/2007/relationships/hdphoto" Target="../media/hdphoto24.wdp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4" Type="http://schemas.microsoft.com/office/2007/relationships/hdphoto" Target="../media/hdphoto25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8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microsoft.com/office/2007/relationships/hdphoto" Target="../media/hdphoto26.wdp"/><Relationship Id="rId9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microsoft.com/office/2007/relationships/hdphoto" Target="../media/hdphoto27.wdp"/><Relationship Id="rId5" Type="http://schemas.openxmlformats.org/officeDocument/2006/relationships/image" Target="../media/image49.png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18" Type="http://schemas.openxmlformats.org/officeDocument/2006/relationships/image" Target="../media/image13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openxmlformats.org/officeDocument/2006/relationships/image" Target="../media/image10.png"/><Relationship Id="rId17" Type="http://schemas.microsoft.com/office/2007/relationships/hdphoto" Target="../media/hdphoto11.wdp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microsoft.com/office/2007/relationships/hdphoto" Target="../media/hdphoto4.wdp"/><Relationship Id="rId15" Type="http://schemas.microsoft.com/office/2007/relationships/hdphoto" Target="../media/hdphoto10.wdp"/><Relationship Id="rId10" Type="http://schemas.openxmlformats.org/officeDocument/2006/relationships/image" Target="../media/image9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3.bin"/><Relationship Id="rId12" Type="http://schemas.microsoft.com/office/2007/relationships/hdphoto" Target="../media/hdphoto14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16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8.png"/><Relationship Id="rId10" Type="http://schemas.microsoft.com/office/2007/relationships/hdphoto" Target="../media/hdphoto13.wdp"/><Relationship Id="rId4" Type="http://schemas.microsoft.com/office/2007/relationships/hdphoto" Target="../media/hdphoto2.wdp"/><Relationship Id="rId9" Type="http://schemas.openxmlformats.org/officeDocument/2006/relationships/image" Target="../media/image15.png"/><Relationship Id="rId14" Type="http://schemas.microsoft.com/office/2007/relationships/hdphoto" Target="../media/hdphoto1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microsoft.com/office/2007/relationships/hdphoto" Target="../media/hdphoto18.wdp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microsoft.com/office/2007/relationships/hdphoto" Target="../media/hdphoto1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</p:spTree>
    <p:extLst>
      <p:ext uri="{BB962C8B-B14F-4D97-AF65-F5344CB8AC3E}">
        <p14:creationId xmlns:p14="http://schemas.microsoft.com/office/powerpoint/2010/main" val="1571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20485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DG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6" descr="fg07_025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82" y="1539526"/>
            <a:ext cx="4858941" cy="37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03020" y="1649245"/>
            <a:ext cx="1550963" cy="865163"/>
            <a:chOff x="1026942" y="1561514"/>
            <a:chExt cx="2067950" cy="1153551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141412" y="1681210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Equation" r:id="rId5" imgW="812520" imgH="431640" progId="Equation.3">
                    <p:embed/>
                  </p:oleObj>
                </mc:Choice>
                <mc:Fallback>
                  <p:oleObj name="Equation" r:id="rId5" imgW="812520" imgH="431640" progId="Equation.3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412" y="1681210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026942" y="1561514"/>
              <a:ext cx="2067950" cy="115355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2666" y="1746195"/>
            <a:ext cx="1647570" cy="648868"/>
            <a:chOff x="3319802" y="1690781"/>
            <a:chExt cx="2196760" cy="865157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503014" y="18518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Equation" r:id="rId7" imgW="990360" imgH="228600" progId="Equation.3">
                    <p:embed/>
                  </p:oleObj>
                </mc:Choice>
                <mc:Fallback>
                  <p:oleObj name="Equation" r:id="rId7" imgW="990360" imgH="22860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014" y="18518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319802" y="1690781"/>
              <a:ext cx="2196760" cy="86515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2762" y="2647106"/>
            <a:ext cx="2342271" cy="400135"/>
            <a:chOff x="1786597" y="2891995"/>
            <a:chExt cx="3123028" cy="5335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890617" y="2891995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0" name="Equation" r:id="rId9" imgW="1511280" imgH="228600" progId="Equation.3">
                    <p:embed/>
                  </p:oleObj>
                </mc:Choice>
                <mc:Fallback>
                  <p:oleObj name="Equation" r:id="rId9" imgW="151128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617" y="2891995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ounded Rectangle 13"/>
            <p:cNvSpPr/>
            <p:nvPr/>
          </p:nvSpPr>
          <p:spPr>
            <a:xfrm>
              <a:off x="1786597" y="2891995"/>
              <a:ext cx="3123028" cy="53351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80893"/>
              </p:ext>
            </p:extLst>
          </p:nvPr>
        </p:nvGraphicFramePr>
        <p:xfrm>
          <a:off x="473920" y="3247307"/>
          <a:ext cx="122634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11" imgW="863280" imgH="241200" progId="Equation.3">
                  <p:embed/>
                </p:oleObj>
              </mc:Choice>
              <mc:Fallback>
                <p:oleObj name="Equation" r:id="rId11" imgW="863280" imgH="2412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0" y="3247307"/>
                        <a:ext cx="122634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02217"/>
              </p:ext>
            </p:extLst>
          </p:nvPr>
        </p:nvGraphicFramePr>
        <p:xfrm>
          <a:off x="2250974" y="3247503"/>
          <a:ext cx="118943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13" imgW="838080" imgH="241200" progId="Equation.3">
                  <p:embed/>
                </p:oleObj>
              </mc:Choice>
              <mc:Fallback>
                <p:oleObj name="Equation" r:id="rId13" imgW="838080" imgH="2412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74" y="3247503"/>
                        <a:ext cx="118943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9759"/>
              </p:ext>
            </p:extLst>
          </p:nvPr>
        </p:nvGraphicFramePr>
        <p:xfrm>
          <a:off x="510280" y="3858294"/>
          <a:ext cx="115252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15" imgW="812520" imgH="241200" progId="Equation.3">
                  <p:embed/>
                </p:oleObj>
              </mc:Choice>
              <mc:Fallback>
                <p:oleObj name="Equation" r:id="rId15" imgW="812520" imgH="2412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0" y="3858294"/>
                        <a:ext cx="115252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08172"/>
              </p:ext>
            </p:extLst>
          </p:nvPr>
        </p:nvGraphicFramePr>
        <p:xfrm>
          <a:off x="2355749" y="3830910"/>
          <a:ext cx="919163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7" imgW="647640" imgH="241200" progId="Equation.3">
                  <p:embed/>
                </p:oleObj>
              </mc:Choice>
              <mc:Fallback>
                <p:oleObj name="Equation" r:id="rId17" imgW="647640" imgH="2412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49" y="3830910"/>
                        <a:ext cx="919163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85543"/>
              </p:ext>
            </p:extLst>
          </p:nvPr>
        </p:nvGraphicFramePr>
        <p:xfrm>
          <a:off x="476816" y="4487913"/>
          <a:ext cx="1135856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19" imgW="799920" imgH="241200" progId="Equation.3">
                  <p:embed/>
                </p:oleObj>
              </mc:Choice>
              <mc:Fallback>
                <p:oleObj name="Equation" r:id="rId19" imgW="79992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6" y="4487913"/>
                        <a:ext cx="1135856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49273"/>
              </p:ext>
            </p:extLst>
          </p:nvPr>
        </p:nvGraphicFramePr>
        <p:xfrm>
          <a:off x="2296218" y="4476228"/>
          <a:ext cx="115371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21" imgW="812520" imgH="241200" progId="Equation.3">
                  <p:embed/>
                </p:oleObj>
              </mc:Choice>
              <mc:Fallback>
                <p:oleObj name="Equation" r:id="rId21" imgW="812520" imgH="24120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8" y="4476228"/>
                        <a:ext cx="115371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xmlns="" id="{E70CDFCE-F878-9943-B844-FC093EFB6181}"/>
              </a:ext>
            </a:extLst>
          </p:cNvPr>
          <p:cNvSpPr txBox="1">
            <a:spLocks/>
          </p:cNvSpPr>
          <p:nvPr/>
        </p:nvSpPr>
        <p:spPr bwMode="auto">
          <a:xfrm>
            <a:off x="1009597" y="362248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 EXAMPLE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21" y="1244816"/>
            <a:ext cx="4312273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7614" y="1604466"/>
            <a:ext cx="3548414" cy="337863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3526" y="4507624"/>
            <a:ext cx="1867487" cy="410287"/>
            <a:chOff x="844701" y="4867165"/>
            <a:chExt cx="2489982" cy="547049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844701" y="4867165"/>
              <a:ext cx="2489982" cy="5334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152273" y="488081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273" y="488081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2840500" y="4095576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5" name="Rounded Rectangle 14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607610" y="5098237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17228" y="3405154"/>
            <a:ext cx="1468133" cy="484334"/>
            <a:chOff x="1489075" y="3673004"/>
            <a:chExt cx="1957510" cy="645778"/>
          </a:xfrm>
          <a:solidFill>
            <a:schemeClr val="accent5"/>
          </a:solidFill>
        </p:grpSpPr>
        <p:sp>
          <p:nvSpPr>
            <p:cNvPr id="21" name="Rounded Rectangle 20"/>
            <p:cNvSpPr/>
            <p:nvPr/>
          </p:nvSpPr>
          <p:spPr>
            <a:xfrm>
              <a:off x="1489075" y="3673004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1739843" y="3741323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11" imgW="672808" imgH="228501" progId="Equation.3">
                    <p:embed/>
                  </p:oleObj>
                </mc:Choice>
                <mc:Fallback>
                  <p:oleObj name="Equation" r:id="rId11" imgW="672808" imgH="228501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843" y="3741323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611398" y="3655435"/>
            <a:ext cx="1962458" cy="689250"/>
            <a:chOff x="3509506" y="1470196"/>
            <a:chExt cx="2616611" cy="919000"/>
          </a:xfrm>
          <a:solidFill>
            <a:schemeClr val="accent5"/>
          </a:solidFill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3736070" y="1497458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6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070" y="1497458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3118099" y="461244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7" name="Rounded Rectangle 26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4842159" y="3673253"/>
            <a:ext cx="1587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7" name="Equation" r:id="rId15" imgW="838080" imgH="228600" progId="Equation.3">
                    <p:embed/>
                  </p:oleObj>
                </mc:Choice>
                <mc:Fallback>
                  <p:oleObj name="Equation" r:id="rId15" imgW="838080" imgH="228600" progId="Equation.3">
                    <p:embed/>
                    <p:pic>
                      <p:nvPicPr>
                        <p:cNvPr id="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159" y="3673253"/>
                          <a:ext cx="15875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548439" y="518289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30" name="Rounded Rectangle 29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4818090" y="3673487"/>
            <a:ext cx="1635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8" name="Equation" r:id="rId17" imgW="863280" imgH="228600" progId="Equation.3">
                    <p:embed/>
                  </p:oleObj>
                </mc:Choice>
                <mc:Fallback>
                  <p:oleObj name="Equation" r:id="rId17" imgW="863280" imgH="228600" progId="Equation.3">
                    <p:embed/>
                    <p:pic>
                      <p:nvPicPr>
                        <p:cNvPr id="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090" y="3673487"/>
                          <a:ext cx="1635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5F7EFAEC-5112-4141-806B-38ACA84E336C}"/>
              </a:ext>
            </a:extLst>
          </p:cNvPr>
          <p:cNvSpPr txBox="1">
            <a:spLocks/>
          </p:cNvSpPr>
          <p:nvPr/>
        </p:nvSpPr>
        <p:spPr bwMode="auto">
          <a:xfrm>
            <a:off x="434420" y="525004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sz="2700" b="1" dirty="0">
                <a:solidFill>
                  <a:srgbClr val="00B050"/>
                </a:solidFill>
              </a:rPr>
              <a:t>VOLTAGE-DIVIDER BIAS EXAMPLE Contd.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34" y="547684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42" y="1386544"/>
            <a:ext cx="419198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</a:t>
            </a:r>
            <a:r>
              <a:rPr lang="en-US" b="1" dirty="0">
                <a:latin typeface="Arial Narrow" panose="020B0606020202030204" pitchFamily="34" charset="0"/>
              </a:rPr>
              <a:t>similar to 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only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difference</a:t>
            </a:r>
            <a:r>
              <a:rPr lang="en-US" dirty="0">
                <a:latin typeface="Arial Narrow" panose="020B0606020202030204" pitchFamily="34" charset="0"/>
              </a:rPr>
              <a:t> is that D-MOSFETs can operate with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positive</a:t>
            </a:r>
            <a:r>
              <a:rPr lang="en-US" dirty="0">
                <a:latin typeface="Arial Narrow" panose="020B0606020202030204" pitchFamily="34" charset="0"/>
              </a:rPr>
              <a:t> values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with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values that exceed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5032" y="3626448"/>
            <a:ext cx="1299410" cy="647771"/>
            <a:chOff x="1540042" y="3692264"/>
            <a:chExt cx="1732547" cy="86369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827161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7" name="Equation" r:id="rId3" imgW="507960" imgH="228600" progId="Equation.3">
                    <p:embed/>
                  </p:oleObj>
                </mc:Choice>
                <mc:Fallback>
                  <p:oleObj name="Equation" r:id="rId3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3003" y="3638086"/>
            <a:ext cx="1299410" cy="647771"/>
            <a:chOff x="3764003" y="3627572"/>
            <a:chExt cx="1732547" cy="863694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47653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" name="Equation" r:id="rId5" imgW="457200" imgH="228600" progId="Equation.3">
                    <p:embed/>
                  </p:oleObj>
                </mc:Choice>
                <mc:Fallback>
                  <p:oleObj name="Equation" r:id="rId5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1795" y="4429704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985191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" name="Equation" r:id="rId7" imgW="1079280" imgH="393480" progId="Equation.3">
                    <p:embed/>
                  </p:oleObj>
                </mc:Choice>
                <mc:Fallback>
                  <p:oleObj name="Equation" r:id="rId7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4927" y="1544260"/>
            <a:ext cx="4343093" cy="37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9" y="70577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72" y="1561691"/>
            <a:ext cx="4952846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82959"/>
              </p:ext>
            </p:extLst>
          </p:nvPr>
        </p:nvGraphicFramePr>
        <p:xfrm>
          <a:off x="1865478" y="415986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78" y="415986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362" y="1681439"/>
            <a:ext cx="3603618" cy="3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677130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154099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the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 Identify the intersection Q-point.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7980" y="1871183"/>
            <a:ext cx="3836020" cy="3298789"/>
          </a:xfrm>
          <a:prstGeom prst="rect">
            <a:avLst/>
          </a:prstGeom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61475"/>
              </p:ext>
            </p:extLst>
          </p:nvPr>
        </p:nvGraphicFramePr>
        <p:xfrm>
          <a:off x="2469404" y="394828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04" y="394828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95" y="45149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00" y="1442700"/>
            <a:ext cx="3952400" cy="44421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44245" y="1686771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47643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0" name="Equation" r:id="rId4" imgW="1079280" imgH="393480" progId="Equation.3">
                    <p:embed/>
                  </p:oleObj>
                </mc:Choice>
                <mc:Fallback>
                  <p:oleObj name="Equation" r:id="rId4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3896" y="3237701"/>
            <a:ext cx="1778977" cy="721082"/>
            <a:chOff x="3384884" y="3384725"/>
            <a:chExt cx="2371969" cy="961443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71236"/>
                </p:ext>
              </p:extLst>
            </p:nvPr>
          </p:nvGraphicFramePr>
          <p:xfrm>
            <a:off x="3649249" y="3384725"/>
            <a:ext cx="2107604" cy="96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1" name="Equation" r:id="rId6" imgW="711000" imgH="431640" progId="Equation.3">
                    <p:embed/>
                  </p:oleObj>
                </mc:Choice>
                <mc:Fallback>
                  <p:oleObj name="Equation" r:id="rId6" imgW="711000" imgH="431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249" y="3384725"/>
                          <a:ext cx="2107604" cy="961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3384884" y="3470968"/>
              <a:ext cx="2371969" cy="844358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059" y="1781888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84928"/>
                </p:ext>
              </p:extLst>
            </p:nvPr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2" name="Equation" r:id="rId8" imgW="1079032" imgH="215806" progId="Equation.3">
                    <p:embed/>
                  </p:oleObj>
                </mc:Choice>
                <mc:Fallback>
                  <p:oleObj name="Equation" r:id="rId8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785673" y="2481455"/>
            <a:ext cx="1572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GSQ</a:t>
            </a:r>
            <a:r>
              <a:rPr lang="en-US" b="1" i="1" dirty="0">
                <a:latin typeface="Arial Narrow" panose="020B0606020202030204" pitchFamily="34" charset="0"/>
              </a:rPr>
              <a:t> = -4.3 V</a:t>
            </a:r>
          </a:p>
          <a:p>
            <a:endParaRPr lang="en-US" b="1" i="1" dirty="0">
              <a:latin typeface="Arial Narrow" panose="020B0606020202030204" pitchFamily="34" charset="0"/>
            </a:endParaRPr>
          </a:p>
          <a:p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= 1.7 mA</a:t>
            </a:r>
          </a:p>
          <a:p>
            <a:endParaRPr lang="en-US" dirty="0"/>
          </a:p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 = 9.46 V</a:t>
            </a:r>
          </a:p>
        </p:txBody>
      </p:sp>
    </p:spTree>
    <p:extLst>
      <p:ext uri="{BB962C8B-B14F-4D97-AF65-F5344CB8AC3E}">
        <p14:creationId xmlns:p14="http://schemas.microsoft.com/office/powerpoint/2010/main" val="13016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503957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12" y="147077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similar to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263" y="1911447"/>
            <a:ext cx="4109348" cy="37676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82464" y="2282280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27647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7" name="Equation" r:id="rId5" imgW="507960" imgH="228600" progId="Equation.3">
                    <p:embed/>
                  </p:oleObj>
                </mc:Choice>
                <mc:Fallback>
                  <p:oleObj name="Equation" r:id="rId5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0435" y="2293918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964315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8" name="Equation" r:id="rId7" imgW="457200" imgH="228600" progId="Equation.3">
                    <p:embed/>
                  </p:oleObj>
                </mc:Choice>
                <mc:Fallback>
                  <p:oleObj name="Equation" r:id="rId7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9227" y="3085536"/>
            <a:ext cx="2155990" cy="903293"/>
            <a:chOff x="2029059" y="4763271"/>
            <a:chExt cx="2874653" cy="1204391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34515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9" name="Equation" r:id="rId9" imgW="1079280" imgH="393480" progId="Equation.3">
                    <p:embed/>
                  </p:oleObj>
                </mc:Choice>
                <mc:Fallback>
                  <p:oleObj name="Equation" r:id="rId9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6" y="672038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9" y="1583993"/>
            <a:ext cx="4512564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650" b="1" i="1" dirty="0">
                <a:latin typeface="Arial Narrow" panose="020B0606020202030204" pitchFamily="34" charset="0"/>
              </a:rPr>
              <a:t> -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27333"/>
              </p:ext>
            </p:extLst>
          </p:nvPr>
        </p:nvGraphicFramePr>
        <p:xfrm>
          <a:off x="2332244" y="3626448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244" y="3626448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4" y="1574900"/>
            <a:ext cx="3438389" cy="4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Lecture-7</a:t>
            </a:r>
          </a:p>
        </p:txBody>
      </p:sp>
    </p:spTree>
    <p:extLst>
      <p:ext uri="{BB962C8B-B14F-4D97-AF65-F5344CB8AC3E}">
        <p14:creationId xmlns:p14="http://schemas.microsoft.com/office/powerpoint/2010/main" val="89871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223673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709871" y="1641276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787320" imgH="228600" progId="Equation.3">
                  <p:embed/>
                </p:oleObj>
              </mc:Choice>
              <mc:Fallback>
                <p:oleObj name="Equation" r:id="rId7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871" y="1641276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9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5188" y="406106"/>
            <a:ext cx="7429499" cy="475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6" y="1051282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transfer curve using</a:t>
            </a:r>
            <a:r>
              <a:rPr lang="en-US" dirty="0">
                <a:latin typeface="Arial Narrow" panose="020B0606020202030204" pitchFamily="34" charset="0"/>
              </a:rPr>
              <a:t>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505" y="1626039"/>
            <a:ext cx="2841631" cy="3991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267" y="1626039"/>
            <a:ext cx="2935862" cy="3991237"/>
          </a:xfrm>
          <a:prstGeom prst="rect">
            <a:avLst/>
          </a:prstGeom>
        </p:spPr>
      </p:pic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20119"/>
              </p:ext>
            </p:extLst>
          </p:nvPr>
        </p:nvGraphicFramePr>
        <p:xfrm>
          <a:off x="415188" y="2335781"/>
          <a:ext cx="2315676" cy="2571753"/>
        </p:xfrm>
        <a:graphic>
          <a:graphicData uri="http://schemas.openxmlformats.org/drawingml/2006/table">
            <a:tbl>
              <a:tblPr/>
              <a:tblGrid>
                <a:gridCol w="118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5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46570" y="6148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70" y="1379960"/>
            <a:ext cx="7615451" cy="418915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Superimpose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 line </a:t>
            </a:r>
            <a:r>
              <a:rPr lang="en-US" dirty="0">
                <a:latin typeface="Arial Narrow" panose="020B0606020202030204" pitchFamily="34" charset="0"/>
              </a:rPr>
              <a:t>on top of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transfer curve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537" y="1694767"/>
            <a:ext cx="2982862" cy="402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3316" y="1486803"/>
            <a:ext cx="2935862" cy="399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5" y="1972746"/>
            <a:ext cx="1519814" cy="32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6" y="2441427"/>
            <a:ext cx="1379776" cy="352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189" y="2932647"/>
            <a:ext cx="3005042" cy="354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3474539"/>
            <a:ext cx="1090007" cy="341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458" y="3985797"/>
            <a:ext cx="1090700" cy="337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98" y="4431023"/>
            <a:ext cx="1723511" cy="376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020" y="4927061"/>
            <a:ext cx="2271852" cy="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</a:t>
            </a:r>
            <a:r>
              <a:rPr lang="en-US" sz="2700" b="1" dirty="0">
                <a:solidFill>
                  <a:srgbClr val="00B050"/>
                </a:solidFill>
              </a:rPr>
              <a:t>EXAMPLE </a:t>
            </a:r>
            <a:r>
              <a:rPr lang="en-US" sz="2700" b="1" dirty="0" err="1">
                <a:solidFill>
                  <a:srgbClr val="00B050"/>
                </a:solidFill>
              </a:rPr>
              <a:t>Contd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440" y="1610759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5" imgW="787320" imgH="228600" progId="Equation.3">
                  <p:embed/>
                </p:oleObj>
              </mc:Choice>
              <mc:Fallback>
                <p:oleObj name="Equation" r:id="rId5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7" imgW="1511280" imgH="228600" progId="Equation.3">
                  <p:embed/>
                </p:oleObj>
              </mc:Choice>
              <mc:Fallback>
                <p:oleObj name="Equation" r:id="rId7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75" y="42949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75" y="11267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source 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DD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was separated into two equivalent sources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permit a further separation of the input and output regions of the network.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0A,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Kirchoff’s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current law requires that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R2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the series equivalent circuit appearing to the left of the figure can be used to find the level of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440" y="2480801"/>
            <a:ext cx="3686175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5159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83" y="1126794"/>
            <a:ext cx="4845478" cy="469414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can be found using the voltage divider rule: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Using </a:t>
            </a:r>
            <a:r>
              <a:rPr lang="en-US" dirty="0" err="1">
                <a:latin typeface="Arial Narrow" panose="020B0606020202030204" pitchFamily="34" charset="0"/>
              </a:rPr>
              <a:t>Kirchoff’s</a:t>
            </a:r>
            <a:r>
              <a:rPr lang="en-US" dirty="0">
                <a:latin typeface="Arial Narrow" panose="020B0606020202030204" pitchFamily="34" charset="0"/>
              </a:rPr>
              <a:t> Law on the input loop: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Rearranging and using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=I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: 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Again the Q point needs to be established by plotting a line that intersects the transfer curve.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8" y="1635537"/>
            <a:ext cx="3246779" cy="390269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87006" y="4219817"/>
            <a:ext cx="2484994" cy="705735"/>
            <a:chOff x="3509506" y="4939315"/>
            <a:chExt cx="3313325" cy="940980"/>
          </a:xfrm>
        </p:grpSpPr>
        <p:sp>
          <p:nvSpPr>
            <p:cNvPr id="25" name="Rounded Rectangle 24"/>
            <p:cNvSpPr/>
            <p:nvPr/>
          </p:nvSpPr>
          <p:spPr>
            <a:xfrm>
              <a:off x="3509506" y="4942315"/>
              <a:ext cx="3313325" cy="93798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942645" y="4939315"/>
            <a:ext cx="2630961" cy="876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5" imgW="1244600" imgH="444500" progId="Equation.3">
                    <p:embed/>
                  </p:oleObj>
                </mc:Choice>
                <mc:Fallback>
                  <p:oleObj name="Equation" r:id="rId5" imgW="1244600" imgH="4445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645" y="4939315"/>
                          <a:ext cx="2630961" cy="876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722909" y="2584077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62215" y="2558705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51120" y="3186833"/>
            <a:ext cx="1468133" cy="484334"/>
            <a:chOff x="1551996" y="3490853"/>
            <a:chExt cx="1957510" cy="645778"/>
          </a:xfrm>
          <a:solidFill>
            <a:srgbClr val="00B0F0"/>
          </a:solidFill>
        </p:grpSpPr>
        <p:sp>
          <p:nvSpPr>
            <p:cNvPr id="22" name="Rounded Rectangle 21"/>
            <p:cNvSpPr/>
            <p:nvPr/>
          </p:nvSpPr>
          <p:spPr>
            <a:xfrm>
              <a:off x="1551996" y="3490853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1742155" y="3585142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Equation" r:id="rId11" imgW="672808" imgH="228501" progId="Equation.DSMT4">
                    <p:embed/>
                  </p:oleObj>
                </mc:Choice>
                <mc:Fallback>
                  <p:oleObj name="Equation" r:id="rId11" imgW="672808" imgH="228501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155" y="3585142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2119253" y="1484022"/>
            <a:ext cx="1962458" cy="689250"/>
            <a:chOff x="3509506" y="1470196"/>
            <a:chExt cx="2616611" cy="919000"/>
          </a:xfrm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3812344" y="1470196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344" y="1470196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2768970" y="3188421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3" name="Rounded Rectangle 22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698768" y="367300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5" name="Equation" r:id="rId15" imgW="990360" imgH="228600" progId="Equation.3">
                    <p:embed/>
                  </p:oleObj>
                </mc:Choice>
                <mc:Fallback>
                  <p:oleObj name="Equation" r:id="rId15" imgW="990360" imgH="228600" progId="Equation.3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768" y="367300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9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9707" y="2329751"/>
            <a:ext cx="3600145" cy="2693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03" y="40721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6" y="10297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</a:p>
        </p:txBody>
      </p:sp>
      <p:graphicFrame>
        <p:nvGraphicFramePr>
          <p:cNvPr id="7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01933"/>
              </p:ext>
            </p:extLst>
          </p:nvPr>
        </p:nvGraphicFramePr>
        <p:xfrm>
          <a:off x="950339" y="3072209"/>
          <a:ext cx="2077732" cy="1951528"/>
        </p:xfrm>
        <a:graphic>
          <a:graphicData uri="http://schemas.openxmlformats.org/drawingml/2006/table">
            <a:tbl>
              <a:tblPr/>
              <a:tblGrid>
                <a:gridCol w="1058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220" y="3721871"/>
            <a:ext cx="1867487" cy="410287"/>
            <a:chOff x="4205600" y="3825825"/>
            <a:chExt cx="2489982" cy="547049"/>
          </a:xfrm>
        </p:grpSpPr>
        <p:sp>
          <p:nvSpPr>
            <p:cNvPr id="13" name="Rounded Rectangle 12"/>
            <p:cNvSpPr/>
            <p:nvPr/>
          </p:nvSpPr>
          <p:spPr>
            <a:xfrm>
              <a:off x="4205600" y="3825825"/>
              <a:ext cx="2489982" cy="5334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513172" y="38394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172" y="38394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26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56052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EFFECT OF INCREASING VALUES OF R</a:t>
            </a:r>
            <a:r>
              <a:rPr lang="en-US" sz="2700" b="1" baseline="-25000" dirty="0">
                <a:solidFill>
                  <a:srgbClr val="00B050"/>
                </a:solidFill>
              </a:rPr>
              <a:t>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436" y="1473472"/>
            <a:ext cx="4841915" cy="41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60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1227</TotalTime>
  <Words>586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Apple Chancery</vt:lpstr>
      <vt:lpstr>ＭＳ Ｐゴシック</vt:lpstr>
      <vt:lpstr>ＭＳ 明朝</vt:lpstr>
      <vt:lpstr>TimesNewRomanPS</vt:lpstr>
      <vt:lpstr>Arial</vt:lpstr>
      <vt:lpstr>Arial Narrow</vt:lpstr>
      <vt:lpstr>Calibri</vt:lpstr>
      <vt:lpstr>Cambria</vt:lpstr>
      <vt:lpstr>Franklin Gothic Book</vt:lpstr>
      <vt:lpstr>Times New Roman</vt:lpstr>
      <vt:lpstr>Wingdings</vt:lpstr>
      <vt:lpstr>Theme1</vt:lpstr>
      <vt:lpstr>Equation</vt:lpstr>
      <vt:lpstr>PowerPoint Presentation</vt:lpstr>
      <vt:lpstr> SELF-BIAS EXAMPLE Contd.</vt:lpstr>
      <vt:lpstr> SELF-BIAS EXAMPLE Contd.</vt:lpstr>
      <vt:lpstr> SELF-BIAS EXAMPLE Contd.</vt:lpstr>
      <vt:lpstr> SELF-BIAS EXAMPLE Contd</vt:lpstr>
      <vt:lpstr> JFET: VOLTAGE-DIVIDER BIAS</vt:lpstr>
      <vt:lpstr> VOLTAGE-DIVIDER BIAS</vt:lpstr>
      <vt:lpstr> VOLTAGE-DIVIDER BIAS</vt:lpstr>
      <vt:lpstr> EFFECT OF INCREASING VALUES OF RS</vt:lpstr>
      <vt:lpstr>PowerPoint Presentation</vt:lpstr>
      <vt:lpstr>PowerPoint Presentation</vt:lpstr>
      <vt:lpstr> D-MOSFET SELF-BIAS</vt:lpstr>
      <vt:lpstr> D-MOSFET SELF-BIAS</vt:lpstr>
      <vt:lpstr> D-MOSFET SELF-BIAS EXAMPLE</vt:lpstr>
      <vt:lpstr> D-MOSFET SELF-BIAS EXAMPLE</vt:lpstr>
      <vt:lpstr> D-MOSFET VOLTAGE-DIVIDER BIAS</vt:lpstr>
      <vt:lpstr> D-MOSFET VOLTAGE-DIVIDER BIAS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Kabir</cp:lastModifiedBy>
  <cp:revision>236</cp:revision>
  <dcterms:created xsi:type="dcterms:W3CDTF">2016-06-11T11:25:17Z</dcterms:created>
  <dcterms:modified xsi:type="dcterms:W3CDTF">2023-04-11T00:04:19Z</dcterms:modified>
</cp:coreProperties>
</file>