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72" r:id="rId4"/>
    <p:sldId id="266" r:id="rId5"/>
    <p:sldId id="273" r:id="rId6"/>
    <p:sldId id="274" r:id="rId7"/>
    <p:sldId id="275" r:id="rId8"/>
    <p:sldId id="276" r:id="rId9"/>
    <p:sldId id="263" r:id="rId10"/>
    <p:sldId id="264" r:id="rId11"/>
    <p:sldId id="270" r:id="rId12"/>
    <p:sldId id="271" r:id="rId13"/>
    <p:sldId id="267" r:id="rId14"/>
    <p:sldId id="268" r:id="rId15"/>
    <p:sldId id="269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BCBB-27CE-4B7D-8D80-9899DFC74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7901D-247E-494E-A93F-9AD08F83F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4E1D-7859-47D7-A1D8-041B2ECA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E52-7A2A-4901-B73E-C8CF9AEA45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99AF-B48A-4093-8777-548E68AC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DA720-8914-4B3D-B139-5D28C462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71D7-9243-4AB4-8101-BA264F92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6B3F-6E30-4955-9DAF-1D961C06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B00C9-03D3-434E-BB2F-96DD6747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127D-DBD0-4ACF-886B-84F60F60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E52-7A2A-4901-B73E-C8CF9AEA45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5B072-BCA6-4A69-A5F3-43B72E96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1CD2D-7C05-4434-A643-7C2745640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71D7-9243-4AB4-8101-BA264F92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5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EECFC-0919-4EC6-8DA3-107785DCC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8804A-7F7A-476D-B3FB-77F3140F6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40EB5-F8E9-4E7A-AACF-80DC7482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E52-7A2A-4901-B73E-C8CF9AEA45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CEA72-8A93-4E54-B2F6-FA427B01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42B6-599C-4FA9-88F3-85A0E7FC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71D7-9243-4AB4-8101-BA264F92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C861-3FCC-407C-ABD0-CA113578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8CA9C-0BEC-40B3-9D6F-073C85FB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25A9E-2AEF-4C2D-9F5A-E7A1B0DF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E52-7A2A-4901-B73E-C8CF9AEA45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EA329-FBF0-4C02-9680-46C0B214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5C5A-E8AC-46C4-9411-F3FE86E5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71D7-9243-4AB4-8101-BA264F92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0EB0-4970-4612-9DBC-96826B424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B8D01-623F-40CF-A8F5-A7F1C6EA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F7FF-EF32-476A-A470-24438E3C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E52-7A2A-4901-B73E-C8CF9AEA45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3779C-9039-4301-96B7-70B9E393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41B8D-9005-4198-A110-46775CD2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71D7-9243-4AB4-8101-BA264F92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7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7F9B-49CA-435C-84E0-EF61B1C3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C8B8-3539-4F4B-A791-E4425FEAE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067EB-9801-451D-8674-B714B178C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13DD-EFF2-44BA-9CF8-6C244F30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E52-7A2A-4901-B73E-C8CF9AEA45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05BC3-DBBE-4A87-8AAE-AC868390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A1532-7918-4B2F-9B7C-6E1B5619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71D7-9243-4AB4-8101-BA264F92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2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5637-1BD2-412F-9260-4A6D20A4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CA884-A67E-42D4-AF43-9FF15F048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F2CF5-5EDA-4060-B2F0-B5248D6E8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C4589-5744-43C2-85F1-AA61B521F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CA4A1-57C6-4994-90BA-52B582C36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CBEE5-4841-48DD-9CE4-9D48BAAE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E52-7A2A-4901-B73E-C8CF9AEA45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987EA-7A44-4C07-A21C-2F964DCF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E97E5-932C-4719-A1E5-1A0C54E9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71D7-9243-4AB4-8101-BA264F92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CC33-5F4C-4D73-B59B-EFAB0B16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76C9D-6D80-456E-8E64-50900671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E52-7A2A-4901-B73E-C8CF9AEA45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E6EBD-9783-40DD-AB74-9258D28A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AFBAC-F07B-442E-B6CC-71588BE9F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71D7-9243-4AB4-8101-BA264F92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9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6A2BD-5E0E-446D-8C88-8A9E66EA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E52-7A2A-4901-B73E-C8CF9AEA45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63C09-3905-4A33-8B54-68DA47E8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A6169-75E5-44BF-8058-8D9C2665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71D7-9243-4AB4-8101-BA264F92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DDAD-2FA1-4233-80B1-5DF39E83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EA287-00DB-4104-93A7-4D6F46D76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28D0D-3464-4F15-B913-0C9231576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233CD-C922-440A-8B40-6D441EBA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E52-7A2A-4901-B73E-C8CF9AEA45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E103D-2FF8-43ED-B767-4A60F407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F40DD-908F-4624-BDB9-E9E3D583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71D7-9243-4AB4-8101-BA264F92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42E0-A148-40E9-BF23-A31D88F8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8EB50-3A46-4F20-8033-6A38CA849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07519-05EA-4FEE-B3BF-D306710D4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39ED7-4B2B-4C7B-A162-1CFAD223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5E52-7A2A-4901-B73E-C8CF9AEA45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0E337-F13F-427D-93E3-D3F618E4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036D6-D4F4-489D-9988-496F06DF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71D7-9243-4AB4-8101-BA264F92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3B6DE-098B-41D4-8764-CA843707F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9674C-404E-4966-932E-4E533D10F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F0F90-94F7-4C9E-8643-944082856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15E52-7A2A-4901-B73E-C8CF9AEA45E7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C0768-0B29-44E6-810F-AF217A46F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88F8-AB95-4E09-8912-0862D140E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71D7-9243-4AB4-8101-BA264F92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7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/>
              <p:nvPr/>
            </p:nvSpPr>
            <p:spPr>
              <a:xfrm>
                <a:off x="457200" y="331864"/>
                <a:ext cx="11734800" cy="6160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74320" indent="-285750" algn="ctr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Functions</a:t>
                </a:r>
                <a:r>
                  <a:rPr lang="en-US" dirty="0"/>
                  <a:t> </a:t>
                </a:r>
                <a:r>
                  <a:rPr lang="en-US" sz="2400" b="1" dirty="0"/>
                  <a:t>of several Variables</a:t>
                </a:r>
              </a:p>
              <a:p>
                <a:pPr marL="788670" lvl="1" indent="-342900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000" b="1" dirty="0"/>
                  <a:t> Partial Derivatives: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, we write</a:t>
                </a:r>
              </a:p>
              <a:p>
                <a:pPr marL="1451610" lvl="2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 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1908810" lvl="3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dirty="0"/>
              </a:p>
              <a:p>
                <a:pPr marL="822960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Rule:</a:t>
                </a:r>
                <a:r>
                  <a:rPr lang="en-US" sz="2000" b="1" i="1" dirty="0"/>
                  <a:t>      </a:t>
                </a:r>
                <a:r>
                  <a:rPr lang="en-US" sz="2000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, regard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as a constant and differentiate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and</a:t>
                </a:r>
              </a:p>
              <a:p>
                <a:pPr marL="1737360" lvl="2" indent="-28575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,  regard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as a constant and differentiate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with respect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822960" indent="-27432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Examples:</a:t>
                </a:r>
              </a:p>
              <a:p>
                <a:pPr marL="1097280" indent="-27432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Introduction:</a:t>
                </a:r>
                <a:r>
                  <a:rPr lang="en-US" dirty="0">
                    <a:solidFill>
                      <a:srgbClr val="FF0000"/>
                    </a:solidFill>
                  </a:rPr>
                  <a:t> Page – 914 # 1, 2 ,3, 4. </a:t>
                </a:r>
              </a:p>
              <a:p>
                <a:pPr marL="1097280" indent="-27432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Higher Derivatives: </a:t>
                </a:r>
                <a:r>
                  <a:rPr lang="en-US" dirty="0">
                    <a:solidFill>
                      <a:srgbClr val="FF0000"/>
                    </a:solidFill>
                  </a:rPr>
                  <a:t>Page – 918 # 7, 8.  </a:t>
                </a:r>
              </a:p>
              <a:p>
                <a:pPr marL="1097280" indent="-27432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Partial Differential Equations: </a:t>
                </a:r>
                <a:r>
                  <a:rPr lang="en-US" dirty="0">
                    <a:solidFill>
                      <a:srgbClr val="FF0000"/>
                    </a:solidFill>
                  </a:rPr>
                  <a:t>Page – 920 # 9, 10. </a:t>
                </a:r>
              </a:p>
              <a:p>
                <a:pPr marL="1097280" indent="-27432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Exercises:</a:t>
                </a:r>
                <a:r>
                  <a:rPr lang="en-US" sz="2000" dirty="0">
                    <a:solidFill>
                      <a:srgbClr val="FF0000"/>
                    </a:solidFill>
                  </a:rPr>
                  <a:t> Page – 924 # 15, 17, 18, 19, 26, 41, 42. Page – 925 # 59, 60, 63, 64, 65, 76(a, e, f), 78(a, d).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1864"/>
                <a:ext cx="11734800" cy="6160597"/>
              </a:xfrm>
              <a:prstGeom prst="rect">
                <a:avLst/>
              </a:prstGeom>
              <a:blipFill>
                <a:blip r:embed="rId2"/>
                <a:stretch>
                  <a:fillRect t="-791" b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35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/>
              <p:nvPr/>
            </p:nvSpPr>
            <p:spPr>
              <a:xfrm>
                <a:off x="648929" y="762789"/>
                <a:ext cx="9645445" cy="5700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Maximum and Minimum Values</a:t>
                </a:r>
              </a:p>
              <a:p>
                <a:pPr marL="82296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Second Derivatives Test </a:t>
                </a:r>
              </a:p>
              <a:p>
                <a:pPr marL="2366010" lvl="4">
                  <a:lnSpc>
                    <a:spcPct val="150000"/>
                  </a:lnSpc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/>
                  <a:t> be a critical point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</a:p>
              <a:p>
                <a:pPr marL="537210">
                  <a:lnSpc>
                    <a:spcPct val="15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137160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/>
                  <a:t> is a local minimum.</a:t>
                </a:r>
              </a:p>
              <a:p>
                <a:pPr marL="1371600" indent="-27432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/>
                  <a:t> is a local maximum.</a:t>
                </a:r>
              </a:p>
              <a:p>
                <a:pPr marL="1371600" indent="-27432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/>
                  <a:t> is not a local maximum or minimum,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has a </a:t>
                </a:r>
                <a:r>
                  <a:rPr lang="en-US" sz="2000" u="sng" dirty="0"/>
                  <a:t>saddle point </a:t>
                </a:r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1371600" indent="-274320">
                  <a:lnSpc>
                    <a:spcPct val="15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2000" dirty="0"/>
                  <a:t>then no conclusion can be drawn.</a:t>
                </a:r>
              </a:p>
              <a:p>
                <a:pPr marL="2080260" lvl="2" indent="-342900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FF0000"/>
                    </a:solidFill>
                  </a:rPr>
                  <a:t>Examples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:</a:t>
                </a:r>
                <a:r>
                  <a:rPr lang="en-US" sz="2000" dirty="0">
                    <a:solidFill>
                      <a:srgbClr val="FF0000"/>
                    </a:solidFill>
                  </a:rPr>
                  <a:t> Page - 961 # 3.  </a:t>
                </a:r>
              </a:p>
              <a:p>
                <a:pPr marL="2080260" lvl="2" indent="-342900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rgbClr val="FF0000"/>
                    </a:solidFill>
                  </a:rPr>
                  <a:t>Exercises for practice Page – 968 # 3, 5, 6, 9, 11.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29" y="762789"/>
                <a:ext cx="9645445" cy="5700600"/>
              </a:xfrm>
              <a:prstGeom prst="rect">
                <a:avLst/>
              </a:prstGeom>
              <a:blipFill>
                <a:blip r:embed="rId2"/>
                <a:stretch>
                  <a:fillRect t="-856" b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8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/>
              <p:nvPr/>
            </p:nvSpPr>
            <p:spPr>
              <a:xfrm>
                <a:off x="589936" y="172857"/>
                <a:ext cx="11602064" cy="6007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/>
                  <a:t>Exercises: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>
                    <a:solidFill>
                      <a:srgbClr val="00B050"/>
                    </a:solidFill>
                  </a:rPr>
                  <a:t>Find the local maximum and minimum values and saddle point(s) of the functions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(Page – 967)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b="1" dirty="0"/>
                  <a:t>3.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000" b="0" dirty="0">
                    <a:solidFill>
                      <a:srgbClr val="00B0F0"/>
                    </a:solidFill>
                  </a:rPr>
                  <a:t>………..(3.1)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000" b="1" dirty="0"/>
                  <a:t>     </a:t>
                </a:r>
                <a:r>
                  <a:rPr lang="en-US" sz="2000" b="1" u="sng" dirty="0"/>
                  <a:t>Solution:</a:t>
                </a:r>
                <a:r>
                  <a:rPr lang="en-US" sz="2000" b="1" dirty="0"/>
                  <a:t>  	</a:t>
                </a:r>
                <a:r>
                  <a:rPr lang="en-US" sz="20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200000"/>
                  </a:lnSpc>
                </a:pPr>
                <a:r>
                  <a:rPr lang="en-US" sz="2000" dirty="0"/>
                  <a:t>		For stationary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20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………(3.2)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 </a:t>
                </a:r>
                <a:r>
                  <a:rPr lang="en-US" sz="2000" dirty="0"/>
                  <a:t>and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………(3.3)</m:t>
                    </m:r>
                  </m:oMath>
                </a14:m>
                <a:endParaRPr lang="en-US" sz="2000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000" dirty="0"/>
                  <a:t>		From </a:t>
                </a:r>
                <a:r>
                  <a:rPr lang="en-US" sz="2000" dirty="0">
                    <a:solidFill>
                      <a:srgbClr val="00B0F0"/>
                    </a:solidFill>
                  </a:rPr>
                  <a:t>(3.2)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so from </a:t>
                </a:r>
                <a:r>
                  <a:rPr lang="en-US" sz="2000" dirty="0">
                    <a:solidFill>
                      <a:srgbClr val="00B0F0"/>
                    </a:solidFill>
                  </a:rPr>
                  <a:t>(3.3) 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000" b="0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 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=1∙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000" dirty="0"/>
                  <a:t>			Now putting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dirty="0">
                    <a:solidFill>
                      <a:srgbClr val="00B0F0"/>
                    </a:solidFill>
                  </a:rPr>
                  <a:t>(3.3)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dirty="0">
                    <a:solidFill>
                      <a:srgbClr val="00B0F0"/>
                    </a:solidFill>
                  </a:rPr>
                  <a:t>(3.3)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=1∙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200000"/>
                  </a:lnSpc>
                </a:pPr>
                <a:r>
                  <a:rPr lang="en-US" sz="2400" dirty="0"/>
                  <a:t>		 </a:t>
                </a:r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6" y="172857"/>
                <a:ext cx="11602064" cy="6007350"/>
              </a:xfrm>
              <a:prstGeom prst="rect">
                <a:avLst/>
              </a:prstGeom>
              <a:blipFill>
                <a:blip r:embed="rId2"/>
                <a:stretch>
                  <a:fillRect l="-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6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/>
              <p:nvPr/>
            </p:nvSpPr>
            <p:spPr>
              <a:xfrm>
                <a:off x="280218" y="172857"/>
                <a:ext cx="11911781" cy="6829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Stationary points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0, 0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>
                  <a:lnSpc>
                    <a:spcPct val="200000"/>
                  </a:lnSpc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000" b="0" dirty="0"/>
                  <a:t> 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∙6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−9.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200000"/>
                  </a:lnSpc>
                </a:pPr>
                <a:endParaRPr lang="en-US" sz="2800" dirty="0"/>
              </a:p>
              <a:p>
                <a:pPr>
                  <a:lnSpc>
                    <a:spcPct val="200000"/>
                  </a:lnSpc>
                </a:pPr>
                <a:endParaRPr lang="en-US" sz="2000" dirty="0"/>
              </a:p>
              <a:p>
                <a:pPr>
                  <a:lnSpc>
                    <a:spcPct val="200000"/>
                  </a:lnSpc>
                </a:pPr>
                <a:r>
                  <a:rPr lang="en-US" sz="2000" dirty="0"/>
                  <a:t>	</a:t>
                </a:r>
              </a:p>
              <a:p>
                <a:pPr>
                  <a:lnSpc>
                    <a:spcPct val="200000"/>
                  </a:lnSpc>
                </a:pPr>
                <a:endParaRPr lang="en-US" sz="2000" dirty="0"/>
              </a:p>
              <a:p>
                <a:pPr>
                  <a:lnSpc>
                    <a:spcPct val="200000"/>
                  </a:lnSpc>
                </a:pPr>
                <a:endParaRPr lang="en-US" sz="2000" dirty="0"/>
              </a:p>
              <a:p>
                <a:pPr>
                  <a:lnSpc>
                    <a:spcPct val="200000"/>
                  </a:lnSpc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8" y="172857"/>
                <a:ext cx="11911781" cy="68298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AE67A84B-9A74-4865-8DB0-928A7AC373F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65123" y="3318387"/>
              <a:ext cx="9940412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5651">
                      <a:extLst>
                        <a:ext uri="{9D8B030D-6E8A-4147-A177-3AD203B41FA5}">
                          <a16:colId xmlns:a16="http://schemas.microsoft.com/office/drawing/2014/main" val="649571744"/>
                        </a:ext>
                      </a:extLst>
                    </a:gridCol>
                    <a:gridCol w="2182761">
                      <a:extLst>
                        <a:ext uri="{9D8B030D-6E8A-4147-A177-3AD203B41FA5}">
                          <a16:colId xmlns:a16="http://schemas.microsoft.com/office/drawing/2014/main" val="69920516"/>
                        </a:ext>
                      </a:extLst>
                    </a:gridCol>
                    <a:gridCol w="2086897">
                      <a:extLst>
                        <a:ext uri="{9D8B030D-6E8A-4147-A177-3AD203B41FA5}">
                          <a16:colId xmlns:a16="http://schemas.microsoft.com/office/drawing/2014/main" val="1263695533"/>
                        </a:ext>
                      </a:extLst>
                    </a:gridCol>
                    <a:gridCol w="2485103">
                      <a:extLst>
                        <a:ext uri="{9D8B030D-6E8A-4147-A177-3AD203B41FA5}">
                          <a16:colId xmlns:a16="http://schemas.microsoft.com/office/drawing/2014/main" val="2363801558"/>
                        </a:ext>
                      </a:extLst>
                    </a:gridCol>
                  </a:tblGrid>
                  <a:tr h="486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Stationary points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Results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413113"/>
                      </a:ext>
                    </a:extLst>
                  </a:tr>
                  <a:tr h="486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0, 0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b="1" dirty="0"/>
                            <a:t>Saddle point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203608"/>
                      </a:ext>
                    </a:extLst>
                  </a:tr>
                  <a:tr h="486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b="1" dirty="0"/>
                            <a:t>local minimum</a:t>
                          </a:r>
                          <a:r>
                            <a:rPr lang="en-US" sz="2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3969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AE67A84B-9A74-4865-8DB0-928A7AC37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9204251"/>
                  </p:ext>
                </p:extLst>
              </p:nvPr>
            </p:nvGraphicFramePr>
            <p:xfrm>
              <a:off x="1165123" y="3318387"/>
              <a:ext cx="9940412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5651">
                      <a:extLst>
                        <a:ext uri="{9D8B030D-6E8A-4147-A177-3AD203B41FA5}">
                          <a16:colId xmlns:a16="http://schemas.microsoft.com/office/drawing/2014/main" val="649571744"/>
                        </a:ext>
                      </a:extLst>
                    </a:gridCol>
                    <a:gridCol w="2182761">
                      <a:extLst>
                        <a:ext uri="{9D8B030D-6E8A-4147-A177-3AD203B41FA5}">
                          <a16:colId xmlns:a16="http://schemas.microsoft.com/office/drawing/2014/main" val="69920516"/>
                        </a:ext>
                      </a:extLst>
                    </a:gridCol>
                    <a:gridCol w="2086897">
                      <a:extLst>
                        <a:ext uri="{9D8B030D-6E8A-4147-A177-3AD203B41FA5}">
                          <a16:colId xmlns:a16="http://schemas.microsoft.com/office/drawing/2014/main" val="1263695533"/>
                        </a:ext>
                      </a:extLst>
                    </a:gridCol>
                    <a:gridCol w="2485103">
                      <a:extLst>
                        <a:ext uri="{9D8B030D-6E8A-4147-A177-3AD203B41FA5}">
                          <a16:colId xmlns:a16="http://schemas.microsoft.com/office/drawing/2014/main" val="236380155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" t="-952" r="-21262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6369" t="-952" r="-21061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7895" t="-952" r="-120468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Results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4131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" t="-100000" r="-212620" b="-1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6369" t="-100000" r="-210615" b="-1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b="1" dirty="0"/>
                            <a:t>Saddle point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20360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" t="-201905" r="-212620" b="-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6369" t="-201905" r="-210615" b="-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7895" t="-201905" r="-120468" b="-1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b="1" dirty="0"/>
                            <a:t>local minimum</a:t>
                          </a:r>
                          <a:r>
                            <a:rPr lang="en-US" sz="2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3969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19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/>
              <p:nvPr/>
            </p:nvSpPr>
            <p:spPr>
              <a:xfrm>
                <a:off x="722671" y="305589"/>
                <a:ext cx="11002297" cy="5651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endParaRPr lang="en-US" sz="2000" b="1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000" b="1" dirty="0"/>
                  <a:t>11.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000" b="0" dirty="0">
                    <a:solidFill>
                      <a:srgbClr val="00B0F0"/>
                    </a:solidFill>
                  </a:rPr>
                  <a:t>………..(11.1)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2000" b="1" dirty="0"/>
                  <a:t>  Solution: 	</a:t>
                </a:r>
                <a:r>
                  <a:rPr lang="en-US" sz="2000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−3+3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200000"/>
                  </a:lnSpc>
                </a:pPr>
                <a:r>
                  <a:rPr lang="en-US" sz="2000" dirty="0"/>
                  <a:t>	For stationary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−3+3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F0"/>
                        </a:solidFill>
                      </a:rPr>
                      <m:t>………..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(11.2)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 </a:t>
                </a:r>
                <a:endParaRPr lang="en-US" sz="2000" dirty="0"/>
              </a:p>
              <a:p>
                <a:pPr lvl="6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or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B0F0"/>
                        </a:solidFill>
                      </a:rPr>
                      <m:t>………..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(11.3)</m:t>
                    </m:r>
                  </m:oMath>
                </a14:m>
                <a:endParaRPr lang="en-US" sz="2000" dirty="0">
                  <a:solidFill>
                    <a:srgbClr val="00B0F0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000" dirty="0"/>
                  <a:t>	Now putting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dirty="0">
                    <a:solidFill>
                      <a:srgbClr val="00B0F0"/>
                    </a:solidFill>
                  </a:rPr>
                  <a:t>(11.2)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US" sz="2000" dirty="0"/>
                  <a:t>        and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dirty="0">
                    <a:solidFill>
                      <a:srgbClr val="00B0F0"/>
                    </a:solidFill>
                  </a:rPr>
                  <a:t>(11.2)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000" dirty="0"/>
                  <a:t> Stationary points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0, 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1, 0</m:t>
                        </m:r>
                      </m:e>
                    </m:d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−1, 0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2400" dirty="0"/>
                  <a:t>	 </a:t>
                </a:r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71" y="305589"/>
                <a:ext cx="11002297" cy="5651099"/>
              </a:xfrm>
              <a:prstGeom prst="rect">
                <a:avLst/>
              </a:prstGeom>
              <a:blipFill>
                <a:blip r:embed="rId2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35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/>
              <p:nvPr/>
            </p:nvSpPr>
            <p:spPr>
              <a:xfrm>
                <a:off x="280218" y="305589"/>
                <a:ext cx="11911781" cy="2050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	</a:t>
                </a:r>
                <a:endParaRPr 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0" dirty="0"/>
                  <a:t> 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∙6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=36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−36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	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18" y="305589"/>
                <a:ext cx="11911781" cy="20507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8858E7B-66CA-459E-99D3-471F71E7727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65123" y="2728457"/>
              <a:ext cx="994041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5651">
                      <a:extLst>
                        <a:ext uri="{9D8B030D-6E8A-4147-A177-3AD203B41FA5}">
                          <a16:colId xmlns:a16="http://schemas.microsoft.com/office/drawing/2014/main" val="649571744"/>
                        </a:ext>
                      </a:extLst>
                    </a:gridCol>
                    <a:gridCol w="2182761">
                      <a:extLst>
                        <a:ext uri="{9D8B030D-6E8A-4147-A177-3AD203B41FA5}">
                          <a16:colId xmlns:a16="http://schemas.microsoft.com/office/drawing/2014/main" val="69920516"/>
                        </a:ext>
                      </a:extLst>
                    </a:gridCol>
                    <a:gridCol w="2086897">
                      <a:extLst>
                        <a:ext uri="{9D8B030D-6E8A-4147-A177-3AD203B41FA5}">
                          <a16:colId xmlns:a16="http://schemas.microsoft.com/office/drawing/2014/main" val="1263695533"/>
                        </a:ext>
                      </a:extLst>
                    </a:gridCol>
                    <a:gridCol w="2485103">
                      <a:extLst>
                        <a:ext uri="{9D8B030D-6E8A-4147-A177-3AD203B41FA5}">
                          <a16:colId xmlns:a16="http://schemas.microsoft.com/office/drawing/2014/main" val="2363801558"/>
                        </a:ext>
                      </a:extLst>
                    </a:gridCol>
                  </a:tblGrid>
                  <a:tr h="486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Stationary points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Results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413113"/>
                      </a:ext>
                    </a:extLst>
                  </a:tr>
                  <a:tr h="486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b="1" dirty="0"/>
                            <a:t>Saddle point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203608"/>
                      </a:ext>
                    </a:extLst>
                  </a:tr>
                  <a:tr h="486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−36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Saddle point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396911"/>
                      </a:ext>
                    </a:extLst>
                  </a:tr>
                  <a:tr h="486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local minimum</a:t>
                          </a:r>
                          <a:r>
                            <a:rPr lang="en-US" sz="2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4540527"/>
                      </a:ext>
                    </a:extLst>
                  </a:tr>
                  <a:tr h="48669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local maximum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847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8858E7B-66CA-459E-99D3-471F71E772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2994457"/>
                  </p:ext>
                </p:extLst>
              </p:nvPr>
            </p:nvGraphicFramePr>
            <p:xfrm>
              <a:off x="1165123" y="2728457"/>
              <a:ext cx="9940412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85651">
                      <a:extLst>
                        <a:ext uri="{9D8B030D-6E8A-4147-A177-3AD203B41FA5}">
                          <a16:colId xmlns:a16="http://schemas.microsoft.com/office/drawing/2014/main" val="649571744"/>
                        </a:ext>
                      </a:extLst>
                    </a:gridCol>
                    <a:gridCol w="2182761">
                      <a:extLst>
                        <a:ext uri="{9D8B030D-6E8A-4147-A177-3AD203B41FA5}">
                          <a16:colId xmlns:a16="http://schemas.microsoft.com/office/drawing/2014/main" val="69920516"/>
                        </a:ext>
                      </a:extLst>
                    </a:gridCol>
                    <a:gridCol w="2086897">
                      <a:extLst>
                        <a:ext uri="{9D8B030D-6E8A-4147-A177-3AD203B41FA5}">
                          <a16:colId xmlns:a16="http://schemas.microsoft.com/office/drawing/2014/main" val="1263695533"/>
                        </a:ext>
                      </a:extLst>
                    </a:gridCol>
                    <a:gridCol w="2485103">
                      <a:extLst>
                        <a:ext uri="{9D8B030D-6E8A-4147-A177-3AD203B41FA5}">
                          <a16:colId xmlns:a16="http://schemas.microsoft.com/office/drawing/2014/main" val="236380155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" t="-952" r="-212620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6369" t="-952" r="-210615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7895" t="-952" r="-120468" b="-4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Results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41311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" t="-100952" r="-212620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6369" t="-100952" r="-210615" b="-3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2400" b="1" dirty="0"/>
                            <a:t>Saddle point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720360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" t="-199057" r="-212620" b="-2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6369" t="-199057" r="-210615" b="-2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Saddle point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1639691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" t="-301905" r="-212620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6369" t="-301905" r="-210615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7895" t="-301905" r="-120468" b="-1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local minimum</a:t>
                          </a:r>
                          <a:r>
                            <a:rPr lang="en-US" sz="2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45405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1" t="-401905" r="-212620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6369" t="-401905" r="-210615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7895" t="-401905" r="-120468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local maximum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84739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503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FCE17C-898D-4E89-B710-1FD75E557BED}"/>
                  </a:ext>
                </a:extLst>
              </p:cNvPr>
              <p:cNvSpPr txBox="1"/>
              <p:nvPr/>
            </p:nvSpPr>
            <p:spPr>
              <a:xfrm>
                <a:off x="437323" y="251792"/>
                <a:ext cx="10522226" cy="615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MCQ</a:t>
                </a:r>
              </a:p>
              <a:p>
                <a:pPr lvl="2"/>
                <a:r>
                  <a:rPr lang="en-US" dirty="0"/>
                  <a:t>1. If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/>
                          <m:t>then</m:t>
                        </m:r>
                        <m:r>
                          <m:rPr>
                            <m:nor/>
                          </m:rPr>
                          <a:rPr lang="en-US"/>
                          <m:t>  </m:t>
                        </m:r>
                        <m:r>
                          <m:rPr>
                            <m:nor/>
                          </m:rPr>
                          <a:rPr lang="en-US"/>
                          <m:t>find</m:t>
                        </m:r>
                        <m:r>
                          <m:rPr>
                            <m:nor/>
                          </m:rPr>
                          <a:rPr lang="en-US"/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b>
                        </m:sSub>
                      </m:e>
                    </m:fun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 (a)             (b) 		(c) 	(d)</a:t>
                </a:r>
              </a:p>
              <a:p>
                <a:pPr lvl="2"/>
                <a:r>
                  <a:rPr lang="en-US" dirty="0"/>
                  <a:t>2.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then find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  (a)             (b) 		(c) 	(d)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/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/>
                          <m:t>b</m:t>
                        </m:r>
                      </m:e>
                    </m:d>
                  </m:oMath>
                </a14:m>
                <a:r>
                  <a:rPr lang="en-US" dirty="0"/>
                  <a:t> is a critical point of any given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D(a, b) &lt;0, then (a, b) is a </a:t>
                </a:r>
              </a:p>
              <a:p>
                <a:pPr lvl="3"/>
                <a:r>
                  <a:rPr lang="en-US" dirty="0"/>
                  <a:t> (a)             (b) 		(c) 	(d)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/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/>
                          <m:t>b</m:t>
                        </m:r>
                      </m:e>
                    </m:d>
                  </m:oMath>
                </a14:m>
                <a:r>
                  <a:rPr lang="en-US" dirty="0"/>
                  <a:t> is a critical point and D(a, b)&gt;0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</m:t>
                    </m:r>
                  </m:oMath>
                </a14:m>
                <a:r>
                  <a:rPr lang="en-US" dirty="0"/>
                  <a:t>then at (a, b) there is a </a:t>
                </a:r>
              </a:p>
              <a:p>
                <a:pPr lvl="3"/>
                <a:r>
                  <a:rPr lang="en-US" dirty="0"/>
                  <a:t> (a)             (b) 		(c) 	(d)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5.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 (a)             (b) 		(c) 	(d)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6.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  (a)             (b) 		(c) 	(d)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7.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</m:oMath>
                </a14:m>
                <a:r>
                  <a:rPr lang="en-US" dirty="0"/>
                  <a:t> is equal to</a:t>
                </a:r>
              </a:p>
              <a:p>
                <a:pPr lvl="3"/>
                <a:r>
                  <a:rPr lang="en-US" dirty="0"/>
                  <a:t>  (a)             (b) 		(c) 	(d)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FCE17C-898D-4E89-B710-1FD75E557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3" y="251792"/>
                <a:ext cx="10522226" cy="6159187"/>
              </a:xfrm>
              <a:prstGeom prst="rect">
                <a:avLst/>
              </a:prstGeom>
              <a:blipFill>
                <a:blip r:embed="rId2"/>
                <a:stretch>
                  <a:fillRect l="-521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4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3314E-D9AA-44E8-887C-B09263ED11B8}"/>
                  </a:ext>
                </a:extLst>
              </p:cNvPr>
              <p:cNvSpPr txBox="1"/>
              <p:nvPr/>
            </p:nvSpPr>
            <p:spPr>
              <a:xfrm>
                <a:off x="291548" y="80924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3314E-D9AA-44E8-887C-B09263ED1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8" y="809247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672587-2771-4F39-AE20-3DCC65398323}"/>
                  </a:ext>
                </a:extLst>
              </p:cNvPr>
              <p:cNvSpPr txBox="1"/>
              <p:nvPr/>
            </p:nvSpPr>
            <p:spPr>
              <a:xfrm>
                <a:off x="145773" y="144535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?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672587-2771-4F39-AE20-3DCC65398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3" y="1445351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71F2E4-9A2D-42E2-9AE2-520EAA91D5A7}"/>
                  </a:ext>
                </a:extLst>
              </p:cNvPr>
              <p:cNvSpPr txBox="1"/>
              <p:nvPr/>
            </p:nvSpPr>
            <p:spPr>
              <a:xfrm>
                <a:off x="2319130" y="144535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71F2E4-9A2D-42E2-9AE2-520EAA91D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30" y="1445351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57D6AD-7800-496B-8BA2-089E85FB9EB8}"/>
                  </a:ext>
                </a:extLst>
              </p:cNvPr>
              <p:cNvSpPr txBox="1"/>
              <p:nvPr/>
            </p:nvSpPr>
            <p:spPr>
              <a:xfrm>
                <a:off x="1722783" y="2213238"/>
                <a:ext cx="6096000" cy="662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57D6AD-7800-496B-8BA2-089E85FB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783" y="2213238"/>
                <a:ext cx="6096000" cy="662361"/>
              </a:xfrm>
              <a:prstGeom prst="rect">
                <a:avLst/>
              </a:prstGeom>
              <a:blipFill>
                <a:blip r:embed="rId5"/>
                <a:stretch>
                  <a:fillRect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685829-950B-4CA0-AC13-AF2CE94E29AE}"/>
                  </a:ext>
                </a:extLst>
              </p:cNvPr>
              <p:cNvSpPr txBox="1"/>
              <p:nvPr/>
            </p:nvSpPr>
            <p:spPr>
              <a:xfrm>
                <a:off x="145773" y="3676934"/>
                <a:ext cx="6096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685829-950B-4CA0-AC13-AF2CE94E2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73" y="3676934"/>
                <a:ext cx="6096000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95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B50C61-44FC-4D27-BAC3-D20201B83657}"/>
                  </a:ext>
                </a:extLst>
              </p:cNvPr>
              <p:cNvSpPr txBox="1"/>
              <p:nvPr/>
            </p:nvSpPr>
            <p:spPr>
              <a:xfrm>
                <a:off x="357809" y="318052"/>
                <a:ext cx="11582400" cy="653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u="sng" dirty="0"/>
              </a:p>
              <a:p>
                <a:pPr marL="4572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u="sng" dirty="0"/>
                  <a:t>Example1</a:t>
                </a:r>
                <a:r>
                  <a:rPr lang="en-US" sz="2000" dirty="0"/>
                  <a:t> Given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. Find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𝑥𝑥𝑥</m:t>
                        </m:r>
                      </m:sub>
                    </m:sSub>
                  </m:oMath>
                </a14:m>
                <a:r>
                  <a:rPr lang="en-US" sz="2000" dirty="0"/>
                  <a:t>  .</a:t>
                </a:r>
              </a:p>
              <a:p>
                <a:pPr marL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20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       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+5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15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  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457200"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15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𝑥𝑥𝑥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0" dirty="0"/>
              </a:p>
              <a:p>
                <a:pPr marL="457200"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/>
              </a:p>
              <a:p>
                <a:pPr marL="457200"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b="0" dirty="0"/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u="sng" dirty="0"/>
                  <a:t>Example2 </a:t>
                </a:r>
                <a:r>
                  <a:rPr lang="en-US" sz="2000" dirty="0"/>
                  <a:t> 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, verify the Laplace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u="sng" dirty="0"/>
                  <a:t>Solution:</a:t>
                </a:r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/>
                  <a:t>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sz="2000" dirty="0"/>
                      <m:t>.</m:t>
                    </m:r>
                  </m:oMath>
                </a14:m>
                <a:r>
                  <a:rPr lang="en-US" sz="2000" dirty="0"/>
                  <a:t> (verified)</a:t>
                </a:r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B50C61-44FC-4D27-BAC3-D20201B83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09" y="318052"/>
                <a:ext cx="11582400" cy="6536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24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/>
              <p:nvPr/>
            </p:nvSpPr>
            <p:spPr>
              <a:xfrm>
                <a:off x="0" y="7408"/>
                <a:ext cx="12192000" cy="6748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indent="-27432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Exercises: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Find first partial derivatives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(Page – 924). </a:t>
                </a:r>
              </a:p>
              <a:p>
                <a:pPr marL="457200"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400" b="1" dirty="0"/>
                  <a:t>		</a:t>
                </a:r>
                <a:r>
                  <a:rPr lang="en-US" sz="2000" b="1" dirty="0"/>
                  <a:t>15.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 (part </a:t>
                </a:r>
                <a:r>
                  <a:rPr lang="en-US" sz="2000"/>
                  <a:t>of example1)</a:t>
                </a:r>
                <a:endParaRPr lang="en-US" sz="2000" dirty="0"/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b="1" dirty="0"/>
                  <a:t>		</a:t>
                </a:r>
                <a:r>
                  <a:rPr lang="en-US" sz="2000" b="1" u="sng" dirty="0"/>
                  <a:t>Solution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000" dirty="0"/>
                  <a:t>   </a:t>
                </a:r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dirty="0"/>
                  <a:t> 				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457200" algn="just">
                  <a:lnSpc>
                    <a:spcPct val="150000"/>
                  </a:lnSpc>
                  <a:spcBef>
                    <a:spcPts val="1200"/>
                  </a:spcBef>
                </a:pPr>
                <a:endParaRPr lang="en-US" sz="2000" b="1" dirty="0"/>
              </a:p>
              <a:p>
                <a:pPr marL="457200" algn="just">
                  <a:lnSpc>
                    <a:spcPct val="150000"/>
                  </a:lnSpc>
                  <a:spcBef>
                    <a:spcPts val="1200"/>
                  </a:spcBef>
                </a:pPr>
                <a:endParaRPr lang="en-US" sz="2000" b="1" dirty="0"/>
              </a:p>
              <a:p>
                <a:pPr marL="457200"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000" b="1" dirty="0"/>
                  <a:t>		 18.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</m:oMath>
                </a14:m>
                <a:endParaRPr lang="en-US" sz="2000" dirty="0"/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b="1" dirty="0"/>
                  <a:t>       		</a:t>
                </a:r>
                <a:r>
                  <a:rPr lang="en-US" sz="2000" b="1" u="sng" dirty="0"/>
                  <a:t>Solution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1+0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   </a:t>
                </a:r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dirty="0"/>
                  <a:t>				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0+4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  <a:p>
                <a:pPr marL="1097280" indent="-27432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1097280" indent="-27432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08"/>
                <a:ext cx="12192000" cy="67480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47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773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algn="just">
                  <a:lnSpc>
                    <a:spcPct val="150000"/>
                  </a:lnSpc>
                  <a:spcBef>
                    <a:spcPts val="1200"/>
                  </a:spcBef>
                </a:pPr>
                <a:endParaRPr lang="en-US" sz="2000" b="1" dirty="0"/>
              </a:p>
              <a:p>
                <a:pPr marL="457200"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000" b="1" dirty="0"/>
                  <a:t>	</a:t>
                </a:r>
                <a:r>
                  <a:rPr lang="en-US" sz="2400" b="1" dirty="0"/>
                  <a:t>	</a:t>
                </a:r>
                <a:r>
                  <a:rPr lang="en-US" sz="2000" b="1" dirty="0"/>
                  <a:t>19.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dirty="0"/>
                  <a:t>		</a:t>
                </a:r>
                <a:r>
                  <a:rPr lang="en-US" sz="2000" b="1" u="sng" dirty="0"/>
                  <a:t>Solution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000" dirty="0"/>
                  <a:t>     </a:t>
                </a:r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dirty="0"/>
                  <a:t>				  and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0+2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sz="2000" dirty="0"/>
              </a:p>
              <a:p>
                <a:pPr marL="457200"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000" b="1" dirty="0"/>
                  <a:t>		</a:t>
                </a:r>
              </a:p>
              <a:p>
                <a:pPr marL="457200" algn="just">
                  <a:lnSpc>
                    <a:spcPct val="150000"/>
                  </a:lnSpc>
                  <a:spcBef>
                    <a:spcPts val="1200"/>
                  </a:spcBef>
                </a:pPr>
                <a:endParaRPr lang="en-US" sz="2000" b="1" dirty="0"/>
              </a:p>
              <a:p>
                <a:pPr marL="457200"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000" b="1" dirty="0"/>
                  <a:t>		26.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dirty="0"/>
                  <a:t>		</a:t>
                </a:r>
                <a:r>
                  <a:rPr lang="en-US" sz="2000" b="1" u="sng" dirty="0"/>
                  <a:t>Solution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   </a:t>
                </a:r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dirty="0"/>
                  <a:t>			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 	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000" dirty="0"/>
              </a:p>
              <a:p>
                <a:pPr marL="1097280" indent="-27432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1097280" indent="-27432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773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34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/>
              <p:nvPr/>
            </p:nvSpPr>
            <p:spPr>
              <a:xfrm>
                <a:off x="516194" y="7408"/>
                <a:ext cx="11675805" cy="6720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indent="-27432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Exercises: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B050"/>
                    </a:solidFill>
                  </a:rPr>
                  <a:t>Find the indicated partial derivatives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(Page – 925 ).</a:t>
                </a:r>
              </a:p>
              <a:p>
                <a:pPr marL="1097280" indent="-274320" algn="ctr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457200"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000" b="1" dirty="0"/>
                  <a:t>	42.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sz="2000" dirty="0"/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b="1" dirty="0"/>
                  <a:t>	</a:t>
                </a:r>
                <a:r>
                  <a:rPr lang="en-US" sz="2000" b="1" u="sng" dirty="0"/>
                  <a:t>Solution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b="0" dirty="0">
                    <a:ea typeface="Cambria Math" panose="02040503050406030204" pitchFamily="18" charset="0"/>
                  </a:rPr>
                  <a:t> 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sz="2000" b="1" dirty="0"/>
              </a:p>
              <a:p>
                <a:pPr marL="457200"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 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endParaRPr lang="en-US" sz="2000" b="1" dirty="0"/>
              </a:p>
              <a:p>
                <a:pPr marL="457200" algn="just">
                  <a:lnSpc>
                    <a:spcPct val="200000"/>
                  </a:lnSpc>
                </a:pPr>
                <a:r>
                  <a:rPr lang="en-US" sz="2000" dirty="0"/>
                  <a:t>    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94" y="7408"/>
                <a:ext cx="11675805" cy="67204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07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/>
              <p:nvPr/>
            </p:nvSpPr>
            <p:spPr>
              <a:xfrm>
                <a:off x="1017639" y="7408"/>
                <a:ext cx="11174361" cy="6368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22960" algn="ctr"/>
                <a:endParaRPr lang="en-US" sz="2000" dirty="0"/>
              </a:p>
              <a:p>
                <a:pPr marL="457200" algn="just">
                  <a:lnSpc>
                    <a:spcPct val="150000"/>
                  </a:lnSpc>
                </a:pPr>
                <a:endParaRPr lang="en-US" sz="2000" b="1" dirty="0"/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b="1" dirty="0"/>
                  <a:t>59.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 , verify the Clairaut’s 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dirty="0"/>
                  <a:t>	</a:t>
                </a:r>
                <a:r>
                  <a:rPr lang="en-US" sz="2000" b="1" u="sng" dirty="0"/>
                  <a:t>Solution</a:t>
                </a:r>
                <a:r>
                  <a:rPr lang="en-US" sz="2000" b="1" dirty="0"/>
                  <a:t>: 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−0,  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		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ea typeface="Cambria Math" panose="02040503050406030204" pitchFamily="18" charset="0"/>
                  </a:rPr>
                  <a:t>			</a:t>
                </a:r>
                <a:endParaRPr lang="en-US" sz="2000" dirty="0"/>
              </a:p>
              <a:p>
                <a:pPr marL="457200" algn="just">
                  <a:lnSpc>
                    <a:spcPct val="150000"/>
                  </a:lnSpc>
                </a:pPr>
                <a:r>
                  <a:rPr lang="en-US" sz="2000" dirty="0"/>
                  <a:t>				 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7200" algn="just">
                  <a:lnSpc>
                    <a:spcPct val="200000"/>
                  </a:lnSpc>
                  <a:spcBef>
                    <a:spcPts val="1200"/>
                  </a:spcBef>
                </a:pPr>
                <a:endParaRPr lang="en-US" sz="2000" b="1" dirty="0"/>
              </a:p>
              <a:p>
                <a:pPr marL="457200" algn="just">
                  <a:lnSpc>
                    <a:spcPct val="200000"/>
                  </a:lnSpc>
                  <a:spcBef>
                    <a:spcPts val="1200"/>
                  </a:spcBef>
                </a:pPr>
                <a:r>
                  <a:rPr lang="en-US" sz="2000" b="1" dirty="0"/>
                  <a:t>64.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b="1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b="1" dirty="0"/>
              </a:p>
              <a:p>
                <a:pPr marL="457200" algn="just">
                  <a:lnSpc>
                    <a:spcPct val="200000"/>
                  </a:lnSpc>
                </a:pPr>
                <a:r>
                  <a:rPr lang="en-US" sz="2000" b="1" dirty="0"/>
                  <a:t>	</a:t>
                </a:r>
                <a:r>
                  <a:rPr lang="en-US" sz="2000" b="1" u="sng" dirty="0"/>
                  <a:t>Solution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	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000" b="1" dirty="0"/>
              </a:p>
              <a:p>
                <a:pPr marL="457200" algn="just">
                  <a:lnSpc>
                    <a:spcPct val="200000"/>
                  </a:lnSpc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−5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/>
              </a:p>
              <a:p>
                <a:pPr marL="457200" algn="just">
                  <a:lnSpc>
                    <a:spcPct val="200000"/>
                  </a:lnSpc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    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39" y="7408"/>
                <a:ext cx="11174361" cy="63681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45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/>
              <p:nvPr/>
            </p:nvSpPr>
            <p:spPr>
              <a:xfrm>
                <a:off x="0" y="7408"/>
                <a:ext cx="12192000" cy="7322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indent="-274320" algn="ctr">
                  <a:lnSpc>
                    <a:spcPct val="20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algn="just">
                  <a:lnSpc>
                    <a:spcPct val="200000"/>
                  </a:lnSpc>
                </a:pPr>
                <a:r>
                  <a:rPr lang="en-US" sz="2400" dirty="0"/>
                  <a:t> </a:t>
                </a:r>
                <a:r>
                  <a:rPr lang="en-US" sz="2400" b="1" dirty="0"/>
                  <a:t>      	</a:t>
                </a:r>
                <a:r>
                  <a:rPr lang="en-US" sz="2000" b="1" dirty="0"/>
                  <a:t>76 (d). </a:t>
                </a:r>
                <a:r>
                  <a:rPr lang="en-US" sz="2000" dirty="0"/>
                  <a:t>Verify Laplace equation</a:t>
                </a:r>
              </a:p>
              <a:p>
                <a:pPr marL="457200" algn="just">
                  <a:lnSpc>
                    <a:spcPct val="200000"/>
                  </a:lnSpc>
                </a:pPr>
                <a:r>
                  <a:rPr lang="en-US" sz="2000" b="1" dirty="0"/>
                  <a:t>			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sz="2000" dirty="0"/>
                  <a:t>.</a:t>
                </a:r>
              </a:p>
              <a:p>
                <a:pPr marL="457200" algn="just">
                  <a:lnSpc>
                    <a:spcPct val="200000"/>
                  </a:lnSpc>
                </a:pPr>
                <a:r>
                  <a:rPr lang="en-US" sz="2000" dirty="0"/>
                  <a:t>		</a:t>
                </a:r>
                <a:r>
                  <a:rPr lang="en-US" sz="2000" b="1" u="sng" dirty="0"/>
                  <a:t>Solution</a:t>
                </a:r>
                <a:r>
                  <a:rPr lang="en-US" sz="2000" b="1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457200" algn="just">
                  <a:lnSpc>
                    <a:spcPct val="200000"/>
                  </a:lnSpc>
                </a:pPr>
                <a:r>
                  <a:rPr lang="en-US" sz="20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457200" algn="just">
                  <a:lnSpc>
                    <a:spcPct val="200000"/>
                  </a:lnSpc>
                </a:pPr>
                <a:endParaRPr lang="en-US" sz="2000" dirty="0"/>
              </a:p>
              <a:p>
                <a:pPr marL="457200" algn="just">
                  <a:lnSpc>
                    <a:spcPct val="200000"/>
                  </a:lnSpc>
                </a:pPr>
                <a:r>
                  <a:rPr lang="en-US" sz="2000" dirty="0"/>
                  <a:t>			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</m:t>
                        </m:r>
                        <m:r>
                          <m:rPr>
                            <m:sty m:val="p"/>
                          </m:rPr>
                          <a:rPr lang="en-US" sz="200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457200" algn="just">
                  <a:lnSpc>
                    <a:spcPct val="200000"/>
                  </a:lnSpc>
                </a:pPr>
                <a:r>
                  <a:rPr lang="en-US" sz="20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cosh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sinh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457200" algn="just">
                  <a:lnSpc>
                    <a:spcPct val="200000"/>
                  </a:lnSpc>
                </a:pPr>
                <a:r>
                  <a:rPr lang="en-US" sz="200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en-US" sz="2000" dirty="0"/>
                      <m:t>.</m:t>
                    </m:r>
                  </m:oMath>
                </a14:m>
                <a:r>
                  <a:rPr lang="en-US" sz="2000" dirty="0"/>
                  <a:t>  (verified)    </a:t>
                </a:r>
              </a:p>
              <a:p>
                <a:pPr marL="457200" algn="just">
                  <a:lnSpc>
                    <a:spcPct val="200000"/>
                  </a:lnSpc>
                </a:pPr>
                <a:endParaRPr lang="en-US" sz="2000" dirty="0"/>
              </a:p>
              <a:p>
                <a:pPr marL="457200" algn="just">
                  <a:lnSpc>
                    <a:spcPct val="20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08"/>
                <a:ext cx="12192000" cy="73223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43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E205E1-4FC7-461F-825E-D72436951835}"/>
                  </a:ext>
                </a:extLst>
              </p:cNvPr>
              <p:cNvSpPr/>
              <p:nvPr/>
            </p:nvSpPr>
            <p:spPr>
              <a:xfrm>
                <a:off x="943897" y="575188"/>
                <a:ext cx="10161638" cy="6056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dirty="0"/>
                  <a:t>78(c)</a:t>
                </a:r>
                <a:r>
                  <a:rPr lang="en-US" sz="2000" dirty="0"/>
                  <a:t> 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000" dirty="0"/>
                  <a:t>.  </a:t>
                </a:r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/>
                  <a:t>Show that the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 is a solution of the wave equation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sz="2000" dirty="0"/>
                  <a:t> .</a:t>
                </a:r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/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u="sng" dirty="0"/>
                  <a:t>Solution:</a:t>
                </a:r>
                <a:r>
                  <a:rPr lang="en-US" sz="2000" dirty="0"/>
                  <a:t> 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, 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+30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/>
                  <a:t>	and,</a:t>
                </a:r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=−6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   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=30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+30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30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+30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𝑎𝑡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sz="2000" dirty="0"/>
                  <a:t>      (shown)</a:t>
                </a:r>
              </a:p>
              <a:p>
                <a:pPr marL="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E205E1-4FC7-461F-825E-D72436951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97" y="575188"/>
                <a:ext cx="10161638" cy="6056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0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/>
              <p:nvPr/>
            </p:nvSpPr>
            <p:spPr>
              <a:xfrm>
                <a:off x="725664" y="361525"/>
                <a:ext cx="10545097" cy="5842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Maximum and Minimum Values</a:t>
                </a:r>
              </a:p>
              <a:p>
                <a:pPr marL="822960" indent="-342900" algn="just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Definition:</a:t>
                </a:r>
                <a:r>
                  <a:rPr lang="en-US" sz="2000" dirty="0"/>
                  <a:t> </a:t>
                </a:r>
              </a:p>
              <a:p>
                <a:pPr marL="1394460" lvl="2"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/>
                  <a:t>A function of two variables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has a </a:t>
                </a:r>
              </a:p>
              <a:p>
                <a:pPr marL="2194560" lvl="3" indent="-342900" algn="just">
                  <a:lnSpc>
                    <a:spcPct val="15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b="1" dirty="0"/>
                  <a:t>local maximum </a:t>
                </a:r>
                <a:r>
                  <a:rPr lang="en-US" sz="2000" dirty="0"/>
                  <a:t>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pPr marL="2194560" lvl="3" indent="-342900" algn="just">
                  <a:lnSpc>
                    <a:spcPct val="15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</a:pPr>
                <a:r>
                  <a:rPr lang="en-US" sz="2000" b="1" dirty="0"/>
                  <a:t>local minimum</a:t>
                </a:r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/>
                  <a:t>,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1394460" lvl="2"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is near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/>
                  <a:t>. </a:t>
                </a:r>
              </a:p>
              <a:p>
                <a:pPr marL="1394460" lvl="2"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/>
                  <a:t>Then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local maximum value</a:t>
                </a:r>
                <a:r>
                  <a:rPr lang="en-US" sz="2000" dirty="0"/>
                  <a:t> or </a:t>
                </a:r>
                <a:r>
                  <a:rPr lang="en-US" sz="2000" b="1" dirty="0"/>
                  <a:t>local minimum value.</a:t>
                </a:r>
                <a:endParaRPr lang="en-US" sz="2000" dirty="0"/>
              </a:p>
              <a:p>
                <a:pPr marL="822960" indent="-285750" algn="just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2000" b="1" dirty="0"/>
              </a:p>
              <a:p>
                <a:pPr marL="822960" indent="-285750" algn="just">
                  <a:lnSpc>
                    <a:spcPct val="15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Stationary point or critical point :</a:t>
                </a:r>
                <a:endParaRPr lang="en-US" sz="2000" dirty="0"/>
              </a:p>
              <a:p>
                <a:pPr marL="1451610" lvl="2" algn="just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sz="2000" dirty="0"/>
                  <a:t>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is called a </a:t>
                </a:r>
                <a:r>
                  <a:rPr lang="en-US" sz="2000" u="sng" dirty="0"/>
                  <a:t>Critical point</a:t>
                </a:r>
                <a:r>
                  <a:rPr lang="en-US" sz="2000" dirty="0"/>
                  <a:t> (or </a:t>
                </a:r>
                <a:r>
                  <a:rPr lang="en-US" sz="2000" u="sng" dirty="0"/>
                  <a:t>stationary point</a:t>
                </a:r>
                <a:r>
                  <a:rPr lang="en-US" sz="2000" dirty="0"/>
                  <a:t>)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if</a:t>
                </a:r>
              </a:p>
              <a:p>
                <a:pPr marL="3737610" lvl="7" algn="just">
                  <a:lnSpc>
                    <a:spcPct val="15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000" dirty="0"/>
                  <a:t> and</a:t>
                </a:r>
                <a:r>
                  <a:rPr lang="en-US" sz="200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64" y="361525"/>
                <a:ext cx="10545097" cy="5842561"/>
              </a:xfrm>
              <a:prstGeom prst="rect">
                <a:avLst/>
              </a:prstGeom>
              <a:blipFill>
                <a:blip r:embed="rId2"/>
                <a:stretch>
                  <a:fillRect t="-834" b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3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2" ma:contentTypeDescription="Create a new document." ma:contentTypeScope="" ma:versionID="1a3850d43032bf0e5747f8b6e7858f64">
  <xsd:schema xmlns:xsd="http://www.w3.org/2001/XMLSchema" xmlns:xs="http://www.w3.org/2001/XMLSchema" xmlns:p="http://schemas.microsoft.com/office/2006/metadata/properties" xmlns:ns2="8fba2282-9261-44e4-88a0-ea7809cc7acd" targetNamespace="http://schemas.microsoft.com/office/2006/metadata/properties" ma:root="true" ma:fieldsID="ccf1dea5a4dc1b4b620f83bd044893c7" ns2:_="">
    <xsd:import namespace="8fba2282-9261-44e4-88a0-ea7809cc7ac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a2282-9261-44e4-88a0-ea7809cc7a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632474-0B01-49BE-B68D-4C80728E1A62}"/>
</file>

<file path=customXml/itemProps2.xml><?xml version="1.0" encoding="utf-8"?>
<ds:datastoreItem xmlns:ds="http://schemas.openxmlformats.org/officeDocument/2006/customXml" ds:itemID="{46F1F56D-FE58-4D16-8030-307096E35DEB}"/>
</file>

<file path=customXml/itemProps3.xml><?xml version="1.0" encoding="utf-8"?>
<ds:datastoreItem xmlns:ds="http://schemas.openxmlformats.org/officeDocument/2006/customXml" ds:itemID="{F54D0677-1B40-4F54-B078-4AF03F617ECF}"/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1821</Words>
  <Application>Microsoft Office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Madhabi</dc:creator>
  <cp:lastModifiedBy>Tanzia Zerin Khan</cp:lastModifiedBy>
  <cp:revision>50</cp:revision>
  <dcterms:created xsi:type="dcterms:W3CDTF">2020-05-05T14:36:48Z</dcterms:created>
  <dcterms:modified xsi:type="dcterms:W3CDTF">2021-11-30T07:51:49Z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