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23-Apr-24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23-Apr-24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23-Apr-24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23-Apr-24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23-Apr-24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23-Apr-24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23-Apr-24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23-Apr-24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23-Apr-24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23-Apr-24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23-Apr-24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23-Apr-24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23-Apr-24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23-Apr-24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23-Apr-24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23-Apr-24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23-Apr-24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23-Apr-24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098" y="2491662"/>
            <a:ext cx="8144134" cy="137307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Control Logic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Microprogram, flow-chart, state-diagram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43699" y="3164959"/>
            <a:ext cx="2852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Md. </a:t>
            </a:r>
            <a:r>
              <a:rPr lang="en-US" sz="2400" dirty="0" err="1"/>
              <a:t>Shaoran</a:t>
            </a:r>
            <a:r>
              <a:rPr lang="en-US" sz="2400" dirty="0"/>
              <a:t> </a:t>
            </a:r>
            <a:r>
              <a:rPr lang="en-US" sz="2400" dirty="0" err="1"/>
              <a:t>Sayem</a:t>
            </a:r>
            <a:endParaRPr lang="en-US" sz="2400" dirty="0"/>
          </a:p>
        </p:txBody>
      </p:sp>
      <p:pic>
        <p:nvPicPr>
          <p:cNvPr id="1026" name="Picture 2" descr="AMERICAN INTERNATIONAL UNIVERSITY BANGLADESH Logo PNG Vector (PDF) Free 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2" y="364377"/>
            <a:ext cx="1820769" cy="182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86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 Function Selection Table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B9BAF7C2-166D-4ED7-AC4A-506D4F254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2386" t="1847" r="1363" b="5606"/>
          <a:stretch/>
        </p:blipFill>
        <p:spPr>
          <a:xfrm>
            <a:off x="912718" y="2058895"/>
            <a:ext cx="9665635" cy="46934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095053" y="818503"/>
            <a:ext cx="60946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solidFill>
                  <a:srgbClr val="0070C0"/>
                </a:solidFill>
                <a:latin typeface="Eras Bold ITC" panose="020B0907030504020204" pitchFamily="34" charset="0"/>
              </a:rPr>
              <a:t>S</a:t>
            </a:r>
            <a:endParaRPr lang="en-US" sz="6000" dirty="0">
              <a:solidFill>
                <a:srgbClr val="0070C0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1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42E297B-EECC-43C3-AA14-F0AC64F8F5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2870" t="4812" r="3506" b="5673"/>
          <a:stretch/>
        </p:blipFill>
        <p:spPr>
          <a:xfrm>
            <a:off x="801344" y="2086147"/>
            <a:ext cx="10772092" cy="43174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0327" y="250123"/>
            <a:ext cx="32207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Question_12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6051177" y="5316072"/>
            <a:ext cx="914400" cy="2241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Clear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091953" y="4198005"/>
            <a:ext cx="186974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Full Value, only </a:t>
            </a:r>
            <a:r>
              <a:rPr lang="en-US" sz="1400" dirty="0" smtClean="0">
                <a:solidFill>
                  <a:schemeClr val="bg1"/>
                </a:solidFill>
              </a:rPr>
              <a:t>Sine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0" y="3828673"/>
            <a:ext cx="173637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Compliment</a:t>
            </a:r>
            <a:r>
              <a:rPr lang="en-US" sz="1400" dirty="0" smtClean="0">
                <a:solidFill>
                  <a:schemeClr val="bg1"/>
                </a:solidFill>
              </a:rPr>
              <a:t> of B, 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089410" y="769640"/>
            <a:ext cx="60946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0" dirty="0">
                <a:solidFill>
                  <a:srgbClr val="0070C0"/>
                </a:solidFill>
                <a:latin typeface="Eras Bold ITC" panose="020B0907030504020204" pitchFamily="34" charset="0"/>
              </a:rPr>
              <a:t>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69641" y="3395208"/>
            <a:ext cx="13828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Transfer Function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70498" y="4961232"/>
            <a:ext cx="47160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A-B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301" y="6042703"/>
            <a:ext cx="235801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/>
              <a:t>Z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896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7CD2AB0F-CDC8-41C6-82E5-C75E4C3C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004044"/>
            <a:ext cx="5044998" cy="5764309"/>
          </a:xfrm>
          <a:prstGeom prst="rect">
            <a:avLst/>
          </a:prstGeom>
        </p:spPr>
      </p:pic>
      <p:pic>
        <p:nvPicPr>
          <p:cNvPr id="3" name="Content Placeholder 3">
            <a:extLst>
              <a:ext uri="{FF2B5EF4-FFF2-40B4-BE49-F238E27FC236}">
                <a16:creationId xmlns="" xmlns:a16="http://schemas.microsoft.com/office/drawing/2014/main" id="{D1CAFC97-C476-41B6-A9ED-14073BD1C6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lum bright="-20000" contrast="40000"/>
          </a:blip>
          <a:srcRect l="4060" t="1239" r="5355" b="3195"/>
          <a:stretch/>
        </p:blipFill>
        <p:spPr>
          <a:xfrm>
            <a:off x="8812455" y="1095002"/>
            <a:ext cx="3349653" cy="48217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D517515-3029-426D-86AA-9C826758A43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3409" t="1962" r="4105" b="4670"/>
          <a:stretch/>
        </p:blipFill>
        <p:spPr>
          <a:xfrm>
            <a:off x="5044998" y="1367115"/>
            <a:ext cx="3767456" cy="49126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38857" y="220969"/>
            <a:ext cx="12200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Flowchart and state diagram for sign magnitude addition and subtraction operation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415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Sequence of Register Transfers</a:t>
            </a:r>
            <a:endParaRPr lang="en-US" dirty="0"/>
          </a:p>
        </p:txBody>
      </p:sp>
      <p:pic>
        <p:nvPicPr>
          <p:cNvPr id="5" name="Content Placeholder 7">
            <a:extLst>
              <a:ext uri="{FF2B5EF4-FFF2-40B4-BE49-F238E27FC236}">
                <a16:creationId xmlns="" xmlns:a16="http://schemas.microsoft.com/office/drawing/2014/main" id="{40116FA0-DA94-457C-8A89-72F2F0925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lum bright="-20000" contrast="40000"/>
          </a:blip>
          <a:srcRect l="2362" t="2636" r="3535" b="4916"/>
          <a:stretch/>
        </p:blipFill>
        <p:spPr>
          <a:xfrm>
            <a:off x="680321" y="2462306"/>
            <a:ext cx="5857065" cy="35988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F2703D4-F55D-459B-917D-B8FA7903D2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40000"/>
          </a:blip>
          <a:srcRect l="62419" t="10872" r="3867" b="10360"/>
          <a:stretch/>
        </p:blipFill>
        <p:spPr>
          <a:xfrm>
            <a:off x="7790328" y="2549097"/>
            <a:ext cx="2310719" cy="3425280"/>
          </a:xfrm>
          <a:prstGeom prst="rect">
            <a:avLst/>
          </a:prstGeom>
        </p:spPr>
      </p:pic>
      <p:cxnSp>
        <p:nvCxnSpPr>
          <p:cNvPr id="10" name="Elbow Connector 9"/>
          <p:cNvCxnSpPr/>
          <p:nvPr/>
        </p:nvCxnSpPr>
        <p:spPr>
          <a:xfrm>
            <a:off x="6418729" y="5181600"/>
            <a:ext cx="1371599" cy="69924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flipV="1">
            <a:off x="6042212" y="5472354"/>
            <a:ext cx="1748116" cy="505906"/>
          </a:xfrm>
          <a:prstGeom prst="bentConnector3">
            <a:avLst>
              <a:gd name="adj1" fmla="val 8230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5656729" y="3711388"/>
            <a:ext cx="2133599" cy="1380565"/>
          </a:xfrm>
          <a:prstGeom prst="bentConnector3">
            <a:avLst>
              <a:gd name="adj1" fmla="val 7941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>
            <a:off x="5289176" y="4437529"/>
            <a:ext cx="2501152" cy="242047"/>
          </a:xfrm>
          <a:prstGeom prst="curvedConnector3">
            <a:avLst>
              <a:gd name="adj1" fmla="val 448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flipV="1">
            <a:off x="5298141" y="4778188"/>
            <a:ext cx="2492187" cy="44824"/>
          </a:xfrm>
          <a:prstGeom prst="curvedConnector3">
            <a:avLst>
              <a:gd name="adj1" fmla="val 4460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flipV="1">
            <a:off x="5289176" y="4695279"/>
            <a:ext cx="2501152" cy="842664"/>
          </a:xfrm>
          <a:prstGeom prst="curvedConnector3">
            <a:avLst>
              <a:gd name="adj1" fmla="val 5896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flipV="1">
            <a:off x="5298141" y="4649176"/>
            <a:ext cx="2455241" cy="1231671"/>
          </a:xfrm>
          <a:prstGeom prst="curvedConnector3">
            <a:avLst>
              <a:gd name="adj1" fmla="val 569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>
            <a:off x="9126071" y="3083859"/>
            <a:ext cx="1470211" cy="13447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flipV="1">
            <a:off x="9430871" y="3352800"/>
            <a:ext cx="1165411" cy="35858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596282" y="3091934"/>
            <a:ext cx="120173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ALU Table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1089410" y="753228"/>
            <a:ext cx="60946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0" dirty="0">
                <a:solidFill>
                  <a:srgbClr val="0070C0"/>
                </a:solidFill>
                <a:latin typeface="Eras Bold ITC" panose="020B0907030504020204" pitchFamily="34" charset="0"/>
              </a:rPr>
              <a:t>S</a:t>
            </a:r>
          </a:p>
        </p:txBody>
      </p:sp>
      <p:cxnSp>
        <p:nvCxnSpPr>
          <p:cNvPr id="53" name="Elbow Connector 52"/>
          <p:cNvCxnSpPr/>
          <p:nvPr/>
        </p:nvCxnSpPr>
        <p:spPr>
          <a:xfrm flipV="1">
            <a:off x="3334871" y="2707341"/>
            <a:ext cx="4455457" cy="645459"/>
          </a:xfrm>
          <a:prstGeom prst="bentConnector3">
            <a:avLst>
              <a:gd name="adj1" fmla="val -613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873624" y="4939553"/>
            <a:ext cx="31376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699853" y="6022209"/>
            <a:ext cx="23756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/>
          <p:nvPr/>
        </p:nvCxnSpPr>
        <p:spPr>
          <a:xfrm rot="10800000" flipV="1">
            <a:off x="2030506" y="4823011"/>
            <a:ext cx="2835692" cy="116541"/>
          </a:xfrm>
          <a:prstGeom prst="curvedConnector3">
            <a:avLst>
              <a:gd name="adj1" fmla="val -46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/>
          <p:nvPr/>
        </p:nvCxnSpPr>
        <p:spPr>
          <a:xfrm rot="10800000" flipV="1">
            <a:off x="1818638" y="5830047"/>
            <a:ext cx="3047560" cy="50800"/>
          </a:xfrm>
          <a:prstGeom prst="curvedConnector3">
            <a:avLst>
              <a:gd name="adj1" fmla="val 10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5263" y="6367916"/>
            <a:ext cx="1668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Not Transfer Function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72" name="Elbow Connector 71"/>
          <p:cNvCxnSpPr>
            <a:endCxn id="70" idx="1"/>
          </p:cNvCxnSpPr>
          <p:nvPr/>
        </p:nvCxnSpPr>
        <p:spPr>
          <a:xfrm rot="5400000">
            <a:off x="112419" y="5938514"/>
            <a:ext cx="900746" cy="235058"/>
          </a:xfrm>
          <a:prstGeom prst="bentConnector4">
            <a:avLst>
              <a:gd name="adj1" fmla="val -1825"/>
              <a:gd name="adj2" fmla="val 19725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5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Microprogram for Control </a:t>
            </a:r>
            <a:r>
              <a:rPr lang="en-US" b="1" dirty="0" smtClean="0">
                <a:solidFill>
                  <a:srgbClr val="0070C0"/>
                </a:solidFill>
              </a:rPr>
              <a:t>Memory_15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5FB7EA2D-664C-4F64-AF27-7967FD685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2849" t="6804" r="4290" b="7219"/>
          <a:stretch/>
        </p:blipFill>
        <p:spPr>
          <a:xfrm>
            <a:off x="680321" y="2084199"/>
            <a:ext cx="10122150" cy="45939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27087" y="6567062"/>
            <a:ext cx="4495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Binary microprogram for control memory 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16304" y="753228"/>
            <a:ext cx="60946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0" dirty="0">
                <a:solidFill>
                  <a:srgbClr val="0070C0"/>
                </a:solidFill>
                <a:latin typeface="Eras Bold ITC" panose="020B0907030504020204" pitchFamily="34" charset="0"/>
              </a:rPr>
              <a:t>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68612" y="2312894"/>
            <a:ext cx="65114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MUX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657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MUX Select Function (Hardware </a:t>
            </a:r>
            <a:r>
              <a:rPr lang="en-US" b="1" dirty="0" smtClean="0">
                <a:solidFill>
                  <a:srgbClr val="0070C0"/>
                </a:solidFill>
              </a:rPr>
              <a:t>Configuration)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191" y="2417011"/>
            <a:ext cx="5058477" cy="35988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117248" y="753228"/>
            <a:ext cx="60946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0" dirty="0">
                <a:solidFill>
                  <a:srgbClr val="0070C0"/>
                </a:solidFill>
                <a:latin typeface="Eras Bold ITC" panose="020B0907030504020204" pitchFamily="34" charset="0"/>
              </a:rPr>
              <a:t>S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="" xmlns:a16="http://schemas.microsoft.com/office/drawing/2014/main" id="{9B42E9B8-AEB5-4CE1-BBD2-3B63950B76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4931" t="2271" r="1780" b="1920"/>
          <a:stretch/>
        </p:blipFill>
        <p:spPr>
          <a:xfrm>
            <a:off x="6545180" y="2125567"/>
            <a:ext cx="4426161" cy="41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6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329" y="753228"/>
            <a:ext cx="9955854" cy="1080938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Flow chart for counting the number of 1’s in register R1</a:t>
            </a:r>
            <a:endParaRPr lang="en-US" dirty="0"/>
          </a:p>
        </p:txBody>
      </p:sp>
      <p:pic>
        <p:nvPicPr>
          <p:cNvPr id="3" name="Content Placeholder 3">
            <a:extLst>
              <a:ext uri="{FF2B5EF4-FFF2-40B4-BE49-F238E27FC236}">
                <a16:creationId xmlns="" xmlns:a16="http://schemas.microsoft.com/office/drawing/2014/main" id="{9D4BB3F9-B80B-43CC-AB4E-977660F24E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10309" t="1243" r="1522" b="2504"/>
          <a:stretch/>
        </p:blipFill>
        <p:spPr>
          <a:xfrm>
            <a:off x="7795318" y="2006773"/>
            <a:ext cx="3424369" cy="4851227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846435"/>
              </p:ext>
            </p:extLst>
          </p:nvPr>
        </p:nvGraphicFramePr>
        <p:xfrm>
          <a:off x="680321" y="2432470"/>
          <a:ext cx="6185975" cy="368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498">
                  <a:extLst>
                    <a:ext uri="{9D8B030D-6E8A-4147-A177-3AD203B41FA5}">
                      <a16:colId xmlns="" xmlns:a16="http://schemas.microsoft.com/office/drawing/2014/main" val="1861634225"/>
                    </a:ext>
                  </a:extLst>
                </a:gridCol>
                <a:gridCol w="515498">
                  <a:extLst>
                    <a:ext uri="{9D8B030D-6E8A-4147-A177-3AD203B41FA5}">
                      <a16:colId xmlns="" xmlns:a16="http://schemas.microsoft.com/office/drawing/2014/main" val="319664354"/>
                    </a:ext>
                  </a:extLst>
                </a:gridCol>
                <a:gridCol w="515498">
                  <a:extLst>
                    <a:ext uri="{9D8B030D-6E8A-4147-A177-3AD203B41FA5}">
                      <a16:colId xmlns="" xmlns:a16="http://schemas.microsoft.com/office/drawing/2014/main" val="4216423268"/>
                    </a:ext>
                  </a:extLst>
                </a:gridCol>
                <a:gridCol w="515498">
                  <a:extLst>
                    <a:ext uri="{9D8B030D-6E8A-4147-A177-3AD203B41FA5}">
                      <a16:colId xmlns="" xmlns:a16="http://schemas.microsoft.com/office/drawing/2014/main" val="401434253"/>
                    </a:ext>
                  </a:extLst>
                </a:gridCol>
                <a:gridCol w="515498">
                  <a:extLst>
                    <a:ext uri="{9D8B030D-6E8A-4147-A177-3AD203B41FA5}">
                      <a16:colId xmlns="" xmlns:a16="http://schemas.microsoft.com/office/drawing/2014/main" val="2899842173"/>
                    </a:ext>
                  </a:extLst>
                </a:gridCol>
                <a:gridCol w="515498">
                  <a:extLst>
                    <a:ext uri="{9D8B030D-6E8A-4147-A177-3AD203B41FA5}">
                      <a16:colId xmlns="" xmlns:a16="http://schemas.microsoft.com/office/drawing/2014/main" val="10811136"/>
                    </a:ext>
                  </a:extLst>
                </a:gridCol>
                <a:gridCol w="515498">
                  <a:extLst>
                    <a:ext uri="{9D8B030D-6E8A-4147-A177-3AD203B41FA5}">
                      <a16:colId xmlns="" xmlns:a16="http://schemas.microsoft.com/office/drawing/2014/main" val="3762230952"/>
                    </a:ext>
                  </a:extLst>
                </a:gridCol>
                <a:gridCol w="515498">
                  <a:extLst>
                    <a:ext uri="{9D8B030D-6E8A-4147-A177-3AD203B41FA5}">
                      <a16:colId xmlns="" xmlns:a16="http://schemas.microsoft.com/office/drawing/2014/main" val="340348496"/>
                    </a:ext>
                  </a:extLst>
                </a:gridCol>
                <a:gridCol w="752947">
                  <a:extLst>
                    <a:ext uri="{9D8B030D-6E8A-4147-A177-3AD203B41FA5}">
                      <a16:colId xmlns="" xmlns:a16="http://schemas.microsoft.com/office/drawing/2014/main" val="3783908055"/>
                    </a:ext>
                  </a:extLst>
                </a:gridCol>
                <a:gridCol w="1309044">
                  <a:extLst>
                    <a:ext uri="{9D8B030D-6E8A-4147-A177-3AD203B41FA5}">
                      <a16:colId xmlns="" xmlns:a16="http://schemas.microsoft.com/office/drawing/2014/main" val="3593710793"/>
                    </a:ext>
                  </a:extLst>
                </a:gridCol>
              </a:tblGrid>
              <a:tr h="460840">
                <a:tc gridSpan="8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R1 (Binary)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R2 (D)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72660025"/>
                  </a:ext>
                </a:extLst>
              </a:tr>
              <a:tr h="46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b="1" dirty="0">
                          <a:solidFill>
                            <a:srgbClr val="00B050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50964191"/>
                  </a:ext>
                </a:extLst>
              </a:tr>
              <a:tr h="46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b="1" u="sng" dirty="0">
                          <a:solidFill>
                            <a:srgbClr val="C0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53321946"/>
                  </a:ext>
                </a:extLst>
              </a:tr>
              <a:tr h="46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b="1" dirty="0">
                          <a:solidFill>
                            <a:srgbClr val="00B05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41713093"/>
                  </a:ext>
                </a:extLst>
              </a:tr>
              <a:tr h="46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b="1" dirty="0">
                          <a:solidFill>
                            <a:srgbClr val="00B050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97952795"/>
                  </a:ext>
                </a:extLst>
              </a:tr>
              <a:tr h="46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b="1" dirty="0">
                          <a:solidFill>
                            <a:srgbClr val="00B050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32092460"/>
                  </a:ext>
                </a:extLst>
              </a:tr>
              <a:tr h="46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b="1" dirty="0">
                          <a:solidFill>
                            <a:srgbClr val="00B050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22905002"/>
                  </a:ext>
                </a:extLst>
              </a:tr>
              <a:tr h="46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b="1" dirty="0">
                          <a:solidFill>
                            <a:srgbClr val="00B050"/>
                          </a:solidFill>
                          <a:latin typeface="+mj-lt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53210214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060704" y="3227832"/>
            <a:ext cx="246888" cy="256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609344" y="3255264"/>
            <a:ext cx="228600" cy="24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39696" y="3227832"/>
            <a:ext cx="263990" cy="256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615184" y="3227832"/>
            <a:ext cx="318854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54680" y="3227832"/>
            <a:ext cx="224790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11880" y="3255264"/>
            <a:ext cx="310896" cy="24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33088" y="3227832"/>
            <a:ext cx="265176" cy="256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54296" y="3227832"/>
            <a:ext cx="364574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60704" y="3621024"/>
            <a:ext cx="310896" cy="31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404104" y="2121408"/>
            <a:ext cx="0" cy="37952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329184" y="2112099"/>
            <a:ext cx="5074920" cy="56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38328" y="2112264"/>
            <a:ext cx="0" cy="18289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29184" y="3931920"/>
            <a:ext cx="4846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5400000">
            <a:off x="5606408" y="4079360"/>
            <a:ext cx="612482" cy="3362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248656" y="4553712"/>
            <a:ext cx="495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86984" y="4369046"/>
            <a:ext cx="31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29184" y="6119190"/>
            <a:ext cx="5074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ount </a:t>
            </a:r>
            <a:r>
              <a:rPr lang="en-US" dirty="0"/>
              <a:t>the number of 1’s in a </a:t>
            </a:r>
            <a:r>
              <a:rPr lang="en-US" dirty="0" smtClean="0"/>
              <a:t>register= All 0</a:t>
            </a:r>
            <a:br>
              <a:rPr lang="en-US" dirty="0" smtClean="0"/>
            </a:br>
            <a:r>
              <a:rPr lang="en-US" dirty="0" smtClean="0"/>
              <a:t>Count </a:t>
            </a:r>
            <a:r>
              <a:rPr lang="en-US" dirty="0"/>
              <a:t>the number of </a:t>
            </a:r>
            <a:r>
              <a:rPr lang="en-US" dirty="0" smtClean="0"/>
              <a:t>0’s </a:t>
            </a:r>
            <a:r>
              <a:rPr lang="en-US" dirty="0"/>
              <a:t>in a register= All </a:t>
            </a:r>
            <a:r>
              <a:rPr lang="en-US" dirty="0" smtClean="0"/>
              <a:t>1</a:t>
            </a:r>
            <a:endParaRPr lang="en-US" dirty="0"/>
          </a:p>
          <a:p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9417" y="511925"/>
            <a:ext cx="1341236" cy="160948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654296" y="3621024"/>
            <a:ext cx="364574" cy="404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48656" y="3941230"/>
            <a:ext cx="155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248656" y="3502152"/>
            <a:ext cx="155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248656" y="4957482"/>
            <a:ext cx="155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175325" y="5387788"/>
            <a:ext cx="2287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48656" y="4437529"/>
            <a:ext cx="155448" cy="8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38328" y="3931920"/>
            <a:ext cx="9144" cy="19754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38328" y="4446494"/>
            <a:ext cx="4754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29184" y="4957482"/>
            <a:ext cx="4846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38328" y="5387788"/>
            <a:ext cx="4754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8328" y="5916706"/>
            <a:ext cx="4754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38328" y="3502152"/>
            <a:ext cx="4754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24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</a:t>
            </a:r>
            <a:r>
              <a:rPr lang="en-US" dirty="0" smtClean="0"/>
              <a:t>micro-program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5622BDB-4E42-45B4-A987-BF8937BAF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2669" r="922"/>
          <a:stretch/>
        </p:blipFill>
        <p:spPr>
          <a:xfrm>
            <a:off x="680321" y="2461992"/>
            <a:ext cx="10831232" cy="361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9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BEBDDA8D838A4686747943A0DB7C84" ma:contentTypeVersion="4" ma:contentTypeDescription="Create a new document." ma:contentTypeScope="" ma:versionID="b63a3dc0401ec84a0af0b4087381f050">
  <xsd:schema xmlns:xsd="http://www.w3.org/2001/XMLSchema" xmlns:xs="http://www.w3.org/2001/XMLSchema" xmlns:p="http://schemas.microsoft.com/office/2006/metadata/properties" xmlns:ns2="28013899-7984-4c6f-833b-f43ae29268d6" targetNamespace="http://schemas.microsoft.com/office/2006/metadata/properties" ma:root="true" ma:fieldsID="d0c0b676fe751101f70278e1c0480587" ns2:_="">
    <xsd:import namespace="28013899-7984-4c6f-833b-f43ae29268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13899-7984-4c6f-833b-f43ae29268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581587-6200-4BEB-BC93-78201DF8BC3A}"/>
</file>

<file path=customXml/itemProps2.xml><?xml version="1.0" encoding="utf-8"?>
<ds:datastoreItem xmlns:ds="http://schemas.openxmlformats.org/officeDocument/2006/customXml" ds:itemID="{D3A340BF-74C7-450B-91F9-97C40D3C8D22}"/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250</TotalTime>
  <Words>178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Eras Bold ITC</vt:lpstr>
      <vt:lpstr>Trebuchet MS</vt:lpstr>
      <vt:lpstr>Berlin</vt:lpstr>
      <vt:lpstr>Control Logic Design</vt:lpstr>
      <vt:lpstr>ALU Function Selection Table</vt:lpstr>
      <vt:lpstr>PowerPoint Presentation</vt:lpstr>
      <vt:lpstr>PowerPoint Presentation</vt:lpstr>
      <vt:lpstr>Sequence of Register Transfers</vt:lpstr>
      <vt:lpstr>Microprogram for Control Memory_15 </vt:lpstr>
      <vt:lpstr>MUX Select Function (Hardware Configuration)</vt:lpstr>
      <vt:lpstr>Flow chart for counting the number of 1’s in register R1</vt:lpstr>
      <vt:lpstr>Symbolic micro-program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17</cp:revision>
  <dcterms:created xsi:type="dcterms:W3CDTF">2024-04-22T19:11:01Z</dcterms:created>
  <dcterms:modified xsi:type="dcterms:W3CDTF">2024-04-23T05:06:12Z</dcterms:modified>
</cp:coreProperties>
</file>