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90" r:id="rId3"/>
    <p:sldId id="293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1" r:id="rId17"/>
    <p:sldId id="264" r:id="rId18"/>
    <p:sldId id="265" r:id="rId19"/>
    <p:sldId id="266" r:id="rId20"/>
    <p:sldId id="258" r:id="rId21"/>
    <p:sldId id="267" r:id="rId22"/>
    <p:sldId id="268" r:id="rId23"/>
    <p:sldId id="269" r:id="rId24"/>
    <p:sldId id="270" r:id="rId25"/>
    <p:sldId id="271" r:id="rId26"/>
    <p:sldId id="272" r:id="rId27"/>
    <p:sldId id="262" r:id="rId28"/>
    <p:sldId id="273" r:id="rId29"/>
    <p:sldId id="276" r:id="rId30"/>
    <p:sldId id="277" r:id="rId31"/>
    <p:sldId id="275" r:id="rId32"/>
    <p:sldId id="294" r:id="rId33"/>
    <p:sldId id="29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2BE2B-5E76-455E-AE23-80DD7B63AFFB}" type="datetimeFigureOut">
              <a:rPr lang="en-GB" smtClean="0"/>
              <a:t>25/01/2022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A3256-D09C-4A88-8EE0-881578C9C8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728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76F50F-8437-4664-A241-D83F7263CE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25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25-Jan-22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mycsvtunotes.weebly.com/uploads/1/0/1/7/10174835/computer_fundamental_complete-i.pd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tutorials.jenkov.com/introduction-to-programming/computer-architecture.html" TargetMode="External"/><Relationship Id="rId2" Type="http://schemas.openxmlformats.org/officeDocument/2006/relationships/hyperlink" Target="https://www.phy.ornl.gov/csep/ca/node2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computer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1101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93132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042746" y="1538380"/>
            <a:ext cx="4442272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Computer Studies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9A96F6-1E5E-4DE4-9A84-3C2DBA3F5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Desktop Computer Architecture (Cont.)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C3E66D-5A67-4F75-A009-CA92E9E51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2062480"/>
            <a:ext cx="8574087" cy="3992563"/>
          </a:xfrm>
        </p:spPr>
        <p:txBody>
          <a:bodyPr/>
          <a:lstStyle/>
          <a:p>
            <a:r>
              <a:rPr lang="en-GB" dirty="0"/>
              <a:t>Expansion cards contain the electronics required to communicate with and control the device e.g. video or graphics cards are used for monitors, sound cards are used for audio input/output and NICs (network interface cards) are used for connecting to other computers in a network.</a:t>
            </a:r>
          </a:p>
          <a:p>
            <a:r>
              <a:rPr lang="en-GB" dirty="0"/>
              <a:t>Extra memory can also be added to the computer using special memory expansion slots inside the computer</a:t>
            </a:r>
          </a:p>
        </p:txBody>
      </p:sp>
    </p:spTree>
    <p:extLst>
      <p:ext uri="{BB962C8B-B14F-4D97-AF65-F5344CB8AC3E}">
        <p14:creationId xmlns:p14="http://schemas.microsoft.com/office/powerpoint/2010/main" val="3827841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12AB13-7F94-41A6-BEBC-30A0A336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Portable Computers 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C7E995-E99F-4CB3-A342-997FF4DC2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2062480"/>
            <a:ext cx="8574087" cy="3992563"/>
          </a:xfrm>
        </p:spPr>
        <p:txBody>
          <a:bodyPr/>
          <a:lstStyle/>
          <a:p>
            <a:r>
              <a:rPr lang="en-GB" dirty="0"/>
              <a:t>A portable computer that does not have enough space inside to fit expansion cards may use an external device called a port replicator to provide connections for peripherals.</a:t>
            </a:r>
          </a:p>
        </p:txBody>
      </p:sp>
    </p:spTree>
    <p:extLst>
      <p:ext uri="{BB962C8B-B14F-4D97-AF65-F5344CB8AC3E}">
        <p14:creationId xmlns:p14="http://schemas.microsoft.com/office/powerpoint/2010/main" val="4238506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A32BBE-DEAE-4DC5-9EC0-215CC16D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Computer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8B7BD0-F94B-4108-93AE-E2F7A46F1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223" y="2133600"/>
            <a:ext cx="7076747" cy="3992563"/>
          </a:xfrm>
        </p:spPr>
        <p:txBody>
          <a:bodyPr>
            <a:normAutofit/>
          </a:bodyPr>
          <a:lstStyle/>
          <a:p>
            <a:r>
              <a:rPr lang="en-GB" dirty="0"/>
              <a:t>When comparing computers, the power of the computer is important.</a:t>
            </a:r>
          </a:p>
          <a:p>
            <a:r>
              <a:rPr lang="en-GB" dirty="0"/>
              <a:t> It is determined by the speed and capacity (size) of each part of the computer.</a:t>
            </a:r>
          </a:p>
          <a:p>
            <a:r>
              <a:rPr lang="en-GB" dirty="0"/>
              <a:t>Speed is measured in hertz (Hz) i.e. cycles per second.</a:t>
            </a:r>
          </a:p>
          <a:p>
            <a:r>
              <a:rPr lang="en-GB" dirty="0"/>
              <a:t>Capacity is measured in bytes (B) </a:t>
            </a:r>
            <a:r>
              <a:rPr lang="en-GB" dirty="0" smtClean="0"/>
              <a:t>where</a:t>
            </a:r>
          </a:p>
          <a:p>
            <a:pPr lvl="1"/>
            <a:r>
              <a:rPr lang="en-GB" dirty="0"/>
              <a:t>1 byte = 8 bits (binary digits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2731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CDDC0F-0DB6-4731-BB2F-AB32A2C2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Computer Specifications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1AF1E6-3860-41AD-8503-10A76EE5E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971040"/>
            <a:ext cx="8574087" cy="3992563"/>
          </a:xfrm>
        </p:spPr>
        <p:txBody>
          <a:bodyPr>
            <a:normAutofit fontScale="92500"/>
          </a:bodyPr>
          <a:lstStyle/>
          <a:p>
            <a:r>
              <a:rPr lang="en-GB" dirty="0"/>
              <a:t>When specifying a computer, the following are normally quoted:</a:t>
            </a:r>
          </a:p>
          <a:p>
            <a:r>
              <a:rPr lang="en-GB" dirty="0"/>
              <a:t>Processor speed (MHz- megahertz, GHz- gigahertz)</a:t>
            </a:r>
          </a:p>
          <a:p>
            <a:r>
              <a:rPr lang="en-GB" dirty="0"/>
              <a:t>Memory capacity (MB- megabytes, GB – gigabytes)</a:t>
            </a:r>
          </a:p>
          <a:p>
            <a:r>
              <a:rPr lang="en-GB" dirty="0"/>
              <a:t>Hard disk capacity (MB- megabytes, GB – gigabytes)</a:t>
            </a:r>
          </a:p>
          <a:p>
            <a:r>
              <a:rPr lang="en-GB" dirty="0"/>
              <a:t>Optical storage devices speed e.g. CD-ROM, </a:t>
            </a:r>
            <a:r>
              <a:rPr lang="en-GB" dirty="0" smtClean="0"/>
              <a:t>DVD</a:t>
            </a:r>
            <a:endParaRPr lang="en-GB" dirty="0"/>
          </a:p>
          <a:p>
            <a:r>
              <a:rPr lang="en-GB" dirty="0"/>
              <a:t>Display monitor size (measured in inches diagonally across the screen surface)</a:t>
            </a:r>
          </a:p>
        </p:txBody>
      </p:sp>
    </p:spTree>
    <p:extLst>
      <p:ext uri="{BB962C8B-B14F-4D97-AF65-F5344CB8AC3E}">
        <p14:creationId xmlns:p14="http://schemas.microsoft.com/office/powerpoint/2010/main" val="2759139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EDCF1-6F7C-4BA3-82B6-CF1D3951B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Computer Specifications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EE1089-DAF7-4C2E-AAF0-799161E4B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r>
              <a:rPr lang="en-GB" dirty="0"/>
              <a:t>Resolution : the monitor image quality given by the number of pixels (picture elements) that are used across and down the screen e.g. 800 X 600, or by the graphics standard used e.g. VGA (video graphics array), SVGA (super video graphics array)</a:t>
            </a:r>
          </a:p>
          <a:p>
            <a:r>
              <a:rPr lang="en-GB" dirty="0"/>
              <a:t>The graphics card memory size (MB – megabytes, GB – gigabytes)</a:t>
            </a:r>
          </a:p>
          <a:p>
            <a:r>
              <a:rPr lang="en-GB" dirty="0"/>
              <a:t>Modem speed (measured in kbps – kilobits per second)</a:t>
            </a:r>
          </a:p>
        </p:txBody>
      </p:sp>
    </p:spTree>
    <p:extLst>
      <p:ext uri="{BB962C8B-B14F-4D97-AF65-F5344CB8AC3E}">
        <p14:creationId xmlns:p14="http://schemas.microsoft.com/office/powerpoint/2010/main" val="2535033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F3D1EC-9BF8-47EF-9178-C47DEAB2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8CF679-4C9F-4106-924A-BF185B1EB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2011680"/>
            <a:ext cx="8574087" cy="3992563"/>
          </a:xfrm>
        </p:spPr>
        <p:txBody>
          <a:bodyPr/>
          <a:lstStyle/>
          <a:p>
            <a:r>
              <a:rPr lang="en-GB" dirty="0"/>
              <a:t>Communication is provided between applications programs and computer hardware by a set of programs called the operating systems e.g. Microsoft Windows, MacOS, Linux.</a:t>
            </a:r>
          </a:p>
        </p:txBody>
      </p:sp>
    </p:spTree>
    <p:extLst>
      <p:ext uri="{BB962C8B-B14F-4D97-AF65-F5344CB8AC3E}">
        <p14:creationId xmlns:p14="http://schemas.microsoft.com/office/powerpoint/2010/main" val="2419782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 Essentials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/>
              <a:t>Chapter 3,4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476205" y="2926511"/>
            <a:ext cx="8289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The module is available on CISCO account.</a:t>
            </a:r>
            <a:endParaRPr lang="x-none" sz="2800" dirty="0"/>
          </a:p>
        </p:txBody>
      </p:sp>
    </p:spTree>
    <p:extLst>
      <p:ext uri="{BB962C8B-B14F-4D97-AF65-F5344CB8AC3E}">
        <p14:creationId xmlns:p14="http://schemas.microsoft.com/office/powerpoint/2010/main" val="2695018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2974" y="2581836"/>
            <a:ext cx="6858000" cy="373156"/>
          </a:xfrm>
        </p:spPr>
        <p:txBody>
          <a:bodyPr>
            <a:noAutofit/>
          </a:bodyPr>
          <a:lstStyle/>
          <a:p>
            <a:r>
              <a:rPr lang="en-US" sz="2400" b="1" dirty="0"/>
              <a:t>Lecture 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6EA259E-3101-4AB5-936D-03095EED51CB}"/>
              </a:ext>
            </a:extLst>
          </p:cNvPr>
          <p:cNvSpPr/>
          <p:nvPr/>
        </p:nvSpPr>
        <p:spPr>
          <a:xfrm>
            <a:off x="2310736" y="3257788"/>
            <a:ext cx="41224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Academic Honesty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335271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199" b="22494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92138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543175" y="2278918"/>
            <a:ext cx="3933265" cy="49025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Desire to get a good grade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543175" y="3064805"/>
            <a:ext cx="3933265" cy="49025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Belief they will not get caught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543175" y="3840703"/>
            <a:ext cx="3933265" cy="49025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Fear of Failing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4455123" y="4330961"/>
            <a:ext cx="320040" cy="26914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ounded Rectangle 16"/>
          <p:cNvSpPr/>
          <p:nvPr/>
        </p:nvSpPr>
        <p:spPr>
          <a:xfrm>
            <a:off x="2543175" y="4600108"/>
            <a:ext cx="3961840" cy="49025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Disinterest or poor time management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4483698" y="3585565"/>
            <a:ext cx="320040" cy="26914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Down Arrow 19"/>
          <p:cNvSpPr/>
          <p:nvPr/>
        </p:nvSpPr>
        <p:spPr>
          <a:xfrm>
            <a:off x="4455123" y="2793195"/>
            <a:ext cx="320040" cy="26914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ounded Rectangle 20"/>
          <p:cNvSpPr/>
          <p:nvPr/>
        </p:nvSpPr>
        <p:spPr>
          <a:xfrm>
            <a:off x="2543175" y="5400023"/>
            <a:ext cx="3961840" cy="49025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Confusion about current university policies 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4483698" y="5131322"/>
            <a:ext cx="320040" cy="26914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F749085-7B87-4B61-9403-3B66C6AF30CC}"/>
              </a:ext>
            </a:extLst>
          </p:cNvPr>
          <p:cNvSpPr txBox="1"/>
          <p:nvPr/>
        </p:nvSpPr>
        <p:spPr>
          <a:xfrm>
            <a:off x="348197" y="554290"/>
            <a:ext cx="57365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Reasons Behind Academic</a:t>
            </a:r>
          </a:p>
          <a:p>
            <a:r>
              <a:rPr lang="en-US" sz="4000" b="1" dirty="0">
                <a:solidFill>
                  <a:schemeClr val="bg1"/>
                </a:solidFill>
              </a:rPr>
              <a:t> Dishonesty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71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3" grpId="0" animBg="1"/>
      <p:bldP spid="15" grpId="0" animBg="1"/>
      <p:bldP spid="17" grpId="0" animBg="1"/>
      <p:bldP spid="19" grpId="0" animBg="1"/>
      <p:bldP spid="20" grpId="0" animBg="1"/>
      <p:bldP spid="21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73D19D-33AB-449D-8230-B6262E5A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2F5BE6-66C1-4A4F-8D67-E81A67DE9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889760"/>
            <a:ext cx="8574087" cy="3992563"/>
          </a:xfrm>
        </p:spPr>
        <p:txBody>
          <a:bodyPr>
            <a:normAutofit/>
          </a:bodyPr>
          <a:lstStyle/>
          <a:p>
            <a:endParaRPr lang="en-GB" dirty="0">
              <a:latin typeface="Open Sans"/>
            </a:endParaRPr>
          </a:p>
          <a:p>
            <a:endParaRPr lang="en-GB" dirty="0">
              <a:latin typeface="Open Sans"/>
            </a:endParaRPr>
          </a:p>
          <a:p>
            <a:endParaRPr lang="en-GB" dirty="0">
              <a:latin typeface="Open Sans"/>
            </a:endParaRP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4794BB6-E83F-4652-89EF-E895EDC9D5EE}"/>
              </a:ext>
            </a:extLst>
          </p:cNvPr>
          <p:cNvSpPr/>
          <p:nvPr/>
        </p:nvSpPr>
        <p:spPr>
          <a:xfrm>
            <a:off x="152082" y="1928515"/>
            <a:ext cx="58118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Basic Computer Architecture.</a:t>
            </a:r>
            <a:endParaRPr lang="en-GB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Chapter-3,4 IT Essentials.</a:t>
            </a:r>
            <a:endParaRPr lang="en-GB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Academic honesty</a:t>
            </a:r>
            <a:endParaRPr lang="en-GB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022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968189" y="2294404"/>
            <a:ext cx="2309532" cy="665630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chemeClr val="tx1"/>
                </a:solidFill>
              </a:rPr>
              <a:t>Plagiarism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5587253" y="4412316"/>
            <a:ext cx="2309532" cy="665630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Cheating</a:t>
            </a:r>
          </a:p>
        </p:txBody>
      </p:sp>
      <p:sp>
        <p:nvSpPr>
          <p:cNvPr id="8" name="Pentagon 7"/>
          <p:cNvSpPr/>
          <p:nvPr/>
        </p:nvSpPr>
        <p:spPr>
          <a:xfrm>
            <a:off x="3277721" y="3353360"/>
            <a:ext cx="2309532" cy="665630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</a:rPr>
              <a:t>Fabrication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7A8414B-22AB-4A96-8B49-7258FD93D47F}"/>
              </a:ext>
            </a:extLst>
          </p:cNvPr>
          <p:cNvSpPr txBox="1"/>
          <p:nvPr/>
        </p:nvSpPr>
        <p:spPr>
          <a:xfrm>
            <a:off x="449610" y="774302"/>
            <a:ext cx="67787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Forms Of Academic Dishonesty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44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t="-870" r="746" b="3768"/>
          <a:stretch/>
        </p:blipFill>
        <p:spPr>
          <a:xfrm>
            <a:off x="5163670" y="2194848"/>
            <a:ext cx="3695849" cy="32974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25265" y="2168339"/>
            <a:ext cx="412824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100" dirty="0"/>
              <a:t>The inclusion or use of someone else’s word, idea or data as one’s own work, without giving credit or quotations or acknowledging the source.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100" dirty="0"/>
              <a:t>Copying or allowing another student to copy a computer file with another student’s assignment and submitting it, in part or fully as one’s own.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CD75324-1E0F-4B25-9960-7A79D4570365}"/>
              </a:ext>
            </a:extLst>
          </p:cNvPr>
          <p:cNvSpPr txBox="1"/>
          <p:nvPr/>
        </p:nvSpPr>
        <p:spPr>
          <a:xfrm>
            <a:off x="948386" y="748297"/>
            <a:ext cx="260680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Plagiarism</a:t>
            </a:r>
          </a:p>
          <a:p>
            <a:endParaRPr lang="en-GB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163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5153" y="1966633"/>
            <a:ext cx="49989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 dirty="0"/>
              <a:t>Submitting as your own, any academic work prepared totally or in part by another person.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 dirty="0"/>
              <a:t>Submitting falsified, invented or fictitious data or information.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 dirty="0"/>
              <a:t>Citing information that is not taken from the indicated source.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 dirty="0"/>
              <a:t>Listing sources in the bibliography that are not used in the assignment, essay or exercise.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100" dirty="0"/>
              <a:t>Copying another student’s test answers.</a:t>
            </a:r>
          </a:p>
          <a:p>
            <a:r>
              <a:rPr lang="en-US" sz="2100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660" b="12055"/>
          <a:stretch/>
        </p:blipFill>
        <p:spPr>
          <a:xfrm>
            <a:off x="5214097" y="2092960"/>
            <a:ext cx="3550024" cy="40233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BFA90B7-626C-4152-8CB4-B1496DBE8D6B}"/>
              </a:ext>
            </a:extLst>
          </p:cNvPr>
          <p:cNvSpPr txBox="1"/>
          <p:nvPr/>
        </p:nvSpPr>
        <p:spPr>
          <a:xfrm>
            <a:off x="768278" y="807370"/>
            <a:ext cx="30326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Fabrication</a:t>
            </a:r>
          </a:p>
        </p:txBody>
      </p:sp>
    </p:spTree>
    <p:extLst>
      <p:ext uri="{BB962C8B-B14F-4D97-AF65-F5344CB8AC3E}">
        <p14:creationId xmlns:p14="http://schemas.microsoft.com/office/powerpoint/2010/main" val="1755966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31460" y="2385454"/>
            <a:ext cx="78810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5763" indent="-385763">
              <a:buFont typeface="Wingdings" panose="05000000000000000000" pitchFamily="2" charset="2"/>
              <a:buChar char="ü"/>
            </a:pPr>
            <a:r>
              <a:rPr lang="en-US" sz="2400" dirty="0"/>
              <a:t>Collaborating on a test, quiz or project with another person(s) without authorization.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Using electronic instruments (cellphones, pagers, tablets,       </a:t>
            </a:r>
          </a:p>
          <a:p>
            <a:r>
              <a:rPr lang="en-US" sz="2400" dirty="0"/>
              <a:t>     etc.) to obtain, transmit or share information when       </a:t>
            </a:r>
          </a:p>
          <a:p>
            <a:r>
              <a:rPr lang="en-US" sz="2400" dirty="0"/>
              <a:t>     forbidden.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Participating in tests or other academic activities using the name of another student or allowing someone else to </a:t>
            </a:r>
          </a:p>
          <a:p>
            <a:r>
              <a:rPr lang="en-US" sz="2400" dirty="0"/>
              <a:t>    participate for oneself.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Copying from another student’s test.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B14B12E-3BB0-4AD8-8E51-891F5ABCAD1F}"/>
              </a:ext>
            </a:extLst>
          </p:cNvPr>
          <p:cNvSpPr txBox="1"/>
          <p:nvPr/>
        </p:nvSpPr>
        <p:spPr>
          <a:xfrm>
            <a:off x="887291" y="733474"/>
            <a:ext cx="24343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Cheating</a:t>
            </a:r>
          </a:p>
          <a:p>
            <a:endParaRPr lang="en-GB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732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708" y="3180476"/>
            <a:ext cx="2633522" cy="13797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680" y="4409290"/>
            <a:ext cx="2202587" cy="12721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679" y="2121694"/>
            <a:ext cx="2202587" cy="13073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7" y="2121694"/>
            <a:ext cx="2279907" cy="13073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7" y="4439845"/>
            <a:ext cx="2279907" cy="12721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D2BC0B5-7E24-40AF-8993-40F667DDBAF8}"/>
              </a:ext>
            </a:extLst>
          </p:cNvPr>
          <p:cNvSpPr txBox="1"/>
          <p:nvPr/>
        </p:nvSpPr>
        <p:spPr>
          <a:xfrm>
            <a:off x="887291" y="733474"/>
            <a:ext cx="24343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Cheating</a:t>
            </a:r>
          </a:p>
          <a:p>
            <a:endParaRPr lang="en-GB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41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654038" y="2290237"/>
            <a:ext cx="3862669" cy="49025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Follow the guideline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654038" y="3076125"/>
            <a:ext cx="3862669" cy="49025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Cite what you use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654038" y="3852022"/>
            <a:ext cx="3862669" cy="49025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 quotation marks or  acknowledge the source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4429953" y="4342280"/>
            <a:ext cx="320040" cy="269147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ounded Rectangle 16"/>
          <p:cNvSpPr/>
          <p:nvPr/>
        </p:nvSpPr>
        <p:spPr>
          <a:xfrm>
            <a:off x="2652432" y="4625625"/>
            <a:ext cx="3862669" cy="49025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Submit your own work</a:t>
            </a:r>
          </a:p>
        </p:txBody>
      </p:sp>
      <p:sp>
        <p:nvSpPr>
          <p:cNvPr id="19" name="Down Arrow 18"/>
          <p:cNvSpPr/>
          <p:nvPr/>
        </p:nvSpPr>
        <p:spPr>
          <a:xfrm>
            <a:off x="4411980" y="3547775"/>
            <a:ext cx="320040" cy="269147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Down Arrow 19"/>
          <p:cNvSpPr/>
          <p:nvPr/>
        </p:nvSpPr>
        <p:spPr>
          <a:xfrm>
            <a:off x="4425352" y="2796988"/>
            <a:ext cx="320040" cy="269147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ounded Rectangle 11"/>
          <p:cNvSpPr/>
          <p:nvPr/>
        </p:nvSpPr>
        <p:spPr>
          <a:xfrm>
            <a:off x="2654038" y="5392995"/>
            <a:ext cx="3862669" cy="49025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Remember three principles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4411980" y="5132375"/>
            <a:ext cx="320040" cy="269147"/>
          </a:xfrm>
          <a:prstGeom prst="down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D84B2BB-E0CF-4F8D-ADF9-AEE4EB815CBC}"/>
              </a:ext>
            </a:extLst>
          </p:cNvPr>
          <p:cNvSpPr txBox="1"/>
          <p:nvPr/>
        </p:nvSpPr>
        <p:spPr>
          <a:xfrm>
            <a:off x="501556" y="812362"/>
            <a:ext cx="67052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Avoiding Academic Dishonesty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29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3" grpId="0" animBg="1"/>
      <p:bldP spid="15" grpId="0" animBg="1"/>
      <p:bldP spid="17" grpId="0" animBg="1"/>
      <p:bldP spid="19" grpId="0" animBg="1"/>
      <p:bldP spid="20" grpId="0" animBg="1"/>
      <p:bldP spid="12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8650" y="2299447"/>
            <a:ext cx="7446310" cy="9857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When you said you did the work yourself, you actually did it.</a:t>
            </a:r>
          </a:p>
        </p:txBody>
      </p:sp>
      <p:sp>
        <p:nvSpPr>
          <p:cNvPr id="8" name="Rectangle 7"/>
          <p:cNvSpPr/>
          <p:nvPr/>
        </p:nvSpPr>
        <p:spPr>
          <a:xfrm>
            <a:off x="628650" y="4602255"/>
            <a:ext cx="7446310" cy="9857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When you present research materials as data, documents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</a:rPr>
              <a:t>etc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, you present them fairly and truthfully.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650" y="3405467"/>
            <a:ext cx="7446310" cy="9857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When you rely on someone else’s work, you cite it.</a:t>
            </a:r>
          </a:p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8289177-3244-4557-AE88-FB08FE5F76FD}"/>
              </a:ext>
            </a:extLst>
          </p:cNvPr>
          <p:cNvSpPr txBox="1"/>
          <p:nvPr/>
        </p:nvSpPr>
        <p:spPr>
          <a:xfrm>
            <a:off x="2391940" y="763954"/>
            <a:ext cx="391972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Three Principles</a:t>
            </a:r>
          </a:p>
          <a:p>
            <a:endParaRPr lang="en-GB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2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26617" y="2427678"/>
            <a:ext cx="6837830" cy="33909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DIFFERENECE BETWEEN A CITATION &amp; A REFERENCE-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CITATION </a:t>
            </a:r>
            <a:r>
              <a:rPr lang="en-US" dirty="0">
                <a:solidFill>
                  <a:schemeClr val="tx1"/>
                </a:solidFill>
              </a:rPr>
              <a:t>- A quotation form or reference to a book, paper or author,</a:t>
            </a:r>
          </a:p>
          <a:p>
            <a:r>
              <a:rPr lang="en-US" dirty="0">
                <a:solidFill>
                  <a:schemeClr val="tx1"/>
                </a:solidFill>
              </a:rPr>
              <a:t>especially in a scholarly work. It is a specific source that</a:t>
            </a:r>
          </a:p>
          <a:p>
            <a:r>
              <a:rPr lang="en-US" dirty="0">
                <a:solidFill>
                  <a:schemeClr val="tx1"/>
                </a:solidFill>
              </a:rPr>
              <a:t>you mention in the body of your paper.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REFERENCES </a:t>
            </a:r>
            <a:r>
              <a:rPr lang="en-US" dirty="0">
                <a:solidFill>
                  <a:schemeClr val="tx1"/>
                </a:solidFill>
              </a:rPr>
              <a:t>– An alphabetical list of the sources that you have cited</a:t>
            </a:r>
          </a:p>
          <a:p>
            <a:r>
              <a:rPr lang="en-US" dirty="0">
                <a:solidFill>
                  <a:schemeClr val="tx1"/>
                </a:solidFill>
              </a:rPr>
              <a:t>(books and other sources) in your report, paper, essay, etc.</a:t>
            </a:r>
          </a:p>
          <a:p>
            <a:r>
              <a:rPr lang="en-US" dirty="0">
                <a:solidFill>
                  <a:schemeClr val="tx1"/>
                </a:solidFill>
              </a:rPr>
              <a:t>It comes at the end of your paper and it is meant to show</a:t>
            </a:r>
          </a:p>
          <a:p>
            <a:r>
              <a:rPr lang="en-US" dirty="0">
                <a:solidFill>
                  <a:schemeClr val="tx1"/>
                </a:solidFill>
              </a:rPr>
              <a:t>the reader that you have a source for your information.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135E504-8601-4E33-9A21-C507F9D5FDEF}"/>
              </a:ext>
            </a:extLst>
          </p:cNvPr>
          <p:cNvSpPr txBox="1"/>
          <p:nvPr/>
        </p:nvSpPr>
        <p:spPr>
          <a:xfrm>
            <a:off x="2268805" y="599440"/>
            <a:ext cx="460638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Citation/Reference</a:t>
            </a:r>
          </a:p>
          <a:p>
            <a:endParaRPr lang="en-GB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410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1952" y="2269903"/>
            <a:ext cx="7463117" cy="37842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any student is caught cheating during any exam, he or she will have to face the disciplinary committee of AIUB.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First the student is required to fill up a form with his/her parent’s contact number &amp; address so that the committee can call the parents &amp; send a letter to that address.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Then the student will get a chance to defend himself/herself by writing an application to the committee.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57175" indent="-257175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Later on the Disciplinary Committee shall decide whether the student should get F grade or another chance by seating for a Set B exam.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C464087-C7C9-4507-85A4-15818851A109}"/>
              </a:ext>
            </a:extLst>
          </p:cNvPr>
          <p:cNvSpPr txBox="1"/>
          <p:nvPr/>
        </p:nvSpPr>
        <p:spPr>
          <a:xfrm>
            <a:off x="2618602" y="803834"/>
            <a:ext cx="40603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University Policy</a:t>
            </a:r>
          </a:p>
          <a:p>
            <a:endParaRPr lang="en-GB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099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1311089" y="2877372"/>
            <a:ext cx="7110132" cy="215825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</a:rPr>
              <a:t>The university reserves the right to take any appropriate disciplinary action in the case of any student who conducts anything by himself/ herself which is contrary to the standards of the university.</a:t>
            </a:r>
          </a:p>
        </p:txBody>
      </p:sp>
    </p:spTree>
    <p:extLst>
      <p:ext uri="{BB962C8B-B14F-4D97-AF65-F5344CB8AC3E}">
        <p14:creationId xmlns:p14="http://schemas.microsoft.com/office/powerpoint/2010/main" val="415139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248505-3E36-4E2C-A57B-F183634F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Specific Objectives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919576F-D98F-45F8-9830-5FD4F2DB0177}"/>
              </a:ext>
            </a:extLst>
          </p:cNvPr>
          <p:cNvSpPr/>
          <p:nvPr/>
        </p:nvSpPr>
        <p:spPr>
          <a:xfrm>
            <a:off x="284162" y="1849240"/>
            <a:ext cx="755935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Will have a discussion on,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Types of Computer: Based on Size and Power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Processor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Memory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CPU and peripherals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Storage devices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Desktop computer &amp; Portable computer architecture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Computer power &amp; Computer specification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Operating systems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Discussion about Academic honesty, AIUB policies about disciplinary cases, and probable Impact on academic life.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24799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Callout 4"/>
          <p:cNvSpPr/>
          <p:nvPr/>
        </p:nvSpPr>
        <p:spPr>
          <a:xfrm>
            <a:off x="1440515" y="2115344"/>
            <a:ext cx="6262969" cy="3459257"/>
          </a:xfrm>
          <a:prstGeom prst="cloudCallo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“It’s better to lose with honesty &amp; dignity than win by cheating.”</a:t>
            </a:r>
          </a:p>
          <a:p>
            <a:pPr algn="ctr"/>
            <a:r>
              <a:rPr lang="en-US" sz="21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                                   James Parker </a:t>
            </a:r>
          </a:p>
        </p:txBody>
      </p:sp>
    </p:spTree>
    <p:extLst>
      <p:ext uri="{BB962C8B-B14F-4D97-AF65-F5344CB8AC3E}">
        <p14:creationId xmlns:p14="http://schemas.microsoft.com/office/powerpoint/2010/main" val="391743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180" y="2445628"/>
            <a:ext cx="6494929" cy="33357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50B6893-A975-45B6-85AE-B27CA8BF7E9F}"/>
              </a:ext>
            </a:extLst>
          </p:cNvPr>
          <p:cNvSpPr txBox="1"/>
          <p:nvPr/>
        </p:nvSpPr>
        <p:spPr>
          <a:xfrm>
            <a:off x="3230462" y="726413"/>
            <a:ext cx="275274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Questions?</a:t>
            </a:r>
          </a:p>
          <a:p>
            <a:endParaRPr lang="en-GB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347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53A940-0FD6-406F-8F98-AA6CA8EB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Books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05FF28A-F14F-477C-A417-07BFC6FE1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33D49FC-A036-4A85-84E0-5E558E2E863D}"/>
              </a:ext>
            </a:extLst>
          </p:cNvPr>
          <p:cNvSpPr txBox="1"/>
          <p:nvPr/>
        </p:nvSpPr>
        <p:spPr>
          <a:xfrm>
            <a:off x="284163" y="1999017"/>
            <a:ext cx="78084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en-US" sz="2200" dirty="0"/>
              <a:t>Computer Fundamentals by Pradeep K. Sinha &amp; Priti Sinha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400" dirty="0">
                <a:hlinkClick r:id="rId2"/>
              </a:rPr>
              <a:t>http://mycsvtunotes.weebly.com/uploads/1/0/1/7/10174835/computer_fundamental_complete-i.pdf</a:t>
            </a:r>
            <a:endParaRPr lang="x-none" sz="2200" dirty="0"/>
          </a:p>
        </p:txBody>
      </p:sp>
    </p:spTree>
    <p:extLst>
      <p:ext uri="{BB962C8B-B14F-4D97-AF65-F5344CB8AC3E}">
        <p14:creationId xmlns:p14="http://schemas.microsoft.com/office/powerpoint/2010/main" val="3379980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1DA5D1-70DB-4D30-A020-1AC1B1EB7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B24D5B-D7F6-4112-9B78-69FBC34D7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2133600"/>
            <a:ext cx="7076747" cy="3992563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https://www.phy.ornl.gov/csep/ca/node2.html</a:t>
            </a:r>
            <a:endParaRPr lang="en-GB" dirty="0"/>
          </a:p>
          <a:p>
            <a:r>
              <a:rPr lang="en-GB" dirty="0">
                <a:hlinkClick r:id="rId3"/>
              </a:rPr>
              <a:t>http://tutorials.jenkov.com/introduction-to-programming/computer-architecture.html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433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367218-96C9-4800-BBC3-AD8D4EB8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GB" sz="3200" dirty="0">
                <a:latin typeface="Open Sans"/>
              </a:rPr>
              <a:t>Types of Computer: Based on Size and Power</a:t>
            </a:r>
            <a:endParaRPr lang="en-GB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D8CDD16-885D-4D19-A4B5-A4325A16FE2E}"/>
              </a:ext>
            </a:extLst>
          </p:cNvPr>
          <p:cNvSpPr/>
          <p:nvPr/>
        </p:nvSpPr>
        <p:spPr>
          <a:xfrm>
            <a:off x="747876" y="1983998"/>
            <a:ext cx="75325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444444"/>
                </a:solidFill>
                <a:latin typeface="Open Sans"/>
              </a:rPr>
              <a:t>Supercomputer- The most powerful type of mainframe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444444"/>
                </a:solidFill>
                <a:latin typeface="Open Sans"/>
              </a:rPr>
              <a:t>Mainframe- large, very powerful, multi-user and multitasking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444444"/>
                </a:solidFill>
                <a:latin typeface="Open Sans"/>
              </a:rPr>
              <a:t>Minicomputer- smaller than a mainframe, powerful, multiuser, multitasking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444444"/>
                </a:solidFill>
                <a:latin typeface="Open Sans"/>
              </a:rPr>
              <a:t>Personal computer- For single user.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444444"/>
                </a:solidFill>
                <a:latin typeface="Open Sans"/>
              </a:rPr>
              <a:t>Has three types: Desktop computer, workstation and portable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963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87E248-E0B0-41DF-BD6F-CC922E7A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5C7BA7-1572-4855-AC03-993E351CE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2235055"/>
            <a:ext cx="8574087" cy="39925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444444"/>
                </a:solidFill>
                <a:latin typeface="Open Sans"/>
              </a:rPr>
              <a:t>The processor is the most important part of the computer.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444444"/>
                </a:solidFill>
                <a:latin typeface="Open Sans"/>
              </a:rPr>
              <a:t>It processes the data and controls the computer.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444444"/>
                </a:solidFill>
                <a:latin typeface="Open Sans"/>
              </a:rPr>
              <a:t>Powerful computers used as servers often have more than one processor.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011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9D0989-43B2-49C6-9875-1478BC2B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Memory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9BA088-6669-4AF7-A800-ACEE0B49B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2021840"/>
            <a:ext cx="8574087" cy="3992563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There are two types of memory: </a:t>
            </a:r>
          </a:p>
          <a:p>
            <a:r>
              <a:rPr lang="en-GB" b="1" dirty="0"/>
              <a:t>RAM (random access memory):</a:t>
            </a:r>
          </a:p>
          <a:p>
            <a:pPr lvl="1"/>
            <a:r>
              <a:rPr lang="en-GB" dirty="0"/>
              <a:t>It holds the program instructions and the data that is being used by the processor.</a:t>
            </a:r>
          </a:p>
          <a:p>
            <a:pPr lvl="1"/>
            <a:r>
              <a:rPr lang="en-GB" dirty="0"/>
              <a:t>It looses its contents when power is turned off.</a:t>
            </a:r>
          </a:p>
          <a:p>
            <a:r>
              <a:rPr lang="en-GB" b="1" dirty="0"/>
              <a:t>ROM (read only memory)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It holds the program instructions and settings required to set up the computer .</a:t>
            </a:r>
          </a:p>
          <a:p>
            <a:pPr lvl="1"/>
            <a:r>
              <a:rPr lang="en-GB" dirty="0"/>
              <a:t>It does not loose its contents when power is turned off.</a:t>
            </a:r>
          </a:p>
        </p:txBody>
      </p:sp>
    </p:spTree>
    <p:extLst>
      <p:ext uri="{BB962C8B-B14F-4D97-AF65-F5344CB8AC3E}">
        <p14:creationId xmlns:p14="http://schemas.microsoft.com/office/powerpoint/2010/main" val="1132952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DB136E-D933-4389-B9D4-BD7C2680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CPU and its Peripherals: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9043DC-2CD8-4A4C-8A36-BA81FBFF7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2021840"/>
            <a:ext cx="7076747" cy="3992563"/>
          </a:xfrm>
        </p:spPr>
        <p:txBody>
          <a:bodyPr/>
          <a:lstStyle/>
          <a:p>
            <a:r>
              <a:rPr lang="en-GB" dirty="0"/>
              <a:t>Memory + processor = CPU (central processing unit)</a:t>
            </a:r>
          </a:p>
          <a:p>
            <a:r>
              <a:rPr lang="en-GB" dirty="0"/>
              <a:t>Sometimes the processor itself is called the CPU.</a:t>
            </a:r>
          </a:p>
          <a:p>
            <a:r>
              <a:rPr lang="en-GB" dirty="0"/>
              <a:t>Peripherals: other parts that are connected to the CPU such as:</a:t>
            </a:r>
          </a:p>
          <a:p>
            <a:pPr lvl="1"/>
            <a:r>
              <a:rPr lang="en-GB" dirty="0"/>
              <a:t>Input devices and output devices.</a:t>
            </a:r>
          </a:p>
          <a:p>
            <a:pPr lvl="1"/>
            <a:r>
              <a:rPr lang="en-GB" dirty="0"/>
              <a:t>Storage </a:t>
            </a:r>
            <a:r>
              <a:rPr lang="en-GB" dirty="0" smtClean="0"/>
              <a:t>devices and </a:t>
            </a:r>
            <a:endParaRPr lang="en-GB" dirty="0"/>
          </a:p>
          <a:p>
            <a:pPr lvl="1"/>
            <a:r>
              <a:rPr lang="en-GB" dirty="0"/>
              <a:t>communications device</a:t>
            </a:r>
          </a:p>
        </p:txBody>
      </p:sp>
    </p:spTree>
    <p:extLst>
      <p:ext uri="{BB962C8B-B14F-4D97-AF65-F5344CB8AC3E}">
        <p14:creationId xmlns:p14="http://schemas.microsoft.com/office/powerpoint/2010/main" val="1877413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47F3A2-0A2D-4AE4-8134-6E90BC44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Storage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84B618-947F-489C-81B1-47D0885C6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2113280"/>
            <a:ext cx="8473757" cy="3992563"/>
          </a:xfrm>
        </p:spPr>
        <p:txBody>
          <a:bodyPr/>
          <a:lstStyle/>
          <a:p>
            <a:r>
              <a:rPr lang="en-GB" dirty="0"/>
              <a:t>Storage devices are pieces of equipment used for reading from and writing to a storage medium.</a:t>
            </a:r>
          </a:p>
          <a:p>
            <a:r>
              <a:rPr lang="en-GB" dirty="0"/>
              <a:t>Examples</a:t>
            </a:r>
            <a:r>
              <a:rPr lang="en-GB" dirty="0" smtClean="0"/>
              <a:t>: Magnetic </a:t>
            </a:r>
            <a:r>
              <a:rPr lang="en-GB" dirty="0"/>
              <a:t>tape, floppy disks, hard disks, CD-ROMs, CD-R disks, CD-RW disks and DVDs.</a:t>
            </a:r>
          </a:p>
        </p:txBody>
      </p:sp>
    </p:spTree>
    <p:extLst>
      <p:ext uri="{BB962C8B-B14F-4D97-AF65-F5344CB8AC3E}">
        <p14:creationId xmlns:p14="http://schemas.microsoft.com/office/powerpoint/2010/main" val="1886038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809FE6-7165-4F99-8EBD-B6E63C792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Desktop Computer Architecture: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59DA96-07F6-4E4B-BC72-7C3D16703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2011680"/>
            <a:ext cx="8574087" cy="3992563"/>
          </a:xfrm>
        </p:spPr>
        <p:txBody>
          <a:bodyPr/>
          <a:lstStyle/>
          <a:p>
            <a:r>
              <a:rPr lang="en-GB" dirty="0"/>
              <a:t>In a desktop computer, the CPU and storage devices are normally built inside a system unit which consists of a metal chassis enclosed in a flat desktop or a tower shaped case.</a:t>
            </a:r>
          </a:p>
          <a:p>
            <a:r>
              <a:rPr lang="en-GB" dirty="0"/>
              <a:t>Other peripherals are attached to the system unit by cables. Each peripheral uses its own driver card or controller.</a:t>
            </a:r>
          </a:p>
          <a:p>
            <a:r>
              <a:rPr lang="en-GB" dirty="0"/>
              <a:t>An expansion card that is plugged into special expansion slots in the system unit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453046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380</TotalTime>
  <Words>1349</Words>
  <Application>Microsoft Office PowerPoint</Application>
  <PresentationFormat>On-screen Show (4:3)</PresentationFormat>
  <Paragraphs>163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Spectrum</vt:lpstr>
      <vt:lpstr>Basic computer architecture</vt:lpstr>
      <vt:lpstr>Lecture Outline</vt:lpstr>
      <vt:lpstr>Specific Objectives</vt:lpstr>
      <vt:lpstr>Types of Computer: Based on Size and Power</vt:lpstr>
      <vt:lpstr>Processor</vt:lpstr>
      <vt:lpstr>Memory</vt:lpstr>
      <vt:lpstr>CPU and its Peripherals:</vt:lpstr>
      <vt:lpstr>Storage Devices</vt:lpstr>
      <vt:lpstr>Desktop Computer Architecture:</vt:lpstr>
      <vt:lpstr>Desktop Computer Architecture (Cont.)</vt:lpstr>
      <vt:lpstr>Portable Computers Architecture</vt:lpstr>
      <vt:lpstr>Computer Power</vt:lpstr>
      <vt:lpstr>Computer Specifications</vt:lpstr>
      <vt:lpstr>Computer Specifications</vt:lpstr>
      <vt:lpstr>Operating Systems</vt:lpstr>
      <vt:lpstr>IT Essentials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Books</vt:lpstr>
      <vt:lpstr>References 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35</cp:revision>
  <dcterms:created xsi:type="dcterms:W3CDTF">2018-12-10T17:20:29Z</dcterms:created>
  <dcterms:modified xsi:type="dcterms:W3CDTF">2022-01-25T10:03:19Z</dcterms:modified>
</cp:coreProperties>
</file>