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90" r:id="rId17"/>
    <p:sldId id="278" r:id="rId18"/>
    <p:sldId id="279" r:id="rId19"/>
    <p:sldId id="28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8829-DC9B-4F5F-BD2A-6B3745E20519}" v="2" dt="2020-04-24T18:51:29.900"/>
    <p1510:client id="{5D452CE2-A300-4F76-95D0-2F22D396DB7F}" v="2" dt="2020-10-29T15:04:46.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249" autoAdjust="0"/>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21</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This</a:t>
            </a:r>
            <a:r>
              <a:rPr lang="en-US" altLang="en-US" baseline="0" dirty="0"/>
              <a:t> is to remind sequential flow and how we can repeat it using loop.</a:t>
            </a: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22</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23</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dirty="0"/>
              <a:t>Variables, Data Types, and Arithmetic Expressions</a:t>
            </a:r>
            <a:endParaRPr lang="en-US" sz="2800"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292546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a:t>1 (1X1.5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 Email</a:t>
                      </a:r>
                      <a:r>
                        <a:rPr lang="en-US" i="1"/>
                        <a:t>: mazid@aiub.edu</a:t>
                      </a:r>
                      <a:endParaRPr lang="en-US" i="1" dirty="0"/>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70287"/>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dirty="0">
                <a:solidFill>
                  <a:srgbClr val="D60093"/>
                </a:solidFill>
              </a:rPr>
              <a:t>Every type has a </a:t>
            </a:r>
            <a:r>
              <a:rPr lang="en-US" altLang="en-US" sz="2000" b="1" i="1" dirty="0">
                <a:solidFill>
                  <a:srgbClr val="D60093"/>
                </a:solidFill>
              </a:rPr>
              <a:t>range </a:t>
            </a:r>
            <a:r>
              <a:rPr lang="en-US" altLang="en-US" sz="2000" b="1" dirty="0">
                <a:solidFill>
                  <a:srgbClr val="D60093"/>
                </a:solidFill>
              </a:rPr>
              <a:t>of values associated with it</a:t>
            </a:r>
            <a:r>
              <a:rPr lang="en-US" altLang="en-US" sz="2000" dirty="0"/>
              <a:t>. </a:t>
            </a:r>
          </a:p>
          <a:p>
            <a:pPr eaLnBrk="1" hangingPunct="1">
              <a:lnSpc>
                <a:spcPct val="95000"/>
              </a:lnSpc>
              <a:buFont typeface="Wingdings" panose="05000000000000000000" pitchFamily="2" charset="2"/>
              <a:buChar char="q"/>
            </a:pPr>
            <a:r>
              <a:rPr lang="en-US" altLang="en-US" sz="2000" dirty="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dirty="0"/>
              <a:t>In general, that amount of storage is not defined in the language. It typically depends on the computer you’re running, and is, therefore, called </a:t>
            </a:r>
            <a:r>
              <a:rPr lang="en-US" altLang="en-US" sz="2000" i="1" dirty="0"/>
              <a:t>implementation- </a:t>
            </a:r>
            <a:r>
              <a:rPr lang="en-US" altLang="en-US" sz="2000" dirty="0"/>
              <a:t>or </a:t>
            </a:r>
            <a:r>
              <a:rPr lang="en-US" altLang="en-US" sz="2000" i="1" dirty="0"/>
              <a:t>machine</a:t>
            </a:r>
            <a:r>
              <a:rPr lang="en-US" altLang="en-US" sz="2000" dirty="0"/>
              <a:t>-dependent. </a:t>
            </a:r>
          </a:p>
          <a:p>
            <a:pPr lvl="1" eaLnBrk="1" hangingPunct="1">
              <a:lnSpc>
                <a:spcPct val="95000"/>
              </a:lnSpc>
              <a:buFont typeface="Wingdings" panose="05000000000000000000" pitchFamily="2" charset="2"/>
              <a:buChar char="q"/>
            </a:pPr>
            <a:r>
              <a:rPr lang="en-US" altLang="en-US" sz="1800" dirty="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dirty="0"/>
              <a:t>The language standards only guarantees that a </a:t>
            </a:r>
            <a:r>
              <a:rPr lang="en-US" altLang="en-US" sz="2000" u="sng" dirty="0"/>
              <a:t>minimum</a:t>
            </a:r>
            <a:r>
              <a:rPr lang="en-US" altLang="en-US" sz="2000" dirty="0"/>
              <a:t> amount of storage will be set aside for each basic data type. </a:t>
            </a:r>
          </a:p>
          <a:p>
            <a:pPr lvl="1" eaLnBrk="1" hangingPunct="1">
              <a:lnSpc>
                <a:spcPct val="95000"/>
              </a:lnSpc>
              <a:buFont typeface="Wingdings" panose="05000000000000000000" pitchFamily="2" charset="2"/>
              <a:buChar char="q"/>
            </a:pPr>
            <a:r>
              <a:rPr lang="en-US" altLang="en-US" sz="1800" dirty="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dirty="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dirty="0"/>
              <a:t>Basic arithmetic operators: +, -, *, /</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Precedence</a:t>
            </a:r>
            <a:r>
              <a:rPr lang="en-US" altLang="en-US" sz="2400" dirty="0"/>
              <a:t>: one operator can have a higher priority, or </a:t>
            </a:r>
            <a:r>
              <a:rPr lang="en-US" altLang="en-US" sz="2400" i="1" dirty="0"/>
              <a:t>precedence</a:t>
            </a:r>
            <a:r>
              <a:rPr lang="en-US" altLang="en-US" sz="2400" dirty="0"/>
              <a:t>, over another operator.</a:t>
            </a:r>
          </a:p>
          <a:p>
            <a:pPr lvl="1" eaLnBrk="1" hangingPunct="1">
              <a:lnSpc>
                <a:spcPct val="95000"/>
              </a:lnSpc>
              <a:spcBef>
                <a:spcPts val="0"/>
              </a:spcBef>
              <a:buFont typeface="Wingdings" panose="05000000000000000000" pitchFamily="2" charset="2"/>
              <a:buChar char="q"/>
            </a:pPr>
            <a:r>
              <a:rPr lang="en-US" altLang="en-US" dirty="0"/>
              <a:t>Example: * has a higher precedence than + </a:t>
            </a:r>
          </a:p>
          <a:p>
            <a:pPr lvl="1" eaLnBrk="1" hangingPunct="1">
              <a:lnSpc>
                <a:spcPct val="95000"/>
              </a:lnSpc>
              <a:spcBef>
                <a:spcPts val="0"/>
              </a:spcBef>
              <a:buFont typeface="Wingdings" panose="05000000000000000000" pitchFamily="2" charset="2"/>
              <a:buChar char="q"/>
            </a:pPr>
            <a:r>
              <a:rPr lang="en-US" altLang="en-US" dirty="0"/>
              <a:t>a + b * c</a:t>
            </a:r>
          </a:p>
          <a:p>
            <a:pPr lvl="1" eaLnBrk="1" hangingPunct="1">
              <a:lnSpc>
                <a:spcPct val="80000"/>
              </a:lnSpc>
              <a:spcBef>
                <a:spcPts val="0"/>
              </a:spcBef>
              <a:buFont typeface="Wingdings" panose="05000000000000000000" pitchFamily="2" charset="2"/>
              <a:buChar char="q"/>
            </a:pPr>
            <a:r>
              <a:rPr lang="en-US" altLang="en-US" dirty="0"/>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Associativity</a:t>
            </a:r>
            <a:r>
              <a:rPr lang="en-US" altLang="en-US" sz="2400" dirty="0"/>
              <a:t>: Expressions containing operators of the same precedence are evaluated either from left to right or from right to left, depending on the operator. This is known as the </a:t>
            </a:r>
            <a:r>
              <a:rPr lang="en-US" altLang="en-US" sz="2400" i="1" dirty="0"/>
              <a:t>associative </a:t>
            </a:r>
            <a:r>
              <a:rPr lang="en-US" altLang="en-US" sz="2400" dirty="0"/>
              <a:t>property of an operator</a:t>
            </a:r>
          </a:p>
          <a:p>
            <a:pPr lvl="1" eaLnBrk="1" hangingPunct="1">
              <a:lnSpc>
                <a:spcPct val="95000"/>
              </a:lnSpc>
              <a:spcBef>
                <a:spcPts val="0"/>
              </a:spcBef>
              <a:buFont typeface="Wingdings" panose="05000000000000000000" pitchFamily="2" charset="2"/>
              <a:buChar char="q"/>
            </a:pPr>
            <a:r>
              <a:rPr lang="en-US" altLang="en-US" dirty="0"/>
              <a:t>Example: + has a </a:t>
            </a:r>
            <a:r>
              <a:rPr lang="en-US" altLang="en-US" i="1" dirty="0"/>
              <a:t>left to right</a:t>
            </a:r>
            <a:r>
              <a:rPr lang="en-US" altLang="en-US" dirty="0"/>
              <a:t> associativity</a:t>
            </a:r>
            <a:endParaRPr lang="en-US" altLang="en-US" sz="2400" dirty="0"/>
          </a:p>
          <a:p>
            <a:pPr eaLnBrk="1" hangingPunct="1">
              <a:lnSpc>
                <a:spcPct val="95000"/>
              </a:lnSpc>
              <a:spcBef>
                <a:spcPts val="0"/>
              </a:spcBef>
              <a:buFont typeface="Wingdings" panose="05000000000000000000" pitchFamily="2" charset="2"/>
              <a:buChar char="q"/>
            </a:pPr>
            <a:r>
              <a:rPr lang="en-US" altLang="en-US" sz="2400" dirty="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8055-94B2-409D-B6B0-27E89E1C33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898D5-1491-44AA-9301-6BE241F4B4D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424DB39-97E2-4AD3-9827-D2100C79435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956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dirty="0">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dirty="0">
                <a:latin typeface="Courier New" panose="02070309020205020404" pitchFamily="49" charset="0"/>
              </a:rPr>
              <a:t>#include &lt;</a:t>
            </a:r>
            <a:r>
              <a:rPr lang="en-US" altLang="en-US" sz="1900" b="1" dirty="0" err="1">
                <a:latin typeface="Courier New" panose="02070309020205020404" pitchFamily="49" charset="0"/>
              </a:rPr>
              <a:t>iostream</a:t>
            </a:r>
            <a:r>
              <a:rPr lang="en-US" altLang="en-US" sz="1900" b="1" dirty="0">
                <a:latin typeface="Courier New" panose="02070309020205020404" pitchFamily="49" charset="0"/>
              </a:rPr>
              <a:t>&gt;</a:t>
            </a:r>
          </a:p>
          <a:p>
            <a:pPr>
              <a:spcBef>
                <a:spcPct val="0"/>
              </a:spcBef>
              <a:buNone/>
            </a:pPr>
            <a:r>
              <a:rPr lang="en-US" altLang="en-US" sz="1900" b="1" dirty="0">
                <a:latin typeface="Courier New" panose="02070309020205020404" pitchFamily="49" charset="0"/>
              </a:rPr>
              <a:t>using namespace </a:t>
            </a:r>
            <a:r>
              <a:rPr lang="en-US" altLang="en-US" sz="1900" b="1" dirty="0" err="1">
                <a:latin typeface="Courier New" panose="02070309020205020404" pitchFamily="49" charset="0"/>
              </a:rPr>
              <a:t>std</a:t>
            </a:r>
            <a:r>
              <a:rPr lang="en-US" altLang="en-US" sz="1900" b="1" dirty="0">
                <a:latin typeface="Courier New" panose="02070309020205020404" pitchFamily="49" charset="0"/>
              </a:rPr>
              <a:t>;</a:t>
            </a:r>
          </a:p>
          <a:p>
            <a:pPr>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main (void)</a:t>
            </a:r>
          </a:p>
          <a:p>
            <a:pPr>
              <a:spcBef>
                <a:spcPct val="0"/>
              </a:spcBef>
              <a:buNone/>
            </a:pP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int a = 100;int b = 2;</a:t>
            </a:r>
          </a:p>
          <a:p>
            <a:pPr lvl="1">
              <a:spcBef>
                <a:spcPct val="0"/>
              </a:spcBef>
              <a:buNone/>
            </a:pPr>
            <a:r>
              <a:rPr lang="en-US" altLang="en-US" sz="1900" b="1" dirty="0">
                <a:latin typeface="Courier New" panose="02070309020205020404" pitchFamily="49" charset="0"/>
              </a:rPr>
              <a:t>int c = 25;int d = 4;</a:t>
            </a:r>
          </a:p>
          <a:p>
            <a:pPr lvl="1">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result;</a:t>
            </a:r>
          </a:p>
          <a:p>
            <a:pPr lvl="1">
              <a:spcBef>
                <a:spcPct val="0"/>
              </a:spcBef>
              <a:buNone/>
            </a:pPr>
            <a:r>
              <a:rPr lang="en-US" altLang="en-US" sz="1900" b="1" dirty="0">
                <a:latin typeface="Courier New" panose="02070309020205020404" pitchFamily="49" charset="0"/>
              </a:rPr>
              <a:t>result = a - b; // subtraction</a:t>
            </a:r>
          </a:p>
          <a:p>
            <a:pPr lvl="1">
              <a:spcBef>
                <a:spcPct val="0"/>
              </a:spcBef>
              <a:buNone/>
            </a:pPr>
            <a:r>
              <a:rPr lang="en-US" altLang="en-US" sz="1900" b="1" dirty="0">
                <a:latin typeface="Courier New" panose="02070309020205020404" pitchFamily="49" charset="0"/>
              </a:rPr>
              <a:t>cout&lt;&lt;"a - b = “&lt;&lt; result&lt;&lt;endl;</a:t>
            </a:r>
          </a:p>
          <a:p>
            <a:pPr lvl="1">
              <a:spcBef>
                <a:spcPct val="0"/>
              </a:spcBef>
              <a:buNone/>
            </a:pPr>
            <a:r>
              <a:rPr lang="en-US" altLang="en-US" sz="1900" b="1" dirty="0">
                <a:latin typeface="Courier New" panose="02070309020205020404" pitchFamily="49" charset="0"/>
              </a:rPr>
              <a:t>result = b * c; // multiplication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&lt;&lt;"b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c; // division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&lt;&lt;"a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b * c; // precedence</a:t>
            </a:r>
          </a:p>
          <a:p>
            <a:pPr lvl="1">
              <a:spcBef>
                <a:spcPct val="0"/>
              </a:spcBef>
              <a:buNone/>
            </a:pPr>
            <a:r>
              <a:rPr lang="en-US" altLang="en-US" sz="1900" b="1" dirty="0">
                <a:latin typeface="Courier New" panose="02070309020205020404" pitchFamily="49" charset="0"/>
              </a:rPr>
              <a:t>cout&lt;&lt;"a + b * c = “&lt;&lt;result&lt;&lt;endl;</a:t>
            </a:r>
          </a:p>
          <a:p>
            <a:pPr lvl="1">
              <a:spcBef>
                <a:spcPct val="0"/>
              </a:spcBef>
              <a:buNone/>
            </a:pPr>
            <a:r>
              <a:rPr lang="en-US" altLang="en-US" sz="1900" b="1" dirty="0">
                <a:latin typeface="Courier New" panose="02070309020205020404" pitchFamily="49" charset="0"/>
              </a:rPr>
              <a:t>return 0;</a:t>
            </a:r>
          </a:p>
          <a:p>
            <a:pPr>
              <a:spcBef>
                <a:spcPct val="0"/>
              </a:spcBef>
              <a:buNone/>
            </a:pPr>
            <a:r>
              <a:rPr lang="en-US" altLang="en-US" sz="1900" b="1" dirty="0">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dirty="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dirty="0"/>
                <a:t>!,  ++,   --,  (type)</a:t>
              </a:r>
            </a:p>
            <a:p>
              <a:pPr eaLnBrk="1" hangingPunct="1">
                <a:spcBef>
                  <a:spcPct val="0"/>
                </a:spcBef>
                <a:buFontTx/>
                <a:buNone/>
              </a:pPr>
              <a:r>
                <a:rPr lang="en-US" altLang="en-US" sz="2800" b="0" dirty="0"/>
                <a:t>*, /, %</a:t>
              </a:r>
            </a:p>
            <a:p>
              <a:pPr eaLnBrk="1" hangingPunct="1">
                <a:spcBef>
                  <a:spcPct val="0"/>
                </a:spcBef>
                <a:buFontTx/>
                <a:buNone/>
              </a:pPr>
              <a:r>
                <a:rPr lang="en-US" altLang="en-US" sz="2400" b="0" dirty="0"/>
                <a:t>+, -</a:t>
              </a:r>
            </a:p>
            <a:p>
              <a:pPr eaLnBrk="1" hangingPunct="1">
                <a:spcBef>
                  <a:spcPct val="0"/>
                </a:spcBef>
                <a:buFontTx/>
                <a:buNone/>
              </a:pPr>
              <a:r>
                <a:rPr lang="en-US" altLang="en-US" sz="2400" b="0" dirty="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dirty="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dirty="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dirty="0"/>
              <a:t>Integer arithmetic (division): </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a:t>
            </a:r>
            <a:r>
              <a:rPr lang="en-US" altLang="en-US" sz="2400" dirty="0" err="1"/>
              <a:t>int</a:t>
            </a:r>
            <a:r>
              <a:rPr lang="en-US" altLang="en-US" sz="2400" dirty="0"/>
              <a:t> =&gt; result is integer division</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float or float divided to </a:t>
            </a:r>
            <a:r>
              <a:rPr lang="en-US" altLang="en-US" sz="2400" dirty="0" err="1"/>
              <a:t>int</a:t>
            </a:r>
            <a:r>
              <a:rPr lang="en-US" altLang="en-US" sz="2400" dirty="0"/>
              <a:t> =&gt; result is real division (floating-point)</a:t>
            </a:r>
            <a:endParaRPr lang="en-US" altLang="en-US" sz="2800" dirty="0"/>
          </a:p>
        </p:txBody>
      </p:sp>
    </p:spTree>
    <p:extLst>
      <p:ext uri="{BB962C8B-B14F-4D97-AF65-F5344CB8AC3E}">
        <p14:creationId xmlns:p14="http://schemas.microsoft.com/office/powerpoint/2010/main" val="229092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dirty="0">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dirty="0"/>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dirty="0"/>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dirty="0">
                <a:solidFill>
                  <a:srgbClr val="D60093"/>
                </a:solidFill>
              </a:rPr>
              <a:t>The type cast operator has a higher precedence than all the arithmetic operators except the unary minus and unary plus</a:t>
            </a:r>
            <a:r>
              <a:rPr lang="en-US" altLang="en-US" dirty="0"/>
              <a:t>.</a:t>
            </a:r>
          </a:p>
          <a:p>
            <a:pPr eaLnBrk="1" hangingPunct="1">
              <a:lnSpc>
                <a:spcPct val="95000"/>
              </a:lnSpc>
              <a:spcBef>
                <a:spcPts val="600"/>
              </a:spcBef>
              <a:buFont typeface="Wingdings" panose="05000000000000000000" pitchFamily="2" charset="2"/>
              <a:buChar char="q"/>
            </a:pPr>
            <a:r>
              <a:rPr lang="en-US" altLang="en-US" dirty="0"/>
              <a:t>Examples of the use of the type cast operator: </a:t>
            </a:r>
          </a:p>
          <a:p>
            <a:pPr lvl="1">
              <a:lnSpc>
                <a:spcPct val="95000"/>
              </a:lnSpc>
              <a:buFont typeface="Wingdings" panose="05000000000000000000" pitchFamily="2" charset="2"/>
              <a:buChar char="q"/>
            </a:pPr>
            <a:r>
              <a:rPr lang="en-US" altLang="en-US" dirty="0">
                <a:latin typeface="Courier New" panose="02070309020205020404" pitchFamily="49" charset="0"/>
              </a:rPr>
              <a:t>(</a:t>
            </a:r>
            <a:r>
              <a:rPr lang="en-US" altLang="en-US" dirty="0" err="1">
                <a:latin typeface="Courier New" panose="02070309020205020404" pitchFamily="49" charset="0"/>
              </a:rPr>
              <a:t>int</a:t>
            </a:r>
            <a:r>
              <a:rPr lang="en-US" altLang="en-US" dirty="0">
                <a:latin typeface="Courier New" panose="02070309020205020404" pitchFamily="49" charset="0"/>
              </a:rPr>
              <a:t>) 29.55 + (</a:t>
            </a:r>
            <a:r>
              <a:rPr lang="en-US" altLang="en-US" dirty="0" err="1">
                <a:latin typeface="Courier New" panose="02070309020205020404" pitchFamily="49" charset="0"/>
              </a:rPr>
              <a:t>int</a:t>
            </a:r>
            <a:r>
              <a:rPr lang="en-US" altLang="en-US" dirty="0">
                <a:latin typeface="Courier New" panose="02070309020205020404" pitchFamily="49" charset="0"/>
              </a:rPr>
              <a:t>) 21.99</a:t>
            </a:r>
            <a:r>
              <a:rPr lang="en-US" altLang="en-US" dirty="0"/>
              <a:t>   results  in   </a:t>
            </a:r>
            <a:r>
              <a:rPr lang="en-US" altLang="en-US" dirty="0">
                <a:latin typeface="Courier New" panose="02070309020205020404" pitchFamily="49" charset="0"/>
              </a:rPr>
              <a:t>29 + 21</a:t>
            </a:r>
          </a:p>
          <a:p>
            <a:pPr lvl="1">
              <a:lnSpc>
                <a:spcPct val="95000"/>
              </a:lnSpc>
              <a:buFont typeface="Wingdings" panose="05000000000000000000" pitchFamily="2" charset="2"/>
              <a:buChar char="q"/>
            </a:pPr>
            <a:r>
              <a:rPr lang="en-US" altLang="en-US" dirty="0">
                <a:latin typeface="Courier New" panose="02070309020205020404" pitchFamily="49" charset="0"/>
              </a:rPr>
              <a:t>(float) 6 / (float) 4</a:t>
            </a:r>
            <a:r>
              <a:rPr lang="en-US" altLang="en-US" dirty="0"/>
              <a:t>    results in </a:t>
            </a:r>
            <a:r>
              <a:rPr lang="en-US" altLang="en-US" dirty="0">
                <a:latin typeface="Courier New" panose="02070309020205020404" pitchFamily="49" charset="0"/>
              </a:rPr>
              <a:t>1.5</a:t>
            </a:r>
            <a:endParaRPr lang="en-US" altLang="en-US" dirty="0"/>
          </a:p>
          <a:p>
            <a:pPr lvl="1">
              <a:lnSpc>
                <a:spcPct val="95000"/>
              </a:lnSpc>
              <a:buFont typeface="Wingdings" panose="05000000000000000000" pitchFamily="2" charset="2"/>
              <a:buChar char="q"/>
            </a:pPr>
            <a:r>
              <a:rPr lang="en-US" altLang="en-US" dirty="0">
                <a:latin typeface="Courier New" panose="02070309020205020404" pitchFamily="49" charset="0"/>
              </a:rPr>
              <a:t>(float) 6 / 4</a:t>
            </a:r>
            <a:r>
              <a:rPr lang="en-US" altLang="en-US" dirty="0"/>
              <a:t>   results in </a:t>
            </a:r>
            <a:r>
              <a:rPr lang="en-US" altLang="en-US" dirty="0">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dirty="0"/>
              <a:t>The C++ language permits you to join the arithmetic operators with the assignment operator using the following general format: </a:t>
            </a:r>
            <a:r>
              <a:rPr lang="en-US" altLang="en-US" dirty="0">
                <a:latin typeface="Courier New" panose="02070309020205020404" pitchFamily="49" charset="0"/>
              </a:rPr>
              <a:t>op=,</a:t>
            </a:r>
            <a:r>
              <a:rPr lang="en-US" altLang="en-US" dirty="0"/>
              <a:t> where </a:t>
            </a:r>
            <a:r>
              <a:rPr lang="en-US" altLang="en-US" dirty="0">
                <a:latin typeface="Courier New" panose="02070309020205020404" pitchFamily="49" charset="0"/>
              </a:rPr>
              <a:t>op</a:t>
            </a:r>
            <a:r>
              <a:rPr lang="en-US" altLang="en-US" dirty="0"/>
              <a:t> is an arithmetic operator, including +, –, ×, /, and %.</a:t>
            </a:r>
          </a:p>
          <a:p>
            <a:pPr eaLnBrk="1" hangingPunct="1">
              <a:lnSpc>
                <a:spcPct val="90000"/>
              </a:lnSpc>
              <a:spcBef>
                <a:spcPts val="0"/>
              </a:spcBef>
              <a:buFont typeface="Wingdings" panose="05000000000000000000" pitchFamily="2" charset="2"/>
              <a:buChar char="q"/>
            </a:pPr>
            <a:r>
              <a:rPr lang="en-US" altLang="en-US" dirty="0">
                <a:latin typeface="Courier New" panose="02070309020205020404" pitchFamily="49" charset="0"/>
              </a:rPr>
              <a:t>op</a:t>
            </a:r>
            <a:r>
              <a:rPr lang="en-US" altLang="en-US" dirty="0"/>
              <a:t> can also be a logical later in this course</a:t>
            </a:r>
          </a:p>
          <a:p>
            <a:pPr eaLnBrk="1" hangingPunct="1">
              <a:lnSpc>
                <a:spcPct val="90000"/>
              </a:lnSpc>
              <a:spcBef>
                <a:spcPts val="0"/>
              </a:spcBef>
              <a:buFont typeface="Wingdings" panose="05000000000000000000" pitchFamily="2" charset="2"/>
              <a:buChar char="q"/>
            </a:pPr>
            <a:r>
              <a:rPr lang="en-US" altLang="en-US" dirty="0"/>
              <a:t>Example: </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count=count+10;</a:t>
            </a:r>
          </a:p>
          <a:p>
            <a:pPr eaLnBrk="1" hangingPunct="1">
              <a:lnSpc>
                <a:spcPct val="90000"/>
              </a:lnSpc>
              <a:spcBef>
                <a:spcPts val="0"/>
              </a:spcBef>
              <a:buFont typeface="Wingdings" panose="05000000000000000000" pitchFamily="2" charset="2"/>
              <a:buChar char="q"/>
            </a:pPr>
            <a:r>
              <a:rPr lang="en-US" altLang="en-US" dirty="0"/>
              <a:t>Example: precedence of op=:</a:t>
            </a:r>
          </a:p>
          <a:p>
            <a:pPr lvl="1" eaLnBrk="1" hangingPunct="1">
              <a:lnSpc>
                <a:spcPct val="90000"/>
              </a:lnSpc>
              <a:spcBef>
                <a:spcPts val="0"/>
              </a:spcBef>
              <a:buFont typeface="Wingdings" panose="05000000000000000000" pitchFamily="2" charset="2"/>
              <a:buChar char="q"/>
            </a:pPr>
            <a:r>
              <a:rPr lang="en-US" altLang="en-US" sz="2000" dirty="0">
                <a:latin typeface="Courier New" panose="02070309020205020404" pitchFamily="49" charset="0"/>
              </a:rPr>
              <a:t>	  </a:t>
            </a:r>
            <a:r>
              <a:rPr lang="en-US" altLang="en-US" sz="2400" dirty="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80000"/>
              </a:lnSpc>
              <a:spcBef>
                <a:spcPts val="0"/>
              </a:spcBef>
              <a:buFont typeface="Wingdings" panose="05000000000000000000" pitchFamily="2" charset="2"/>
              <a:buChar char="q"/>
            </a:pPr>
            <a:r>
              <a:rPr lang="en-US" altLang="en-US" dirty="0">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dirty="0"/>
              <a:t>addition is performed first because the addition operator has higher precedence than the assignment operator </a:t>
            </a:r>
            <a:endParaRPr lang="en-US" altLang="en-US" sz="2000" dirty="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dirty="0"/>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dirty="0"/>
              <a:t>Other languages (C, Pascal)  impose to declare variables </a:t>
            </a:r>
          </a:p>
          <a:p>
            <a:pPr algn="just" eaLnBrk="1" hangingPunct="1">
              <a:spcBef>
                <a:spcPts val="0"/>
              </a:spcBef>
              <a:buFont typeface="Wingdings" panose="05000000000000000000" pitchFamily="2" charset="2"/>
              <a:buChar char="q"/>
            </a:pPr>
            <a:r>
              <a:rPr lang="en-US" altLang="en-US" b="1" dirty="0"/>
              <a:t>Advantages of languages with variable declarations:</a:t>
            </a:r>
          </a:p>
          <a:p>
            <a:pPr lvl="1" algn="just" eaLnBrk="1" hangingPunct="1">
              <a:spcBef>
                <a:spcPts val="0"/>
              </a:spcBef>
              <a:buFont typeface="Wingdings" panose="05000000000000000000" pitchFamily="2" charset="2"/>
              <a:buChar char="q"/>
            </a:pPr>
            <a:r>
              <a:rPr lang="en-US" altLang="en-US" sz="2000" dirty="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dirty="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dirty="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dirty="0"/>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dirty="0"/>
              <a:t>Compiler can verify that operations done on a variable are allowed by its type (</a:t>
            </a:r>
            <a:r>
              <a:rPr lang="en-US" altLang="en-US" sz="2000" b="1" i="1" dirty="0">
                <a:solidFill>
                  <a:srgbClr val="D60093"/>
                </a:solidFill>
              </a:rPr>
              <a:t>strongly typed languages</a:t>
            </a:r>
            <a:r>
              <a:rPr lang="en-US" altLang="en-US" sz="2000" b="1" dirty="0"/>
              <a:t>)</a:t>
            </a:r>
          </a:p>
        </p:txBody>
      </p:sp>
    </p:spTree>
    <p:extLst>
      <p:ext uri="{BB962C8B-B14F-4D97-AF65-F5344CB8AC3E}">
        <p14:creationId xmlns:p14="http://schemas.microsoft.com/office/powerpoint/2010/main" val="402738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dirty="0"/>
              <a:t>Variables, Data Types, and Arithmetic Expressions  </a:t>
            </a:r>
          </a:p>
          <a:p>
            <a:pPr eaLnBrk="1" hangingPunct="1">
              <a:lnSpc>
                <a:spcPct val="90000"/>
              </a:lnSpc>
              <a:buFont typeface="Wingdings" panose="05000000000000000000" pitchFamily="2" charset="2"/>
              <a:buChar char="q"/>
            </a:pPr>
            <a:r>
              <a:rPr lang="en-US" altLang="en-US" sz="1800" dirty="0"/>
              <a:t>Working with Variables </a:t>
            </a:r>
          </a:p>
          <a:p>
            <a:pPr lvl="1" eaLnBrk="1" hangingPunct="1">
              <a:lnSpc>
                <a:spcPct val="90000"/>
              </a:lnSpc>
              <a:buFont typeface="Wingdings" panose="05000000000000000000" pitchFamily="2" charset="2"/>
              <a:buChar char="q"/>
            </a:pPr>
            <a:r>
              <a:rPr lang="en-US" altLang="en-US" sz="1800" dirty="0"/>
              <a:t>Understanding Data Types and Constants </a:t>
            </a:r>
          </a:p>
          <a:p>
            <a:pPr lvl="2" eaLnBrk="1" hangingPunct="1">
              <a:lnSpc>
                <a:spcPct val="90000"/>
              </a:lnSpc>
              <a:buFont typeface="Wingdings" panose="05000000000000000000" pitchFamily="2" charset="2"/>
              <a:buChar char="q"/>
            </a:pPr>
            <a:r>
              <a:rPr lang="en-US" altLang="en-US" sz="1600" dirty="0"/>
              <a:t>The Basic Integer Type </a:t>
            </a:r>
            <a:r>
              <a:rPr lang="en-US" altLang="en-US" sz="1600" dirty="0" err="1"/>
              <a:t>int</a:t>
            </a:r>
            <a:r>
              <a:rPr lang="en-US" altLang="en-US" sz="1600" dirty="0"/>
              <a:t> </a:t>
            </a:r>
          </a:p>
          <a:p>
            <a:pPr lvl="2" eaLnBrk="1" hangingPunct="1">
              <a:lnSpc>
                <a:spcPct val="90000"/>
              </a:lnSpc>
              <a:buFont typeface="Wingdings" panose="05000000000000000000" pitchFamily="2" charset="2"/>
              <a:buChar char="q"/>
            </a:pPr>
            <a:r>
              <a:rPr lang="en-US" altLang="en-US" sz="1600" dirty="0"/>
              <a:t>The Floating Number Type float</a:t>
            </a:r>
          </a:p>
          <a:p>
            <a:pPr lvl="2" eaLnBrk="1" hangingPunct="1">
              <a:lnSpc>
                <a:spcPct val="90000"/>
              </a:lnSpc>
              <a:buFont typeface="Wingdings" panose="05000000000000000000" pitchFamily="2" charset="2"/>
              <a:buChar char="q"/>
            </a:pPr>
            <a:r>
              <a:rPr lang="en-US" altLang="en-US" sz="1600" dirty="0"/>
              <a:t>The Extended Precision Type double</a:t>
            </a:r>
          </a:p>
          <a:p>
            <a:pPr lvl="2" eaLnBrk="1" hangingPunct="1">
              <a:lnSpc>
                <a:spcPct val="90000"/>
              </a:lnSpc>
              <a:buFont typeface="Wingdings" panose="05000000000000000000" pitchFamily="2" charset="2"/>
              <a:buChar char="q"/>
            </a:pPr>
            <a:r>
              <a:rPr lang="en-US" altLang="en-US" sz="1600" dirty="0"/>
              <a:t>The Single Character Type char </a:t>
            </a:r>
          </a:p>
          <a:p>
            <a:pPr lvl="2" eaLnBrk="1" hangingPunct="1">
              <a:lnSpc>
                <a:spcPct val="90000"/>
              </a:lnSpc>
              <a:buFont typeface="Wingdings" panose="05000000000000000000" pitchFamily="2" charset="2"/>
              <a:buChar char="q"/>
            </a:pPr>
            <a:r>
              <a:rPr lang="en-US" altLang="en-US" sz="1600" dirty="0"/>
              <a:t>The Boolean Data Type _Bool </a:t>
            </a:r>
          </a:p>
          <a:p>
            <a:pPr lvl="2" eaLnBrk="1" hangingPunct="1">
              <a:lnSpc>
                <a:spcPct val="90000"/>
              </a:lnSpc>
              <a:buFont typeface="Wingdings" panose="05000000000000000000" pitchFamily="2" charset="2"/>
              <a:buChar char="q"/>
            </a:pPr>
            <a:r>
              <a:rPr lang="en-US" altLang="en-US" sz="1600" dirty="0"/>
              <a:t>Storage sizes and ranges</a:t>
            </a:r>
          </a:p>
          <a:p>
            <a:pPr lvl="2" eaLnBrk="1" hangingPunct="1">
              <a:lnSpc>
                <a:spcPct val="90000"/>
              </a:lnSpc>
              <a:buFont typeface="Wingdings" panose="05000000000000000000" pitchFamily="2" charset="2"/>
              <a:buChar char="q"/>
            </a:pPr>
            <a:r>
              <a:rPr lang="en-US" altLang="en-US" sz="1600" dirty="0"/>
              <a:t>Type Specifiers: long, long </a:t>
            </a:r>
            <a:r>
              <a:rPr lang="en-US" altLang="en-US" sz="1600" dirty="0" err="1"/>
              <a:t>long</a:t>
            </a:r>
            <a:r>
              <a:rPr lang="en-US" altLang="en-US" sz="1600" dirty="0"/>
              <a:t>, short, unsigned, and signed </a:t>
            </a:r>
          </a:p>
          <a:p>
            <a:pPr lvl="1" eaLnBrk="1" hangingPunct="1">
              <a:lnSpc>
                <a:spcPct val="90000"/>
              </a:lnSpc>
              <a:buFont typeface="Wingdings" panose="05000000000000000000" pitchFamily="2" charset="2"/>
              <a:buChar char="q"/>
            </a:pPr>
            <a:r>
              <a:rPr lang="en-US" altLang="en-US" sz="1800" dirty="0"/>
              <a:t>Working with Arithmetic Expressions </a:t>
            </a:r>
          </a:p>
          <a:p>
            <a:pPr lvl="2" eaLnBrk="1" hangingPunct="1">
              <a:lnSpc>
                <a:spcPct val="90000"/>
              </a:lnSpc>
              <a:buFont typeface="Wingdings" panose="05000000000000000000" pitchFamily="2" charset="2"/>
              <a:buChar char="q"/>
            </a:pPr>
            <a:r>
              <a:rPr lang="en-US" altLang="en-US" sz="1600" dirty="0"/>
              <a:t>Integer Arithmetic and the Unary Minus Operator </a:t>
            </a:r>
          </a:p>
          <a:p>
            <a:pPr lvl="2" eaLnBrk="1" hangingPunct="1">
              <a:lnSpc>
                <a:spcPct val="90000"/>
              </a:lnSpc>
              <a:buFont typeface="Wingdings" panose="05000000000000000000" pitchFamily="2" charset="2"/>
              <a:buChar char="q"/>
            </a:pPr>
            <a:r>
              <a:rPr lang="en-US" altLang="en-US" sz="1600" dirty="0"/>
              <a:t>The Modulus Operator </a:t>
            </a:r>
          </a:p>
          <a:p>
            <a:pPr lvl="2" eaLnBrk="1" hangingPunct="1">
              <a:lnSpc>
                <a:spcPct val="90000"/>
              </a:lnSpc>
              <a:buFont typeface="Wingdings" panose="05000000000000000000" pitchFamily="2" charset="2"/>
              <a:buChar char="q"/>
            </a:pPr>
            <a:r>
              <a:rPr lang="en-US" altLang="en-US" sz="1600" dirty="0"/>
              <a:t>Integer and Floating-Point Conversions </a:t>
            </a:r>
            <a:endParaRPr lang="en-US" altLang="en-US" sz="1600" b="1" dirty="0"/>
          </a:p>
          <a:p>
            <a:pPr lvl="1" eaLnBrk="1" hangingPunct="1">
              <a:lnSpc>
                <a:spcPct val="90000"/>
              </a:lnSpc>
              <a:buFont typeface="Wingdings" panose="05000000000000000000" pitchFamily="2" charset="2"/>
              <a:buChar char="q"/>
            </a:pPr>
            <a:r>
              <a:rPr lang="en-US" altLang="en-US" sz="1800" dirty="0"/>
              <a:t>Combining Operations with Assignment: The Assignment Operators </a:t>
            </a:r>
          </a:p>
          <a:p>
            <a:pPr lvl="1" eaLnBrk="1" hangingPunct="1">
              <a:lnSpc>
                <a:spcPct val="90000"/>
              </a:lnSpc>
              <a:buFont typeface="Wingdings" panose="05000000000000000000" pitchFamily="2" charset="2"/>
              <a:buChar char="q"/>
            </a:pPr>
            <a:r>
              <a:rPr lang="en-US" altLang="en-US" sz="1800" dirty="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dirty="0"/>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dirty="0"/>
              <a:t>Variable declaration:  [Type, Identifier]	</a:t>
            </a:r>
          </a:p>
          <a:p>
            <a:pPr eaLnBrk="1" hangingPunct="1">
              <a:lnSpc>
                <a:spcPct val="90000"/>
              </a:lnSpc>
              <a:buFont typeface="Wingdings" panose="05000000000000000000" pitchFamily="2" charset="2"/>
              <a:buChar char="q"/>
            </a:pPr>
            <a:r>
              <a:rPr lang="en-US" altLang="en-US" sz="2800" dirty="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dirty="0"/>
              <a:t>Not all declarations are definitions</a:t>
            </a:r>
          </a:p>
          <a:p>
            <a:pPr lvl="1" eaLnBrk="1" hangingPunct="1">
              <a:lnSpc>
                <a:spcPct val="90000"/>
              </a:lnSpc>
              <a:buFont typeface="Wingdings" panose="05000000000000000000" pitchFamily="2" charset="2"/>
              <a:buChar char="q"/>
            </a:pPr>
            <a:r>
              <a:rPr lang="en-US" altLang="en-US" sz="2400" dirty="0"/>
              <a:t>In the examples seen so far, all declarations are as well definitions </a:t>
            </a:r>
          </a:p>
          <a:p>
            <a:pPr lvl="1" eaLnBrk="1" hangingPunct="1">
              <a:lnSpc>
                <a:spcPct val="90000"/>
              </a:lnSpc>
              <a:buFont typeface="Wingdings" panose="05000000000000000000" pitchFamily="2" charset="2"/>
              <a:buChar char="q"/>
            </a:pPr>
            <a:r>
              <a:rPr lang="en-US" altLang="en-US" sz="2400" dirty="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dirty="0"/>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dirty="0"/>
              <a:t>Program = list of statements</a:t>
            </a:r>
          </a:p>
          <a:p>
            <a:pPr lvl="1">
              <a:buFont typeface="Wingdings" panose="05000000000000000000" pitchFamily="2" charset="2"/>
              <a:buChar char="q"/>
            </a:pPr>
            <a:r>
              <a:rPr lang="en-US" altLang="en-US" b="1" i="1" dirty="0" err="1">
                <a:solidFill>
                  <a:srgbClr val="D60093"/>
                </a:solidFill>
              </a:rPr>
              <a:t>Entrypoint</a:t>
            </a:r>
            <a:r>
              <a:rPr lang="en-US" altLang="en-US" dirty="0"/>
              <a:t>:  the point where the execution starts</a:t>
            </a:r>
          </a:p>
          <a:p>
            <a:pPr lvl="1">
              <a:buFont typeface="Wingdings" panose="05000000000000000000" pitchFamily="2" charset="2"/>
              <a:buChar char="q"/>
            </a:pPr>
            <a:r>
              <a:rPr lang="en-US" altLang="en-US" b="1" i="1" dirty="0">
                <a:solidFill>
                  <a:srgbClr val="D60093"/>
                </a:solidFill>
              </a:rPr>
              <a:t>Control flow</a:t>
            </a:r>
            <a:r>
              <a:rPr lang="en-US" altLang="en-US" dirty="0"/>
              <a:t>: the order in which the individual statements are executed </a:t>
            </a:r>
          </a:p>
          <a:p>
            <a:pPr>
              <a:buFont typeface="Wingdings" panose="05000000000000000000" pitchFamily="2" charset="2"/>
              <a:buChar char="q"/>
            </a:pPr>
            <a:endParaRPr lang="en-US" altLang="en-US" dirty="0"/>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dirty="0"/>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value1, value2, sum;</a:t>
            </a:r>
          </a:p>
          <a:p>
            <a:pPr eaLnBrk="1" hangingPunct="1">
              <a:spcBef>
                <a:spcPct val="0"/>
              </a:spcBef>
              <a:buFontTx/>
              <a:buNone/>
            </a:pPr>
            <a:r>
              <a:rPr lang="en-US" altLang="en-US" sz="1800" dirty="0">
                <a:latin typeface="Courier New" panose="02070309020205020404" pitchFamily="49" charset="0"/>
              </a:rPr>
              <a:t>  value1 = 50;</a:t>
            </a:r>
          </a:p>
          <a:p>
            <a:pPr eaLnBrk="1" hangingPunct="1">
              <a:spcBef>
                <a:spcPct val="0"/>
              </a:spcBef>
              <a:buFontTx/>
              <a:buNone/>
            </a:pPr>
            <a:r>
              <a:rPr lang="en-US" altLang="en-US" sz="1800" dirty="0">
                <a:latin typeface="Courier New" panose="02070309020205020404" pitchFamily="49" charset="0"/>
              </a:rPr>
              <a:t>  value2 = 25;</a:t>
            </a:r>
          </a:p>
          <a:p>
            <a:pPr eaLnBrk="1" hangingPunct="1">
              <a:spcBef>
                <a:spcPct val="0"/>
              </a:spcBef>
              <a:buFontTx/>
              <a:buNone/>
            </a:pPr>
            <a:r>
              <a:rPr lang="en-US" altLang="en-US" sz="1800" dirty="0">
                <a:latin typeface="Courier New" panose="02070309020205020404" pitchFamily="49" charset="0"/>
              </a:rPr>
              <a:t>  sum = value1 + value2;</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&lt;&lt;"The sum = “ &lt;&lt;sum&lt;&lt;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return 0;</a:t>
            </a:r>
          </a:p>
          <a:p>
            <a:pPr eaLnBrk="1" hangingPunct="1">
              <a:spcBef>
                <a:spcPct val="0"/>
              </a:spcBef>
              <a:buFontTx/>
              <a:buNone/>
            </a:pPr>
            <a:r>
              <a:rPr lang="en-US" altLang="en-US" sz="1800" dirty="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9900"/>
                </a:solidFill>
              </a:rPr>
              <a:t>Sequential</a:t>
            </a:r>
          </a:p>
          <a:p>
            <a:pPr eaLnBrk="1" hangingPunct="1">
              <a:spcBef>
                <a:spcPct val="0"/>
              </a:spcBef>
              <a:buFontTx/>
              <a:buNone/>
            </a:pPr>
            <a:r>
              <a:rPr lang="en-US" altLang="en-US" sz="1800" dirty="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dirty="0"/>
              <a:t>Forms of controlling the program flow:</a:t>
            </a:r>
          </a:p>
          <a:p>
            <a:pPr lvl="1" eaLnBrk="1" hangingPunct="1">
              <a:buFont typeface="Wingdings" panose="05000000000000000000" pitchFamily="2" charset="2"/>
              <a:buChar char="q"/>
            </a:pPr>
            <a:r>
              <a:rPr lang="en-US" altLang="en-US" dirty="0"/>
              <a:t>Executing a sequence of statements</a:t>
            </a:r>
          </a:p>
          <a:p>
            <a:pPr lvl="1" eaLnBrk="1" hangingPunct="1">
              <a:buFont typeface="Wingdings" panose="05000000000000000000" pitchFamily="2" charset="2"/>
              <a:buChar char="q"/>
            </a:pPr>
            <a:r>
              <a:rPr lang="en-US" altLang="en-US" dirty="0"/>
              <a:t>Repeating a sequence of statements (until some condition is met) (looping)</a:t>
            </a:r>
          </a:p>
          <a:p>
            <a:pPr lvl="1" eaLnBrk="1" hangingPunct="1">
              <a:buFont typeface="Wingdings" panose="05000000000000000000" pitchFamily="2" charset="2"/>
              <a:buChar char="q"/>
            </a:pPr>
            <a:r>
              <a:rPr lang="en-US" altLang="en-US" dirty="0"/>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dirty="0"/>
              <a:t>Programs can use symbolic names for storing computation data </a:t>
            </a:r>
          </a:p>
          <a:p>
            <a:pPr eaLnBrk="1" hangingPunct="1">
              <a:lnSpc>
                <a:spcPct val="90000"/>
              </a:lnSpc>
              <a:buFont typeface="Wingdings" panose="05000000000000000000" pitchFamily="2" charset="2"/>
              <a:buChar char="q"/>
            </a:pPr>
            <a:r>
              <a:rPr lang="en-US" altLang="en-US" sz="2400" b="1" dirty="0">
                <a:solidFill>
                  <a:srgbClr val="D60093"/>
                </a:solidFill>
              </a:rPr>
              <a:t>Variable: a </a:t>
            </a:r>
            <a:r>
              <a:rPr lang="en-US" altLang="en-US" sz="2400" b="1" u="sng" dirty="0">
                <a:solidFill>
                  <a:srgbClr val="D60093"/>
                </a:solidFill>
              </a:rPr>
              <a:t>symbolic name</a:t>
            </a:r>
            <a:r>
              <a:rPr lang="en-US" altLang="en-US" sz="2400" b="1" dirty="0">
                <a:solidFill>
                  <a:srgbClr val="D60093"/>
                </a:solidFill>
              </a:rPr>
              <a:t> for a memory location</a:t>
            </a:r>
          </a:p>
          <a:p>
            <a:pPr lvl="1" eaLnBrk="1" hangingPunct="1">
              <a:lnSpc>
                <a:spcPct val="90000"/>
              </a:lnSpc>
              <a:buFont typeface="Wingdings" panose="05000000000000000000" pitchFamily="2" charset="2"/>
              <a:buChar char="q"/>
            </a:pPr>
            <a:r>
              <a:rPr lang="en-US" altLang="en-US" sz="2000" dirty="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dirty="0"/>
              <a:t>Variables have to be </a:t>
            </a:r>
            <a:r>
              <a:rPr lang="en-US" altLang="en-US" sz="2400" b="1" i="1" dirty="0">
                <a:solidFill>
                  <a:srgbClr val="D60093"/>
                </a:solidFill>
              </a:rPr>
              <a:t>declared</a:t>
            </a:r>
            <a:r>
              <a:rPr lang="en-US" altLang="en-US" sz="2400" dirty="0">
                <a:solidFill>
                  <a:srgbClr val="D60093"/>
                </a:solidFill>
              </a:rPr>
              <a:t> </a:t>
            </a:r>
            <a:r>
              <a:rPr lang="en-US" altLang="en-US" sz="2400" dirty="0"/>
              <a:t>before they are used</a:t>
            </a:r>
          </a:p>
          <a:p>
            <a:pPr lvl="1" eaLnBrk="1" hangingPunct="1">
              <a:lnSpc>
                <a:spcPct val="90000"/>
              </a:lnSpc>
              <a:buFont typeface="Wingdings" panose="05000000000000000000" pitchFamily="2" charset="2"/>
              <a:buChar char="q"/>
            </a:pPr>
            <a:r>
              <a:rPr lang="en-US" altLang="en-US" sz="2000" dirty="0"/>
              <a:t>Variable declaration: [symbolic name(</a:t>
            </a:r>
            <a:r>
              <a:rPr lang="en-US" altLang="en-US" sz="2000" i="1" dirty="0">
                <a:solidFill>
                  <a:srgbClr val="D60093"/>
                </a:solidFill>
              </a:rPr>
              <a:t>identifier</a:t>
            </a:r>
            <a:r>
              <a:rPr lang="en-US" altLang="en-US" sz="2000" dirty="0"/>
              <a:t>), type]</a:t>
            </a:r>
          </a:p>
          <a:p>
            <a:pPr eaLnBrk="1" hangingPunct="1">
              <a:lnSpc>
                <a:spcPct val="90000"/>
              </a:lnSpc>
              <a:buFont typeface="Wingdings" panose="05000000000000000000" pitchFamily="2" charset="2"/>
              <a:buChar char="q"/>
            </a:pPr>
            <a:r>
              <a:rPr lang="en-US" altLang="en-US" sz="2400" dirty="0"/>
              <a:t>Declarations that reserve storage are called </a:t>
            </a:r>
            <a:r>
              <a:rPr lang="en-US" altLang="en-US" sz="2400" b="1" i="1" dirty="0">
                <a:solidFill>
                  <a:srgbClr val="D60093"/>
                </a:solidFill>
              </a:rPr>
              <a:t>definitions</a:t>
            </a:r>
          </a:p>
          <a:p>
            <a:pPr lvl="1" eaLnBrk="1" hangingPunct="1">
              <a:lnSpc>
                <a:spcPct val="90000"/>
              </a:lnSpc>
              <a:buFont typeface="Wingdings" panose="05000000000000000000" pitchFamily="2" charset="2"/>
              <a:buChar char="q"/>
            </a:pPr>
            <a:r>
              <a:rPr lang="en-US" altLang="en-US" sz="2000" dirty="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dirty="0"/>
              <a:t>Values get into the memory location of the variable by </a:t>
            </a:r>
            <a:r>
              <a:rPr lang="en-US" altLang="en-US" sz="2400" b="1" i="1" dirty="0">
                <a:solidFill>
                  <a:srgbClr val="D60093"/>
                </a:solidFill>
              </a:rPr>
              <a:t>initialization</a:t>
            </a:r>
            <a:r>
              <a:rPr lang="en-US" altLang="en-US" sz="2400" dirty="0"/>
              <a:t> or </a:t>
            </a:r>
            <a:r>
              <a:rPr lang="en-US" altLang="en-US" sz="2400" b="1" i="1" dirty="0" err="1">
                <a:solidFill>
                  <a:srgbClr val="D60093"/>
                </a:solidFill>
              </a:rPr>
              <a:t>assignement</a:t>
            </a:r>
            <a:endParaRPr lang="en-US" altLang="en-US" dirty="0"/>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a;         // declaring a variable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sum, a1,a2; // declaring 3 variables</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x=7; // declaring and initializing a variable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a=5;  // assigning to variable a the value 5</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a1=a; // assigning to variable a1 the value of a</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latin typeface="Courier New" panose="02070309020205020404" pitchFamily="49" charset="0"/>
              </a:rPr>
              <a:t>a1=a1+1;  // assigning to variable a1 the value of a1+1</a:t>
            </a:r>
          </a:p>
          <a:p>
            <a:pPr eaLnBrk="1" hangingPunct="1">
              <a:spcBef>
                <a:spcPct val="0"/>
              </a:spcBef>
              <a:buFontTx/>
              <a:buNone/>
            </a:pPr>
            <a:r>
              <a:rPr lang="en-US" altLang="en-US" sz="1800" dirty="0">
                <a:latin typeface="Courier New" panose="02070309020205020404" pitchFamily="49" charset="0"/>
              </a:rPr>
              <a:t>	   // (increasing value of a1 with 1)</a:t>
            </a:r>
          </a:p>
          <a:p>
            <a:pPr eaLnBrk="1" hangingPunct="1">
              <a:spcBef>
                <a:spcPct val="0"/>
              </a:spcBef>
              <a:buFontTx/>
              <a:buNone/>
            </a:pPr>
            <a:endParaRPr lang="en-US" altLang="en-US" sz="1800" dirty="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dirty="0"/>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data types </a:t>
            </a:r>
          </a:p>
          <a:p>
            <a:pPr algn="ctr" eaLnBrk="1" hangingPunct="1">
              <a:spcBef>
                <a:spcPct val="0"/>
              </a:spcBef>
              <a:buFontTx/>
              <a:buNone/>
            </a:pPr>
            <a:r>
              <a:rPr lang="en-US" altLang="en-US" sz="2000" dirty="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variable names </a:t>
            </a:r>
          </a:p>
          <a:p>
            <a:pPr algn="ctr" eaLnBrk="1" hangingPunct="1">
              <a:spcBef>
                <a:spcPct val="0"/>
              </a:spcBef>
              <a:buFontTx/>
              <a:buNone/>
            </a:pPr>
            <a:r>
              <a:rPr lang="en-US" altLang="en-US" sz="2000" dirty="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dirty="0"/>
              <a:t>Rules for valid variable names (</a:t>
            </a:r>
            <a:r>
              <a:rPr lang="en-US" altLang="en-US" sz="2200" i="1" dirty="0"/>
              <a:t>identifiers</a:t>
            </a:r>
            <a:r>
              <a:rPr lang="en-US" altLang="en-US" sz="2200" dirty="0"/>
              <a:t>) in C :</a:t>
            </a:r>
          </a:p>
          <a:p>
            <a:pPr eaLnBrk="1" hangingPunct="1">
              <a:lnSpc>
                <a:spcPct val="95000"/>
              </a:lnSpc>
              <a:spcBef>
                <a:spcPts val="0"/>
              </a:spcBef>
              <a:buFont typeface="Wingdings" panose="05000000000000000000" pitchFamily="2" charset="2"/>
              <a:buChar char="q"/>
            </a:pPr>
            <a:r>
              <a:rPr lang="en-US" altLang="en-US" sz="2200" dirty="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dirty="0"/>
              <a:t>Any name that has special significance to the C compiler (</a:t>
            </a:r>
            <a:r>
              <a:rPr lang="en-US" altLang="en-US" sz="2200" i="1" dirty="0"/>
              <a:t>reserved words</a:t>
            </a:r>
            <a:r>
              <a:rPr lang="en-US" altLang="en-US" sz="2200" dirty="0"/>
              <a:t>) cannot be used as a variable name.</a:t>
            </a: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valid</a:t>
            </a:r>
            <a:r>
              <a:rPr lang="en-US" altLang="en-US" sz="2200" dirty="0"/>
              <a:t> variable names: </a:t>
            </a:r>
            <a:r>
              <a:rPr lang="en-US" altLang="en-US" sz="2200" dirty="0">
                <a:latin typeface="Courier New" panose="02070309020205020404" pitchFamily="49" charset="0"/>
              </a:rPr>
              <a:t>Sum</a:t>
            </a:r>
            <a:r>
              <a:rPr lang="en-US" altLang="en-US" sz="2200" dirty="0"/>
              <a:t>, </a:t>
            </a:r>
            <a:r>
              <a:rPr lang="en-US" altLang="en-US" sz="2200" dirty="0" err="1">
                <a:latin typeface="Courier New" panose="02070309020205020404" pitchFamily="49" charset="0"/>
              </a:rPr>
              <a:t>pieceFlag</a:t>
            </a:r>
            <a:r>
              <a:rPr lang="en-US" altLang="en-US" sz="2200" dirty="0"/>
              <a:t>, </a:t>
            </a:r>
            <a:r>
              <a:rPr lang="en-US" altLang="en-US" sz="2200" dirty="0">
                <a:latin typeface="Courier New" panose="02070309020205020404" pitchFamily="49" charset="0"/>
              </a:rPr>
              <a:t>I</a:t>
            </a:r>
            <a:r>
              <a:rPr lang="en-US" altLang="en-US" sz="2200" dirty="0"/>
              <a:t>, </a:t>
            </a:r>
            <a:r>
              <a:rPr lang="en-US" altLang="en-US" sz="2200" dirty="0">
                <a:latin typeface="Courier New" panose="02070309020205020404" pitchFamily="49" charset="0"/>
              </a:rPr>
              <a:t>J5x7</a:t>
            </a:r>
            <a:r>
              <a:rPr lang="en-US" altLang="en-US" sz="2200" dirty="0"/>
              <a:t>, </a:t>
            </a:r>
            <a:r>
              <a:rPr lang="en-US" altLang="en-US" sz="2200" dirty="0" err="1">
                <a:latin typeface="Courier New" panose="02070309020205020404" pitchFamily="49" charset="0"/>
              </a:rPr>
              <a:t>Number_of_moves</a:t>
            </a:r>
            <a:r>
              <a:rPr lang="en-US" altLang="en-US" sz="2200" dirty="0"/>
              <a:t>, </a:t>
            </a:r>
            <a:r>
              <a:rPr lang="en-US" altLang="en-US" sz="2200" dirty="0">
                <a:latin typeface="Courier New" panose="02070309020205020404" pitchFamily="49" charset="0"/>
              </a:rPr>
              <a:t>_</a:t>
            </a:r>
            <a:r>
              <a:rPr lang="en-US" altLang="en-US" sz="2200" dirty="0" err="1">
                <a:latin typeface="Courier New" panose="02070309020205020404" pitchFamily="49" charset="0"/>
              </a:rPr>
              <a:t>sysflag</a:t>
            </a:r>
            <a:endParaRPr lang="en-US" altLang="en-US" sz="2200" dirty="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invalid</a:t>
            </a:r>
            <a:r>
              <a:rPr lang="en-US" altLang="en-US" sz="2200" dirty="0"/>
              <a:t> variable names: </a:t>
            </a:r>
            <a:r>
              <a:rPr lang="en-US" altLang="en-US" sz="2200" dirty="0" err="1">
                <a:latin typeface="Courier New" panose="02070309020205020404" pitchFamily="49" charset="0"/>
              </a:rPr>
              <a:t>sum$value</a:t>
            </a:r>
            <a:r>
              <a:rPr lang="en-US" altLang="en-US" sz="2200" dirty="0"/>
              <a:t>, </a:t>
            </a:r>
            <a:r>
              <a:rPr lang="en-US" altLang="en-US" sz="2200" dirty="0">
                <a:latin typeface="Courier New" panose="02070309020205020404" pitchFamily="49" charset="0"/>
              </a:rPr>
              <a:t>3Spencer</a:t>
            </a:r>
            <a:r>
              <a:rPr lang="en-US" altLang="en-US" sz="2200" dirty="0"/>
              <a:t>, </a:t>
            </a:r>
            <a:r>
              <a:rPr lang="en-US" altLang="en-US" sz="2200" dirty="0">
                <a:latin typeface="Courier New" panose="02070309020205020404" pitchFamily="49" charset="0"/>
              </a:rPr>
              <a:t>int</a:t>
            </a:r>
            <a:r>
              <a:rPr lang="en-US" altLang="en-US" sz="2200" dirty="0"/>
              <a:t>.  </a:t>
            </a:r>
          </a:p>
          <a:p>
            <a:pPr eaLnBrk="1" hangingPunct="1">
              <a:lnSpc>
                <a:spcPct val="95000"/>
              </a:lnSpc>
              <a:spcBef>
                <a:spcPts val="0"/>
              </a:spcBef>
              <a:buFont typeface="Wingdings" panose="05000000000000000000" pitchFamily="2" charset="2"/>
              <a:buChar char="q"/>
            </a:pPr>
            <a:r>
              <a:rPr lang="en-US" altLang="en-US" sz="2200" dirty="0"/>
              <a:t>C is case-sensitive: </a:t>
            </a:r>
            <a:r>
              <a:rPr lang="en-US" altLang="en-US" sz="2200" dirty="0">
                <a:latin typeface="Courier New" panose="02070309020205020404" pitchFamily="49" charset="0"/>
              </a:rPr>
              <a:t>sum</a:t>
            </a:r>
            <a:r>
              <a:rPr lang="en-US" altLang="en-US" sz="2200" dirty="0"/>
              <a:t>, </a:t>
            </a:r>
            <a:r>
              <a:rPr lang="en-US" altLang="en-US" sz="2200" dirty="0">
                <a:latin typeface="Courier New" panose="02070309020205020404" pitchFamily="49" charset="0"/>
              </a:rPr>
              <a:t>Sum</a:t>
            </a:r>
            <a:r>
              <a:rPr lang="en-US" altLang="en-US" sz="2200" dirty="0"/>
              <a:t>, and </a:t>
            </a:r>
            <a:r>
              <a:rPr lang="en-US" altLang="en-US" sz="2200" dirty="0">
                <a:latin typeface="Courier New" panose="02070309020205020404" pitchFamily="49" charset="0"/>
              </a:rPr>
              <a:t>SUM</a:t>
            </a:r>
            <a:r>
              <a:rPr lang="en-US" altLang="en-US" sz="2200" dirty="0"/>
              <a:t> each refer to a different variable !</a:t>
            </a:r>
          </a:p>
          <a:p>
            <a:pPr eaLnBrk="1" hangingPunct="1">
              <a:lnSpc>
                <a:spcPct val="95000"/>
              </a:lnSpc>
              <a:spcBef>
                <a:spcPts val="0"/>
              </a:spcBef>
              <a:buFont typeface="Wingdings" panose="05000000000000000000" pitchFamily="2" charset="2"/>
              <a:buChar char="q"/>
            </a:pPr>
            <a:r>
              <a:rPr lang="en-US" altLang="en-US" sz="2200" dirty="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dirty="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dirty="0"/>
              <a:t>Basic data types in C: </a:t>
            </a:r>
            <a:r>
              <a:rPr lang="en-US" altLang="en-US" sz="2400" b="1" dirty="0" err="1">
                <a:latin typeface="Courier New" panose="02070309020205020404" pitchFamily="49" charset="0"/>
              </a:rPr>
              <a:t>int</a:t>
            </a:r>
            <a:r>
              <a:rPr lang="en-US" altLang="en-US" sz="2400" b="1" dirty="0"/>
              <a:t>, </a:t>
            </a:r>
            <a:r>
              <a:rPr lang="en-US" altLang="en-US" sz="2400" b="1" dirty="0">
                <a:latin typeface="Courier New" panose="02070309020205020404" pitchFamily="49" charset="0"/>
              </a:rPr>
              <a:t>float</a:t>
            </a:r>
            <a:r>
              <a:rPr lang="en-US" altLang="en-US" sz="2400" b="1" dirty="0"/>
              <a:t>, </a:t>
            </a:r>
            <a:r>
              <a:rPr lang="en-US" altLang="en-US" sz="2400" b="1" dirty="0">
                <a:latin typeface="Courier New" panose="02070309020205020404" pitchFamily="49" charset="0"/>
              </a:rPr>
              <a:t>double</a:t>
            </a:r>
            <a:r>
              <a:rPr lang="en-US" altLang="en-US" sz="2400" b="1" dirty="0"/>
              <a:t>, </a:t>
            </a:r>
            <a:r>
              <a:rPr lang="en-US" altLang="en-US" sz="2400" b="1" dirty="0">
                <a:latin typeface="Courier New" panose="02070309020205020404" pitchFamily="49" charset="0"/>
              </a:rPr>
              <a:t>char</a:t>
            </a:r>
            <a:r>
              <a:rPr lang="en-US" altLang="en-US" sz="2400" b="1" dirty="0"/>
              <a:t>, and </a:t>
            </a:r>
            <a:r>
              <a:rPr lang="en-US" altLang="en-US" sz="2400" b="1" dirty="0">
                <a:latin typeface="Courier New" panose="02070309020205020404" pitchFamily="49" charset="0"/>
              </a:rPr>
              <a:t>_Bool</a:t>
            </a:r>
            <a:r>
              <a:rPr lang="en-US" altLang="en-US" sz="2400" b="1" dirty="0"/>
              <a:t>.</a:t>
            </a:r>
          </a:p>
          <a:p>
            <a:pPr eaLnBrk="1" hangingPunct="1">
              <a:buFont typeface="Wingdings" panose="05000000000000000000" pitchFamily="2" charset="2"/>
              <a:buChar char="q"/>
            </a:pPr>
            <a:r>
              <a:rPr lang="en-US" altLang="en-US" sz="2000" dirty="0"/>
              <a:t>Data type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a:t> can be used to store integer numbers (values with no decimal places)</a:t>
            </a:r>
          </a:p>
          <a:p>
            <a:pPr eaLnBrk="1" hangingPunct="1">
              <a:buFont typeface="Wingdings" panose="05000000000000000000" pitchFamily="2" charset="2"/>
              <a:buChar char="q"/>
            </a:pPr>
            <a:r>
              <a:rPr lang="en-US" altLang="en-US" sz="2000" dirty="0"/>
              <a:t>Data type </a:t>
            </a:r>
            <a:r>
              <a:rPr lang="en-US" altLang="en-US" sz="2000" dirty="0" err="1"/>
              <a:t>type</a:t>
            </a:r>
            <a:r>
              <a:rPr lang="en-US" altLang="en-US" sz="2000" dirty="0"/>
              <a:t> </a:t>
            </a:r>
            <a:r>
              <a:rPr lang="en-US" altLang="en-US" sz="2000" dirty="0">
                <a:latin typeface="Courier New" panose="02070309020205020404" pitchFamily="49" charset="0"/>
              </a:rPr>
              <a:t>float: </a:t>
            </a:r>
            <a:r>
              <a:rPr lang="en-US" altLang="en-US" sz="2000" dirty="0"/>
              <a:t> can be used for storing floating-point numbers (values containing decimal places).</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double:</a:t>
            </a:r>
            <a:r>
              <a:rPr lang="en-US" altLang="en-US" sz="2000" dirty="0"/>
              <a:t> the same as type </a:t>
            </a:r>
            <a:r>
              <a:rPr lang="en-US" altLang="en-US" sz="2000" dirty="0">
                <a:latin typeface="Courier New" panose="02070309020205020404" pitchFamily="49" charset="0"/>
              </a:rPr>
              <a:t>float</a:t>
            </a:r>
            <a:r>
              <a:rPr lang="en-US" altLang="en-US" sz="2000" dirty="0"/>
              <a:t>, only with roughly twice the precision.</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char:</a:t>
            </a:r>
            <a:r>
              <a:rPr lang="en-US" altLang="en-US" sz="2000" dirty="0"/>
              <a:t> can be used to store a single character, such as the letter </a:t>
            </a:r>
            <a:r>
              <a:rPr lang="en-US" altLang="en-US" sz="2000" i="1" dirty="0"/>
              <a:t>a</a:t>
            </a:r>
            <a:r>
              <a:rPr lang="en-US" altLang="en-US" sz="2000" dirty="0"/>
              <a:t>, the digit character </a:t>
            </a:r>
            <a:r>
              <a:rPr lang="en-US" altLang="en-US" sz="2000" i="1" dirty="0"/>
              <a:t>6</a:t>
            </a:r>
            <a:r>
              <a:rPr lang="en-US" altLang="en-US" sz="2000" dirty="0"/>
              <a:t>, or a semicolon. </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_Bool:</a:t>
            </a:r>
            <a:r>
              <a:rPr lang="en-US" altLang="en-US" sz="2000" dirty="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dirty="0"/>
                        <a:t>Data Type</a:t>
                      </a:r>
                    </a:p>
                  </a:txBody>
                  <a:tcPr marL="129409" marR="64705" marT="64705" marB="64705"/>
                </a:tc>
                <a:tc>
                  <a:txBody>
                    <a:bodyPr/>
                    <a:lstStyle/>
                    <a:p>
                      <a:pPr algn="ctr" fontAlgn="t"/>
                      <a:r>
                        <a:rPr lang="en-US" sz="2000" b="1" dirty="0"/>
                        <a:t>Size</a:t>
                      </a:r>
                    </a:p>
                  </a:txBody>
                  <a:tcPr marL="64705" marR="64705" marT="64705" marB="64705"/>
                </a:tc>
                <a:tc>
                  <a:txBody>
                    <a:bodyPr/>
                    <a:lstStyle/>
                    <a:p>
                      <a:pPr algn="ctr" fontAlgn="t"/>
                      <a:r>
                        <a:rPr lang="en-US" sz="2000" b="1" dirty="0"/>
                        <a:t>Range</a:t>
                      </a:r>
                    </a:p>
                  </a:txBody>
                  <a:tcPr marL="64705" marR="64705" marT="64705" marB="64705"/>
                </a:tc>
                <a:tc>
                  <a:txBody>
                    <a:bodyPr/>
                    <a:lstStyle/>
                    <a:p>
                      <a:pPr algn="ctr" fontAlgn="t"/>
                      <a:r>
                        <a:rPr lang="en-US" sz="2000" b="1" dirty="0"/>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dirty="0"/>
                        <a:t>int</a:t>
                      </a:r>
                    </a:p>
                  </a:txBody>
                  <a:tcPr marL="133350" marR="133350" marT="66675" marB="66675" anchor="ctr"/>
                </a:tc>
                <a:tc>
                  <a:txBody>
                    <a:bodyPr/>
                    <a:lstStyle/>
                    <a:p>
                      <a:pPr algn="ctr" fontAlgn="base"/>
                      <a:r>
                        <a:rPr lang="en-US" sz="1800" b="1" dirty="0"/>
                        <a:t>4 bytes</a:t>
                      </a:r>
                    </a:p>
                  </a:txBody>
                  <a:tcPr marL="133350" marR="133350" marT="66675" marB="66675" anchor="ctr"/>
                </a:tc>
                <a:tc>
                  <a:txBody>
                    <a:bodyPr/>
                    <a:lstStyle/>
                    <a:p>
                      <a:pPr algn="ctr" fontAlgn="base"/>
                      <a:r>
                        <a:rPr lang="en-US" dirty="0"/>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dirty="0"/>
                        <a:t>float</a:t>
                      </a:r>
                    </a:p>
                  </a:txBody>
                  <a:tcPr marL="129409" marR="64705" marT="64705" marB="64705"/>
                </a:tc>
                <a:tc>
                  <a:txBody>
                    <a:bodyPr/>
                    <a:lstStyle/>
                    <a:p>
                      <a:pPr algn="ctr" fontAlgn="t"/>
                      <a:r>
                        <a:rPr lang="en-US" sz="1800" b="1" dirty="0"/>
                        <a:t>4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dirty="0"/>
                        <a:t>double</a:t>
                      </a:r>
                    </a:p>
                  </a:txBody>
                  <a:tcPr marL="129409" marR="64705" marT="64705" marB="64705"/>
                </a:tc>
                <a:tc>
                  <a:txBody>
                    <a:bodyPr/>
                    <a:lstStyle/>
                    <a:p>
                      <a:pPr algn="ctr" fontAlgn="t"/>
                      <a:r>
                        <a:rPr lang="en-US" sz="1800" b="1" dirty="0"/>
                        <a:t>8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dirty="0" err="1"/>
                        <a:t>boolean</a:t>
                      </a:r>
                      <a:endParaRPr lang="en-US" sz="1800" b="1" dirty="0"/>
                    </a:p>
                  </a:txBody>
                  <a:tcPr marL="129409" marR="64705" marT="64705" marB="64705"/>
                </a:tc>
                <a:tc>
                  <a:txBody>
                    <a:bodyPr/>
                    <a:lstStyle/>
                    <a:p>
                      <a:pPr algn="ctr" fontAlgn="t"/>
                      <a:r>
                        <a:rPr lang="en-US" sz="1800" b="1" dirty="0"/>
                        <a:t>1 byte</a:t>
                      </a:r>
                    </a:p>
                  </a:txBody>
                  <a:tcPr marL="64705" marR="64705" marT="64705" marB="64705"/>
                </a:tc>
                <a:tc>
                  <a:txBody>
                    <a:bodyPr/>
                    <a:lstStyle/>
                    <a:p>
                      <a:pPr algn="ctr" fontAlgn="t"/>
                      <a:r>
                        <a:rPr lang="en-US" dirty="0"/>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dirty="0"/>
                        <a:t>char</a:t>
                      </a:r>
                    </a:p>
                  </a:txBody>
                  <a:tcPr marL="133350" marR="133350" marT="66675" marB="66675" anchor="ctr"/>
                </a:tc>
                <a:tc>
                  <a:txBody>
                    <a:bodyPr/>
                    <a:lstStyle/>
                    <a:p>
                      <a:pPr algn="ctr" fontAlgn="base"/>
                      <a:r>
                        <a:rPr lang="en-US" sz="1800" b="1" dirty="0"/>
                        <a:t>1 bytes</a:t>
                      </a:r>
                    </a:p>
                  </a:txBody>
                  <a:tcPr marL="133350" marR="133350" marT="66675" marB="66675" anchor="ctr"/>
                </a:tc>
                <a:tc>
                  <a:txBody>
                    <a:bodyPr/>
                    <a:lstStyle/>
                    <a:p>
                      <a:pPr algn="ctr" fontAlgn="base"/>
                      <a:r>
                        <a:rPr lang="en-US" dirty="0"/>
                        <a:t>0 to 255</a:t>
                      </a:r>
                    </a:p>
                  </a:txBody>
                  <a:tcPr marL="133350" marR="133350" marT="66675" marB="66675" anchor="ctr"/>
                </a:tc>
                <a:tc>
                  <a:txBody>
                    <a:bodyPr/>
                    <a:lstStyle/>
                    <a:p>
                      <a:pPr algn="l" fontAlgn="t"/>
                      <a:r>
                        <a:rPr lang="en-US" dirty="0"/>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char letter;  /* declare  variable letter of type char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letter = ‘A';   /* OK */ </a:t>
            </a:r>
          </a:p>
          <a:p>
            <a:pPr eaLnBrk="1" hangingPunct="1">
              <a:spcBef>
                <a:spcPct val="0"/>
              </a:spcBef>
              <a:buFontTx/>
              <a:buNone/>
            </a:pPr>
            <a:r>
              <a:rPr lang="en-US" altLang="en-US" sz="1800" dirty="0">
                <a:latin typeface="Courier New" panose="02070309020205020404" pitchFamily="49" charset="0"/>
              </a:rPr>
              <a:t>letter = A;     /* NO! Compiler thinks A is a variable */ </a:t>
            </a:r>
          </a:p>
          <a:p>
            <a:pPr eaLnBrk="1" hangingPunct="1">
              <a:spcBef>
                <a:spcPct val="0"/>
              </a:spcBef>
              <a:buFontTx/>
              <a:buNone/>
            </a:pPr>
            <a:r>
              <a:rPr lang="en-US" altLang="en-US" sz="1800" dirty="0">
                <a:latin typeface="Courier New" panose="02070309020205020404" pitchFamily="49" charset="0"/>
              </a:rPr>
              <a:t>letter = “A";   /* NO! Compiler thinks “A" is a string */ </a:t>
            </a:r>
            <a:br>
              <a:rPr lang="en-US" altLang="en-US" sz="1800" dirty="0">
                <a:latin typeface="Courier New" panose="02070309020205020404" pitchFamily="49" charset="0"/>
              </a:rPr>
            </a:br>
            <a:r>
              <a:rPr lang="en-US" altLang="en-US" sz="1800" dirty="0">
                <a:latin typeface="Courier New" panose="02070309020205020404" pitchFamily="49" charset="0"/>
              </a:rPr>
              <a:t>letter = 65;    /* ok because characters are really </a:t>
            </a:r>
          </a:p>
          <a:p>
            <a:pPr eaLnBrk="1" hangingPunct="1">
              <a:spcBef>
                <a:spcPct val="0"/>
              </a:spcBef>
              <a:buFontTx/>
              <a:buNone/>
            </a:pPr>
            <a:r>
              <a:rPr lang="en-US" altLang="en-US" sz="1800" dirty="0">
                <a:latin typeface="Courier New" panose="02070309020205020404" pitchFamily="49" charset="0"/>
              </a:rPr>
              <a:t>                    stored as numeric values (ASCII code),</a:t>
            </a:r>
          </a:p>
          <a:p>
            <a:pPr eaLnBrk="1" hangingPunct="1">
              <a:spcBef>
                <a:spcPct val="0"/>
              </a:spcBef>
              <a:buFontTx/>
              <a:buNone/>
            </a:pPr>
            <a:r>
              <a:rPr lang="en-US" altLang="en-US" sz="1800" dirty="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94B58-A63A-4D81-B5F7-57543FA98D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9A3D07-BBFF-43BA-B788-3AAED0E0CC09}">
  <ds:schemaRefs>
    <ds:schemaRef ds:uri="http://schemas.microsoft.com/sharepoint/v3/contenttype/forms"/>
  </ds:schemaRefs>
</ds:datastoreItem>
</file>

<file path=customXml/itemProps3.xml><?xml version="1.0" encoding="utf-8"?>
<ds:datastoreItem xmlns:ds="http://schemas.openxmlformats.org/officeDocument/2006/customXml" ds:itemID="{98473978-8800-44FD-9C6D-620AB21FC024}"/>
</file>

<file path=docProps/app.xml><?xml version="1.0" encoding="utf-8"?>
<Properties xmlns="http://schemas.openxmlformats.org/officeDocument/2006/extended-properties" xmlns:vt="http://schemas.openxmlformats.org/officeDocument/2006/docPropsVTypes">
  <Template>Spectrum.thmx</Template>
  <TotalTime>383</TotalTime>
  <Words>1985</Words>
  <Application>Microsoft Office PowerPoint</Application>
  <PresentationFormat>On-screen Show (4:3)</PresentationFormat>
  <Paragraphs>241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Courier New</vt:lpstr>
      <vt:lpstr>Wingdings</vt: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PowerPoint Presentation</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67</cp:revision>
  <dcterms:created xsi:type="dcterms:W3CDTF">2018-12-10T17:20:29Z</dcterms:created>
  <dcterms:modified xsi:type="dcterms:W3CDTF">2022-01-31T07:59:42Z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