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 id="2147483680" r:id="rId4"/>
    <p:sldMasterId id="2147483663" r:id="rId5"/>
    <p:sldMasterId id="2147483665" r:id="rId6"/>
    <p:sldMasterId id="2147483668" r:id="rId7"/>
    <p:sldMasterId id="2147483678" r:id="rId8"/>
    <p:sldMasterId id="2147483670" r:id="rId9"/>
    <p:sldMasterId id="2147483675" r:id="rId10"/>
    <p:sldMasterId id="2147483672" r:id="rId11"/>
  </p:sldMasterIdLst>
  <p:notesMasterIdLst>
    <p:notesMasterId r:id="rId77"/>
  </p:notesMasterIdLst>
  <p:sldIdLst>
    <p:sldId id="256" r:id="rId12"/>
    <p:sldId id="345" r:id="rId13"/>
    <p:sldId id="290" r:id="rId14"/>
    <p:sldId id="292" r:id="rId15"/>
    <p:sldId id="295" r:id="rId16"/>
    <p:sldId id="346" r:id="rId17"/>
    <p:sldId id="347" r:id="rId18"/>
    <p:sldId id="298" r:id="rId19"/>
    <p:sldId id="349" r:id="rId20"/>
    <p:sldId id="350" r:id="rId21"/>
    <p:sldId id="351" r:id="rId22"/>
    <p:sldId id="352" r:id="rId23"/>
    <p:sldId id="353" r:id="rId24"/>
    <p:sldId id="354" r:id="rId25"/>
    <p:sldId id="355" r:id="rId26"/>
    <p:sldId id="356" r:id="rId27"/>
    <p:sldId id="348" r:id="rId28"/>
    <p:sldId id="306" r:id="rId29"/>
    <p:sldId id="307" r:id="rId30"/>
    <p:sldId id="358" r:id="rId31"/>
    <p:sldId id="360" r:id="rId32"/>
    <p:sldId id="361" r:id="rId33"/>
    <p:sldId id="362" r:id="rId34"/>
    <p:sldId id="312" r:id="rId35"/>
    <p:sldId id="363" r:id="rId36"/>
    <p:sldId id="364" r:id="rId37"/>
    <p:sldId id="365" r:id="rId38"/>
    <p:sldId id="366" r:id="rId39"/>
    <p:sldId id="367" r:id="rId40"/>
    <p:sldId id="368" r:id="rId41"/>
    <p:sldId id="369" r:id="rId42"/>
    <p:sldId id="373" r:id="rId43"/>
    <p:sldId id="370" r:id="rId44"/>
    <p:sldId id="371" r:id="rId45"/>
    <p:sldId id="323" r:id="rId46"/>
    <p:sldId id="359" r:id="rId47"/>
    <p:sldId id="375" r:id="rId48"/>
    <p:sldId id="376" r:id="rId49"/>
    <p:sldId id="377" r:id="rId50"/>
    <p:sldId id="378" r:id="rId51"/>
    <p:sldId id="379" r:id="rId52"/>
    <p:sldId id="344" r:id="rId53"/>
    <p:sldId id="380" r:id="rId54"/>
    <p:sldId id="386" r:id="rId55"/>
    <p:sldId id="387" r:id="rId56"/>
    <p:sldId id="381" r:id="rId57"/>
    <p:sldId id="391" r:id="rId58"/>
    <p:sldId id="392" r:id="rId59"/>
    <p:sldId id="331" r:id="rId60"/>
    <p:sldId id="393" r:id="rId61"/>
    <p:sldId id="394" r:id="rId62"/>
    <p:sldId id="357" r:id="rId63"/>
    <p:sldId id="395" r:id="rId64"/>
    <p:sldId id="396" r:id="rId65"/>
    <p:sldId id="397" r:id="rId66"/>
    <p:sldId id="398" r:id="rId67"/>
    <p:sldId id="374" r:id="rId68"/>
    <p:sldId id="400" r:id="rId69"/>
    <p:sldId id="401" r:id="rId70"/>
    <p:sldId id="402" r:id="rId71"/>
    <p:sldId id="399" r:id="rId72"/>
    <p:sldId id="403" r:id="rId73"/>
    <p:sldId id="405" r:id="rId74"/>
    <p:sldId id="407" r:id="rId75"/>
    <p:sldId id="406"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221"/>
    <a:srgbClr val="CC0000"/>
    <a:srgbClr val="FFCCCC"/>
    <a:srgbClr val="B2B2B2"/>
    <a:srgbClr val="005EA4"/>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5809E-B18F-4D33-B661-14AA3326FE17}" v="2" dt="2023-10-08T13:25:17.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5345" autoAdjust="0"/>
  </p:normalViewPr>
  <p:slideViewPr>
    <p:cSldViewPr>
      <p:cViewPr>
        <p:scale>
          <a:sx n="60" d="100"/>
          <a:sy n="60" d="100"/>
        </p:scale>
        <p:origin x="-1656" y="-234"/>
      </p:cViewPr>
      <p:guideLst>
        <p:guide orient="horz" pos="2160"/>
        <p:guide pos="2880"/>
      </p:guideLst>
    </p:cSldViewPr>
  </p:slideViewPr>
  <p:outlineViewPr>
    <p:cViewPr>
      <p:scale>
        <a:sx n="33" d="100"/>
        <a:sy n="33" d="100"/>
      </p:scale>
      <p:origin x="0" y="12912"/>
    </p:cViewPr>
  </p:outlineViewPr>
  <p:notesTextViewPr>
    <p:cViewPr>
      <p:scale>
        <a:sx n="1" d="1"/>
        <a:sy n="1" d="1"/>
      </p:scale>
      <p:origin x="0" y="0"/>
    </p:cViewPr>
  </p:notesTextViewPr>
  <p:sorterViewPr>
    <p:cViewPr>
      <p:scale>
        <a:sx n="110" d="100"/>
        <a:sy n="110" d="100"/>
      </p:scale>
      <p:origin x="0" y="0"/>
    </p:cViewPr>
  </p:sorterViewPr>
  <p:notesViewPr>
    <p:cSldViewPr>
      <p:cViewPr varScale="1">
        <p:scale>
          <a:sx n="53" d="100"/>
          <a:sy n="53" d="100"/>
        </p:scale>
        <p:origin x="-29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16" Type="http://schemas.openxmlformats.org/officeDocument/2006/relationships/slide" Target="slides/slide5.xml"/><Relationship Id="rId11" Type="http://schemas.openxmlformats.org/officeDocument/2006/relationships/slideMaster" Target="slideMasters/slideMaster9.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viewProps" Target="viewProps.xml"/><Relationship Id="rId5" Type="http://schemas.openxmlformats.org/officeDocument/2006/relationships/slideMaster" Target="slideMasters/slideMaster3.xml"/><Relationship Id="rId61" Type="http://schemas.openxmlformats.org/officeDocument/2006/relationships/slide" Target="slides/slide50.xml"/><Relationship Id="rId82" Type="http://schemas.microsoft.com/office/2016/11/relationships/changesInfo" Target="changesInfos/changesInfo1.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notesMaster" Target="notesMasters/notesMaster1.xml"/><Relationship Id="rId8" Type="http://schemas.openxmlformats.org/officeDocument/2006/relationships/slideMaster" Target="slideMasters/slideMaster6.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theme" Target="theme/theme1.xml"/><Relationship Id="rId3" Type="http://schemas.openxmlformats.org/officeDocument/2006/relationships/slideMaster" Target="slideMasters/slideMaster1.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4.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Master" Target="slideMasters/slideMaster7.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7" Type="http://schemas.openxmlformats.org/officeDocument/2006/relationships/slideMaster" Target="slideMasters/slideMaster5.xml"/><Relationship Id="rId71" Type="http://schemas.openxmlformats.org/officeDocument/2006/relationships/slide" Target="slides/slide60.xml"/><Relationship Id="rId2" Type="http://schemas.openxmlformats.org/officeDocument/2006/relationships/customXml" Target="../customXml/item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MOHI UDDIN" userId="S::22-48727-3@student.aiub.edu::5a5fcc9f-92b2-4b88-8419-55cdb470f37f" providerId="AD" clId="Web-{FA45809E-B18F-4D33-B661-14AA3326FE17}"/>
    <pc:docChg chg="modSld">
      <pc:chgData name="MD.MOHI UDDIN" userId="S::22-48727-3@student.aiub.edu::5a5fcc9f-92b2-4b88-8419-55cdb470f37f" providerId="AD" clId="Web-{FA45809E-B18F-4D33-B661-14AA3326FE17}" dt="2023-10-08T13:25:17.164" v="1"/>
      <pc:docMkLst>
        <pc:docMk/>
      </pc:docMkLst>
      <pc:sldChg chg="mod modShow">
        <pc:chgData name="MD.MOHI UDDIN" userId="S::22-48727-3@student.aiub.edu::5a5fcc9f-92b2-4b88-8419-55cdb470f37f" providerId="AD" clId="Web-{FA45809E-B18F-4D33-B661-14AA3326FE17}" dt="2023-10-08T13:25:17.164" v="1"/>
        <pc:sldMkLst>
          <pc:docMk/>
          <pc:sldMk cId="4224985656" sldId="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10/8/2023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000" dirty="0"/>
              <a:t>This is perhaps the most important chapter in the textbook.   It’s worth mentioning to your students that investing extra time to master this chapter will make it easier for them to learn much of the subsequent material in the book. </a:t>
            </a:r>
          </a:p>
          <a:p>
            <a:pPr eaLnBrk="1" hangingPunct="1"/>
            <a:endParaRPr lang="en-US" sz="1000" dirty="0"/>
          </a:p>
          <a:p>
            <a:pPr eaLnBrk="1" hangingPunct="1"/>
            <a:r>
              <a:rPr lang="en-US" sz="1000" dirty="0"/>
              <a:t>This is also one of the longest chapters in the textbook, and this PowerPoint file is one of the most graph-intensive.  Many students taking economics for the first time have difficulty grasping the graphs, which are critically important in this and all subsequent chapters in the book.  So an extra degree of hand-holding might be appropriate.  </a:t>
            </a:r>
          </a:p>
          <a:p>
            <a:pPr eaLnBrk="1" hangingPunct="1"/>
            <a:endParaRPr lang="en-US" sz="1000" dirty="0"/>
          </a:p>
          <a:p>
            <a:pPr eaLnBrk="1" hangingPunct="1"/>
            <a:r>
              <a:rPr lang="en-US" sz="1000" dirty="0"/>
              <a:t>Accordingly, this PowerPoint has carefully detailed animations that build many of the graphs with great care.  For example, we show a demand or supply schedule next to the axes, and highlight each coordinate pair in the table as the corresponding point appears on the graph.  </a:t>
            </a:r>
          </a:p>
          <a:p>
            <a:pPr eaLnBrk="1" hangingPunct="1"/>
            <a:endParaRPr lang="en-US" sz="1000" dirty="0"/>
          </a:p>
          <a:p>
            <a:pPr eaLnBrk="1" hangingPunct="1"/>
            <a:r>
              <a:rPr lang="en-US" sz="1000" dirty="0"/>
              <a:t>Please be assured that the presentation of graphs is more streamlined in subsequent chapters.  In this early chapter, though, we do not want to leave any students behind.  </a:t>
            </a:r>
          </a:p>
          <a:p>
            <a:pPr eaLnBrk="1" hangingPunct="1"/>
            <a:endParaRPr lang="en-US" sz="1000" dirty="0"/>
          </a:p>
          <a:p>
            <a:pPr eaLnBrk="1" hangingPunct="1"/>
            <a:r>
              <a:rPr lang="en-US" sz="1000" dirty="0"/>
              <a:t>If your students are already very comfortable with scatter-type graphs, consider simplifying or turning off the animation on these slides in order to get through them faster.</a:t>
            </a:r>
          </a:p>
          <a:p>
            <a:pPr eaLnBrk="1" hangingPunct="1">
              <a:lnSpc>
                <a:spcPct val="90000"/>
              </a:lnSpc>
              <a:spcBef>
                <a:spcPct val="0"/>
              </a:spcBef>
            </a:pPr>
            <a:endParaRPr lang="en-US" sz="1000" dirty="0"/>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3071048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239845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Income is the first demand shifter discussed in this chapter of the textbook.  I chose to start with a different one (number of buyers), for the following reason: </a:t>
            </a:r>
          </a:p>
          <a:p>
            <a:pPr eaLnBrk="1" hangingPunct="1"/>
            <a:r>
              <a:rPr lang="en-US" dirty="0"/>
              <a:t>In discussing the impact of changes in income on the demand curve, the textbook also introduces the concept of normal goods and inferior goods.   Students may find it easier to learn about curve shifts if the presentation focuses </a:t>
            </a:r>
            <a:r>
              <a:rPr lang="en-US" i="1" dirty="0"/>
              <a:t>solely</a:t>
            </a:r>
            <a:r>
              <a:rPr lang="en-US" dirty="0"/>
              <a:t> on a curve shift (at least initially) without simultaneously introducing other concepts.  </a:t>
            </a:r>
          </a:p>
          <a:p>
            <a:pPr eaLnBrk="1" hangingPunct="1"/>
            <a:endParaRPr lang="en-US" dirty="0"/>
          </a:p>
          <a:p>
            <a:pPr eaLnBrk="1" hangingPunct="1"/>
            <a:r>
              <a:rPr lang="en-US" dirty="0"/>
              <a:t>If you wish to present the demand shifters in the same order as they appear in the book, simply reorder the slides in this presentation.  </a:t>
            </a:r>
          </a:p>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548030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a:t>Beginning economics students often have trouble understanding the difference between a movement along the curve and a shift in the curve.  Here, the animation has been carefully designed to help students see that a shift in the curve results from an increase in quantity at each price.  </a:t>
            </a:r>
          </a:p>
          <a:p>
            <a:pPr eaLnBrk="1" hangingPunct="1">
              <a:lnSpc>
                <a:spcPct val="90000"/>
              </a:lnSpc>
            </a:pPr>
            <a:endParaRPr lang="en-US" dirty="0"/>
          </a:p>
          <a:p>
            <a:pPr eaLnBrk="1" hangingPunct="1">
              <a:lnSpc>
                <a:spcPct val="90000"/>
              </a:lnSpc>
            </a:pPr>
            <a:r>
              <a:rPr lang="en-US" dirty="0"/>
              <a:t>(A more realistic scenario would involve a non-parallel shift, where the horizontal distance of the shift would be greater for lower prices than higher ones. However, to remain consistent with the textbook, and to keep things simple, this slide shows a parallel shift.)</a:t>
            </a:r>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1272165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548030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If you are willing to spend a couple extra minutes on substitutes and complements, and have a blackboard or whiteboard to draw on, here’s an idea:</a:t>
            </a:r>
          </a:p>
          <a:p>
            <a:pPr eaLnBrk="1" hangingPunct="1"/>
            <a:endParaRPr lang="en-US" sz="1200" dirty="0"/>
          </a:p>
          <a:p>
            <a:pPr eaLnBrk="1" hangingPunct="1"/>
            <a:r>
              <a:rPr lang="en-US" sz="1200" dirty="0"/>
              <a:t>Before (or instead of) showing this slide, draw the demand curve for hamburgers.  Pick a price, say $5, and draw a horizontal line at that price, extending from the vertical axis through the D curve and continuing to the right.  Suppose Q = 1000 when P = $5.  Label this on the horizontal axis.  </a:t>
            </a:r>
          </a:p>
          <a:p>
            <a:pPr eaLnBrk="1" hangingPunct="1"/>
            <a:endParaRPr lang="en-US" sz="1200" dirty="0"/>
          </a:p>
          <a:p>
            <a:pPr eaLnBrk="1" hangingPunct="1"/>
            <a:r>
              <a:rPr lang="en-US" sz="1200" dirty="0"/>
              <a:t>Now ask your students:   If pizza becomes more expensive, but price of hamburgers does not change, what would happen to the quantity of hamburgers demanded?  Would it remain at 1000, would it increase, or would it decrease?  Explain.  </a:t>
            </a:r>
          </a:p>
          <a:p>
            <a:pPr eaLnBrk="1" hangingPunct="1"/>
            <a:endParaRPr lang="en-US" sz="1200" dirty="0"/>
          </a:p>
          <a:p>
            <a:pPr eaLnBrk="1" hangingPunct="1"/>
            <a:r>
              <a:rPr lang="en-US" sz="1200" dirty="0"/>
              <a:t>Some and perhaps most students will see right away that people will want more hamburgers when the price of pizza rises.  After establishing this, note that the increase in the price of pizza caused an increase in the quantity demanded of hamburgers.  Then state the term “substitutes” and give the definition.  </a:t>
            </a:r>
          </a:p>
          <a:p>
            <a:pPr eaLnBrk="1" hangingPunct="1"/>
            <a:endParaRPr lang="en-US" sz="1200" dirty="0"/>
          </a:p>
          <a:p>
            <a:pPr eaLnBrk="1" hangingPunct="1"/>
            <a:r>
              <a:rPr lang="en-US" sz="1200" dirty="0"/>
              <a:t>Before giving the other examples (listed in the last bullet of this slide), do a similar exercise to develop the concept of complements.  Finally, give the examples of substitutes and complements from the last bullet point of this and the following slide, but mix up the order and ask students to identify whether each example is complements or substitutes. </a:t>
            </a:r>
          </a:p>
          <a:p>
            <a:pPr eaLnBrk="1" hangingPunct="1"/>
            <a:endParaRPr lang="en-US" sz="1200" dirty="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2062437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2831595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17</a:t>
            </a:fld>
            <a:endParaRPr lang="en-US"/>
          </a:p>
        </p:txBody>
      </p:sp>
    </p:spTree>
    <p:extLst>
      <p:ext uri="{BB962C8B-B14F-4D97-AF65-F5344CB8AC3E}">
        <p14:creationId xmlns:p14="http://schemas.microsoft.com/office/powerpoint/2010/main" val="180749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a:t>Additional example: If the economy sours and people worry about their future job security, D for new cars may fall now</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215437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Students should notice that the only determinant of quantity demanded that causes a movement along the curve is price.  Also notice:  price is one of the variables measured along the axes of the graph.  </a:t>
            </a:r>
          </a:p>
          <a:p>
            <a:pPr eaLnBrk="1" hangingPunct="1"/>
            <a:endParaRPr lang="en-US" dirty="0"/>
          </a:p>
          <a:p>
            <a:pPr eaLnBrk="1" hangingPunct="1"/>
            <a:r>
              <a:rPr lang="en-US" dirty="0"/>
              <a:t>Here’s a handy rule of thumb students can use to remember whether the curve shifts:  If the variable causing demand to change is measured on one of the axes, you move along the curve.  If the variable that’s causing demand to change does not appear on either axis, then the curve shifts.  </a:t>
            </a:r>
          </a:p>
          <a:p>
            <a:pPr eaLnBrk="1" hangingPunct="1"/>
            <a:endParaRPr lang="en-US" dirty="0"/>
          </a:p>
          <a:p>
            <a:pPr eaLnBrk="1" hangingPunct="1"/>
            <a:r>
              <a:rPr lang="en-US" dirty="0"/>
              <a:t>This rule of thumb works with all curves in economics that involve an X-Y relationship,</a:t>
            </a:r>
            <a:r>
              <a:rPr lang="en-US" baseline="0" dirty="0"/>
              <a:t> including </a:t>
            </a:r>
            <a:r>
              <a:rPr lang="en-US" dirty="0"/>
              <a:t>the supply curve, the marginal cost curve, the IS and LM curves (not covered in this book), and many others, though it does not apply to curves drawn on time series graphs. </a:t>
            </a:r>
          </a:p>
          <a:p>
            <a:pPr eaLnBrk="1" hangingPunct="1"/>
            <a:endParaRPr lang="en-US" dirty="0"/>
          </a:p>
          <a:p>
            <a:pPr eaLnBrk="1" hangingPunct="1"/>
            <a:r>
              <a:rPr lang="en-US" altLang="en-US" dirty="0"/>
              <a:t>For an interesting break, you can discuss the case study ‘Two ways to reduce the quantity of smoking demanded’ on </a:t>
            </a:r>
            <a:r>
              <a:rPr lang="en-US" altLang="en-US" baseline="0" dirty="0"/>
              <a:t>how to reduce smoking</a:t>
            </a:r>
            <a:r>
              <a:rPr lang="en-US" altLang="en-US" dirty="0"/>
              <a:t>:</a:t>
            </a:r>
          </a:p>
          <a:p>
            <a:pPr eaLnBrk="1" hangingPunct="1"/>
            <a:r>
              <a:rPr lang="en-US" dirty="0"/>
              <a:t>1. Use p</a:t>
            </a:r>
            <a:r>
              <a:rPr lang="en-US" altLang="en-US" dirty="0"/>
              <a:t>ublic service announcements, mandatory health warnings on cigarette packages, and prohibition of cigarette advertising on television to decrease the demand</a:t>
            </a:r>
            <a:r>
              <a:rPr lang="en-US" altLang="en-US" baseline="0" dirty="0"/>
              <a:t> for cigarettes and other tobacco products. </a:t>
            </a:r>
            <a:endParaRPr lang="en-US" altLang="en-US" dirty="0"/>
          </a:p>
          <a:p>
            <a:pPr marL="514350" indent="-514350"/>
            <a:r>
              <a:rPr lang="en-US" altLang="en-US" dirty="0"/>
              <a:t>2. Tax</a:t>
            </a:r>
            <a:r>
              <a:rPr lang="en-US" altLang="en-US" baseline="0" dirty="0"/>
              <a:t> the manufacturer, and decreasing the quantity demanded (m</a:t>
            </a:r>
            <a:r>
              <a:rPr lang="en-US" altLang="en-US" dirty="0"/>
              <a:t>ovement along demand curve). Studies showed: </a:t>
            </a:r>
          </a:p>
          <a:p>
            <a:pPr marL="514350" indent="-514350">
              <a:buFontTx/>
              <a:buChar char="-"/>
            </a:pPr>
            <a:r>
              <a:rPr lang="en-US" altLang="en-US" dirty="0"/>
              <a:t>10% </a:t>
            </a:r>
            <a:r>
              <a:rPr lang="en-US" altLang="en-US" sz="3600" b="1" dirty="0"/>
              <a:t>↑</a:t>
            </a:r>
            <a:r>
              <a:rPr lang="en-US" altLang="en-US" sz="3600" dirty="0"/>
              <a:t> </a:t>
            </a:r>
            <a:r>
              <a:rPr lang="en-US" altLang="en-US" dirty="0"/>
              <a:t>in price </a:t>
            </a:r>
            <a:r>
              <a:rPr lang="en-US" altLang="en-US" sz="3600" b="1" dirty="0">
                <a:cs typeface="Arial" charset="0"/>
              </a:rPr>
              <a:t>→</a:t>
            </a:r>
            <a:r>
              <a:rPr lang="en-US" altLang="en-US" dirty="0"/>
              <a:t> 4% </a:t>
            </a:r>
            <a:r>
              <a:rPr lang="en-US" altLang="en-US" sz="3600" b="1" dirty="0"/>
              <a:t>↓</a:t>
            </a:r>
            <a:r>
              <a:rPr lang="en-US" altLang="en-US" dirty="0"/>
              <a:t> in smoking</a:t>
            </a:r>
          </a:p>
          <a:p>
            <a:pPr marL="514350" indent="-514350">
              <a:buFontTx/>
              <a:buChar char="-"/>
            </a:pPr>
            <a:r>
              <a:rPr lang="en-US" altLang="en-US" dirty="0"/>
              <a:t>Teenagers: 10% </a:t>
            </a:r>
            <a:r>
              <a:rPr lang="en-US" altLang="en-US" sz="3600" b="1" dirty="0"/>
              <a:t>↑</a:t>
            </a:r>
            <a:r>
              <a:rPr lang="en-US" altLang="en-US" sz="3600" dirty="0"/>
              <a:t> </a:t>
            </a:r>
            <a:r>
              <a:rPr lang="en-US" altLang="en-US" dirty="0"/>
              <a:t>in price </a:t>
            </a:r>
            <a:r>
              <a:rPr lang="en-US" altLang="en-US" sz="3600" b="1" dirty="0"/>
              <a:t>→</a:t>
            </a:r>
            <a:r>
              <a:rPr lang="en-US" altLang="en-US" dirty="0"/>
              <a:t> 12% </a:t>
            </a:r>
            <a:r>
              <a:rPr lang="en-US" altLang="en-US" sz="3600" b="1" dirty="0"/>
              <a:t>↓</a:t>
            </a:r>
            <a:r>
              <a:rPr lang="en-US" altLang="en-US" dirty="0"/>
              <a:t> in smoking</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335500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a:p>
        </p:txBody>
      </p:sp>
    </p:spTree>
    <p:extLst>
      <p:ext uri="{BB962C8B-B14F-4D97-AF65-F5344CB8AC3E}">
        <p14:creationId xmlns:p14="http://schemas.microsoft.com/office/powerpoint/2010/main" val="250786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In each case, there are only three possible answers:</a:t>
            </a:r>
          </a:p>
          <a:p>
            <a:pPr eaLnBrk="1" hangingPunct="1"/>
            <a:r>
              <a:rPr lang="en-US" sz="1200" dirty="0"/>
              <a:t>- The curve shifts to the right</a:t>
            </a:r>
          </a:p>
          <a:p>
            <a:pPr eaLnBrk="1" hangingPunct="1"/>
            <a:r>
              <a:rPr lang="en-US" sz="1200" dirty="0"/>
              <a:t>- The curve shifts to the left</a:t>
            </a:r>
          </a:p>
          <a:p>
            <a:pPr eaLnBrk="1" hangingPunct="1"/>
            <a:r>
              <a:rPr lang="en-US" sz="1200" dirty="0"/>
              <a:t>- The curve does not shift (though there may be a movement along the curve)</a:t>
            </a:r>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720867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Point out to your students that there are no numbers or units on either axis, and we are using “P</a:t>
            </a:r>
            <a:r>
              <a:rPr lang="en-US" sz="1200" baseline="-25000" dirty="0"/>
              <a:t>1</a:t>
            </a:r>
            <a:r>
              <a:rPr lang="en-US" sz="1200" dirty="0"/>
              <a:t>” and “Q</a:t>
            </a:r>
            <a:r>
              <a:rPr lang="en-US" sz="1200" baseline="-25000" dirty="0"/>
              <a:t>1</a:t>
            </a:r>
            <a:r>
              <a:rPr lang="en-US" sz="1200" dirty="0"/>
              <a:t>” to represent the initial price and quantity, rather than specific numerical values.  Tell them that this is common, because in much economic analysis, the goal is only to see the direction of changes, not specific amounts.  (Besides, if we put numbers on this graph, they’d just have been made up, so why bother?)</a:t>
            </a:r>
          </a:p>
          <a:p>
            <a:pPr eaLnBrk="1" hangingPunct="1"/>
            <a:endParaRPr lang="en-US" sz="1200" dirty="0"/>
          </a:p>
          <a:p>
            <a:pPr eaLnBrk="1" hangingPunct="1"/>
            <a:r>
              <a:rPr lang="en-US" sz="1200" dirty="0"/>
              <a:t>Also point out the following:  </a:t>
            </a:r>
          </a:p>
          <a:p>
            <a:pPr eaLnBrk="1" hangingPunct="1"/>
            <a:r>
              <a:rPr lang="en-US" sz="1200" dirty="0"/>
              <a:t>The price of music downloads is the same, but the quantity demanded is now higher.  In fact, this is the nature of a shift in a curve:  at any given price, the quantity is different than before.</a:t>
            </a:r>
          </a:p>
          <a:p>
            <a:endParaRPr lang="en-US" sz="1200" b="0" i="0"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3354544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2941184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3218811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Supply comes from the behavior of sellers.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2098606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4235360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Supply shows the relationship between the price of a good and quantity supplied. It can be represented with:</a:t>
            </a:r>
          </a:p>
          <a:p>
            <a:pPr lvl="1"/>
            <a:r>
              <a:rPr lang="en-US" altLang="en-US" dirty="0"/>
              <a:t>- A supply schedule: a table</a:t>
            </a:r>
          </a:p>
          <a:p>
            <a:pPr marL="457200" lvl="1" indent="0">
              <a:buFontTx/>
              <a:buNone/>
            </a:pPr>
            <a:r>
              <a:rPr lang="en-US" altLang="en-US" dirty="0"/>
              <a:t>- A supply curve: a graph (with price on the vertical axis and quantity on the horizontal axis)</a:t>
            </a:r>
          </a:p>
          <a:p>
            <a:r>
              <a:rPr lang="en-US" altLang="en-US" dirty="0"/>
              <a:t>Starbucks’ supply is the individual supply(an individual producer’s supply for a product)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2995009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734869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Again, the assumption of only two sellers is a clear violation of perfect competition.  However, it’s much easier for students to learn how the market supply curve relates to individual supplies in the two-seller case.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1667819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510602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2071969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“Non-price determinants of supply” simply means the things—other than the price of a good—that determine sellers’ supply of the good.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1496479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“Output price” just means the price of the good that firms are producing and selling.  I have used “output price” here to distinguish it from “input prices.”</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053157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a:t>Again, the animation here is carefully designed to help make clear that a shift in the supply curve means that there is a change in the quantity supplied at each possible price.  If it seems tedious, you can turn it off.  </a:t>
            </a:r>
          </a:p>
          <a:p>
            <a:pPr eaLnBrk="1" hangingPunct="1">
              <a:lnSpc>
                <a:spcPct val="90000"/>
              </a:lnSpc>
            </a:pPr>
            <a:endParaRPr lang="en-US" dirty="0"/>
          </a:p>
          <a:p>
            <a:pPr eaLnBrk="1" hangingPunct="1">
              <a:lnSpc>
                <a:spcPct val="90000"/>
              </a:lnSpc>
            </a:pPr>
            <a:r>
              <a:rPr lang="en-US" dirty="0"/>
              <a:t>In any case, be assured that, by the end of this chapter, the animation of curve shifts will be streamlined and simplified.  </a:t>
            </a:r>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40609578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4168080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34</a:t>
            </a:fld>
            <a:endParaRPr lang="en-US"/>
          </a:p>
        </p:txBody>
      </p:sp>
    </p:spTree>
    <p:extLst>
      <p:ext uri="{BB962C8B-B14F-4D97-AF65-F5344CB8AC3E}">
        <p14:creationId xmlns:p14="http://schemas.microsoft.com/office/powerpoint/2010/main" val="2169313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35</a:t>
            </a:fld>
            <a:endParaRPr lang="en-US"/>
          </a:p>
        </p:txBody>
      </p:sp>
    </p:spTree>
    <p:extLst>
      <p:ext uri="{BB962C8B-B14F-4D97-AF65-F5344CB8AC3E}">
        <p14:creationId xmlns:p14="http://schemas.microsoft.com/office/powerpoint/2010/main" val="32310053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“Tax return preparation software” means programs like TurboTax by Quicken and </a:t>
            </a:r>
            <a:r>
              <a:rPr lang="en-US" sz="1200" dirty="0" err="1"/>
              <a:t>TaxCut</a:t>
            </a:r>
            <a:r>
              <a:rPr lang="en-US" sz="1200" dirty="0"/>
              <a:t> by H&amp;R Block.</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8498732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1954506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23658413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Professional tax prepares are a substitute for a tax preparation software (we use at home). A change in the price</a:t>
            </a:r>
            <a:r>
              <a:rPr lang="en-US" baseline="0" dirty="0"/>
              <a:t> of a good will shift the demand for the substitute.</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428973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In the real world, there are relatively few </a:t>
            </a:r>
            <a:r>
              <a:rPr lang="en-US" u="sng" dirty="0"/>
              <a:t>perfectly</a:t>
            </a:r>
            <a:r>
              <a:rPr lang="en-US" dirty="0"/>
              <a:t> competitive markets.  Most goods come in lots of different varieties—including ice cream, the example in the textbook.  And there are many markets in which the number of firms is small enough that some of them have the ability to affect the market price.  </a:t>
            </a:r>
          </a:p>
          <a:p>
            <a:pPr eaLnBrk="1" hangingPunct="1"/>
            <a:endParaRPr lang="en-US" dirty="0"/>
          </a:p>
          <a:p>
            <a:pPr eaLnBrk="1" hangingPunct="1"/>
            <a:r>
              <a:rPr lang="en-US" dirty="0"/>
              <a:t>For now, though, we look at supply and demand in perfectly competitive markets, for two reasons:  First, it’s easier to learn.  Understanding perfectly competitive markets makes it a lot easier to learn the more realistic but complicated analysis of imperfectly competitive markets.  Second, despite the lack of realism, the perfectly competitive model can teach us a lot about how the world works, as we will see many times in the chapters that follow.  </a:t>
            </a:r>
          </a:p>
          <a:p>
            <a:pPr eaLnBrk="1" hangingPunct="1"/>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3191626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equilibrium, various forces are in balance. A situation in which market price has reached the level where Quantity supplied = Quantity demanded; where supply and demand curves intersect</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2597616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1542963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textbook, the ‘In the news’ article about price gouging explains why</a:t>
            </a:r>
            <a:r>
              <a:rPr lang="en-US" baseline="0" dirty="0"/>
              <a:t> price gouging is unpopular with politicians and people affected by natural disasters. “</a:t>
            </a:r>
            <a:r>
              <a:rPr lang="en-US" dirty="0"/>
              <a:t>When a disaster such as a hurricane strikes a region, many goods experience an increase in demand or a decrease in supply, putting upward pressure on prices. Policymakers often object to these price hikes, but this opinion piece endorses the market’s natural response.”</a:t>
            </a:r>
          </a:p>
          <a:p>
            <a:endParaRPr lang="en-US" dirty="0"/>
          </a:p>
          <a:p>
            <a:r>
              <a:rPr lang="en-US" dirty="0"/>
              <a:t>This ‘Ask the experts’ feature provides the opportunity for class discussion. </a:t>
            </a:r>
          </a:p>
          <a:p>
            <a:r>
              <a:rPr lang="en-US" dirty="0"/>
              <a:t>Start</a:t>
            </a:r>
            <a:r>
              <a:rPr lang="en-US" baseline="0" dirty="0"/>
              <a:t> by asking the class what they know about natural disasters, and how are people (households, firms, and the government) reacting to them. </a:t>
            </a:r>
          </a:p>
          <a:p>
            <a:r>
              <a:rPr lang="en-US" dirty="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a:t>Ask the students to share with the class their reasons. Their answers will vary.</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38637077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43</a:t>
            </a:fld>
            <a:endParaRPr lang="en-US"/>
          </a:p>
        </p:txBody>
      </p:sp>
    </p:spTree>
    <p:extLst>
      <p:ext uri="{BB962C8B-B14F-4D97-AF65-F5344CB8AC3E}">
        <p14:creationId xmlns:p14="http://schemas.microsoft.com/office/powerpoint/2010/main" val="8212404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31183331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45</a:t>
            </a:fld>
            <a:endParaRPr lang="en-US"/>
          </a:p>
        </p:txBody>
      </p:sp>
    </p:spTree>
    <p:extLst>
      <p:ext uri="{BB962C8B-B14F-4D97-AF65-F5344CB8AC3E}">
        <p14:creationId xmlns:p14="http://schemas.microsoft.com/office/powerpoint/2010/main" val="15207316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46</a:t>
            </a:fld>
            <a:endParaRPr lang="en-US"/>
          </a:p>
        </p:txBody>
      </p:sp>
    </p:spTree>
    <p:extLst>
      <p:ext uri="{BB962C8B-B14F-4D97-AF65-F5344CB8AC3E}">
        <p14:creationId xmlns:p14="http://schemas.microsoft.com/office/powerpoint/2010/main" val="25917779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47</a:t>
            </a:fld>
            <a:endParaRPr lang="en-US"/>
          </a:p>
        </p:txBody>
      </p:sp>
    </p:spTree>
    <p:extLst>
      <p:ext uri="{BB962C8B-B14F-4D97-AF65-F5344CB8AC3E}">
        <p14:creationId xmlns:p14="http://schemas.microsoft.com/office/powerpoint/2010/main" val="34754547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48</a:t>
            </a:fld>
            <a:endParaRPr lang="en-US"/>
          </a:p>
        </p:txBody>
      </p:sp>
    </p:spTree>
    <p:extLst>
      <p:ext uri="{BB962C8B-B14F-4D97-AF65-F5344CB8AC3E}">
        <p14:creationId xmlns:p14="http://schemas.microsoft.com/office/powerpoint/2010/main" val="678402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1 requires knowing all of the things that can shift D and S</a:t>
            </a:r>
            <a:r>
              <a:rPr lang="en-US" sz="1200" dirty="0"/>
              <a:t>—</a:t>
            </a:r>
            <a:r>
              <a:rPr lang="en-US" dirty="0"/>
              <a:t>the non-price determinants of demand and of supply.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49</a:t>
            </a:fld>
            <a:endParaRPr lang="en-US"/>
          </a:p>
        </p:txBody>
      </p:sp>
    </p:spTree>
    <p:extLst>
      <p:ext uri="{BB962C8B-B14F-4D97-AF65-F5344CB8AC3E}">
        <p14:creationId xmlns:p14="http://schemas.microsoft.com/office/powerpoint/2010/main" val="3335256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2606172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50</a:t>
            </a:fld>
            <a:endParaRPr lang="en-US"/>
          </a:p>
        </p:txBody>
      </p:sp>
    </p:spTree>
    <p:extLst>
      <p:ext uri="{BB962C8B-B14F-4D97-AF65-F5344CB8AC3E}">
        <p14:creationId xmlns:p14="http://schemas.microsoft.com/office/powerpoint/2010/main" val="1745998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5000"/>
              </a:lnSpc>
              <a:spcBef>
                <a:spcPct val="15000"/>
              </a:spcBef>
              <a:buClr>
                <a:srgbClr val="00B85C"/>
              </a:buClr>
              <a:buSzPct val="120000"/>
              <a:buFont typeface="Wingdings" pitchFamily="2" charset="2"/>
              <a:buNone/>
            </a:pPr>
            <a:r>
              <a:rPr lang="en-US" sz="1200" dirty="0">
                <a:cs typeface="Arial"/>
              </a:rPr>
              <a:t>Notice:  When </a:t>
            </a:r>
            <a:r>
              <a:rPr lang="en-US" sz="1200" b="1" i="1" dirty="0">
                <a:cs typeface="Arial"/>
              </a:rPr>
              <a:t>P</a:t>
            </a:r>
            <a:r>
              <a:rPr lang="en-US" sz="1200" dirty="0">
                <a:cs typeface="Arial"/>
              </a:rPr>
              <a:t> rises, producers supply a larger quantity of hybrids, even though the </a:t>
            </a:r>
            <a:r>
              <a:rPr lang="en-US" sz="1200" b="1" i="1" dirty="0">
                <a:cs typeface="Arial"/>
              </a:rPr>
              <a:t>S</a:t>
            </a:r>
            <a:r>
              <a:rPr lang="en-US" sz="1200" dirty="0">
                <a:cs typeface="Arial"/>
              </a:rPr>
              <a:t> curve has not shifted. </a:t>
            </a:r>
          </a:p>
          <a:p>
            <a:pPr>
              <a:lnSpc>
                <a:spcPct val="105000"/>
              </a:lnSpc>
              <a:spcBef>
                <a:spcPct val="15000"/>
              </a:spcBef>
              <a:buClr>
                <a:srgbClr val="00B85C"/>
              </a:buClr>
              <a:buSzPct val="120000"/>
              <a:buFont typeface="Wingdings" pitchFamily="2" charset="2"/>
              <a:buNone/>
            </a:pPr>
            <a:endParaRPr lang="en-US" sz="1200" dirty="0">
              <a:cs typeface="Arial"/>
            </a:endParaRPr>
          </a:p>
          <a:p>
            <a:pPr>
              <a:lnSpc>
                <a:spcPct val="105000"/>
              </a:lnSpc>
              <a:spcBef>
                <a:spcPct val="15000"/>
              </a:spcBef>
              <a:buClr>
                <a:srgbClr val="00B85C"/>
              </a:buClr>
              <a:buSzPct val="120000"/>
            </a:pPr>
            <a:r>
              <a:rPr lang="en-US" sz="1200" i="1" dirty="0">
                <a:cs typeface="Arial"/>
              </a:rPr>
              <a:t>Always be careful to distinguish b/w a shift in a curve and a movement along the curve.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51</a:t>
            </a:fld>
            <a:endParaRPr lang="en-US"/>
          </a:p>
        </p:txBody>
      </p:sp>
    </p:spTree>
    <p:extLst>
      <p:ext uri="{BB962C8B-B14F-4D97-AF65-F5344CB8AC3E}">
        <p14:creationId xmlns:p14="http://schemas.microsoft.com/office/powerpoint/2010/main" val="7457775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Remind your class often the</a:t>
            </a:r>
            <a:r>
              <a:rPr lang="en-US" baseline="0" dirty="0"/>
              <a:t> difference between movements along a curve (change in quantity caused by a change in price) and shifts (caused by changes in the non-price determinants).</a:t>
            </a:r>
          </a:p>
          <a:p>
            <a:pPr eaLnBrk="1" hangingPunct="1"/>
            <a:endParaRPr lang="en-US" dirty="0"/>
          </a:p>
          <a:p>
            <a:pPr eaLnBrk="1" hangingPunct="1"/>
            <a:r>
              <a:rPr lang="en-US" dirty="0"/>
              <a:t>“Supply” refers to the position of the supply curve, while “quantity supplied” refers to the specific amount that producers are willing and able to sell at a specific price. </a:t>
            </a:r>
          </a:p>
          <a:p>
            <a:pPr eaLnBrk="1" hangingPunct="1"/>
            <a:endParaRPr lang="en-US" dirty="0"/>
          </a:p>
          <a:p>
            <a:pPr eaLnBrk="1" hangingPunct="1"/>
            <a:r>
              <a:rPr lang="en-US" dirty="0"/>
              <a:t>If you’d like to be a rebel, delete this slide and the next and all references to the jargon it contains, and just use the terms “movement along a curve” and “shift in a curve.”  Note, however, that this is not the official recommendation of Cengage Learning or Dr. Mankiw.  </a:t>
            </a:r>
          </a:p>
          <a:p>
            <a:pPr eaLnBrk="1" hangingPunct="1"/>
            <a:endParaRPr lang="en-US" dirty="0"/>
          </a:p>
          <a:p>
            <a:pPr eaLnBrk="1" hangingPunct="1"/>
            <a:r>
              <a:rPr lang="en-US" dirty="0"/>
              <a:t>If you’d like to cover this slide but make it move more quickly, for this slide and the next, delete the text starting with “occurs when” and give the information to your students verbally or rely on them to read it in the textbook.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52</a:t>
            </a:fld>
            <a:endParaRPr lang="en-US"/>
          </a:p>
        </p:txBody>
      </p:sp>
    </p:spTree>
    <p:extLst>
      <p:ext uri="{BB962C8B-B14F-4D97-AF65-F5344CB8AC3E}">
        <p14:creationId xmlns:p14="http://schemas.microsoft.com/office/powerpoint/2010/main" val="1881277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Similarly, “demand” refers to the position of the demand curve, while “quantity demanded” refers to the specific amount that consumers are willing and able to buy at</a:t>
            </a:r>
            <a:r>
              <a:rPr lang="en-US" baseline="0" dirty="0"/>
              <a:t> a specific price</a:t>
            </a:r>
            <a:r>
              <a:rPr lang="en-US" dirty="0"/>
              <a:t>.  </a:t>
            </a:r>
          </a:p>
        </p:txBody>
      </p:sp>
      <p:sp>
        <p:nvSpPr>
          <p:cNvPr id="4" name="Slide Number Placeholder 3"/>
          <p:cNvSpPr>
            <a:spLocks noGrp="1"/>
          </p:cNvSpPr>
          <p:nvPr>
            <p:ph type="sldNum" sz="quarter" idx="10"/>
          </p:nvPr>
        </p:nvSpPr>
        <p:spPr/>
        <p:txBody>
          <a:bodyPr/>
          <a:lstStyle/>
          <a:p>
            <a:fld id="{2CAF6792-DBE1-4461-97FA-F85A7B48814E}" type="slidenum">
              <a:rPr lang="en-US" smtClean="0"/>
              <a:t>53</a:t>
            </a:fld>
            <a:endParaRPr lang="en-US"/>
          </a:p>
        </p:txBody>
      </p:sp>
    </p:spTree>
    <p:extLst>
      <p:ext uri="{BB962C8B-B14F-4D97-AF65-F5344CB8AC3E}">
        <p14:creationId xmlns:p14="http://schemas.microsoft.com/office/powerpoint/2010/main" val="1881277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54</a:t>
            </a:fld>
            <a:endParaRPr lang="en-US"/>
          </a:p>
        </p:txBody>
      </p:sp>
    </p:spTree>
    <p:extLst>
      <p:ext uri="{BB962C8B-B14F-4D97-AF65-F5344CB8AC3E}">
        <p14:creationId xmlns:p14="http://schemas.microsoft.com/office/powerpoint/2010/main" val="6556155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55</a:t>
            </a:fld>
            <a:endParaRPr lang="en-US"/>
          </a:p>
        </p:txBody>
      </p:sp>
    </p:spTree>
    <p:extLst>
      <p:ext uri="{BB962C8B-B14F-4D97-AF65-F5344CB8AC3E}">
        <p14:creationId xmlns:p14="http://schemas.microsoft.com/office/powerpoint/2010/main" val="2181566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56</a:t>
            </a:fld>
            <a:endParaRPr lang="en-US"/>
          </a:p>
        </p:txBody>
      </p:sp>
    </p:spTree>
    <p:extLst>
      <p:ext uri="{BB962C8B-B14F-4D97-AF65-F5344CB8AC3E}">
        <p14:creationId xmlns:p14="http://schemas.microsoft.com/office/powerpoint/2010/main" val="21000578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Important note about Event B:</a:t>
            </a:r>
          </a:p>
          <a:p>
            <a:pPr eaLnBrk="1" hangingPunct="1"/>
            <a:endParaRPr lang="en-US" sz="1200" dirty="0"/>
          </a:p>
          <a:p>
            <a:pPr eaLnBrk="1" hangingPunct="1"/>
            <a:r>
              <a:rPr lang="en-US" sz="1200" dirty="0"/>
              <a:t>The royalties that sellers must pay the artists are part of sellers’ “costs of production.”  Typically, this royalty is a fixed amount each time one of the artist’s songs is downloaded.  Event B, therefore, describes a reduction in sellers’ “costs of production.”  </a:t>
            </a:r>
          </a:p>
          <a:p>
            <a:endParaRPr lang="en-US" sz="1200" b="0" i="0" dirty="0"/>
          </a:p>
        </p:txBody>
      </p:sp>
      <p:sp>
        <p:nvSpPr>
          <p:cNvPr id="4" name="Slide Number Placeholder 3"/>
          <p:cNvSpPr>
            <a:spLocks noGrp="1"/>
          </p:cNvSpPr>
          <p:nvPr>
            <p:ph type="sldNum" sz="quarter" idx="10"/>
          </p:nvPr>
        </p:nvSpPr>
        <p:spPr/>
        <p:txBody>
          <a:bodyPr/>
          <a:lstStyle/>
          <a:p>
            <a:fld id="{2CAF6792-DBE1-4461-97FA-F85A7B48814E}" type="slidenum">
              <a:rPr lang="en-US" smtClean="0"/>
              <a:t>57</a:t>
            </a:fld>
            <a:endParaRPr lang="en-US"/>
          </a:p>
        </p:txBody>
      </p:sp>
    </p:spTree>
    <p:extLst>
      <p:ext uri="{BB962C8B-B14F-4D97-AF65-F5344CB8AC3E}">
        <p14:creationId xmlns:p14="http://schemas.microsoft.com/office/powerpoint/2010/main" val="5927990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a:t>This is an extension of Active Learning exercise 1C, where we saw that a fall in the price of music</a:t>
            </a:r>
            <a:r>
              <a:rPr lang="en-US" sz="1200" baseline="0" dirty="0"/>
              <a:t> CDs</a:t>
            </a:r>
            <a:r>
              <a:rPr lang="en-US" sz="1200" dirty="0"/>
              <a:t> would cause a fall in demand for music downloads, because the two goods are substitutes.</a:t>
            </a:r>
          </a:p>
          <a:p>
            <a:endParaRPr lang="en-US" sz="1200" b="0" i="0" dirty="0"/>
          </a:p>
        </p:txBody>
      </p:sp>
      <p:sp>
        <p:nvSpPr>
          <p:cNvPr id="4" name="Slide Number Placeholder 3"/>
          <p:cNvSpPr>
            <a:spLocks noGrp="1"/>
          </p:cNvSpPr>
          <p:nvPr>
            <p:ph type="sldNum" sz="quarter" idx="10"/>
          </p:nvPr>
        </p:nvSpPr>
        <p:spPr/>
        <p:txBody>
          <a:bodyPr/>
          <a:lstStyle/>
          <a:p>
            <a:fld id="{2CAF6792-DBE1-4461-97FA-F85A7B48814E}" type="slidenum">
              <a:rPr lang="en-US" smtClean="0"/>
              <a:t>58</a:t>
            </a:fld>
            <a:endParaRPr lang="en-US"/>
          </a:p>
        </p:txBody>
      </p:sp>
    </p:spTree>
    <p:extLst>
      <p:ext uri="{BB962C8B-B14F-4D97-AF65-F5344CB8AC3E}">
        <p14:creationId xmlns:p14="http://schemas.microsoft.com/office/powerpoint/2010/main" val="22443341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dirty="0"/>
          </a:p>
        </p:txBody>
      </p:sp>
      <p:sp>
        <p:nvSpPr>
          <p:cNvPr id="4" name="Slide Number Placeholder 3"/>
          <p:cNvSpPr>
            <a:spLocks noGrp="1"/>
          </p:cNvSpPr>
          <p:nvPr>
            <p:ph type="sldNum" sz="quarter" idx="10"/>
          </p:nvPr>
        </p:nvSpPr>
        <p:spPr/>
        <p:txBody>
          <a:bodyPr/>
          <a:lstStyle/>
          <a:p>
            <a:fld id="{2CAF6792-DBE1-4461-97FA-F85A7B48814E}" type="slidenum">
              <a:rPr lang="en-US" smtClean="0"/>
              <a:t>59</a:t>
            </a:fld>
            <a:endParaRPr lang="en-US"/>
          </a:p>
        </p:txBody>
      </p:sp>
    </p:spTree>
    <p:extLst>
      <p:ext uri="{BB962C8B-B14F-4D97-AF65-F5344CB8AC3E}">
        <p14:creationId xmlns:p14="http://schemas.microsoft.com/office/powerpoint/2010/main" val="2244334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37833933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It’s not necessary to draw a graph here.   The answers to steps 1 and 2 should be clear from parts A and B.  The answer to step 3 is a combination of the results from A and B.</a:t>
            </a:r>
          </a:p>
        </p:txBody>
      </p:sp>
      <p:sp>
        <p:nvSpPr>
          <p:cNvPr id="4" name="Slide Number Placeholder 3"/>
          <p:cNvSpPr>
            <a:spLocks noGrp="1"/>
          </p:cNvSpPr>
          <p:nvPr>
            <p:ph type="sldNum" sz="quarter" idx="10"/>
          </p:nvPr>
        </p:nvSpPr>
        <p:spPr/>
        <p:txBody>
          <a:bodyPr/>
          <a:lstStyle/>
          <a:p>
            <a:fld id="{2CAF6792-DBE1-4461-97FA-F85A7B48814E}" type="slidenum">
              <a:rPr lang="en-US" smtClean="0"/>
              <a:t>60</a:t>
            </a:fld>
            <a:endParaRPr lang="en-US"/>
          </a:p>
        </p:txBody>
      </p:sp>
    </p:spTree>
    <p:extLst>
      <p:ext uri="{BB962C8B-B14F-4D97-AF65-F5344CB8AC3E}">
        <p14:creationId xmlns:p14="http://schemas.microsoft.com/office/powerpoint/2010/main" val="8551974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textbook, the conclusion of this chapter offers some very nice elaboration on the third bullet point.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61</a:t>
            </a:fld>
            <a:endParaRPr lang="en-US"/>
          </a:p>
        </p:txBody>
      </p:sp>
    </p:spTree>
    <p:extLst>
      <p:ext uri="{BB962C8B-B14F-4D97-AF65-F5344CB8AC3E}">
        <p14:creationId xmlns:p14="http://schemas.microsoft.com/office/powerpoint/2010/main" val="13466071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62</a:t>
            </a:fld>
            <a:endParaRPr lang="en-US"/>
          </a:p>
        </p:txBody>
      </p:sp>
    </p:spTree>
    <p:extLst>
      <p:ext uri="{BB962C8B-B14F-4D97-AF65-F5344CB8AC3E}">
        <p14:creationId xmlns:p14="http://schemas.microsoft.com/office/powerpoint/2010/main" val="9808852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63</a:t>
            </a:fld>
            <a:endParaRPr lang="en-US"/>
          </a:p>
        </p:txBody>
      </p:sp>
    </p:spTree>
    <p:extLst>
      <p:ext uri="{BB962C8B-B14F-4D97-AF65-F5344CB8AC3E}">
        <p14:creationId xmlns:p14="http://schemas.microsoft.com/office/powerpoint/2010/main" val="36602230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64</a:t>
            </a:fld>
            <a:endParaRPr lang="en-US"/>
          </a:p>
        </p:txBody>
      </p:sp>
    </p:spTree>
    <p:extLst>
      <p:ext uri="{BB962C8B-B14F-4D97-AF65-F5344CB8AC3E}">
        <p14:creationId xmlns:p14="http://schemas.microsoft.com/office/powerpoint/2010/main" val="10568263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65</a:t>
            </a:fld>
            <a:endParaRPr lang="en-US"/>
          </a:p>
        </p:txBody>
      </p:sp>
    </p:spTree>
    <p:extLst>
      <p:ext uri="{BB962C8B-B14F-4D97-AF65-F5344CB8AC3E}">
        <p14:creationId xmlns:p14="http://schemas.microsoft.com/office/powerpoint/2010/main" val="116766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Demand shows the relationship between the price of a good and quantity demanded. It can be represented with:</a:t>
            </a:r>
          </a:p>
          <a:p>
            <a:pPr lvl="1"/>
            <a:r>
              <a:rPr lang="en-US" altLang="en-US" dirty="0"/>
              <a:t>- A demand schedule: a table</a:t>
            </a:r>
          </a:p>
          <a:p>
            <a:pPr marL="457200" lvl="1" indent="0">
              <a:buFontTx/>
              <a:buNone/>
            </a:pPr>
            <a:r>
              <a:rPr lang="en-US" altLang="en-US" dirty="0"/>
              <a:t>- A demand curve: a graph (with price on the vertical axis and quantity on the horizontal axis)</a:t>
            </a:r>
          </a:p>
          <a:p>
            <a:r>
              <a:rPr lang="en-US" altLang="en-US" dirty="0"/>
              <a:t>Helen’s demand is the individual demand (an individual’s demand for a product)</a:t>
            </a:r>
          </a:p>
          <a:p>
            <a:pPr marL="0" lvl="0" indent="0">
              <a:buFontTx/>
              <a:buNone/>
            </a:pPr>
            <a:endParaRPr lang="en-US" alt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186105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61351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example violates the “many buyers” condition of perfect competition.  Yet, we are merely trying to show here that, at each price, the quantity demanded in the market is the sum of the quantity demanded by each buyer in the market.  This holds whether there are two buyers or two million buyers.  But it would be harder to fit data for two million buyers on this slide, so we settle for two.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339551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5400" dirty="0">
                <a:latin typeface="+mj-lt"/>
              </a:rPr>
              <a:t>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5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2.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35.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5.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35.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35.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7.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37.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276600"/>
            <a:ext cx="7010399" cy="1981200"/>
          </a:xfrm>
        </p:spPr>
        <p:txBody>
          <a:bodyPr/>
          <a:lstStyle/>
          <a:p>
            <a:pPr>
              <a:defRPr/>
            </a:pPr>
            <a:r>
              <a:rPr lang="en-US" sz="5400" dirty="0"/>
              <a:t>The Market Forces </a:t>
            </a:r>
          </a:p>
          <a:p>
            <a:pPr>
              <a:defRPr/>
            </a:pPr>
            <a:r>
              <a:rPr lang="en-US" sz="5400" dirty="0"/>
              <a:t>of Supply and Demand</a:t>
            </a:r>
          </a:p>
        </p:txBody>
      </p:sp>
      <p:sp>
        <p:nvSpPr>
          <p:cNvPr id="11" name="Text Placeholder 10"/>
          <p:cNvSpPr>
            <a:spLocks noGrp="1"/>
          </p:cNvSpPr>
          <p:nvPr>
            <p:ph type="body" sz="quarter" idx="16"/>
          </p:nvPr>
        </p:nvSpPr>
        <p:spPr/>
        <p:txBody>
          <a:bodyPr/>
          <a:lstStyle/>
          <a:p>
            <a:r>
              <a:rPr lang="en-US" dirty="0"/>
              <a:t>CHAPTER</a:t>
            </a:r>
          </a:p>
          <a:p>
            <a:r>
              <a:rPr lang="en-US" sz="6600" dirty="0">
                <a:solidFill>
                  <a:schemeClr val="tx2"/>
                </a:solidFill>
                <a:latin typeface="Cambria Math" panose="02040503050406030204" pitchFamily="18" charset="0"/>
                <a:ea typeface="Cambria Math" panose="02040503050406030204" pitchFamily="18" charset="0"/>
              </a:rPr>
              <a:t>4</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Demand Curve for Lattes</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10</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094532802"/>
              </p:ext>
            </p:extLst>
          </p:nvPr>
        </p:nvGraphicFramePr>
        <p:xfrm>
          <a:off x="293688" y="914400"/>
          <a:ext cx="5619750" cy="5091112"/>
        </p:xfrm>
        <a:graphic>
          <a:graphicData uri="http://schemas.openxmlformats.org/presentationml/2006/ole">
            <mc:AlternateContent xmlns:mc="http://schemas.openxmlformats.org/markup-compatibility/2006">
              <mc:Choice xmlns:v="urn:schemas-microsoft-com:vml" Requires="v">
                <p:oleObj name="Worksheet" r:id="rId3" imgW="4095902" imgH="3724351" progId="Excel.Sheet.8">
                  <p:embed/>
                </p:oleObj>
              </mc:Choice>
              <mc:Fallback>
                <p:oleObj name="Worksheet" r:id="rId3" imgW="4095902" imgH="372435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688" y="914400"/>
                        <a:ext cx="5619750" cy="509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3"/>
          <p:cNvSpPr>
            <a:spLocks noChangeShapeType="1"/>
          </p:cNvSpPr>
          <p:nvPr/>
        </p:nvSpPr>
        <p:spPr bwMode="auto">
          <a:xfrm>
            <a:off x="1960563" y="1352550"/>
            <a:ext cx="3052762" cy="3889375"/>
          </a:xfrm>
          <a:prstGeom prst="line">
            <a:avLst/>
          </a:prstGeom>
          <a:noFill/>
          <a:ln w="50800">
            <a:solidFill>
              <a:srgbClr val="CC0000"/>
            </a:solidFill>
            <a:round/>
            <a:headEnd/>
            <a:tailEnd/>
          </a:ln>
        </p:spPr>
        <p:txBody>
          <a:bodyPr/>
          <a:lstStyle/>
          <a:p>
            <a:endParaRPr lang="en-US"/>
          </a:p>
        </p:txBody>
      </p:sp>
      <p:grpSp>
        <p:nvGrpSpPr>
          <p:cNvPr id="8" name="Group 4"/>
          <p:cNvGrpSpPr>
            <a:grpSpLocks/>
          </p:cNvGrpSpPr>
          <p:nvPr/>
        </p:nvGrpSpPr>
        <p:grpSpPr bwMode="auto">
          <a:xfrm>
            <a:off x="1336675" y="2233612"/>
            <a:ext cx="1452563" cy="3027363"/>
            <a:chOff x="842" y="1554"/>
            <a:chExt cx="915" cy="1907"/>
          </a:xfrm>
        </p:grpSpPr>
        <p:grpSp>
          <p:nvGrpSpPr>
            <p:cNvPr id="9" name="Group 6"/>
            <p:cNvGrpSpPr>
              <a:grpSpLocks/>
            </p:cNvGrpSpPr>
            <p:nvPr/>
          </p:nvGrpSpPr>
          <p:grpSpPr bwMode="auto">
            <a:xfrm>
              <a:off x="842" y="1590"/>
              <a:ext cx="873" cy="1871"/>
              <a:chOff x="357" y="2450"/>
              <a:chExt cx="795" cy="646"/>
            </a:xfrm>
          </p:grpSpPr>
          <p:sp>
            <p:nvSpPr>
              <p:cNvPr id="11" name="Line 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2" name="Line 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0" name="Oval 5"/>
            <p:cNvSpPr>
              <a:spLocks noChangeArrowheads="1"/>
            </p:cNvSpPr>
            <p:nvPr/>
          </p:nvSpPr>
          <p:spPr bwMode="auto">
            <a:xfrm>
              <a:off x="1669" y="1554"/>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sp>
        <p:nvSpPr>
          <p:cNvPr id="13" name="Text Box 9"/>
          <p:cNvSpPr txBox="1">
            <a:spLocks noChangeArrowheads="1"/>
          </p:cNvSpPr>
          <p:nvPr/>
        </p:nvSpPr>
        <p:spPr bwMode="auto">
          <a:xfrm>
            <a:off x="914400" y="958850"/>
            <a:ext cx="415925" cy="488950"/>
          </a:xfrm>
          <a:prstGeom prst="rect">
            <a:avLst/>
          </a:prstGeom>
          <a:noFill/>
          <a:ln w="9525">
            <a:noFill/>
            <a:miter lim="800000"/>
            <a:headEnd/>
            <a:tailEnd/>
          </a:ln>
        </p:spPr>
        <p:txBody>
          <a:bodyPr>
            <a:spAutoFit/>
          </a:bodyPr>
          <a:lstStyle/>
          <a:p>
            <a:pPr algn="r">
              <a:spcBef>
                <a:spcPct val="50000"/>
              </a:spcBef>
            </a:pPr>
            <a:r>
              <a:rPr lang="en-US" sz="2600" b="1" i="1" dirty="0">
                <a:cs typeface="Arial" charset="0"/>
              </a:rPr>
              <a:t>P</a:t>
            </a:r>
          </a:p>
        </p:txBody>
      </p:sp>
      <p:sp>
        <p:nvSpPr>
          <p:cNvPr id="14" name="Text Box 10"/>
          <p:cNvSpPr txBox="1">
            <a:spLocks noChangeArrowheads="1"/>
          </p:cNvSpPr>
          <p:nvPr/>
        </p:nvSpPr>
        <p:spPr bwMode="auto">
          <a:xfrm>
            <a:off x="5510212" y="5257800"/>
            <a:ext cx="433388" cy="396875"/>
          </a:xfrm>
          <a:prstGeom prst="rect">
            <a:avLst/>
          </a:prstGeom>
          <a:noFill/>
          <a:ln w="9525">
            <a:noFill/>
            <a:miter lim="800000"/>
            <a:headEnd/>
            <a:tailEnd/>
          </a:ln>
        </p:spPr>
        <p:txBody>
          <a:bodyPr lIns="0" tIns="0" rIns="0" bIns="0">
            <a:spAutoFit/>
          </a:bodyPr>
          <a:lstStyle/>
          <a:p>
            <a:pPr algn="ctr">
              <a:spcBef>
                <a:spcPct val="50000"/>
              </a:spcBef>
            </a:pPr>
            <a:r>
              <a:rPr lang="en-US" sz="2600" b="1" i="1" dirty="0">
                <a:cs typeface="Arial" charset="0"/>
              </a:rPr>
              <a:t>Q</a:t>
            </a:r>
          </a:p>
        </p:txBody>
      </p:sp>
      <p:sp>
        <p:nvSpPr>
          <p:cNvPr id="15" name="Oval 11"/>
          <p:cNvSpPr>
            <a:spLocks noChangeArrowheads="1"/>
          </p:cNvSpPr>
          <p:nvPr/>
        </p:nvSpPr>
        <p:spPr bwMode="auto">
          <a:xfrm>
            <a:off x="4943475" y="5181600"/>
            <a:ext cx="139700" cy="138112"/>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aphicFrame>
        <p:nvGraphicFramePr>
          <p:cNvPr id="16" name="Group 13"/>
          <p:cNvGraphicFramePr>
            <a:graphicFrameLocks noGrp="1"/>
          </p:cNvGraphicFramePr>
          <p:nvPr>
            <p:extLst>
              <p:ext uri="{D42A27DB-BD31-4B8C-83A1-F6EECF244321}">
                <p14:modId xmlns:p14="http://schemas.microsoft.com/office/powerpoint/2010/main" val="2018666314"/>
              </p:ext>
            </p:extLst>
          </p:nvPr>
        </p:nvGraphicFramePr>
        <p:xfrm>
          <a:off x="6089650" y="914575"/>
          <a:ext cx="2532063" cy="4111625"/>
        </p:xfrm>
        <a:graphic>
          <a:graphicData uri="http://schemas.openxmlformats.org/drawingml/2006/table">
            <a:tbl>
              <a:tblPr/>
              <a:tblGrid>
                <a:gridCol w="998538">
                  <a:extLst>
                    <a:ext uri="{9D8B030D-6E8A-4147-A177-3AD203B41FA5}">
                      <a16:colId xmlns:a16="http://schemas.microsoft.com/office/drawing/2014/main" val="20000"/>
                    </a:ext>
                  </a:extLst>
                </a:gridCol>
                <a:gridCol w="1533525">
                  <a:extLst>
                    <a:ext uri="{9D8B030D-6E8A-4147-A177-3AD203B41FA5}">
                      <a16:colId xmlns:a16="http://schemas.microsoft.com/office/drawing/2014/main" val="20001"/>
                    </a:ext>
                  </a:extLst>
                </a:gridCol>
              </a:tblGrid>
              <a:tr h="84455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P</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rPr>
                        <a:t>Q</a:t>
                      </a:r>
                      <a:r>
                        <a:rPr kumimoji="0" lang="en-US" sz="2400" b="1" i="1" u="none" strike="noStrike" cap="none" normalizeH="0" baseline="30000">
                          <a:ln>
                            <a:noFill/>
                          </a:ln>
                          <a:solidFill>
                            <a:schemeClr val="tx1"/>
                          </a:solidFill>
                          <a:effectLst/>
                          <a:latin typeface="Arial" charset="0"/>
                        </a:rPr>
                        <a:t>d</a:t>
                      </a:r>
                      <a:r>
                        <a:rPr kumimoji="0" lang="en-US" sz="2400" b="0" i="0" u="none" strike="noStrike" cap="none" normalizeH="0" baseline="0">
                          <a:ln>
                            <a:noFill/>
                          </a:ln>
                          <a:solidFill>
                            <a:schemeClr val="tx1"/>
                          </a:solidFill>
                          <a:effectLst/>
                          <a:latin typeface="Arial" charset="0"/>
                        </a:rPr>
                        <a:t> (Market)</a:t>
                      </a:r>
                      <a:endParaRPr kumimoji="0" lang="en-US" sz="2400" b="1" i="1" u="none" strike="noStrike" cap="none" normalizeH="0" baseline="30000">
                        <a:ln>
                          <a:noFill/>
                        </a:ln>
                        <a:solidFill>
                          <a:schemeClr val="tx1"/>
                        </a:solidFill>
                        <a:effectLst/>
                        <a:latin typeface="Arial" charset="0"/>
                      </a:endParaRP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$0.00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24</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21</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18</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725">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6</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7" name="Group 58"/>
          <p:cNvGrpSpPr>
            <a:grpSpLocks/>
          </p:cNvGrpSpPr>
          <p:nvPr/>
        </p:nvGrpSpPr>
        <p:grpSpPr bwMode="auto">
          <a:xfrm>
            <a:off x="1335088" y="4002087"/>
            <a:ext cx="2832100" cy="1250950"/>
            <a:chOff x="841" y="2668"/>
            <a:chExt cx="1784" cy="788"/>
          </a:xfrm>
        </p:grpSpPr>
        <p:grpSp>
          <p:nvGrpSpPr>
            <p:cNvPr id="18" name="Group 59"/>
            <p:cNvGrpSpPr>
              <a:grpSpLocks/>
            </p:cNvGrpSpPr>
            <p:nvPr/>
          </p:nvGrpSpPr>
          <p:grpSpPr bwMode="auto">
            <a:xfrm>
              <a:off x="841" y="2712"/>
              <a:ext cx="1747" cy="744"/>
              <a:chOff x="357" y="2450"/>
              <a:chExt cx="795" cy="646"/>
            </a:xfrm>
          </p:grpSpPr>
          <p:sp>
            <p:nvSpPr>
              <p:cNvPr id="20" name="Line 60"/>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1" name="Line 61"/>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9" name="Oval 62"/>
            <p:cNvSpPr>
              <a:spLocks noChangeArrowheads="1"/>
            </p:cNvSpPr>
            <p:nvPr/>
          </p:nvSpPr>
          <p:spPr bwMode="auto">
            <a:xfrm>
              <a:off x="2537" y="2668"/>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grpSp>
        <p:nvGrpSpPr>
          <p:cNvPr id="22" name="Group 63"/>
          <p:cNvGrpSpPr>
            <a:grpSpLocks/>
          </p:cNvGrpSpPr>
          <p:nvPr/>
        </p:nvGrpSpPr>
        <p:grpSpPr bwMode="auto">
          <a:xfrm>
            <a:off x="1335088" y="4603750"/>
            <a:ext cx="3300412" cy="655637"/>
            <a:chOff x="841" y="3047"/>
            <a:chExt cx="2079" cy="413"/>
          </a:xfrm>
        </p:grpSpPr>
        <p:grpSp>
          <p:nvGrpSpPr>
            <p:cNvPr id="23" name="Group 64"/>
            <p:cNvGrpSpPr>
              <a:grpSpLocks/>
            </p:cNvGrpSpPr>
            <p:nvPr/>
          </p:nvGrpSpPr>
          <p:grpSpPr bwMode="auto">
            <a:xfrm>
              <a:off x="841" y="3092"/>
              <a:ext cx="2032" cy="368"/>
              <a:chOff x="357" y="2450"/>
              <a:chExt cx="795" cy="646"/>
            </a:xfrm>
          </p:grpSpPr>
          <p:sp>
            <p:nvSpPr>
              <p:cNvPr id="25" name="Line 65"/>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6" name="Line 66"/>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4" name="Oval 67"/>
            <p:cNvSpPr>
              <a:spLocks noChangeArrowheads="1"/>
            </p:cNvSpPr>
            <p:nvPr/>
          </p:nvSpPr>
          <p:spPr bwMode="auto">
            <a:xfrm>
              <a:off x="2832" y="3047"/>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grpSp>
        <p:nvGrpSpPr>
          <p:cNvPr id="27" name="Group 68"/>
          <p:cNvGrpSpPr>
            <a:grpSpLocks/>
          </p:cNvGrpSpPr>
          <p:nvPr/>
        </p:nvGrpSpPr>
        <p:grpSpPr bwMode="auto">
          <a:xfrm>
            <a:off x="1338263" y="3419475"/>
            <a:ext cx="2374900" cy="1835150"/>
            <a:chOff x="843" y="2301"/>
            <a:chExt cx="1496" cy="1156"/>
          </a:xfrm>
        </p:grpSpPr>
        <p:grpSp>
          <p:nvGrpSpPr>
            <p:cNvPr id="28" name="Group 70"/>
            <p:cNvGrpSpPr>
              <a:grpSpLocks/>
            </p:cNvGrpSpPr>
            <p:nvPr/>
          </p:nvGrpSpPr>
          <p:grpSpPr bwMode="auto">
            <a:xfrm>
              <a:off x="843" y="2343"/>
              <a:ext cx="1452" cy="1114"/>
              <a:chOff x="357" y="2450"/>
              <a:chExt cx="795" cy="646"/>
            </a:xfrm>
          </p:grpSpPr>
          <p:sp>
            <p:nvSpPr>
              <p:cNvPr id="30" name="Line 7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1" name="Line 7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9" name="Oval 69"/>
            <p:cNvSpPr>
              <a:spLocks noChangeArrowheads="1"/>
            </p:cNvSpPr>
            <p:nvPr/>
          </p:nvSpPr>
          <p:spPr bwMode="auto">
            <a:xfrm>
              <a:off x="2251" y="2301"/>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grpSp>
        <p:nvGrpSpPr>
          <p:cNvPr id="32" name="Group 73"/>
          <p:cNvGrpSpPr>
            <a:grpSpLocks/>
          </p:cNvGrpSpPr>
          <p:nvPr/>
        </p:nvGrpSpPr>
        <p:grpSpPr bwMode="auto">
          <a:xfrm>
            <a:off x="1333500" y="2830512"/>
            <a:ext cx="1917700" cy="2420938"/>
            <a:chOff x="840" y="1930"/>
            <a:chExt cx="1208" cy="1525"/>
          </a:xfrm>
        </p:grpSpPr>
        <p:grpSp>
          <p:nvGrpSpPr>
            <p:cNvPr id="33" name="Group 75"/>
            <p:cNvGrpSpPr>
              <a:grpSpLocks/>
            </p:cNvGrpSpPr>
            <p:nvPr/>
          </p:nvGrpSpPr>
          <p:grpSpPr bwMode="auto">
            <a:xfrm>
              <a:off x="840" y="1971"/>
              <a:ext cx="1172" cy="1484"/>
              <a:chOff x="357" y="2450"/>
              <a:chExt cx="795" cy="646"/>
            </a:xfrm>
          </p:grpSpPr>
          <p:sp>
            <p:nvSpPr>
              <p:cNvPr id="35" name="Line 76"/>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6" name="Line 77"/>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4" name="Oval 74"/>
            <p:cNvSpPr>
              <a:spLocks noChangeArrowheads="1"/>
            </p:cNvSpPr>
            <p:nvPr/>
          </p:nvSpPr>
          <p:spPr bwMode="auto">
            <a:xfrm>
              <a:off x="1960" y="193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grpSp>
        <p:nvGrpSpPr>
          <p:cNvPr id="37" name="Group 78"/>
          <p:cNvGrpSpPr>
            <a:grpSpLocks/>
          </p:cNvGrpSpPr>
          <p:nvPr/>
        </p:nvGrpSpPr>
        <p:grpSpPr bwMode="auto">
          <a:xfrm>
            <a:off x="1333500" y="1643062"/>
            <a:ext cx="984250" cy="3619500"/>
            <a:chOff x="840" y="1182"/>
            <a:chExt cx="620" cy="2280"/>
          </a:xfrm>
        </p:grpSpPr>
        <p:grpSp>
          <p:nvGrpSpPr>
            <p:cNvPr id="38" name="Group 80"/>
            <p:cNvGrpSpPr>
              <a:grpSpLocks/>
            </p:cNvGrpSpPr>
            <p:nvPr/>
          </p:nvGrpSpPr>
          <p:grpSpPr bwMode="auto">
            <a:xfrm>
              <a:off x="840" y="1221"/>
              <a:ext cx="579" cy="2241"/>
              <a:chOff x="357" y="2450"/>
              <a:chExt cx="795" cy="646"/>
            </a:xfrm>
          </p:grpSpPr>
          <p:sp>
            <p:nvSpPr>
              <p:cNvPr id="40" name="Line 8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41" name="Line 8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9" name="Oval 79"/>
            <p:cNvSpPr>
              <a:spLocks noChangeArrowheads="1"/>
            </p:cNvSpPr>
            <p:nvPr/>
          </p:nvSpPr>
          <p:spPr bwMode="auto">
            <a:xfrm>
              <a:off x="1372" y="1182"/>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grpSp>
    </p:spTree>
    <p:extLst>
      <p:ext uri="{BB962C8B-B14F-4D97-AF65-F5344CB8AC3E}">
        <p14:creationId xmlns:p14="http://schemas.microsoft.com/office/powerpoint/2010/main" val="177729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Curve Shifters</a:t>
            </a:r>
          </a:p>
        </p:txBody>
      </p:sp>
      <p:sp>
        <p:nvSpPr>
          <p:cNvPr id="3" name="Content Placeholder 2"/>
          <p:cNvSpPr>
            <a:spLocks noGrp="1"/>
          </p:cNvSpPr>
          <p:nvPr>
            <p:ph idx="1"/>
          </p:nvPr>
        </p:nvSpPr>
        <p:spPr/>
        <p:txBody>
          <a:bodyPr/>
          <a:lstStyle/>
          <a:p>
            <a:r>
              <a:rPr lang="en-US" dirty="0"/>
              <a:t>The demand curve </a:t>
            </a:r>
          </a:p>
          <a:p>
            <a:pPr lvl="1"/>
            <a:r>
              <a:rPr lang="en-US" dirty="0"/>
              <a:t>Shows how price affects quantity demanded, other things being equal </a:t>
            </a:r>
          </a:p>
          <a:p>
            <a:r>
              <a:rPr lang="en-US" dirty="0"/>
              <a:t>These “other things” are non-price determinants of demand </a:t>
            </a:r>
          </a:p>
          <a:p>
            <a:pPr lvl="1"/>
            <a:r>
              <a:rPr lang="en-US" dirty="0"/>
              <a:t>Things that determine buyers’ demand for a good, other than the good’s price  </a:t>
            </a:r>
          </a:p>
          <a:p>
            <a:r>
              <a:rPr lang="en-US" dirty="0"/>
              <a:t>Changes in them shift the D curve…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534186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Curve Shifters</a:t>
            </a:r>
          </a:p>
        </p:txBody>
      </p:sp>
      <p:sp>
        <p:nvSpPr>
          <p:cNvPr id="3" name="Content Placeholder 2"/>
          <p:cNvSpPr>
            <a:spLocks noGrp="1"/>
          </p:cNvSpPr>
          <p:nvPr>
            <p:ph idx="1"/>
          </p:nvPr>
        </p:nvSpPr>
        <p:spPr/>
        <p:txBody>
          <a:bodyPr/>
          <a:lstStyle/>
          <a:p>
            <a:r>
              <a:rPr lang="en-US" dirty="0"/>
              <a:t>Number of buyers</a:t>
            </a:r>
          </a:p>
          <a:p>
            <a:pPr lvl="1"/>
            <a:r>
              <a:rPr lang="en-US" dirty="0"/>
              <a:t>Increase in # of buyers </a:t>
            </a:r>
          </a:p>
          <a:p>
            <a:pPr lvl="2"/>
            <a:r>
              <a:rPr lang="en-US" dirty="0"/>
              <a:t>Increases quantity demanded at each price</a:t>
            </a:r>
          </a:p>
          <a:p>
            <a:pPr lvl="2"/>
            <a:r>
              <a:rPr lang="en-US" dirty="0"/>
              <a:t>Shifts D curve to the right</a:t>
            </a:r>
          </a:p>
          <a:p>
            <a:pPr lvl="1"/>
            <a:r>
              <a:rPr lang="en-US" dirty="0"/>
              <a:t>Decrease in # of buyers </a:t>
            </a:r>
          </a:p>
          <a:p>
            <a:pPr lvl="2"/>
            <a:r>
              <a:rPr lang="en-US" dirty="0"/>
              <a:t>Decreases quantity demanded at each price</a:t>
            </a:r>
          </a:p>
          <a:p>
            <a:pPr lvl="2"/>
            <a:r>
              <a:rPr lang="en-US" dirty="0"/>
              <a:t>Shifts D curve to the left</a:t>
            </a:r>
          </a:p>
          <a:p>
            <a:pPr lvl="1"/>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988683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Curve Shifters:  # of Buyers</a:t>
            </a:r>
          </a:p>
        </p:txBody>
      </p:sp>
      <p:sp>
        <p:nvSpPr>
          <p:cNvPr id="3" name="Text Placeholder 2"/>
          <p:cNvSpPr>
            <a:spLocks noGrp="1"/>
          </p:cNvSpPr>
          <p:nvPr>
            <p:ph type="body" sz="quarter" idx="12"/>
          </p:nvPr>
        </p:nvSpPr>
        <p:spPr>
          <a:xfrm>
            <a:off x="4876800" y="901700"/>
            <a:ext cx="3505200" cy="2374900"/>
          </a:xfrm>
          <a:solidFill>
            <a:srgbClr val="FFCCCC"/>
          </a:solidFill>
        </p:spPr>
        <p:txBody>
          <a:bodyPr/>
          <a:lstStyle/>
          <a:p>
            <a:r>
              <a:rPr lang="en-US" sz="2800" dirty="0"/>
              <a:t>Suppose the number of buyers increases.  </a:t>
            </a:r>
          </a:p>
          <a:p>
            <a:r>
              <a:rPr lang="en-US" sz="2800" dirty="0"/>
              <a:t>Then, at each P, </a:t>
            </a:r>
            <a:r>
              <a:rPr lang="en-US" sz="2800" dirty="0" err="1"/>
              <a:t>Q</a:t>
            </a:r>
            <a:r>
              <a:rPr lang="en-US" sz="2800" baseline="30000" dirty="0" err="1"/>
              <a:t>d</a:t>
            </a:r>
            <a:r>
              <a:rPr lang="en-US" sz="2800" dirty="0"/>
              <a:t> will increase (by 5 in this example).</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236538" y="914400"/>
            <a:ext cx="6669087" cy="5108575"/>
            <a:chOff x="149" y="735"/>
            <a:chExt cx="4201" cy="3218"/>
          </a:xfrm>
        </p:grpSpPr>
        <p:grpSp>
          <p:nvGrpSpPr>
            <p:cNvPr id="7" name="Group 3"/>
            <p:cNvGrpSpPr>
              <a:grpSpLocks/>
            </p:cNvGrpSpPr>
            <p:nvPr/>
          </p:nvGrpSpPr>
          <p:grpSpPr bwMode="auto">
            <a:xfrm>
              <a:off x="149" y="735"/>
              <a:ext cx="4201" cy="3218"/>
              <a:chOff x="149" y="735"/>
              <a:chExt cx="4201" cy="3218"/>
            </a:xfrm>
          </p:grpSpPr>
          <p:graphicFrame>
            <p:nvGraphicFramePr>
              <p:cNvPr id="9" name="Object 4"/>
              <p:cNvGraphicFramePr>
                <a:graphicFrameLocks noChangeAspect="1"/>
              </p:cNvGraphicFramePr>
              <p:nvPr/>
            </p:nvGraphicFramePr>
            <p:xfrm>
              <a:off x="149" y="735"/>
              <a:ext cx="4150" cy="3218"/>
            </p:xfrm>
            <a:graphic>
              <a:graphicData uri="http://schemas.openxmlformats.org/presentationml/2006/ole">
                <mc:AlternateContent xmlns:mc="http://schemas.openxmlformats.org/markup-compatibility/2006">
                  <mc:Choice xmlns:v="urn:schemas-microsoft-com:vml" Requires="v">
                    <p:oleObj name="Worksheet" r:id="rId3" imgW="4743602" imgH="3733800" progId="Excel.Sheet.8">
                      <p:embed/>
                    </p:oleObj>
                  </mc:Choice>
                  <mc:Fallback>
                    <p:oleObj name="Worksheet" r:id="rId3" imgW="4743602" imgH="37338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 y="735"/>
                            <a:ext cx="4150" cy="3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 name="Group 5"/>
              <p:cNvGrpSpPr>
                <a:grpSpLocks/>
              </p:cNvGrpSpPr>
              <p:nvPr/>
            </p:nvGrpSpPr>
            <p:grpSpPr bwMode="auto">
              <a:xfrm>
                <a:off x="842" y="1605"/>
                <a:ext cx="883" cy="1871"/>
                <a:chOff x="357" y="2450"/>
                <a:chExt cx="795" cy="646"/>
              </a:xfrm>
            </p:grpSpPr>
            <p:sp>
              <p:nvSpPr>
                <p:cNvPr id="36" name="Line 6"/>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7" name="Line 7"/>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1" name="Text Box 8"/>
              <p:cNvSpPr txBox="1">
                <a:spLocks noChangeArrowheads="1"/>
              </p:cNvSpPr>
              <p:nvPr/>
            </p:nvSpPr>
            <p:spPr bwMode="auto">
              <a:xfrm>
                <a:off x="576" y="735"/>
                <a:ext cx="262" cy="308"/>
              </a:xfrm>
              <a:prstGeom prst="rect">
                <a:avLst/>
              </a:prstGeom>
              <a:noFill/>
              <a:ln w="9525">
                <a:noFill/>
                <a:miter lim="800000"/>
                <a:headEnd/>
                <a:tailEnd/>
              </a:ln>
            </p:spPr>
            <p:txBody>
              <a:bodyPr>
                <a:spAutoFit/>
              </a:bodyPr>
              <a:lstStyle/>
              <a:p>
                <a:pPr algn="r">
                  <a:spcBef>
                    <a:spcPct val="50000"/>
                  </a:spcBef>
                </a:pPr>
                <a:r>
                  <a:rPr lang="en-US" sz="2600" b="1" i="1" dirty="0">
                    <a:cs typeface="Arial" charset="0"/>
                  </a:rPr>
                  <a:t>P</a:t>
                </a:r>
              </a:p>
            </p:txBody>
          </p:sp>
          <p:sp>
            <p:nvSpPr>
              <p:cNvPr id="12" name="Text Box 9"/>
              <p:cNvSpPr txBox="1">
                <a:spLocks noChangeArrowheads="1"/>
              </p:cNvSpPr>
              <p:nvPr/>
            </p:nvSpPr>
            <p:spPr bwMode="auto">
              <a:xfrm>
                <a:off x="4077" y="3461"/>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cs typeface="Arial" charset="0"/>
                  </a:rPr>
                  <a:t>Q</a:t>
                </a:r>
              </a:p>
            </p:txBody>
          </p:sp>
          <p:grpSp>
            <p:nvGrpSpPr>
              <p:cNvPr id="13" name="Group 10"/>
              <p:cNvGrpSpPr>
                <a:grpSpLocks/>
              </p:cNvGrpSpPr>
              <p:nvPr/>
            </p:nvGrpSpPr>
            <p:grpSpPr bwMode="auto">
              <a:xfrm>
                <a:off x="841" y="2731"/>
                <a:ext cx="1747" cy="744"/>
                <a:chOff x="357" y="2450"/>
                <a:chExt cx="795" cy="646"/>
              </a:xfrm>
            </p:grpSpPr>
            <p:sp>
              <p:nvSpPr>
                <p:cNvPr id="34" name="Line 1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5" name="Line 1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4" name="Group 13"/>
              <p:cNvGrpSpPr>
                <a:grpSpLocks/>
              </p:cNvGrpSpPr>
              <p:nvPr/>
            </p:nvGrpSpPr>
            <p:grpSpPr bwMode="auto">
              <a:xfrm>
                <a:off x="841" y="3092"/>
                <a:ext cx="2032" cy="368"/>
                <a:chOff x="357" y="2450"/>
                <a:chExt cx="795" cy="646"/>
              </a:xfrm>
            </p:grpSpPr>
            <p:sp>
              <p:nvSpPr>
                <p:cNvPr id="32" name="Line 14"/>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3" name="Line 15"/>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5" name="Group 16"/>
              <p:cNvGrpSpPr>
                <a:grpSpLocks/>
              </p:cNvGrpSpPr>
              <p:nvPr/>
            </p:nvGrpSpPr>
            <p:grpSpPr bwMode="auto">
              <a:xfrm>
                <a:off x="843" y="2345"/>
                <a:ext cx="1452" cy="1114"/>
                <a:chOff x="357" y="2450"/>
                <a:chExt cx="795" cy="646"/>
              </a:xfrm>
            </p:grpSpPr>
            <p:sp>
              <p:nvSpPr>
                <p:cNvPr id="30" name="Line 1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1" name="Line 1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6" name="Group 19"/>
              <p:cNvGrpSpPr>
                <a:grpSpLocks/>
              </p:cNvGrpSpPr>
              <p:nvPr/>
            </p:nvGrpSpPr>
            <p:grpSpPr bwMode="auto">
              <a:xfrm>
                <a:off x="840" y="1977"/>
                <a:ext cx="1172" cy="1484"/>
                <a:chOff x="357" y="2450"/>
                <a:chExt cx="795" cy="646"/>
              </a:xfrm>
            </p:grpSpPr>
            <p:sp>
              <p:nvSpPr>
                <p:cNvPr id="28" name="Line 20"/>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9" name="Line 21"/>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7" name="Group 22"/>
              <p:cNvGrpSpPr>
                <a:grpSpLocks/>
              </p:cNvGrpSpPr>
              <p:nvPr/>
            </p:nvGrpSpPr>
            <p:grpSpPr bwMode="auto">
              <a:xfrm>
                <a:off x="1235" y="999"/>
                <a:ext cx="1923" cy="2450"/>
                <a:chOff x="1235" y="999"/>
                <a:chExt cx="1923" cy="2450"/>
              </a:xfrm>
            </p:grpSpPr>
            <p:sp>
              <p:nvSpPr>
                <p:cNvPr id="21" name="Line 23"/>
                <p:cNvSpPr>
                  <a:spLocks noChangeShapeType="1"/>
                </p:cNvSpPr>
                <p:nvPr/>
              </p:nvSpPr>
              <p:spPr bwMode="auto">
                <a:xfrm>
                  <a:off x="1235" y="999"/>
                  <a:ext cx="1923" cy="2450"/>
                </a:xfrm>
                <a:prstGeom prst="line">
                  <a:avLst/>
                </a:prstGeom>
                <a:noFill/>
                <a:ln w="50800">
                  <a:solidFill>
                    <a:srgbClr val="005EA4"/>
                  </a:solidFill>
                  <a:round/>
                  <a:headEnd/>
                  <a:tailEnd/>
                </a:ln>
              </p:spPr>
              <p:txBody>
                <a:bodyPr/>
                <a:lstStyle/>
                <a:p>
                  <a:endParaRPr lang="en-US"/>
                </a:p>
              </p:txBody>
            </p:sp>
            <p:sp>
              <p:nvSpPr>
                <p:cNvPr id="22" name="Oval 24"/>
                <p:cNvSpPr>
                  <a:spLocks noChangeArrowheads="1"/>
                </p:cNvSpPr>
                <p:nvPr/>
              </p:nvSpPr>
              <p:spPr bwMode="auto">
                <a:xfrm>
                  <a:off x="1678" y="1569"/>
                  <a:ext cx="89"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23" name="Oval 25"/>
                <p:cNvSpPr>
                  <a:spLocks noChangeArrowheads="1"/>
                </p:cNvSpPr>
                <p:nvPr/>
              </p:nvSpPr>
              <p:spPr bwMode="auto">
                <a:xfrm>
                  <a:off x="2547" y="2682"/>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24" name="Oval 26"/>
                <p:cNvSpPr>
                  <a:spLocks noChangeArrowheads="1"/>
                </p:cNvSpPr>
                <p:nvPr/>
              </p:nvSpPr>
              <p:spPr bwMode="auto">
                <a:xfrm>
                  <a:off x="2832" y="3047"/>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25" name="Oval 27"/>
                <p:cNvSpPr>
                  <a:spLocks noChangeArrowheads="1"/>
                </p:cNvSpPr>
                <p:nvPr/>
              </p:nvSpPr>
              <p:spPr bwMode="auto">
                <a:xfrm>
                  <a:off x="2251" y="2303"/>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26" name="Oval 28"/>
                <p:cNvSpPr>
                  <a:spLocks noChangeArrowheads="1"/>
                </p:cNvSpPr>
                <p:nvPr/>
              </p:nvSpPr>
              <p:spPr bwMode="auto">
                <a:xfrm>
                  <a:off x="1960" y="1936"/>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27" name="Oval 29"/>
                <p:cNvSpPr>
                  <a:spLocks noChangeArrowheads="1"/>
                </p:cNvSpPr>
                <p:nvPr/>
              </p:nvSpPr>
              <p:spPr bwMode="auto">
                <a:xfrm>
                  <a:off x="1389" y="1192"/>
                  <a:ext cx="91"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18" name="Group 30"/>
              <p:cNvGrpSpPr>
                <a:grpSpLocks/>
              </p:cNvGrpSpPr>
              <p:nvPr/>
            </p:nvGrpSpPr>
            <p:grpSpPr bwMode="auto">
              <a:xfrm>
                <a:off x="840" y="1231"/>
                <a:ext cx="598" cy="2241"/>
                <a:chOff x="357" y="2450"/>
                <a:chExt cx="795" cy="646"/>
              </a:xfrm>
            </p:grpSpPr>
            <p:sp>
              <p:nvSpPr>
                <p:cNvPr id="19" name="Line 3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0" name="Line 3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sp>
          <p:nvSpPr>
            <p:cNvPr id="8" name="Oval 33"/>
            <p:cNvSpPr>
              <a:spLocks noChangeArrowheads="1"/>
            </p:cNvSpPr>
            <p:nvPr/>
          </p:nvSpPr>
          <p:spPr bwMode="auto">
            <a:xfrm>
              <a:off x="3114" y="3411"/>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sp>
        <p:nvSpPr>
          <p:cNvPr id="38" name="Line 35"/>
          <p:cNvSpPr>
            <a:spLocks noChangeShapeType="1"/>
          </p:cNvSpPr>
          <p:nvPr/>
        </p:nvSpPr>
        <p:spPr bwMode="auto">
          <a:xfrm>
            <a:off x="2719388" y="1311275"/>
            <a:ext cx="3074987" cy="3949700"/>
          </a:xfrm>
          <a:prstGeom prst="line">
            <a:avLst/>
          </a:prstGeom>
          <a:noFill/>
          <a:ln w="50800">
            <a:solidFill>
              <a:srgbClr val="CC0000"/>
            </a:solidFill>
            <a:round/>
            <a:headEnd/>
            <a:tailEnd/>
          </a:ln>
        </p:spPr>
        <p:txBody>
          <a:bodyPr/>
          <a:lstStyle/>
          <a:p>
            <a:endParaRPr lang="en-US"/>
          </a:p>
        </p:txBody>
      </p:sp>
      <p:grpSp>
        <p:nvGrpSpPr>
          <p:cNvPr id="39" name="Group 36"/>
          <p:cNvGrpSpPr>
            <a:grpSpLocks/>
          </p:cNvGrpSpPr>
          <p:nvPr/>
        </p:nvGrpSpPr>
        <p:grpSpPr bwMode="auto">
          <a:xfrm>
            <a:off x="5099050" y="5183187"/>
            <a:ext cx="755650" cy="138113"/>
            <a:chOff x="3210" y="3415"/>
            <a:chExt cx="476" cy="87"/>
          </a:xfrm>
        </p:grpSpPr>
        <p:sp>
          <p:nvSpPr>
            <p:cNvPr id="40" name="Oval 37"/>
            <p:cNvSpPr>
              <a:spLocks noChangeArrowheads="1"/>
            </p:cNvSpPr>
            <p:nvPr/>
          </p:nvSpPr>
          <p:spPr bwMode="auto">
            <a:xfrm>
              <a:off x="3598" y="3415"/>
              <a:ext cx="88" cy="87"/>
            </a:xfrm>
            <a:prstGeom prst="ellipse">
              <a:avLst/>
            </a:prstGeom>
            <a:solidFill>
              <a:srgbClr val="CC0000"/>
            </a:solidFill>
            <a:ln w="9525">
              <a:noFill/>
              <a:round/>
              <a:headEnd/>
              <a:tailEnd/>
            </a:ln>
          </p:spPr>
          <p:txBody>
            <a:bodyPr wrap="none" anchor="ctr"/>
            <a:lstStyle/>
            <a:p>
              <a:endParaRPr lang="en-US">
                <a:cs typeface="Arial" charset="0"/>
              </a:endParaRPr>
            </a:p>
          </p:txBody>
        </p:sp>
        <p:sp>
          <p:nvSpPr>
            <p:cNvPr id="41" name="Line 38"/>
            <p:cNvSpPr>
              <a:spLocks noChangeShapeType="1"/>
            </p:cNvSpPr>
            <p:nvPr/>
          </p:nvSpPr>
          <p:spPr bwMode="auto">
            <a:xfrm>
              <a:off x="3210" y="3456"/>
              <a:ext cx="392" cy="0"/>
            </a:xfrm>
            <a:prstGeom prst="line">
              <a:avLst/>
            </a:prstGeom>
            <a:noFill/>
            <a:ln w="38100">
              <a:solidFill>
                <a:srgbClr val="990000"/>
              </a:solidFill>
              <a:round/>
              <a:headEnd/>
              <a:tailEnd type="triangle" w="lg" len="med"/>
            </a:ln>
          </p:spPr>
          <p:txBody>
            <a:bodyPr/>
            <a:lstStyle/>
            <a:p>
              <a:endParaRPr lang="en-US"/>
            </a:p>
          </p:txBody>
        </p:sp>
      </p:grpSp>
      <p:grpSp>
        <p:nvGrpSpPr>
          <p:cNvPr id="42" name="Group 39"/>
          <p:cNvGrpSpPr>
            <a:grpSpLocks/>
          </p:cNvGrpSpPr>
          <p:nvPr/>
        </p:nvGrpSpPr>
        <p:grpSpPr bwMode="auto">
          <a:xfrm>
            <a:off x="4638675" y="4575175"/>
            <a:ext cx="752475" cy="138112"/>
            <a:chOff x="2922" y="3041"/>
            <a:chExt cx="474" cy="87"/>
          </a:xfrm>
        </p:grpSpPr>
        <p:sp>
          <p:nvSpPr>
            <p:cNvPr id="43" name="Oval 40"/>
            <p:cNvSpPr>
              <a:spLocks noChangeArrowheads="1"/>
            </p:cNvSpPr>
            <p:nvPr/>
          </p:nvSpPr>
          <p:spPr bwMode="auto">
            <a:xfrm>
              <a:off x="3308" y="3041"/>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44" name="Line 41"/>
            <p:cNvSpPr>
              <a:spLocks noChangeShapeType="1"/>
            </p:cNvSpPr>
            <p:nvPr/>
          </p:nvSpPr>
          <p:spPr bwMode="auto">
            <a:xfrm>
              <a:off x="2922" y="3094"/>
              <a:ext cx="392" cy="0"/>
            </a:xfrm>
            <a:prstGeom prst="line">
              <a:avLst/>
            </a:prstGeom>
            <a:noFill/>
            <a:ln w="38100">
              <a:solidFill>
                <a:srgbClr val="990000"/>
              </a:solidFill>
              <a:round/>
              <a:headEnd/>
              <a:tailEnd type="triangle" w="lg" len="med"/>
            </a:ln>
          </p:spPr>
          <p:txBody>
            <a:bodyPr/>
            <a:lstStyle/>
            <a:p>
              <a:endParaRPr lang="en-US"/>
            </a:p>
          </p:txBody>
        </p:sp>
      </p:grpSp>
      <p:grpSp>
        <p:nvGrpSpPr>
          <p:cNvPr id="45" name="Group 42"/>
          <p:cNvGrpSpPr>
            <a:grpSpLocks/>
          </p:cNvGrpSpPr>
          <p:nvPr/>
        </p:nvGrpSpPr>
        <p:grpSpPr bwMode="auto">
          <a:xfrm>
            <a:off x="4181475" y="3995737"/>
            <a:ext cx="757238" cy="138113"/>
            <a:chOff x="2634" y="2676"/>
            <a:chExt cx="477" cy="87"/>
          </a:xfrm>
        </p:grpSpPr>
        <p:sp>
          <p:nvSpPr>
            <p:cNvPr id="46" name="Oval 43"/>
            <p:cNvSpPr>
              <a:spLocks noChangeArrowheads="1"/>
            </p:cNvSpPr>
            <p:nvPr/>
          </p:nvSpPr>
          <p:spPr bwMode="auto">
            <a:xfrm>
              <a:off x="3023" y="2676"/>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47" name="Line 44"/>
            <p:cNvSpPr>
              <a:spLocks noChangeShapeType="1"/>
            </p:cNvSpPr>
            <p:nvPr/>
          </p:nvSpPr>
          <p:spPr bwMode="auto">
            <a:xfrm>
              <a:off x="2634" y="2725"/>
              <a:ext cx="392" cy="0"/>
            </a:xfrm>
            <a:prstGeom prst="line">
              <a:avLst/>
            </a:prstGeom>
            <a:noFill/>
            <a:ln w="38100">
              <a:solidFill>
                <a:srgbClr val="990000"/>
              </a:solidFill>
              <a:round/>
              <a:headEnd/>
              <a:tailEnd type="triangle" w="lg" len="med"/>
            </a:ln>
          </p:spPr>
          <p:txBody>
            <a:bodyPr/>
            <a:lstStyle/>
            <a:p>
              <a:endParaRPr lang="en-US"/>
            </a:p>
          </p:txBody>
        </p:sp>
      </p:grpSp>
      <p:grpSp>
        <p:nvGrpSpPr>
          <p:cNvPr id="48" name="Group 45"/>
          <p:cNvGrpSpPr>
            <a:grpSpLocks/>
          </p:cNvGrpSpPr>
          <p:nvPr/>
        </p:nvGrpSpPr>
        <p:grpSpPr bwMode="auto">
          <a:xfrm>
            <a:off x="3724275" y="3394075"/>
            <a:ext cx="744538" cy="138112"/>
            <a:chOff x="2346" y="2297"/>
            <a:chExt cx="469" cy="87"/>
          </a:xfrm>
        </p:grpSpPr>
        <p:sp>
          <p:nvSpPr>
            <p:cNvPr id="49" name="Oval 46"/>
            <p:cNvSpPr>
              <a:spLocks noChangeArrowheads="1"/>
            </p:cNvSpPr>
            <p:nvPr/>
          </p:nvSpPr>
          <p:spPr bwMode="auto">
            <a:xfrm>
              <a:off x="2727" y="2297"/>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0" name="Line 47"/>
            <p:cNvSpPr>
              <a:spLocks noChangeShapeType="1"/>
            </p:cNvSpPr>
            <p:nvPr/>
          </p:nvSpPr>
          <p:spPr bwMode="auto">
            <a:xfrm>
              <a:off x="2346" y="2345"/>
              <a:ext cx="392" cy="0"/>
            </a:xfrm>
            <a:prstGeom prst="line">
              <a:avLst/>
            </a:prstGeom>
            <a:noFill/>
            <a:ln w="38100">
              <a:solidFill>
                <a:srgbClr val="990000"/>
              </a:solidFill>
              <a:round/>
              <a:headEnd/>
              <a:tailEnd type="triangle" w="lg" len="med"/>
            </a:ln>
          </p:spPr>
          <p:txBody>
            <a:bodyPr/>
            <a:lstStyle/>
            <a:p>
              <a:endParaRPr lang="en-US"/>
            </a:p>
          </p:txBody>
        </p:sp>
      </p:grpSp>
      <p:grpSp>
        <p:nvGrpSpPr>
          <p:cNvPr id="51" name="Group 48"/>
          <p:cNvGrpSpPr>
            <a:grpSpLocks/>
          </p:cNvGrpSpPr>
          <p:nvPr/>
        </p:nvGrpSpPr>
        <p:grpSpPr bwMode="auto">
          <a:xfrm>
            <a:off x="3252788" y="2811462"/>
            <a:ext cx="754062" cy="138113"/>
            <a:chOff x="2049" y="1930"/>
            <a:chExt cx="475" cy="87"/>
          </a:xfrm>
        </p:grpSpPr>
        <p:sp>
          <p:nvSpPr>
            <p:cNvPr id="52" name="Oval 49"/>
            <p:cNvSpPr>
              <a:spLocks noChangeArrowheads="1"/>
            </p:cNvSpPr>
            <p:nvPr/>
          </p:nvSpPr>
          <p:spPr bwMode="auto">
            <a:xfrm>
              <a:off x="2436" y="193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3" name="Line 50"/>
            <p:cNvSpPr>
              <a:spLocks noChangeShapeType="1"/>
            </p:cNvSpPr>
            <p:nvPr/>
          </p:nvSpPr>
          <p:spPr bwMode="auto">
            <a:xfrm>
              <a:off x="2049" y="1975"/>
              <a:ext cx="392" cy="0"/>
            </a:xfrm>
            <a:prstGeom prst="line">
              <a:avLst/>
            </a:prstGeom>
            <a:noFill/>
            <a:ln w="38100">
              <a:solidFill>
                <a:srgbClr val="990000"/>
              </a:solidFill>
              <a:round/>
              <a:headEnd/>
              <a:tailEnd type="triangle" w="lg" len="med"/>
            </a:ln>
          </p:spPr>
          <p:txBody>
            <a:bodyPr/>
            <a:lstStyle/>
            <a:p>
              <a:endParaRPr lang="en-US"/>
            </a:p>
          </p:txBody>
        </p:sp>
      </p:grpSp>
      <p:grpSp>
        <p:nvGrpSpPr>
          <p:cNvPr id="54" name="Group 51"/>
          <p:cNvGrpSpPr>
            <a:grpSpLocks/>
          </p:cNvGrpSpPr>
          <p:nvPr/>
        </p:nvGrpSpPr>
        <p:grpSpPr bwMode="auto">
          <a:xfrm>
            <a:off x="2809875" y="2228850"/>
            <a:ext cx="750888" cy="138112"/>
            <a:chOff x="1770" y="1563"/>
            <a:chExt cx="473" cy="87"/>
          </a:xfrm>
        </p:grpSpPr>
        <p:sp>
          <p:nvSpPr>
            <p:cNvPr id="55" name="Oval 52"/>
            <p:cNvSpPr>
              <a:spLocks noChangeArrowheads="1"/>
            </p:cNvSpPr>
            <p:nvPr/>
          </p:nvSpPr>
          <p:spPr bwMode="auto">
            <a:xfrm>
              <a:off x="2154" y="1563"/>
              <a:ext cx="89"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6" name="Line 53"/>
            <p:cNvSpPr>
              <a:spLocks noChangeShapeType="1"/>
            </p:cNvSpPr>
            <p:nvPr/>
          </p:nvSpPr>
          <p:spPr bwMode="auto">
            <a:xfrm>
              <a:off x="1770" y="1605"/>
              <a:ext cx="392" cy="0"/>
            </a:xfrm>
            <a:prstGeom prst="line">
              <a:avLst/>
            </a:prstGeom>
            <a:noFill/>
            <a:ln w="38100">
              <a:solidFill>
                <a:srgbClr val="990000"/>
              </a:solidFill>
              <a:round/>
              <a:headEnd/>
              <a:tailEnd type="triangle" w="lg" len="med"/>
            </a:ln>
          </p:spPr>
          <p:txBody>
            <a:bodyPr/>
            <a:lstStyle/>
            <a:p>
              <a:endParaRPr lang="en-US"/>
            </a:p>
          </p:txBody>
        </p:sp>
      </p:grpSp>
      <p:grpSp>
        <p:nvGrpSpPr>
          <p:cNvPr id="57" name="Group 54"/>
          <p:cNvGrpSpPr>
            <a:grpSpLocks/>
          </p:cNvGrpSpPr>
          <p:nvPr/>
        </p:nvGrpSpPr>
        <p:grpSpPr bwMode="auto">
          <a:xfrm>
            <a:off x="2352675" y="1630362"/>
            <a:ext cx="752475" cy="138113"/>
            <a:chOff x="1482" y="1186"/>
            <a:chExt cx="474" cy="87"/>
          </a:xfrm>
        </p:grpSpPr>
        <p:sp>
          <p:nvSpPr>
            <p:cNvPr id="58" name="Oval 55"/>
            <p:cNvSpPr>
              <a:spLocks noChangeArrowheads="1"/>
            </p:cNvSpPr>
            <p:nvPr/>
          </p:nvSpPr>
          <p:spPr bwMode="auto">
            <a:xfrm>
              <a:off x="1865" y="1186"/>
              <a:ext cx="91"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9" name="Line 56"/>
            <p:cNvSpPr>
              <a:spLocks noChangeShapeType="1"/>
            </p:cNvSpPr>
            <p:nvPr/>
          </p:nvSpPr>
          <p:spPr bwMode="auto">
            <a:xfrm>
              <a:off x="1482" y="1234"/>
              <a:ext cx="392" cy="0"/>
            </a:xfrm>
            <a:prstGeom prst="line">
              <a:avLst/>
            </a:prstGeom>
            <a:noFill/>
            <a:ln w="38100">
              <a:solidFill>
                <a:srgbClr val="990000"/>
              </a:solidFill>
              <a:round/>
              <a:headEnd/>
              <a:tailEnd type="triangle" w="lg" len="med"/>
            </a:ln>
          </p:spPr>
          <p:txBody>
            <a:bodyPr/>
            <a:lstStyle/>
            <a:p>
              <a:endParaRPr lang="en-US"/>
            </a:p>
          </p:txBody>
        </p:sp>
      </p:grpSp>
    </p:spTree>
    <p:extLst>
      <p:ext uri="{BB962C8B-B14F-4D97-AF65-F5344CB8AC3E}">
        <p14:creationId xmlns:p14="http://schemas.microsoft.com/office/powerpoint/2010/main" val="269463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par>
                                <p:cTn id="23" presetID="22" presetClass="entr" presetSubtype="8"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par>
                                <p:cTn id="26" presetID="22" presetClass="entr" presetSubtype="8"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par>
                                <p:cTn id="29" presetID="22" presetClass="entr" presetSubtype="8"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left)">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strips(downRight)">
                                      <p:cBhvr>
                                        <p:cTn id="3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Curve Shifters</a:t>
            </a:r>
          </a:p>
        </p:txBody>
      </p:sp>
      <p:sp>
        <p:nvSpPr>
          <p:cNvPr id="3" name="Content Placeholder 2"/>
          <p:cNvSpPr>
            <a:spLocks noGrp="1"/>
          </p:cNvSpPr>
          <p:nvPr>
            <p:ph idx="1"/>
          </p:nvPr>
        </p:nvSpPr>
        <p:spPr/>
        <p:txBody>
          <a:bodyPr/>
          <a:lstStyle/>
          <a:p>
            <a:r>
              <a:rPr lang="en-US" altLang="en-US" dirty="0"/>
              <a:t>Income</a:t>
            </a:r>
          </a:p>
          <a:p>
            <a:pPr lvl="1"/>
            <a:r>
              <a:rPr lang="en-US" altLang="en-US" dirty="0"/>
              <a:t>Normal good, other things constant</a:t>
            </a:r>
          </a:p>
          <a:p>
            <a:pPr lvl="2"/>
            <a:r>
              <a:rPr lang="en-US" altLang="en-US" dirty="0"/>
              <a:t>An increase in income leads to an increase in demand: Shifts D curve to the right</a:t>
            </a:r>
          </a:p>
          <a:p>
            <a:pPr lvl="1"/>
            <a:r>
              <a:rPr lang="en-US" altLang="en-US" dirty="0"/>
              <a:t>Inferior good, other things constant</a:t>
            </a:r>
          </a:p>
          <a:p>
            <a:pPr lvl="2"/>
            <a:r>
              <a:rPr lang="en-US" altLang="en-US" dirty="0"/>
              <a:t>An increase in income leads to a decrease in demand: Shifts D curve to the left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298555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Curve Shifters</a:t>
            </a:r>
          </a:p>
        </p:txBody>
      </p:sp>
      <p:sp>
        <p:nvSpPr>
          <p:cNvPr id="3" name="Content Placeholder 2"/>
          <p:cNvSpPr>
            <a:spLocks noGrp="1"/>
          </p:cNvSpPr>
          <p:nvPr>
            <p:ph idx="1"/>
          </p:nvPr>
        </p:nvSpPr>
        <p:spPr/>
        <p:txBody>
          <a:bodyPr/>
          <a:lstStyle/>
          <a:p>
            <a:r>
              <a:rPr lang="en-US" altLang="en-US" dirty="0"/>
              <a:t>Prices of related goods, substitutes</a:t>
            </a:r>
          </a:p>
          <a:p>
            <a:pPr lvl="1"/>
            <a:r>
              <a:rPr lang="en-US" altLang="en-US" dirty="0"/>
              <a:t>Two goods are substitutes if</a:t>
            </a:r>
          </a:p>
          <a:p>
            <a:pPr lvl="2"/>
            <a:r>
              <a:rPr lang="en-US" altLang="en-US" dirty="0"/>
              <a:t>An increase in the price of one leads to an increase in the demand for the other</a:t>
            </a:r>
          </a:p>
          <a:p>
            <a:pPr lvl="1"/>
            <a:r>
              <a:rPr lang="en-US" altLang="en-US" sz="2800" dirty="0"/>
              <a:t>Example: pizza and hamburgers </a:t>
            </a:r>
          </a:p>
          <a:p>
            <a:pPr lvl="2"/>
            <a:r>
              <a:rPr lang="en-US" altLang="en-US" sz="2600" dirty="0"/>
              <a:t>An increase in the price of pizza increases demand for hamburgers, shifting hamburger demand curve to the right  </a:t>
            </a:r>
          </a:p>
          <a:p>
            <a:pPr lvl="1"/>
            <a:r>
              <a:rPr lang="en-US" altLang="en-US" sz="2800" dirty="0"/>
              <a:t>Other examples:</a:t>
            </a:r>
          </a:p>
          <a:p>
            <a:pPr lvl="2"/>
            <a:r>
              <a:rPr lang="en-US" altLang="en-US" sz="2600" dirty="0"/>
              <a:t>Coke and Pepsi, laptops and tablets, music CDs and music downloads </a:t>
            </a:r>
          </a:p>
          <a:p>
            <a:pPr lvl="1"/>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4995465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Curve Shifters</a:t>
            </a:r>
          </a:p>
        </p:txBody>
      </p:sp>
      <p:sp>
        <p:nvSpPr>
          <p:cNvPr id="3" name="Content Placeholder 2"/>
          <p:cNvSpPr>
            <a:spLocks noGrp="1"/>
          </p:cNvSpPr>
          <p:nvPr>
            <p:ph idx="1"/>
          </p:nvPr>
        </p:nvSpPr>
        <p:spPr/>
        <p:txBody>
          <a:bodyPr/>
          <a:lstStyle/>
          <a:p>
            <a:r>
              <a:rPr lang="en-US" altLang="en-US" dirty="0"/>
              <a:t>Prices of related goods, complements</a:t>
            </a:r>
          </a:p>
          <a:p>
            <a:pPr lvl="1"/>
            <a:r>
              <a:rPr lang="en-US" altLang="en-US" dirty="0"/>
              <a:t>Two goods are complements if </a:t>
            </a:r>
          </a:p>
          <a:p>
            <a:pPr lvl="2"/>
            <a:r>
              <a:rPr lang="en-US" altLang="en-US" dirty="0"/>
              <a:t>An increase in the price of one leads to a decrease in the demand for the other</a:t>
            </a:r>
          </a:p>
          <a:p>
            <a:pPr lvl="1"/>
            <a:r>
              <a:rPr lang="en-US" altLang="en-US" sz="2800" dirty="0"/>
              <a:t>Example: computers and software</a:t>
            </a:r>
          </a:p>
          <a:p>
            <a:pPr lvl="2"/>
            <a:r>
              <a:rPr lang="en-US" altLang="en-US" sz="2600" dirty="0"/>
              <a:t>If price of computers rises, people buy fewer computers, and therefore less software; Software demand curve shifts left</a:t>
            </a:r>
          </a:p>
          <a:p>
            <a:pPr lvl="1"/>
            <a:r>
              <a:rPr lang="en-US" altLang="en-US" sz="2800" dirty="0"/>
              <a:t>Other examples: </a:t>
            </a:r>
          </a:p>
          <a:p>
            <a:pPr lvl="2"/>
            <a:r>
              <a:rPr lang="en-US" altLang="en-US" sz="2600" dirty="0"/>
              <a:t>College tuition and textbooks, bagels and cream cheese, eggs and bacon</a:t>
            </a:r>
          </a:p>
          <a:p>
            <a:pPr lvl="1"/>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17068181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Curve Shifters</a:t>
            </a:r>
          </a:p>
        </p:txBody>
      </p:sp>
      <p:sp>
        <p:nvSpPr>
          <p:cNvPr id="3" name="Content Placeholder 2"/>
          <p:cNvSpPr>
            <a:spLocks noGrp="1"/>
          </p:cNvSpPr>
          <p:nvPr>
            <p:ph idx="1"/>
          </p:nvPr>
        </p:nvSpPr>
        <p:spPr/>
        <p:txBody>
          <a:bodyPr/>
          <a:lstStyle/>
          <a:p>
            <a:r>
              <a:rPr lang="en-US" dirty="0"/>
              <a:t>Tastes</a:t>
            </a:r>
          </a:p>
          <a:p>
            <a:pPr lvl="1"/>
            <a:r>
              <a:rPr lang="en-US" dirty="0"/>
              <a:t>Anything that causes a shift in tastes toward a good will increase demand for that good and shift its D curve to the right</a:t>
            </a:r>
          </a:p>
          <a:p>
            <a:pPr lvl="1"/>
            <a:r>
              <a:rPr lang="en-US" dirty="0"/>
              <a:t>Example: </a:t>
            </a:r>
          </a:p>
          <a:p>
            <a:pPr lvl="2"/>
            <a:r>
              <a:rPr lang="en-US" dirty="0"/>
              <a:t>The Atkins diet became popular in the ’90s, </a:t>
            </a:r>
            <a:br>
              <a:rPr lang="en-US" dirty="0"/>
            </a:br>
            <a:r>
              <a:rPr lang="en-US" dirty="0"/>
              <a:t>caused an increase in demand for eggs, </a:t>
            </a:r>
            <a:br>
              <a:rPr lang="en-US" dirty="0"/>
            </a:br>
            <a:r>
              <a:rPr lang="en-US" dirty="0"/>
              <a:t>shifted the egg demand curve to the right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457077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wrap="square" anchor="t"/>
          <a:lstStyle/>
          <a:p>
            <a:r>
              <a:rPr lang="en-US" dirty="0"/>
              <a:t>Demand Curve Shifters</a:t>
            </a:r>
            <a:endParaRPr lang="en-US" altLang="en-US" dirty="0"/>
          </a:p>
        </p:txBody>
      </p:sp>
      <p:sp>
        <p:nvSpPr>
          <p:cNvPr id="27651" name="Content Placeholder 2"/>
          <p:cNvSpPr>
            <a:spLocks noGrp="1"/>
          </p:cNvSpPr>
          <p:nvPr>
            <p:ph idx="1"/>
          </p:nvPr>
        </p:nvSpPr>
        <p:spPr>
          <a:xfrm>
            <a:off x="277813" y="1025525"/>
            <a:ext cx="8713787" cy="5422900"/>
          </a:xfrm>
        </p:spPr>
        <p:txBody>
          <a:bodyPr/>
          <a:lstStyle/>
          <a:p>
            <a:r>
              <a:rPr lang="en-US" altLang="en-US" dirty="0"/>
              <a:t>Expectations about the future </a:t>
            </a:r>
          </a:p>
          <a:p>
            <a:pPr lvl="1"/>
            <a:r>
              <a:rPr lang="en-US" altLang="en-US" dirty="0"/>
              <a:t>Expect an increase in income, increase in current demand</a:t>
            </a:r>
          </a:p>
          <a:p>
            <a:pPr lvl="1"/>
            <a:r>
              <a:rPr lang="en-US" altLang="en-US" dirty="0"/>
              <a:t>Expect higher prices, increase in current demand </a:t>
            </a:r>
          </a:p>
          <a:p>
            <a:pPr lvl="1"/>
            <a:r>
              <a:rPr lang="en-US" altLang="en-US" dirty="0"/>
              <a:t>Example:  </a:t>
            </a:r>
          </a:p>
          <a:p>
            <a:pPr lvl="2"/>
            <a:r>
              <a:rPr lang="en-US" altLang="en-US" dirty="0"/>
              <a:t>If people expect their incomes to rise, their D for meals at expensive restaurants may increase now</a:t>
            </a:r>
          </a:p>
        </p:txBody>
      </p:sp>
      <p:sp>
        <p:nvSpPr>
          <p:cNvPr id="276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CDA35BBB-B612-480F-80D3-C45DD8296592}" type="slidenum">
              <a:rPr lang="en-US" altLang="en-US" sz="1200" smtClean="0">
                <a:solidFill>
                  <a:srgbClr val="002060"/>
                </a:solidFill>
              </a:rPr>
              <a:pPr algn="ctr" eaLnBrk="1" hangingPunct="1"/>
              <a:t>18</a:t>
            </a:fld>
            <a:endParaRPr lang="en-US" altLang="en-US" sz="1200">
              <a:solidFill>
                <a:srgbClr val="002060"/>
              </a:solidFill>
            </a:endParaRPr>
          </a:p>
        </p:txBody>
      </p:sp>
      <p:sp>
        <p:nvSpPr>
          <p:cNvPr id="276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64245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Summary: Variables That Influence Buyers</a:t>
            </a:r>
          </a:p>
        </p:txBody>
      </p:sp>
      <p:sp>
        <p:nvSpPr>
          <p:cNvPr id="28678"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31FA06FE-CFD9-4692-9CED-72A2BDBED211}" type="slidenum">
              <a:rPr lang="en-US" altLang="en-US" smtClean="0">
                <a:solidFill>
                  <a:srgbClr val="002060"/>
                </a:solidFill>
              </a:rPr>
              <a:pPr algn="ctr" eaLnBrk="1" hangingPunct="1"/>
              <a:t>19</a:t>
            </a:fld>
            <a:endParaRPr lang="en-US" altLang="en-US">
              <a:solidFill>
                <a:srgbClr val="002060"/>
              </a:solidFill>
            </a:endParaRPr>
          </a:p>
        </p:txBody>
      </p:sp>
      <p:sp>
        <p:nvSpPr>
          <p:cNvPr id="28675"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4" y="762000"/>
            <a:ext cx="8291512" cy="3559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60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for the answers to these questions</a:t>
            </a:r>
          </a:p>
        </p:txBody>
      </p:sp>
      <p:sp>
        <p:nvSpPr>
          <p:cNvPr id="3" name="Content Placeholder 2"/>
          <p:cNvSpPr>
            <a:spLocks noGrp="1"/>
          </p:cNvSpPr>
          <p:nvPr>
            <p:ph idx="1"/>
          </p:nvPr>
        </p:nvSpPr>
        <p:spPr/>
        <p:txBody>
          <a:bodyPr/>
          <a:lstStyle/>
          <a:p>
            <a:r>
              <a:rPr lang="en-US" sz="3200" dirty="0"/>
              <a:t>What factors affect buyers’ demand for goods?</a:t>
            </a:r>
          </a:p>
          <a:p>
            <a:r>
              <a:rPr lang="en-US" sz="3200" dirty="0"/>
              <a:t>What factors affect sellers’ supply of goods? </a:t>
            </a:r>
          </a:p>
          <a:p>
            <a:r>
              <a:rPr lang="en-US" sz="3200" dirty="0"/>
              <a:t>How do supply and demand determine the price of a good and the quantity sold?  </a:t>
            </a:r>
          </a:p>
          <a:p>
            <a:r>
              <a:rPr lang="en-US" sz="3200" dirty="0"/>
              <a:t>How do changes in the factors that affect demand or supply affect the market price and quantity of a good?  </a:t>
            </a:r>
          </a:p>
          <a:p>
            <a:r>
              <a:rPr lang="en-US" sz="3200" dirty="0"/>
              <a:t>How do markets allocate resources?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752116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1 				</a:t>
            </a:r>
            <a:r>
              <a:rPr lang="en-US" dirty="0">
                <a:solidFill>
                  <a:srgbClr val="AE1221"/>
                </a:solidFill>
              </a:rPr>
              <a:t>Demand curve</a:t>
            </a:r>
            <a:endParaRPr lang="en-US" dirty="0"/>
          </a:p>
        </p:txBody>
      </p:sp>
      <p:sp>
        <p:nvSpPr>
          <p:cNvPr id="3" name="Content Placeholder 2"/>
          <p:cNvSpPr>
            <a:spLocks noGrp="1"/>
          </p:cNvSpPr>
          <p:nvPr>
            <p:ph idx="1"/>
          </p:nvPr>
        </p:nvSpPr>
        <p:spPr/>
        <p:txBody>
          <a:bodyPr/>
          <a:lstStyle/>
          <a:p>
            <a:r>
              <a:rPr lang="en-US" dirty="0">
                <a:solidFill>
                  <a:schemeClr val="accent6">
                    <a:lumMod val="50000"/>
                  </a:schemeClr>
                </a:solidFill>
              </a:rPr>
              <a:t>Draw a demand curve for music downloads</a:t>
            </a:r>
          </a:p>
          <a:p>
            <a:r>
              <a:rPr lang="en-US" dirty="0">
                <a:solidFill>
                  <a:schemeClr val="accent6">
                    <a:lumMod val="50000"/>
                  </a:schemeClr>
                </a:solidFill>
              </a:rPr>
              <a:t>What happens to it in each of the following scenarios?  </a:t>
            </a:r>
          </a:p>
          <a:p>
            <a:r>
              <a:rPr lang="en-US" dirty="0">
                <a:solidFill>
                  <a:schemeClr val="accent6">
                    <a:lumMod val="50000"/>
                  </a:schemeClr>
                </a:solidFill>
              </a:rPr>
              <a:t>Why?</a:t>
            </a:r>
          </a:p>
          <a:p>
            <a:pPr marL="0" indent="0">
              <a:buNone/>
            </a:pPr>
            <a:endParaRPr lang="en-US" dirty="0">
              <a:solidFill>
                <a:schemeClr val="accent6">
                  <a:lumMod val="50000"/>
                </a:schemeClr>
              </a:solidFill>
            </a:endParaRPr>
          </a:p>
          <a:p>
            <a:pPr marL="514350" indent="-514350">
              <a:buClr>
                <a:srgbClr val="CC0000"/>
              </a:buClr>
              <a:buFont typeface="+mj-lt"/>
              <a:buAutoNum type="alphaUcPeriod"/>
            </a:pPr>
            <a:r>
              <a:rPr lang="en-US" dirty="0"/>
              <a:t>The price of iPods falls</a:t>
            </a:r>
          </a:p>
          <a:p>
            <a:pPr marL="514350" indent="-514350">
              <a:buClr>
                <a:srgbClr val="CC0000"/>
              </a:buClr>
              <a:buFont typeface="+mj-lt"/>
              <a:buAutoNum type="alphaUcPeriod"/>
            </a:pPr>
            <a:r>
              <a:rPr lang="en-US" dirty="0"/>
              <a:t>The price of music </a:t>
            </a:r>
          </a:p>
          <a:p>
            <a:pPr marL="0" indent="0">
              <a:buClr>
                <a:srgbClr val="CC0000"/>
              </a:buClr>
              <a:buNone/>
            </a:pPr>
            <a:r>
              <a:rPr lang="en-US" dirty="0"/>
              <a:t>downloads falls</a:t>
            </a:r>
          </a:p>
          <a:p>
            <a:pPr marL="514350" indent="-514350">
              <a:buClr>
                <a:srgbClr val="CC0000"/>
              </a:buClr>
              <a:buFont typeface="+mj-lt"/>
              <a:buAutoNum type="alphaUcPeriod" startAt="3"/>
            </a:pPr>
            <a:r>
              <a:rPr lang="en-US" dirty="0"/>
              <a:t>The price of music CDs falls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54750" y="2296041"/>
            <a:ext cx="2584450" cy="387615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0885726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accent6">
                    <a:lumMod val="50000"/>
                  </a:schemeClr>
                </a:solidFill>
              </a:rPr>
              <a:t>Active Learning 1 	       </a:t>
            </a:r>
            <a:r>
              <a:rPr lang="en-US" sz="2800" b="1" dirty="0">
                <a:solidFill>
                  <a:srgbClr val="AE1221"/>
                </a:solidFill>
              </a:rPr>
              <a:t>A. </a:t>
            </a:r>
            <a:r>
              <a:rPr lang="en-US" sz="2800" dirty="0">
                <a:solidFill>
                  <a:srgbClr val="AE1221"/>
                </a:solidFill>
              </a:rPr>
              <a:t>The price of iPods falls</a:t>
            </a:r>
            <a:endParaRPr lang="en-US" sz="3000" dirty="0">
              <a:solidFill>
                <a:srgbClr val="AE1221"/>
              </a:solidFill>
            </a:endParaRPr>
          </a:p>
        </p:txBody>
      </p:sp>
      <p:sp>
        <p:nvSpPr>
          <p:cNvPr id="3" name="Text Placeholder 2"/>
          <p:cNvSpPr>
            <a:spLocks noGrp="1"/>
          </p:cNvSpPr>
          <p:nvPr>
            <p:ph type="body" sz="quarter" idx="12"/>
          </p:nvPr>
        </p:nvSpPr>
        <p:spPr>
          <a:xfrm>
            <a:off x="4610100" y="685800"/>
            <a:ext cx="4305300" cy="3136900"/>
          </a:xfrm>
          <a:solidFill>
            <a:srgbClr val="FFCCCC"/>
          </a:solidFill>
        </p:spPr>
        <p:txBody>
          <a:bodyPr/>
          <a:lstStyle/>
          <a:p>
            <a:r>
              <a:rPr lang="en-US" sz="2800" dirty="0"/>
              <a:t>Music downloads and iPods are complements. </a:t>
            </a:r>
          </a:p>
          <a:p>
            <a:endParaRPr lang="en-US" sz="2800" dirty="0"/>
          </a:p>
          <a:p>
            <a:r>
              <a:rPr lang="en-US" sz="2800" dirty="0"/>
              <a:t>A fall in price of iPods shifts the demand curve for music downloads to the right.</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21</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8"/>
          <p:cNvGrpSpPr>
            <a:grpSpLocks/>
          </p:cNvGrpSpPr>
          <p:nvPr/>
        </p:nvGrpSpPr>
        <p:grpSpPr bwMode="auto">
          <a:xfrm>
            <a:off x="2732088" y="3216275"/>
            <a:ext cx="1254125" cy="2365375"/>
            <a:chOff x="1859" y="2232"/>
            <a:chExt cx="790" cy="1490"/>
          </a:xfrm>
        </p:grpSpPr>
        <p:grpSp>
          <p:nvGrpSpPr>
            <p:cNvPr id="7" name="Group 9"/>
            <p:cNvGrpSpPr>
              <a:grpSpLocks/>
            </p:cNvGrpSpPr>
            <p:nvPr/>
          </p:nvGrpSpPr>
          <p:grpSpPr bwMode="auto">
            <a:xfrm>
              <a:off x="1859" y="2232"/>
              <a:ext cx="599" cy="1243"/>
              <a:chOff x="357" y="2450"/>
              <a:chExt cx="795" cy="646"/>
            </a:xfrm>
          </p:grpSpPr>
          <p:sp>
            <p:nvSpPr>
              <p:cNvPr id="9" name="Line 10"/>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10" name="Line 11"/>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8" name="Text Box 12"/>
            <p:cNvSpPr txBox="1">
              <a:spLocks noChangeArrowheads="1"/>
            </p:cNvSpPr>
            <p:nvPr/>
          </p:nvSpPr>
          <p:spPr bwMode="auto">
            <a:xfrm>
              <a:off x="2269" y="3453"/>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2</a:t>
              </a:r>
            </a:p>
          </p:txBody>
        </p:sp>
      </p:grpSp>
      <p:grpSp>
        <p:nvGrpSpPr>
          <p:cNvPr id="11" name="Group 13"/>
          <p:cNvGrpSpPr>
            <a:grpSpLocks/>
          </p:cNvGrpSpPr>
          <p:nvPr/>
        </p:nvGrpSpPr>
        <p:grpSpPr bwMode="auto">
          <a:xfrm>
            <a:off x="-76200" y="1219200"/>
            <a:ext cx="6386513" cy="4718050"/>
            <a:chOff x="90" y="974"/>
            <a:chExt cx="4023" cy="2972"/>
          </a:xfrm>
        </p:grpSpPr>
        <p:grpSp>
          <p:nvGrpSpPr>
            <p:cNvPr id="12" name="Group 14"/>
            <p:cNvGrpSpPr>
              <a:grpSpLocks/>
            </p:cNvGrpSpPr>
            <p:nvPr/>
          </p:nvGrpSpPr>
          <p:grpSpPr bwMode="auto">
            <a:xfrm>
              <a:off x="1023" y="1097"/>
              <a:ext cx="2970" cy="2378"/>
              <a:chOff x="2602" y="1083"/>
              <a:chExt cx="3055" cy="2115"/>
            </a:xfrm>
          </p:grpSpPr>
          <p:sp>
            <p:nvSpPr>
              <p:cNvPr id="15" name="Line 15"/>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p>
            </p:txBody>
          </p:sp>
          <p:sp>
            <p:nvSpPr>
              <p:cNvPr id="16" name="Line 16"/>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p>
            </p:txBody>
          </p:sp>
        </p:grpSp>
        <p:sp>
          <p:nvSpPr>
            <p:cNvPr id="13" name="Text Box 17"/>
            <p:cNvSpPr txBox="1">
              <a:spLocks noChangeArrowheads="1"/>
            </p:cNvSpPr>
            <p:nvPr/>
          </p:nvSpPr>
          <p:spPr bwMode="auto">
            <a:xfrm>
              <a:off x="90" y="974"/>
              <a:ext cx="893" cy="911"/>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music down-loads</a:t>
              </a:r>
            </a:p>
          </p:txBody>
        </p:sp>
        <p:sp>
          <p:nvSpPr>
            <p:cNvPr id="14" name="Text Box 18"/>
            <p:cNvSpPr txBox="1">
              <a:spLocks noChangeArrowheads="1"/>
            </p:cNvSpPr>
            <p:nvPr/>
          </p:nvSpPr>
          <p:spPr bwMode="auto">
            <a:xfrm>
              <a:off x="2453" y="3466"/>
              <a:ext cx="1660" cy="480"/>
            </a:xfrm>
            <a:prstGeom prst="rect">
              <a:avLst/>
            </a:prstGeom>
            <a:noFill/>
            <a:ln w="9525">
              <a:noFill/>
              <a:miter lim="800000"/>
              <a:headEnd/>
              <a:tailEnd/>
            </a:ln>
          </p:spPr>
          <p:txBody>
            <a:bodyPr>
              <a:spAutoFit/>
            </a:bodyPr>
            <a:lstStyle/>
            <a:p>
              <a:pPr algn="r">
                <a:spcBef>
                  <a:spcPct val="50000"/>
                </a:spcBef>
              </a:pPr>
              <a:r>
                <a:rPr lang="en-US" sz="2200">
                  <a:latin typeface="Arial"/>
                  <a:cs typeface="Arial"/>
                </a:rPr>
                <a:t>Quantity of </a:t>
              </a:r>
              <a:br>
                <a:rPr lang="en-US" sz="2200">
                  <a:latin typeface="Arial"/>
                  <a:cs typeface="Arial"/>
                </a:rPr>
              </a:br>
              <a:r>
                <a:rPr lang="en-US" sz="2200">
                  <a:latin typeface="Arial"/>
                  <a:cs typeface="Arial"/>
                </a:rPr>
                <a:t>music downloads</a:t>
              </a:r>
            </a:p>
          </p:txBody>
        </p:sp>
      </p:grpSp>
      <p:grpSp>
        <p:nvGrpSpPr>
          <p:cNvPr id="17" name="Group 19"/>
          <p:cNvGrpSpPr>
            <a:grpSpLocks/>
          </p:cNvGrpSpPr>
          <p:nvPr/>
        </p:nvGrpSpPr>
        <p:grpSpPr bwMode="auto">
          <a:xfrm>
            <a:off x="1587500" y="1809750"/>
            <a:ext cx="2732088" cy="3149600"/>
            <a:chOff x="1138" y="1346"/>
            <a:chExt cx="1721" cy="1984"/>
          </a:xfrm>
        </p:grpSpPr>
        <p:sp>
          <p:nvSpPr>
            <p:cNvPr id="18" name="Line 20"/>
            <p:cNvSpPr>
              <a:spLocks noChangeShapeType="1"/>
            </p:cNvSpPr>
            <p:nvPr/>
          </p:nvSpPr>
          <p:spPr bwMode="auto">
            <a:xfrm>
              <a:off x="1138" y="1346"/>
              <a:ext cx="1412" cy="1756"/>
            </a:xfrm>
            <a:prstGeom prst="line">
              <a:avLst/>
            </a:prstGeom>
            <a:noFill/>
            <a:ln w="38100">
              <a:solidFill>
                <a:schemeClr val="tx1"/>
              </a:solidFill>
              <a:round/>
              <a:headEnd/>
              <a:tailEnd/>
            </a:ln>
          </p:spPr>
          <p:txBody>
            <a:bodyPr/>
            <a:lstStyle/>
            <a:p>
              <a:endParaRPr lang="en-US"/>
            </a:p>
          </p:txBody>
        </p:sp>
        <p:sp>
          <p:nvSpPr>
            <p:cNvPr id="19" name="Text Box 21"/>
            <p:cNvSpPr txBox="1">
              <a:spLocks noChangeArrowheads="1"/>
            </p:cNvSpPr>
            <p:nvPr/>
          </p:nvSpPr>
          <p:spPr bwMode="auto">
            <a:xfrm>
              <a:off x="2479" y="3061"/>
              <a:ext cx="380" cy="269"/>
            </a:xfrm>
            <a:prstGeom prst="rect">
              <a:avLst/>
            </a:prstGeom>
            <a:noFill/>
            <a:ln w="9525">
              <a:noFill/>
              <a:miter lim="800000"/>
              <a:headEnd/>
              <a:tailEnd/>
            </a:ln>
          </p:spPr>
          <p:txBody>
            <a:bodyPr>
              <a:spAutoFit/>
            </a:bodyPr>
            <a:lstStyle/>
            <a:p>
              <a:pPr>
                <a:spcBef>
                  <a:spcPct val="50000"/>
                </a:spcBef>
              </a:pPr>
              <a:r>
                <a:rPr lang="en-US" sz="2200" b="1" i="1" dirty="0">
                  <a:latin typeface="Tahoma" pitchFamily="34" charset="0"/>
                  <a:cs typeface="Arial" charset="0"/>
                </a:rPr>
                <a:t>D</a:t>
              </a:r>
              <a:r>
                <a:rPr lang="en-US" sz="2200" b="1" baseline="-25000" dirty="0">
                  <a:latin typeface="Tahoma" pitchFamily="34" charset="0"/>
                  <a:cs typeface="Arial" charset="0"/>
                </a:rPr>
                <a:t>1</a:t>
              </a:r>
            </a:p>
          </p:txBody>
        </p:sp>
      </p:grpSp>
      <p:grpSp>
        <p:nvGrpSpPr>
          <p:cNvPr id="20" name="Group 22"/>
          <p:cNvGrpSpPr>
            <a:grpSpLocks/>
          </p:cNvGrpSpPr>
          <p:nvPr/>
        </p:nvGrpSpPr>
        <p:grpSpPr bwMode="auto">
          <a:xfrm>
            <a:off x="2540000" y="1811338"/>
            <a:ext cx="2732088" cy="3092450"/>
            <a:chOff x="1738" y="1347"/>
            <a:chExt cx="1721" cy="1948"/>
          </a:xfrm>
        </p:grpSpPr>
        <p:sp>
          <p:nvSpPr>
            <p:cNvPr id="21" name="Line 23"/>
            <p:cNvSpPr>
              <a:spLocks noChangeShapeType="1"/>
            </p:cNvSpPr>
            <p:nvPr/>
          </p:nvSpPr>
          <p:spPr bwMode="auto">
            <a:xfrm>
              <a:off x="1738" y="1347"/>
              <a:ext cx="1412" cy="1756"/>
            </a:xfrm>
            <a:prstGeom prst="line">
              <a:avLst/>
            </a:prstGeom>
            <a:noFill/>
            <a:ln w="38100">
              <a:solidFill>
                <a:srgbClr val="CC0000"/>
              </a:solidFill>
              <a:round/>
              <a:headEnd/>
              <a:tailEnd/>
            </a:ln>
          </p:spPr>
          <p:txBody>
            <a:bodyPr/>
            <a:lstStyle/>
            <a:p>
              <a:endParaRPr lang="en-US"/>
            </a:p>
          </p:txBody>
        </p:sp>
        <p:sp>
          <p:nvSpPr>
            <p:cNvPr id="22" name="Text Box 24"/>
            <p:cNvSpPr txBox="1">
              <a:spLocks noChangeArrowheads="1"/>
            </p:cNvSpPr>
            <p:nvPr/>
          </p:nvSpPr>
          <p:spPr bwMode="auto">
            <a:xfrm>
              <a:off x="3079" y="3026"/>
              <a:ext cx="380" cy="269"/>
            </a:xfrm>
            <a:prstGeom prst="rect">
              <a:avLst/>
            </a:prstGeom>
            <a:noFill/>
            <a:ln w="9525">
              <a:noFill/>
              <a:miter lim="800000"/>
              <a:headEnd/>
              <a:tailEnd/>
            </a:ln>
          </p:spPr>
          <p:txBody>
            <a:bodyPr>
              <a:spAutoFit/>
            </a:bodyPr>
            <a:lstStyle/>
            <a:p>
              <a:pPr>
                <a:spcBef>
                  <a:spcPct val="50000"/>
                </a:spcBef>
              </a:pPr>
              <a:r>
                <a:rPr lang="en-US" sz="2200" b="1" i="1" dirty="0">
                  <a:solidFill>
                    <a:srgbClr val="CC0000"/>
                  </a:solidFill>
                  <a:latin typeface="Tahoma" pitchFamily="34" charset="0"/>
                  <a:cs typeface="Arial" charset="0"/>
                </a:rPr>
                <a:t>D</a:t>
              </a:r>
              <a:r>
                <a:rPr lang="en-US" sz="2200" b="1" baseline="-25000" dirty="0">
                  <a:solidFill>
                    <a:srgbClr val="CC0000"/>
                  </a:solidFill>
                  <a:latin typeface="Tahoma" pitchFamily="34" charset="0"/>
                  <a:cs typeface="Arial" charset="0"/>
                </a:rPr>
                <a:t>2</a:t>
              </a:r>
            </a:p>
          </p:txBody>
        </p:sp>
      </p:grpSp>
      <p:grpSp>
        <p:nvGrpSpPr>
          <p:cNvPr id="23" name="Group 25"/>
          <p:cNvGrpSpPr>
            <a:grpSpLocks/>
          </p:cNvGrpSpPr>
          <p:nvPr/>
        </p:nvGrpSpPr>
        <p:grpSpPr bwMode="auto">
          <a:xfrm>
            <a:off x="2786063" y="3146425"/>
            <a:ext cx="960437" cy="138113"/>
            <a:chOff x="1893" y="2188"/>
            <a:chExt cx="605" cy="87"/>
          </a:xfrm>
        </p:grpSpPr>
        <p:sp>
          <p:nvSpPr>
            <p:cNvPr id="24" name="Line 26"/>
            <p:cNvSpPr>
              <a:spLocks noChangeShapeType="1"/>
            </p:cNvSpPr>
            <p:nvPr/>
          </p:nvSpPr>
          <p:spPr bwMode="auto">
            <a:xfrm>
              <a:off x="1893" y="2231"/>
              <a:ext cx="519" cy="0"/>
            </a:xfrm>
            <a:prstGeom prst="line">
              <a:avLst/>
            </a:prstGeom>
            <a:noFill/>
            <a:ln w="44450">
              <a:solidFill>
                <a:srgbClr val="CC0000"/>
              </a:solidFill>
              <a:round/>
              <a:headEnd/>
              <a:tailEnd type="triangle" w="lg" len="lg"/>
            </a:ln>
          </p:spPr>
          <p:txBody>
            <a:bodyPr/>
            <a:lstStyle/>
            <a:p>
              <a:endParaRPr lang="en-US"/>
            </a:p>
          </p:txBody>
        </p:sp>
        <p:sp>
          <p:nvSpPr>
            <p:cNvPr id="25" name="Oval 27"/>
            <p:cNvSpPr>
              <a:spLocks noChangeArrowheads="1"/>
            </p:cNvSpPr>
            <p:nvPr/>
          </p:nvSpPr>
          <p:spPr bwMode="auto">
            <a:xfrm>
              <a:off x="2410" y="2188"/>
              <a:ext cx="88" cy="87"/>
            </a:xfrm>
            <a:prstGeom prst="ellipse">
              <a:avLst/>
            </a:prstGeom>
            <a:solidFill>
              <a:srgbClr val="CC0000"/>
            </a:solidFill>
            <a:ln w="9525">
              <a:solidFill>
                <a:srgbClr val="CC0000"/>
              </a:solidFill>
              <a:prstDash val="dash"/>
              <a:round/>
              <a:headEnd/>
              <a:tailEnd/>
            </a:ln>
          </p:spPr>
          <p:txBody>
            <a:bodyPr wrap="none" anchor="ctr"/>
            <a:lstStyle/>
            <a:p>
              <a:endParaRPr lang="en-US">
                <a:cs typeface="Arial" charset="0"/>
              </a:endParaRPr>
            </a:p>
          </p:txBody>
        </p:sp>
      </p:grpSp>
      <p:grpSp>
        <p:nvGrpSpPr>
          <p:cNvPr id="26" name="Group 28"/>
          <p:cNvGrpSpPr>
            <a:grpSpLocks/>
          </p:cNvGrpSpPr>
          <p:nvPr/>
        </p:nvGrpSpPr>
        <p:grpSpPr bwMode="auto">
          <a:xfrm>
            <a:off x="831850" y="2990850"/>
            <a:ext cx="2176463" cy="2606675"/>
            <a:chOff x="662" y="2090"/>
            <a:chExt cx="1371" cy="1642"/>
          </a:xfrm>
        </p:grpSpPr>
        <p:grpSp>
          <p:nvGrpSpPr>
            <p:cNvPr id="27" name="Group 29"/>
            <p:cNvGrpSpPr>
              <a:grpSpLocks/>
            </p:cNvGrpSpPr>
            <p:nvPr/>
          </p:nvGrpSpPr>
          <p:grpSpPr bwMode="auto">
            <a:xfrm>
              <a:off x="1026" y="2228"/>
              <a:ext cx="819" cy="1243"/>
              <a:chOff x="357" y="2450"/>
              <a:chExt cx="795" cy="646"/>
            </a:xfrm>
          </p:grpSpPr>
          <p:sp>
            <p:nvSpPr>
              <p:cNvPr id="31" name="Line 30"/>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32" name="Line 31"/>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28" name="Oval 32"/>
            <p:cNvSpPr>
              <a:spLocks noChangeArrowheads="1"/>
            </p:cNvSpPr>
            <p:nvPr/>
          </p:nvSpPr>
          <p:spPr bwMode="auto">
            <a:xfrm>
              <a:off x="1802" y="2190"/>
              <a:ext cx="88" cy="87"/>
            </a:xfrm>
            <a:prstGeom prst="ellipse">
              <a:avLst/>
            </a:prstGeom>
            <a:solidFill>
              <a:schemeClr val="tx1"/>
            </a:solidFill>
            <a:ln w="9525">
              <a:solidFill>
                <a:schemeClr val="tx1"/>
              </a:solidFill>
              <a:prstDash val="dash"/>
              <a:round/>
              <a:headEnd/>
              <a:tailEnd/>
            </a:ln>
          </p:spPr>
          <p:txBody>
            <a:bodyPr wrap="none" anchor="ctr"/>
            <a:lstStyle/>
            <a:p>
              <a:endParaRPr lang="en-US">
                <a:cs typeface="Arial" charset="0"/>
              </a:endParaRPr>
            </a:p>
          </p:txBody>
        </p:sp>
        <p:sp>
          <p:nvSpPr>
            <p:cNvPr id="29" name="Text Box 33"/>
            <p:cNvSpPr txBox="1">
              <a:spLocks noChangeArrowheads="1"/>
            </p:cNvSpPr>
            <p:nvPr/>
          </p:nvSpPr>
          <p:spPr bwMode="auto">
            <a:xfrm>
              <a:off x="662" y="2090"/>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P</a:t>
              </a:r>
              <a:r>
                <a:rPr lang="en-US" sz="2200" b="1" baseline="-25000">
                  <a:latin typeface="Tahoma" pitchFamily="34" charset="0"/>
                  <a:cs typeface="Arial" charset="0"/>
                </a:rPr>
                <a:t>1</a:t>
              </a:r>
            </a:p>
          </p:txBody>
        </p:sp>
        <p:sp>
          <p:nvSpPr>
            <p:cNvPr id="30" name="Text Box 34"/>
            <p:cNvSpPr txBox="1">
              <a:spLocks noChangeArrowheads="1"/>
            </p:cNvSpPr>
            <p:nvPr/>
          </p:nvSpPr>
          <p:spPr bwMode="auto">
            <a:xfrm>
              <a:off x="1653" y="3463"/>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spTree>
    <p:extLst>
      <p:ext uri="{BB962C8B-B14F-4D97-AF65-F5344CB8AC3E}">
        <p14:creationId xmlns:p14="http://schemas.microsoft.com/office/powerpoint/2010/main" val="10883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trips(downRigh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Right)">
                                      <p:cBhvr>
                                        <p:cTn id="16" dur="500"/>
                                        <p:tgtEl>
                                          <p:spTgt spid="26"/>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
                                            <p:bg/>
                                          </p:spTgt>
                                        </p:tgtEl>
                                        <p:attrNameLst>
                                          <p:attrName>style.visibility</p:attrName>
                                        </p:attrNameLst>
                                      </p:cBhvr>
                                      <p:to>
                                        <p:strVal val="visible"/>
                                      </p:to>
                                    </p:set>
                                    <p:animEffect transition="in" filter="wipe(left)">
                                      <p:cBhvr>
                                        <p:cTn id="20" dur="500"/>
                                        <p:tgtEl>
                                          <p:spTgt spid="3">
                                            <p:bg/>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left)">
                                      <p:cBhvr>
                                        <p:cTn id="24" dur="500"/>
                                        <p:tgtEl>
                                          <p:spTgt spid="3">
                                            <p:txEl>
                                              <p:pRg st="0" end="0"/>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wipe(left)">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trips(downRight)">
                                      <p:cBhvr>
                                        <p:cTn id="37" dur="500"/>
                                        <p:tgtEl>
                                          <p:spTgt spid="20"/>
                                        </p:tgtEl>
                                      </p:cBhvr>
                                    </p:animEffect>
                                  </p:childTnLst>
                                </p:cTn>
                              </p:par>
                            </p:childTnLst>
                          </p:cTn>
                        </p:par>
                        <p:par>
                          <p:cTn id="38" fill="hold">
                            <p:stCondLst>
                              <p:cond delay="1000"/>
                            </p:stCondLst>
                            <p:childTnLst>
                              <p:par>
                                <p:cTn id="39" presetID="18" presetClass="entr" presetSubtype="6"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strips(downRigh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34450" cy="444500"/>
          </a:xfrm>
        </p:spPr>
        <p:txBody>
          <a:bodyPr/>
          <a:lstStyle/>
          <a:p>
            <a:pPr marL="514350" indent="-514350"/>
            <a:r>
              <a:rPr lang="en-US" sz="3000" dirty="0">
                <a:solidFill>
                  <a:schemeClr val="accent6">
                    <a:lumMod val="50000"/>
                  </a:schemeClr>
                </a:solidFill>
              </a:rPr>
              <a:t>Active Learning 1 </a:t>
            </a:r>
            <a:r>
              <a:rPr lang="en-US" sz="2700" b="1" dirty="0">
                <a:solidFill>
                  <a:srgbClr val="AE1221"/>
                </a:solidFill>
              </a:rPr>
              <a:t>B.</a:t>
            </a:r>
            <a:r>
              <a:rPr lang="en-US" sz="2700" dirty="0">
                <a:solidFill>
                  <a:srgbClr val="AE1221"/>
                </a:solidFill>
              </a:rPr>
              <a:t> The price of music downloads falls</a:t>
            </a:r>
          </a:p>
        </p:txBody>
      </p:sp>
      <p:sp>
        <p:nvSpPr>
          <p:cNvPr id="3" name="Text Placeholder 2"/>
          <p:cNvSpPr>
            <a:spLocks noGrp="1"/>
          </p:cNvSpPr>
          <p:nvPr>
            <p:ph type="body" sz="quarter" idx="12"/>
          </p:nvPr>
        </p:nvSpPr>
        <p:spPr>
          <a:xfrm>
            <a:off x="4267200" y="901700"/>
            <a:ext cx="4648200" cy="1917700"/>
          </a:xfrm>
          <a:solidFill>
            <a:srgbClr val="FFCCCC"/>
          </a:solidFill>
          <a:ln>
            <a:solidFill>
              <a:srgbClr val="FFCCCC"/>
            </a:solidFill>
          </a:ln>
        </p:spPr>
        <p:txBody>
          <a:bodyPr/>
          <a:lstStyle/>
          <a:p>
            <a:r>
              <a:rPr lang="en-US" sz="2800" dirty="0"/>
              <a:t>The D curve does not shift.  </a:t>
            </a:r>
          </a:p>
          <a:p>
            <a:endParaRPr lang="en-US" sz="2800" dirty="0"/>
          </a:p>
          <a:p>
            <a:r>
              <a:rPr lang="en-US" sz="2800" dirty="0"/>
              <a:t>Move down along curve to a point with lower P, higher Q. </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22</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9"/>
          <p:cNvGrpSpPr>
            <a:grpSpLocks/>
          </p:cNvGrpSpPr>
          <p:nvPr/>
        </p:nvGrpSpPr>
        <p:grpSpPr bwMode="auto">
          <a:xfrm>
            <a:off x="1624013" y="1414463"/>
            <a:ext cx="4714875" cy="3775075"/>
            <a:chOff x="2602" y="1083"/>
            <a:chExt cx="3055" cy="2115"/>
          </a:xfrm>
        </p:grpSpPr>
        <p:sp>
          <p:nvSpPr>
            <p:cNvPr id="7" name="Line 10"/>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p>
          </p:txBody>
        </p:sp>
        <p:sp>
          <p:nvSpPr>
            <p:cNvPr id="8" name="Line 11"/>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p>
          </p:txBody>
        </p:sp>
      </p:grpSp>
      <p:sp>
        <p:nvSpPr>
          <p:cNvPr id="9" name="Text Box 12"/>
          <p:cNvSpPr txBox="1">
            <a:spLocks noChangeArrowheads="1"/>
          </p:cNvSpPr>
          <p:nvPr/>
        </p:nvSpPr>
        <p:spPr bwMode="auto">
          <a:xfrm>
            <a:off x="260350" y="1219200"/>
            <a:ext cx="1300163" cy="1446550"/>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music down-loads</a:t>
            </a:r>
          </a:p>
        </p:txBody>
      </p:sp>
      <p:sp>
        <p:nvSpPr>
          <p:cNvPr id="10" name="Text Box 13"/>
          <p:cNvSpPr txBox="1">
            <a:spLocks noChangeArrowheads="1"/>
          </p:cNvSpPr>
          <p:nvPr/>
        </p:nvSpPr>
        <p:spPr bwMode="auto">
          <a:xfrm>
            <a:off x="3894138" y="5175250"/>
            <a:ext cx="2635250" cy="762000"/>
          </a:xfrm>
          <a:prstGeom prst="rect">
            <a:avLst/>
          </a:prstGeom>
          <a:noFill/>
          <a:ln w="9525">
            <a:noFill/>
            <a:miter lim="800000"/>
            <a:headEnd/>
            <a:tailEnd/>
          </a:ln>
        </p:spPr>
        <p:txBody>
          <a:bodyPr>
            <a:spAutoFit/>
          </a:bodyPr>
          <a:lstStyle/>
          <a:p>
            <a:pPr algn="r">
              <a:spcBef>
                <a:spcPct val="50000"/>
              </a:spcBef>
            </a:pPr>
            <a:r>
              <a:rPr lang="en-US" sz="2200">
                <a:latin typeface="Arial"/>
                <a:cs typeface="Arial"/>
              </a:rPr>
              <a:t>Quantity of </a:t>
            </a:r>
            <a:br>
              <a:rPr lang="en-US" sz="2200">
                <a:latin typeface="Arial"/>
                <a:cs typeface="Arial"/>
              </a:rPr>
            </a:br>
            <a:r>
              <a:rPr lang="en-US" sz="2200">
                <a:latin typeface="Arial"/>
                <a:cs typeface="Arial"/>
              </a:rPr>
              <a:t>music downloads</a:t>
            </a:r>
          </a:p>
        </p:txBody>
      </p:sp>
      <p:sp>
        <p:nvSpPr>
          <p:cNvPr id="11" name="Line 14"/>
          <p:cNvSpPr>
            <a:spLocks noChangeShapeType="1"/>
          </p:cNvSpPr>
          <p:nvPr/>
        </p:nvSpPr>
        <p:spPr bwMode="auto">
          <a:xfrm>
            <a:off x="1806575" y="1809750"/>
            <a:ext cx="2241550" cy="2787650"/>
          </a:xfrm>
          <a:prstGeom prst="line">
            <a:avLst/>
          </a:prstGeom>
          <a:noFill/>
          <a:ln w="38100">
            <a:solidFill>
              <a:schemeClr val="tx1"/>
            </a:solidFill>
            <a:round/>
            <a:headEnd/>
            <a:tailEnd/>
          </a:ln>
        </p:spPr>
        <p:txBody>
          <a:bodyPr/>
          <a:lstStyle/>
          <a:p>
            <a:endParaRPr lang="en-US"/>
          </a:p>
        </p:txBody>
      </p:sp>
      <p:sp>
        <p:nvSpPr>
          <p:cNvPr id="12" name="Text Box 15"/>
          <p:cNvSpPr txBox="1">
            <a:spLocks noChangeArrowheads="1"/>
          </p:cNvSpPr>
          <p:nvPr/>
        </p:nvSpPr>
        <p:spPr bwMode="auto">
          <a:xfrm>
            <a:off x="3935413" y="4532313"/>
            <a:ext cx="603250" cy="427037"/>
          </a:xfrm>
          <a:prstGeom prst="rect">
            <a:avLst/>
          </a:prstGeom>
          <a:noFill/>
          <a:ln w="9525">
            <a:noFill/>
            <a:miter lim="800000"/>
            <a:headEnd/>
            <a:tailEnd/>
          </a:ln>
        </p:spPr>
        <p:txBody>
          <a:bodyPr>
            <a:spAutoFit/>
          </a:bodyPr>
          <a:lstStyle/>
          <a:p>
            <a:pPr>
              <a:spcBef>
                <a:spcPct val="50000"/>
              </a:spcBef>
            </a:pPr>
            <a:r>
              <a:rPr lang="en-US" sz="2200" b="1" i="1">
                <a:latin typeface="Tahoma" pitchFamily="34" charset="0"/>
                <a:cs typeface="Arial" charset="0"/>
              </a:rPr>
              <a:t>D</a:t>
            </a:r>
            <a:r>
              <a:rPr lang="en-US" sz="2200" b="1" baseline="-25000">
                <a:latin typeface="Tahoma" pitchFamily="34" charset="0"/>
                <a:cs typeface="Arial" charset="0"/>
              </a:rPr>
              <a:t>1</a:t>
            </a:r>
          </a:p>
        </p:txBody>
      </p:sp>
      <p:grpSp>
        <p:nvGrpSpPr>
          <p:cNvPr id="13" name="Group 16"/>
          <p:cNvGrpSpPr>
            <a:grpSpLocks/>
          </p:cNvGrpSpPr>
          <p:nvPr/>
        </p:nvGrpSpPr>
        <p:grpSpPr bwMode="auto">
          <a:xfrm>
            <a:off x="1628775" y="3209925"/>
            <a:ext cx="1300163" cy="1973263"/>
            <a:chOff x="357" y="2450"/>
            <a:chExt cx="795" cy="646"/>
          </a:xfrm>
        </p:grpSpPr>
        <p:sp>
          <p:nvSpPr>
            <p:cNvPr id="14" name="Line 17"/>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15" name="Line 18"/>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16" name="Oval 19"/>
          <p:cNvSpPr>
            <a:spLocks noChangeArrowheads="1"/>
          </p:cNvSpPr>
          <p:nvPr/>
        </p:nvSpPr>
        <p:spPr bwMode="auto">
          <a:xfrm>
            <a:off x="2860675" y="3149600"/>
            <a:ext cx="139700" cy="138113"/>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sp>
        <p:nvSpPr>
          <p:cNvPr id="17" name="Line 20"/>
          <p:cNvSpPr>
            <a:spLocks noChangeShapeType="1"/>
          </p:cNvSpPr>
          <p:nvPr/>
        </p:nvSpPr>
        <p:spPr bwMode="auto">
          <a:xfrm rot="5400000">
            <a:off x="1416050" y="3570288"/>
            <a:ext cx="704850" cy="0"/>
          </a:xfrm>
          <a:prstGeom prst="line">
            <a:avLst/>
          </a:prstGeom>
          <a:noFill/>
          <a:ln w="38100">
            <a:solidFill>
              <a:srgbClr val="003399"/>
            </a:solidFill>
            <a:round/>
            <a:headEnd/>
            <a:tailEnd type="triangle" w="lg" len="lg"/>
          </a:ln>
        </p:spPr>
        <p:txBody>
          <a:bodyPr/>
          <a:lstStyle/>
          <a:p>
            <a:endParaRPr lang="en-US"/>
          </a:p>
        </p:txBody>
      </p:sp>
      <p:sp>
        <p:nvSpPr>
          <p:cNvPr id="18" name="Text Box 21"/>
          <p:cNvSpPr txBox="1">
            <a:spLocks noChangeArrowheads="1"/>
          </p:cNvSpPr>
          <p:nvPr/>
        </p:nvSpPr>
        <p:spPr bwMode="auto">
          <a:xfrm>
            <a:off x="1050925" y="2990850"/>
            <a:ext cx="603250" cy="427038"/>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P</a:t>
            </a:r>
            <a:r>
              <a:rPr lang="en-US" sz="2200" b="1" baseline="-25000">
                <a:latin typeface="Tahoma" pitchFamily="34" charset="0"/>
                <a:cs typeface="Arial" charset="0"/>
              </a:rPr>
              <a:t>1</a:t>
            </a:r>
          </a:p>
        </p:txBody>
      </p:sp>
      <p:sp>
        <p:nvSpPr>
          <p:cNvPr id="19" name="Text Box 22"/>
          <p:cNvSpPr txBox="1">
            <a:spLocks noChangeArrowheads="1"/>
          </p:cNvSpPr>
          <p:nvPr/>
        </p:nvSpPr>
        <p:spPr bwMode="auto">
          <a:xfrm>
            <a:off x="2590800" y="5170488"/>
            <a:ext cx="603250" cy="427037"/>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nvGrpSpPr>
          <p:cNvPr id="20" name="Group 23"/>
          <p:cNvGrpSpPr>
            <a:grpSpLocks/>
          </p:cNvGrpSpPr>
          <p:nvPr/>
        </p:nvGrpSpPr>
        <p:grpSpPr bwMode="auto">
          <a:xfrm>
            <a:off x="1058863" y="3698875"/>
            <a:ext cx="2790825" cy="1882775"/>
            <a:chOff x="667" y="2536"/>
            <a:chExt cx="1758" cy="1186"/>
          </a:xfrm>
        </p:grpSpPr>
        <p:sp>
          <p:nvSpPr>
            <p:cNvPr id="21" name="Oval 24"/>
            <p:cNvSpPr>
              <a:spLocks noChangeArrowheads="1"/>
            </p:cNvSpPr>
            <p:nvPr/>
          </p:nvSpPr>
          <p:spPr bwMode="auto">
            <a:xfrm>
              <a:off x="2162" y="2637"/>
              <a:ext cx="88" cy="87"/>
            </a:xfrm>
            <a:prstGeom prst="ellipse">
              <a:avLst/>
            </a:prstGeom>
            <a:solidFill>
              <a:srgbClr val="0000FF"/>
            </a:solidFill>
            <a:ln w="9525">
              <a:noFill/>
              <a:prstDash val="dash"/>
              <a:round/>
              <a:headEnd/>
              <a:tailEnd/>
            </a:ln>
          </p:spPr>
          <p:txBody>
            <a:bodyPr wrap="none" anchor="ctr"/>
            <a:lstStyle/>
            <a:p>
              <a:endParaRPr lang="en-US">
                <a:cs typeface="Arial" charset="0"/>
              </a:endParaRPr>
            </a:p>
          </p:txBody>
        </p:sp>
        <p:grpSp>
          <p:nvGrpSpPr>
            <p:cNvPr id="22" name="Group 25"/>
            <p:cNvGrpSpPr>
              <a:grpSpLocks/>
            </p:cNvGrpSpPr>
            <p:nvPr/>
          </p:nvGrpSpPr>
          <p:grpSpPr bwMode="auto">
            <a:xfrm>
              <a:off x="667" y="2536"/>
              <a:ext cx="1758" cy="1186"/>
              <a:chOff x="667" y="2536"/>
              <a:chExt cx="1758" cy="1186"/>
            </a:xfrm>
          </p:grpSpPr>
          <p:sp>
            <p:nvSpPr>
              <p:cNvPr id="23" name="Line 26"/>
              <p:cNvSpPr>
                <a:spLocks noChangeShapeType="1"/>
              </p:cNvSpPr>
              <p:nvPr/>
            </p:nvSpPr>
            <p:spPr bwMode="auto">
              <a:xfrm>
                <a:off x="1844" y="3393"/>
                <a:ext cx="361" cy="0"/>
              </a:xfrm>
              <a:prstGeom prst="line">
                <a:avLst/>
              </a:prstGeom>
              <a:noFill/>
              <a:ln w="38100">
                <a:solidFill>
                  <a:srgbClr val="003399"/>
                </a:solidFill>
                <a:round/>
                <a:headEnd/>
                <a:tailEnd type="triangle" w="lg" len="lg"/>
              </a:ln>
            </p:spPr>
            <p:txBody>
              <a:bodyPr/>
              <a:lstStyle/>
              <a:p>
                <a:endParaRPr lang="en-US"/>
              </a:p>
            </p:txBody>
          </p:sp>
          <p:grpSp>
            <p:nvGrpSpPr>
              <p:cNvPr id="24" name="Group 27"/>
              <p:cNvGrpSpPr>
                <a:grpSpLocks/>
              </p:cNvGrpSpPr>
              <p:nvPr/>
            </p:nvGrpSpPr>
            <p:grpSpPr bwMode="auto">
              <a:xfrm>
                <a:off x="667" y="2536"/>
                <a:ext cx="1758" cy="1186"/>
                <a:chOff x="667" y="2536"/>
                <a:chExt cx="1758" cy="1186"/>
              </a:xfrm>
            </p:grpSpPr>
            <p:grpSp>
              <p:nvGrpSpPr>
                <p:cNvPr id="25" name="Group 28"/>
                <p:cNvGrpSpPr>
                  <a:grpSpLocks/>
                </p:cNvGrpSpPr>
                <p:nvPr/>
              </p:nvGrpSpPr>
              <p:grpSpPr bwMode="auto">
                <a:xfrm>
                  <a:off x="1023" y="2678"/>
                  <a:ext cx="1182" cy="796"/>
                  <a:chOff x="357" y="2450"/>
                  <a:chExt cx="795" cy="646"/>
                </a:xfrm>
              </p:grpSpPr>
              <p:sp>
                <p:nvSpPr>
                  <p:cNvPr id="28" name="Line 29"/>
                  <p:cNvSpPr>
                    <a:spLocks noChangeShapeType="1"/>
                  </p:cNvSpPr>
                  <p:nvPr/>
                </p:nvSpPr>
                <p:spPr bwMode="auto">
                  <a:xfrm>
                    <a:off x="357" y="2450"/>
                    <a:ext cx="795" cy="0"/>
                  </a:xfrm>
                  <a:prstGeom prst="line">
                    <a:avLst/>
                  </a:prstGeom>
                  <a:noFill/>
                  <a:ln w="9525">
                    <a:solidFill>
                      <a:srgbClr val="0000FF"/>
                    </a:solidFill>
                    <a:prstDash val="lgDash"/>
                    <a:round/>
                    <a:headEnd/>
                    <a:tailEnd/>
                  </a:ln>
                </p:spPr>
                <p:txBody>
                  <a:bodyPr/>
                  <a:lstStyle/>
                  <a:p>
                    <a:endParaRPr lang="en-US"/>
                  </a:p>
                </p:txBody>
              </p:sp>
              <p:sp>
                <p:nvSpPr>
                  <p:cNvPr id="29" name="Line 30"/>
                  <p:cNvSpPr>
                    <a:spLocks noChangeShapeType="1"/>
                  </p:cNvSpPr>
                  <p:nvPr/>
                </p:nvSpPr>
                <p:spPr bwMode="auto">
                  <a:xfrm>
                    <a:off x="1152" y="2451"/>
                    <a:ext cx="0" cy="645"/>
                  </a:xfrm>
                  <a:prstGeom prst="line">
                    <a:avLst/>
                  </a:prstGeom>
                  <a:noFill/>
                  <a:ln w="9525">
                    <a:solidFill>
                      <a:srgbClr val="0000FF"/>
                    </a:solidFill>
                    <a:prstDash val="lgDash"/>
                    <a:round/>
                    <a:headEnd/>
                    <a:tailEnd/>
                  </a:ln>
                </p:spPr>
                <p:txBody>
                  <a:bodyPr/>
                  <a:lstStyle/>
                  <a:p>
                    <a:endParaRPr lang="en-US"/>
                  </a:p>
                </p:txBody>
              </p:sp>
            </p:grpSp>
            <p:sp>
              <p:nvSpPr>
                <p:cNvPr id="26" name="Text Box 31"/>
                <p:cNvSpPr txBox="1">
                  <a:spLocks noChangeArrowheads="1"/>
                </p:cNvSpPr>
                <p:nvPr/>
              </p:nvSpPr>
              <p:spPr bwMode="auto">
                <a:xfrm>
                  <a:off x="2045" y="3453"/>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2</a:t>
                  </a:r>
                </a:p>
              </p:txBody>
            </p:sp>
            <p:sp>
              <p:nvSpPr>
                <p:cNvPr id="27" name="Text Box 32"/>
                <p:cNvSpPr txBox="1">
                  <a:spLocks noChangeArrowheads="1"/>
                </p:cNvSpPr>
                <p:nvPr/>
              </p:nvSpPr>
              <p:spPr bwMode="auto">
                <a:xfrm>
                  <a:off x="667" y="2536"/>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P</a:t>
                  </a:r>
                  <a:r>
                    <a:rPr lang="en-US" sz="2200" b="1" baseline="-25000">
                      <a:latin typeface="Tahoma" pitchFamily="34" charset="0"/>
                      <a:cs typeface="Arial" charset="0"/>
                    </a:rPr>
                    <a:t>2</a:t>
                  </a:r>
                </a:p>
              </p:txBody>
            </p:sp>
          </p:grpSp>
        </p:grpSp>
      </p:grpSp>
    </p:spTree>
    <p:extLst>
      <p:ext uri="{BB962C8B-B14F-4D97-AF65-F5344CB8AC3E}">
        <p14:creationId xmlns:p14="http://schemas.microsoft.com/office/powerpoint/2010/main" val="22210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strips(downRight)">
                                      <p:cBhvr>
                                        <p:cTn id="11" dur="1000"/>
                                        <p:tgtEl>
                                          <p:spTgt spid="2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
                                            <p:bg/>
                                          </p:spTgt>
                                        </p:tgtEl>
                                        <p:attrNameLst>
                                          <p:attrName>style.visibility</p:attrName>
                                        </p:attrNameLst>
                                      </p:cBhvr>
                                      <p:to>
                                        <p:strVal val="visible"/>
                                      </p:to>
                                    </p:set>
                                    <p:animEffect transition="in" filter="wipe(left)">
                                      <p:cBhvr>
                                        <p:cTn id="15" dur="500"/>
                                        <p:tgtEl>
                                          <p:spTgt spid="3">
                                            <p:bg/>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500"/>
                                        <p:tgtEl>
                                          <p:spTgt spid="3">
                                            <p:txEl>
                                              <p:pRg st="0" end="0"/>
                                            </p:txEl>
                                          </p:spTgt>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indent="-514350"/>
            <a:r>
              <a:rPr lang="en-US" sz="3000" dirty="0">
                <a:solidFill>
                  <a:schemeClr val="accent6">
                    <a:lumMod val="50000"/>
                  </a:schemeClr>
                </a:solidFill>
              </a:rPr>
              <a:t>Active Learning 1 	</a:t>
            </a:r>
            <a:r>
              <a:rPr lang="en-US" sz="2800" b="1" dirty="0">
                <a:solidFill>
                  <a:srgbClr val="AE1221"/>
                </a:solidFill>
              </a:rPr>
              <a:t>C. </a:t>
            </a:r>
            <a:r>
              <a:rPr lang="en-US" sz="2800" dirty="0">
                <a:solidFill>
                  <a:srgbClr val="AE1221"/>
                </a:solidFill>
              </a:rPr>
              <a:t>The price of music CDs falls</a:t>
            </a:r>
          </a:p>
        </p:txBody>
      </p:sp>
      <p:sp>
        <p:nvSpPr>
          <p:cNvPr id="3" name="Text Placeholder 2"/>
          <p:cNvSpPr>
            <a:spLocks noGrp="1"/>
          </p:cNvSpPr>
          <p:nvPr>
            <p:ph type="body" sz="quarter" idx="12"/>
          </p:nvPr>
        </p:nvSpPr>
        <p:spPr>
          <a:xfrm>
            <a:off x="4305300" y="685800"/>
            <a:ext cx="4610100" cy="2743200"/>
          </a:xfrm>
          <a:solidFill>
            <a:srgbClr val="FFCCCC"/>
          </a:solidFill>
        </p:spPr>
        <p:txBody>
          <a:bodyPr/>
          <a:lstStyle/>
          <a:p>
            <a:r>
              <a:rPr lang="en-US" sz="2800" dirty="0"/>
              <a:t>Music CDs and music downloads are substitutes. </a:t>
            </a:r>
          </a:p>
          <a:p>
            <a:r>
              <a:rPr lang="en-US" sz="2800" dirty="0"/>
              <a:t> </a:t>
            </a:r>
          </a:p>
          <a:p>
            <a:r>
              <a:rPr lang="en-US" sz="2800" dirty="0"/>
              <a:t>A fall in the price of music CDs shifts demand for music downloads to the left. </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23</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8"/>
          <p:cNvGrpSpPr>
            <a:grpSpLocks/>
          </p:cNvGrpSpPr>
          <p:nvPr/>
        </p:nvGrpSpPr>
        <p:grpSpPr bwMode="auto">
          <a:xfrm>
            <a:off x="942975" y="3067050"/>
            <a:ext cx="2754313" cy="2606675"/>
            <a:chOff x="662" y="2090"/>
            <a:chExt cx="1735" cy="1642"/>
          </a:xfrm>
        </p:grpSpPr>
        <p:grpSp>
          <p:nvGrpSpPr>
            <p:cNvPr id="7" name="Group 9"/>
            <p:cNvGrpSpPr>
              <a:grpSpLocks/>
            </p:cNvGrpSpPr>
            <p:nvPr/>
          </p:nvGrpSpPr>
          <p:grpSpPr bwMode="auto">
            <a:xfrm>
              <a:off x="1026" y="2228"/>
              <a:ext cx="1181" cy="1243"/>
              <a:chOff x="357" y="2450"/>
              <a:chExt cx="795" cy="646"/>
            </a:xfrm>
          </p:grpSpPr>
          <p:sp>
            <p:nvSpPr>
              <p:cNvPr id="11" name="Line 10"/>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12" name="Line 11"/>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8" name="Oval 12"/>
            <p:cNvSpPr>
              <a:spLocks noChangeArrowheads="1"/>
            </p:cNvSpPr>
            <p:nvPr/>
          </p:nvSpPr>
          <p:spPr bwMode="auto">
            <a:xfrm>
              <a:off x="2166" y="2190"/>
              <a:ext cx="88" cy="87"/>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sp>
          <p:nvSpPr>
            <p:cNvPr id="9" name="Text Box 13"/>
            <p:cNvSpPr txBox="1">
              <a:spLocks noChangeArrowheads="1"/>
            </p:cNvSpPr>
            <p:nvPr/>
          </p:nvSpPr>
          <p:spPr bwMode="auto">
            <a:xfrm>
              <a:off x="662" y="2090"/>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P</a:t>
              </a:r>
              <a:r>
                <a:rPr lang="en-US" sz="2200" b="1" baseline="-25000">
                  <a:latin typeface="Tahoma" pitchFamily="34" charset="0"/>
                  <a:cs typeface="Arial" charset="0"/>
                </a:rPr>
                <a:t>1</a:t>
              </a:r>
            </a:p>
          </p:txBody>
        </p:sp>
        <p:sp>
          <p:nvSpPr>
            <p:cNvPr id="10" name="Text Box 14"/>
            <p:cNvSpPr txBox="1">
              <a:spLocks noChangeArrowheads="1"/>
            </p:cNvSpPr>
            <p:nvPr/>
          </p:nvSpPr>
          <p:spPr bwMode="auto">
            <a:xfrm>
              <a:off x="2017" y="3463"/>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grpSp>
        <p:nvGrpSpPr>
          <p:cNvPr id="13" name="Group 16"/>
          <p:cNvGrpSpPr>
            <a:grpSpLocks/>
          </p:cNvGrpSpPr>
          <p:nvPr/>
        </p:nvGrpSpPr>
        <p:grpSpPr bwMode="auto">
          <a:xfrm>
            <a:off x="1516063" y="1490663"/>
            <a:ext cx="4714875" cy="3775075"/>
            <a:chOff x="2602" y="1083"/>
            <a:chExt cx="3055" cy="2115"/>
          </a:xfrm>
        </p:grpSpPr>
        <p:sp>
          <p:nvSpPr>
            <p:cNvPr id="14" name="Line 17"/>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p>
          </p:txBody>
        </p:sp>
        <p:sp>
          <p:nvSpPr>
            <p:cNvPr id="15" name="Line 18"/>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p>
          </p:txBody>
        </p:sp>
      </p:grpSp>
      <p:sp>
        <p:nvSpPr>
          <p:cNvPr id="16" name="Text Box 19"/>
          <p:cNvSpPr txBox="1">
            <a:spLocks noChangeArrowheads="1"/>
          </p:cNvSpPr>
          <p:nvPr/>
        </p:nvSpPr>
        <p:spPr bwMode="auto">
          <a:xfrm>
            <a:off x="152400" y="1295400"/>
            <a:ext cx="1300163" cy="1446550"/>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music down-loads</a:t>
            </a:r>
          </a:p>
        </p:txBody>
      </p:sp>
      <p:sp>
        <p:nvSpPr>
          <p:cNvPr id="17" name="Text Box 20"/>
          <p:cNvSpPr txBox="1">
            <a:spLocks noChangeArrowheads="1"/>
          </p:cNvSpPr>
          <p:nvPr/>
        </p:nvSpPr>
        <p:spPr bwMode="auto">
          <a:xfrm>
            <a:off x="3786188" y="5251450"/>
            <a:ext cx="2635250" cy="762000"/>
          </a:xfrm>
          <a:prstGeom prst="rect">
            <a:avLst/>
          </a:prstGeom>
          <a:noFill/>
          <a:ln w="9525">
            <a:noFill/>
            <a:miter lim="800000"/>
            <a:headEnd/>
            <a:tailEnd/>
          </a:ln>
        </p:spPr>
        <p:txBody>
          <a:bodyPr>
            <a:spAutoFit/>
          </a:bodyPr>
          <a:lstStyle/>
          <a:p>
            <a:pPr algn="r">
              <a:spcBef>
                <a:spcPct val="50000"/>
              </a:spcBef>
            </a:pPr>
            <a:r>
              <a:rPr lang="en-US" sz="2200">
                <a:latin typeface="Arial"/>
                <a:cs typeface="Arial"/>
              </a:rPr>
              <a:t>Quantity of </a:t>
            </a:r>
            <a:br>
              <a:rPr lang="en-US" sz="2200">
                <a:latin typeface="Arial"/>
                <a:cs typeface="Arial"/>
              </a:rPr>
            </a:br>
            <a:r>
              <a:rPr lang="en-US" sz="2200">
                <a:latin typeface="Arial"/>
                <a:cs typeface="Arial"/>
              </a:rPr>
              <a:t>music downloads</a:t>
            </a:r>
          </a:p>
        </p:txBody>
      </p:sp>
      <p:grpSp>
        <p:nvGrpSpPr>
          <p:cNvPr id="18" name="Group 21"/>
          <p:cNvGrpSpPr>
            <a:grpSpLocks/>
          </p:cNvGrpSpPr>
          <p:nvPr/>
        </p:nvGrpSpPr>
        <p:grpSpPr bwMode="auto">
          <a:xfrm>
            <a:off x="2276475" y="1885950"/>
            <a:ext cx="2732088" cy="3149600"/>
            <a:chOff x="1502" y="1346"/>
            <a:chExt cx="1721" cy="1984"/>
          </a:xfrm>
        </p:grpSpPr>
        <p:sp>
          <p:nvSpPr>
            <p:cNvPr id="19" name="Line 22"/>
            <p:cNvSpPr>
              <a:spLocks noChangeShapeType="1"/>
            </p:cNvSpPr>
            <p:nvPr/>
          </p:nvSpPr>
          <p:spPr bwMode="auto">
            <a:xfrm>
              <a:off x="1502" y="1346"/>
              <a:ext cx="1412" cy="1756"/>
            </a:xfrm>
            <a:prstGeom prst="line">
              <a:avLst/>
            </a:prstGeom>
            <a:noFill/>
            <a:ln w="38100">
              <a:solidFill>
                <a:schemeClr val="tx1"/>
              </a:solidFill>
              <a:round/>
              <a:headEnd/>
              <a:tailEnd/>
            </a:ln>
          </p:spPr>
          <p:txBody>
            <a:bodyPr/>
            <a:lstStyle/>
            <a:p>
              <a:endParaRPr lang="en-US"/>
            </a:p>
          </p:txBody>
        </p:sp>
        <p:sp>
          <p:nvSpPr>
            <p:cNvPr id="20" name="Text Box 23"/>
            <p:cNvSpPr txBox="1">
              <a:spLocks noChangeArrowheads="1"/>
            </p:cNvSpPr>
            <p:nvPr/>
          </p:nvSpPr>
          <p:spPr bwMode="auto">
            <a:xfrm>
              <a:off x="2843" y="3061"/>
              <a:ext cx="380" cy="269"/>
            </a:xfrm>
            <a:prstGeom prst="rect">
              <a:avLst/>
            </a:prstGeom>
            <a:noFill/>
            <a:ln w="9525">
              <a:noFill/>
              <a:miter lim="800000"/>
              <a:headEnd/>
              <a:tailEnd/>
            </a:ln>
          </p:spPr>
          <p:txBody>
            <a:bodyPr>
              <a:spAutoFit/>
            </a:bodyPr>
            <a:lstStyle/>
            <a:p>
              <a:pPr>
                <a:spcBef>
                  <a:spcPct val="50000"/>
                </a:spcBef>
              </a:pPr>
              <a:r>
                <a:rPr lang="en-US" sz="2200" b="1" i="1">
                  <a:latin typeface="Tahoma" pitchFamily="34" charset="0"/>
                  <a:cs typeface="Arial" charset="0"/>
                </a:rPr>
                <a:t>D</a:t>
              </a:r>
              <a:r>
                <a:rPr lang="en-US" sz="2200" b="1" baseline="-25000">
                  <a:latin typeface="Tahoma" pitchFamily="34" charset="0"/>
                  <a:cs typeface="Arial" charset="0"/>
                </a:rPr>
                <a:t>1</a:t>
              </a:r>
            </a:p>
          </p:txBody>
        </p:sp>
      </p:grpSp>
      <p:grpSp>
        <p:nvGrpSpPr>
          <p:cNvPr id="21" name="Group 24"/>
          <p:cNvGrpSpPr>
            <a:grpSpLocks/>
          </p:cNvGrpSpPr>
          <p:nvPr/>
        </p:nvGrpSpPr>
        <p:grpSpPr bwMode="auto">
          <a:xfrm>
            <a:off x="1758950" y="2419350"/>
            <a:ext cx="2482850" cy="2705100"/>
            <a:chOff x="1176" y="1682"/>
            <a:chExt cx="1564" cy="1704"/>
          </a:xfrm>
        </p:grpSpPr>
        <p:sp>
          <p:nvSpPr>
            <p:cNvPr id="22" name="Line 25"/>
            <p:cNvSpPr>
              <a:spLocks noChangeShapeType="1"/>
            </p:cNvSpPr>
            <p:nvPr/>
          </p:nvSpPr>
          <p:spPr bwMode="auto">
            <a:xfrm>
              <a:off x="1176" y="1682"/>
              <a:ext cx="1238" cy="1555"/>
            </a:xfrm>
            <a:prstGeom prst="line">
              <a:avLst/>
            </a:prstGeom>
            <a:noFill/>
            <a:ln w="38100">
              <a:solidFill>
                <a:srgbClr val="CC0000"/>
              </a:solidFill>
              <a:round/>
              <a:headEnd/>
              <a:tailEnd/>
            </a:ln>
          </p:spPr>
          <p:txBody>
            <a:bodyPr/>
            <a:lstStyle/>
            <a:p>
              <a:endParaRPr lang="en-US"/>
            </a:p>
          </p:txBody>
        </p:sp>
        <p:sp>
          <p:nvSpPr>
            <p:cNvPr id="23" name="Text Box 26"/>
            <p:cNvSpPr txBox="1">
              <a:spLocks noChangeArrowheads="1"/>
            </p:cNvSpPr>
            <p:nvPr/>
          </p:nvSpPr>
          <p:spPr bwMode="auto">
            <a:xfrm>
              <a:off x="2360" y="3117"/>
              <a:ext cx="380" cy="269"/>
            </a:xfrm>
            <a:prstGeom prst="rect">
              <a:avLst/>
            </a:prstGeom>
            <a:noFill/>
            <a:ln w="9525">
              <a:noFill/>
              <a:miter lim="800000"/>
              <a:headEnd/>
              <a:tailEnd/>
            </a:ln>
          </p:spPr>
          <p:txBody>
            <a:bodyPr>
              <a:spAutoFit/>
            </a:bodyPr>
            <a:lstStyle/>
            <a:p>
              <a:pPr>
                <a:spcBef>
                  <a:spcPct val="50000"/>
                </a:spcBef>
              </a:pPr>
              <a:r>
                <a:rPr lang="en-US" sz="2200" b="1" i="1">
                  <a:solidFill>
                    <a:srgbClr val="A50021"/>
                  </a:solidFill>
                  <a:latin typeface="Tahoma" pitchFamily="34" charset="0"/>
                  <a:cs typeface="Arial" charset="0"/>
                </a:rPr>
                <a:t>D</a:t>
              </a:r>
              <a:r>
                <a:rPr lang="en-US" sz="2200" b="1" baseline="-25000">
                  <a:solidFill>
                    <a:srgbClr val="A50021"/>
                  </a:solidFill>
                  <a:latin typeface="Tahoma" pitchFamily="34" charset="0"/>
                  <a:cs typeface="Arial" charset="0"/>
                </a:rPr>
                <a:t>2</a:t>
              </a:r>
            </a:p>
          </p:txBody>
        </p:sp>
      </p:grpSp>
      <p:sp>
        <p:nvSpPr>
          <p:cNvPr id="24" name="Line 27"/>
          <p:cNvSpPr>
            <a:spLocks noChangeShapeType="1"/>
          </p:cNvSpPr>
          <p:nvPr/>
        </p:nvSpPr>
        <p:spPr bwMode="auto">
          <a:xfrm rot="10800000">
            <a:off x="2513013" y="3287713"/>
            <a:ext cx="823912" cy="0"/>
          </a:xfrm>
          <a:prstGeom prst="line">
            <a:avLst/>
          </a:prstGeom>
          <a:noFill/>
          <a:ln w="44450">
            <a:solidFill>
              <a:srgbClr val="CC0000"/>
            </a:solidFill>
            <a:round/>
            <a:headEnd/>
            <a:tailEnd type="triangle" w="lg" len="lg"/>
          </a:ln>
        </p:spPr>
        <p:txBody>
          <a:bodyPr/>
          <a:lstStyle/>
          <a:p>
            <a:endParaRPr lang="en-US"/>
          </a:p>
        </p:txBody>
      </p:sp>
      <p:grpSp>
        <p:nvGrpSpPr>
          <p:cNvPr id="25" name="Group 28"/>
          <p:cNvGrpSpPr>
            <a:grpSpLocks/>
          </p:cNvGrpSpPr>
          <p:nvPr/>
        </p:nvGrpSpPr>
        <p:grpSpPr bwMode="auto">
          <a:xfrm>
            <a:off x="1512888" y="3219450"/>
            <a:ext cx="1247775" cy="2457450"/>
            <a:chOff x="1021" y="2186"/>
            <a:chExt cx="786" cy="1548"/>
          </a:xfrm>
        </p:grpSpPr>
        <p:grpSp>
          <p:nvGrpSpPr>
            <p:cNvPr id="26" name="Group 29"/>
            <p:cNvGrpSpPr>
              <a:grpSpLocks/>
            </p:cNvGrpSpPr>
            <p:nvPr/>
          </p:nvGrpSpPr>
          <p:grpSpPr bwMode="auto">
            <a:xfrm>
              <a:off x="1021" y="2229"/>
              <a:ext cx="587" cy="1243"/>
              <a:chOff x="357" y="2450"/>
              <a:chExt cx="795" cy="646"/>
            </a:xfrm>
          </p:grpSpPr>
          <p:sp>
            <p:nvSpPr>
              <p:cNvPr id="29" name="Line 30"/>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30" name="Line 31"/>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27" name="Oval 32"/>
            <p:cNvSpPr>
              <a:spLocks noChangeArrowheads="1"/>
            </p:cNvSpPr>
            <p:nvPr/>
          </p:nvSpPr>
          <p:spPr bwMode="auto">
            <a:xfrm>
              <a:off x="1561" y="2186"/>
              <a:ext cx="88" cy="87"/>
            </a:xfrm>
            <a:prstGeom prst="ellipse">
              <a:avLst/>
            </a:prstGeom>
            <a:solidFill>
              <a:srgbClr val="FF0000"/>
            </a:solidFill>
            <a:ln w="9525">
              <a:noFill/>
              <a:prstDash val="dash"/>
              <a:round/>
              <a:headEnd/>
              <a:tailEnd/>
            </a:ln>
          </p:spPr>
          <p:txBody>
            <a:bodyPr wrap="none" anchor="ctr"/>
            <a:lstStyle/>
            <a:p>
              <a:endParaRPr lang="en-US">
                <a:cs typeface="Arial" charset="0"/>
              </a:endParaRPr>
            </a:p>
          </p:txBody>
        </p:sp>
        <p:sp>
          <p:nvSpPr>
            <p:cNvPr id="28" name="Text Box 33"/>
            <p:cNvSpPr txBox="1">
              <a:spLocks noChangeArrowheads="1"/>
            </p:cNvSpPr>
            <p:nvPr/>
          </p:nvSpPr>
          <p:spPr bwMode="auto">
            <a:xfrm>
              <a:off x="1427" y="3465"/>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2</a:t>
              </a:r>
            </a:p>
          </p:txBody>
        </p:sp>
      </p:grpSp>
    </p:spTree>
    <p:extLst>
      <p:ext uri="{BB962C8B-B14F-4D97-AF65-F5344CB8AC3E}">
        <p14:creationId xmlns:p14="http://schemas.microsoft.com/office/powerpoint/2010/main" val="234862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right)">
                                      <p:cBhvr>
                                        <p:cTn id="20" dur="500"/>
                                        <p:tgtEl>
                                          <p:spTgt spid="24"/>
                                        </p:tgtEl>
                                      </p:cBhvr>
                                    </p:animEffect>
                                  </p:childTnLst>
                                </p:cTn>
                              </p:par>
                            </p:childTnLst>
                          </p:cTn>
                        </p:par>
                        <p:par>
                          <p:cTn id="21" fill="hold">
                            <p:stCondLst>
                              <p:cond delay="1000"/>
                            </p:stCondLst>
                            <p:childTnLst>
                              <p:par>
                                <p:cTn id="22" presetID="18" presetClass="entr" presetSubtype="6"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strips(downRight)">
                                      <p:cBhvr>
                                        <p:cTn id="24" dur="500"/>
                                        <p:tgtEl>
                                          <p:spTgt spid="21"/>
                                        </p:tgtEl>
                                      </p:cBhvr>
                                    </p:animEffect>
                                  </p:childTnLst>
                                </p:cTn>
                              </p:par>
                            </p:childTnLst>
                          </p:cTn>
                        </p:par>
                        <p:par>
                          <p:cTn id="25" fill="hold">
                            <p:stCondLst>
                              <p:cond delay="1500"/>
                            </p:stCondLst>
                            <p:childTnLst>
                              <p:par>
                                <p:cTn id="26" presetID="18" presetClass="entr" presetSubtype="12"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strips(downLeft)">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wrap="square" anchor="t"/>
          <a:lstStyle/>
          <a:p>
            <a:r>
              <a:rPr lang="en-US" altLang="en-US"/>
              <a:t>Supply </a:t>
            </a:r>
          </a:p>
        </p:txBody>
      </p:sp>
      <p:sp>
        <p:nvSpPr>
          <p:cNvPr id="33795" name="Content Placeholder 2"/>
          <p:cNvSpPr>
            <a:spLocks noGrp="1"/>
          </p:cNvSpPr>
          <p:nvPr>
            <p:ph idx="1"/>
          </p:nvPr>
        </p:nvSpPr>
        <p:spPr/>
        <p:txBody>
          <a:bodyPr/>
          <a:lstStyle/>
          <a:p>
            <a:r>
              <a:rPr lang="en-US" altLang="en-US" dirty="0"/>
              <a:t>Quantity supplied</a:t>
            </a:r>
          </a:p>
          <a:p>
            <a:pPr lvl="1"/>
            <a:r>
              <a:rPr lang="en-US" altLang="en-US" dirty="0"/>
              <a:t>Amount of a good</a:t>
            </a:r>
          </a:p>
          <a:p>
            <a:pPr lvl="1"/>
            <a:r>
              <a:rPr lang="en-US" altLang="en-US" dirty="0"/>
              <a:t>Sellers are willing and able to sell</a:t>
            </a:r>
          </a:p>
          <a:p>
            <a:r>
              <a:rPr lang="en-US" altLang="en-US" dirty="0"/>
              <a:t>Law of supply</a:t>
            </a:r>
          </a:p>
          <a:p>
            <a:pPr lvl="1"/>
            <a:r>
              <a:rPr lang="en-US" altLang="en-US" dirty="0"/>
              <a:t>Other things equal</a:t>
            </a:r>
          </a:p>
          <a:p>
            <a:pPr lvl="1"/>
            <a:r>
              <a:rPr lang="en-US" altLang="en-US" dirty="0"/>
              <a:t>When the price of a good rises, the  quantity supplied of the good rises</a:t>
            </a:r>
          </a:p>
          <a:p>
            <a:pPr lvl="1"/>
            <a:r>
              <a:rPr lang="en-US" altLang="en-US" dirty="0"/>
              <a:t>When the price falls, the quantity supplied falls</a:t>
            </a:r>
          </a:p>
        </p:txBody>
      </p:sp>
      <p:sp>
        <p:nvSpPr>
          <p:cNvPr id="3379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44753B74-892C-4071-A81F-01878DFE699C}" type="slidenum">
              <a:rPr lang="en-US" altLang="en-US" sz="1200" smtClean="0">
                <a:solidFill>
                  <a:srgbClr val="002060"/>
                </a:solidFill>
              </a:rPr>
              <a:pPr algn="ctr" eaLnBrk="1" hangingPunct="1"/>
              <a:t>24</a:t>
            </a:fld>
            <a:endParaRPr lang="en-US" altLang="en-US" sz="1200">
              <a:solidFill>
                <a:srgbClr val="002060"/>
              </a:solidFill>
            </a:endParaRP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081470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Starbucks’ Supply Schedule</a:t>
            </a:r>
          </a:p>
        </p:txBody>
      </p:sp>
      <p:sp>
        <p:nvSpPr>
          <p:cNvPr id="3" name="Text Placeholder 2"/>
          <p:cNvSpPr>
            <a:spLocks noGrp="1"/>
          </p:cNvSpPr>
          <p:nvPr>
            <p:ph type="body" sz="quarter" idx="12"/>
          </p:nvPr>
        </p:nvSpPr>
        <p:spPr>
          <a:xfrm>
            <a:off x="228600" y="685799"/>
            <a:ext cx="5029200" cy="5289331"/>
          </a:xfrm>
        </p:spPr>
        <p:txBody>
          <a:bodyPr/>
          <a:lstStyle/>
          <a:p>
            <a:r>
              <a:rPr lang="en-US" sz="3000" dirty="0">
                <a:solidFill>
                  <a:srgbClr val="005EA4"/>
                </a:solidFill>
              </a:rPr>
              <a:t>Supply schedule: </a:t>
            </a:r>
          </a:p>
          <a:p>
            <a:pPr marL="457200" indent="-457200">
              <a:buFont typeface="Arial" panose="020B0604020202020204" pitchFamily="34" charset="0"/>
              <a:buChar char="−"/>
            </a:pPr>
            <a:r>
              <a:rPr lang="en-US" sz="3000" dirty="0"/>
              <a:t>A table, shows the relationship between the price of a good and the quantity supplied. </a:t>
            </a:r>
          </a:p>
          <a:p>
            <a:pPr marL="457200" indent="-457200">
              <a:buFont typeface="Arial" panose="020B0604020202020204" pitchFamily="34" charset="0"/>
              <a:buChar char="−"/>
            </a:pPr>
            <a:r>
              <a:rPr lang="en-US" sz="3000" dirty="0"/>
              <a:t>Example: </a:t>
            </a:r>
            <a:r>
              <a:rPr lang="en-US" sz="3000" dirty="0">
                <a:solidFill>
                  <a:srgbClr val="005EA4"/>
                </a:solidFill>
              </a:rPr>
              <a:t>Starbucks’ supply of lattes</a:t>
            </a:r>
          </a:p>
          <a:p>
            <a:pPr marL="457200" indent="-457200">
              <a:buFont typeface="Arial" panose="020B0604020202020204" pitchFamily="34" charset="0"/>
              <a:buChar char="−"/>
            </a:pPr>
            <a:r>
              <a:rPr lang="en-US" sz="3000" dirty="0"/>
              <a:t>Notice that Starbucks’ supply schedule obeys the law of supply</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25</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5"/>
          <p:cNvGraphicFramePr>
            <a:graphicFrameLocks noGrp="1"/>
          </p:cNvGraphicFramePr>
          <p:nvPr>
            <p:extLst>
              <p:ext uri="{D42A27DB-BD31-4B8C-83A1-F6EECF244321}">
                <p14:modId xmlns:p14="http://schemas.microsoft.com/office/powerpoint/2010/main" val="3918853603"/>
              </p:ext>
            </p:extLst>
          </p:nvPr>
        </p:nvGraphicFramePr>
        <p:xfrm>
          <a:off x="6048375" y="889000"/>
          <a:ext cx="2651125" cy="4368103"/>
        </p:xfrm>
        <a:graphic>
          <a:graphicData uri="http://schemas.openxmlformats.org/drawingml/2006/table">
            <a:tbl>
              <a:tblPr/>
              <a:tblGrid>
                <a:gridCol w="1084263">
                  <a:extLst>
                    <a:ext uri="{9D8B030D-6E8A-4147-A177-3AD203B41FA5}">
                      <a16:colId xmlns:a16="http://schemas.microsoft.com/office/drawing/2014/main" val="20000"/>
                    </a:ext>
                  </a:extLst>
                </a:gridCol>
                <a:gridCol w="1566862">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Price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lattes</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Quantity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lattes supplied</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18</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4113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Starbucks’ Supply Schedule and Supply Curve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26</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Object 2"/>
          <p:cNvGraphicFramePr>
            <a:graphicFrameLocks noChangeAspect="1"/>
          </p:cNvGraphicFramePr>
          <p:nvPr/>
        </p:nvGraphicFramePr>
        <p:xfrm>
          <a:off x="277813" y="1157288"/>
          <a:ext cx="5151437" cy="5121275"/>
        </p:xfrm>
        <a:graphic>
          <a:graphicData uri="http://schemas.openxmlformats.org/presentationml/2006/ole">
            <mc:AlternateContent xmlns:mc="http://schemas.openxmlformats.org/markup-compatibility/2006">
              <mc:Choice xmlns:v="urn:schemas-microsoft-com:vml" Requires="v">
                <p:oleObj name="Worksheet" r:id="rId3" imgW="3733800" imgH="3724351" progId="Excel.Sheet.8">
                  <p:embed/>
                </p:oleObj>
              </mc:Choice>
              <mc:Fallback>
                <p:oleObj name="Worksheet" r:id="rId3" imgW="3733800" imgH="372435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3" y="1157288"/>
                        <a:ext cx="5151437"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3"/>
          <p:cNvGrpSpPr>
            <a:grpSpLocks/>
          </p:cNvGrpSpPr>
          <p:nvPr/>
        </p:nvGrpSpPr>
        <p:grpSpPr bwMode="auto">
          <a:xfrm>
            <a:off x="1312863" y="4256088"/>
            <a:ext cx="1157287" cy="1262062"/>
            <a:chOff x="827" y="2681"/>
            <a:chExt cx="729" cy="795"/>
          </a:xfrm>
        </p:grpSpPr>
        <p:grpSp>
          <p:nvGrpSpPr>
            <p:cNvPr id="8" name="Group 4"/>
            <p:cNvGrpSpPr>
              <a:grpSpLocks/>
            </p:cNvGrpSpPr>
            <p:nvPr/>
          </p:nvGrpSpPr>
          <p:grpSpPr bwMode="auto">
            <a:xfrm>
              <a:off x="827" y="2724"/>
              <a:ext cx="685" cy="752"/>
              <a:chOff x="357" y="2450"/>
              <a:chExt cx="795" cy="646"/>
            </a:xfrm>
          </p:grpSpPr>
          <p:sp>
            <p:nvSpPr>
              <p:cNvPr id="10" name="Line 5"/>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1" name="Line 6"/>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9" name="Oval 7"/>
            <p:cNvSpPr>
              <a:spLocks noChangeArrowheads="1"/>
            </p:cNvSpPr>
            <p:nvPr/>
          </p:nvSpPr>
          <p:spPr bwMode="auto">
            <a:xfrm>
              <a:off x="1468" y="2681"/>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12" name="Group 8"/>
          <p:cNvGrpSpPr>
            <a:grpSpLocks/>
          </p:cNvGrpSpPr>
          <p:nvPr/>
        </p:nvGrpSpPr>
        <p:grpSpPr bwMode="auto">
          <a:xfrm>
            <a:off x="1316038" y="3671888"/>
            <a:ext cx="1689100" cy="1852612"/>
            <a:chOff x="829" y="2313"/>
            <a:chExt cx="1064" cy="1167"/>
          </a:xfrm>
        </p:grpSpPr>
        <p:grpSp>
          <p:nvGrpSpPr>
            <p:cNvPr id="13" name="Group 9"/>
            <p:cNvGrpSpPr>
              <a:grpSpLocks/>
            </p:cNvGrpSpPr>
            <p:nvPr/>
          </p:nvGrpSpPr>
          <p:grpSpPr bwMode="auto">
            <a:xfrm>
              <a:off x="829" y="2355"/>
              <a:ext cx="1022" cy="1125"/>
              <a:chOff x="357" y="2450"/>
              <a:chExt cx="795" cy="646"/>
            </a:xfrm>
          </p:grpSpPr>
          <p:sp>
            <p:nvSpPr>
              <p:cNvPr id="15" name="Line 10"/>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6" name="Line 11"/>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4" name="Oval 12"/>
            <p:cNvSpPr>
              <a:spLocks noChangeArrowheads="1"/>
            </p:cNvSpPr>
            <p:nvPr/>
          </p:nvSpPr>
          <p:spPr bwMode="auto">
            <a:xfrm>
              <a:off x="1805" y="2313"/>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sp>
        <p:nvSpPr>
          <p:cNvPr id="17" name="Line 13"/>
          <p:cNvSpPr>
            <a:spLocks noChangeShapeType="1"/>
          </p:cNvSpPr>
          <p:nvPr/>
        </p:nvSpPr>
        <p:spPr bwMode="auto">
          <a:xfrm flipV="1">
            <a:off x="1323975" y="1766888"/>
            <a:ext cx="3390900" cy="3733800"/>
          </a:xfrm>
          <a:prstGeom prst="line">
            <a:avLst/>
          </a:prstGeom>
          <a:noFill/>
          <a:ln w="50800">
            <a:solidFill>
              <a:srgbClr val="005EA4"/>
            </a:solidFill>
            <a:round/>
            <a:headEnd/>
            <a:tailEnd/>
          </a:ln>
        </p:spPr>
        <p:txBody>
          <a:bodyPr/>
          <a:lstStyle/>
          <a:p>
            <a:endParaRPr lang="en-US"/>
          </a:p>
        </p:txBody>
      </p:sp>
      <p:sp>
        <p:nvSpPr>
          <p:cNvPr id="18" name="Oval 14"/>
          <p:cNvSpPr>
            <a:spLocks noChangeArrowheads="1"/>
          </p:cNvSpPr>
          <p:nvPr/>
        </p:nvSpPr>
        <p:spPr bwMode="auto">
          <a:xfrm>
            <a:off x="1247775" y="5438775"/>
            <a:ext cx="139700" cy="138113"/>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aphicFrame>
        <p:nvGraphicFramePr>
          <p:cNvPr id="19" name="Group 16"/>
          <p:cNvGraphicFramePr>
            <a:graphicFrameLocks noGrp="1"/>
          </p:cNvGraphicFramePr>
          <p:nvPr>
            <p:extLst>
              <p:ext uri="{D42A27DB-BD31-4B8C-83A1-F6EECF244321}">
                <p14:modId xmlns:p14="http://schemas.microsoft.com/office/powerpoint/2010/main" val="2072608149"/>
              </p:ext>
            </p:extLst>
          </p:nvPr>
        </p:nvGraphicFramePr>
        <p:xfrm>
          <a:off x="6048375" y="889000"/>
          <a:ext cx="2651125" cy="4368103"/>
        </p:xfrm>
        <a:graphic>
          <a:graphicData uri="http://schemas.openxmlformats.org/drawingml/2006/table">
            <a:tbl>
              <a:tblPr/>
              <a:tblGrid>
                <a:gridCol w="1084263">
                  <a:extLst>
                    <a:ext uri="{9D8B030D-6E8A-4147-A177-3AD203B41FA5}">
                      <a16:colId xmlns:a16="http://schemas.microsoft.com/office/drawing/2014/main" val="20000"/>
                    </a:ext>
                  </a:extLst>
                </a:gridCol>
                <a:gridCol w="1566862">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Price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lattes</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Quantity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lattes supplied</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18</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20" name="Group 61"/>
          <p:cNvGrpSpPr>
            <a:grpSpLocks/>
          </p:cNvGrpSpPr>
          <p:nvPr/>
        </p:nvGrpSpPr>
        <p:grpSpPr bwMode="auto">
          <a:xfrm>
            <a:off x="1311275" y="4860925"/>
            <a:ext cx="601663" cy="655638"/>
            <a:chOff x="826" y="3062"/>
            <a:chExt cx="379" cy="413"/>
          </a:xfrm>
        </p:grpSpPr>
        <p:grpSp>
          <p:nvGrpSpPr>
            <p:cNvPr id="21" name="Group 62"/>
            <p:cNvGrpSpPr>
              <a:grpSpLocks/>
            </p:cNvGrpSpPr>
            <p:nvPr/>
          </p:nvGrpSpPr>
          <p:grpSpPr bwMode="auto">
            <a:xfrm>
              <a:off x="826" y="3103"/>
              <a:ext cx="341" cy="372"/>
              <a:chOff x="357" y="2450"/>
              <a:chExt cx="795" cy="646"/>
            </a:xfrm>
          </p:grpSpPr>
          <p:sp>
            <p:nvSpPr>
              <p:cNvPr id="23" name="Line 6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4" name="Line 6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2" name="Oval 65"/>
            <p:cNvSpPr>
              <a:spLocks noChangeArrowheads="1"/>
            </p:cNvSpPr>
            <p:nvPr/>
          </p:nvSpPr>
          <p:spPr bwMode="auto">
            <a:xfrm>
              <a:off x="1117" y="3062"/>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25" name="Group 66"/>
          <p:cNvGrpSpPr>
            <a:grpSpLocks/>
          </p:cNvGrpSpPr>
          <p:nvPr/>
        </p:nvGrpSpPr>
        <p:grpSpPr bwMode="auto">
          <a:xfrm>
            <a:off x="1314450" y="3071813"/>
            <a:ext cx="2219325" cy="2444750"/>
            <a:chOff x="828" y="1935"/>
            <a:chExt cx="1398" cy="1540"/>
          </a:xfrm>
        </p:grpSpPr>
        <p:grpSp>
          <p:nvGrpSpPr>
            <p:cNvPr id="26" name="Group 67"/>
            <p:cNvGrpSpPr>
              <a:grpSpLocks/>
            </p:cNvGrpSpPr>
            <p:nvPr/>
          </p:nvGrpSpPr>
          <p:grpSpPr bwMode="auto">
            <a:xfrm>
              <a:off x="828" y="1975"/>
              <a:ext cx="1358" cy="1500"/>
              <a:chOff x="357" y="2450"/>
              <a:chExt cx="795" cy="646"/>
            </a:xfrm>
          </p:grpSpPr>
          <p:sp>
            <p:nvSpPr>
              <p:cNvPr id="28" name="Line 6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9" name="Line 6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7" name="Oval 70"/>
            <p:cNvSpPr>
              <a:spLocks noChangeArrowheads="1"/>
            </p:cNvSpPr>
            <p:nvPr/>
          </p:nvSpPr>
          <p:spPr bwMode="auto">
            <a:xfrm>
              <a:off x="2138" y="1935"/>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30" name="Group 71"/>
          <p:cNvGrpSpPr>
            <a:grpSpLocks/>
          </p:cNvGrpSpPr>
          <p:nvPr/>
        </p:nvGrpSpPr>
        <p:grpSpPr bwMode="auto">
          <a:xfrm>
            <a:off x="1316038" y="2479675"/>
            <a:ext cx="2759075" cy="3048000"/>
            <a:chOff x="829" y="1562"/>
            <a:chExt cx="1738" cy="1920"/>
          </a:xfrm>
        </p:grpSpPr>
        <p:grpSp>
          <p:nvGrpSpPr>
            <p:cNvPr id="31" name="Group 72"/>
            <p:cNvGrpSpPr>
              <a:grpSpLocks/>
            </p:cNvGrpSpPr>
            <p:nvPr/>
          </p:nvGrpSpPr>
          <p:grpSpPr bwMode="auto">
            <a:xfrm>
              <a:off x="829" y="1602"/>
              <a:ext cx="1695" cy="1880"/>
              <a:chOff x="357" y="2450"/>
              <a:chExt cx="795" cy="646"/>
            </a:xfrm>
          </p:grpSpPr>
          <p:sp>
            <p:nvSpPr>
              <p:cNvPr id="33" name="Line 7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4" name="Line 7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2" name="Oval 75"/>
            <p:cNvSpPr>
              <a:spLocks noChangeArrowheads="1"/>
            </p:cNvSpPr>
            <p:nvPr/>
          </p:nvSpPr>
          <p:spPr bwMode="auto">
            <a:xfrm>
              <a:off x="2479" y="1562"/>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35" name="Group 76"/>
          <p:cNvGrpSpPr>
            <a:grpSpLocks/>
          </p:cNvGrpSpPr>
          <p:nvPr/>
        </p:nvGrpSpPr>
        <p:grpSpPr bwMode="auto">
          <a:xfrm>
            <a:off x="1314450" y="1873250"/>
            <a:ext cx="3316288" cy="3640138"/>
            <a:chOff x="828" y="1180"/>
            <a:chExt cx="2089" cy="2293"/>
          </a:xfrm>
        </p:grpSpPr>
        <p:grpSp>
          <p:nvGrpSpPr>
            <p:cNvPr id="36" name="Group 77"/>
            <p:cNvGrpSpPr>
              <a:grpSpLocks/>
            </p:cNvGrpSpPr>
            <p:nvPr/>
          </p:nvGrpSpPr>
          <p:grpSpPr bwMode="auto">
            <a:xfrm>
              <a:off x="828" y="1224"/>
              <a:ext cx="2043" cy="2249"/>
              <a:chOff x="357" y="2450"/>
              <a:chExt cx="795" cy="646"/>
            </a:xfrm>
          </p:grpSpPr>
          <p:sp>
            <p:nvSpPr>
              <p:cNvPr id="38" name="Line 7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9" name="Line 7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7" name="Oval 80"/>
            <p:cNvSpPr>
              <a:spLocks noChangeArrowheads="1"/>
            </p:cNvSpPr>
            <p:nvPr/>
          </p:nvSpPr>
          <p:spPr bwMode="auto">
            <a:xfrm>
              <a:off x="2829" y="1180"/>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sp>
        <p:nvSpPr>
          <p:cNvPr id="40" name="Line 81"/>
          <p:cNvSpPr>
            <a:spLocks noChangeShapeType="1"/>
          </p:cNvSpPr>
          <p:nvPr/>
        </p:nvSpPr>
        <p:spPr bwMode="auto">
          <a:xfrm>
            <a:off x="5502275" y="2386013"/>
            <a:ext cx="552450" cy="0"/>
          </a:xfrm>
          <a:prstGeom prst="line">
            <a:avLst/>
          </a:prstGeom>
          <a:noFill/>
          <a:ln w="57150">
            <a:solidFill>
              <a:srgbClr val="005EA4"/>
            </a:solidFill>
            <a:round/>
            <a:headEnd/>
            <a:tailEnd type="triangle" w="lg" len="med"/>
          </a:ln>
        </p:spPr>
        <p:txBody>
          <a:bodyPr/>
          <a:lstStyle/>
          <a:p>
            <a:endParaRPr lang="en-US"/>
          </a:p>
        </p:txBody>
      </p:sp>
      <p:sp>
        <p:nvSpPr>
          <p:cNvPr id="41" name="Line 82"/>
          <p:cNvSpPr>
            <a:spLocks noChangeShapeType="1"/>
          </p:cNvSpPr>
          <p:nvPr/>
        </p:nvSpPr>
        <p:spPr bwMode="auto">
          <a:xfrm>
            <a:off x="5494338" y="2857500"/>
            <a:ext cx="552450" cy="0"/>
          </a:xfrm>
          <a:prstGeom prst="line">
            <a:avLst/>
          </a:prstGeom>
          <a:noFill/>
          <a:ln w="57150">
            <a:solidFill>
              <a:srgbClr val="005EA4"/>
            </a:solidFill>
            <a:round/>
            <a:headEnd/>
            <a:tailEnd type="triangle" w="lg" len="med"/>
          </a:ln>
        </p:spPr>
        <p:txBody>
          <a:bodyPr/>
          <a:lstStyle/>
          <a:p>
            <a:endParaRPr lang="en-US"/>
          </a:p>
        </p:txBody>
      </p:sp>
      <p:sp>
        <p:nvSpPr>
          <p:cNvPr id="42" name="Line 83"/>
          <p:cNvSpPr>
            <a:spLocks noChangeShapeType="1"/>
          </p:cNvSpPr>
          <p:nvPr/>
        </p:nvSpPr>
        <p:spPr bwMode="auto">
          <a:xfrm>
            <a:off x="5503863" y="3327400"/>
            <a:ext cx="552450" cy="0"/>
          </a:xfrm>
          <a:prstGeom prst="line">
            <a:avLst/>
          </a:prstGeom>
          <a:noFill/>
          <a:ln w="57150">
            <a:solidFill>
              <a:srgbClr val="005EA4"/>
            </a:solidFill>
            <a:round/>
            <a:headEnd/>
            <a:tailEnd type="triangle" w="lg" len="med"/>
          </a:ln>
        </p:spPr>
        <p:txBody>
          <a:bodyPr/>
          <a:lstStyle/>
          <a:p>
            <a:endParaRPr lang="en-US"/>
          </a:p>
        </p:txBody>
      </p:sp>
      <p:sp>
        <p:nvSpPr>
          <p:cNvPr id="43" name="Line 84"/>
          <p:cNvSpPr>
            <a:spLocks noChangeShapeType="1"/>
          </p:cNvSpPr>
          <p:nvPr/>
        </p:nvSpPr>
        <p:spPr bwMode="auto">
          <a:xfrm>
            <a:off x="5494338" y="3800475"/>
            <a:ext cx="552450" cy="0"/>
          </a:xfrm>
          <a:prstGeom prst="line">
            <a:avLst/>
          </a:prstGeom>
          <a:noFill/>
          <a:ln w="57150">
            <a:solidFill>
              <a:srgbClr val="005EA4"/>
            </a:solidFill>
            <a:round/>
            <a:headEnd/>
            <a:tailEnd type="triangle" w="lg" len="med"/>
          </a:ln>
        </p:spPr>
        <p:txBody>
          <a:bodyPr/>
          <a:lstStyle/>
          <a:p>
            <a:endParaRPr lang="en-US"/>
          </a:p>
        </p:txBody>
      </p:sp>
      <p:sp>
        <p:nvSpPr>
          <p:cNvPr id="44" name="Line 85"/>
          <p:cNvSpPr>
            <a:spLocks noChangeShapeType="1"/>
          </p:cNvSpPr>
          <p:nvPr/>
        </p:nvSpPr>
        <p:spPr bwMode="auto">
          <a:xfrm>
            <a:off x="5502275" y="4286250"/>
            <a:ext cx="552450" cy="0"/>
          </a:xfrm>
          <a:prstGeom prst="line">
            <a:avLst/>
          </a:prstGeom>
          <a:noFill/>
          <a:ln w="57150">
            <a:solidFill>
              <a:srgbClr val="005EA4"/>
            </a:solidFill>
            <a:round/>
            <a:headEnd/>
            <a:tailEnd type="triangle" w="lg" len="med"/>
          </a:ln>
        </p:spPr>
        <p:txBody>
          <a:bodyPr/>
          <a:lstStyle/>
          <a:p>
            <a:endParaRPr lang="en-US"/>
          </a:p>
        </p:txBody>
      </p:sp>
      <p:sp>
        <p:nvSpPr>
          <p:cNvPr id="45" name="Line 86"/>
          <p:cNvSpPr>
            <a:spLocks noChangeShapeType="1"/>
          </p:cNvSpPr>
          <p:nvPr/>
        </p:nvSpPr>
        <p:spPr bwMode="auto">
          <a:xfrm>
            <a:off x="5495925" y="4757738"/>
            <a:ext cx="552450" cy="0"/>
          </a:xfrm>
          <a:prstGeom prst="line">
            <a:avLst/>
          </a:prstGeom>
          <a:noFill/>
          <a:ln w="57150">
            <a:solidFill>
              <a:srgbClr val="005EA4"/>
            </a:solidFill>
            <a:round/>
            <a:headEnd/>
            <a:tailEnd type="triangle" w="lg" len="med"/>
          </a:ln>
        </p:spPr>
        <p:txBody>
          <a:bodyPr/>
          <a:lstStyle/>
          <a:p>
            <a:endParaRPr lang="en-US"/>
          </a:p>
        </p:txBody>
      </p:sp>
      <p:sp>
        <p:nvSpPr>
          <p:cNvPr id="46" name="Line 87"/>
          <p:cNvSpPr>
            <a:spLocks noChangeShapeType="1"/>
          </p:cNvSpPr>
          <p:nvPr/>
        </p:nvSpPr>
        <p:spPr bwMode="auto">
          <a:xfrm>
            <a:off x="5486400" y="5229225"/>
            <a:ext cx="552450" cy="0"/>
          </a:xfrm>
          <a:prstGeom prst="line">
            <a:avLst/>
          </a:prstGeom>
          <a:noFill/>
          <a:ln w="57150">
            <a:solidFill>
              <a:srgbClr val="005EA4"/>
            </a:solidFill>
            <a:round/>
            <a:headEnd/>
            <a:tailEnd type="triangle" w="lg" len="med"/>
          </a:ln>
        </p:spPr>
        <p:txBody>
          <a:bodyPr/>
          <a:lstStyle/>
          <a:p>
            <a:endParaRPr lang="en-US"/>
          </a:p>
        </p:txBody>
      </p:sp>
      <p:sp>
        <p:nvSpPr>
          <p:cNvPr id="47" name="Text Box 88"/>
          <p:cNvSpPr txBox="1">
            <a:spLocks noChangeArrowheads="1"/>
          </p:cNvSpPr>
          <p:nvPr/>
        </p:nvSpPr>
        <p:spPr bwMode="auto">
          <a:xfrm>
            <a:off x="879475" y="1143000"/>
            <a:ext cx="415925" cy="488950"/>
          </a:xfrm>
          <a:prstGeom prst="rect">
            <a:avLst/>
          </a:prstGeom>
          <a:noFill/>
          <a:ln w="9525">
            <a:noFill/>
            <a:miter lim="800000"/>
            <a:headEnd/>
            <a:tailEnd/>
          </a:ln>
        </p:spPr>
        <p:txBody>
          <a:bodyPr>
            <a:spAutoFit/>
          </a:bodyPr>
          <a:lstStyle/>
          <a:p>
            <a:pPr algn="r">
              <a:spcBef>
                <a:spcPct val="50000"/>
              </a:spcBef>
            </a:pPr>
            <a:r>
              <a:rPr lang="en-US" sz="2600" b="1" i="1" dirty="0">
                <a:cs typeface="Arial" charset="0"/>
              </a:rPr>
              <a:t>P</a:t>
            </a:r>
          </a:p>
        </p:txBody>
      </p:sp>
      <p:sp>
        <p:nvSpPr>
          <p:cNvPr id="48" name="Text Box 89"/>
          <p:cNvSpPr txBox="1">
            <a:spLocks noChangeArrowheads="1"/>
          </p:cNvSpPr>
          <p:nvPr/>
        </p:nvSpPr>
        <p:spPr bwMode="auto">
          <a:xfrm>
            <a:off x="4648200" y="5562600"/>
            <a:ext cx="433387" cy="396875"/>
          </a:xfrm>
          <a:prstGeom prst="rect">
            <a:avLst/>
          </a:prstGeom>
          <a:noFill/>
          <a:ln w="9525">
            <a:noFill/>
            <a:miter lim="800000"/>
            <a:headEnd/>
            <a:tailEnd/>
          </a:ln>
        </p:spPr>
        <p:txBody>
          <a:bodyPr lIns="0" tIns="0" rIns="0" bIns="0">
            <a:spAutoFit/>
          </a:bodyPr>
          <a:lstStyle/>
          <a:p>
            <a:pPr algn="ctr">
              <a:spcBef>
                <a:spcPct val="50000"/>
              </a:spcBef>
            </a:pPr>
            <a:r>
              <a:rPr lang="en-US" sz="2600" b="1" i="1" dirty="0">
                <a:cs typeface="Arial" charset="0"/>
              </a:rPr>
              <a:t>Q</a:t>
            </a:r>
          </a:p>
        </p:txBody>
      </p:sp>
    </p:spTree>
    <p:extLst>
      <p:ext uri="{BB962C8B-B14F-4D97-AF65-F5344CB8AC3E}">
        <p14:creationId xmlns:p14="http://schemas.microsoft.com/office/powerpoint/2010/main" val="61953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subTnLst>
                                    <p:animClr clrSpc="rgb" dir="cw">
                                      <p:cBhvr override="childStyle">
                                        <p:cTn dur="1" fill="hold" display="0" masterRel="nextClick" afterEffect="1"/>
                                        <p:tgtEl>
                                          <p:spTgt spid="40"/>
                                        </p:tgtEl>
                                        <p:attrNameLst>
                                          <p:attrName>ppt_c</p:attrName>
                                        </p:attrNameLst>
                                      </p:cBhvr>
                                      <p:to>
                                        <a:schemeClr val="bg1"/>
                                      </p:to>
                                    </p:animClr>
                                  </p:sub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strips(upRight)">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subTnLst>
                                    <p:animClr clrSpc="rgb" dir="cw">
                                      <p:cBhvr override="childStyle">
                                        <p:cTn dur="1" fill="hold" display="0" masterRel="nextClick" afterEffect="1"/>
                                        <p:tgtEl>
                                          <p:spTgt spid="41"/>
                                        </p:tgtEl>
                                        <p:attrNameLst>
                                          <p:attrName>ppt_c</p:attrName>
                                        </p:attrNameLst>
                                      </p:cBhvr>
                                      <p:to>
                                        <a:schemeClr val="bg1"/>
                                      </p:to>
                                    </p:animClr>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trips(upRight)">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subTnLst>
                                    <p:animClr clrSpc="rgb" dir="cw">
                                      <p:cBhvr override="childStyle">
                                        <p:cTn dur="1" fill="hold" display="0" masterRel="nextClick" afterEffect="1"/>
                                        <p:tgtEl>
                                          <p:spTgt spid="42"/>
                                        </p:tgtEl>
                                        <p:attrNameLst>
                                          <p:attrName>ppt_c</p:attrName>
                                        </p:attrNameLst>
                                      </p:cBhvr>
                                      <p:to>
                                        <a:schemeClr val="bg1"/>
                                      </p:to>
                                    </p:animClr>
                                  </p:sub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strips(upRight)">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subTnLst>
                                    <p:animClr clrSpc="rgb" dir="cw">
                                      <p:cBhvr override="childStyle">
                                        <p:cTn dur="1" fill="hold" display="0" masterRel="nextClick" afterEffect="1"/>
                                        <p:tgtEl>
                                          <p:spTgt spid="43"/>
                                        </p:tgtEl>
                                        <p:attrNameLst>
                                          <p:attrName>ppt_c</p:attrName>
                                        </p:attrNameLst>
                                      </p:cBhvr>
                                      <p:to>
                                        <a:schemeClr val="bg1"/>
                                      </p:to>
                                    </p:animClr>
                                  </p:subTnLst>
                                </p:cTn>
                              </p:par>
                            </p:childTnLst>
                          </p:cTn>
                        </p:par>
                      </p:childTnLst>
                    </p:cTn>
                  </p:par>
                  <p:par>
                    <p:cTn id="35" fill="hold">
                      <p:stCondLst>
                        <p:cond delay="indefinite"/>
                      </p:stCondLst>
                      <p:childTnLst>
                        <p:par>
                          <p:cTn id="36" fill="hold">
                            <p:stCondLst>
                              <p:cond delay="0"/>
                            </p:stCondLst>
                            <p:childTnLst>
                              <p:par>
                                <p:cTn id="37" presetID="18" presetClass="entr" presetSubtype="3"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strips(upRight)">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subTnLst>
                                    <p:animClr clrSpc="rgb" dir="cw">
                                      <p:cBhvr override="childStyle">
                                        <p:cTn dur="1" fill="hold" display="0" masterRel="nextClick" afterEffect="1"/>
                                        <p:tgtEl>
                                          <p:spTgt spid="44"/>
                                        </p:tgtEl>
                                        <p:attrNameLst>
                                          <p:attrName>ppt_c</p:attrName>
                                        </p:attrNameLst>
                                      </p:cBhvr>
                                      <p:to>
                                        <a:schemeClr val="bg1"/>
                                      </p:to>
                                    </p:animClr>
                                  </p:sub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upRight)">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subTnLst>
                                    <p:animClr clrSpc="rgb" dir="cw">
                                      <p:cBhvr override="childStyle">
                                        <p:cTn dur="1" fill="hold" display="0" masterRel="nextClick" afterEffect="1"/>
                                        <p:tgtEl>
                                          <p:spTgt spid="45"/>
                                        </p:tgtEl>
                                        <p:attrNameLst>
                                          <p:attrName>ppt_c</p:attrName>
                                        </p:attrNameLst>
                                      </p:cBhvr>
                                      <p:to>
                                        <a:schemeClr val="bg1"/>
                                      </p:to>
                                    </p:animClr>
                                  </p:subTnLst>
                                </p:cTn>
                              </p:par>
                            </p:childTnLst>
                          </p:cTn>
                        </p:par>
                      </p:childTnLst>
                    </p:cTn>
                  </p:par>
                  <p:par>
                    <p:cTn id="51" fill="hold">
                      <p:stCondLst>
                        <p:cond delay="indefinite"/>
                      </p:stCondLst>
                      <p:childTnLst>
                        <p:par>
                          <p:cTn id="52" fill="hold">
                            <p:stCondLst>
                              <p:cond delay="0"/>
                            </p:stCondLst>
                            <p:childTnLst>
                              <p:par>
                                <p:cTn id="53" presetID="18" presetClass="entr" presetSubtype="3"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strips(upRight)">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subTnLst>
                                    <p:animClr clrSpc="rgb" dir="cw">
                                      <p:cBhvr override="childStyle">
                                        <p:cTn dur="1" fill="hold" display="0" masterRel="nextClick" afterEffect="1"/>
                                        <p:tgtEl>
                                          <p:spTgt spid="46"/>
                                        </p:tgtEl>
                                        <p:attrNameLst>
                                          <p:attrName>ppt_c</p:attrName>
                                        </p:attrNameLst>
                                      </p:cBhvr>
                                      <p:to>
                                        <a:schemeClr val="bg1"/>
                                      </p:to>
                                    </p:animClr>
                                  </p:subTnLst>
                                </p:cTn>
                              </p:par>
                            </p:childTnLst>
                          </p:cTn>
                        </p:par>
                      </p:childTnLst>
                    </p:cTn>
                  </p:par>
                  <p:par>
                    <p:cTn id="59" fill="hold">
                      <p:stCondLst>
                        <p:cond delay="indefinite"/>
                      </p:stCondLst>
                      <p:childTnLst>
                        <p:par>
                          <p:cTn id="60" fill="hold">
                            <p:stCondLst>
                              <p:cond delay="0"/>
                            </p:stCondLst>
                            <p:childTnLst>
                              <p:par>
                                <p:cTn id="61" presetID="18" presetClass="entr" presetSubtype="3"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strips(upRight)">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40" grpId="0" animBg="1"/>
      <p:bldP spid="41" grpId="0" animBg="1"/>
      <p:bldP spid="42" grpId="0" animBg="1"/>
      <p:bldP spid="43" grpId="0" animBg="1"/>
      <p:bldP spid="44" grpId="0" animBg="1"/>
      <p:bldP spid="45" grpId="0" animBg="1"/>
      <p:bldP spid="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Market Supply vs. Individual Supply</a:t>
            </a:r>
          </a:p>
        </p:txBody>
      </p:sp>
      <p:sp>
        <p:nvSpPr>
          <p:cNvPr id="3" name="Content Placeholder 2"/>
          <p:cNvSpPr>
            <a:spLocks noGrp="1"/>
          </p:cNvSpPr>
          <p:nvPr>
            <p:ph idx="1"/>
          </p:nvPr>
        </p:nvSpPr>
        <p:spPr/>
        <p:txBody>
          <a:bodyPr/>
          <a:lstStyle/>
          <a:p>
            <a:r>
              <a:rPr lang="en-US" altLang="en-US" dirty="0"/>
              <a:t>Market supply</a:t>
            </a:r>
          </a:p>
          <a:p>
            <a:pPr lvl="1"/>
            <a:r>
              <a:rPr lang="en-US" altLang="en-US" dirty="0"/>
              <a:t>Sum of the supplies of all sellers of a good or service</a:t>
            </a:r>
          </a:p>
          <a:p>
            <a:pPr lvl="1"/>
            <a:r>
              <a:rPr lang="en-US" altLang="en-US" dirty="0"/>
              <a:t>Market supply curve: sum of individual supply curves horizontally</a:t>
            </a:r>
          </a:p>
          <a:p>
            <a:pPr lvl="2"/>
            <a:r>
              <a:rPr lang="en-US" altLang="en-US" dirty="0"/>
              <a:t>To find the total quantity supplied at any price, we add the individual quantities</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98934872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Supply vs. Individual Supply</a:t>
            </a:r>
          </a:p>
        </p:txBody>
      </p:sp>
      <p:sp>
        <p:nvSpPr>
          <p:cNvPr id="3" name="Text Placeholder 2"/>
          <p:cNvSpPr>
            <a:spLocks noGrp="1"/>
          </p:cNvSpPr>
          <p:nvPr>
            <p:ph type="body" sz="quarter" idx="12"/>
          </p:nvPr>
        </p:nvSpPr>
        <p:spPr>
          <a:xfrm>
            <a:off x="304800" y="901700"/>
            <a:ext cx="8496300" cy="1079500"/>
          </a:xfrm>
        </p:spPr>
        <p:txBody>
          <a:bodyPr/>
          <a:lstStyle/>
          <a:p>
            <a:r>
              <a:rPr lang="en-US" sz="3000" dirty="0"/>
              <a:t>Suppose Starbucks and </a:t>
            </a:r>
            <a:r>
              <a:rPr lang="en-US" sz="3000" dirty="0" err="1"/>
              <a:t>Peet’s</a:t>
            </a:r>
            <a:r>
              <a:rPr lang="en-US" sz="3000" dirty="0"/>
              <a:t> are the only two sellers in this market.     (Q</a:t>
            </a:r>
            <a:r>
              <a:rPr lang="en-US" sz="3000" baseline="30000" dirty="0"/>
              <a:t>s</a:t>
            </a:r>
            <a:r>
              <a:rPr lang="en-US" sz="3000" dirty="0"/>
              <a:t> = quantity supplied)</a:t>
            </a:r>
          </a:p>
          <a:p>
            <a:endParaRPr lang="en-US" sz="30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28</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841375" y="2362200"/>
            <a:ext cx="7491413" cy="3863975"/>
            <a:chOff x="530" y="1765"/>
            <a:chExt cx="4719" cy="2434"/>
          </a:xfrm>
          <a:noFill/>
        </p:grpSpPr>
        <p:sp>
          <p:nvSpPr>
            <p:cNvPr id="7" name="Rectangle 3"/>
            <p:cNvSpPr>
              <a:spLocks noChangeArrowheads="1"/>
            </p:cNvSpPr>
            <p:nvPr/>
          </p:nvSpPr>
          <p:spPr bwMode="auto">
            <a:xfrm>
              <a:off x="530" y="1765"/>
              <a:ext cx="4719" cy="2434"/>
            </a:xfrm>
            <a:prstGeom prst="rect">
              <a:avLst/>
            </a:prstGeom>
            <a:grpFill/>
            <a:ln w="9525">
              <a:noFill/>
              <a:miter lim="800000"/>
              <a:headEnd/>
              <a:tailEnd/>
            </a:ln>
          </p:spPr>
          <p:txBody>
            <a:bodyPr wrap="none" anchor="ctr"/>
            <a:lstStyle/>
            <a:p>
              <a:endParaRPr lang="en-US">
                <a:latin typeface="Arial"/>
                <a:cs typeface="Arial"/>
              </a:endParaRPr>
            </a:p>
          </p:txBody>
        </p:sp>
        <p:sp>
          <p:nvSpPr>
            <p:cNvPr id="8" name="Line 4"/>
            <p:cNvSpPr>
              <a:spLocks noChangeShapeType="1"/>
            </p:cNvSpPr>
            <p:nvPr/>
          </p:nvSpPr>
          <p:spPr bwMode="auto">
            <a:xfrm>
              <a:off x="582" y="2095"/>
              <a:ext cx="4588" cy="0"/>
            </a:xfrm>
            <a:prstGeom prst="line">
              <a:avLst/>
            </a:prstGeom>
            <a:grpFill/>
            <a:ln w="12700">
              <a:solidFill>
                <a:schemeClr val="tx1"/>
              </a:solidFill>
              <a:round/>
              <a:headEnd/>
              <a:tailEnd/>
            </a:ln>
          </p:spPr>
          <p:txBody>
            <a:bodyPr/>
            <a:lstStyle/>
            <a:p>
              <a:endParaRPr lang="en-US">
                <a:latin typeface="Arial"/>
                <a:cs typeface="Arial"/>
              </a:endParaRPr>
            </a:p>
          </p:txBody>
        </p:sp>
      </p:grpSp>
      <p:grpSp>
        <p:nvGrpSpPr>
          <p:cNvPr id="9" name="Group 7"/>
          <p:cNvGrpSpPr>
            <a:grpSpLocks/>
          </p:cNvGrpSpPr>
          <p:nvPr/>
        </p:nvGrpSpPr>
        <p:grpSpPr bwMode="auto">
          <a:xfrm>
            <a:off x="2116138" y="2066925"/>
            <a:ext cx="1873250" cy="4141788"/>
            <a:chOff x="1333" y="1579"/>
            <a:chExt cx="1180" cy="2609"/>
          </a:xfrm>
          <a:noFill/>
        </p:grpSpPr>
        <p:sp>
          <p:nvSpPr>
            <p:cNvPr id="10" name="Rectangle 8"/>
            <p:cNvSpPr>
              <a:spLocks noChangeArrowheads="1"/>
            </p:cNvSpPr>
            <p:nvPr/>
          </p:nvSpPr>
          <p:spPr bwMode="auto">
            <a:xfrm>
              <a:off x="1333" y="3889"/>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18</a:t>
              </a:r>
            </a:p>
          </p:txBody>
        </p:sp>
        <p:sp>
          <p:nvSpPr>
            <p:cNvPr id="11" name="Rectangle 9"/>
            <p:cNvSpPr>
              <a:spLocks noChangeArrowheads="1"/>
            </p:cNvSpPr>
            <p:nvPr/>
          </p:nvSpPr>
          <p:spPr bwMode="auto">
            <a:xfrm>
              <a:off x="1333" y="3590"/>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15</a:t>
              </a:r>
            </a:p>
          </p:txBody>
        </p:sp>
        <p:sp>
          <p:nvSpPr>
            <p:cNvPr id="12" name="Rectangle 10"/>
            <p:cNvSpPr>
              <a:spLocks noChangeArrowheads="1"/>
            </p:cNvSpPr>
            <p:nvPr/>
          </p:nvSpPr>
          <p:spPr bwMode="auto">
            <a:xfrm>
              <a:off x="1333" y="3291"/>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12</a:t>
              </a:r>
            </a:p>
          </p:txBody>
        </p:sp>
        <p:sp>
          <p:nvSpPr>
            <p:cNvPr id="13" name="Rectangle 11"/>
            <p:cNvSpPr>
              <a:spLocks noChangeArrowheads="1"/>
            </p:cNvSpPr>
            <p:nvPr/>
          </p:nvSpPr>
          <p:spPr bwMode="auto">
            <a:xfrm>
              <a:off x="1333" y="2992"/>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9</a:t>
              </a:r>
            </a:p>
          </p:txBody>
        </p:sp>
        <p:sp>
          <p:nvSpPr>
            <p:cNvPr id="14" name="Rectangle 12"/>
            <p:cNvSpPr>
              <a:spLocks noChangeArrowheads="1"/>
            </p:cNvSpPr>
            <p:nvPr/>
          </p:nvSpPr>
          <p:spPr bwMode="auto">
            <a:xfrm>
              <a:off x="1333" y="2693"/>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6</a:t>
              </a:r>
            </a:p>
          </p:txBody>
        </p:sp>
        <p:sp>
          <p:nvSpPr>
            <p:cNvPr id="15" name="Rectangle 13"/>
            <p:cNvSpPr>
              <a:spLocks noChangeArrowheads="1"/>
            </p:cNvSpPr>
            <p:nvPr/>
          </p:nvSpPr>
          <p:spPr bwMode="auto">
            <a:xfrm>
              <a:off x="1333" y="2394"/>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3</a:t>
              </a:r>
            </a:p>
          </p:txBody>
        </p:sp>
        <p:sp>
          <p:nvSpPr>
            <p:cNvPr id="16" name="Rectangle 14"/>
            <p:cNvSpPr>
              <a:spLocks noChangeArrowheads="1"/>
            </p:cNvSpPr>
            <p:nvPr/>
          </p:nvSpPr>
          <p:spPr bwMode="auto">
            <a:xfrm>
              <a:off x="1333" y="2095"/>
              <a:ext cx="1180"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0</a:t>
              </a:r>
            </a:p>
          </p:txBody>
        </p:sp>
        <p:sp>
          <p:nvSpPr>
            <p:cNvPr id="17" name="Rectangle 15"/>
            <p:cNvSpPr>
              <a:spLocks noChangeArrowheads="1"/>
            </p:cNvSpPr>
            <p:nvPr/>
          </p:nvSpPr>
          <p:spPr bwMode="auto">
            <a:xfrm>
              <a:off x="1333" y="1579"/>
              <a:ext cx="1180" cy="522"/>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dirty="0">
                  <a:latin typeface="Arial"/>
                  <a:cs typeface="Arial"/>
                </a:rPr>
                <a:t>Q</a:t>
              </a:r>
              <a:r>
                <a:rPr lang="en-US" sz="2400" baseline="30000" dirty="0">
                  <a:latin typeface="Arial"/>
                  <a:cs typeface="Arial"/>
                </a:rPr>
                <a:t>s</a:t>
              </a:r>
              <a:r>
                <a:rPr lang="en-US" sz="2400" dirty="0">
                  <a:latin typeface="Arial"/>
                  <a:cs typeface="Arial"/>
                </a:rPr>
                <a:t> Starbucks</a:t>
              </a:r>
            </a:p>
          </p:txBody>
        </p:sp>
      </p:grpSp>
      <p:grpSp>
        <p:nvGrpSpPr>
          <p:cNvPr id="18" name="Group 16"/>
          <p:cNvGrpSpPr>
            <a:grpSpLocks/>
          </p:cNvGrpSpPr>
          <p:nvPr/>
        </p:nvGrpSpPr>
        <p:grpSpPr bwMode="auto">
          <a:xfrm>
            <a:off x="4256088" y="2101850"/>
            <a:ext cx="1598612" cy="4106863"/>
            <a:chOff x="2681" y="1601"/>
            <a:chExt cx="1007" cy="2587"/>
          </a:xfrm>
          <a:noFill/>
        </p:grpSpPr>
        <p:sp>
          <p:nvSpPr>
            <p:cNvPr id="19" name="Rectangle 17"/>
            <p:cNvSpPr>
              <a:spLocks noChangeArrowheads="1"/>
            </p:cNvSpPr>
            <p:nvPr/>
          </p:nvSpPr>
          <p:spPr bwMode="auto">
            <a:xfrm>
              <a:off x="2681" y="3889"/>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12</a:t>
              </a:r>
            </a:p>
          </p:txBody>
        </p:sp>
        <p:sp>
          <p:nvSpPr>
            <p:cNvPr id="20" name="Rectangle 18"/>
            <p:cNvSpPr>
              <a:spLocks noChangeArrowheads="1"/>
            </p:cNvSpPr>
            <p:nvPr/>
          </p:nvSpPr>
          <p:spPr bwMode="auto">
            <a:xfrm>
              <a:off x="2681" y="3590"/>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10</a:t>
              </a:r>
            </a:p>
          </p:txBody>
        </p:sp>
        <p:sp>
          <p:nvSpPr>
            <p:cNvPr id="21" name="Rectangle 19"/>
            <p:cNvSpPr>
              <a:spLocks noChangeArrowheads="1"/>
            </p:cNvSpPr>
            <p:nvPr/>
          </p:nvSpPr>
          <p:spPr bwMode="auto">
            <a:xfrm>
              <a:off x="2681" y="3291"/>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8</a:t>
              </a:r>
            </a:p>
          </p:txBody>
        </p:sp>
        <p:sp>
          <p:nvSpPr>
            <p:cNvPr id="22" name="Rectangle 20"/>
            <p:cNvSpPr>
              <a:spLocks noChangeArrowheads="1"/>
            </p:cNvSpPr>
            <p:nvPr/>
          </p:nvSpPr>
          <p:spPr bwMode="auto">
            <a:xfrm>
              <a:off x="2681" y="2992"/>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6</a:t>
              </a:r>
            </a:p>
          </p:txBody>
        </p:sp>
        <p:sp>
          <p:nvSpPr>
            <p:cNvPr id="23" name="Rectangle 21"/>
            <p:cNvSpPr>
              <a:spLocks noChangeArrowheads="1"/>
            </p:cNvSpPr>
            <p:nvPr/>
          </p:nvSpPr>
          <p:spPr bwMode="auto">
            <a:xfrm>
              <a:off x="2681" y="2693"/>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4</a:t>
              </a:r>
            </a:p>
          </p:txBody>
        </p:sp>
        <p:sp>
          <p:nvSpPr>
            <p:cNvPr id="24" name="Rectangle 22"/>
            <p:cNvSpPr>
              <a:spLocks noChangeArrowheads="1"/>
            </p:cNvSpPr>
            <p:nvPr/>
          </p:nvSpPr>
          <p:spPr bwMode="auto">
            <a:xfrm>
              <a:off x="2681" y="2394"/>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2</a:t>
              </a:r>
            </a:p>
          </p:txBody>
        </p:sp>
        <p:sp>
          <p:nvSpPr>
            <p:cNvPr id="25" name="Rectangle 23"/>
            <p:cNvSpPr>
              <a:spLocks noChangeArrowheads="1"/>
            </p:cNvSpPr>
            <p:nvPr/>
          </p:nvSpPr>
          <p:spPr bwMode="auto">
            <a:xfrm>
              <a:off x="2681" y="2095"/>
              <a:ext cx="100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0</a:t>
              </a:r>
            </a:p>
          </p:txBody>
        </p:sp>
        <p:sp>
          <p:nvSpPr>
            <p:cNvPr id="26" name="Rectangle 24"/>
            <p:cNvSpPr>
              <a:spLocks noChangeArrowheads="1"/>
            </p:cNvSpPr>
            <p:nvPr/>
          </p:nvSpPr>
          <p:spPr bwMode="auto">
            <a:xfrm>
              <a:off x="2681" y="1601"/>
              <a:ext cx="1007" cy="494"/>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dirty="0">
                  <a:cs typeface="Arial"/>
                </a:rPr>
                <a:t>Q</a:t>
              </a:r>
              <a:r>
                <a:rPr lang="en-US" sz="2400" baseline="30000" dirty="0">
                  <a:cs typeface="Arial"/>
                </a:rPr>
                <a:t>s  </a:t>
              </a:r>
              <a:r>
                <a:rPr lang="en-US" sz="2400" dirty="0">
                  <a:cs typeface="Arial"/>
                </a:rPr>
                <a:t>  </a:t>
              </a:r>
              <a:r>
                <a:rPr lang="en-US" sz="2400" dirty="0" err="1">
                  <a:latin typeface="Arial"/>
                  <a:cs typeface="Arial"/>
                </a:rPr>
                <a:t>Peet’s</a:t>
              </a:r>
              <a:endParaRPr lang="en-US" sz="2400" dirty="0">
                <a:latin typeface="Arial"/>
                <a:cs typeface="Arial"/>
              </a:endParaRPr>
            </a:p>
          </p:txBody>
        </p:sp>
      </p:grpSp>
      <p:grpSp>
        <p:nvGrpSpPr>
          <p:cNvPr id="27" name="Group 25"/>
          <p:cNvGrpSpPr>
            <a:grpSpLocks/>
          </p:cNvGrpSpPr>
          <p:nvPr/>
        </p:nvGrpSpPr>
        <p:grpSpPr bwMode="auto">
          <a:xfrm>
            <a:off x="3989388" y="4310062"/>
            <a:ext cx="4217987" cy="1898650"/>
            <a:chOff x="2513" y="2992"/>
            <a:chExt cx="2657" cy="1196"/>
          </a:xfrm>
          <a:noFill/>
        </p:grpSpPr>
        <p:sp>
          <p:nvSpPr>
            <p:cNvPr id="28" name="Rectangle 26"/>
            <p:cNvSpPr>
              <a:spLocks noChangeArrowheads="1"/>
            </p:cNvSpPr>
            <p:nvPr/>
          </p:nvSpPr>
          <p:spPr bwMode="auto">
            <a:xfrm>
              <a:off x="2513" y="3889"/>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29" name="Rectangle 27"/>
            <p:cNvSpPr>
              <a:spLocks noChangeArrowheads="1"/>
            </p:cNvSpPr>
            <p:nvPr/>
          </p:nvSpPr>
          <p:spPr bwMode="auto">
            <a:xfrm>
              <a:off x="2513" y="3590"/>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30" name="Rectangle 28"/>
            <p:cNvSpPr>
              <a:spLocks noChangeArrowheads="1"/>
            </p:cNvSpPr>
            <p:nvPr/>
          </p:nvSpPr>
          <p:spPr bwMode="auto">
            <a:xfrm>
              <a:off x="2513" y="3291"/>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31" name="Rectangle 29"/>
            <p:cNvSpPr>
              <a:spLocks noChangeArrowheads="1"/>
            </p:cNvSpPr>
            <p:nvPr/>
          </p:nvSpPr>
          <p:spPr bwMode="auto">
            <a:xfrm>
              <a:off x="2513" y="2992"/>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32" name="Rectangle 30"/>
            <p:cNvSpPr>
              <a:spLocks noChangeArrowheads="1"/>
            </p:cNvSpPr>
            <p:nvPr/>
          </p:nvSpPr>
          <p:spPr bwMode="auto">
            <a:xfrm>
              <a:off x="3688" y="3889"/>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33" name="Rectangle 31"/>
            <p:cNvSpPr>
              <a:spLocks noChangeArrowheads="1"/>
            </p:cNvSpPr>
            <p:nvPr/>
          </p:nvSpPr>
          <p:spPr bwMode="auto">
            <a:xfrm>
              <a:off x="3688" y="3590"/>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34" name="Rectangle 32"/>
            <p:cNvSpPr>
              <a:spLocks noChangeArrowheads="1"/>
            </p:cNvSpPr>
            <p:nvPr/>
          </p:nvSpPr>
          <p:spPr bwMode="auto">
            <a:xfrm>
              <a:off x="3688" y="3291"/>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35" name="Rectangle 33"/>
            <p:cNvSpPr>
              <a:spLocks noChangeArrowheads="1"/>
            </p:cNvSpPr>
            <p:nvPr/>
          </p:nvSpPr>
          <p:spPr bwMode="auto">
            <a:xfrm>
              <a:off x="3688" y="2992"/>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36" name="Rectangle 34"/>
            <p:cNvSpPr>
              <a:spLocks noChangeArrowheads="1"/>
            </p:cNvSpPr>
            <p:nvPr/>
          </p:nvSpPr>
          <p:spPr bwMode="auto">
            <a:xfrm>
              <a:off x="3973" y="3889"/>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30</a:t>
              </a:r>
            </a:p>
          </p:txBody>
        </p:sp>
        <p:sp>
          <p:nvSpPr>
            <p:cNvPr id="37" name="Rectangle 35"/>
            <p:cNvSpPr>
              <a:spLocks noChangeArrowheads="1"/>
            </p:cNvSpPr>
            <p:nvPr/>
          </p:nvSpPr>
          <p:spPr bwMode="auto">
            <a:xfrm>
              <a:off x="3973" y="3590"/>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25</a:t>
              </a:r>
            </a:p>
          </p:txBody>
        </p:sp>
        <p:sp>
          <p:nvSpPr>
            <p:cNvPr id="38" name="Rectangle 36"/>
            <p:cNvSpPr>
              <a:spLocks noChangeArrowheads="1"/>
            </p:cNvSpPr>
            <p:nvPr/>
          </p:nvSpPr>
          <p:spPr bwMode="auto">
            <a:xfrm>
              <a:off x="3973" y="3291"/>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20</a:t>
              </a:r>
            </a:p>
          </p:txBody>
        </p:sp>
        <p:sp>
          <p:nvSpPr>
            <p:cNvPr id="39" name="Rectangle 37"/>
            <p:cNvSpPr>
              <a:spLocks noChangeArrowheads="1"/>
            </p:cNvSpPr>
            <p:nvPr/>
          </p:nvSpPr>
          <p:spPr bwMode="auto">
            <a:xfrm>
              <a:off x="3973" y="2992"/>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15</a:t>
              </a:r>
            </a:p>
          </p:txBody>
        </p:sp>
      </p:grpSp>
      <p:grpSp>
        <p:nvGrpSpPr>
          <p:cNvPr id="40" name="Group 38"/>
          <p:cNvGrpSpPr>
            <a:grpSpLocks/>
          </p:cNvGrpSpPr>
          <p:nvPr/>
        </p:nvGrpSpPr>
        <p:grpSpPr bwMode="auto">
          <a:xfrm>
            <a:off x="3989388" y="3835400"/>
            <a:ext cx="4217987" cy="474662"/>
            <a:chOff x="2513" y="2693"/>
            <a:chExt cx="2657" cy="299"/>
          </a:xfrm>
          <a:noFill/>
        </p:grpSpPr>
        <p:sp>
          <p:nvSpPr>
            <p:cNvPr id="41" name="Rectangle 39"/>
            <p:cNvSpPr>
              <a:spLocks noChangeArrowheads="1"/>
            </p:cNvSpPr>
            <p:nvPr/>
          </p:nvSpPr>
          <p:spPr bwMode="auto">
            <a:xfrm>
              <a:off x="2513" y="2693"/>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42" name="Rectangle 40"/>
            <p:cNvSpPr>
              <a:spLocks noChangeArrowheads="1"/>
            </p:cNvSpPr>
            <p:nvPr/>
          </p:nvSpPr>
          <p:spPr bwMode="auto">
            <a:xfrm>
              <a:off x="3688" y="2693"/>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43" name="Rectangle 41"/>
            <p:cNvSpPr>
              <a:spLocks noChangeArrowheads="1"/>
            </p:cNvSpPr>
            <p:nvPr/>
          </p:nvSpPr>
          <p:spPr bwMode="auto">
            <a:xfrm>
              <a:off x="3973" y="2693"/>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10</a:t>
              </a:r>
            </a:p>
          </p:txBody>
        </p:sp>
      </p:grpSp>
      <p:grpSp>
        <p:nvGrpSpPr>
          <p:cNvPr id="44" name="Group 42"/>
          <p:cNvGrpSpPr>
            <a:grpSpLocks/>
          </p:cNvGrpSpPr>
          <p:nvPr/>
        </p:nvGrpSpPr>
        <p:grpSpPr bwMode="auto">
          <a:xfrm>
            <a:off x="3989388" y="3360737"/>
            <a:ext cx="4217987" cy="474663"/>
            <a:chOff x="2513" y="2394"/>
            <a:chExt cx="2657" cy="299"/>
          </a:xfrm>
          <a:noFill/>
        </p:grpSpPr>
        <p:sp>
          <p:nvSpPr>
            <p:cNvPr id="45" name="Rectangle 43"/>
            <p:cNvSpPr>
              <a:spLocks noChangeArrowheads="1"/>
            </p:cNvSpPr>
            <p:nvPr/>
          </p:nvSpPr>
          <p:spPr bwMode="auto">
            <a:xfrm>
              <a:off x="2513" y="2394"/>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46" name="Rectangle 44"/>
            <p:cNvSpPr>
              <a:spLocks noChangeArrowheads="1"/>
            </p:cNvSpPr>
            <p:nvPr/>
          </p:nvSpPr>
          <p:spPr bwMode="auto">
            <a:xfrm>
              <a:off x="3688" y="2394"/>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47" name="Rectangle 45"/>
            <p:cNvSpPr>
              <a:spLocks noChangeArrowheads="1"/>
            </p:cNvSpPr>
            <p:nvPr/>
          </p:nvSpPr>
          <p:spPr bwMode="auto">
            <a:xfrm>
              <a:off x="3973" y="2394"/>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5</a:t>
              </a:r>
            </a:p>
          </p:txBody>
        </p:sp>
      </p:grpSp>
      <p:grpSp>
        <p:nvGrpSpPr>
          <p:cNvPr id="48" name="Group 46"/>
          <p:cNvGrpSpPr>
            <a:grpSpLocks/>
          </p:cNvGrpSpPr>
          <p:nvPr/>
        </p:nvGrpSpPr>
        <p:grpSpPr bwMode="auto">
          <a:xfrm>
            <a:off x="3989388" y="2886075"/>
            <a:ext cx="4217987" cy="474662"/>
            <a:chOff x="2513" y="2095"/>
            <a:chExt cx="2657" cy="299"/>
          </a:xfrm>
          <a:noFill/>
        </p:grpSpPr>
        <p:sp>
          <p:nvSpPr>
            <p:cNvPr id="49" name="Rectangle 47"/>
            <p:cNvSpPr>
              <a:spLocks noChangeArrowheads="1"/>
            </p:cNvSpPr>
            <p:nvPr/>
          </p:nvSpPr>
          <p:spPr bwMode="auto">
            <a:xfrm>
              <a:off x="2513" y="2095"/>
              <a:ext cx="168"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50" name="Rectangle 48"/>
            <p:cNvSpPr>
              <a:spLocks noChangeArrowheads="1"/>
            </p:cNvSpPr>
            <p:nvPr/>
          </p:nvSpPr>
          <p:spPr bwMode="auto">
            <a:xfrm>
              <a:off x="3688" y="2095"/>
              <a:ext cx="285"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a:t>
              </a:r>
            </a:p>
          </p:txBody>
        </p:sp>
        <p:sp>
          <p:nvSpPr>
            <p:cNvPr id="51" name="Rectangle 49"/>
            <p:cNvSpPr>
              <a:spLocks noChangeArrowheads="1"/>
            </p:cNvSpPr>
            <p:nvPr/>
          </p:nvSpPr>
          <p:spPr bwMode="auto">
            <a:xfrm>
              <a:off x="3973" y="2095"/>
              <a:ext cx="1197" cy="299"/>
            </a:xfrm>
            <a:prstGeom prst="rect">
              <a:avLst/>
            </a:prstGeom>
            <a:grp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0</a:t>
              </a:r>
            </a:p>
          </p:txBody>
        </p:sp>
      </p:grpSp>
      <p:sp>
        <p:nvSpPr>
          <p:cNvPr id="52" name="Rectangle 50"/>
          <p:cNvSpPr>
            <a:spLocks noChangeArrowheads="1"/>
          </p:cNvSpPr>
          <p:nvPr/>
        </p:nvSpPr>
        <p:spPr bwMode="auto">
          <a:xfrm>
            <a:off x="6307138" y="2392362"/>
            <a:ext cx="1900237" cy="49371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dirty="0">
                <a:solidFill>
                  <a:srgbClr val="CC0000"/>
                </a:solidFill>
                <a:latin typeface="Arial"/>
                <a:cs typeface="Arial"/>
              </a:rPr>
              <a:t>Market </a:t>
            </a:r>
            <a:r>
              <a:rPr lang="en-US" sz="2400" b="1" i="1" dirty="0">
                <a:solidFill>
                  <a:srgbClr val="CC0000"/>
                </a:solidFill>
                <a:latin typeface="Arial"/>
                <a:cs typeface="Arial"/>
              </a:rPr>
              <a:t>Q</a:t>
            </a:r>
            <a:r>
              <a:rPr lang="en-US" sz="2400" b="1" i="1" baseline="30000" dirty="0">
                <a:solidFill>
                  <a:srgbClr val="CC0000"/>
                </a:solidFill>
                <a:latin typeface="Arial"/>
                <a:cs typeface="Arial"/>
              </a:rPr>
              <a:t>s</a:t>
            </a:r>
            <a:r>
              <a:rPr lang="en-US" sz="2400" dirty="0">
                <a:solidFill>
                  <a:srgbClr val="CC0000"/>
                </a:solidFill>
                <a:latin typeface="Arial"/>
                <a:cs typeface="Arial"/>
              </a:rPr>
              <a:t> </a:t>
            </a:r>
          </a:p>
        </p:txBody>
      </p:sp>
      <p:grpSp>
        <p:nvGrpSpPr>
          <p:cNvPr id="53" name="Group 51"/>
          <p:cNvGrpSpPr>
            <a:grpSpLocks/>
          </p:cNvGrpSpPr>
          <p:nvPr/>
        </p:nvGrpSpPr>
        <p:grpSpPr bwMode="auto">
          <a:xfrm>
            <a:off x="923925" y="2392362"/>
            <a:ext cx="1192213" cy="3816350"/>
            <a:chOff x="582" y="1784"/>
            <a:chExt cx="751" cy="2404"/>
          </a:xfrm>
          <a:noFill/>
        </p:grpSpPr>
        <p:sp>
          <p:nvSpPr>
            <p:cNvPr id="54" name="Rectangle 52"/>
            <p:cNvSpPr>
              <a:spLocks noChangeArrowheads="1"/>
            </p:cNvSpPr>
            <p:nvPr/>
          </p:nvSpPr>
          <p:spPr bwMode="auto">
            <a:xfrm>
              <a:off x="582" y="2095"/>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$0.00</a:t>
              </a:r>
            </a:p>
          </p:txBody>
        </p:sp>
        <p:sp>
          <p:nvSpPr>
            <p:cNvPr id="55" name="Rectangle 53"/>
            <p:cNvSpPr>
              <a:spLocks noChangeArrowheads="1"/>
            </p:cNvSpPr>
            <p:nvPr/>
          </p:nvSpPr>
          <p:spPr bwMode="auto">
            <a:xfrm>
              <a:off x="582" y="3889"/>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6.00</a:t>
              </a:r>
            </a:p>
          </p:txBody>
        </p:sp>
        <p:sp>
          <p:nvSpPr>
            <p:cNvPr id="56" name="Rectangle 54"/>
            <p:cNvSpPr>
              <a:spLocks noChangeArrowheads="1"/>
            </p:cNvSpPr>
            <p:nvPr/>
          </p:nvSpPr>
          <p:spPr bwMode="auto">
            <a:xfrm>
              <a:off x="582" y="3590"/>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5.00</a:t>
              </a:r>
            </a:p>
          </p:txBody>
        </p:sp>
        <p:sp>
          <p:nvSpPr>
            <p:cNvPr id="57" name="Rectangle 55"/>
            <p:cNvSpPr>
              <a:spLocks noChangeArrowheads="1"/>
            </p:cNvSpPr>
            <p:nvPr/>
          </p:nvSpPr>
          <p:spPr bwMode="auto">
            <a:xfrm>
              <a:off x="582" y="3291"/>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4.00</a:t>
              </a:r>
            </a:p>
          </p:txBody>
        </p:sp>
        <p:sp>
          <p:nvSpPr>
            <p:cNvPr id="58" name="Rectangle 56"/>
            <p:cNvSpPr>
              <a:spLocks noChangeArrowheads="1"/>
            </p:cNvSpPr>
            <p:nvPr/>
          </p:nvSpPr>
          <p:spPr bwMode="auto">
            <a:xfrm>
              <a:off x="582" y="2992"/>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3.00</a:t>
              </a:r>
            </a:p>
          </p:txBody>
        </p:sp>
        <p:sp>
          <p:nvSpPr>
            <p:cNvPr id="59" name="Rectangle 57"/>
            <p:cNvSpPr>
              <a:spLocks noChangeArrowheads="1"/>
            </p:cNvSpPr>
            <p:nvPr/>
          </p:nvSpPr>
          <p:spPr bwMode="auto">
            <a:xfrm>
              <a:off x="582" y="2693"/>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2.00</a:t>
              </a:r>
            </a:p>
          </p:txBody>
        </p:sp>
        <p:sp>
          <p:nvSpPr>
            <p:cNvPr id="60" name="Rectangle 58"/>
            <p:cNvSpPr>
              <a:spLocks noChangeArrowheads="1"/>
            </p:cNvSpPr>
            <p:nvPr/>
          </p:nvSpPr>
          <p:spPr bwMode="auto">
            <a:xfrm>
              <a:off x="582" y="2394"/>
              <a:ext cx="751" cy="299"/>
            </a:xfrm>
            <a:prstGeom prst="rect">
              <a:avLst/>
            </a:prstGeom>
            <a:grp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sp>
          <p:nvSpPr>
            <p:cNvPr id="61" name="Rectangle 59"/>
            <p:cNvSpPr>
              <a:spLocks noChangeArrowheads="1"/>
            </p:cNvSpPr>
            <p:nvPr/>
          </p:nvSpPr>
          <p:spPr bwMode="auto">
            <a:xfrm>
              <a:off x="582" y="1784"/>
              <a:ext cx="751" cy="311"/>
            </a:xfrm>
            <a:prstGeom prst="rect">
              <a:avLst/>
            </a:prstGeom>
            <a:grp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a:latin typeface="Arial"/>
                  <a:cs typeface="Arial"/>
                </a:rPr>
                <a:t>Price </a:t>
              </a:r>
            </a:p>
          </p:txBody>
        </p:sp>
      </p:grpSp>
      <p:sp>
        <p:nvSpPr>
          <p:cNvPr id="62" name="Line 60"/>
          <p:cNvSpPr>
            <a:spLocks noChangeShapeType="1"/>
          </p:cNvSpPr>
          <p:nvPr/>
        </p:nvSpPr>
        <p:spPr bwMode="auto">
          <a:xfrm>
            <a:off x="923925" y="2392362"/>
            <a:ext cx="1192213" cy="0"/>
          </a:xfrm>
          <a:prstGeom prst="line">
            <a:avLst/>
          </a:prstGeom>
          <a:noFill/>
          <a:ln w="28575" cap="sq">
            <a:noFill/>
            <a:round/>
            <a:headEnd/>
            <a:tailEnd/>
          </a:ln>
        </p:spPr>
        <p:txBody>
          <a:bodyPr/>
          <a:lstStyle/>
          <a:p>
            <a:endParaRPr lang="en-US">
              <a:latin typeface="Arial"/>
              <a:cs typeface="Arial"/>
            </a:endParaRPr>
          </a:p>
        </p:txBody>
      </p:sp>
      <p:sp>
        <p:nvSpPr>
          <p:cNvPr id="63" name="Line 61"/>
          <p:cNvSpPr>
            <a:spLocks noChangeShapeType="1"/>
          </p:cNvSpPr>
          <p:nvPr/>
        </p:nvSpPr>
        <p:spPr bwMode="auto">
          <a:xfrm>
            <a:off x="923925" y="6208712"/>
            <a:ext cx="1192213" cy="0"/>
          </a:xfrm>
          <a:prstGeom prst="line">
            <a:avLst/>
          </a:prstGeom>
          <a:noFill/>
          <a:ln w="28575" cap="sq">
            <a:noFill/>
            <a:round/>
            <a:headEnd/>
            <a:tailEnd/>
          </a:ln>
        </p:spPr>
        <p:txBody>
          <a:bodyPr/>
          <a:lstStyle/>
          <a:p>
            <a:endParaRPr lang="en-US">
              <a:latin typeface="Arial"/>
              <a:cs typeface="Arial"/>
            </a:endParaRPr>
          </a:p>
        </p:txBody>
      </p:sp>
      <p:sp>
        <p:nvSpPr>
          <p:cNvPr id="64" name="Line 62"/>
          <p:cNvSpPr>
            <a:spLocks noChangeShapeType="1"/>
          </p:cNvSpPr>
          <p:nvPr/>
        </p:nvSpPr>
        <p:spPr bwMode="auto">
          <a:xfrm>
            <a:off x="923925" y="2392362"/>
            <a:ext cx="0" cy="493713"/>
          </a:xfrm>
          <a:prstGeom prst="line">
            <a:avLst/>
          </a:prstGeom>
          <a:noFill/>
          <a:ln w="28575" cap="sq">
            <a:noFill/>
            <a:round/>
            <a:headEnd/>
            <a:tailEnd/>
          </a:ln>
        </p:spPr>
        <p:txBody>
          <a:bodyPr/>
          <a:lstStyle/>
          <a:p>
            <a:endParaRPr lang="en-US">
              <a:latin typeface="Arial"/>
              <a:cs typeface="Arial"/>
            </a:endParaRPr>
          </a:p>
        </p:txBody>
      </p:sp>
      <p:sp>
        <p:nvSpPr>
          <p:cNvPr id="65" name="Line 63"/>
          <p:cNvSpPr>
            <a:spLocks noChangeShapeType="1"/>
          </p:cNvSpPr>
          <p:nvPr/>
        </p:nvSpPr>
        <p:spPr bwMode="auto">
          <a:xfrm>
            <a:off x="8207375" y="2392362"/>
            <a:ext cx="0" cy="493713"/>
          </a:xfrm>
          <a:prstGeom prst="line">
            <a:avLst/>
          </a:prstGeom>
          <a:noFill/>
          <a:ln w="28575" cap="sq">
            <a:noFill/>
            <a:round/>
            <a:headEnd/>
            <a:tailEnd/>
          </a:ln>
        </p:spPr>
        <p:txBody>
          <a:bodyPr/>
          <a:lstStyle/>
          <a:p>
            <a:endParaRPr lang="en-US">
              <a:latin typeface="Arial"/>
              <a:cs typeface="Arial"/>
            </a:endParaRPr>
          </a:p>
        </p:txBody>
      </p:sp>
      <p:sp>
        <p:nvSpPr>
          <p:cNvPr id="66" name="Line 64"/>
          <p:cNvSpPr>
            <a:spLocks noChangeShapeType="1"/>
          </p:cNvSpPr>
          <p:nvPr/>
        </p:nvSpPr>
        <p:spPr bwMode="auto">
          <a:xfrm>
            <a:off x="2116138" y="2392362"/>
            <a:ext cx="1873250" cy="0"/>
          </a:xfrm>
          <a:prstGeom prst="line">
            <a:avLst/>
          </a:prstGeom>
          <a:noFill/>
          <a:ln w="28575" cap="sq">
            <a:noFill/>
            <a:round/>
            <a:headEnd/>
            <a:tailEnd/>
          </a:ln>
        </p:spPr>
        <p:txBody>
          <a:bodyPr/>
          <a:lstStyle/>
          <a:p>
            <a:endParaRPr lang="en-US">
              <a:latin typeface="Arial"/>
              <a:cs typeface="Arial"/>
            </a:endParaRPr>
          </a:p>
        </p:txBody>
      </p:sp>
      <p:sp>
        <p:nvSpPr>
          <p:cNvPr id="67" name="Line 65"/>
          <p:cNvSpPr>
            <a:spLocks noChangeShapeType="1"/>
          </p:cNvSpPr>
          <p:nvPr/>
        </p:nvSpPr>
        <p:spPr bwMode="auto">
          <a:xfrm>
            <a:off x="923925" y="2886075"/>
            <a:ext cx="0" cy="474662"/>
          </a:xfrm>
          <a:prstGeom prst="line">
            <a:avLst/>
          </a:prstGeom>
          <a:noFill/>
          <a:ln w="28575" cap="sq">
            <a:noFill/>
            <a:round/>
            <a:headEnd/>
            <a:tailEnd/>
          </a:ln>
        </p:spPr>
        <p:txBody>
          <a:bodyPr/>
          <a:lstStyle/>
          <a:p>
            <a:endParaRPr lang="en-US">
              <a:latin typeface="Arial"/>
              <a:cs typeface="Arial"/>
            </a:endParaRPr>
          </a:p>
        </p:txBody>
      </p:sp>
      <p:sp>
        <p:nvSpPr>
          <p:cNvPr id="68" name="Line 66"/>
          <p:cNvSpPr>
            <a:spLocks noChangeShapeType="1"/>
          </p:cNvSpPr>
          <p:nvPr/>
        </p:nvSpPr>
        <p:spPr bwMode="auto">
          <a:xfrm>
            <a:off x="8207375" y="2886075"/>
            <a:ext cx="0" cy="474662"/>
          </a:xfrm>
          <a:prstGeom prst="line">
            <a:avLst/>
          </a:prstGeom>
          <a:noFill/>
          <a:ln w="28575" cap="sq">
            <a:noFill/>
            <a:round/>
            <a:headEnd/>
            <a:tailEnd/>
          </a:ln>
        </p:spPr>
        <p:txBody>
          <a:bodyPr/>
          <a:lstStyle/>
          <a:p>
            <a:endParaRPr lang="en-US">
              <a:latin typeface="Arial"/>
              <a:cs typeface="Arial"/>
            </a:endParaRPr>
          </a:p>
        </p:txBody>
      </p:sp>
      <p:sp>
        <p:nvSpPr>
          <p:cNvPr id="69" name="Line 67"/>
          <p:cNvSpPr>
            <a:spLocks noChangeShapeType="1"/>
          </p:cNvSpPr>
          <p:nvPr/>
        </p:nvSpPr>
        <p:spPr bwMode="auto">
          <a:xfrm>
            <a:off x="923925" y="3360737"/>
            <a:ext cx="0" cy="474663"/>
          </a:xfrm>
          <a:prstGeom prst="line">
            <a:avLst/>
          </a:prstGeom>
          <a:noFill/>
          <a:ln w="28575" cap="sq">
            <a:noFill/>
            <a:round/>
            <a:headEnd/>
            <a:tailEnd/>
          </a:ln>
        </p:spPr>
        <p:txBody>
          <a:bodyPr/>
          <a:lstStyle/>
          <a:p>
            <a:endParaRPr lang="en-US">
              <a:latin typeface="Arial"/>
              <a:cs typeface="Arial"/>
            </a:endParaRPr>
          </a:p>
        </p:txBody>
      </p:sp>
      <p:sp>
        <p:nvSpPr>
          <p:cNvPr id="70" name="Line 68"/>
          <p:cNvSpPr>
            <a:spLocks noChangeShapeType="1"/>
          </p:cNvSpPr>
          <p:nvPr/>
        </p:nvSpPr>
        <p:spPr bwMode="auto">
          <a:xfrm>
            <a:off x="8207375" y="3360737"/>
            <a:ext cx="0" cy="474663"/>
          </a:xfrm>
          <a:prstGeom prst="line">
            <a:avLst/>
          </a:prstGeom>
          <a:noFill/>
          <a:ln w="28575" cap="sq">
            <a:noFill/>
            <a:round/>
            <a:headEnd/>
            <a:tailEnd/>
          </a:ln>
        </p:spPr>
        <p:txBody>
          <a:bodyPr/>
          <a:lstStyle/>
          <a:p>
            <a:endParaRPr lang="en-US">
              <a:latin typeface="Arial"/>
              <a:cs typeface="Arial"/>
            </a:endParaRPr>
          </a:p>
        </p:txBody>
      </p:sp>
      <p:sp>
        <p:nvSpPr>
          <p:cNvPr id="71" name="Line 69"/>
          <p:cNvSpPr>
            <a:spLocks noChangeShapeType="1"/>
          </p:cNvSpPr>
          <p:nvPr/>
        </p:nvSpPr>
        <p:spPr bwMode="auto">
          <a:xfrm>
            <a:off x="923925" y="3835400"/>
            <a:ext cx="0" cy="474662"/>
          </a:xfrm>
          <a:prstGeom prst="line">
            <a:avLst/>
          </a:prstGeom>
          <a:noFill/>
          <a:ln w="28575" cap="sq">
            <a:noFill/>
            <a:round/>
            <a:headEnd/>
            <a:tailEnd/>
          </a:ln>
        </p:spPr>
        <p:txBody>
          <a:bodyPr/>
          <a:lstStyle/>
          <a:p>
            <a:endParaRPr lang="en-US">
              <a:latin typeface="Arial"/>
              <a:cs typeface="Arial"/>
            </a:endParaRPr>
          </a:p>
        </p:txBody>
      </p:sp>
      <p:sp>
        <p:nvSpPr>
          <p:cNvPr id="72" name="Line 70"/>
          <p:cNvSpPr>
            <a:spLocks noChangeShapeType="1"/>
          </p:cNvSpPr>
          <p:nvPr/>
        </p:nvSpPr>
        <p:spPr bwMode="auto">
          <a:xfrm>
            <a:off x="8207375" y="3835400"/>
            <a:ext cx="0" cy="474662"/>
          </a:xfrm>
          <a:prstGeom prst="line">
            <a:avLst/>
          </a:prstGeom>
          <a:noFill/>
          <a:ln w="28575" cap="sq">
            <a:noFill/>
            <a:round/>
            <a:headEnd/>
            <a:tailEnd/>
          </a:ln>
        </p:spPr>
        <p:txBody>
          <a:bodyPr/>
          <a:lstStyle/>
          <a:p>
            <a:endParaRPr lang="en-US">
              <a:latin typeface="Arial"/>
              <a:cs typeface="Arial"/>
            </a:endParaRPr>
          </a:p>
        </p:txBody>
      </p:sp>
      <p:sp>
        <p:nvSpPr>
          <p:cNvPr id="73" name="Line 71"/>
          <p:cNvSpPr>
            <a:spLocks noChangeShapeType="1"/>
          </p:cNvSpPr>
          <p:nvPr/>
        </p:nvSpPr>
        <p:spPr bwMode="auto">
          <a:xfrm>
            <a:off x="923925" y="4310062"/>
            <a:ext cx="0" cy="474663"/>
          </a:xfrm>
          <a:prstGeom prst="line">
            <a:avLst/>
          </a:prstGeom>
          <a:noFill/>
          <a:ln w="28575" cap="sq">
            <a:noFill/>
            <a:round/>
            <a:headEnd/>
            <a:tailEnd/>
          </a:ln>
        </p:spPr>
        <p:txBody>
          <a:bodyPr/>
          <a:lstStyle/>
          <a:p>
            <a:endParaRPr lang="en-US">
              <a:latin typeface="Arial"/>
              <a:cs typeface="Arial"/>
            </a:endParaRPr>
          </a:p>
        </p:txBody>
      </p:sp>
      <p:sp>
        <p:nvSpPr>
          <p:cNvPr id="74" name="Line 72"/>
          <p:cNvSpPr>
            <a:spLocks noChangeShapeType="1"/>
          </p:cNvSpPr>
          <p:nvPr/>
        </p:nvSpPr>
        <p:spPr bwMode="auto">
          <a:xfrm>
            <a:off x="8207375" y="4310062"/>
            <a:ext cx="0" cy="474663"/>
          </a:xfrm>
          <a:prstGeom prst="line">
            <a:avLst/>
          </a:prstGeom>
          <a:noFill/>
          <a:ln w="28575" cap="sq">
            <a:noFill/>
            <a:round/>
            <a:headEnd/>
            <a:tailEnd/>
          </a:ln>
        </p:spPr>
        <p:txBody>
          <a:bodyPr/>
          <a:lstStyle/>
          <a:p>
            <a:endParaRPr lang="en-US">
              <a:latin typeface="Arial"/>
              <a:cs typeface="Arial"/>
            </a:endParaRPr>
          </a:p>
        </p:txBody>
      </p:sp>
      <p:sp>
        <p:nvSpPr>
          <p:cNvPr id="75" name="Line 73"/>
          <p:cNvSpPr>
            <a:spLocks noChangeShapeType="1"/>
          </p:cNvSpPr>
          <p:nvPr/>
        </p:nvSpPr>
        <p:spPr bwMode="auto">
          <a:xfrm>
            <a:off x="923925" y="4784725"/>
            <a:ext cx="0" cy="474662"/>
          </a:xfrm>
          <a:prstGeom prst="line">
            <a:avLst/>
          </a:prstGeom>
          <a:noFill/>
          <a:ln w="28575" cap="sq">
            <a:noFill/>
            <a:round/>
            <a:headEnd/>
            <a:tailEnd/>
          </a:ln>
        </p:spPr>
        <p:txBody>
          <a:bodyPr/>
          <a:lstStyle/>
          <a:p>
            <a:endParaRPr lang="en-US">
              <a:latin typeface="Arial"/>
              <a:cs typeface="Arial"/>
            </a:endParaRPr>
          </a:p>
        </p:txBody>
      </p:sp>
      <p:sp>
        <p:nvSpPr>
          <p:cNvPr id="76" name="Line 74"/>
          <p:cNvSpPr>
            <a:spLocks noChangeShapeType="1"/>
          </p:cNvSpPr>
          <p:nvPr/>
        </p:nvSpPr>
        <p:spPr bwMode="auto">
          <a:xfrm>
            <a:off x="8207375" y="4784725"/>
            <a:ext cx="0" cy="474662"/>
          </a:xfrm>
          <a:prstGeom prst="line">
            <a:avLst/>
          </a:prstGeom>
          <a:noFill/>
          <a:ln w="28575" cap="sq">
            <a:noFill/>
            <a:round/>
            <a:headEnd/>
            <a:tailEnd/>
          </a:ln>
        </p:spPr>
        <p:txBody>
          <a:bodyPr/>
          <a:lstStyle/>
          <a:p>
            <a:endParaRPr lang="en-US">
              <a:latin typeface="Arial"/>
              <a:cs typeface="Arial"/>
            </a:endParaRPr>
          </a:p>
        </p:txBody>
      </p:sp>
      <p:sp>
        <p:nvSpPr>
          <p:cNvPr id="77" name="Line 75"/>
          <p:cNvSpPr>
            <a:spLocks noChangeShapeType="1"/>
          </p:cNvSpPr>
          <p:nvPr/>
        </p:nvSpPr>
        <p:spPr bwMode="auto">
          <a:xfrm>
            <a:off x="923925" y="5259387"/>
            <a:ext cx="0" cy="474663"/>
          </a:xfrm>
          <a:prstGeom prst="line">
            <a:avLst/>
          </a:prstGeom>
          <a:noFill/>
          <a:ln w="28575" cap="sq">
            <a:noFill/>
            <a:round/>
            <a:headEnd/>
            <a:tailEnd/>
          </a:ln>
        </p:spPr>
        <p:txBody>
          <a:bodyPr/>
          <a:lstStyle/>
          <a:p>
            <a:endParaRPr lang="en-US">
              <a:latin typeface="Arial"/>
              <a:cs typeface="Arial"/>
            </a:endParaRPr>
          </a:p>
        </p:txBody>
      </p:sp>
      <p:sp>
        <p:nvSpPr>
          <p:cNvPr id="78" name="Line 76"/>
          <p:cNvSpPr>
            <a:spLocks noChangeShapeType="1"/>
          </p:cNvSpPr>
          <p:nvPr/>
        </p:nvSpPr>
        <p:spPr bwMode="auto">
          <a:xfrm>
            <a:off x="8207375" y="5259387"/>
            <a:ext cx="0" cy="474663"/>
          </a:xfrm>
          <a:prstGeom prst="line">
            <a:avLst/>
          </a:prstGeom>
          <a:noFill/>
          <a:ln w="28575" cap="sq">
            <a:noFill/>
            <a:round/>
            <a:headEnd/>
            <a:tailEnd/>
          </a:ln>
        </p:spPr>
        <p:txBody>
          <a:bodyPr/>
          <a:lstStyle/>
          <a:p>
            <a:endParaRPr lang="en-US">
              <a:latin typeface="Arial"/>
              <a:cs typeface="Arial"/>
            </a:endParaRPr>
          </a:p>
        </p:txBody>
      </p:sp>
      <p:sp>
        <p:nvSpPr>
          <p:cNvPr id="79" name="Line 77"/>
          <p:cNvSpPr>
            <a:spLocks noChangeShapeType="1"/>
          </p:cNvSpPr>
          <p:nvPr/>
        </p:nvSpPr>
        <p:spPr bwMode="auto">
          <a:xfrm>
            <a:off x="923925" y="5734050"/>
            <a:ext cx="0" cy="474662"/>
          </a:xfrm>
          <a:prstGeom prst="line">
            <a:avLst/>
          </a:prstGeom>
          <a:noFill/>
          <a:ln w="28575" cap="sq">
            <a:noFill/>
            <a:round/>
            <a:headEnd/>
            <a:tailEnd/>
          </a:ln>
        </p:spPr>
        <p:txBody>
          <a:bodyPr/>
          <a:lstStyle/>
          <a:p>
            <a:endParaRPr lang="en-US">
              <a:latin typeface="Arial"/>
              <a:cs typeface="Arial"/>
            </a:endParaRPr>
          </a:p>
        </p:txBody>
      </p:sp>
      <p:sp>
        <p:nvSpPr>
          <p:cNvPr id="80" name="Line 78"/>
          <p:cNvSpPr>
            <a:spLocks noChangeShapeType="1"/>
          </p:cNvSpPr>
          <p:nvPr/>
        </p:nvSpPr>
        <p:spPr bwMode="auto">
          <a:xfrm>
            <a:off x="8207375" y="5734050"/>
            <a:ext cx="0" cy="474662"/>
          </a:xfrm>
          <a:prstGeom prst="line">
            <a:avLst/>
          </a:prstGeom>
          <a:noFill/>
          <a:ln w="28575" cap="sq">
            <a:noFill/>
            <a:round/>
            <a:headEnd/>
            <a:tailEnd/>
          </a:ln>
        </p:spPr>
        <p:txBody>
          <a:bodyPr/>
          <a:lstStyle/>
          <a:p>
            <a:endParaRPr lang="en-US">
              <a:latin typeface="Arial"/>
              <a:cs typeface="Arial"/>
            </a:endParaRPr>
          </a:p>
        </p:txBody>
      </p:sp>
      <p:sp>
        <p:nvSpPr>
          <p:cNvPr id="81" name="Line 79"/>
          <p:cNvSpPr>
            <a:spLocks noChangeShapeType="1"/>
          </p:cNvSpPr>
          <p:nvPr/>
        </p:nvSpPr>
        <p:spPr bwMode="auto">
          <a:xfrm>
            <a:off x="2116138" y="6208712"/>
            <a:ext cx="1873250" cy="0"/>
          </a:xfrm>
          <a:prstGeom prst="line">
            <a:avLst/>
          </a:prstGeom>
          <a:noFill/>
          <a:ln w="28575" cap="sq">
            <a:noFill/>
            <a:round/>
            <a:headEnd/>
            <a:tailEnd/>
          </a:ln>
        </p:spPr>
        <p:txBody>
          <a:bodyPr/>
          <a:lstStyle/>
          <a:p>
            <a:endParaRPr lang="en-US">
              <a:latin typeface="Arial"/>
              <a:cs typeface="Arial"/>
            </a:endParaRPr>
          </a:p>
        </p:txBody>
      </p:sp>
      <p:sp>
        <p:nvSpPr>
          <p:cNvPr id="82" name="Line 80"/>
          <p:cNvSpPr>
            <a:spLocks noChangeShapeType="1"/>
          </p:cNvSpPr>
          <p:nvPr/>
        </p:nvSpPr>
        <p:spPr bwMode="auto">
          <a:xfrm>
            <a:off x="3989388" y="2392362"/>
            <a:ext cx="266700" cy="0"/>
          </a:xfrm>
          <a:prstGeom prst="line">
            <a:avLst/>
          </a:prstGeom>
          <a:noFill/>
          <a:ln w="28575" cap="sq">
            <a:noFill/>
            <a:round/>
            <a:headEnd/>
            <a:tailEnd/>
          </a:ln>
        </p:spPr>
        <p:txBody>
          <a:bodyPr/>
          <a:lstStyle/>
          <a:p>
            <a:endParaRPr lang="en-US">
              <a:latin typeface="Arial"/>
              <a:cs typeface="Arial"/>
            </a:endParaRPr>
          </a:p>
        </p:txBody>
      </p:sp>
      <p:sp>
        <p:nvSpPr>
          <p:cNvPr id="83" name="Line 81"/>
          <p:cNvSpPr>
            <a:spLocks noChangeShapeType="1"/>
          </p:cNvSpPr>
          <p:nvPr/>
        </p:nvSpPr>
        <p:spPr bwMode="auto">
          <a:xfrm>
            <a:off x="4256088" y="2392362"/>
            <a:ext cx="1598612" cy="0"/>
          </a:xfrm>
          <a:prstGeom prst="line">
            <a:avLst/>
          </a:prstGeom>
          <a:noFill/>
          <a:ln w="28575" cap="sq">
            <a:noFill/>
            <a:round/>
            <a:headEnd/>
            <a:tailEnd/>
          </a:ln>
        </p:spPr>
        <p:txBody>
          <a:bodyPr/>
          <a:lstStyle/>
          <a:p>
            <a:endParaRPr lang="en-US">
              <a:latin typeface="Arial"/>
              <a:cs typeface="Arial"/>
            </a:endParaRPr>
          </a:p>
        </p:txBody>
      </p:sp>
      <p:sp>
        <p:nvSpPr>
          <p:cNvPr id="84" name="Line 82"/>
          <p:cNvSpPr>
            <a:spLocks noChangeShapeType="1"/>
          </p:cNvSpPr>
          <p:nvPr/>
        </p:nvSpPr>
        <p:spPr bwMode="auto">
          <a:xfrm>
            <a:off x="5854700" y="2392362"/>
            <a:ext cx="452438" cy="0"/>
          </a:xfrm>
          <a:prstGeom prst="line">
            <a:avLst/>
          </a:prstGeom>
          <a:noFill/>
          <a:ln w="28575" cap="sq">
            <a:noFill/>
            <a:round/>
            <a:headEnd/>
            <a:tailEnd/>
          </a:ln>
        </p:spPr>
        <p:txBody>
          <a:bodyPr/>
          <a:lstStyle/>
          <a:p>
            <a:endParaRPr lang="en-US">
              <a:latin typeface="Arial"/>
              <a:cs typeface="Arial"/>
            </a:endParaRPr>
          </a:p>
        </p:txBody>
      </p:sp>
      <p:sp>
        <p:nvSpPr>
          <p:cNvPr id="85" name="Line 83"/>
          <p:cNvSpPr>
            <a:spLocks noChangeShapeType="1"/>
          </p:cNvSpPr>
          <p:nvPr/>
        </p:nvSpPr>
        <p:spPr bwMode="auto">
          <a:xfrm>
            <a:off x="6307138" y="2392362"/>
            <a:ext cx="1900237" cy="0"/>
          </a:xfrm>
          <a:prstGeom prst="line">
            <a:avLst/>
          </a:prstGeom>
          <a:noFill/>
          <a:ln w="28575" cap="sq">
            <a:noFill/>
            <a:round/>
            <a:headEnd/>
            <a:tailEnd/>
          </a:ln>
        </p:spPr>
        <p:txBody>
          <a:bodyPr/>
          <a:lstStyle/>
          <a:p>
            <a:endParaRPr lang="en-US">
              <a:latin typeface="Arial"/>
              <a:cs typeface="Arial"/>
            </a:endParaRPr>
          </a:p>
        </p:txBody>
      </p:sp>
      <p:sp>
        <p:nvSpPr>
          <p:cNvPr id="86" name="Line 84"/>
          <p:cNvSpPr>
            <a:spLocks noChangeShapeType="1"/>
          </p:cNvSpPr>
          <p:nvPr/>
        </p:nvSpPr>
        <p:spPr bwMode="auto">
          <a:xfrm>
            <a:off x="3989388" y="6208712"/>
            <a:ext cx="266700" cy="0"/>
          </a:xfrm>
          <a:prstGeom prst="line">
            <a:avLst/>
          </a:prstGeom>
          <a:noFill/>
          <a:ln w="28575" cap="sq">
            <a:noFill/>
            <a:round/>
            <a:headEnd/>
            <a:tailEnd/>
          </a:ln>
        </p:spPr>
        <p:txBody>
          <a:bodyPr/>
          <a:lstStyle/>
          <a:p>
            <a:endParaRPr lang="en-US">
              <a:latin typeface="Arial"/>
              <a:cs typeface="Arial"/>
            </a:endParaRPr>
          </a:p>
        </p:txBody>
      </p:sp>
      <p:sp>
        <p:nvSpPr>
          <p:cNvPr id="87" name="Line 85"/>
          <p:cNvSpPr>
            <a:spLocks noChangeShapeType="1"/>
          </p:cNvSpPr>
          <p:nvPr/>
        </p:nvSpPr>
        <p:spPr bwMode="auto">
          <a:xfrm>
            <a:off x="4256088" y="6208712"/>
            <a:ext cx="1598612" cy="0"/>
          </a:xfrm>
          <a:prstGeom prst="line">
            <a:avLst/>
          </a:prstGeom>
          <a:noFill/>
          <a:ln w="28575" cap="sq">
            <a:noFill/>
            <a:round/>
            <a:headEnd/>
            <a:tailEnd/>
          </a:ln>
        </p:spPr>
        <p:txBody>
          <a:bodyPr/>
          <a:lstStyle/>
          <a:p>
            <a:endParaRPr lang="en-US">
              <a:latin typeface="Arial"/>
              <a:cs typeface="Arial"/>
            </a:endParaRPr>
          </a:p>
        </p:txBody>
      </p:sp>
      <p:sp>
        <p:nvSpPr>
          <p:cNvPr id="88" name="Line 86"/>
          <p:cNvSpPr>
            <a:spLocks noChangeShapeType="1"/>
          </p:cNvSpPr>
          <p:nvPr/>
        </p:nvSpPr>
        <p:spPr bwMode="auto">
          <a:xfrm>
            <a:off x="5854700" y="6208712"/>
            <a:ext cx="452438" cy="0"/>
          </a:xfrm>
          <a:prstGeom prst="line">
            <a:avLst/>
          </a:prstGeom>
          <a:noFill/>
          <a:ln w="28575" cap="sq">
            <a:noFill/>
            <a:round/>
            <a:headEnd/>
            <a:tailEnd/>
          </a:ln>
        </p:spPr>
        <p:txBody>
          <a:bodyPr/>
          <a:lstStyle/>
          <a:p>
            <a:endParaRPr lang="en-US">
              <a:latin typeface="Arial"/>
              <a:cs typeface="Arial"/>
            </a:endParaRPr>
          </a:p>
        </p:txBody>
      </p:sp>
      <p:sp>
        <p:nvSpPr>
          <p:cNvPr id="89" name="Line 87"/>
          <p:cNvSpPr>
            <a:spLocks noChangeShapeType="1"/>
          </p:cNvSpPr>
          <p:nvPr/>
        </p:nvSpPr>
        <p:spPr bwMode="auto">
          <a:xfrm>
            <a:off x="6307138" y="6208712"/>
            <a:ext cx="1900237" cy="0"/>
          </a:xfrm>
          <a:prstGeom prst="line">
            <a:avLst/>
          </a:prstGeom>
          <a:noFill/>
          <a:ln w="28575" cap="sq">
            <a:noFill/>
            <a:round/>
            <a:headEnd/>
            <a:tailEnd/>
          </a:ln>
        </p:spPr>
        <p:txBody>
          <a:bodyPr/>
          <a:lstStyle/>
          <a:p>
            <a:endParaRPr lang="en-US">
              <a:latin typeface="Arial"/>
              <a:cs typeface="Arial"/>
            </a:endParaRPr>
          </a:p>
        </p:txBody>
      </p:sp>
    </p:spTree>
    <p:extLst>
      <p:ext uri="{BB962C8B-B14F-4D97-AF65-F5344CB8AC3E}">
        <p14:creationId xmlns:p14="http://schemas.microsoft.com/office/powerpoint/2010/main" val="396574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up)">
                                      <p:cBhvr>
                                        <p:cTn id="11" dur="500"/>
                                        <p:tgtEl>
                                          <p:spTgt spid="5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left)">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left)">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Market Supply Curve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29</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288925" y="876300"/>
            <a:ext cx="6264276" cy="5111750"/>
            <a:chOff x="182" y="774"/>
            <a:chExt cx="3946" cy="3220"/>
          </a:xfrm>
        </p:grpSpPr>
        <p:graphicFrame>
          <p:nvGraphicFramePr>
            <p:cNvPr id="7" name="Object 3"/>
            <p:cNvGraphicFramePr>
              <a:graphicFrameLocks noChangeAspect="1"/>
            </p:cNvGraphicFramePr>
            <p:nvPr/>
          </p:nvGraphicFramePr>
          <p:xfrm>
            <a:off x="182" y="774"/>
            <a:ext cx="3919" cy="3220"/>
          </p:xfrm>
          <a:graphic>
            <a:graphicData uri="http://schemas.openxmlformats.org/presentationml/2006/ole">
              <mc:AlternateContent xmlns:mc="http://schemas.openxmlformats.org/markup-compatibility/2006">
                <mc:Choice xmlns:v="urn:schemas-microsoft-com:vml" Requires="v">
                  <p:oleObj name="Worksheet" r:id="rId3" imgW="4390949" imgH="3610051" progId="Excel.Sheet.8">
                    <p:embed/>
                  </p:oleObj>
                </mc:Choice>
                <mc:Fallback>
                  <p:oleObj name="Worksheet" r:id="rId3" imgW="4390949" imgH="361005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 y="774"/>
                          <a:ext cx="3919" cy="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576" y="798"/>
              <a:ext cx="262" cy="308"/>
            </a:xfrm>
            <a:prstGeom prst="rect">
              <a:avLst/>
            </a:prstGeom>
            <a:noFill/>
            <a:ln w="9525">
              <a:noFill/>
              <a:miter lim="800000"/>
              <a:headEnd/>
              <a:tailEnd/>
            </a:ln>
          </p:spPr>
          <p:txBody>
            <a:bodyPr>
              <a:spAutoFit/>
            </a:bodyPr>
            <a:lstStyle/>
            <a:p>
              <a:pPr algn="r">
                <a:spcBef>
                  <a:spcPct val="50000"/>
                </a:spcBef>
              </a:pPr>
              <a:r>
                <a:rPr lang="en-US" sz="2600" b="1" i="1" dirty="0">
                  <a:cs typeface="Arial" charset="0"/>
                </a:rPr>
                <a:t>P</a:t>
              </a:r>
            </a:p>
          </p:txBody>
        </p:sp>
        <p:sp>
          <p:nvSpPr>
            <p:cNvPr id="9" name="Text Box 5"/>
            <p:cNvSpPr txBox="1">
              <a:spLocks noChangeArrowheads="1"/>
            </p:cNvSpPr>
            <p:nvPr/>
          </p:nvSpPr>
          <p:spPr bwMode="auto">
            <a:xfrm>
              <a:off x="3855" y="362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cs typeface="Arial" charset="0"/>
                </a:rPr>
                <a:t>Q</a:t>
              </a:r>
            </a:p>
          </p:txBody>
        </p:sp>
      </p:grpSp>
      <p:grpSp>
        <p:nvGrpSpPr>
          <p:cNvPr id="10" name="Group 6"/>
          <p:cNvGrpSpPr>
            <a:grpSpLocks/>
          </p:cNvGrpSpPr>
          <p:nvPr/>
        </p:nvGrpSpPr>
        <p:grpSpPr bwMode="auto">
          <a:xfrm>
            <a:off x="1355725" y="1670050"/>
            <a:ext cx="3740150" cy="3546475"/>
            <a:chOff x="854" y="1274"/>
            <a:chExt cx="2356" cy="2234"/>
          </a:xfrm>
        </p:grpSpPr>
        <p:grpSp>
          <p:nvGrpSpPr>
            <p:cNvPr id="11" name="Group 7"/>
            <p:cNvGrpSpPr>
              <a:grpSpLocks/>
            </p:cNvGrpSpPr>
            <p:nvPr/>
          </p:nvGrpSpPr>
          <p:grpSpPr bwMode="auto">
            <a:xfrm>
              <a:off x="860" y="1648"/>
              <a:ext cx="1964" cy="1855"/>
              <a:chOff x="357" y="2450"/>
              <a:chExt cx="795" cy="646"/>
            </a:xfrm>
          </p:grpSpPr>
          <p:sp>
            <p:nvSpPr>
              <p:cNvPr id="27" name="Line 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8" name="Line 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2" name="Group 10"/>
            <p:cNvGrpSpPr>
              <a:grpSpLocks/>
            </p:cNvGrpSpPr>
            <p:nvPr/>
          </p:nvGrpSpPr>
          <p:grpSpPr bwMode="auto">
            <a:xfrm>
              <a:off x="854" y="2760"/>
              <a:ext cx="791" cy="747"/>
              <a:chOff x="357" y="2450"/>
              <a:chExt cx="795" cy="646"/>
            </a:xfrm>
          </p:grpSpPr>
          <p:sp>
            <p:nvSpPr>
              <p:cNvPr id="25" name="Line 1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6" name="Line 1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3" name="Group 13"/>
            <p:cNvGrpSpPr>
              <a:grpSpLocks/>
            </p:cNvGrpSpPr>
            <p:nvPr/>
          </p:nvGrpSpPr>
          <p:grpSpPr bwMode="auto">
            <a:xfrm>
              <a:off x="856" y="3135"/>
              <a:ext cx="388" cy="371"/>
              <a:chOff x="357" y="2450"/>
              <a:chExt cx="795" cy="646"/>
            </a:xfrm>
          </p:grpSpPr>
          <p:sp>
            <p:nvSpPr>
              <p:cNvPr id="23" name="Line 14"/>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4" name="Line 15"/>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4" name="Group 16"/>
            <p:cNvGrpSpPr>
              <a:grpSpLocks/>
            </p:cNvGrpSpPr>
            <p:nvPr/>
          </p:nvGrpSpPr>
          <p:grpSpPr bwMode="auto">
            <a:xfrm>
              <a:off x="857" y="2397"/>
              <a:ext cx="1179" cy="1109"/>
              <a:chOff x="357" y="2450"/>
              <a:chExt cx="795" cy="646"/>
            </a:xfrm>
          </p:grpSpPr>
          <p:sp>
            <p:nvSpPr>
              <p:cNvPr id="21" name="Line 1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2" name="Line 1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5" name="Group 19"/>
            <p:cNvGrpSpPr>
              <a:grpSpLocks/>
            </p:cNvGrpSpPr>
            <p:nvPr/>
          </p:nvGrpSpPr>
          <p:grpSpPr bwMode="auto">
            <a:xfrm>
              <a:off x="858" y="2022"/>
              <a:ext cx="1577" cy="1479"/>
              <a:chOff x="357" y="2450"/>
              <a:chExt cx="795" cy="646"/>
            </a:xfrm>
          </p:grpSpPr>
          <p:sp>
            <p:nvSpPr>
              <p:cNvPr id="19" name="Line 20"/>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0" name="Line 21"/>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6" name="Group 22"/>
            <p:cNvGrpSpPr>
              <a:grpSpLocks/>
            </p:cNvGrpSpPr>
            <p:nvPr/>
          </p:nvGrpSpPr>
          <p:grpSpPr bwMode="auto">
            <a:xfrm>
              <a:off x="864" y="1274"/>
              <a:ext cx="2346" cy="2234"/>
              <a:chOff x="357" y="2450"/>
              <a:chExt cx="795" cy="646"/>
            </a:xfrm>
          </p:grpSpPr>
          <p:sp>
            <p:nvSpPr>
              <p:cNvPr id="17" name="Line 2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8" name="Line 2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sp>
        <p:nvSpPr>
          <p:cNvPr id="29" name="Line 25"/>
          <p:cNvSpPr>
            <a:spLocks noChangeShapeType="1"/>
          </p:cNvSpPr>
          <p:nvPr/>
        </p:nvSpPr>
        <p:spPr bwMode="auto">
          <a:xfrm flipH="1">
            <a:off x="1712913" y="1452563"/>
            <a:ext cx="3611562" cy="3416300"/>
          </a:xfrm>
          <a:prstGeom prst="line">
            <a:avLst/>
          </a:prstGeom>
          <a:noFill/>
          <a:ln w="50800">
            <a:solidFill>
              <a:srgbClr val="FF0000"/>
            </a:solidFill>
            <a:round/>
            <a:headEnd/>
            <a:tailEnd/>
          </a:ln>
        </p:spPr>
        <p:txBody>
          <a:bodyPr/>
          <a:lstStyle/>
          <a:p>
            <a:endParaRPr lang="en-US"/>
          </a:p>
        </p:txBody>
      </p:sp>
      <p:sp>
        <p:nvSpPr>
          <p:cNvPr id="30" name="Oval 26"/>
          <p:cNvSpPr>
            <a:spLocks noChangeArrowheads="1"/>
          </p:cNvSpPr>
          <p:nvPr/>
        </p:nvSpPr>
        <p:spPr bwMode="auto">
          <a:xfrm>
            <a:off x="5022850" y="1601788"/>
            <a:ext cx="139700" cy="138112"/>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sp>
        <p:nvSpPr>
          <p:cNvPr id="31" name="Oval 27"/>
          <p:cNvSpPr>
            <a:spLocks noChangeArrowheads="1"/>
          </p:cNvSpPr>
          <p:nvPr/>
        </p:nvSpPr>
        <p:spPr bwMode="auto">
          <a:xfrm>
            <a:off x="4406900" y="2193925"/>
            <a:ext cx="139700" cy="138113"/>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sp>
        <p:nvSpPr>
          <p:cNvPr id="32" name="Oval 28"/>
          <p:cNvSpPr>
            <a:spLocks noChangeArrowheads="1"/>
          </p:cNvSpPr>
          <p:nvPr/>
        </p:nvSpPr>
        <p:spPr bwMode="auto">
          <a:xfrm>
            <a:off x="3784600" y="2779713"/>
            <a:ext cx="139700" cy="138112"/>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sp>
        <p:nvSpPr>
          <p:cNvPr id="33" name="Oval 29"/>
          <p:cNvSpPr>
            <a:spLocks noChangeArrowheads="1"/>
          </p:cNvSpPr>
          <p:nvPr/>
        </p:nvSpPr>
        <p:spPr bwMode="auto">
          <a:xfrm>
            <a:off x="3148013" y="3381375"/>
            <a:ext cx="139700" cy="138113"/>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sp>
        <p:nvSpPr>
          <p:cNvPr id="34" name="Oval 30"/>
          <p:cNvSpPr>
            <a:spLocks noChangeArrowheads="1"/>
          </p:cNvSpPr>
          <p:nvPr/>
        </p:nvSpPr>
        <p:spPr bwMode="auto">
          <a:xfrm>
            <a:off x="2536825" y="3956050"/>
            <a:ext cx="139700" cy="138113"/>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sp>
        <p:nvSpPr>
          <p:cNvPr id="35" name="Oval 31"/>
          <p:cNvSpPr>
            <a:spLocks noChangeArrowheads="1"/>
          </p:cNvSpPr>
          <p:nvPr/>
        </p:nvSpPr>
        <p:spPr bwMode="auto">
          <a:xfrm>
            <a:off x="1901825" y="4552950"/>
            <a:ext cx="139700" cy="138113"/>
          </a:xfrm>
          <a:prstGeom prst="ellipse">
            <a:avLst/>
          </a:prstGeom>
          <a:solidFill>
            <a:srgbClr val="FF3300"/>
          </a:solidFill>
          <a:ln w="9525">
            <a:solidFill>
              <a:srgbClr val="FF0000"/>
            </a:solidFill>
            <a:round/>
            <a:headEnd/>
            <a:tailEnd/>
          </a:ln>
        </p:spPr>
        <p:txBody>
          <a:bodyPr wrap="none" anchor="ctr"/>
          <a:lstStyle/>
          <a:p>
            <a:endParaRPr lang="en-US">
              <a:cs typeface="Arial" charset="0"/>
            </a:endParaRPr>
          </a:p>
        </p:txBody>
      </p:sp>
      <p:graphicFrame>
        <p:nvGraphicFramePr>
          <p:cNvPr id="36" name="Group 33"/>
          <p:cNvGraphicFramePr>
            <a:graphicFrameLocks noGrp="1"/>
          </p:cNvGraphicFramePr>
          <p:nvPr>
            <p:extLst>
              <p:ext uri="{D42A27DB-BD31-4B8C-83A1-F6EECF244321}">
                <p14:modId xmlns:p14="http://schemas.microsoft.com/office/powerpoint/2010/main" val="3716983701"/>
              </p:ext>
            </p:extLst>
          </p:nvPr>
        </p:nvGraphicFramePr>
        <p:xfrm>
          <a:off x="6111875" y="765048"/>
          <a:ext cx="2651125" cy="3984055"/>
        </p:xfrm>
        <a:graphic>
          <a:graphicData uri="http://schemas.openxmlformats.org/drawingml/2006/table">
            <a:tbl>
              <a:tblPr/>
              <a:tblGrid>
                <a:gridCol w="1084263">
                  <a:extLst>
                    <a:ext uri="{9D8B030D-6E8A-4147-A177-3AD203B41FA5}">
                      <a16:colId xmlns:a16="http://schemas.microsoft.com/office/drawing/2014/main" val="20000"/>
                    </a:ext>
                  </a:extLst>
                </a:gridCol>
                <a:gridCol w="1566862">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P</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Q</a:t>
                      </a:r>
                      <a:r>
                        <a:rPr kumimoji="0" lang="en-US" sz="2400" b="1" i="1" u="none" strike="noStrike" cap="none" normalizeH="0" baseline="30000" dirty="0">
                          <a:ln>
                            <a:noFill/>
                          </a:ln>
                          <a:solidFill>
                            <a:schemeClr val="tx1"/>
                          </a:solidFill>
                          <a:effectLst/>
                          <a:latin typeface="Arial" charset="0"/>
                        </a:rPr>
                        <a:t>S</a:t>
                      </a:r>
                      <a:r>
                        <a:rPr kumimoji="0" lang="en-US" sz="2400" b="0" i="0" u="none" strike="noStrike" cap="none" normalizeH="0" baseline="0" dirty="0">
                          <a:ln>
                            <a:noFill/>
                          </a:ln>
                          <a:solidFill>
                            <a:schemeClr val="tx1"/>
                          </a:solidFill>
                          <a:effectLst/>
                          <a:latin typeface="Arial" charset="0"/>
                        </a:rPr>
                        <a:t> (Market)</a:t>
                      </a:r>
                      <a:endParaRPr kumimoji="0" lang="en-US" sz="2400" b="1" i="1" u="none" strike="noStrike" cap="none" normalizeH="0" baseline="30000" dirty="0">
                        <a:ln>
                          <a:noFill/>
                        </a:ln>
                        <a:solidFill>
                          <a:schemeClr val="tx1"/>
                        </a:solidFill>
                        <a:effectLst/>
                        <a:latin typeface="Arial" charset="0"/>
                      </a:endParaRP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25</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30</a:t>
                      </a:r>
                    </a:p>
                  </a:txBody>
                  <a:tcPr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2689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a:t>Markets and Competition</a:t>
            </a:r>
          </a:p>
        </p:txBody>
      </p:sp>
      <p:sp>
        <p:nvSpPr>
          <p:cNvPr id="11267" name="Content Placeholder 2"/>
          <p:cNvSpPr>
            <a:spLocks noGrp="1"/>
          </p:cNvSpPr>
          <p:nvPr>
            <p:ph idx="1"/>
          </p:nvPr>
        </p:nvSpPr>
        <p:spPr/>
        <p:txBody>
          <a:bodyPr/>
          <a:lstStyle/>
          <a:p>
            <a:r>
              <a:rPr lang="en-US" altLang="en-US" dirty="0"/>
              <a:t>Market</a:t>
            </a:r>
          </a:p>
          <a:p>
            <a:pPr lvl="1"/>
            <a:r>
              <a:rPr lang="en-US" altLang="en-US" dirty="0"/>
              <a:t>A group of buyers and sellers of a particular good or service</a:t>
            </a:r>
          </a:p>
          <a:p>
            <a:pPr lvl="1"/>
            <a:r>
              <a:rPr lang="en-US" altLang="en-US" dirty="0"/>
              <a:t>Buyers as a group </a:t>
            </a:r>
          </a:p>
          <a:p>
            <a:pPr lvl="2"/>
            <a:r>
              <a:rPr lang="en-US" altLang="en-US" dirty="0"/>
              <a:t>Determine the demand for the product</a:t>
            </a:r>
          </a:p>
          <a:p>
            <a:pPr lvl="1"/>
            <a:r>
              <a:rPr lang="en-US" altLang="en-US" dirty="0"/>
              <a:t>Sellers as a group </a:t>
            </a:r>
          </a:p>
          <a:p>
            <a:pPr lvl="2"/>
            <a:r>
              <a:rPr lang="en-US" altLang="en-US" dirty="0"/>
              <a:t>Determine the supply of the product</a:t>
            </a:r>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D62414D8-FAC0-4B69-BB1A-AC7A214FD6C8}" type="slidenum">
              <a:rPr lang="en-US" altLang="en-US" sz="1200" smtClean="0">
                <a:solidFill>
                  <a:srgbClr val="002060"/>
                </a:solidFill>
              </a:rPr>
              <a:pPr algn="ctr" eaLnBrk="1" hangingPunct="1"/>
              <a:t>3</a:t>
            </a:fld>
            <a:endParaRPr lang="en-US" altLang="en-US" sz="1200">
              <a:solidFill>
                <a:srgbClr val="002060"/>
              </a:solidFill>
            </a:endParaRP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682103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Curve Shifters</a:t>
            </a:r>
          </a:p>
        </p:txBody>
      </p:sp>
      <p:sp>
        <p:nvSpPr>
          <p:cNvPr id="3" name="Content Placeholder 2"/>
          <p:cNvSpPr>
            <a:spLocks noGrp="1"/>
          </p:cNvSpPr>
          <p:nvPr>
            <p:ph idx="1"/>
          </p:nvPr>
        </p:nvSpPr>
        <p:spPr/>
        <p:txBody>
          <a:bodyPr/>
          <a:lstStyle/>
          <a:p>
            <a:r>
              <a:rPr lang="en-US" dirty="0"/>
              <a:t>The supply curve </a:t>
            </a:r>
          </a:p>
          <a:p>
            <a:pPr lvl="1"/>
            <a:r>
              <a:rPr lang="en-US" dirty="0"/>
              <a:t>Shows how price affects quantity supplied, other things being equal </a:t>
            </a:r>
          </a:p>
          <a:p>
            <a:r>
              <a:rPr lang="en-US" dirty="0"/>
              <a:t>These “other things” </a:t>
            </a:r>
          </a:p>
          <a:p>
            <a:pPr lvl="1"/>
            <a:r>
              <a:rPr lang="en-US" dirty="0"/>
              <a:t>Are non-price determinants of supply  </a:t>
            </a:r>
          </a:p>
          <a:p>
            <a:r>
              <a:rPr lang="en-US" dirty="0"/>
              <a:t>Changes in them shift the S curve…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249856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Curve Shifters</a:t>
            </a:r>
          </a:p>
        </p:txBody>
      </p:sp>
      <p:sp>
        <p:nvSpPr>
          <p:cNvPr id="3" name="Content Placeholder 2"/>
          <p:cNvSpPr>
            <a:spLocks noGrp="1"/>
          </p:cNvSpPr>
          <p:nvPr>
            <p:ph idx="1"/>
          </p:nvPr>
        </p:nvSpPr>
        <p:spPr/>
        <p:txBody>
          <a:bodyPr/>
          <a:lstStyle/>
          <a:p>
            <a:r>
              <a:rPr lang="en-US" dirty="0"/>
              <a:t>Input prices</a:t>
            </a:r>
          </a:p>
          <a:p>
            <a:pPr lvl="1"/>
            <a:r>
              <a:rPr lang="en-US" altLang="en-US" dirty="0"/>
              <a:t>Supply is negatively related to prices of inputs</a:t>
            </a:r>
          </a:p>
          <a:p>
            <a:pPr lvl="1"/>
            <a:r>
              <a:rPr lang="en-US" dirty="0"/>
              <a:t> Examples of input prices: wages, prices of raw materials</a:t>
            </a:r>
          </a:p>
          <a:p>
            <a:pPr lvl="1"/>
            <a:r>
              <a:rPr lang="en-US" dirty="0"/>
              <a:t>A fall in input prices makes production more profitable at each output price</a:t>
            </a:r>
          </a:p>
          <a:p>
            <a:pPr lvl="2"/>
            <a:r>
              <a:rPr lang="en-US" dirty="0"/>
              <a:t>Firms supply a larger quantity at each price</a:t>
            </a:r>
          </a:p>
          <a:p>
            <a:pPr lvl="2"/>
            <a:r>
              <a:rPr lang="en-US" dirty="0"/>
              <a:t>The S curve shifts to the right</a:t>
            </a:r>
          </a:p>
          <a:p>
            <a:pPr lvl="1"/>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04695390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Curve Shifters:  Input Prices</a:t>
            </a:r>
          </a:p>
        </p:txBody>
      </p:sp>
      <p:sp>
        <p:nvSpPr>
          <p:cNvPr id="3" name="Text Placeholder 2"/>
          <p:cNvSpPr>
            <a:spLocks noGrp="1"/>
          </p:cNvSpPr>
          <p:nvPr>
            <p:ph type="body" sz="quarter" idx="12"/>
          </p:nvPr>
        </p:nvSpPr>
        <p:spPr>
          <a:xfrm>
            <a:off x="6123782" y="1339726"/>
            <a:ext cx="2867818" cy="3460874"/>
          </a:xfrm>
          <a:solidFill>
            <a:srgbClr val="FFCCCC"/>
          </a:solidFill>
        </p:spPr>
        <p:txBody>
          <a:bodyPr/>
          <a:lstStyle/>
          <a:p>
            <a:r>
              <a:rPr lang="en-US" sz="2600" dirty="0"/>
              <a:t>Suppose the price of milk falls.</a:t>
            </a:r>
          </a:p>
          <a:p>
            <a:r>
              <a:rPr lang="en-US" sz="2600" dirty="0"/>
              <a:t> </a:t>
            </a:r>
          </a:p>
          <a:p>
            <a:r>
              <a:rPr lang="en-US" sz="2600" dirty="0"/>
              <a:t>At each price, the quantity of lattes supplied will increase (by 5 in this example).</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32</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228600" y="762000"/>
            <a:ext cx="6221413" cy="5111750"/>
            <a:chOff x="182" y="774"/>
            <a:chExt cx="3919" cy="3220"/>
          </a:xfrm>
        </p:grpSpPr>
        <p:grpSp>
          <p:nvGrpSpPr>
            <p:cNvPr id="7" name="Group 3"/>
            <p:cNvGrpSpPr>
              <a:grpSpLocks/>
            </p:cNvGrpSpPr>
            <p:nvPr/>
          </p:nvGrpSpPr>
          <p:grpSpPr bwMode="auto">
            <a:xfrm>
              <a:off x="182" y="774"/>
              <a:ext cx="3919" cy="3220"/>
              <a:chOff x="182" y="774"/>
              <a:chExt cx="3919" cy="3220"/>
            </a:xfrm>
          </p:grpSpPr>
          <p:graphicFrame>
            <p:nvGraphicFramePr>
              <p:cNvPr id="35" name="Object 4"/>
              <p:cNvGraphicFramePr>
                <a:graphicFrameLocks noChangeAspect="1"/>
              </p:cNvGraphicFramePr>
              <p:nvPr/>
            </p:nvGraphicFramePr>
            <p:xfrm>
              <a:off x="182" y="774"/>
              <a:ext cx="3919" cy="3220"/>
            </p:xfrm>
            <a:graphic>
              <a:graphicData uri="http://schemas.openxmlformats.org/presentationml/2006/ole">
                <mc:AlternateContent xmlns:mc="http://schemas.openxmlformats.org/markup-compatibility/2006">
                  <mc:Choice xmlns:v="urn:schemas-microsoft-com:vml" Requires="v">
                    <p:oleObj name="Worksheet" r:id="rId3" imgW="4390949" imgH="3610051" progId="Excel.Sheet.8">
                      <p:embed/>
                    </p:oleObj>
                  </mc:Choice>
                  <mc:Fallback>
                    <p:oleObj name="Worksheet" r:id="rId3" imgW="4390949" imgH="3610051"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 y="774"/>
                            <a:ext cx="3919" cy="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Text Box 5"/>
              <p:cNvSpPr txBox="1">
                <a:spLocks noChangeArrowheads="1"/>
              </p:cNvSpPr>
              <p:nvPr/>
            </p:nvSpPr>
            <p:spPr bwMode="auto">
              <a:xfrm>
                <a:off x="518" y="774"/>
                <a:ext cx="262" cy="308"/>
              </a:xfrm>
              <a:prstGeom prst="rect">
                <a:avLst/>
              </a:prstGeom>
              <a:noFill/>
              <a:ln w="9525">
                <a:noFill/>
                <a:miter lim="800000"/>
                <a:headEnd/>
                <a:tailEnd/>
              </a:ln>
            </p:spPr>
            <p:txBody>
              <a:bodyPr>
                <a:spAutoFit/>
              </a:bodyPr>
              <a:lstStyle/>
              <a:p>
                <a:pPr algn="r">
                  <a:spcBef>
                    <a:spcPct val="50000"/>
                  </a:spcBef>
                </a:pPr>
                <a:r>
                  <a:rPr lang="en-US" sz="2600" b="1" i="1" dirty="0">
                    <a:cs typeface="Arial" charset="0"/>
                  </a:rPr>
                  <a:t>P</a:t>
                </a:r>
              </a:p>
            </p:txBody>
          </p:sp>
          <p:sp>
            <p:nvSpPr>
              <p:cNvPr id="37" name="Text Box 6"/>
              <p:cNvSpPr txBox="1">
                <a:spLocks noChangeArrowheads="1"/>
              </p:cNvSpPr>
              <p:nvPr/>
            </p:nvSpPr>
            <p:spPr bwMode="auto">
              <a:xfrm>
                <a:off x="3759" y="3548"/>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cs typeface="Arial" charset="0"/>
                  </a:rPr>
                  <a:t>Q</a:t>
                </a:r>
              </a:p>
            </p:txBody>
          </p:sp>
        </p:grpSp>
        <p:grpSp>
          <p:nvGrpSpPr>
            <p:cNvPr id="8" name="Group 7"/>
            <p:cNvGrpSpPr>
              <a:grpSpLocks/>
            </p:cNvGrpSpPr>
            <p:nvPr/>
          </p:nvGrpSpPr>
          <p:grpSpPr bwMode="auto">
            <a:xfrm>
              <a:off x="854" y="1274"/>
              <a:ext cx="2356" cy="2234"/>
              <a:chOff x="854" y="1274"/>
              <a:chExt cx="2356" cy="2234"/>
            </a:xfrm>
          </p:grpSpPr>
          <p:grpSp>
            <p:nvGrpSpPr>
              <p:cNvPr id="17" name="Group 8"/>
              <p:cNvGrpSpPr>
                <a:grpSpLocks/>
              </p:cNvGrpSpPr>
              <p:nvPr/>
            </p:nvGrpSpPr>
            <p:grpSpPr bwMode="auto">
              <a:xfrm>
                <a:off x="860" y="1648"/>
                <a:ext cx="1964" cy="1855"/>
                <a:chOff x="357" y="2450"/>
                <a:chExt cx="795" cy="646"/>
              </a:xfrm>
            </p:grpSpPr>
            <p:sp>
              <p:nvSpPr>
                <p:cNvPr id="33" name="Line 9"/>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4" name="Line 10"/>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8" name="Group 11"/>
              <p:cNvGrpSpPr>
                <a:grpSpLocks/>
              </p:cNvGrpSpPr>
              <p:nvPr/>
            </p:nvGrpSpPr>
            <p:grpSpPr bwMode="auto">
              <a:xfrm>
                <a:off x="854" y="2760"/>
                <a:ext cx="791" cy="747"/>
                <a:chOff x="357" y="2450"/>
                <a:chExt cx="795" cy="646"/>
              </a:xfrm>
            </p:grpSpPr>
            <p:sp>
              <p:nvSpPr>
                <p:cNvPr id="31" name="Line 12"/>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2" name="Line 13"/>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19" name="Group 14"/>
              <p:cNvGrpSpPr>
                <a:grpSpLocks/>
              </p:cNvGrpSpPr>
              <p:nvPr/>
            </p:nvGrpSpPr>
            <p:grpSpPr bwMode="auto">
              <a:xfrm>
                <a:off x="856" y="3135"/>
                <a:ext cx="388" cy="371"/>
                <a:chOff x="357" y="2450"/>
                <a:chExt cx="795" cy="646"/>
              </a:xfrm>
            </p:grpSpPr>
            <p:sp>
              <p:nvSpPr>
                <p:cNvPr id="29" name="Line 15"/>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0" name="Line 16"/>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20" name="Group 17"/>
              <p:cNvGrpSpPr>
                <a:grpSpLocks/>
              </p:cNvGrpSpPr>
              <p:nvPr/>
            </p:nvGrpSpPr>
            <p:grpSpPr bwMode="auto">
              <a:xfrm>
                <a:off x="857" y="2397"/>
                <a:ext cx="1179" cy="1109"/>
                <a:chOff x="357" y="2450"/>
                <a:chExt cx="795" cy="646"/>
              </a:xfrm>
            </p:grpSpPr>
            <p:sp>
              <p:nvSpPr>
                <p:cNvPr id="27" name="Line 1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8" name="Line 1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21" name="Group 20"/>
              <p:cNvGrpSpPr>
                <a:grpSpLocks/>
              </p:cNvGrpSpPr>
              <p:nvPr/>
            </p:nvGrpSpPr>
            <p:grpSpPr bwMode="auto">
              <a:xfrm>
                <a:off x="858" y="2022"/>
                <a:ext cx="1577" cy="1479"/>
                <a:chOff x="357" y="2450"/>
                <a:chExt cx="795" cy="646"/>
              </a:xfrm>
            </p:grpSpPr>
            <p:sp>
              <p:nvSpPr>
                <p:cNvPr id="25" name="Line 2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6" name="Line 2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nvGrpSpPr>
              <p:cNvPr id="22" name="Group 23"/>
              <p:cNvGrpSpPr>
                <a:grpSpLocks/>
              </p:cNvGrpSpPr>
              <p:nvPr/>
            </p:nvGrpSpPr>
            <p:grpSpPr bwMode="auto">
              <a:xfrm>
                <a:off x="864" y="1274"/>
                <a:ext cx="2346" cy="2234"/>
                <a:chOff x="357" y="2450"/>
                <a:chExt cx="795" cy="646"/>
              </a:xfrm>
            </p:grpSpPr>
            <p:sp>
              <p:nvSpPr>
                <p:cNvPr id="23" name="Line 24"/>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4" name="Line 25"/>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grpSp>
        <p:grpSp>
          <p:nvGrpSpPr>
            <p:cNvPr id="9" name="Group 26"/>
            <p:cNvGrpSpPr>
              <a:grpSpLocks/>
            </p:cNvGrpSpPr>
            <p:nvPr/>
          </p:nvGrpSpPr>
          <p:grpSpPr bwMode="auto">
            <a:xfrm>
              <a:off x="1079" y="1137"/>
              <a:ext cx="2275" cy="2152"/>
              <a:chOff x="1079" y="1137"/>
              <a:chExt cx="2275" cy="2152"/>
            </a:xfrm>
          </p:grpSpPr>
          <p:sp>
            <p:nvSpPr>
              <p:cNvPr id="10" name="Line 27"/>
              <p:cNvSpPr>
                <a:spLocks noChangeShapeType="1"/>
              </p:cNvSpPr>
              <p:nvPr/>
            </p:nvSpPr>
            <p:spPr bwMode="auto">
              <a:xfrm flipH="1">
                <a:off x="1079" y="1137"/>
                <a:ext cx="2275" cy="2152"/>
              </a:xfrm>
              <a:prstGeom prst="line">
                <a:avLst/>
              </a:prstGeom>
              <a:noFill/>
              <a:ln w="50800">
                <a:solidFill>
                  <a:srgbClr val="005EA4"/>
                </a:solidFill>
                <a:round/>
                <a:headEnd/>
                <a:tailEnd/>
              </a:ln>
            </p:spPr>
            <p:txBody>
              <a:bodyPr/>
              <a:lstStyle/>
              <a:p>
                <a:endParaRPr lang="en-US"/>
              </a:p>
            </p:txBody>
          </p:sp>
          <p:sp>
            <p:nvSpPr>
              <p:cNvPr id="11" name="Oval 28"/>
              <p:cNvSpPr>
                <a:spLocks noChangeArrowheads="1"/>
              </p:cNvSpPr>
              <p:nvPr/>
            </p:nvSpPr>
            <p:spPr bwMode="auto">
              <a:xfrm>
                <a:off x="3164" y="1231"/>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12" name="Oval 29"/>
              <p:cNvSpPr>
                <a:spLocks noChangeArrowheads="1"/>
              </p:cNvSpPr>
              <p:nvPr/>
            </p:nvSpPr>
            <p:spPr bwMode="auto">
              <a:xfrm>
                <a:off x="2776" y="1604"/>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13" name="Oval 30"/>
              <p:cNvSpPr>
                <a:spLocks noChangeArrowheads="1"/>
              </p:cNvSpPr>
              <p:nvPr/>
            </p:nvSpPr>
            <p:spPr bwMode="auto">
              <a:xfrm>
                <a:off x="2384" y="1973"/>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14" name="Oval 31"/>
              <p:cNvSpPr>
                <a:spLocks noChangeArrowheads="1"/>
              </p:cNvSpPr>
              <p:nvPr/>
            </p:nvSpPr>
            <p:spPr bwMode="auto">
              <a:xfrm>
                <a:off x="1983" y="2352"/>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15" name="Oval 32"/>
              <p:cNvSpPr>
                <a:spLocks noChangeArrowheads="1"/>
              </p:cNvSpPr>
              <p:nvPr/>
            </p:nvSpPr>
            <p:spPr bwMode="auto">
              <a:xfrm>
                <a:off x="1598" y="2714"/>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sp>
            <p:nvSpPr>
              <p:cNvPr id="16" name="Oval 33"/>
              <p:cNvSpPr>
                <a:spLocks noChangeArrowheads="1"/>
              </p:cNvSpPr>
              <p:nvPr/>
            </p:nvSpPr>
            <p:spPr bwMode="auto">
              <a:xfrm>
                <a:off x="1198" y="3090"/>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sp>
        <p:nvSpPr>
          <p:cNvPr id="38" name="Line 35"/>
          <p:cNvSpPr>
            <a:spLocks noChangeShapeType="1"/>
          </p:cNvSpPr>
          <p:nvPr/>
        </p:nvSpPr>
        <p:spPr bwMode="auto">
          <a:xfrm flipV="1">
            <a:off x="2254250" y="1365250"/>
            <a:ext cx="3605213" cy="3413125"/>
          </a:xfrm>
          <a:prstGeom prst="line">
            <a:avLst/>
          </a:prstGeom>
          <a:noFill/>
          <a:ln w="50800">
            <a:solidFill>
              <a:srgbClr val="CC0000"/>
            </a:solidFill>
            <a:round/>
            <a:headEnd/>
            <a:tailEnd/>
          </a:ln>
        </p:spPr>
        <p:txBody>
          <a:bodyPr/>
          <a:lstStyle/>
          <a:p>
            <a:endParaRPr lang="en-US"/>
          </a:p>
        </p:txBody>
      </p:sp>
      <p:grpSp>
        <p:nvGrpSpPr>
          <p:cNvPr id="39" name="Group 36"/>
          <p:cNvGrpSpPr>
            <a:grpSpLocks/>
          </p:cNvGrpSpPr>
          <p:nvPr/>
        </p:nvGrpSpPr>
        <p:grpSpPr bwMode="auto">
          <a:xfrm>
            <a:off x="1985963" y="4438650"/>
            <a:ext cx="636587" cy="138113"/>
            <a:chOff x="1289" y="3090"/>
            <a:chExt cx="401" cy="87"/>
          </a:xfrm>
        </p:grpSpPr>
        <p:sp>
          <p:nvSpPr>
            <p:cNvPr id="40" name="Oval 37"/>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41" name="Line 38"/>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grpSp>
        <p:nvGrpSpPr>
          <p:cNvPr id="42" name="Group 40"/>
          <p:cNvGrpSpPr>
            <a:grpSpLocks/>
          </p:cNvGrpSpPr>
          <p:nvPr/>
        </p:nvGrpSpPr>
        <p:grpSpPr bwMode="auto">
          <a:xfrm>
            <a:off x="2606675" y="3843338"/>
            <a:ext cx="636588" cy="138112"/>
            <a:chOff x="1289" y="3090"/>
            <a:chExt cx="401" cy="87"/>
          </a:xfrm>
        </p:grpSpPr>
        <p:sp>
          <p:nvSpPr>
            <p:cNvPr id="43" name="Oval 41"/>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44" name="Line 42"/>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grpSp>
        <p:nvGrpSpPr>
          <p:cNvPr id="45" name="Group 43"/>
          <p:cNvGrpSpPr>
            <a:grpSpLocks/>
          </p:cNvGrpSpPr>
          <p:nvPr/>
        </p:nvGrpSpPr>
        <p:grpSpPr bwMode="auto">
          <a:xfrm>
            <a:off x="3233738" y="3265488"/>
            <a:ext cx="636587" cy="138112"/>
            <a:chOff x="1289" y="3090"/>
            <a:chExt cx="401" cy="87"/>
          </a:xfrm>
        </p:grpSpPr>
        <p:sp>
          <p:nvSpPr>
            <p:cNvPr id="46" name="Oval 44"/>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47" name="Line 45"/>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grpSp>
        <p:nvGrpSpPr>
          <p:cNvPr id="48" name="Group 46"/>
          <p:cNvGrpSpPr>
            <a:grpSpLocks/>
          </p:cNvGrpSpPr>
          <p:nvPr/>
        </p:nvGrpSpPr>
        <p:grpSpPr bwMode="auto">
          <a:xfrm>
            <a:off x="3860800" y="2665413"/>
            <a:ext cx="636588" cy="138112"/>
            <a:chOff x="1289" y="3090"/>
            <a:chExt cx="401" cy="87"/>
          </a:xfrm>
        </p:grpSpPr>
        <p:sp>
          <p:nvSpPr>
            <p:cNvPr id="49" name="Oval 47"/>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0" name="Line 48"/>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grpSp>
        <p:nvGrpSpPr>
          <p:cNvPr id="51" name="Group 49"/>
          <p:cNvGrpSpPr>
            <a:grpSpLocks/>
          </p:cNvGrpSpPr>
          <p:nvPr/>
        </p:nvGrpSpPr>
        <p:grpSpPr bwMode="auto">
          <a:xfrm>
            <a:off x="4471988" y="2074863"/>
            <a:ext cx="636587" cy="138112"/>
            <a:chOff x="1289" y="3090"/>
            <a:chExt cx="401" cy="87"/>
          </a:xfrm>
        </p:grpSpPr>
        <p:sp>
          <p:nvSpPr>
            <p:cNvPr id="52" name="Oval 50"/>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3" name="Line 51"/>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grpSp>
        <p:nvGrpSpPr>
          <p:cNvPr id="54" name="Group 52"/>
          <p:cNvGrpSpPr>
            <a:grpSpLocks/>
          </p:cNvGrpSpPr>
          <p:nvPr/>
        </p:nvGrpSpPr>
        <p:grpSpPr bwMode="auto">
          <a:xfrm>
            <a:off x="5092700" y="1484313"/>
            <a:ext cx="636588" cy="138112"/>
            <a:chOff x="1289" y="3090"/>
            <a:chExt cx="401" cy="87"/>
          </a:xfrm>
        </p:grpSpPr>
        <p:sp>
          <p:nvSpPr>
            <p:cNvPr id="55" name="Oval 53"/>
            <p:cNvSpPr>
              <a:spLocks noChangeArrowheads="1"/>
            </p:cNvSpPr>
            <p:nvPr/>
          </p:nvSpPr>
          <p:spPr bwMode="auto">
            <a:xfrm>
              <a:off x="1602" y="3090"/>
              <a:ext cx="88" cy="87"/>
            </a:xfrm>
            <a:prstGeom prst="ellipse">
              <a:avLst/>
            </a:prstGeom>
            <a:solidFill>
              <a:srgbClr val="CC0000"/>
            </a:solidFill>
            <a:ln w="9525">
              <a:solidFill>
                <a:srgbClr val="CC0000"/>
              </a:solidFill>
              <a:round/>
              <a:headEnd/>
              <a:tailEnd/>
            </a:ln>
          </p:spPr>
          <p:txBody>
            <a:bodyPr wrap="none" anchor="ctr"/>
            <a:lstStyle/>
            <a:p>
              <a:endParaRPr lang="en-US">
                <a:cs typeface="Arial" charset="0"/>
              </a:endParaRPr>
            </a:p>
          </p:txBody>
        </p:sp>
        <p:sp>
          <p:nvSpPr>
            <p:cNvPr id="56" name="Line 54"/>
            <p:cNvSpPr>
              <a:spLocks noChangeShapeType="1"/>
            </p:cNvSpPr>
            <p:nvPr/>
          </p:nvSpPr>
          <p:spPr bwMode="auto">
            <a:xfrm flipV="1">
              <a:off x="1289" y="3135"/>
              <a:ext cx="309" cy="0"/>
            </a:xfrm>
            <a:prstGeom prst="line">
              <a:avLst/>
            </a:prstGeom>
            <a:noFill/>
            <a:ln w="38100">
              <a:solidFill>
                <a:srgbClr val="CC0000"/>
              </a:solidFill>
              <a:round/>
              <a:headEnd/>
              <a:tailEnd type="triangle" w="lg" len="med"/>
            </a:ln>
          </p:spPr>
          <p:txBody>
            <a:bodyPr/>
            <a:lstStyle/>
            <a:p>
              <a:endParaRPr lang="en-US"/>
            </a:p>
          </p:txBody>
        </p:sp>
      </p:grpSp>
    </p:spTree>
    <p:extLst>
      <p:ext uri="{BB962C8B-B14F-4D97-AF65-F5344CB8AC3E}">
        <p14:creationId xmlns:p14="http://schemas.microsoft.com/office/powerpoint/2010/main" val="139048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5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par>
                                <p:cTn id="36" presetID="22" presetClass="entr" presetSubtype="8"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par>
                                <p:cTn id="39" presetID="22" presetClass="entr" presetSubtype="8"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3"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strips(upRight)">
                                      <p:cBhvr>
                                        <p:cTn id="4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Curve Shifters</a:t>
            </a:r>
          </a:p>
        </p:txBody>
      </p:sp>
      <p:sp>
        <p:nvSpPr>
          <p:cNvPr id="3" name="Content Placeholder 2"/>
          <p:cNvSpPr>
            <a:spLocks noGrp="1"/>
          </p:cNvSpPr>
          <p:nvPr>
            <p:ph idx="1"/>
          </p:nvPr>
        </p:nvSpPr>
        <p:spPr/>
        <p:txBody>
          <a:bodyPr/>
          <a:lstStyle/>
          <a:p>
            <a:r>
              <a:rPr lang="en-US" altLang="en-US" dirty="0"/>
              <a:t>Technology</a:t>
            </a:r>
          </a:p>
          <a:p>
            <a:pPr lvl="2"/>
            <a:r>
              <a:rPr lang="en-US" dirty="0"/>
              <a:t>Determines how much inputs are required to produce a unit of output </a:t>
            </a:r>
          </a:p>
          <a:p>
            <a:pPr lvl="1"/>
            <a:r>
              <a:rPr lang="en-US" dirty="0"/>
              <a:t>A cost-saving technological improvement has the same effect as a fall in input prices, shifts S curve to the right</a:t>
            </a:r>
          </a:p>
          <a:p>
            <a:r>
              <a:rPr lang="en-US" dirty="0"/>
              <a:t>Number of sellers</a:t>
            </a:r>
          </a:p>
          <a:p>
            <a:pPr lvl="1"/>
            <a:r>
              <a:rPr lang="en-US" dirty="0"/>
              <a:t>An increase in the number of sellers </a:t>
            </a:r>
          </a:p>
          <a:p>
            <a:pPr lvl="2"/>
            <a:r>
              <a:rPr lang="en-US" dirty="0"/>
              <a:t>Increases the quantity supplied at each price</a:t>
            </a:r>
          </a:p>
          <a:p>
            <a:pPr lvl="2"/>
            <a:r>
              <a:rPr lang="en-US" dirty="0"/>
              <a:t>Shifts S curve to the right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7458191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Curve Shifters</a:t>
            </a:r>
          </a:p>
        </p:txBody>
      </p:sp>
      <p:sp>
        <p:nvSpPr>
          <p:cNvPr id="3" name="Content Placeholder 2"/>
          <p:cNvSpPr>
            <a:spLocks noGrp="1"/>
          </p:cNvSpPr>
          <p:nvPr>
            <p:ph idx="1"/>
          </p:nvPr>
        </p:nvSpPr>
        <p:spPr/>
        <p:txBody>
          <a:bodyPr/>
          <a:lstStyle/>
          <a:p>
            <a:r>
              <a:rPr lang="en-US" dirty="0"/>
              <a:t>Expectations about future</a:t>
            </a:r>
          </a:p>
          <a:p>
            <a:pPr lvl="1"/>
            <a:r>
              <a:rPr lang="en-US" dirty="0"/>
              <a:t>Example: Events in the Middle East lead to expectations of higher oil prices</a:t>
            </a:r>
          </a:p>
          <a:p>
            <a:pPr lvl="2"/>
            <a:r>
              <a:rPr lang="en-US" dirty="0"/>
              <a:t>Owners of Texas oilfields reduce supply now, save some inventory to sell later at the higher price </a:t>
            </a:r>
          </a:p>
          <a:p>
            <a:pPr lvl="2"/>
            <a:r>
              <a:rPr lang="en-US" dirty="0"/>
              <a:t>S curve shifts left  </a:t>
            </a:r>
          </a:p>
          <a:p>
            <a:pPr lvl="1"/>
            <a:r>
              <a:rPr lang="en-US" dirty="0"/>
              <a:t>Sellers may adjust supply* when their expectations of future prices change  </a:t>
            </a:r>
            <a:br>
              <a:rPr lang="en-US" dirty="0"/>
            </a:br>
            <a:r>
              <a:rPr lang="en-US" dirty="0"/>
              <a:t>(*If good not perishable)</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7458191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Summary: Variables That Influence Sellers</a:t>
            </a:r>
          </a:p>
        </p:txBody>
      </p:sp>
      <p:sp>
        <p:nvSpPr>
          <p:cNvPr id="45062"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algn="ctr" eaLnBrk="1" hangingPunct="1"/>
            <a:fld id="{AAB6ED5F-81DB-48ED-B278-766B6C146C42}" type="slidenum">
              <a:rPr lang="en-US" altLang="en-US" smtClean="0">
                <a:solidFill>
                  <a:srgbClr val="002060"/>
                </a:solidFill>
              </a:rPr>
              <a:pPr algn="ctr" eaLnBrk="1" hangingPunct="1"/>
              <a:t>35</a:t>
            </a:fld>
            <a:endParaRPr lang="en-US" altLang="en-US">
              <a:solidFill>
                <a:srgbClr val="002060"/>
              </a:solidFill>
            </a:endParaRPr>
          </a:p>
        </p:txBody>
      </p:sp>
      <p:sp>
        <p:nvSpPr>
          <p:cNvPr id="45059"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a:solidFill>
                  <a:schemeClr val="tx1"/>
                </a:solidFill>
                <a:latin typeface="Arial" charset="0"/>
              </a:defRPr>
            </a:lvl1pPr>
            <a:lvl2pPr marL="742950" indent="-285750" algn="l" eaLnBrk="0" hangingPunct="0">
              <a:defRPr>
                <a:solidFill>
                  <a:schemeClr val="tx1"/>
                </a:solidFill>
                <a:latin typeface="Arial" charset="0"/>
              </a:defRPr>
            </a:lvl2pPr>
            <a:lvl3pPr marL="1143000" indent="-228600" algn="l" eaLnBrk="0" hangingPunct="0">
              <a:defRPr>
                <a:solidFill>
                  <a:schemeClr val="tx1"/>
                </a:solidFill>
                <a:latin typeface="Arial" charset="0"/>
              </a:defRPr>
            </a:lvl3pPr>
            <a:lvl4pPr marL="1600200" indent="-228600" algn="l" eaLnBrk="0" hangingPunct="0">
              <a:defRPr>
                <a:solidFill>
                  <a:schemeClr val="tx1"/>
                </a:solidFill>
                <a:latin typeface="Arial" charset="0"/>
              </a:defRPr>
            </a:lvl4pPr>
            <a:lvl5pPr marL="2057400" indent="-228600" algn="l" eaLnBrk="0" hangingPunct="0">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eaLnBrk="1" hangingPunct="1"/>
            <a:r>
              <a:rPr lang="en-US" altLang="en-US">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94" y="840192"/>
            <a:ext cx="8253412" cy="312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57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a:solidFill>
                  <a:srgbClr val="AE1221"/>
                </a:solidFill>
              </a:rPr>
              <a:t>Supply curve</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chemeClr val="accent6">
                    <a:lumMod val="50000"/>
                  </a:schemeClr>
                </a:solidFill>
              </a:rPr>
              <a:t>Draw a supply curve for tax return preparation software. What happens to it in each of the following scenarios?</a:t>
            </a:r>
            <a:r>
              <a:rPr lang="en-US" dirty="0"/>
              <a:t> </a:t>
            </a:r>
          </a:p>
          <a:p>
            <a:pPr marL="514350" indent="-514350">
              <a:buClr>
                <a:srgbClr val="CC0000"/>
              </a:buClr>
              <a:buFont typeface="+mj-lt"/>
              <a:buAutoNum type="alphaUcPeriod"/>
            </a:pPr>
            <a:r>
              <a:rPr lang="en-US" dirty="0"/>
              <a:t>Retailers cut the price of the software. </a:t>
            </a:r>
          </a:p>
          <a:p>
            <a:pPr marL="514350" indent="-514350">
              <a:buClr>
                <a:srgbClr val="CC0000"/>
              </a:buClr>
              <a:buFont typeface="+mj-lt"/>
              <a:buAutoNum type="alphaUcPeriod"/>
            </a:pPr>
            <a:r>
              <a:rPr lang="en-US" dirty="0"/>
              <a:t>A technological advance allows the software to be produced at lower cost.</a:t>
            </a:r>
          </a:p>
          <a:p>
            <a:pPr marL="514350" indent="-514350">
              <a:buClr>
                <a:srgbClr val="CC0000"/>
              </a:buClr>
              <a:buFont typeface="+mj-lt"/>
              <a:buAutoNum type="alphaUcPeriod"/>
            </a:pPr>
            <a:r>
              <a:rPr lang="en-US" dirty="0"/>
              <a:t>Professional tax return </a:t>
            </a:r>
          </a:p>
          <a:p>
            <a:pPr marL="0" indent="0">
              <a:buNone/>
            </a:pPr>
            <a:r>
              <a:rPr lang="en-US" dirty="0"/>
              <a:t>preparers raise the price of </a:t>
            </a:r>
          </a:p>
          <a:p>
            <a:pPr marL="0" indent="0">
              <a:buNone/>
            </a:pPr>
            <a:r>
              <a:rPr lang="en-US" dirty="0"/>
              <a:t>the services they provide.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695950" y="4106135"/>
            <a:ext cx="3219450" cy="2142265"/>
          </a:xfrm>
          <a:prstGeom prst="rect">
            <a:avLst/>
          </a:prstGeom>
          <a:noFill/>
          <a:ln w="9525">
            <a:solidFill>
              <a:srgbClr val="000000"/>
            </a:solidFill>
            <a:miter lim="800000"/>
            <a:headEnd/>
            <a:tailEnd/>
          </a:ln>
        </p:spPr>
      </p:pic>
    </p:spTree>
    <p:extLst>
      <p:ext uri="{BB962C8B-B14F-4D97-AF65-F5344CB8AC3E}">
        <p14:creationId xmlns:p14="http://schemas.microsoft.com/office/powerpoint/2010/main" val="134993404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34450" cy="444500"/>
          </a:xfrm>
        </p:spPr>
        <p:txBody>
          <a:bodyPr/>
          <a:lstStyle/>
          <a:p>
            <a:r>
              <a:rPr lang="en-US" sz="3000" dirty="0">
                <a:solidFill>
                  <a:schemeClr val="accent6">
                    <a:lumMod val="50000"/>
                  </a:schemeClr>
                </a:solidFill>
              </a:rPr>
              <a:t>Active Learning 2  </a:t>
            </a:r>
            <a:r>
              <a:rPr lang="en-US" sz="2700" b="1" dirty="0">
                <a:solidFill>
                  <a:srgbClr val="AE1221"/>
                </a:solidFill>
              </a:rPr>
              <a:t>A.</a:t>
            </a:r>
            <a:r>
              <a:rPr lang="en-US" sz="2700" dirty="0">
                <a:solidFill>
                  <a:srgbClr val="AE1221"/>
                </a:solidFill>
              </a:rPr>
              <a:t> Fall in price of tax return software</a:t>
            </a:r>
          </a:p>
        </p:txBody>
      </p:sp>
      <p:sp>
        <p:nvSpPr>
          <p:cNvPr id="3" name="Text Placeholder 2"/>
          <p:cNvSpPr>
            <a:spLocks noGrp="1"/>
          </p:cNvSpPr>
          <p:nvPr>
            <p:ph type="body" sz="quarter" idx="12"/>
          </p:nvPr>
        </p:nvSpPr>
        <p:spPr>
          <a:xfrm>
            <a:off x="4953000" y="901700"/>
            <a:ext cx="3848100" cy="2376488"/>
          </a:xfrm>
          <a:solidFill>
            <a:srgbClr val="FFCCCC"/>
          </a:solidFill>
        </p:spPr>
        <p:txBody>
          <a:bodyPr/>
          <a:lstStyle/>
          <a:p>
            <a:r>
              <a:rPr lang="en-US" sz="2800" dirty="0"/>
              <a:t>S curve does not shift. </a:t>
            </a:r>
          </a:p>
          <a:p>
            <a:endParaRPr lang="en-US" sz="2800" dirty="0"/>
          </a:p>
          <a:p>
            <a:r>
              <a:rPr lang="en-US" sz="2800" dirty="0"/>
              <a:t>Move down along the curve to a lower P and lower Q.</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37</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10"/>
          <p:cNvGrpSpPr>
            <a:grpSpLocks/>
          </p:cNvGrpSpPr>
          <p:nvPr/>
        </p:nvGrpSpPr>
        <p:grpSpPr bwMode="auto">
          <a:xfrm>
            <a:off x="398463" y="990600"/>
            <a:ext cx="6364287" cy="4751388"/>
            <a:chOff x="111" y="960"/>
            <a:chExt cx="4009" cy="2993"/>
          </a:xfrm>
        </p:grpSpPr>
        <p:grpSp>
          <p:nvGrpSpPr>
            <p:cNvPr id="7" name="Group 11"/>
            <p:cNvGrpSpPr>
              <a:grpSpLocks/>
            </p:cNvGrpSpPr>
            <p:nvPr/>
          </p:nvGrpSpPr>
          <p:grpSpPr bwMode="auto">
            <a:xfrm>
              <a:off x="1023" y="1097"/>
              <a:ext cx="2970" cy="2378"/>
              <a:chOff x="2602" y="1083"/>
              <a:chExt cx="3055" cy="2115"/>
            </a:xfrm>
          </p:grpSpPr>
          <p:sp>
            <p:nvSpPr>
              <p:cNvPr id="10" name="Line 12"/>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13"/>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14"/>
            <p:cNvSpPr txBox="1">
              <a:spLocks noChangeArrowheads="1"/>
            </p:cNvSpPr>
            <p:nvPr/>
          </p:nvSpPr>
          <p:spPr bwMode="auto">
            <a:xfrm>
              <a:off x="111" y="960"/>
              <a:ext cx="886" cy="698"/>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tax return software</a:t>
              </a:r>
            </a:p>
          </p:txBody>
        </p:sp>
        <p:sp>
          <p:nvSpPr>
            <p:cNvPr id="9" name="Text Box 15"/>
            <p:cNvSpPr txBox="1">
              <a:spLocks noChangeArrowheads="1"/>
            </p:cNvSpPr>
            <p:nvPr/>
          </p:nvSpPr>
          <p:spPr bwMode="auto">
            <a:xfrm>
              <a:off x="2728" y="3473"/>
              <a:ext cx="1392" cy="480"/>
            </a:xfrm>
            <a:prstGeom prst="rect">
              <a:avLst/>
            </a:prstGeom>
            <a:noFill/>
            <a:ln w="9525">
              <a:noFill/>
              <a:miter lim="800000"/>
              <a:headEnd/>
              <a:tailEnd/>
            </a:ln>
          </p:spPr>
          <p:txBody>
            <a:bodyPr>
              <a:spAutoFit/>
            </a:bodyPr>
            <a:lstStyle/>
            <a:p>
              <a:pPr algn="r">
                <a:spcBef>
                  <a:spcPct val="50000"/>
                </a:spcBef>
              </a:pPr>
              <a:r>
                <a:rPr lang="en-US" sz="2200">
                  <a:latin typeface="Arial"/>
                  <a:cs typeface="Arial"/>
                </a:rPr>
                <a:t>Quantity of tax return software</a:t>
              </a:r>
            </a:p>
          </p:txBody>
        </p:sp>
      </p:grpSp>
      <p:grpSp>
        <p:nvGrpSpPr>
          <p:cNvPr id="12" name="Group 16"/>
          <p:cNvGrpSpPr>
            <a:grpSpLocks/>
          </p:cNvGrpSpPr>
          <p:nvPr/>
        </p:nvGrpSpPr>
        <p:grpSpPr bwMode="auto">
          <a:xfrm>
            <a:off x="1665288" y="1476375"/>
            <a:ext cx="2787650" cy="2970213"/>
            <a:chOff x="909" y="1266"/>
            <a:chExt cx="1756" cy="1871"/>
          </a:xfrm>
        </p:grpSpPr>
        <p:sp>
          <p:nvSpPr>
            <p:cNvPr id="13" name="Line 17"/>
            <p:cNvSpPr>
              <a:spLocks noChangeShapeType="1"/>
            </p:cNvSpPr>
            <p:nvPr/>
          </p:nvSpPr>
          <p:spPr bwMode="auto">
            <a:xfrm rot="4500000">
              <a:off x="1081" y="1553"/>
              <a:ext cx="1412" cy="1756"/>
            </a:xfrm>
            <a:prstGeom prst="line">
              <a:avLst/>
            </a:prstGeom>
            <a:noFill/>
            <a:ln w="38100">
              <a:solidFill>
                <a:schemeClr val="tx1"/>
              </a:solidFill>
              <a:round/>
              <a:headEnd/>
              <a:tailEnd/>
            </a:ln>
          </p:spPr>
          <p:txBody>
            <a:bodyPr/>
            <a:lstStyle/>
            <a:p>
              <a:endParaRPr lang="en-US"/>
            </a:p>
          </p:txBody>
        </p:sp>
        <p:sp>
          <p:nvSpPr>
            <p:cNvPr id="14" name="Text Box 18"/>
            <p:cNvSpPr txBox="1">
              <a:spLocks noChangeArrowheads="1"/>
            </p:cNvSpPr>
            <p:nvPr/>
          </p:nvSpPr>
          <p:spPr bwMode="auto">
            <a:xfrm>
              <a:off x="2315" y="1266"/>
              <a:ext cx="326"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S</a:t>
              </a:r>
              <a:r>
                <a:rPr lang="en-US" sz="2200" b="1" baseline="-25000">
                  <a:latin typeface="Tahoma" pitchFamily="34" charset="0"/>
                  <a:cs typeface="Arial" charset="0"/>
                </a:rPr>
                <a:t>1</a:t>
              </a:r>
            </a:p>
          </p:txBody>
        </p:sp>
      </p:grpSp>
      <p:grpSp>
        <p:nvGrpSpPr>
          <p:cNvPr id="15" name="Group 19"/>
          <p:cNvGrpSpPr>
            <a:grpSpLocks/>
          </p:cNvGrpSpPr>
          <p:nvPr/>
        </p:nvGrpSpPr>
        <p:grpSpPr bwMode="auto">
          <a:xfrm>
            <a:off x="1273175" y="2424113"/>
            <a:ext cx="2589213" cy="2962275"/>
            <a:chOff x="662" y="1863"/>
            <a:chExt cx="1631" cy="1866"/>
          </a:xfrm>
        </p:grpSpPr>
        <p:grpSp>
          <p:nvGrpSpPr>
            <p:cNvPr id="16" name="Group 20"/>
            <p:cNvGrpSpPr>
              <a:grpSpLocks/>
            </p:cNvGrpSpPr>
            <p:nvPr/>
          </p:nvGrpSpPr>
          <p:grpSpPr bwMode="auto">
            <a:xfrm>
              <a:off x="1026" y="2000"/>
              <a:ext cx="1078" cy="1471"/>
              <a:chOff x="357" y="2450"/>
              <a:chExt cx="795" cy="646"/>
            </a:xfrm>
          </p:grpSpPr>
          <p:sp>
            <p:nvSpPr>
              <p:cNvPr id="20" name="Line 21"/>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21" name="Line 22"/>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17" name="Oval 23"/>
            <p:cNvSpPr>
              <a:spLocks noChangeArrowheads="1"/>
            </p:cNvSpPr>
            <p:nvPr/>
          </p:nvSpPr>
          <p:spPr bwMode="auto">
            <a:xfrm>
              <a:off x="2052" y="1960"/>
              <a:ext cx="88" cy="87"/>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sp>
          <p:nvSpPr>
            <p:cNvPr id="18" name="Text Box 24"/>
            <p:cNvSpPr txBox="1">
              <a:spLocks noChangeArrowheads="1"/>
            </p:cNvSpPr>
            <p:nvPr/>
          </p:nvSpPr>
          <p:spPr bwMode="auto">
            <a:xfrm>
              <a:off x="662" y="1863"/>
              <a:ext cx="380" cy="269"/>
            </a:xfrm>
            <a:prstGeom prst="rect">
              <a:avLst/>
            </a:prstGeom>
            <a:noFill/>
            <a:ln w="9525">
              <a:noFill/>
              <a:miter lim="800000"/>
              <a:headEnd/>
              <a:tailEnd/>
            </a:ln>
          </p:spPr>
          <p:txBody>
            <a:bodyPr>
              <a:spAutoFit/>
            </a:bodyPr>
            <a:lstStyle/>
            <a:p>
              <a:pPr algn="ctr">
                <a:spcBef>
                  <a:spcPct val="50000"/>
                </a:spcBef>
              </a:pPr>
              <a:r>
                <a:rPr lang="en-US" sz="2200" b="1" i="1" dirty="0">
                  <a:latin typeface="Tahoma" pitchFamily="34" charset="0"/>
                  <a:cs typeface="Arial" charset="0"/>
                </a:rPr>
                <a:t>P</a:t>
              </a:r>
              <a:r>
                <a:rPr lang="en-US" sz="2200" b="1" baseline="-25000" dirty="0">
                  <a:latin typeface="Tahoma" pitchFamily="34" charset="0"/>
                  <a:cs typeface="Arial" charset="0"/>
                </a:rPr>
                <a:t>1</a:t>
              </a:r>
            </a:p>
          </p:txBody>
        </p:sp>
        <p:sp>
          <p:nvSpPr>
            <p:cNvPr id="19" name="Text Box 25"/>
            <p:cNvSpPr txBox="1">
              <a:spLocks noChangeArrowheads="1"/>
            </p:cNvSpPr>
            <p:nvPr/>
          </p:nvSpPr>
          <p:spPr bwMode="auto">
            <a:xfrm>
              <a:off x="1913" y="3460"/>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sp>
        <p:nvSpPr>
          <p:cNvPr id="22" name="Line 26"/>
          <p:cNvSpPr>
            <a:spLocks noChangeShapeType="1"/>
          </p:cNvSpPr>
          <p:nvPr/>
        </p:nvSpPr>
        <p:spPr bwMode="auto">
          <a:xfrm rot="10800000">
            <a:off x="2952750" y="4818063"/>
            <a:ext cx="596900" cy="0"/>
          </a:xfrm>
          <a:prstGeom prst="line">
            <a:avLst/>
          </a:prstGeom>
          <a:noFill/>
          <a:ln w="38100">
            <a:solidFill>
              <a:srgbClr val="003399"/>
            </a:solidFill>
            <a:round/>
            <a:headEnd/>
            <a:tailEnd type="triangle" w="lg" len="lg"/>
          </a:ln>
        </p:spPr>
        <p:txBody>
          <a:bodyPr/>
          <a:lstStyle/>
          <a:p>
            <a:endParaRPr lang="en-US"/>
          </a:p>
        </p:txBody>
      </p:sp>
      <p:sp>
        <p:nvSpPr>
          <p:cNvPr id="23" name="Line 27"/>
          <p:cNvSpPr>
            <a:spLocks noChangeShapeType="1"/>
          </p:cNvSpPr>
          <p:nvPr/>
        </p:nvSpPr>
        <p:spPr bwMode="auto">
          <a:xfrm rot="5400000">
            <a:off x="1539875" y="3063876"/>
            <a:ext cx="852487" cy="4762"/>
          </a:xfrm>
          <a:prstGeom prst="line">
            <a:avLst/>
          </a:prstGeom>
          <a:noFill/>
          <a:ln w="38100">
            <a:solidFill>
              <a:srgbClr val="003399"/>
            </a:solidFill>
            <a:round/>
            <a:headEnd/>
            <a:tailEnd type="triangle" w="lg" len="lg"/>
          </a:ln>
        </p:spPr>
        <p:txBody>
          <a:bodyPr/>
          <a:lstStyle/>
          <a:p>
            <a:endParaRPr lang="en-US"/>
          </a:p>
        </p:txBody>
      </p:sp>
      <p:sp>
        <p:nvSpPr>
          <p:cNvPr id="24" name="Line 28"/>
          <p:cNvSpPr>
            <a:spLocks noChangeShapeType="1"/>
          </p:cNvSpPr>
          <p:nvPr/>
        </p:nvSpPr>
        <p:spPr bwMode="auto">
          <a:xfrm flipH="1">
            <a:off x="2968625" y="2709863"/>
            <a:ext cx="538163" cy="735012"/>
          </a:xfrm>
          <a:prstGeom prst="line">
            <a:avLst/>
          </a:prstGeom>
          <a:noFill/>
          <a:ln w="38100">
            <a:solidFill>
              <a:srgbClr val="003399"/>
            </a:solidFill>
            <a:round/>
            <a:headEnd/>
            <a:tailEnd type="triangle" w="lg" len="lg"/>
          </a:ln>
        </p:spPr>
        <p:txBody>
          <a:bodyPr/>
          <a:lstStyle/>
          <a:p>
            <a:endParaRPr lang="en-US"/>
          </a:p>
        </p:txBody>
      </p:sp>
      <p:grpSp>
        <p:nvGrpSpPr>
          <p:cNvPr id="25" name="Group 29"/>
          <p:cNvGrpSpPr>
            <a:grpSpLocks/>
          </p:cNvGrpSpPr>
          <p:nvPr/>
        </p:nvGrpSpPr>
        <p:grpSpPr bwMode="auto">
          <a:xfrm>
            <a:off x="1276350" y="3278188"/>
            <a:ext cx="1963738" cy="2103437"/>
            <a:chOff x="664" y="2401"/>
            <a:chExt cx="1237" cy="1325"/>
          </a:xfrm>
        </p:grpSpPr>
        <p:grpSp>
          <p:nvGrpSpPr>
            <p:cNvPr id="26" name="Group 30"/>
            <p:cNvGrpSpPr>
              <a:grpSpLocks/>
            </p:cNvGrpSpPr>
            <p:nvPr/>
          </p:nvGrpSpPr>
          <p:grpSpPr bwMode="auto">
            <a:xfrm>
              <a:off x="1024" y="2535"/>
              <a:ext cx="687" cy="940"/>
              <a:chOff x="357" y="2450"/>
              <a:chExt cx="795" cy="646"/>
            </a:xfrm>
          </p:grpSpPr>
          <p:sp>
            <p:nvSpPr>
              <p:cNvPr id="30" name="Line 31"/>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31" name="Line 32"/>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27" name="Oval 33"/>
            <p:cNvSpPr>
              <a:spLocks noChangeArrowheads="1"/>
            </p:cNvSpPr>
            <p:nvPr/>
          </p:nvSpPr>
          <p:spPr bwMode="auto">
            <a:xfrm>
              <a:off x="1665" y="2493"/>
              <a:ext cx="88" cy="87"/>
            </a:xfrm>
            <a:prstGeom prst="ellipse">
              <a:avLst/>
            </a:prstGeom>
            <a:solidFill>
              <a:srgbClr val="0000FF"/>
            </a:solidFill>
            <a:ln w="9525">
              <a:noFill/>
              <a:prstDash val="dash"/>
              <a:round/>
              <a:headEnd/>
              <a:tailEnd/>
            </a:ln>
          </p:spPr>
          <p:txBody>
            <a:bodyPr wrap="none" anchor="ctr"/>
            <a:lstStyle/>
            <a:p>
              <a:endParaRPr lang="en-US">
                <a:cs typeface="Arial" charset="0"/>
              </a:endParaRPr>
            </a:p>
          </p:txBody>
        </p:sp>
        <p:sp>
          <p:nvSpPr>
            <p:cNvPr id="28" name="Text Box 34"/>
            <p:cNvSpPr txBox="1">
              <a:spLocks noChangeArrowheads="1"/>
            </p:cNvSpPr>
            <p:nvPr/>
          </p:nvSpPr>
          <p:spPr bwMode="auto">
            <a:xfrm>
              <a:off x="1521" y="3457"/>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2</a:t>
              </a:r>
            </a:p>
          </p:txBody>
        </p:sp>
        <p:sp>
          <p:nvSpPr>
            <p:cNvPr id="29" name="Text Box 35"/>
            <p:cNvSpPr txBox="1">
              <a:spLocks noChangeArrowheads="1"/>
            </p:cNvSpPr>
            <p:nvPr/>
          </p:nvSpPr>
          <p:spPr bwMode="auto">
            <a:xfrm>
              <a:off x="664" y="2401"/>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P</a:t>
              </a:r>
              <a:r>
                <a:rPr lang="en-US" sz="2200" b="1" baseline="-25000">
                  <a:latin typeface="Tahoma" pitchFamily="34" charset="0"/>
                  <a:cs typeface="Arial" charset="0"/>
                </a:rPr>
                <a:t>2</a:t>
              </a:r>
            </a:p>
          </p:txBody>
        </p:sp>
      </p:grpSp>
    </p:spTree>
    <p:extLst>
      <p:ext uri="{BB962C8B-B14F-4D97-AF65-F5344CB8AC3E}">
        <p14:creationId xmlns:p14="http://schemas.microsoft.com/office/powerpoint/2010/main" val="322839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upRigh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Right)">
                                      <p:cBhvr>
                                        <p:cTn id="17" dur="500"/>
                                        <p:tgtEl>
                                          <p:spTgt spid="1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
                                            <p:bg/>
                                          </p:spTgt>
                                        </p:tgtEl>
                                        <p:attrNameLst>
                                          <p:attrName>style.visibility</p:attrName>
                                        </p:attrNameLst>
                                      </p:cBhvr>
                                      <p:to>
                                        <p:strVal val="visible"/>
                                      </p:to>
                                    </p:set>
                                    <p:animEffect transition="in" filter="wipe(left)">
                                      <p:cBhvr>
                                        <p:cTn id="21" dur="500"/>
                                        <p:tgtEl>
                                          <p:spTgt spid="3">
                                            <p:bg/>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left)">
                                      <p:cBhvr>
                                        <p:cTn id="25" dur="500"/>
                                        <p:tgtEl>
                                          <p:spTgt spid="3">
                                            <p:txEl>
                                              <p:pRg st="0" end="0"/>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left)">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up)">
                                      <p:cBhvr>
                                        <p:cTn id="34" dur="500"/>
                                        <p:tgtEl>
                                          <p:spTgt spid="23"/>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strips(downLeft)">
                                      <p:cBhvr>
                                        <p:cTn id="37" dur="500"/>
                                        <p:tgtEl>
                                          <p:spTgt spid="24"/>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right)">
                                      <p:cBhvr>
                                        <p:cTn id="40" dur="500"/>
                                        <p:tgtEl>
                                          <p:spTgt spid="22"/>
                                        </p:tgtEl>
                                      </p:cBhvr>
                                    </p:animEffect>
                                  </p:childTnLst>
                                </p:cTn>
                              </p:par>
                            </p:childTnLst>
                          </p:cTn>
                        </p:par>
                        <p:par>
                          <p:cTn id="41" fill="hold">
                            <p:stCondLst>
                              <p:cond delay="500"/>
                            </p:stCondLst>
                            <p:childTnLst>
                              <p:par>
                                <p:cTn id="42" presetID="18" presetClass="entr" presetSubtype="12"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strips(downLeft)">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22" grpId="0" animBg="1"/>
      <p:bldP spid="23" grpId="0" animBg="1"/>
      <p:bldP spid="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34450" cy="444500"/>
          </a:xfrm>
        </p:spPr>
        <p:txBody>
          <a:bodyPr/>
          <a:lstStyle/>
          <a:p>
            <a:r>
              <a:rPr lang="en-US" sz="3000" dirty="0">
                <a:solidFill>
                  <a:schemeClr val="accent6">
                    <a:lumMod val="50000"/>
                  </a:schemeClr>
                </a:solidFill>
              </a:rPr>
              <a:t>Active Learning 2   </a:t>
            </a:r>
            <a:r>
              <a:rPr lang="en-US" sz="2700" b="1" dirty="0">
                <a:solidFill>
                  <a:srgbClr val="AE1221"/>
                </a:solidFill>
              </a:rPr>
              <a:t>B.</a:t>
            </a:r>
            <a:r>
              <a:rPr lang="en-US" sz="2700" dirty="0">
                <a:solidFill>
                  <a:srgbClr val="AE1221"/>
                </a:solidFill>
              </a:rPr>
              <a:t> Fall in cost of producing software</a:t>
            </a:r>
          </a:p>
        </p:txBody>
      </p:sp>
      <p:sp>
        <p:nvSpPr>
          <p:cNvPr id="3" name="Text Placeholder 2"/>
          <p:cNvSpPr>
            <a:spLocks noGrp="1"/>
          </p:cNvSpPr>
          <p:nvPr>
            <p:ph type="body" sz="quarter" idx="12"/>
          </p:nvPr>
        </p:nvSpPr>
        <p:spPr>
          <a:xfrm>
            <a:off x="5486400" y="731758"/>
            <a:ext cx="3460652" cy="2679700"/>
          </a:xfrm>
          <a:solidFill>
            <a:srgbClr val="FFCCCC"/>
          </a:solidFill>
        </p:spPr>
        <p:txBody>
          <a:bodyPr/>
          <a:lstStyle/>
          <a:p>
            <a:r>
              <a:rPr lang="en-US" sz="2800" dirty="0"/>
              <a:t>S curve shifts to the right:</a:t>
            </a:r>
          </a:p>
          <a:p>
            <a:r>
              <a:rPr lang="en-US" sz="2800" dirty="0"/>
              <a:t> </a:t>
            </a:r>
          </a:p>
          <a:p>
            <a:r>
              <a:rPr lang="en-US" sz="2800" dirty="0"/>
              <a:t>at each price, Q increases.</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38</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10"/>
          <p:cNvGrpSpPr>
            <a:grpSpLocks/>
          </p:cNvGrpSpPr>
          <p:nvPr/>
        </p:nvGrpSpPr>
        <p:grpSpPr bwMode="auto">
          <a:xfrm>
            <a:off x="1371600" y="1181100"/>
            <a:ext cx="4714875" cy="3775075"/>
            <a:chOff x="2602" y="1083"/>
            <a:chExt cx="3055" cy="2115"/>
          </a:xfrm>
        </p:grpSpPr>
        <p:sp>
          <p:nvSpPr>
            <p:cNvPr id="7" name="Line 11"/>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p>
          </p:txBody>
        </p:sp>
        <p:sp>
          <p:nvSpPr>
            <p:cNvPr id="8" name="Line 12"/>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p>
          </p:txBody>
        </p:sp>
      </p:grpSp>
      <p:sp>
        <p:nvSpPr>
          <p:cNvPr id="9" name="Text Box 13"/>
          <p:cNvSpPr txBox="1">
            <a:spLocks noChangeArrowheads="1"/>
          </p:cNvSpPr>
          <p:nvPr/>
        </p:nvSpPr>
        <p:spPr bwMode="auto">
          <a:xfrm>
            <a:off x="-76200" y="963612"/>
            <a:ext cx="1406525" cy="1107996"/>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tax return software</a:t>
            </a:r>
          </a:p>
        </p:txBody>
      </p:sp>
      <p:sp>
        <p:nvSpPr>
          <p:cNvPr id="10" name="Text Box 14"/>
          <p:cNvSpPr txBox="1">
            <a:spLocks noChangeArrowheads="1"/>
          </p:cNvSpPr>
          <p:nvPr/>
        </p:nvSpPr>
        <p:spPr bwMode="auto">
          <a:xfrm>
            <a:off x="4078287" y="4953000"/>
            <a:ext cx="2209800" cy="762000"/>
          </a:xfrm>
          <a:prstGeom prst="rect">
            <a:avLst/>
          </a:prstGeom>
          <a:noFill/>
          <a:ln w="9525">
            <a:noFill/>
            <a:miter lim="800000"/>
            <a:headEnd/>
            <a:tailEnd/>
          </a:ln>
        </p:spPr>
        <p:txBody>
          <a:bodyPr>
            <a:spAutoFit/>
          </a:bodyPr>
          <a:lstStyle/>
          <a:p>
            <a:pPr algn="r">
              <a:spcBef>
                <a:spcPct val="50000"/>
              </a:spcBef>
            </a:pPr>
            <a:r>
              <a:rPr lang="en-US" sz="2200">
                <a:latin typeface="Arial"/>
                <a:cs typeface="Arial"/>
              </a:rPr>
              <a:t>Quantity of tax return software</a:t>
            </a:r>
          </a:p>
        </p:txBody>
      </p:sp>
      <p:sp>
        <p:nvSpPr>
          <p:cNvPr id="11" name="Line 15"/>
          <p:cNvSpPr>
            <a:spLocks noChangeShapeType="1"/>
          </p:cNvSpPr>
          <p:nvPr/>
        </p:nvSpPr>
        <p:spPr bwMode="auto">
          <a:xfrm rot="4500000">
            <a:off x="1463675" y="1905000"/>
            <a:ext cx="2241550" cy="2787650"/>
          </a:xfrm>
          <a:prstGeom prst="line">
            <a:avLst/>
          </a:prstGeom>
          <a:noFill/>
          <a:ln w="38100">
            <a:solidFill>
              <a:schemeClr val="tx1"/>
            </a:solidFill>
            <a:round/>
            <a:headEnd/>
            <a:tailEnd/>
          </a:ln>
        </p:spPr>
        <p:txBody>
          <a:bodyPr/>
          <a:lstStyle/>
          <a:p>
            <a:endParaRPr lang="en-US"/>
          </a:p>
        </p:txBody>
      </p:sp>
      <p:sp>
        <p:nvSpPr>
          <p:cNvPr id="12" name="Text Box 16"/>
          <p:cNvSpPr txBox="1">
            <a:spLocks noChangeArrowheads="1"/>
          </p:cNvSpPr>
          <p:nvPr/>
        </p:nvSpPr>
        <p:spPr bwMode="auto">
          <a:xfrm>
            <a:off x="3422650" y="1449387"/>
            <a:ext cx="517525" cy="427038"/>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S</a:t>
            </a:r>
            <a:r>
              <a:rPr lang="en-US" sz="2200" b="1" baseline="-25000">
                <a:latin typeface="Tahoma" pitchFamily="34" charset="0"/>
                <a:cs typeface="Arial" charset="0"/>
              </a:rPr>
              <a:t>1</a:t>
            </a:r>
          </a:p>
        </p:txBody>
      </p:sp>
      <p:grpSp>
        <p:nvGrpSpPr>
          <p:cNvPr id="13" name="Group 17"/>
          <p:cNvGrpSpPr>
            <a:grpSpLocks/>
          </p:cNvGrpSpPr>
          <p:nvPr/>
        </p:nvGrpSpPr>
        <p:grpSpPr bwMode="auto">
          <a:xfrm>
            <a:off x="1376362" y="2614612"/>
            <a:ext cx="1711325" cy="2335213"/>
            <a:chOff x="357" y="2450"/>
            <a:chExt cx="795" cy="646"/>
          </a:xfrm>
        </p:grpSpPr>
        <p:sp>
          <p:nvSpPr>
            <p:cNvPr id="14" name="Line 18"/>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15" name="Line 19"/>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16" name="Oval 20"/>
          <p:cNvSpPr>
            <a:spLocks noChangeArrowheads="1"/>
          </p:cNvSpPr>
          <p:nvPr/>
        </p:nvSpPr>
        <p:spPr bwMode="auto">
          <a:xfrm>
            <a:off x="3005137" y="2551112"/>
            <a:ext cx="139700" cy="138113"/>
          </a:xfrm>
          <a:prstGeom prst="ellipse">
            <a:avLst/>
          </a:prstGeom>
          <a:solidFill>
            <a:srgbClr val="000000"/>
          </a:solidFill>
          <a:ln w="9525">
            <a:noFill/>
            <a:prstDash val="dash"/>
            <a:round/>
            <a:headEnd/>
            <a:tailEnd/>
          </a:ln>
        </p:spPr>
        <p:txBody>
          <a:bodyPr wrap="none" anchor="ctr"/>
          <a:lstStyle/>
          <a:p>
            <a:endParaRPr lang="en-US">
              <a:cs typeface="Arial" charset="0"/>
            </a:endParaRPr>
          </a:p>
        </p:txBody>
      </p:sp>
      <p:sp>
        <p:nvSpPr>
          <p:cNvPr id="17" name="Text Box 21"/>
          <p:cNvSpPr txBox="1">
            <a:spLocks noChangeArrowheads="1"/>
          </p:cNvSpPr>
          <p:nvPr/>
        </p:nvSpPr>
        <p:spPr bwMode="auto">
          <a:xfrm>
            <a:off x="798512" y="2397125"/>
            <a:ext cx="603250" cy="427037"/>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P</a:t>
            </a:r>
            <a:r>
              <a:rPr lang="en-US" sz="2200" b="1" baseline="-25000">
                <a:latin typeface="Tahoma" pitchFamily="34" charset="0"/>
                <a:cs typeface="Arial" charset="0"/>
              </a:rPr>
              <a:t>1</a:t>
            </a:r>
          </a:p>
        </p:txBody>
      </p:sp>
      <p:sp>
        <p:nvSpPr>
          <p:cNvPr id="18" name="Text Box 22"/>
          <p:cNvSpPr txBox="1">
            <a:spLocks noChangeArrowheads="1"/>
          </p:cNvSpPr>
          <p:nvPr/>
        </p:nvSpPr>
        <p:spPr bwMode="auto">
          <a:xfrm>
            <a:off x="2784475" y="4919662"/>
            <a:ext cx="603250" cy="427038"/>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1</a:t>
            </a:r>
          </a:p>
        </p:txBody>
      </p:sp>
      <p:grpSp>
        <p:nvGrpSpPr>
          <p:cNvPr id="19" name="Group 23"/>
          <p:cNvGrpSpPr>
            <a:grpSpLocks/>
          </p:cNvGrpSpPr>
          <p:nvPr/>
        </p:nvGrpSpPr>
        <p:grpSpPr bwMode="auto">
          <a:xfrm>
            <a:off x="2098675" y="1498600"/>
            <a:ext cx="2787650" cy="2968625"/>
            <a:chOff x="1481" y="1297"/>
            <a:chExt cx="1756" cy="1870"/>
          </a:xfrm>
        </p:grpSpPr>
        <p:sp>
          <p:nvSpPr>
            <p:cNvPr id="20" name="Text Box 24"/>
            <p:cNvSpPr txBox="1">
              <a:spLocks noChangeArrowheads="1"/>
            </p:cNvSpPr>
            <p:nvPr/>
          </p:nvSpPr>
          <p:spPr bwMode="auto">
            <a:xfrm>
              <a:off x="2855" y="1297"/>
              <a:ext cx="380" cy="269"/>
            </a:xfrm>
            <a:prstGeom prst="rect">
              <a:avLst/>
            </a:prstGeom>
            <a:noFill/>
            <a:ln w="9525">
              <a:noFill/>
              <a:miter lim="800000"/>
              <a:headEnd/>
              <a:tailEnd/>
            </a:ln>
          </p:spPr>
          <p:txBody>
            <a:bodyPr>
              <a:spAutoFit/>
            </a:bodyPr>
            <a:lstStyle/>
            <a:p>
              <a:pPr algn="ctr">
                <a:spcBef>
                  <a:spcPct val="50000"/>
                </a:spcBef>
              </a:pPr>
              <a:r>
                <a:rPr lang="en-US" sz="2200" b="1" i="1">
                  <a:solidFill>
                    <a:srgbClr val="A50021"/>
                  </a:solidFill>
                  <a:latin typeface="Tahoma" pitchFamily="34" charset="0"/>
                  <a:cs typeface="Arial" charset="0"/>
                </a:rPr>
                <a:t>S</a:t>
              </a:r>
              <a:r>
                <a:rPr lang="en-US" sz="2200" b="1" baseline="-25000">
                  <a:solidFill>
                    <a:srgbClr val="A50021"/>
                  </a:solidFill>
                  <a:latin typeface="Tahoma" pitchFamily="34" charset="0"/>
                  <a:cs typeface="Arial" charset="0"/>
                </a:rPr>
                <a:t>2</a:t>
              </a:r>
            </a:p>
          </p:txBody>
        </p:sp>
        <p:sp>
          <p:nvSpPr>
            <p:cNvPr id="21" name="Line 25"/>
            <p:cNvSpPr>
              <a:spLocks noChangeShapeType="1"/>
            </p:cNvSpPr>
            <p:nvPr/>
          </p:nvSpPr>
          <p:spPr bwMode="auto">
            <a:xfrm rot="4500000">
              <a:off x="1653" y="1583"/>
              <a:ext cx="1412" cy="1756"/>
            </a:xfrm>
            <a:prstGeom prst="line">
              <a:avLst/>
            </a:prstGeom>
            <a:noFill/>
            <a:ln w="38100">
              <a:solidFill>
                <a:srgbClr val="CC0000"/>
              </a:solidFill>
              <a:round/>
              <a:headEnd/>
              <a:tailEnd/>
            </a:ln>
          </p:spPr>
          <p:txBody>
            <a:bodyPr/>
            <a:lstStyle/>
            <a:p>
              <a:endParaRPr lang="en-US"/>
            </a:p>
          </p:txBody>
        </p:sp>
      </p:grpSp>
      <p:grpSp>
        <p:nvGrpSpPr>
          <p:cNvPr id="22" name="Group 26"/>
          <p:cNvGrpSpPr>
            <a:grpSpLocks/>
          </p:cNvGrpSpPr>
          <p:nvPr/>
        </p:nvGrpSpPr>
        <p:grpSpPr bwMode="auto">
          <a:xfrm>
            <a:off x="3082925" y="2549525"/>
            <a:ext cx="1220787" cy="2781300"/>
            <a:chOff x="2101" y="1959"/>
            <a:chExt cx="769" cy="1752"/>
          </a:xfrm>
        </p:grpSpPr>
        <p:sp>
          <p:nvSpPr>
            <p:cNvPr id="23" name="Text Box 27"/>
            <p:cNvSpPr txBox="1">
              <a:spLocks noChangeArrowheads="1"/>
            </p:cNvSpPr>
            <p:nvPr/>
          </p:nvSpPr>
          <p:spPr bwMode="auto">
            <a:xfrm>
              <a:off x="2490" y="3442"/>
              <a:ext cx="380" cy="269"/>
            </a:xfrm>
            <a:prstGeom prst="rect">
              <a:avLst/>
            </a:prstGeom>
            <a:noFill/>
            <a:ln w="9525">
              <a:noFill/>
              <a:miter lim="800000"/>
              <a:headEnd/>
              <a:tailEnd/>
            </a:ln>
          </p:spPr>
          <p:txBody>
            <a:bodyPr>
              <a:spAutoFit/>
            </a:bodyPr>
            <a:lstStyle/>
            <a:p>
              <a:pPr algn="ctr">
                <a:spcBef>
                  <a:spcPct val="50000"/>
                </a:spcBef>
              </a:pPr>
              <a:r>
                <a:rPr lang="en-US" sz="2200" b="1" i="1">
                  <a:latin typeface="Tahoma" pitchFamily="34" charset="0"/>
                  <a:cs typeface="Arial" charset="0"/>
                </a:rPr>
                <a:t>Q</a:t>
              </a:r>
              <a:r>
                <a:rPr lang="en-US" sz="2200" b="1" baseline="-25000">
                  <a:latin typeface="Tahoma" pitchFamily="34" charset="0"/>
                  <a:cs typeface="Arial" charset="0"/>
                </a:rPr>
                <a:t>2</a:t>
              </a:r>
            </a:p>
          </p:txBody>
        </p:sp>
        <p:grpSp>
          <p:nvGrpSpPr>
            <p:cNvPr id="24" name="Group 28"/>
            <p:cNvGrpSpPr>
              <a:grpSpLocks/>
            </p:cNvGrpSpPr>
            <p:nvPr/>
          </p:nvGrpSpPr>
          <p:grpSpPr bwMode="auto">
            <a:xfrm>
              <a:off x="2101" y="1998"/>
              <a:ext cx="598" cy="1471"/>
              <a:chOff x="357" y="2450"/>
              <a:chExt cx="795" cy="646"/>
            </a:xfrm>
          </p:grpSpPr>
          <p:sp>
            <p:nvSpPr>
              <p:cNvPr id="26" name="Line 29"/>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p>
            </p:txBody>
          </p:sp>
          <p:sp>
            <p:nvSpPr>
              <p:cNvPr id="27" name="Line 30"/>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p>
            </p:txBody>
          </p:sp>
        </p:grpSp>
        <p:sp>
          <p:nvSpPr>
            <p:cNvPr id="25" name="Oval 31"/>
            <p:cNvSpPr>
              <a:spLocks noChangeArrowheads="1"/>
            </p:cNvSpPr>
            <p:nvPr/>
          </p:nvSpPr>
          <p:spPr bwMode="auto">
            <a:xfrm>
              <a:off x="2649" y="1959"/>
              <a:ext cx="88" cy="87"/>
            </a:xfrm>
            <a:prstGeom prst="ellipse">
              <a:avLst/>
            </a:prstGeom>
            <a:solidFill>
              <a:srgbClr val="FF0000"/>
            </a:solidFill>
            <a:ln w="9525">
              <a:noFill/>
              <a:prstDash val="dash"/>
              <a:round/>
              <a:headEnd/>
              <a:tailEnd/>
            </a:ln>
          </p:spPr>
          <p:txBody>
            <a:bodyPr wrap="none" anchor="ctr"/>
            <a:lstStyle/>
            <a:p>
              <a:endParaRPr lang="en-US">
                <a:cs typeface="Arial" charset="0"/>
              </a:endParaRPr>
            </a:p>
          </p:txBody>
        </p:sp>
      </p:grpSp>
      <p:sp>
        <p:nvSpPr>
          <p:cNvPr id="28" name="Line 32"/>
          <p:cNvSpPr>
            <a:spLocks noChangeShapeType="1"/>
          </p:cNvSpPr>
          <p:nvPr/>
        </p:nvSpPr>
        <p:spPr bwMode="auto">
          <a:xfrm>
            <a:off x="3146425" y="2606675"/>
            <a:ext cx="823912" cy="0"/>
          </a:xfrm>
          <a:prstGeom prst="line">
            <a:avLst/>
          </a:prstGeom>
          <a:noFill/>
          <a:ln w="44450">
            <a:solidFill>
              <a:srgbClr val="CC0000"/>
            </a:solidFill>
            <a:round/>
            <a:headEnd/>
            <a:tailEnd type="triangle" w="lg" len="lg"/>
          </a:ln>
        </p:spPr>
        <p:txBody>
          <a:bodyPr/>
          <a:lstStyle/>
          <a:p>
            <a:endParaRPr lang="en-US"/>
          </a:p>
        </p:txBody>
      </p:sp>
    </p:spTree>
    <p:extLst>
      <p:ext uri="{BB962C8B-B14F-4D97-AF65-F5344CB8AC3E}">
        <p14:creationId xmlns:p14="http://schemas.microsoft.com/office/powerpoint/2010/main" val="14619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500"/>
                            </p:stCondLst>
                            <p:childTnLst>
                              <p:par>
                                <p:cTn id="26" presetID="18" presetClass="entr" presetSubtype="3"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strips(upRight)">
                                      <p:cBhvr>
                                        <p:cTn id="28" dur="500"/>
                                        <p:tgtEl>
                                          <p:spTgt spid="19"/>
                                        </p:tgtEl>
                                      </p:cBhvr>
                                    </p:animEffect>
                                  </p:childTnLst>
                                </p:cTn>
                              </p:par>
                            </p:childTnLst>
                          </p:cTn>
                        </p:par>
                        <p:par>
                          <p:cTn id="29" fill="hold">
                            <p:stCondLst>
                              <p:cond delay="1000"/>
                            </p:stCondLst>
                            <p:childTnLst>
                              <p:par>
                                <p:cTn id="30" presetID="18" presetClass="entr" presetSubtype="6"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strips(downRight)">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770938" cy="1040524"/>
          </a:xfrm>
        </p:spPr>
        <p:txBody>
          <a:bodyPr/>
          <a:lstStyle/>
          <a:p>
            <a:r>
              <a:rPr lang="en-US" sz="3000" dirty="0">
                <a:solidFill>
                  <a:schemeClr val="accent6">
                    <a:lumMod val="50000"/>
                  </a:schemeClr>
                </a:solidFill>
              </a:rPr>
              <a:t>Active Learning 2</a:t>
            </a:r>
            <a:r>
              <a:rPr lang="en-US" sz="2800" dirty="0">
                <a:solidFill>
                  <a:schemeClr val="accent6">
                    <a:lumMod val="50000"/>
                  </a:schemeClr>
                </a:solidFill>
              </a:rPr>
              <a:t> 	</a:t>
            </a:r>
            <a:r>
              <a:rPr lang="en-US" sz="2800" b="1" dirty="0">
                <a:solidFill>
                  <a:srgbClr val="AE1221"/>
                </a:solidFill>
              </a:rPr>
              <a:t>C.</a:t>
            </a:r>
            <a:r>
              <a:rPr lang="en-US" sz="2800" dirty="0">
                <a:solidFill>
                  <a:srgbClr val="AE1221"/>
                </a:solidFill>
              </a:rPr>
              <a:t> Professional preparers raise 				their price</a:t>
            </a:r>
          </a:p>
        </p:txBody>
      </p:sp>
      <p:sp>
        <p:nvSpPr>
          <p:cNvPr id="3" name="Text Placeholder 2"/>
          <p:cNvSpPr>
            <a:spLocks noGrp="1"/>
          </p:cNvSpPr>
          <p:nvPr>
            <p:ph type="body" sz="quarter" idx="12"/>
          </p:nvPr>
        </p:nvSpPr>
        <p:spPr>
          <a:xfrm>
            <a:off x="4953000" y="1054100"/>
            <a:ext cx="3771900" cy="2984500"/>
          </a:xfrm>
          <a:solidFill>
            <a:srgbClr val="FFCCCC"/>
          </a:solidFill>
        </p:spPr>
        <p:txBody>
          <a:bodyPr/>
          <a:lstStyle/>
          <a:p>
            <a:r>
              <a:rPr lang="en-US" sz="2800" dirty="0"/>
              <a:t>Trick question:</a:t>
            </a:r>
          </a:p>
          <a:p>
            <a:endParaRPr lang="en-US" sz="2800" dirty="0"/>
          </a:p>
          <a:p>
            <a:r>
              <a:rPr lang="en-US" sz="2800" dirty="0"/>
              <a:t>This shifts the </a:t>
            </a:r>
            <a:r>
              <a:rPr lang="en-US" sz="2800" u="sng" dirty="0"/>
              <a:t>demand</a:t>
            </a:r>
            <a:r>
              <a:rPr lang="en-US" sz="2800" dirty="0"/>
              <a:t> curve for tax preparation software, not the supply curve. </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39</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10"/>
          <p:cNvGrpSpPr>
            <a:grpSpLocks/>
          </p:cNvGrpSpPr>
          <p:nvPr/>
        </p:nvGrpSpPr>
        <p:grpSpPr bwMode="auto">
          <a:xfrm>
            <a:off x="381000" y="1066800"/>
            <a:ext cx="6364287" cy="4751388"/>
            <a:chOff x="111" y="960"/>
            <a:chExt cx="4009" cy="2993"/>
          </a:xfrm>
        </p:grpSpPr>
        <p:grpSp>
          <p:nvGrpSpPr>
            <p:cNvPr id="7" name="Group 11"/>
            <p:cNvGrpSpPr>
              <a:grpSpLocks/>
            </p:cNvGrpSpPr>
            <p:nvPr/>
          </p:nvGrpSpPr>
          <p:grpSpPr bwMode="auto">
            <a:xfrm>
              <a:off x="1023" y="1097"/>
              <a:ext cx="2970" cy="2378"/>
              <a:chOff x="2602" y="1083"/>
              <a:chExt cx="3055" cy="2115"/>
            </a:xfrm>
          </p:grpSpPr>
          <p:sp>
            <p:nvSpPr>
              <p:cNvPr id="12" name="Line 12"/>
              <p:cNvSpPr>
                <a:spLocks noChangeShapeType="1"/>
              </p:cNvSpPr>
              <p:nvPr/>
            </p:nvSpPr>
            <p:spPr bwMode="auto">
              <a:xfrm>
                <a:off x="2603" y="1083"/>
                <a:ext cx="0" cy="2115"/>
              </a:xfrm>
              <a:prstGeom prst="line">
                <a:avLst/>
              </a:prstGeom>
              <a:noFill/>
              <a:ln w="12700">
                <a:solidFill>
                  <a:schemeClr val="tx1"/>
                </a:solidFill>
                <a:round/>
                <a:headEnd/>
                <a:tailEnd/>
              </a:ln>
            </p:spPr>
            <p:txBody>
              <a:bodyPr/>
              <a:lstStyle/>
              <a:p>
                <a:endParaRPr lang="en-US">
                  <a:latin typeface="Arial"/>
                  <a:cs typeface="Arial"/>
                </a:endParaRPr>
              </a:p>
            </p:txBody>
          </p:sp>
          <p:sp>
            <p:nvSpPr>
              <p:cNvPr id="13" name="Line 13"/>
              <p:cNvSpPr>
                <a:spLocks noChangeShapeType="1"/>
              </p:cNvSpPr>
              <p:nvPr/>
            </p:nvSpPr>
            <p:spPr bwMode="auto">
              <a:xfrm>
                <a:off x="2602" y="3197"/>
                <a:ext cx="3055"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14"/>
            <p:cNvSpPr txBox="1">
              <a:spLocks noChangeArrowheads="1"/>
            </p:cNvSpPr>
            <p:nvPr/>
          </p:nvSpPr>
          <p:spPr bwMode="auto">
            <a:xfrm>
              <a:off x="111" y="960"/>
              <a:ext cx="886" cy="698"/>
            </a:xfrm>
            <a:prstGeom prst="rect">
              <a:avLst/>
            </a:prstGeom>
            <a:noFill/>
            <a:ln w="9525">
              <a:noFill/>
              <a:miter lim="800000"/>
              <a:headEnd/>
              <a:tailEnd/>
            </a:ln>
          </p:spPr>
          <p:txBody>
            <a:bodyPr>
              <a:spAutoFit/>
            </a:bodyPr>
            <a:lstStyle/>
            <a:p>
              <a:pPr algn="r">
                <a:spcBef>
                  <a:spcPct val="50000"/>
                </a:spcBef>
              </a:pPr>
              <a:r>
                <a:rPr lang="en-US" sz="2200" dirty="0">
                  <a:latin typeface="Arial"/>
                  <a:cs typeface="Arial"/>
                </a:rPr>
                <a:t>Price of tax return software</a:t>
              </a:r>
            </a:p>
          </p:txBody>
        </p:sp>
        <p:sp>
          <p:nvSpPr>
            <p:cNvPr id="9" name="Text Box 15"/>
            <p:cNvSpPr txBox="1">
              <a:spLocks noChangeArrowheads="1"/>
            </p:cNvSpPr>
            <p:nvPr/>
          </p:nvSpPr>
          <p:spPr bwMode="auto">
            <a:xfrm>
              <a:off x="2728" y="3473"/>
              <a:ext cx="1392" cy="480"/>
            </a:xfrm>
            <a:prstGeom prst="rect">
              <a:avLst/>
            </a:prstGeom>
            <a:noFill/>
            <a:ln w="9525">
              <a:noFill/>
              <a:miter lim="800000"/>
              <a:headEnd/>
              <a:tailEnd/>
            </a:ln>
          </p:spPr>
          <p:txBody>
            <a:bodyPr>
              <a:spAutoFit/>
            </a:bodyPr>
            <a:lstStyle/>
            <a:p>
              <a:pPr algn="r">
                <a:spcBef>
                  <a:spcPct val="50000"/>
                </a:spcBef>
              </a:pPr>
              <a:r>
                <a:rPr lang="en-US" sz="2200">
                  <a:latin typeface="Arial"/>
                  <a:cs typeface="Arial"/>
                </a:rPr>
                <a:t>Quantity of tax return software</a:t>
              </a:r>
            </a:p>
          </p:txBody>
        </p:sp>
        <p:sp>
          <p:nvSpPr>
            <p:cNvPr id="10" name="Line 16"/>
            <p:cNvSpPr>
              <a:spLocks noChangeShapeType="1"/>
            </p:cNvSpPr>
            <p:nvPr/>
          </p:nvSpPr>
          <p:spPr bwMode="auto">
            <a:xfrm rot="4500000">
              <a:off x="1081" y="1553"/>
              <a:ext cx="1412" cy="1756"/>
            </a:xfrm>
            <a:prstGeom prst="line">
              <a:avLst/>
            </a:prstGeom>
            <a:noFill/>
            <a:ln w="38100">
              <a:solidFill>
                <a:schemeClr val="tx1"/>
              </a:solidFill>
              <a:round/>
              <a:headEnd/>
              <a:tailEnd/>
            </a:ln>
          </p:spPr>
          <p:txBody>
            <a:bodyPr/>
            <a:lstStyle/>
            <a:p>
              <a:endParaRPr lang="en-US">
                <a:latin typeface="Arial"/>
                <a:cs typeface="Arial"/>
              </a:endParaRPr>
            </a:p>
          </p:txBody>
        </p:sp>
        <p:sp>
          <p:nvSpPr>
            <p:cNvPr id="11" name="Text Box 17"/>
            <p:cNvSpPr txBox="1">
              <a:spLocks noChangeArrowheads="1"/>
            </p:cNvSpPr>
            <p:nvPr/>
          </p:nvSpPr>
          <p:spPr bwMode="auto">
            <a:xfrm>
              <a:off x="2315" y="1266"/>
              <a:ext cx="326" cy="269"/>
            </a:xfrm>
            <a:prstGeom prst="rect">
              <a:avLst/>
            </a:prstGeom>
            <a:noFill/>
            <a:ln w="9525">
              <a:noFill/>
              <a:miter lim="800000"/>
              <a:headEnd/>
              <a:tailEnd/>
            </a:ln>
          </p:spPr>
          <p:txBody>
            <a:bodyPr>
              <a:spAutoFit/>
            </a:bodyPr>
            <a:lstStyle/>
            <a:p>
              <a:pPr algn="ctr">
                <a:spcBef>
                  <a:spcPct val="50000"/>
                </a:spcBef>
              </a:pPr>
              <a:r>
                <a:rPr lang="en-US" sz="2200" b="1" i="1" dirty="0">
                  <a:latin typeface="Tahoma"/>
                  <a:cs typeface="Tahoma"/>
                </a:rPr>
                <a:t>S</a:t>
              </a:r>
              <a:r>
                <a:rPr lang="en-US" sz="2200" b="1" baseline="-25000" dirty="0">
                  <a:latin typeface="Tahoma"/>
                  <a:cs typeface="Tahoma"/>
                </a:rPr>
                <a:t>1</a:t>
              </a:r>
            </a:p>
          </p:txBody>
        </p:sp>
      </p:grpSp>
    </p:spTree>
    <p:extLst>
      <p:ext uri="{BB962C8B-B14F-4D97-AF65-F5344CB8AC3E}">
        <p14:creationId xmlns:p14="http://schemas.microsoft.com/office/powerpoint/2010/main" val="50427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a:t>Markets and Competition</a:t>
            </a:r>
          </a:p>
        </p:txBody>
      </p:sp>
      <p:sp>
        <p:nvSpPr>
          <p:cNvPr id="13315" name="Content Placeholder 2"/>
          <p:cNvSpPr>
            <a:spLocks noGrp="1"/>
          </p:cNvSpPr>
          <p:nvPr>
            <p:ph idx="1"/>
          </p:nvPr>
        </p:nvSpPr>
        <p:spPr/>
        <p:txBody>
          <a:bodyPr/>
          <a:lstStyle/>
          <a:p>
            <a:r>
              <a:rPr lang="en-US" altLang="en-US" dirty="0"/>
              <a:t>Competitive market</a:t>
            </a:r>
          </a:p>
          <a:p>
            <a:pPr lvl="1"/>
            <a:r>
              <a:rPr lang="en-US" altLang="en-US" dirty="0"/>
              <a:t>Many buyers and many sellers, each has a negligible impact on market price</a:t>
            </a:r>
          </a:p>
          <a:p>
            <a:r>
              <a:rPr lang="en-US" altLang="en-US" dirty="0"/>
              <a:t>Perfectly competitive market</a:t>
            </a:r>
          </a:p>
          <a:p>
            <a:pPr lvl="1"/>
            <a:r>
              <a:rPr lang="en-US" altLang="en-US" dirty="0"/>
              <a:t>All goods are exactly the same</a:t>
            </a:r>
          </a:p>
          <a:p>
            <a:pPr lvl="1"/>
            <a:r>
              <a:rPr lang="en-US" altLang="en-US" dirty="0"/>
              <a:t>Buyers and sellers are so numerous that no one can affect the market price, “Price takers”</a:t>
            </a:r>
          </a:p>
        </p:txBody>
      </p:sp>
      <p:sp>
        <p:nvSpPr>
          <p:cNvPr id="133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A3A9515-0555-4C72-A551-0BC119B0EDC0}" type="slidenum">
              <a:rPr lang="en-US" altLang="en-US" sz="1200" smtClean="0">
                <a:solidFill>
                  <a:srgbClr val="002060"/>
                </a:solidFill>
              </a:rPr>
              <a:pPr algn="ctr" eaLnBrk="1" hangingPunct="1"/>
              <a:t>4</a:t>
            </a:fld>
            <a:endParaRPr lang="en-US" altLang="en-US" sz="1200">
              <a:solidFill>
                <a:srgbClr val="002060"/>
              </a:solidFill>
            </a:endParaRP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877512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and Demand Together</a:t>
            </a:r>
          </a:p>
        </p:txBody>
      </p:sp>
      <p:sp>
        <p:nvSpPr>
          <p:cNvPr id="3" name="Text Placeholder 2"/>
          <p:cNvSpPr>
            <a:spLocks noGrp="1"/>
          </p:cNvSpPr>
          <p:nvPr>
            <p:ph type="body" sz="quarter" idx="12"/>
          </p:nvPr>
        </p:nvSpPr>
        <p:spPr>
          <a:xfrm>
            <a:off x="228600" y="928688"/>
            <a:ext cx="3124200" cy="4887912"/>
          </a:xfrm>
        </p:spPr>
        <p:txBody>
          <a:bodyPr/>
          <a:lstStyle/>
          <a:p>
            <a:r>
              <a:rPr lang="en-US" sz="3200" dirty="0">
                <a:solidFill>
                  <a:srgbClr val="005EA4"/>
                </a:solidFill>
              </a:rPr>
              <a:t>Equilibrium:  </a:t>
            </a:r>
            <a:br>
              <a:rPr lang="en-US" sz="3200" dirty="0"/>
            </a:br>
            <a:r>
              <a:rPr lang="en-US" sz="3200" dirty="0"/>
              <a:t>Price has reached the level where quantity supplied equals quantity demanded </a:t>
            </a:r>
          </a:p>
          <a:p>
            <a:endParaRPr lang="en-US" sz="32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40</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3352800" y="685800"/>
            <a:ext cx="5513387" cy="4962525"/>
            <a:chOff x="175" y="862"/>
            <a:chExt cx="3473" cy="3126"/>
          </a:xfrm>
        </p:grpSpPr>
        <p:graphicFrame>
          <p:nvGraphicFramePr>
            <p:cNvPr id="7"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name="Worksheet" r:id="rId3" imgW="5800649" imgH="5181600" progId="Excel.Sheet.8">
                    <p:embed/>
                  </p:oleObj>
                </mc:Choice>
                <mc:Fallback>
                  <p:oleObj name="Worksheet" r:id="rId3" imgW="5800649" imgH="51816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585" y="862"/>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9" name="Text Box 5"/>
            <p:cNvSpPr txBox="1">
              <a:spLocks noChangeArrowheads="1"/>
            </p:cNvSpPr>
            <p:nvPr/>
          </p:nvSpPr>
          <p:spPr bwMode="auto">
            <a:xfrm>
              <a:off x="3375" y="354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10" name="Group 7"/>
          <p:cNvGrpSpPr>
            <a:grpSpLocks/>
          </p:cNvGrpSpPr>
          <p:nvPr/>
        </p:nvGrpSpPr>
        <p:grpSpPr bwMode="auto">
          <a:xfrm>
            <a:off x="4572000" y="914400"/>
            <a:ext cx="2413000" cy="4010025"/>
            <a:chOff x="943" y="1006"/>
            <a:chExt cx="1520" cy="2526"/>
          </a:xfrm>
        </p:grpSpPr>
        <p:sp>
          <p:nvSpPr>
            <p:cNvPr id="11" name="Line 8"/>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12" name="Text Box 9"/>
            <p:cNvSpPr txBox="1">
              <a:spLocks noChangeArrowheads="1"/>
            </p:cNvSpPr>
            <p:nvPr/>
          </p:nvSpPr>
          <p:spPr bwMode="auto">
            <a:xfrm>
              <a:off x="943" y="1006"/>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13" name="Group 10"/>
          <p:cNvGrpSpPr>
            <a:grpSpLocks/>
          </p:cNvGrpSpPr>
          <p:nvPr/>
        </p:nvGrpSpPr>
        <p:grpSpPr bwMode="auto">
          <a:xfrm>
            <a:off x="4402137" y="1143000"/>
            <a:ext cx="3675063" cy="3784599"/>
            <a:chOff x="836" y="1150"/>
            <a:chExt cx="2315" cy="2384"/>
          </a:xfrm>
        </p:grpSpPr>
        <p:sp>
          <p:nvSpPr>
            <p:cNvPr id="14" name="Line 11"/>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15" name="Text Box 12"/>
            <p:cNvSpPr txBox="1">
              <a:spLocks noChangeArrowheads="1"/>
            </p:cNvSpPr>
            <p:nvPr/>
          </p:nvSpPr>
          <p:spPr bwMode="auto">
            <a:xfrm>
              <a:off x="2878" y="115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grpSp>
        <p:nvGrpSpPr>
          <p:cNvPr id="16" name="Group 14"/>
          <p:cNvGrpSpPr>
            <a:grpSpLocks/>
          </p:cNvGrpSpPr>
          <p:nvPr/>
        </p:nvGrpSpPr>
        <p:grpSpPr bwMode="auto">
          <a:xfrm>
            <a:off x="4394200" y="3151188"/>
            <a:ext cx="1676400" cy="1781175"/>
            <a:chOff x="831" y="2415"/>
            <a:chExt cx="1056" cy="1122"/>
          </a:xfrm>
        </p:grpSpPr>
        <p:grpSp>
          <p:nvGrpSpPr>
            <p:cNvPr id="17" name="Group 15"/>
            <p:cNvGrpSpPr>
              <a:grpSpLocks/>
            </p:cNvGrpSpPr>
            <p:nvPr/>
          </p:nvGrpSpPr>
          <p:grpSpPr bwMode="auto">
            <a:xfrm>
              <a:off x="831" y="2461"/>
              <a:ext cx="1013" cy="1076"/>
              <a:chOff x="357" y="2450"/>
              <a:chExt cx="795" cy="646"/>
            </a:xfrm>
          </p:grpSpPr>
          <p:sp>
            <p:nvSpPr>
              <p:cNvPr id="19" name="Line 16"/>
              <p:cNvSpPr>
                <a:spLocks noChangeShapeType="1"/>
              </p:cNvSpPr>
              <p:nvPr/>
            </p:nvSpPr>
            <p:spPr bwMode="auto">
              <a:xfrm>
                <a:off x="357" y="2450"/>
                <a:ext cx="795" cy="0"/>
              </a:xfrm>
              <a:prstGeom prst="line">
                <a:avLst/>
              </a:prstGeom>
              <a:noFill/>
              <a:ln w="9525">
                <a:solidFill>
                  <a:srgbClr val="4D4D4D"/>
                </a:solidFill>
                <a:prstDash val="dash"/>
                <a:round/>
                <a:headEnd/>
                <a:tailEnd/>
              </a:ln>
            </p:spPr>
            <p:txBody>
              <a:bodyPr/>
              <a:lstStyle/>
              <a:p>
                <a:endParaRPr lang="en-US">
                  <a:latin typeface="Arial"/>
                  <a:cs typeface="Arial"/>
                </a:endParaRPr>
              </a:p>
            </p:txBody>
          </p:sp>
          <p:sp>
            <p:nvSpPr>
              <p:cNvPr id="20" name="Line 17"/>
              <p:cNvSpPr>
                <a:spLocks noChangeShapeType="1"/>
              </p:cNvSpPr>
              <p:nvPr/>
            </p:nvSpPr>
            <p:spPr bwMode="auto">
              <a:xfrm>
                <a:off x="1152" y="2451"/>
                <a:ext cx="0" cy="645"/>
              </a:xfrm>
              <a:prstGeom prst="line">
                <a:avLst/>
              </a:prstGeom>
              <a:noFill/>
              <a:ln w="9525">
                <a:solidFill>
                  <a:srgbClr val="4D4D4D"/>
                </a:solidFill>
                <a:prstDash val="dash"/>
                <a:round/>
                <a:headEnd/>
                <a:tailEnd/>
              </a:ln>
            </p:spPr>
            <p:txBody>
              <a:bodyPr/>
              <a:lstStyle/>
              <a:p>
                <a:endParaRPr lang="en-US">
                  <a:latin typeface="Arial"/>
                  <a:cs typeface="Arial"/>
                </a:endParaRPr>
              </a:p>
            </p:txBody>
          </p:sp>
        </p:grpSp>
        <p:sp>
          <p:nvSpPr>
            <p:cNvPr id="18" name="Oval 18"/>
            <p:cNvSpPr>
              <a:spLocks noChangeArrowheads="1"/>
            </p:cNvSpPr>
            <p:nvPr/>
          </p:nvSpPr>
          <p:spPr bwMode="auto">
            <a:xfrm>
              <a:off x="1799" y="241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93454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trips(downRigh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Supply and Demand Together</a:t>
            </a:r>
          </a:p>
        </p:txBody>
      </p:sp>
      <p:sp>
        <p:nvSpPr>
          <p:cNvPr id="3" name="Text Placeholder 2"/>
          <p:cNvSpPr>
            <a:spLocks noGrp="1"/>
          </p:cNvSpPr>
          <p:nvPr>
            <p:ph type="body" sz="quarter" idx="12"/>
          </p:nvPr>
        </p:nvSpPr>
        <p:spPr>
          <a:xfrm>
            <a:off x="152400" y="609599"/>
            <a:ext cx="8839200" cy="1408111"/>
          </a:xfrm>
        </p:spPr>
        <p:txBody>
          <a:bodyPr/>
          <a:lstStyle/>
          <a:p>
            <a:r>
              <a:rPr lang="en-US" sz="2700" dirty="0">
                <a:solidFill>
                  <a:srgbClr val="CC0000"/>
                </a:solidFill>
              </a:rPr>
              <a:t>Equilibrium price: </a:t>
            </a:r>
            <a:r>
              <a:rPr lang="en-US" sz="2700" dirty="0"/>
              <a:t>price where Q supplied = Q demanded</a:t>
            </a:r>
          </a:p>
          <a:p>
            <a:r>
              <a:rPr lang="en-US" sz="2700" dirty="0">
                <a:solidFill>
                  <a:srgbClr val="CC0000"/>
                </a:solidFill>
              </a:rPr>
              <a:t>Equilibrium quantity:</a:t>
            </a:r>
            <a:r>
              <a:rPr lang="en-US" sz="2700" dirty="0"/>
              <a:t> Q supplied and demanded at the 				equilibrium price</a:t>
            </a:r>
          </a:p>
          <a:p>
            <a:endParaRPr lang="en-US" sz="27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41</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16" name="Group 13"/>
          <p:cNvGraphicFramePr>
            <a:graphicFrameLocks noGrp="1"/>
          </p:cNvGraphicFramePr>
          <p:nvPr>
            <p:extLst>
              <p:ext uri="{D42A27DB-BD31-4B8C-83A1-F6EECF244321}">
                <p14:modId xmlns:p14="http://schemas.microsoft.com/office/powerpoint/2010/main" val="2885011508"/>
              </p:ext>
            </p:extLst>
          </p:nvPr>
        </p:nvGraphicFramePr>
        <p:xfrm>
          <a:off x="6173788" y="2292349"/>
          <a:ext cx="2293937" cy="3659189"/>
        </p:xfrm>
        <a:graphic>
          <a:graphicData uri="http://schemas.openxmlformats.org/drawingml/2006/table">
            <a:tbl>
              <a:tblPr/>
              <a:tblGrid>
                <a:gridCol w="701675">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722312">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dirty="0">
                          <a:ln>
                            <a:noFill/>
                          </a:ln>
                          <a:solidFill>
                            <a:schemeClr val="tx1"/>
                          </a:solidFill>
                          <a:effectLst/>
                          <a:latin typeface="Arial" charset="0"/>
                        </a:rPr>
                        <a:t>P</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rPr>
                        <a:t>Q</a:t>
                      </a:r>
                      <a:r>
                        <a:rPr kumimoji="0" lang="en-US" sz="2400" b="1" i="1" u="none" strike="noStrike" cap="none" normalizeH="0" baseline="30000">
                          <a:ln>
                            <a:noFill/>
                          </a:ln>
                          <a:solidFill>
                            <a:schemeClr val="tx1"/>
                          </a:solidFill>
                          <a:effectLst/>
                          <a:latin typeface="Arial"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1" i="1" u="none" strike="noStrike" cap="none" normalizeH="0" baseline="0">
                          <a:ln>
                            <a:noFill/>
                          </a:ln>
                          <a:solidFill>
                            <a:schemeClr val="tx1"/>
                          </a:solidFill>
                          <a:effectLst/>
                          <a:latin typeface="Arial" charset="0"/>
                        </a:rPr>
                        <a:t>Q</a:t>
                      </a:r>
                      <a:r>
                        <a:rPr kumimoji="0" lang="en-US" sz="2400" b="1" i="1" u="none" strike="noStrike" cap="none" normalizeH="0" baseline="30000">
                          <a:ln>
                            <a:noFill/>
                          </a:ln>
                          <a:solidFill>
                            <a:schemeClr val="tx1"/>
                          </a:solidFill>
                          <a:effectLst/>
                          <a:latin typeface="Arial" charset="0"/>
                        </a:rPr>
                        <a:t>S</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24</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18</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15</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9</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25</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30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22" name="Group 73"/>
          <p:cNvGrpSpPr>
            <a:grpSpLocks/>
          </p:cNvGrpSpPr>
          <p:nvPr/>
        </p:nvGrpSpPr>
        <p:grpSpPr bwMode="auto">
          <a:xfrm>
            <a:off x="309563" y="3924299"/>
            <a:ext cx="6419850" cy="727075"/>
            <a:chOff x="195" y="2332"/>
            <a:chExt cx="4044" cy="458"/>
          </a:xfrm>
        </p:grpSpPr>
        <p:sp>
          <p:nvSpPr>
            <p:cNvPr id="23" name="Rectangle 74"/>
            <p:cNvSpPr>
              <a:spLocks noChangeArrowheads="1"/>
            </p:cNvSpPr>
            <p:nvPr/>
          </p:nvSpPr>
          <p:spPr bwMode="auto">
            <a:xfrm>
              <a:off x="195" y="2332"/>
              <a:ext cx="529" cy="242"/>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sp>
          <p:nvSpPr>
            <p:cNvPr id="24" name="Rectangle 75"/>
            <p:cNvSpPr>
              <a:spLocks noChangeArrowheads="1"/>
            </p:cNvSpPr>
            <p:nvPr/>
          </p:nvSpPr>
          <p:spPr bwMode="auto">
            <a:xfrm>
              <a:off x="3979" y="2552"/>
              <a:ext cx="260" cy="238"/>
            </a:xfrm>
            <a:prstGeom prst="rect">
              <a:avLst/>
            </a:prstGeom>
            <a:noFill/>
            <a:ln w="28575">
              <a:solidFill>
                <a:srgbClr val="FF0000"/>
              </a:solidFill>
              <a:miter lim="800000"/>
              <a:headEnd/>
              <a:tailEnd/>
            </a:ln>
          </p:spPr>
          <p:txBody>
            <a:bodyPr wrap="none" anchor="ctr"/>
            <a:lstStyle/>
            <a:p>
              <a:endParaRPr lang="en-US">
                <a:latin typeface="Arial"/>
                <a:cs typeface="Arial"/>
              </a:endParaRPr>
            </a:p>
          </p:txBody>
        </p:sp>
      </p:grpSp>
      <p:grpSp>
        <p:nvGrpSpPr>
          <p:cNvPr id="40" name="Group 2"/>
          <p:cNvGrpSpPr>
            <a:grpSpLocks/>
          </p:cNvGrpSpPr>
          <p:nvPr/>
        </p:nvGrpSpPr>
        <p:grpSpPr bwMode="auto">
          <a:xfrm>
            <a:off x="228600" y="1666874"/>
            <a:ext cx="5513387" cy="4886326"/>
            <a:chOff x="175" y="910"/>
            <a:chExt cx="3473" cy="3078"/>
          </a:xfrm>
        </p:grpSpPr>
        <p:graphicFrame>
          <p:nvGraphicFramePr>
            <p:cNvPr id="41"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name="Worksheet" r:id="rId3" imgW="5800649" imgH="5181600" progId="Excel.Sheet.8">
                    <p:embed/>
                  </p:oleObj>
                </mc:Choice>
                <mc:Fallback>
                  <p:oleObj name="Worksheet" r:id="rId3" imgW="5800649" imgH="51816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Text Box 4"/>
            <p:cNvSpPr txBox="1">
              <a:spLocks noChangeArrowheads="1"/>
            </p:cNvSpPr>
            <p:nvPr/>
          </p:nvSpPr>
          <p:spPr bwMode="auto">
            <a:xfrm>
              <a:off x="511" y="1040"/>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43" name="Text Box 5"/>
            <p:cNvSpPr txBox="1">
              <a:spLocks noChangeArrowheads="1"/>
            </p:cNvSpPr>
            <p:nvPr/>
          </p:nvSpPr>
          <p:spPr bwMode="auto">
            <a:xfrm>
              <a:off x="3375" y="354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44" name="Group 7"/>
          <p:cNvGrpSpPr>
            <a:grpSpLocks/>
          </p:cNvGrpSpPr>
          <p:nvPr/>
        </p:nvGrpSpPr>
        <p:grpSpPr bwMode="auto">
          <a:xfrm>
            <a:off x="1447800" y="1819274"/>
            <a:ext cx="2413000" cy="4010025"/>
            <a:chOff x="943" y="1006"/>
            <a:chExt cx="1520" cy="2526"/>
          </a:xfrm>
        </p:grpSpPr>
        <p:sp>
          <p:nvSpPr>
            <p:cNvPr id="45" name="Line 8"/>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46" name="Text Box 9"/>
            <p:cNvSpPr txBox="1">
              <a:spLocks noChangeArrowheads="1"/>
            </p:cNvSpPr>
            <p:nvPr/>
          </p:nvSpPr>
          <p:spPr bwMode="auto">
            <a:xfrm>
              <a:off x="943" y="1006"/>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47" name="Group 10"/>
          <p:cNvGrpSpPr>
            <a:grpSpLocks/>
          </p:cNvGrpSpPr>
          <p:nvPr/>
        </p:nvGrpSpPr>
        <p:grpSpPr bwMode="auto">
          <a:xfrm>
            <a:off x="1277937" y="2047874"/>
            <a:ext cx="3675063" cy="3784599"/>
            <a:chOff x="836" y="1150"/>
            <a:chExt cx="2315" cy="2384"/>
          </a:xfrm>
        </p:grpSpPr>
        <p:sp>
          <p:nvSpPr>
            <p:cNvPr id="48" name="Line 11"/>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49" name="Text Box 12"/>
            <p:cNvSpPr txBox="1">
              <a:spLocks noChangeArrowheads="1"/>
            </p:cNvSpPr>
            <p:nvPr/>
          </p:nvSpPr>
          <p:spPr bwMode="auto">
            <a:xfrm>
              <a:off x="2878" y="1150"/>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grpSp>
        <p:nvGrpSpPr>
          <p:cNvPr id="50" name="Group 14"/>
          <p:cNvGrpSpPr>
            <a:grpSpLocks/>
          </p:cNvGrpSpPr>
          <p:nvPr/>
        </p:nvGrpSpPr>
        <p:grpSpPr bwMode="auto">
          <a:xfrm>
            <a:off x="1270000" y="4056062"/>
            <a:ext cx="1676400" cy="1781175"/>
            <a:chOff x="831" y="2415"/>
            <a:chExt cx="1056" cy="1122"/>
          </a:xfrm>
        </p:grpSpPr>
        <p:grpSp>
          <p:nvGrpSpPr>
            <p:cNvPr id="51" name="Group 15"/>
            <p:cNvGrpSpPr>
              <a:grpSpLocks/>
            </p:cNvGrpSpPr>
            <p:nvPr/>
          </p:nvGrpSpPr>
          <p:grpSpPr bwMode="auto">
            <a:xfrm>
              <a:off x="831" y="2461"/>
              <a:ext cx="1013" cy="1076"/>
              <a:chOff x="357" y="2450"/>
              <a:chExt cx="795" cy="646"/>
            </a:xfrm>
          </p:grpSpPr>
          <p:sp>
            <p:nvSpPr>
              <p:cNvPr id="53" name="Line 16"/>
              <p:cNvSpPr>
                <a:spLocks noChangeShapeType="1"/>
              </p:cNvSpPr>
              <p:nvPr/>
            </p:nvSpPr>
            <p:spPr bwMode="auto">
              <a:xfrm>
                <a:off x="357" y="2450"/>
                <a:ext cx="795" cy="0"/>
              </a:xfrm>
              <a:prstGeom prst="line">
                <a:avLst/>
              </a:prstGeom>
              <a:noFill/>
              <a:ln w="9525">
                <a:solidFill>
                  <a:srgbClr val="4D4D4D"/>
                </a:solidFill>
                <a:prstDash val="dash"/>
                <a:round/>
                <a:headEnd/>
                <a:tailEnd/>
              </a:ln>
            </p:spPr>
            <p:txBody>
              <a:bodyPr/>
              <a:lstStyle/>
              <a:p>
                <a:endParaRPr lang="en-US">
                  <a:latin typeface="Arial"/>
                  <a:cs typeface="Arial"/>
                </a:endParaRPr>
              </a:p>
            </p:txBody>
          </p:sp>
          <p:sp>
            <p:nvSpPr>
              <p:cNvPr id="54" name="Line 17"/>
              <p:cNvSpPr>
                <a:spLocks noChangeShapeType="1"/>
              </p:cNvSpPr>
              <p:nvPr/>
            </p:nvSpPr>
            <p:spPr bwMode="auto">
              <a:xfrm>
                <a:off x="1152" y="2451"/>
                <a:ext cx="0" cy="645"/>
              </a:xfrm>
              <a:prstGeom prst="line">
                <a:avLst/>
              </a:prstGeom>
              <a:noFill/>
              <a:ln w="9525">
                <a:solidFill>
                  <a:srgbClr val="4D4D4D"/>
                </a:solidFill>
                <a:prstDash val="dash"/>
                <a:round/>
                <a:headEnd/>
                <a:tailEnd/>
              </a:ln>
            </p:spPr>
            <p:txBody>
              <a:bodyPr/>
              <a:lstStyle/>
              <a:p>
                <a:endParaRPr lang="en-US">
                  <a:latin typeface="Arial"/>
                  <a:cs typeface="Arial"/>
                </a:endParaRPr>
              </a:p>
            </p:txBody>
          </p:sp>
        </p:grpSp>
        <p:sp>
          <p:nvSpPr>
            <p:cNvPr id="52" name="Oval 18"/>
            <p:cNvSpPr>
              <a:spLocks noChangeArrowheads="1"/>
            </p:cNvSpPr>
            <p:nvPr/>
          </p:nvSpPr>
          <p:spPr bwMode="auto">
            <a:xfrm>
              <a:off x="1799" y="241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55" name="Group 73"/>
          <p:cNvGrpSpPr>
            <a:grpSpLocks/>
          </p:cNvGrpSpPr>
          <p:nvPr/>
        </p:nvGrpSpPr>
        <p:grpSpPr bwMode="auto">
          <a:xfrm>
            <a:off x="2667000" y="4267199"/>
            <a:ext cx="5672138" cy="2168525"/>
            <a:chOff x="1706" y="2552"/>
            <a:chExt cx="3573" cy="1366"/>
          </a:xfrm>
        </p:grpSpPr>
        <p:sp>
          <p:nvSpPr>
            <p:cNvPr id="56" name="Rectangle 74"/>
            <p:cNvSpPr>
              <a:spLocks noChangeArrowheads="1"/>
            </p:cNvSpPr>
            <p:nvPr/>
          </p:nvSpPr>
          <p:spPr bwMode="auto">
            <a:xfrm>
              <a:off x="1706" y="3676"/>
              <a:ext cx="278" cy="242"/>
            </a:xfrm>
            <a:prstGeom prst="rect">
              <a:avLst/>
            </a:prstGeom>
            <a:noFill/>
            <a:ln w="12700">
              <a:solidFill>
                <a:srgbClr val="FF0000"/>
              </a:solidFill>
              <a:miter lim="800000"/>
              <a:headEnd/>
              <a:tailEnd/>
            </a:ln>
          </p:spPr>
          <p:txBody>
            <a:bodyPr wrap="none" anchor="ctr"/>
            <a:lstStyle/>
            <a:p>
              <a:endParaRPr lang="en-US">
                <a:latin typeface="Arial"/>
                <a:cs typeface="Arial"/>
              </a:endParaRPr>
            </a:p>
          </p:txBody>
        </p:sp>
        <p:sp>
          <p:nvSpPr>
            <p:cNvPr id="57" name="Rectangle 75"/>
            <p:cNvSpPr>
              <a:spLocks noChangeArrowheads="1"/>
            </p:cNvSpPr>
            <p:nvPr/>
          </p:nvSpPr>
          <p:spPr bwMode="auto">
            <a:xfrm>
              <a:off x="4433" y="2552"/>
              <a:ext cx="846" cy="238"/>
            </a:xfrm>
            <a:prstGeom prst="rect">
              <a:avLst/>
            </a:prstGeom>
            <a:noFill/>
            <a:ln w="28575">
              <a:solidFill>
                <a:srgbClr val="FF0000"/>
              </a:solidFill>
              <a:miter lim="800000"/>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12384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strips(downRigh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42</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Price Gouging</a:t>
            </a:r>
          </a:p>
        </p:txBody>
      </p:sp>
      <p:sp>
        <p:nvSpPr>
          <p:cNvPr id="6" name="Text Placeholder 5"/>
          <p:cNvSpPr>
            <a:spLocks noGrp="1"/>
          </p:cNvSpPr>
          <p:nvPr>
            <p:ph type="body" sz="quarter" idx="14"/>
          </p:nvPr>
        </p:nvSpPr>
        <p:spPr>
          <a:xfrm>
            <a:off x="533400" y="1143000"/>
            <a:ext cx="8077200" cy="2590800"/>
          </a:xfrm>
        </p:spPr>
        <p:txBody>
          <a:bodyPr/>
          <a:lstStyle/>
          <a:p>
            <a:r>
              <a:rPr lang="en-US" sz="2800" dirty="0"/>
              <a:t>“Connecticut should pass its Senate Bill 60, which states that during a ‘severe weather event emergency, no person within the chain of distribution of consumer goods and services shall sell or offer to sell consumer goods or services for a price that is unconscionably excessive.’”</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3800475"/>
            <a:ext cx="541972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11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Not in Equilibrium: </a:t>
            </a:r>
            <a:r>
              <a:rPr lang="en-US" dirty="0">
                <a:solidFill>
                  <a:srgbClr val="005EA4"/>
                </a:solidFill>
              </a:rPr>
              <a:t>Surplus</a:t>
            </a:r>
          </a:p>
        </p:txBody>
      </p:sp>
      <p:sp>
        <p:nvSpPr>
          <p:cNvPr id="3" name="Text Placeholder 2"/>
          <p:cNvSpPr>
            <a:spLocks noGrp="1"/>
          </p:cNvSpPr>
          <p:nvPr>
            <p:ph type="body" sz="quarter" idx="12"/>
          </p:nvPr>
        </p:nvSpPr>
        <p:spPr>
          <a:xfrm>
            <a:off x="4800600" y="609600"/>
            <a:ext cx="4191001" cy="4994275"/>
          </a:xfrm>
        </p:spPr>
        <p:txBody>
          <a:bodyPr/>
          <a:lstStyle/>
          <a:p>
            <a:r>
              <a:rPr lang="en-US" sz="2800" b="1" dirty="0">
                <a:solidFill>
                  <a:srgbClr val="CC0000"/>
                </a:solidFill>
              </a:rPr>
              <a:t>Surplus</a:t>
            </a:r>
            <a:r>
              <a:rPr lang="en-US" sz="2800" dirty="0"/>
              <a:t> (excess supply):</a:t>
            </a:r>
          </a:p>
          <a:p>
            <a:r>
              <a:rPr lang="en-US" sz="2800" dirty="0">
                <a:cs typeface="Arial"/>
              </a:rPr>
              <a:t>quantity supplied is greater than quantity demanded</a:t>
            </a:r>
          </a:p>
          <a:p>
            <a:endParaRPr lang="en-US" sz="2800" dirty="0">
              <a:cs typeface="Arial"/>
            </a:endParaRPr>
          </a:p>
          <a:p>
            <a:r>
              <a:rPr lang="en-US" sz="2800" dirty="0">
                <a:cs typeface="Arial"/>
              </a:rPr>
              <a:t>Example: if  </a:t>
            </a:r>
            <a:r>
              <a:rPr lang="en-US" sz="2800" b="1" i="1" dirty="0">
                <a:cs typeface="Arial"/>
              </a:rPr>
              <a:t>P</a:t>
            </a:r>
            <a:r>
              <a:rPr lang="en-US" sz="2800" dirty="0">
                <a:cs typeface="Arial"/>
              </a:rPr>
              <a:t>  =  $5, </a:t>
            </a:r>
          </a:p>
          <a:p>
            <a:r>
              <a:rPr lang="en-US" sz="2800" dirty="0">
                <a:cs typeface="Arial"/>
              </a:rPr>
              <a:t>	then </a:t>
            </a:r>
            <a:r>
              <a:rPr lang="en-US" sz="2800" b="1" i="1" dirty="0">
                <a:cs typeface="Arial"/>
              </a:rPr>
              <a:t>Q</a:t>
            </a:r>
            <a:r>
              <a:rPr lang="en-US" sz="2800" b="1" i="1" baseline="30000" dirty="0">
                <a:cs typeface="Arial"/>
              </a:rPr>
              <a:t>D</a:t>
            </a:r>
            <a:r>
              <a:rPr lang="en-US" sz="2800" dirty="0">
                <a:cs typeface="Arial"/>
              </a:rPr>
              <a:t>  =  9 lattes</a:t>
            </a:r>
          </a:p>
          <a:p>
            <a:r>
              <a:rPr lang="en-US" sz="2800" dirty="0">
                <a:cs typeface="Arial"/>
              </a:rPr>
              <a:t>	and </a:t>
            </a:r>
            <a:r>
              <a:rPr lang="en-US" sz="2800" b="1" i="1" dirty="0">
                <a:cs typeface="Arial"/>
              </a:rPr>
              <a:t>Q</a:t>
            </a:r>
            <a:r>
              <a:rPr lang="en-US" sz="2800" b="1" i="1" baseline="30000" dirty="0">
                <a:cs typeface="Arial"/>
              </a:rPr>
              <a:t>S</a:t>
            </a:r>
            <a:r>
              <a:rPr lang="en-US" sz="2800" dirty="0">
                <a:cs typeface="Arial"/>
              </a:rPr>
              <a:t>  =  25 lattes</a:t>
            </a:r>
          </a:p>
          <a:p>
            <a:r>
              <a:rPr lang="en-US" sz="2800" dirty="0">
                <a:cs typeface="Arial"/>
              </a:rPr>
              <a:t>	</a:t>
            </a:r>
          </a:p>
          <a:p>
            <a:r>
              <a:rPr lang="en-US" sz="2800" dirty="0">
                <a:cs typeface="Arial"/>
              </a:rPr>
              <a:t>resulting in a surplus of 16 lattes</a:t>
            </a:r>
          </a:p>
          <a:p>
            <a:endParaRPr lang="en-US" sz="2800" dirty="0">
              <a:cs typeface="Arial"/>
            </a:endParaRPr>
          </a:p>
          <a:p>
            <a:endParaRPr lang="en-US" sz="2800" dirty="0">
              <a:cs typeface="Arial"/>
            </a:endParaRP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43</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277813" y="1444625"/>
            <a:ext cx="5513387" cy="4886325"/>
            <a:chOff x="175" y="910"/>
            <a:chExt cx="3473" cy="3078"/>
          </a:xfrm>
        </p:grpSpPr>
        <p:graphicFrame>
          <p:nvGraphicFramePr>
            <p:cNvPr id="7"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name="Worksheet" r:id="rId3" imgW="5800649" imgH="5181600" progId="Excel.Sheet.8">
                    <p:embed/>
                  </p:oleObj>
                </mc:Choice>
                <mc:Fallback>
                  <p:oleObj name="Worksheet" r:id="rId3" imgW="5800649" imgH="51816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576" y="1015"/>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9" name="Text Box 5"/>
            <p:cNvSpPr txBox="1">
              <a:spLocks noChangeArrowheads="1"/>
            </p:cNvSpPr>
            <p:nvPr/>
          </p:nvSpPr>
          <p:spPr bwMode="auto">
            <a:xfrm>
              <a:off x="3375" y="3542"/>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10" name="Group 6"/>
          <p:cNvGrpSpPr>
            <a:grpSpLocks/>
          </p:cNvGrpSpPr>
          <p:nvPr/>
        </p:nvGrpSpPr>
        <p:grpSpPr bwMode="auto">
          <a:xfrm>
            <a:off x="1808163" y="1752600"/>
            <a:ext cx="2101850" cy="3854450"/>
            <a:chOff x="1139" y="1104"/>
            <a:chExt cx="1324" cy="2428"/>
          </a:xfrm>
        </p:grpSpPr>
        <p:sp>
          <p:nvSpPr>
            <p:cNvPr id="11" name="Line 7"/>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12" name="Text Box 8"/>
            <p:cNvSpPr txBox="1">
              <a:spLocks noChangeArrowheads="1"/>
            </p:cNvSpPr>
            <p:nvPr/>
          </p:nvSpPr>
          <p:spPr bwMode="auto">
            <a:xfrm>
              <a:off x="1139"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13" name="Group 9"/>
          <p:cNvGrpSpPr>
            <a:grpSpLocks/>
          </p:cNvGrpSpPr>
          <p:nvPr/>
        </p:nvGrpSpPr>
        <p:grpSpPr bwMode="auto">
          <a:xfrm>
            <a:off x="1327150" y="1752600"/>
            <a:ext cx="3367088" cy="3857624"/>
            <a:chOff x="836" y="1104"/>
            <a:chExt cx="2121" cy="2430"/>
          </a:xfrm>
        </p:grpSpPr>
        <p:sp>
          <p:nvSpPr>
            <p:cNvPr id="14" name="Line 10"/>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15" name="Text Box 11"/>
            <p:cNvSpPr txBox="1">
              <a:spLocks noChangeArrowheads="1"/>
            </p:cNvSpPr>
            <p:nvPr/>
          </p:nvSpPr>
          <p:spPr bwMode="auto">
            <a:xfrm>
              <a:off x="2684"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sp>
        <p:nvSpPr>
          <p:cNvPr id="16" name="Line 12"/>
          <p:cNvSpPr>
            <a:spLocks noChangeShapeType="1"/>
          </p:cNvSpPr>
          <p:nvPr/>
        </p:nvSpPr>
        <p:spPr bwMode="auto">
          <a:xfrm>
            <a:off x="1319213" y="2767013"/>
            <a:ext cx="2681287" cy="0"/>
          </a:xfrm>
          <a:prstGeom prst="line">
            <a:avLst/>
          </a:prstGeom>
          <a:noFill/>
          <a:ln w="12700">
            <a:solidFill>
              <a:srgbClr val="FF0000"/>
            </a:solidFill>
            <a:prstDash val="dash"/>
            <a:round/>
            <a:headEnd/>
            <a:tailEnd/>
          </a:ln>
        </p:spPr>
        <p:txBody>
          <a:bodyPr/>
          <a:lstStyle/>
          <a:p>
            <a:endParaRPr lang="en-US">
              <a:latin typeface="Arial"/>
              <a:cs typeface="Arial"/>
            </a:endParaRPr>
          </a:p>
        </p:txBody>
      </p:sp>
      <p:grpSp>
        <p:nvGrpSpPr>
          <p:cNvPr id="17" name="Group 13"/>
          <p:cNvGrpSpPr>
            <a:grpSpLocks/>
          </p:cNvGrpSpPr>
          <p:nvPr/>
        </p:nvGrpSpPr>
        <p:grpSpPr bwMode="auto">
          <a:xfrm>
            <a:off x="2212975" y="2695575"/>
            <a:ext cx="139700" cy="2908300"/>
            <a:chOff x="1394" y="1698"/>
            <a:chExt cx="88" cy="1832"/>
          </a:xfrm>
        </p:grpSpPr>
        <p:sp>
          <p:nvSpPr>
            <p:cNvPr id="18" name="Line 14"/>
            <p:cNvSpPr>
              <a:spLocks noChangeShapeType="1"/>
            </p:cNvSpPr>
            <p:nvPr/>
          </p:nvSpPr>
          <p:spPr bwMode="auto">
            <a:xfrm>
              <a:off x="1438" y="1744"/>
              <a:ext cx="0" cy="1786"/>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19" name="Oval 15"/>
            <p:cNvSpPr>
              <a:spLocks noChangeArrowheads="1"/>
            </p:cNvSpPr>
            <p:nvPr/>
          </p:nvSpPr>
          <p:spPr bwMode="auto">
            <a:xfrm>
              <a:off x="1394" y="169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20" name="AutoShape 18"/>
          <p:cNvSpPr>
            <a:spLocks/>
          </p:cNvSpPr>
          <p:nvPr/>
        </p:nvSpPr>
        <p:spPr bwMode="auto">
          <a:xfrm rot="5400000">
            <a:off x="3029744" y="1705769"/>
            <a:ext cx="220662" cy="1714500"/>
          </a:xfrm>
          <a:prstGeom prst="leftBrace">
            <a:avLst>
              <a:gd name="adj1" fmla="val 64748"/>
              <a:gd name="adj2" fmla="val 50000"/>
            </a:avLst>
          </a:prstGeom>
          <a:noFill/>
          <a:ln w="19050">
            <a:solidFill>
              <a:srgbClr val="990000"/>
            </a:solidFill>
            <a:round/>
            <a:headEnd/>
            <a:tailEnd/>
          </a:ln>
        </p:spPr>
        <p:txBody>
          <a:bodyPr wrap="none" anchor="ctr"/>
          <a:lstStyle/>
          <a:p>
            <a:endParaRPr lang="en-US">
              <a:latin typeface="Arial"/>
              <a:cs typeface="Arial"/>
            </a:endParaRPr>
          </a:p>
        </p:txBody>
      </p:sp>
      <p:sp>
        <p:nvSpPr>
          <p:cNvPr id="21" name="Text Box 19"/>
          <p:cNvSpPr txBox="1">
            <a:spLocks noChangeArrowheads="1"/>
          </p:cNvSpPr>
          <p:nvPr/>
        </p:nvSpPr>
        <p:spPr bwMode="auto">
          <a:xfrm>
            <a:off x="2428875" y="1924050"/>
            <a:ext cx="1501775" cy="488950"/>
          </a:xfrm>
          <a:prstGeom prst="rect">
            <a:avLst/>
          </a:prstGeom>
          <a:solidFill>
            <a:srgbClr val="FFCCCC"/>
          </a:solidFill>
          <a:ln w="9525">
            <a:noFill/>
            <a:miter lim="800000"/>
            <a:headEnd/>
            <a:tailEnd/>
          </a:ln>
        </p:spPr>
        <p:txBody>
          <a:bodyPr>
            <a:spAutoFit/>
          </a:bodyPr>
          <a:lstStyle/>
          <a:p>
            <a:pPr algn="ctr">
              <a:spcBef>
                <a:spcPct val="50000"/>
              </a:spcBef>
            </a:pPr>
            <a:r>
              <a:rPr lang="en-US" sz="2600" b="1" i="1" dirty="0">
                <a:latin typeface="Arial"/>
                <a:cs typeface="Arial"/>
              </a:rPr>
              <a:t>Surplus</a:t>
            </a:r>
          </a:p>
        </p:txBody>
      </p:sp>
      <p:grpSp>
        <p:nvGrpSpPr>
          <p:cNvPr id="22" name="Group 24"/>
          <p:cNvGrpSpPr>
            <a:grpSpLocks/>
          </p:cNvGrpSpPr>
          <p:nvPr/>
        </p:nvGrpSpPr>
        <p:grpSpPr bwMode="auto">
          <a:xfrm>
            <a:off x="3927475" y="2695575"/>
            <a:ext cx="139700" cy="2911475"/>
            <a:chOff x="2474" y="1698"/>
            <a:chExt cx="88" cy="1834"/>
          </a:xfrm>
        </p:grpSpPr>
        <p:sp>
          <p:nvSpPr>
            <p:cNvPr id="23" name="Line 25"/>
            <p:cNvSpPr>
              <a:spLocks noChangeShapeType="1"/>
            </p:cNvSpPr>
            <p:nvPr/>
          </p:nvSpPr>
          <p:spPr bwMode="auto">
            <a:xfrm>
              <a:off x="2519" y="1744"/>
              <a:ext cx="0" cy="1788"/>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24" name="Oval 26"/>
            <p:cNvSpPr>
              <a:spLocks noChangeArrowheads="1"/>
            </p:cNvSpPr>
            <p:nvPr/>
          </p:nvSpPr>
          <p:spPr bwMode="auto">
            <a:xfrm>
              <a:off x="2474" y="1698"/>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218028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wipe(left)">
                                      <p:cBhvr>
                                        <p:cTn id="5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20" grpId="0" animBg="1"/>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Not in Equilibrium: </a:t>
            </a:r>
            <a:r>
              <a:rPr lang="en-US" dirty="0">
                <a:solidFill>
                  <a:srgbClr val="005EA4"/>
                </a:solidFill>
              </a:rPr>
              <a:t>Surplus</a:t>
            </a:r>
          </a:p>
        </p:txBody>
      </p:sp>
      <p:sp>
        <p:nvSpPr>
          <p:cNvPr id="3" name="Text Placeholder 2"/>
          <p:cNvSpPr>
            <a:spLocks noGrp="1"/>
          </p:cNvSpPr>
          <p:nvPr>
            <p:ph type="body" sz="quarter" idx="12"/>
          </p:nvPr>
        </p:nvSpPr>
        <p:spPr>
          <a:xfrm>
            <a:off x="5029200" y="609601"/>
            <a:ext cx="3962401" cy="4724400"/>
          </a:xfrm>
        </p:spPr>
        <p:txBody>
          <a:bodyPr/>
          <a:lstStyle/>
          <a:p>
            <a:pPr>
              <a:spcBef>
                <a:spcPct val="50000"/>
              </a:spcBef>
            </a:pPr>
            <a:r>
              <a:rPr lang="en-US" sz="2800" dirty="0">
                <a:cs typeface="Arial"/>
              </a:rPr>
              <a:t>Facing a surplus, </a:t>
            </a:r>
            <a:br>
              <a:rPr lang="en-US" sz="2800" dirty="0">
                <a:cs typeface="Arial"/>
              </a:rPr>
            </a:br>
            <a:r>
              <a:rPr lang="en-US" sz="2800" dirty="0">
                <a:cs typeface="Arial"/>
              </a:rPr>
              <a:t>sellers try to increase sales by cutting price.</a:t>
            </a:r>
          </a:p>
          <a:p>
            <a:pPr>
              <a:spcBef>
                <a:spcPct val="50000"/>
              </a:spcBef>
            </a:pPr>
            <a:endParaRPr lang="en-US" sz="2800" dirty="0">
              <a:cs typeface="Arial"/>
            </a:endParaRPr>
          </a:p>
          <a:p>
            <a:r>
              <a:rPr lang="en-US" sz="2800" dirty="0">
                <a:cs typeface="Arial"/>
              </a:rPr>
              <a:t>This causes </a:t>
            </a:r>
            <a:r>
              <a:rPr lang="en-US" sz="2800" b="1" i="1" dirty="0">
                <a:cs typeface="Arial"/>
              </a:rPr>
              <a:t>Q</a:t>
            </a:r>
            <a:r>
              <a:rPr lang="en-US" sz="2800" b="1" i="1" baseline="30000" dirty="0">
                <a:cs typeface="Arial"/>
              </a:rPr>
              <a:t>D</a:t>
            </a:r>
            <a:r>
              <a:rPr lang="en-US" sz="2800" dirty="0">
                <a:cs typeface="Arial"/>
              </a:rPr>
              <a:t> to rise</a:t>
            </a:r>
          </a:p>
          <a:p>
            <a:endParaRPr lang="en-US" sz="2800" dirty="0">
              <a:cs typeface="Arial"/>
            </a:endParaRPr>
          </a:p>
          <a:p>
            <a:r>
              <a:rPr lang="en-US" sz="2800" dirty="0">
                <a:cs typeface="Arial"/>
              </a:rPr>
              <a:t>and </a:t>
            </a:r>
            <a:r>
              <a:rPr lang="en-US" sz="2800" b="1" i="1" dirty="0">
                <a:cs typeface="Arial"/>
              </a:rPr>
              <a:t>Q</a:t>
            </a:r>
            <a:r>
              <a:rPr lang="en-US" sz="2800" b="1" i="1" baseline="30000" dirty="0">
                <a:cs typeface="Arial"/>
              </a:rPr>
              <a:t>S</a:t>
            </a:r>
            <a:r>
              <a:rPr lang="en-US" sz="2800" dirty="0">
                <a:cs typeface="Arial"/>
              </a:rPr>
              <a:t> to fall…</a:t>
            </a:r>
          </a:p>
          <a:p>
            <a:endParaRPr lang="en-US" sz="2800" dirty="0">
              <a:cs typeface="Arial"/>
            </a:endParaRPr>
          </a:p>
          <a:p>
            <a:r>
              <a:rPr lang="en-US" sz="2800" dirty="0">
                <a:cs typeface="Arial"/>
              </a:rPr>
              <a:t>…which reduces the surplus.   </a:t>
            </a:r>
          </a:p>
          <a:p>
            <a:endParaRPr lang="en-US" sz="2800" dirty="0">
              <a:cs typeface="Arial"/>
            </a:endParaRPr>
          </a:p>
          <a:p>
            <a:endParaRPr lang="en-US" sz="2800" dirty="0">
              <a:cs typeface="Arial"/>
            </a:endParaRPr>
          </a:p>
          <a:p>
            <a:endParaRPr lang="en-US" sz="2800" dirty="0">
              <a:cs typeface="Arial"/>
            </a:endParaRP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44</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5" name="Group 2"/>
          <p:cNvGrpSpPr>
            <a:grpSpLocks/>
          </p:cNvGrpSpPr>
          <p:nvPr/>
        </p:nvGrpSpPr>
        <p:grpSpPr bwMode="auto">
          <a:xfrm>
            <a:off x="277813" y="1444625"/>
            <a:ext cx="5513387" cy="4886325"/>
            <a:chOff x="175" y="910"/>
            <a:chExt cx="3473" cy="3078"/>
          </a:xfrm>
        </p:grpSpPr>
        <p:graphicFrame>
          <p:nvGraphicFramePr>
            <p:cNvPr id="26"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name="Worksheet" r:id="rId3" imgW="5800649" imgH="5181600" progId="Excel.Sheet.8">
                    <p:embed/>
                  </p:oleObj>
                </mc:Choice>
                <mc:Fallback>
                  <p:oleObj name="Worksheet" r:id="rId3" imgW="5800649" imgH="51816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4"/>
            <p:cNvSpPr txBox="1">
              <a:spLocks noChangeArrowheads="1"/>
            </p:cNvSpPr>
            <p:nvPr/>
          </p:nvSpPr>
          <p:spPr bwMode="auto">
            <a:xfrm>
              <a:off x="576" y="1015"/>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28" name="Text Box 5"/>
            <p:cNvSpPr txBox="1">
              <a:spLocks noChangeArrowheads="1"/>
            </p:cNvSpPr>
            <p:nvPr/>
          </p:nvSpPr>
          <p:spPr bwMode="auto">
            <a:xfrm>
              <a:off x="3375" y="3542"/>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sp>
        <p:nvSpPr>
          <p:cNvPr id="29" name="Line 6"/>
          <p:cNvSpPr>
            <a:spLocks noChangeShapeType="1"/>
          </p:cNvSpPr>
          <p:nvPr/>
        </p:nvSpPr>
        <p:spPr bwMode="auto">
          <a:xfrm>
            <a:off x="1319213" y="2767013"/>
            <a:ext cx="2681287" cy="0"/>
          </a:xfrm>
          <a:prstGeom prst="line">
            <a:avLst/>
          </a:prstGeom>
          <a:noFill/>
          <a:ln w="12700">
            <a:solidFill>
              <a:srgbClr val="B2B2B2"/>
            </a:solidFill>
            <a:prstDash val="dash"/>
            <a:round/>
            <a:headEnd/>
            <a:tailEnd/>
          </a:ln>
        </p:spPr>
        <p:txBody>
          <a:bodyPr/>
          <a:lstStyle/>
          <a:p>
            <a:endParaRPr lang="en-US">
              <a:latin typeface="Arial"/>
              <a:cs typeface="Arial"/>
            </a:endParaRPr>
          </a:p>
        </p:txBody>
      </p:sp>
      <p:grpSp>
        <p:nvGrpSpPr>
          <p:cNvPr id="30" name="Group 7"/>
          <p:cNvGrpSpPr>
            <a:grpSpLocks/>
          </p:cNvGrpSpPr>
          <p:nvPr/>
        </p:nvGrpSpPr>
        <p:grpSpPr bwMode="auto">
          <a:xfrm>
            <a:off x="1808163" y="1752600"/>
            <a:ext cx="2101850" cy="3854450"/>
            <a:chOff x="1139" y="1104"/>
            <a:chExt cx="1324" cy="2428"/>
          </a:xfrm>
        </p:grpSpPr>
        <p:sp>
          <p:nvSpPr>
            <p:cNvPr id="31" name="Line 8"/>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32" name="Text Box 9"/>
            <p:cNvSpPr txBox="1">
              <a:spLocks noChangeArrowheads="1"/>
            </p:cNvSpPr>
            <p:nvPr/>
          </p:nvSpPr>
          <p:spPr bwMode="auto">
            <a:xfrm>
              <a:off x="1139"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33" name="Group 10"/>
          <p:cNvGrpSpPr>
            <a:grpSpLocks/>
          </p:cNvGrpSpPr>
          <p:nvPr/>
        </p:nvGrpSpPr>
        <p:grpSpPr bwMode="auto">
          <a:xfrm>
            <a:off x="1327150" y="1752600"/>
            <a:ext cx="3367088" cy="3857624"/>
            <a:chOff x="836" y="1104"/>
            <a:chExt cx="2121" cy="2430"/>
          </a:xfrm>
        </p:grpSpPr>
        <p:sp>
          <p:nvSpPr>
            <p:cNvPr id="34" name="Line 11"/>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35" name="Text Box 12"/>
            <p:cNvSpPr txBox="1">
              <a:spLocks noChangeArrowheads="1"/>
            </p:cNvSpPr>
            <p:nvPr/>
          </p:nvSpPr>
          <p:spPr bwMode="auto">
            <a:xfrm>
              <a:off x="2684"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sp>
        <p:nvSpPr>
          <p:cNvPr id="36" name="Line 15"/>
          <p:cNvSpPr>
            <a:spLocks noChangeShapeType="1"/>
          </p:cNvSpPr>
          <p:nvPr/>
        </p:nvSpPr>
        <p:spPr bwMode="auto">
          <a:xfrm>
            <a:off x="2282825" y="2768600"/>
            <a:ext cx="0" cy="2835275"/>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37" name="Oval 16"/>
          <p:cNvSpPr>
            <a:spLocks noChangeArrowheads="1"/>
          </p:cNvSpPr>
          <p:nvPr/>
        </p:nvSpPr>
        <p:spPr bwMode="auto">
          <a:xfrm>
            <a:off x="2212975" y="2695575"/>
            <a:ext cx="139700" cy="138113"/>
          </a:xfrm>
          <a:prstGeom prst="ellipse">
            <a:avLst/>
          </a:prstGeom>
          <a:solidFill>
            <a:srgbClr val="B2B2B2"/>
          </a:solidFill>
          <a:ln w="9525">
            <a:noFill/>
            <a:prstDash val="dash"/>
            <a:round/>
            <a:headEnd/>
            <a:tailEnd/>
          </a:ln>
        </p:spPr>
        <p:txBody>
          <a:bodyPr wrap="none" anchor="ctr"/>
          <a:lstStyle/>
          <a:p>
            <a:endParaRPr lang="en-US">
              <a:latin typeface="Arial"/>
              <a:cs typeface="Arial"/>
            </a:endParaRPr>
          </a:p>
        </p:txBody>
      </p:sp>
      <p:sp>
        <p:nvSpPr>
          <p:cNvPr id="38" name="Line 17"/>
          <p:cNvSpPr>
            <a:spLocks noChangeShapeType="1"/>
          </p:cNvSpPr>
          <p:nvPr/>
        </p:nvSpPr>
        <p:spPr bwMode="auto">
          <a:xfrm>
            <a:off x="3998913" y="2768600"/>
            <a:ext cx="0" cy="2838450"/>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39" name="Oval 18"/>
          <p:cNvSpPr>
            <a:spLocks noChangeArrowheads="1"/>
          </p:cNvSpPr>
          <p:nvPr/>
        </p:nvSpPr>
        <p:spPr bwMode="auto">
          <a:xfrm>
            <a:off x="3927475" y="2695575"/>
            <a:ext cx="139700" cy="138113"/>
          </a:xfrm>
          <a:prstGeom prst="ellipse">
            <a:avLst/>
          </a:prstGeom>
          <a:solidFill>
            <a:srgbClr val="B2B2B2"/>
          </a:solidFill>
          <a:ln w="9525">
            <a:noFill/>
            <a:prstDash val="dash"/>
            <a:round/>
            <a:headEnd/>
            <a:tailEnd/>
          </a:ln>
        </p:spPr>
        <p:txBody>
          <a:bodyPr wrap="none" anchor="ctr"/>
          <a:lstStyle/>
          <a:p>
            <a:endParaRPr lang="en-US">
              <a:latin typeface="Arial"/>
              <a:cs typeface="Arial"/>
            </a:endParaRPr>
          </a:p>
        </p:txBody>
      </p:sp>
      <p:sp>
        <p:nvSpPr>
          <p:cNvPr id="40" name="AutoShape 19"/>
          <p:cNvSpPr>
            <a:spLocks/>
          </p:cNvSpPr>
          <p:nvPr/>
        </p:nvSpPr>
        <p:spPr bwMode="auto">
          <a:xfrm rot="5400000">
            <a:off x="3029744" y="1705769"/>
            <a:ext cx="220662" cy="1714500"/>
          </a:xfrm>
          <a:prstGeom prst="leftBrace">
            <a:avLst>
              <a:gd name="adj1" fmla="val 64748"/>
              <a:gd name="adj2" fmla="val 50000"/>
            </a:avLst>
          </a:prstGeom>
          <a:noFill/>
          <a:ln w="19050">
            <a:solidFill>
              <a:srgbClr val="B2B2B2"/>
            </a:solidFill>
            <a:round/>
            <a:headEnd/>
            <a:tailEnd/>
          </a:ln>
        </p:spPr>
        <p:txBody>
          <a:bodyPr wrap="none" anchor="ctr"/>
          <a:lstStyle/>
          <a:p>
            <a:endParaRPr lang="en-US">
              <a:latin typeface="Arial"/>
              <a:cs typeface="Arial"/>
            </a:endParaRPr>
          </a:p>
        </p:txBody>
      </p:sp>
      <p:grpSp>
        <p:nvGrpSpPr>
          <p:cNvPr id="41" name="Group 22"/>
          <p:cNvGrpSpPr>
            <a:grpSpLocks/>
          </p:cNvGrpSpPr>
          <p:nvPr/>
        </p:nvGrpSpPr>
        <p:grpSpPr bwMode="auto">
          <a:xfrm>
            <a:off x="1320800" y="2770188"/>
            <a:ext cx="2152650" cy="558800"/>
            <a:chOff x="832" y="1745"/>
            <a:chExt cx="1356" cy="352"/>
          </a:xfrm>
        </p:grpSpPr>
        <p:sp>
          <p:nvSpPr>
            <p:cNvPr id="42" name="Line 23"/>
            <p:cNvSpPr>
              <a:spLocks noChangeShapeType="1"/>
            </p:cNvSpPr>
            <p:nvPr/>
          </p:nvSpPr>
          <p:spPr bwMode="auto">
            <a:xfrm>
              <a:off x="833" y="1745"/>
              <a:ext cx="0" cy="35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sp>
          <p:nvSpPr>
            <p:cNvPr id="43" name="Line 24"/>
            <p:cNvSpPr>
              <a:spLocks noChangeShapeType="1"/>
            </p:cNvSpPr>
            <p:nvPr/>
          </p:nvSpPr>
          <p:spPr bwMode="auto">
            <a:xfrm flipV="1">
              <a:off x="832" y="2096"/>
              <a:ext cx="1356" cy="1"/>
            </a:xfrm>
            <a:prstGeom prst="line">
              <a:avLst/>
            </a:prstGeom>
            <a:noFill/>
            <a:ln w="12700">
              <a:solidFill>
                <a:srgbClr val="FF0000"/>
              </a:solidFill>
              <a:prstDash val="dash"/>
              <a:round/>
              <a:headEnd/>
              <a:tailEnd/>
            </a:ln>
          </p:spPr>
          <p:txBody>
            <a:bodyPr/>
            <a:lstStyle/>
            <a:p>
              <a:endParaRPr lang="en-US">
                <a:latin typeface="Arial"/>
                <a:cs typeface="Arial"/>
              </a:endParaRPr>
            </a:p>
          </p:txBody>
        </p:sp>
      </p:grpSp>
      <p:grpSp>
        <p:nvGrpSpPr>
          <p:cNvPr id="44" name="Group 25"/>
          <p:cNvGrpSpPr>
            <a:grpSpLocks/>
          </p:cNvGrpSpPr>
          <p:nvPr/>
        </p:nvGrpSpPr>
        <p:grpSpPr bwMode="auto">
          <a:xfrm>
            <a:off x="2282825" y="3254375"/>
            <a:ext cx="377825" cy="2365375"/>
            <a:chOff x="1438" y="2050"/>
            <a:chExt cx="238" cy="1490"/>
          </a:xfrm>
        </p:grpSpPr>
        <p:sp>
          <p:nvSpPr>
            <p:cNvPr id="45" name="Line 26"/>
            <p:cNvSpPr>
              <a:spLocks noChangeShapeType="1"/>
            </p:cNvSpPr>
            <p:nvPr/>
          </p:nvSpPr>
          <p:spPr bwMode="auto">
            <a:xfrm>
              <a:off x="1634" y="2090"/>
              <a:ext cx="6" cy="1450"/>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46" name="Oval 27"/>
            <p:cNvSpPr>
              <a:spLocks noChangeArrowheads="1"/>
            </p:cNvSpPr>
            <p:nvPr/>
          </p:nvSpPr>
          <p:spPr bwMode="auto">
            <a:xfrm>
              <a:off x="1588" y="205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47" name="Line 28"/>
            <p:cNvSpPr>
              <a:spLocks noChangeShapeType="1"/>
            </p:cNvSpPr>
            <p:nvPr/>
          </p:nvSpPr>
          <p:spPr bwMode="auto">
            <a:xfrm rot="-5400000">
              <a:off x="1541" y="3435"/>
              <a:ext cx="0" cy="206"/>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grpSp>
      <p:grpSp>
        <p:nvGrpSpPr>
          <p:cNvPr id="48" name="Group 29"/>
          <p:cNvGrpSpPr>
            <a:grpSpLocks/>
          </p:cNvGrpSpPr>
          <p:nvPr/>
        </p:nvGrpSpPr>
        <p:grpSpPr bwMode="auto">
          <a:xfrm>
            <a:off x="3381375" y="3254375"/>
            <a:ext cx="617538" cy="2362200"/>
            <a:chOff x="2130" y="2050"/>
            <a:chExt cx="389" cy="1488"/>
          </a:xfrm>
        </p:grpSpPr>
        <p:sp>
          <p:nvSpPr>
            <p:cNvPr id="49" name="Line 30"/>
            <p:cNvSpPr>
              <a:spLocks noChangeShapeType="1"/>
            </p:cNvSpPr>
            <p:nvPr/>
          </p:nvSpPr>
          <p:spPr bwMode="auto">
            <a:xfrm>
              <a:off x="2174" y="2088"/>
              <a:ext cx="6" cy="1450"/>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50" name="Oval 31"/>
            <p:cNvSpPr>
              <a:spLocks noChangeArrowheads="1"/>
            </p:cNvSpPr>
            <p:nvPr/>
          </p:nvSpPr>
          <p:spPr bwMode="auto">
            <a:xfrm>
              <a:off x="2130" y="205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51" name="Line 32"/>
            <p:cNvSpPr>
              <a:spLocks noChangeShapeType="1"/>
            </p:cNvSpPr>
            <p:nvPr/>
          </p:nvSpPr>
          <p:spPr bwMode="auto">
            <a:xfrm rot="5400000">
              <a:off x="2348" y="3367"/>
              <a:ext cx="0" cy="34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grpSp>
      <p:grpSp>
        <p:nvGrpSpPr>
          <p:cNvPr id="52" name="Group 33"/>
          <p:cNvGrpSpPr>
            <a:grpSpLocks/>
          </p:cNvGrpSpPr>
          <p:nvPr/>
        </p:nvGrpSpPr>
        <p:grpSpPr bwMode="auto">
          <a:xfrm>
            <a:off x="2428875" y="1924050"/>
            <a:ext cx="1501775" cy="1317625"/>
            <a:chOff x="1530" y="1212"/>
            <a:chExt cx="946" cy="830"/>
          </a:xfrm>
        </p:grpSpPr>
        <p:sp>
          <p:nvSpPr>
            <p:cNvPr id="53" name="AutoShape 34"/>
            <p:cNvSpPr>
              <a:spLocks/>
            </p:cNvSpPr>
            <p:nvPr/>
          </p:nvSpPr>
          <p:spPr bwMode="auto">
            <a:xfrm rot="5400000">
              <a:off x="1834" y="1699"/>
              <a:ext cx="139" cy="548"/>
            </a:xfrm>
            <a:prstGeom prst="leftBrace">
              <a:avLst>
                <a:gd name="adj1" fmla="val 32854"/>
                <a:gd name="adj2" fmla="val 50000"/>
              </a:avLst>
            </a:prstGeom>
            <a:noFill/>
            <a:ln w="19050">
              <a:solidFill>
                <a:srgbClr val="990000"/>
              </a:solidFill>
              <a:round/>
              <a:headEnd/>
              <a:tailEnd/>
            </a:ln>
          </p:spPr>
          <p:txBody>
            <a:bodyPr wrap="none" anchor="ctr"/>
            <a:lstStyle/>
            <a:p>
              <a:endParaRPr lang="en-US">
                <a:latin typeface="Arial"/>
                <a:cs typeface="Arial"/>
              </a:endParaRPr>
            </a:p>
          </p:txBody>
        </p:sp>
        <p:grpSp>
          <p:nvGrpSpPr>
            <p:cNvPr id="54" name="Group 35"/>
            <p:cNvGrpSpPr>
              <a:grpSpLocks/>
            </p:cNvGrpSpPr>
            <p:nvPr/>
          </p:nvGrpSpPr>
          <p:grpSpPr bwMode="auto">
            <a:xfrm>
              <a:off x="1530" y="1212"/>
              <a:ext cx="946" cy="666"/>
              <a:chOff x="1530" y="1212"/>
              <a:chExt cx="946" cy="666"/>
            </a:xfrm>
          </p:grpSpPr>
          <p:sp>
            <p:nvSpPr>
              <p:cNvPr id="55" name="Line 36"/>
              <p:cNvSpPr>
                <a:spLocks noChangeShapeType="1"/>
              </p:cNvSpPr>
              <p:nvPr/>
            </p:nvSpPr>
            <p:spPr bwMode="auto">
              <a:xfrm flipV="1">
                <a:off x="1907" y="1489"/>
                <a:ext cx="120" cy="389"/>
              </a:xfrm>
              <a:prstGeom prst="line">
                <a:avLst/>
              </a:prstGeom>
              <a:noFill/>
              <a:ln w="9525">
                <a:solidFill>
                  <a:schemeClr val="tx1"/>
                </a:solidFill>
                <a:round/>
                <a:headEnd/>
                <a:tailEnd/>
              </a:ln>
            </p:spPr>
            <p:txBody>
              <a:bodyPr/>
              <a:lstStyle/>
              <a:p>
                <a:endParaRPr lang="en-US">
                  <a:latin typeface="Arial"/>
                  <a:cs typeface="Arial"/>
                </a:endParaRPr>
              </a:p>
            </p:txBody>
          </p:sp>
          <p:sp>
            <p:nvSpPr>
              <p:cNvPr id="56" name="Text Box 37"/>
              <p:cNvSpPr txBox="1">
                <a:spLocks noChangeArrowheads="1"/>
              </p:cNvSpPr>
              <p:nvPr/>
            </p:nvSpPr>
            <p:spPr bwMode="auto">
              <a:xfrm>
                <a:off x="1530" y="1212"/>
                <a:ext cx="946" cy="308"/>
              </a:xfrm>
              <a:prstGeom prst="rect">
                <a:avLst/>
              </a:prstGeom>
              <a:solidFill>
                <a:srgbClr val="FFCCCC"/>
              </a:solidFill>
              <a:ln w="9525">
                <a:noFill/>
                <a:miter lim="800000"/>
                <a:headEnd/>
                <a:tailEnd/>
              </a:ln>
            </p:spPr>
            <p:txBody>
              <a:bodyPr>
                <a:spAutoFit/>
              </a:bodyPr>
              <a:lstStyle/>
              <a:p>
                <a:pPr algn="ctr">
                  <a:spcBef>
                    <a:spcPct val="50000"/>
                  </a:spcBef>
                </a:pPr>
                <a:r>
                  <a:rPr lang="en-US" sz="2600" b="1" i="1" dirty="0">
                    <a:latin typeface="Arial"/>
                    <a:cs typeface="Arial"/>
                  </a:rPr>
                  <a:t>Surplus</a:t>
                </a:r>
              </a:p>
            </p:txBody>
          </p:sp>
        </p:grpSp>
      </p:grpSp>
    </p:spTree>
    <p:extLst>
      <p:ext uri="{BB962C8B-B14F-4D97-AF65-F5344CB8AC3E}">
        <p14:creationId xmlns:p14="http://schemas.microsoft.com/office/powerpoint/2010/main" val="160451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strips(downRight)">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par>
                          <p:cTn id="18" fill="hold">
                            <p:stCondLst>
                              <p:cond delay="500"/>
                            </p:stCondLst>
                            <p:childTnLst>
                              <p:par>
                                <p:cTn id="19" presetID="18" presetClass="entr" presetSubtype="6"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strips(downRight)">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500"/>
                                        <p:tgtEl>
                                          <p:spTgt spid="3">
                                            <p:txEl>
                                              <p:pRg st="4" end="4"/>
                                            </p:txEl>
                                          </p:spTgt>
                                        </p:tgtEl>
                                      </p:cBhvr>
                                    </p:animEffect>
                                  </p:childTnLst>
                                </p:cTn>
                              </p:par>
                            </p:childTnLst>
                          </p:cTn>
                        </p:par>
                        <p:par>
                          <p:cTn id="27" fill="hold">
                            <p:stCondLst>
                              <p:cond delay="500"/>
                            </p:stCondLst>
                            <p:childTnLst>
                              <p:par>
                                <p:cTn id="28" presetID="18" presetClass="entr" presetSubtype="12"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strips(downLeft)">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fade">
                                      <p:cBhvr>
                                        <p:cTn id="3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Not in Equilibrium: </a:t>
            </a:r>
            <a:r>
              <a:rPr lang="en-US" dirty="0">
                <a:solidFill>
                  <a:srgbClr val="005EA4"/>
                </a:solidFill>
              </a:rPr>
              <a:t>Surplus</a:t>
            </a:r>
          </a:p>
        </p:txBody>
      </p:sp>
      <p:sp>
        <p:nvSpPr>
          <p:cNvPr id="3" name="Text Placeholder 2"/>
          <p:cNvSpPr>
            <a:spLocks noGrp="1"/>
          </p:cNvSpPr>
          <p:nvPr>
            <p:ph type="body" sz="quarter" idx="12"/>
          </p:nvPr>
        </p:nvSpPr>
        <p:spPr>
          <a:xfrm>
            <a:off x="5029200" y="609601"/>
            <a:ext cx="3962401" cy="4724400"/>
          </a:xfrm>
        </p:spPr>
        <p:txBody>
          <a:bodyPr/>
          <a:lstStyle/>
          <a:p>
            <a:pPr>
              <a:spcBef>
                <a:spcPct val="50000"/>
              </a:spcBef>
            </a:pPr>
            <a:r>
              <a:rPr lang="en-US" sz="2800" dirty="0">
                <a:solidFill>
                  <a:srgbClr val="B2B2B2"/>
                </a:solidFill>
                <a:cs typeface="Arial"/>
              </a:rPr>
              <a:t>Facing a surplus, </a:t>
            </a:r>
            <a:br>
              <a:rPr lang="en-US" sz="2800" dirty="0">
                <a:solidFill>
                  <a:srgbClr val="B2B2B2"/>
                </a:solidFill>
                <a:cs typeface="Arial"/>
              </a:rPr>
            </a:br>
            <a:r>
              <a:rPr lang="en-US" sz="2800" dirty="0">
                <a:solidFill>
                  <a:srgbClr val="B2B2B2"/>
                </a:solidFill>
                <a:cs typeface="Arial"/>
              </a:rPr>
              <a:t>sellers try to increase sales by cutting price.</a:t>
            </a:r>
          </a:p>
          <a:p>
            <a:pPr>
              <a:spcBef>
                <a:spcPct val="50000"/>
              </a:spcBef>
            </a:pPr>
            <a:endParaRPr lang="en-US" sz="2800" dirty="0">
              <a:solidFill>
                <a:srgbClr val="B2B2B2"/>
              </a:solidFill>
              <a:cs typeface="Arial"/>
            </a:endParaRPr>
          </a:p>
          <a:p>
            <a:r>
              <a:rPr lang="en-US" sz="2800" dirty="0">
                <a:solidFill>
                  <a:srgbClr val="B2B2B2"/>
                </a:solidFill>
                <a:cs typeface="Arial"/>
              </a:rPr>
              <a:t>This causes </a:t>
            </a:r>
            <a:r>
              <a:rPr lang="en-US" sz="2800" b="1" i="1" dirty="0">
                <a:solidFill>
                  <a:srgbClr val="B2B2B2"/>
                </a:solidFill>
                <a:cs typeface="Arial"/>
              </a:rPr>
              <a:t>Q</a:t>
            </a:r>
            <a:r>
              <a:rPr lang="en-US" sz="2800" b="1" i="1" baseline="30000" dirty="0">
                <a:solidFill>
                  <a:srgbClr val="B2B2B2"/>
                </a:solidFill>
                <a:cs typeface="Arial"/>
              </a:rPr>
              <a:t>D</a:t>
            </a:r>
            <a:r>
              <a:rPr lang="en-US" sz="2800" dirty="0">
                <a:solidFill>
                  <a:srgbClr val="B2B2B2"/>
                </a:solidFill>
                <a:cs typeface="Arial"/>
              </a:rPr>
              <a:t> to rise</a:t>
            </a:r>
          </a:p>
          <a:p>
            <a:endParaRPr lang="en-US" sz="2800" dirty="0">
              <a:solidFill>
                <a:srgbClr val="B2B2B2"/>
              </a:solidFill>
              <a:cs typeface="Arial"/>
            </a:endParaRPr>
          </a:p>
          <a:p>
            <a:r>
              <a:rPr lang="en-US" sz="2800" dirty="0">
                <a:solidFill>
                  <a:srgbClr val="B2B2B2"/>
                </a:solidFill>
                <a:cs typeface="Arial"/>
              </a:rPr>
              <a:t>and </a:t>
            </a:r>
            <a:r>
              <a:rPr lang="en-US" sz="2800" b="1" i="1" dirty="0">
                <a:solidFill>
                  <a:srgbClr val="B2B2B2"/>
                </a:solidFill>
                <a:cs typeface="Arial"/>
              </a:rPr>
              <a:t>Q</a:t>
            </a:r>
            <a:r>
              <a:rPr lang="en-US" sz="2800" b="1" i="1" baseline="30000" dirty="0">
                <a:solidFill>
                  <a:srgbClr val="B2B2B2"/>
                </a:solidFill>
                <a:cs typeface="Arial"/>
              </a:rPr>
              <a:t>S</a:t>
            </a:r>
            <a:r>
              <a:rPr lang="en-US" sz="2800" dirty="0">
                <a:solidFill>
                  <a:srgbClr val="B2B2B2"/>
                </a:solidFill>
                <a:cs typeface="Arial"/>
              </a:rPr>
              <a:t> to fall…</a:t>
            </a:r>
          </a:p>
          <a:p>
            <a:r>
              <a:rPr lang="en-US" sz="2800" dirty="0">
                <a:cs typeface="Arial"/>
              </a:rPr>
              <a:t>Prices continue to fall until market reaches equilibrium. </a:t>
            </a:r>
            <a:endParaRPr lang="en-US" sz="2800" dirty="0">
              <a:solidFill>
                <a:srgbClr val="B2B2B2"/>
              </a:solidFill>
              <a:cs typeface="Arial"/>
            </a:endParaRPr>
          </a:p>
          <a:p>
            <a:endParaRPr lang="en-US" sz="2800" dirty="0">
              <a:cs typeface="Arial"/>
            </a:endParaRPr>
          </a:p>
          <a:p>
            <a:endParaRPr lang="en-US" sz="2800" dirty="0">
              <a:cs typeface="Arial"/>
            </a:endParaRP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45</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57" name="Group 2"/>
          <p:cNvGrpSpPr>
            <a:grpSpLocks/>
          </p:cNvGrpSpPr>
          <p:nvPr/>
        </p:nvGrpSpPr>
        <p:grpSpPr bwMode="auto">
          <a:xfrm>
            <a:off x="277813" y="1444625"/>
            <a:ext cx="5513387" cy="4886325"/>
            <a:chOff x="175" y="910"/>
            <a:chExt cx="3473" cy="3078"/>
          </a:xfrm>
        </p:grpSpPr>
        <p:graphicFrame>
          <p:nvGraphicFramePr>
            <p:cNvPr id="58"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name="Worksheet" r:id="rId3" imgW="5800649" imgH="5181600" progId="Excel.Sheet.8">
                    <p:embed/>
                  </p:oleObj>
                </mc:Choice>
                <mc:Fallback>
                  <p:oleObj name="Worksheet" r:id="rId3" imgW="5800649" imgH="51816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Text Box 4"/>
            <p:cNvSpPr txBox="1">
              <a:spLocks noChangeArrowheads="1"/>
            </p:cNvSpPr>
            <p:nvPr/>
          </p:nvSpPr>
          <p:spPr bwMode="auto">
            <a:xfrm>
              <a:off x="576" y="1015"/>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60" name="Text Box 5"/>
            <p:cNvSpPr txBox="1">
              <a:spLocks noChangeArrowheads="1"/>
            </p:cNvSpPr>
            <p:nvPr/>
          </p:nvSpPr>
          <p:spPr bwMode="auto">
            <a:xfrm>
              <a:off x="3375" y="3542"/>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61" name="Group 6"/>
          <p:cNvGrpSpPr>
            <a:grpSpLocks/>
          </p:cNvGrpSpPr>
          <p:nvPr/>
        </p:nvGrpSpPr>
        <p:grpSpPr bwMode="auto">
          <a:xfrm>
            <a:off x="1808163" y="1752600"/>
            <a:ext cx="2101850" cy="3854450"/>
            <a:chOff x="1139" y="1104"/>
            <a:chExt cx="1324" cy="2428"/>
          </a:xfrm>
        </p:grpSpPr>
        <p:sp>
          <p:nvSpPr>
            <p:cNvPr id="62" name="Line 7"/>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63" name="Text Box 8"/>
            <p:cNvSpPr txBox="1">
              <a:spLocks noChangeArrowheads="1"/>
            </p:cNvSpPr>
            <p:nvPr/>
          </p:nvSpPr>
          <p:spPr bwMode="auto">
            <a:xfrm>
              <a:off x="1139"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64" name="Group 9"/>
          <p:cNvGrpSpPr>
            <a:grpSpLocks/>
          </p:cNvGrpSpPr>
          <p:nvPr/>
        </p:nvGrpSpPr>
        <p:grpSpPr bwMode="auto">
          <a:xfrm>
            <a:off x="1327150" y="1752600"/>
            <a:ext cx="3367088" cy="3857624"/>
            <a:chOff x="836" y="1104"/>
            <a:chExt cx="2121" cy="2430"/>
          </a:xfrm>
        </p:grpSpPr>
        <p:sp>
          <p:nvSpPr>
            <p:cNvPr id="65" name="Line 10"/>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66" name="Text Box 11"/>
            <p:cNvSpPr txBox="1">
              <a:spLocks noChangeArrowheads="1"/>
            </p:cNvSpPr>
            <p:nvPr/>
          </p:nvSpPr>
          <p:spPr bwMode="auto">
            <a:xfrm>
              <a:off x="2684"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sp>
        <p:nvSpPr>
          <p:cNvPr id="67" name="Line 16"/>
          <p:cNvSpPr>
            <a:spLocks noChangeShapeType="1"/>
          </p:cNvSpPr>
          <p:nvPr/>
        </p:nvSpPr>
        <p:spPr bwMode="auto">
          <a:xfrm flipV="1">
            <a:off x="1320800" y="3327400"/>
            <a:ext cx="2152650" cy="1588"/>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68" name="Line 17"/>
          <p:cNvSpPr>
            <a:spLocks noChangeShapeType="1"/>
          </p:cNvSpPr>
          <p:nvPr/>
        </p:nvSpPr>
        <p:spPr bwMode="auto">
          <a:xfrm>
            <a:off x="2593975" y="3317875"/>
            <a:ext cx="9525" cy="2301875"/>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69" name="Line 18"/>
          <p:cNvSpPr>
            <a:spLocks noChangeShapeType="1"/>
          </p:cNvSpPr>
          <p:nvPr/>
        </p:nvSpPr>
        <p:spPr bwMode="auto">
          <a:xfrm>
            <a:off x="3451225" y="3314700"/>
            <a:ext cx="9525" cy="2301875"/>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70" name="AutoShape 19"/>
          <p:cNvSpPr>
            <a:spLocks/>
          </p:cNvSpPr>
          <p:nvPr/>
        </p:nvSpPr>
        <p:spPr bwMode="auto">
          <a:xfrm rot="5400000">
            <a:off x="2912269" y="2696369"/>
            <a:ext cx="220662" cy="869950"/>
          </a:xfrm>
          <a:prstGeom prst="leftBrace">
            <a:avLst>
              <a:gd name="adj1" fmla="val 32854"/>
              <a:gd name="adj2" fmla="val 50000"/>
            </a:avLst>
          </a:prstGeom>
          <a:noFill/>
          <a:ln w="19050">
            <a:solidFill>
              <a:srgbClr val="B2B2B2"/>
            </a:solidFill>
            <a:round/>
            <a:headEnd/>
            <a:tailEnd/>
          </a:ln>
        </p:spPr>
        <p:txBody>
          <a:bodyPr wrap="none" anchor="ctr"/>
          <a:lstStyle/>
          <a:p>
            <a:endParaRPr lang="en-US">
              <a:latin typeface="Arial"/>
              <a:cs typeface="Arial"/>
            </a:endParaRPr>
          </a:p>
        </p:txBody>
      </p:sp>
      <p:sp>
        <p:nvSpPr>
          <p:cNvPr id="71" name="Line 20"/>
          <p:cNvSpPr>
            <a:spLocks noChangeShapeType="1"/>
          </p:cNvSpPr>
          <p:nvPr/>
        </p:nvSpPr>
        <p:spPr bwMode="auto">
          <a:xfrm flipV="1">
            <a:off x="3027363" y="2363788"/>
            <a:ext cx="190500" cy="617537"/>
          </a:xfrm>
          <a:prstGeom prst="line">
            <a:avLst/>
          </a:prstGeom>
          <a:noFill/>
          <a:ln w="9525">
            <a:solidFill>
              <a:srgbClr val="B2B2B2"/>
            </a:solidFill>
            <a:round/>
            <a:headEnd/>
            <a:tailEnd/>
          </a:ln>
        </p:spPr>
        <p:txBody>
          <a:bodyPr/>
          <a:lstStyle/>
          <a:p>
            <a:endParaRPr lang="en-US">
              <a:latin typeface="Arial"/>
              <a:cs typeface="Arial"/>
            </a:endParaRPr>
          </a:p>
        </p:txBody>
      </p:sp>
      <p:sp>
        <p:nvSpPr>
          <p:cNvPr id="72" name="Text Box 21"/>
          <p:cNvSpPr txBox="1">
            <a:spLocks noChangeArrowheads="1"/>
          </p:cNvSpPr>
          <p:nvPr/>
        </p:nvSpPr>
        <p:spPr bwMode="auto">
          <a:xfrm>
            <a:off x="2428875" y="1924050"/>
            <a:ext cx="1501775" cy="488950"/>
          </a:xfrm>
          <a:prstGeom prst="rect">
            <a:avLst/>
          </a:prstGeom>
          <a:noFill/>
          <a:ln w="9525">
            <a:noFill/>
            <a:miter lim="800000"/>
            <a:headEnd/>
            <a:tailEnd/>
          </a:ln>
        </p:spPr>
        <p:txBody>
          <a:bodyPr>
            <a:spAutoFit/>
          </a:bodyPr>
          <a:lstStyle/>
          <a:p>
            <a:pPr algn="ctr">
              <a:spcBef>
                <a:spcPct val="50000"/>
              </a:spcBef>
            </a:pPr>
            <a:r>
              <a:rPr lang="en-US" sz="2600" b="1" i="1">
                <a:solidFill>
                  <a:srgbClr val="B2B2B2"/>
                </a:solidFill>
                <a:latin typeface="Arial"/>
                <a:cs typeface="Arial"/>
              </a:rPr>
              <a:t>Surplus</a:t>
            </a:r>
          </a:p>
        </p:txBody>
      </p:sp>
      <p:grpSp>
        <p:nvGrpSpPr>
          <p:cNvPr id="73" name="Group 23"/>
          <p:cNvGrpSpPr>
            <a:grpSpLocks/>
          </p:cNvGrpSpPr>
          <p:nvPr/>
        </p:nvGrpSpPr>
        <p:grpSpPr bwMode="auto">
          <a:xfrm>
            <a:off x="1319213" y="3338513"/>
            <a:ext cx="1681162" cy="2278062"/>
            <a:chOff x="831" y="2103"/>
            <a:chExt cx="1059" cy="1435"/>
          </a:xfrm>
        </p:grpSpPr>
        <p:grpSp>
          <p:nvGrpSpPr>
            <p:cNvPr id="74" name="Group 24"/>
            <p:cNvGrpSpPr>
              <a:grpSpLocks/>
            </p:cNvGrpSpPr>
            <p:nvPr/>
          </p:nvGrpSpPr>
          <p:grpSpPr bwMode="auto">
            <a:xfrm>
              <a:off x="831" y="2103"/>
              <a:ext cx="1013" cy="358"/>
              <a:chOff x="831" y="2103"/>
              <a:chExt cx="1013" cy="358"/>
            </a:xfrm>
          </p:grpSpPr>
          <p:sp>
            <p:nvSpPr>
              <p:cNvPr id="78" name="Line 25"/>
              <p:cNvSpPr>
                <a:spLocks noChangeShapeType="1"/>
              </p:cNvSpPr>
              <p:nvPr/>
            </p:nvSpPr>
            <p:spPr bwMode="auto">
              <a:xfrm>
                <a:off x="831" y="2103"/>
                <a:ext cx="0" cy="35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sp>
            <p:nvSpPr>
              <p:cNvPr id="79" name="Line 26"/>
              <p:cNvSpPr>
                <a:spLocks noChangeShapeType="1"/>
              </p:cNvSpPr>
              <p:nvPr/>
            </p:nvSpPr>
            <p:spPr bwMode="auto">
              <a:xfrm flipV="1">
                <a:off x="834" y="2460"/>
                <a:ext cx="1010" cy="1"/>
              </a:xfrm>
              <a:prstGeom prst="line">
                <a:avLst/>
              </a:prstGeom>
              <a:noFill/>
              <a:ln w="12700">
                <a:solidFill>
                  <a:srgbClr val="FF0000"/>
                </a:solidFill>
                <a:prstDash val="dash"/>
                <a:round/>
                <a:headEnd/>
                <a:tailEnd/>
              </a:ln>
            </p:spPr>
            <p:txBody>
              <a:bodyPr/>
              <a:lstStyle/>
              <a:p>
                <a:endParaRPr lang="en-US">
                  <a:latin typeface="Arial"/>
                  <a:cs typeface="Arial"/>
                </a:endParaRPr>
              </a:p>
            </p:txBody>
          </p:sp>
        </p:grpSp>
        <p:grpSp>
          <p:nvGrpSpPr>
            <p:cNvPr id="75" name="Group 27"/>
            <p:cNvGrpSpPr>
              <a:grpSpLocks/>
            </p:cNvGrpSpPr>
            <p:nvPr/>
          </p:nvGrpSpPr>
          <p:grpSpPr bwMode="auto">
            <a:xfrm>
              <a:off x="1802" y="2410"/>
              <a:ext cx="88" cy="1128"/>
              <a:chOff x="1802" y="2410"/>
              <a:chExt cx="88" cy="1128"/>
            </a:xfrm>
          </p:grpSpPr>
          <p:sp>
            <p:nvSpPr>
              <p:cNvPr id="76" name="Line 28"/>
              <p:cNvSpPr>
                <a:spLocks noChangeShapeType="1"/>
              </p:cNvSpPr>
              <p:nvPr/>
            </p:nvSpPr>
            <p:spPr bwMode="auto">
              <a:xfrm>
                <a:off x="1840" y="2440"/>
                <a:ext cx="4" cy="1098"/>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77" name="Oval 29"/>
              <p:cNvSpPr>
                <a:spLocks noChangeArrowheads="1"/>
              </p:cNvSpPr>
              <p:nvPr/>
            </p:nvSpPr>
            <p:spPr bwMode="auto">
              <a:xfrm>
                <a:off x="1802" y="241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spTree>
    <p:extLst>
      <p:ext uri="{BB962C8B-B14F-4D97-AF65-F5344CB8AC3E}">
        <p14:creationId xmlns:p14="http://schemas.microsoft.com/office/powerpoint/2010/main" val="201293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strips(downRight)">
                                      <p:cBhvr>
                                        <p:cTn id="18" dur="500"/>
                                        <p:tgtEl>
                                          <p:spTgt spid="73"/>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Not in Equilibrium: </a:t>
            </a:r>
            <a:r>
              <a:rPr lang="en-US" dirty="0">
                <a:solidFill>
                  <a:srgbClr val="CC0000"/>
                </a:solidFill>
              </a:rPr>
              <a:t>Shortage</a:t>
            </a:r>
          </a:p>
        </p:txBody>
      </p:sp>
      <p:sp>
        <p:nvSpPr>
          <p:cNvPr id="3" name="Text Placeholder 2"/>
          <p:cNvSpPr>
            <a:spLocks noGrp="1"/>
          </p:cNvSpPr>
          <p:nvPr>
            <p:ph type="body" sz="quarter" idx="12"/>
          </p:nvPr>
        </p:nvSpPr>
        <p:spPr>
          <a:xfrm>
            <a:off x="4477544" y="533400"/>
            <a:ext cx="4590256" cy="5041900"/>
          </a:xfrm>
        </p:spPr>
        <p:txBody>
          <a:bodyPr/>
          <a:lstStyle/>
          <a:p>
            <a:r>
              <a:rPr lang="en-US" sz="2700" b="1" dirty="0">
                <a:solidFill>
                  <a:srgbClr val="CC0000"/>
                </a:solidFill>
              </a:rPr>
              <a:t>Shortage</a:t>
            </a:r>
            <a:r>
              <a:rPr lang="en-US" sz="2700" dirty="0"/>
              <a:t> (excess demand):</a:t>
            </a:r>
          </a:p>
          <a:p>
            <a:r>
              <a:rPr lang="en-US" sz="2700" dirty="0">
                <a:cs typeface="Arial"/>
              </a:rPr>
              <a:t>quantity demanded is 	greater than quantity 	supplied</a:t>
            </a:r>
          </a:p>
          <a:p>
            <a:endParaRPr lang="en-US" sz="2700" dirty="0">
              <a:cs typeface="Arial"/>
            </a:endParaRPr>
          </a:p>
          <a:p>
            <a:r>
              <a:rPr lang="en-US" sz="2700" dirty="0">
                <a:cs typeface="Arial"/>
              </a:rPr>
              <a:t>Example: if  </a:t>
            </a:r>
            <a:r>
              <a:rPr lang="en-US" sz="2700" b="1" i="1" dirty="0">
                <a:cs typeface="Arial"/>
              </a:rPr>
              <a:t>P</a:t>
            </a:r>
            <a:r>
              <a:rPr lang="en-US" sz="2700" dirty="0">
                <a:cs typeface="Arial"/>
              </a:rPr>
              <a:t>  =  $1, </a:t>
            </a:r>
          </a:p>
          <a:p>
            <a:r>
              <a:rPr lang="en-US" sz="2700" dirty="0">
                <a:cs typeface="Arial"/>
              </a:rPr>
              <a:t>	then </a:t>
            </a:r>
            <a:r>
              <a:rPr lang="en-US" sz="2700" b="1" i="1" dirty="0">
                <a:cs typeface="Arial"/>
              </a:rPr>
              <a:t>Q</a:t>
            </a:r>
            <a:r>
              <a:rPr lang="en-US" sz="2700" b="1" i="1" baseline="30000" dirty="0">
                <a:cs typeface="Arial"/>
              </a:rPr>
              <a:t>D</a:t>
            </a:r>
            <a:r>
              <a:rPr lang="en-US" sz="2700" dirty="0">
                <a:cs typeface="Arial"/>
              </a:rPr>
              <a:t>  = 21 lattes</a:t>
            </a:r>
          </a:p>
          <a:p>
            <a:r>
              <a:rPr lang="en-US" sz="2700" dirty="0">
                <a:cs typeface="Arial"/>
              </a:rPr>
              <a:t>	and </a:t>
            </a:r>
            <a:r>
              <a:rPr lang="en-US" sz="2700" b="1" i="1" dirty="0">
                <a:cs typeface="Arial"/>
              </a:rPr>
              <a:t>Q</a:t>
            </a:r>
            <a:r>
              <a:rPr lang="en-US" sz="2700" b="1" i="1" baseline="30000" dirty="0">
                <a:cs typeface="Arial"/>
              </a:rPr>
              <a:t>S</a:t>
            </a:r>
            <a:r>
              <a:rPr lang="en-US" sz="2700" dirty="0">
                <a:cs typeface="Arial"/>
              </a:rPr>
              <a:t>  = 5 lattes</a:t>
            </a:r>
          </a:p>
          <a:p>
            <a:r>
              <a:rPr lang="en-US" sz="2700" dirty="0">
                <a:cs typeface="Arial"/>
              </a:rPr>
              <a:t>	</a:t>
            </a:r>
          </a:p>
          <a:p>
            <a:r>
              <a:rPr lang="en-US" sz="2700" dirty="0">
                <a:cs typeface="Arial"/>
              </a:rPr>
              <a:t>resulting in a shortage of 16 lattes</a:t>
            </a:r>
          </a:p>
          <a:p>
            <a:endParaRPr lang="en-US" sz="27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46</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277813" y="1444625"/>
            <a:ext cx="5513387" cy="4886325"/>
            <a:chOff x="175" y="910"/>
            <a:chExt cx="3473" cy="3078"/>
          </a:xfrm>
        </p:grpSpPr>
        <p:graphicFrame>
          <p:nvGraphicFramePr>
            <p:cNvPr id="7"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name="Worksheet" r:id="rId3" imgW="5800649" imgH="5181600" progId="Excel.Sheet.8">
                    <p:embed/>
                  </p:oleObj>
                </mc:Choice>
                <mc:Fallback>
                  <p:oleObj name="Worksheet" r:id="rId3" imgW="5800649" imgH="518160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4"/>
            <p:cNvSpPr txBox="1">
              <a:spLocks noChangeArrowheads="1"/>
            </p:cNvSpPr>
            <p:nvPr/>
          </p:nvSpPr>
          <p:spPr bwMode="auto">
            <a:xfrm>
              <a:off x="576" y="1015"/>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9" name="Text Box 5"/>
            <p:cNvSpPr txBox="1">
              <a:spLocks noChangeArrowheads="1"/>
            </p:cNvSpPr>
            <p:nvPr/>
          </p:nvSpPr>
          <p:spPr bwMode="auto">
            <a:xfrm>
              <a:off x="3375" y="3542"/>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10" name="Group 6"/>
          <p:cNvGrpSpPr>
            <a:grpSpLocks/>
          </p:cNvGrpSpPr>
          <p:nvPr/>
        </p:nvGrpSpPr>
        <p:grpSpPr bwMode="auto">
          <a:xfrm>
            <a:off x="1808163" y="1752600"/>
            <a:ext cx="2101850" cy="3854450"/>
            <a:chOff x="1139" y="1104"/>
            <a:chExt cx="1324" cy="2428"/>
          </a:xfrm>
        </p:grpSpPr>
        <p:sp>
          <p:nvSpPr>
            <p:cNvPr id="11" name="Line 7"/>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12" name="Text Box 8"/>
            <p:cNvSpPr txBox="1">
              <a:spLocks noChangeArrowheads="1"/>
            </p:cNvSpPr>
            <p:nvPr/>
          </p:nvSpPr>
          <p:spPr bwMode="auto">
            <a:xfrm>
              <a:off x="1139"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13" name="Group 9"/>
          <p:cNvGrpSpPr>
            <a:grpSpLocks/>
          </p:cNvGrpSpPr>
          <p:nvPr/>
        </p:nvGrpSpPr>
        <p:grpSpPr bwMode="auto">
          <a:xfrm>
            <a:off x="1327150" y="1752600"/>
            <a:ext cx="3367088" cy="3857624"/>
            <a:chOff x="836" y="1104"/>
            <a:chExt cx="2121" cy="2430"/>
          </a:xfrm>
        </p:grpSpPr>
        <p:sp>
          <p:nvSpPr>
            <p:cNvPr id="14" name="Line 10"/>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15" name="Text Box 11"/>
            <p:cNvSpPr txBox="1">
              <a:spLocks noChangeArrowheads="1"/>
            </p:cNvSpPr>
            <p:nvPr/>
          </p:nvSpPr>
          <p:spPr bwMode="auto">
            <a:xfrm>
              <a:off x="2684"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sp>
        <p:nvSpPr>
          <p:cNvPr id="16" name="Line 18"/>
          <p:cNvSpPr>
            <a:spLocks noChangeShapeType="1"/>
          </p:cNvSpPr>
          <p:nvPr/>
        </p:nvSpPr>
        <p:spPr bwMode="auto">
          <a:xfrm>
            <a:off x="1322388" y="5045075"/>
            <a:ext cx="2259012" cy="0"/>
          </a:xfrm>
          <a:prstGeom prst="line">
            <a:avLst/>
          </a:prstGeom>
          <a:noFill/>
          <a:ln w="12700">
            <a:solidFill>
              <a:srgbClr val="FF0000"/>
            </a:solidFill>
            <a:prstDash val="dash"/>
            <a:round/>
            <a:headEnd/>
            <a:tailEnd/>
          </a:ln>
        </p:spPr>
        <p:txBody>
          <a:bodyPr/>
          <a:lstStyle/>
          <a:p>
            <a:endParaRPr lang="en-US">
              <a:latin typeface="Arial"/>
              <a:cs typeface="Arial"/>
            </a:endParaRPr>
          </a:p>
        </p:txBody>
      </p:sp>
      <p:grpSp>
        <p:nvGrpSpPr>
          <p:cNvPr id="17" name="Group 19"/>
          <p:cNvGrpSpPr>
            <a:grpSpLocks/>
          </p:cNvGrpSpPr>
          <p:nvPr/>
        </p:nvGrpSpPr>
        <p:grpSpPr bwMode="auto">
          <a:xfrm>
            <a:off x="3505200" y="4972050"/>
            <a:ext cx="139700" cy="642938"/>
            <a:chOff x="2208" y="3132"/>
            <a:chExt cx="88" cy="405"/>
          </a:xfrm>
        </p:grpSpPr>
        <p:sp>
          <p:nvSpPr>
            <p:cNvPr id="18" name="Line 20"/>
            <p:cNvSpPr>
              <a:spLocks noChangeShapeType="1"/>
            </p:cNvSpPr>
            <p:nvPr/>
          </p:nvSpPr>
          <p:spPr bwMode="auto">
            <a:xfrm flipH="1">
              <a:off x="2247" y="3163"/>
              <a:ext cx="2" cy="374"/>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19" name="Oval 21"/>
            <p:cNvSpPr>
              <a:spLocks noChangeArrowheads="1"/>
            </p:cNvSpPr>
            <p:nvPr/>
          </p:nvSpPr>
          <p:spPr bwMode="auto">
            <a:xfrm>
              <a:off x="2208" y="313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grpSp>
        <p:nvGrpSpPr>
          <p:cNvPr id="20" name="Group 22"/>
          <p:cNvGrpSpPr>
            <a:grpSpLocks/>
          </p:cNvGrpSpPr>
          <p:nvPr/>
        </p:nvGrpSpPr>
        <p:grpSpPr bwMode="auto">
          <a:xfrm>
            <a:off x="1793875" y="4972050"/>
            <a:ext cx="139700" cy="646113"/>
            <a:chOff x="1130" y="3132"/>
            <a:chExt cx="88" cy="407"/>
          </a:xfrm>
        </p:grpSpPr>
        <p:sp>
          <p:nvSpPr>
            <p:cNvPr id="21" name="Line 23"/>
            <p:cNvSpPr>
              <a:spLocks noChangeShapeType="1"/>
            </p:cNvSpPr>
            <p:nvPr/>
          </p:nvSpPr>
          <p:spPr bwMode="auto">
            <a:xfrm flipH="1">
              <a:off x="1173" y="3165"/>
              <a:ext cx="2" cy="374"/>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22" name="Oval 24"/>
            <p:cNvSpPr>
              <a:spLocks noChangeArrowheads="1"/>
            </p:cNvSpPr>
            <p:nvPr/>
          </p:nvSpPr>
          <p:spPr bwMode="auto">
            <a:xfrm>
              <a:off x="1130" y="313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23" name="AutoShape 25"/>
          <p:cNvSpPr>
            <a:spLocks/>
          </p:cNvSpPr>
          <p:nvPr/>
        </p:nvSpPr>
        <p:spPr bwMode="auto">
          <a:xfrm rot="-5400000">
            <a:off x="2601119" y="4407694"/>
            <a:ext cx="220662" cy="1714500"/>
          </a:xfrm>
          <a:prstGeom prst="leftBrace">
            <a:avLst>
              <a:gd name="adj1" fmla="val 64748"/>
              <a:gd name="adj2" fmla="val 50000"/>
            </a:avLst>
          </a:prstGeom>
          <a:noFill/>
          <a:ln w="19050">
            <a:solidFill>
              <a:srgbClr val="990000"/>
            </a:solidFill>
            <a:round/>
            <a:headEnd/>
            <a:tailEnd/>
          </a:ln>
        </p:spPr>
        <p:txBody>
          <a:bodyPr wrap="none" anchor="ctr"/>
          <a:lstStyle/>
          <a:p>
            <a:endParaRPr lang="en-US">
              <a:latin typeface="Arial"/>
              <a:cs typeface="Arial"/>
            </a:endParaRPr>
          </a:p>
        </p:txBody>
      </p:sp>
      <p:sp>
        <p:nvSpPr>
          <p:cNvPr id="24" name="Text Box 26"/>
          <p:cNvSpPr txBox="1">
            <a:spLocks noChangeArrowheads="1"/>
          </p:cNvSpPr>
          <p:nvPr/>
        </p:nvSpPr>
        <p:spPr bwMode="auto">
          <a:xfrm>
            <a:off x="1951038" y="5394325"/>
            <a:ext cx="1512887" cy="473075"/>
          </a:xfrm>
          <a:prstGeom prst="rect">
            <a:avLst/>
          </a:prstGeom>
          <a:solidFill>
            <a:srgbClr val="FFCCCC"/>
          </a:solidFill>
          <a:ln w="9525">
            <a:noFill/>
            <a:miter lim="800000"/>
            <a:headEnd/>
            <a:tailEnd/>
          </a:ln>
        </p:spPr>
        <p:txBody>
          <a:bodyPr lIns="45720" rIns="45720">
            <a:spAutoFit/>
          </a:bodyPr>
          <a:lstStyle/>
          <a:p>
            <a:pPr algn="ctr">
              <a:spcBef>
                <a:spcPct val="50000"/>
              </a:spcBef>
            </a:pPr>
            <a:r>
              <a:rPr lang="en-US" sz="2500" b="1" i="1" dirty="0">
                <a:latin typeface="Arial"/>
                <a:cs typeface="Arial"/>
              </a:rPr>
              <a:t>Shortage</a:t>
            </a:r>
          </a:p>
        </p:txBody>
      </p:sp>
    </p:spTree>
    <p:extLst>
      <p:ext uri="{BB962C8B-B14F-4D97-AF65-F5344CB8AC3E}">
        <p14:creationId xmlns:p14="http://schemas.microsoft.com/office/powerpoint/2010/main" val="425384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500"/>
                                        <p:tgtEl>
                                          <p:spTgt spid="3">
                                            <p:txEl>
                                              <p:pRg st="5" end="5"/>
                                            </p:txEl>
                                          </p:spTgt>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wipe(left)">
                                      <p:cBhvr>
                                        <p:cTn id="5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P spid="23"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Not in Equilibrium: </a:t>
            </a:r>
            <a:r>
              <a:rPr lang="en-US" dirty="0">
                <a:solidFill>
                  <a:srgbClr val="CC0000"/>
                </a:solidFill>
              </a:rPr>
              <a:t>Shortage</a:t>
            </a:r>
          </a:p>
        </p:txBody>
      </p:sp>
      <p:sp>
        <p:nvSpPr>
          <p:cNvPr id="3" name="Text Placeholder 2"/>
          <p:cNvSpPr>
            <a:spLocks noGrp="1"/>
          </p:cNvSpPr>
          <p:nvPr>
            <p:ph type="body" sz="quarter" idx="12"/>
          </p:nvPr>
        </p:nvSpPr>
        <p:spPr>
          <a:xfrm>
            <a:off x="4694238" y="457200"/>
            <a:ext cx="4373562" cy="5118100"/>
          </a:xfrm>
        </p:spPr>
        <p:txBody>
          <a:bodyPr/>
          <a:lstStyle/>
          <a:p>
            <a:pPr>
              <a:spcBef>
                <a:spcPct val="50000"/>
              </a:spcBef>
            </a:pPr>
            <a:r>
              <a:rPr lang="en-US" sz="2800" dirty="0">
                <a:cs typeface="Arial"/>
              </a:rPr>
              <a:t>Facing a shortage, </a:t>
            </a:r>
            <a:br>
              <a:rPr lang="en-US" sz="2800" dirty="0">
                <a:cs typeface="Arial"/>
              </a:rPr>
            </a:br>
            <a:r>
              <a:rPr lang="en-US" sz="2800" dirty="0">
                <a:cs typeface="Arial"/>
              </a:rPr>
              <a:t>sellers raise the price,</a:t>
            </a:r>
          </a:p>
          <a:p>
            <a:endParaRPr lang="en-US" sz="2800" dirty="0">
              <a:cs typeface="Arial"/>
            </a:endParaRPr>
          </a:p>
          <a:p>
            <a:r>
              <a:rPr lang="en-US" sz="2800" dirty="0">
                <a:cs typeface="Arial"/>
              </a:rPr>
              <a:t>	causing </a:t>
            </a:r>
            <a:r>
              <a:rPr lang="en-US" sz="2800" b="1" i="1" dirty="0">
                <a:cs typeface="Arial"/>
              </a:rPr>
              <a:t>Q</a:t>
            </a:r>
            <a:r>
              <a:rPr lang="en-US" sz="2800" b="1" i="1" baseline="30000" dirty="0">
                <a:cs typeface="Arial"/>
              </a:rPr>
              <a:t>D</a:t>
            </a:r>
            <a:r>
              <a:rPr lang="en-US" sz="2800" dirty="0">
                <a:cs typeface="Arial"/>
              </a:rPr>
              <a:t> to fall</a:t>
            </a:r>
          </a:p>
          <a:p>
            <a:endParaRPr lang="en-US" sz="2800" dirty="0">
              <a:cs typeface="Arial"/>
            </a:endParaRPr>
          </a:p>
          <a:p>
            <a:r>
              <a:rPr lang="en-US" sz="2800" dirty="0">
                <a:cs typeface="Arial"/>
              </a:rPr>
              <a:t>	and </a:t>
            </a:r>
            <a:r>
              <a:rPr lang="en-US" sz="2800" b="1" i="1" dirty="0">
                <a:cs typeface="Arial"/>
              </a:rPr>
              <a:t>Q</a:t>
            </a:r>
            <a:r>
              <a:rPr lang="en-US" sz="2800" b="1" i="1" baseline="30000" dirty="0">
                <a:cs typeface="Arial"/>
              </a:rPr>
              <a:t>S</a:t>
            </a:r>
            <a:r>
              <a:rPr lang="en-US" sz="2800" dirty="0">
                <a:cs typeface="Arial"/>
              </a:rPr>
              <a:t> to rise,</a:t>
            </a:r>
          </a:p>
          <a:p>
            <a:endParaRPr lang="en-US" sz="2800" dirty="0">
              <a:cs typeface="Arial"/>
            </a:endParaRPr>
          </a:p>
          <a:p>
            <a:r>
              <a:rPr lang="en-US" sz="2800" dirty="0">
                <a:cs typeface="Arial"/>
              </a:rPr>
              <a:t>…which reduces the shortage.   </a:t>
            </a:r>
          </a:p>
          <a:p>
            <a:endParaRPr lang="en-US" sz="2800" dirty="0">
              <a:cs typeface="Arial"/>
            </a:endParaRPr>
          </a:p>
          <a:p>
            <a:endParaRPr lang="en-US" sz="2800" dirty="0">
              <a:cs typeface="Arial"/>
            </a:endParaRPr>
          </a:p>
          <a:p>
            <a:endParaRPr lang="en-US" sz="27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47</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5" name="Group 2"/>
          <p:cNvGrpSpPr>
            <a:grpSpLocks/>
          </p:cNvGrpSpPr>
          <p:nvPr/>
        </p:nvGrpSpPr>
        <p:grpSpPr bwMode="auto">
          <a:xfrm>
            <a:off x="277813" y="1444625"/>
            <a:ext cx="5513387" cy="4886325"/>
            <a:chOff x="175" y="910"/>
            <a:chExt cx="3473" cy="3078"/>
          </a:xfrm>
        </p:grpSpPr>
        <p:graphicFrame>
          <p:nvGraphicFramePr>
            <p:cNvPr id="26"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name="Worksheet" r:id="rId3" imgW="5800825" imgH="5181763" progId="Excel.Sheet.8">
                    <p:embed/>
                  </p:oleObj>
                </mc:Choice>
                <mc:Fallback>
                  <p:oleObj name="Worksheet" r:id="rId3" imgW="5800825" imgH="5181763"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4"/>
            <p:cNvSpPr txBox="1">
              <a:spLocks noChangeArrowheads="1"/>
            </p:cNvSpPr>
            <p:nvPr/>
          </p:nvSpPr>
          <p:spPr bwMode="auto">
            <a:xfrm>
              <a:off x="576" y="1015"/>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28" name="Text Box 5"/>
            <p:cNvSpPr txBox="1">
              <a:spLocks noChangeArrowheads="1"/>
            </p:cNvSpPr>
            <p:nvPr/>
          </p:nvSpPr>
          <p:spPr bwMode="auto">
            <a:xfrm>
              <a:off x="3375" y="3542"/>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29" name="Group 6"/>
          <p:cNvGrpSpPr>
            <a:grpSpLocks/>
          </p:cNvGrpSpPr>
          <p:nvPr/>
        </p:nvGrpSpPr>
        <p:grpSpPr bwMode="auto">
          <a:xfrm>
            <a:off x="1808163" y="1752600"/>
            <a:ext cx="2101850" cy="3854450"/>
            <a:chOff x="1139" y="1104"/>
            <a:chExt cx="1324" cy="2428"/>
          </a:xfrm>
        </p:grpSpPr>
        <p:sp>
          <p:nvSpPr>
            <p:cNvPr id="30" name="Line 7"/>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31" name="Text Box 8"/>
            <p:cNvSpPr txBox="1">
              <a:spLocks noChangeArrowheads="1"/>
            </p:cNvSpPr>
            <p:nvPr/>
          </p:nvSpPr>
          <p:spPr bwMode="auto">
            <a:xfrm>
              <a:off x="1139"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32" name="Group 9"/>
          <p:cNvGrpSpPr>
            <a:grpSpLocks/>
          </p:cNvGrpSpPr>
          <p:nvPr/>
        </p:nvGrpSpPr>
        <p:grpSpPr bwMode="auto">
          <a:xfrm>
            <a:off x="1327150" y="1752600"/>
            <a:ext cx="3367088" cy="3857624"/>
            <a:chOff x="836" y="1104"/>
            <a:chExt cx="2121" cy="2430"/>
          </a:xfrm>
        </p:grpSpPr>
        <p:sp>
          <p:nvSpPr>
            <p:cNvPr id="33" name="Line 10"/>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34" name="Text Box 11"/>
            <p:cNvSpPr txBox="1">
              <a:spLocks noChangeArrowheads="1"/>
            </p:cNvSpPr>
            <p:nvPr/>
          </p:nvSpPr>
          <p:spPr bwMode="auto">
            <a:xfrm>
              <a:off x="2684"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sp>
        <p:nvSpPr>
          <p:cNvPr id="35" name="Line 14"/>
          <p:cNvSpPr>
            <a:spLocks noChangeShapeType="1"/>
          </p:cNvSpPr>
          <p:nvPr/>
        </p:nvSpPr>
        <p:spPr bwMode="auto">
          <a:xfrm>
            <a:off x="1322388" y="5045075"/>
            <a:ext cx="2259012" cy="0"/>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36" name="Line 15"/>
          <p:cNvSpPr>
            <a:spLocks noChangeShapeType="1"/>
          </p:cNvSpPr>
          <p:nvPr/>
        </p:nvSpPr>
        <p:spPr bwMode="auto">
          <a:xfrm flipH="1">
            <a:off x="3567113" y="5021263"/>
            <a:ext cx="3175" cy="593725"/>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37" name="Oval 16"/>
          <p:cNvSpPr>
            <a:spLocks noChangeArrowheads="1"/>
          </p:cNvSpPr>
          <p:nvPr/>
        </p:nvSpPr>
        <p:spPr bwMode="auto">
          <a:xfrm>
            <a:off x="3505200" y="4972050"/>
            <a:ext cx="139700" cy="138113"/>
          </a:xfrm>
          <a:prstGeom prst="ellipse">
            <a:avLst/>
          </a:prstGeom>
          <a:solidFill>
            <a:srgbClr val="B2B2B2"/>
          </a:solidFill>
          <a:ln w="9525">
            <a:noFill/>
            <a:prstDash val="dash"/>
            <a:round/>
            <a:headEnd/>
            <a:tailEnd/>
          </a:ln>
        </p:spPr>
        <p:txBody>
          <a:bodyPr wrap="none" anchor="ctr"/>
          <a:lstStyle/>
          <a:p>
            <a:endParaRPr lang="en-US">
              <a:latin typeface="Arial"/>
              <a:cs typeface="Arial"/>
            </a:endParaRPr>
          </a:p>
        </p:txBody>
      </p:sp>
      <p:grpSp>
        <p:nvGrpSpPr>
          <p:cNvPr id="38" name="Group 17"/>
          <p:cNvGrpSpPr>
            <a:grpSpLocks/>
          </p:cNvGrpSpPr>
          <p:nvPr/>
        </p:nvGrpSpPr>
        <p:grpSpPr bwMode="auto">
          <a:xfrm>
            <a:off x="1793875" y="4972050"/>
            <a:ext cx="139700" cy="646113"/>
            <a:chOff x="1130" y="3132"/>
            <a:chExt cx="88" cy="407"/>
          </a:xfrm>
        </p:grpSpPr>
        <p:sp>
          <p:nvSpPr>
            <p:cNvPr id="39" name="Line 18"/>
            <p:cNvSpPr>
              <a:spLocks noChangeShapeType="1"/>
            </p:cNvSpPr>
            <p:nvPr/>
          </p:nvSpPr>
          <p:spPr bwMode="auto">
            <a:xfrm flipH="1">
              <a:off x="1173" y="3165"/>
              <a:ext cx="2" cy="374"/>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40" name="Oval 19"/>
            <p:cNvSpPr>
              <a:spLocks noChangeArrowheads="1"/>
            </p:cNvSpPr>
            <p:nvPr/>
          </p:nvSpPr>
          <p:spPr bwMode="auto">
            <a:xfrm>
              <a:off x="1130" y="3132"/>
              <a:ext cx="88" cy="87"/>
            </a:xfrm>
            <a:prstGeom prst="ellipse">
              <a:avLst/>
            </a:prstGeom>
            <a:solidFill>
              <a:srgbClr val="B2B2B2"/>
            </a:solidFill>
            <a:ln w="9525">
              <a:noFill/>
              <a:prstDash val="dash"/>
              <a:round/>
              <a:headEnd/>
              <a:tailEnd/>
            </a:ln>
          </p:spPr>
          <p:txBody>
            <a:bodyPr wrap="none" anchor="ctr"/>
            <a:lstStyle/>
            <a:p>
              <a:endParaRPr lang="en-US">
                <a:latin typeface="Arial"/>
                <a:cs typeface="Arial"/>
              </a:endParaRPr>
            </a:p>
          </p:txBody>
        </p:sp>
      </p:grpSp>
      <p:grpSp>
        <p:nvGrpSpPr>
          <p:cNvPr id="41" name="Group 24"/>
          <p:cNvGrpSpPr>
            <a:grpSpLocks/>
          </p:cNvGrpSpPr>
          <p:nvPr/>
        </p:nvGrpSpPr>
        <p:grpSpPr bwMode="auto">
          <a:xfrm>
            <a:off x="1319213" y="4479925"/>
            <a:ext cx="1952625" cy="558800"/>
            <a:chOff x="831" y="2822"/>
            <a:chExt cx="1230" cy="352"/>
          </a:xfrm>
        </p:grpSpPr>
        <p:sp>
          <p:nvSpPr>
            <p:cNvPr id="42" name="Line 25"/>
            <p:cNvSpPr>
              <a:spLocks noChangeShapeType="1"/>
            </p:cNvSpPr>
            <p:nvPr/>
          </p:nvSpPr>
          <p:spPr bwMode="auto">
            <a:xfrm>
              <a:off x="831" y="2822"/>
              <a:ext cx="1230" cy="0"/>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43" name="Line 26"/>
            <p:cNvSpPr>
              <a:spLocks noChangeShapeType="1"/>
            </p:cNvSpPr>
            <p:nvPr/>
          </p:nvSpPr>
          <p:spPr bwMode="auto">
            <a:xfrm rot="10800000">
              <a:off x="833" y="2822"/>
              <a:ext cx="0" cy="35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grpSp>
      <p:grpSp>
        <p:nvGrpSpPr>
          <p:cNvPr id="44" name="Group 27"/>
          <p:cNvGrpSpPr>
            <a:grpSpLocks/>
          </p:cNvGrpSpPr>
          <p:nvPr/>
        </p:nvGrpSpPr>
        <p:grpSpPr bwMode="auto">
          <a:xfrm>
            <a:off x="3186113" y="4405313"/>
            <a:ext cx="384175" cy="1214437"/>
            <a:chOff x="2007" y="2775"/>
            <a:chExt cx="242" cy="765"/>
          </a:xfrm>
        </p:grpSpPr>
        <p:grpSp>
          <p:nvGrpSpPr>
            <p:cNvPr id="45" name="Group 28"/>
            <p:cNvGrpSpPr>
              <a:grpSpLocks/>
            </p:cNvGrpSpPr>
            <p:nvPr/>
          </p:nvGrpSpPr>
          <p:grpSpPr bwMode="auto">
            <a:xfrm>
              <a:off x="2007" y="2775"/>
              <a:ext cx="88" cy="765"/>
              <a:chOff x="2007" y="2775"/>
              <a:chExt cx="88" cy="765"/>
            </a:xfrm>
          </p:grpSpPr>
          <p:sp>
            <p:nvSpPr>
              <p:cNvPr id="47" name="Line 29"/>
              <p:cNvSpPr>
                <a:spLocks noChangeShapeType="1"/>
              </p:cNvSpPr>
              <p:nvPr/>
            </p:nvSpPr>
            <p:spPr bwMode="auto">
              <a:xfrm flipH="1">
                <a:off x="2050" y="2822"/>
                <a:ext cx="0" cy="718"/>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48" name="Oval 30"/>
              <p:cNvSpPr>
                <a:spLocks noChangeArrowheads="1"/>
              </p:cNvSpPr>
              <p:nvPr/>
            </p:nvSpPr>
            <p:spPr bwMode="auto">
              <a:xfrm>
                <a:off x="2007" y="277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46" name="Line 31"/>
            <p:cNvSpPr>
              <a:spLocks noChangeShapeType="1"/>
            </p:cNvSpPr>
            <p:nvPr/>
          </p:nvSpPr>
          <p:spPr bwMode="auto">
            <a:xfrm rot="5400000">
              <a:off x="2148" y="3438"/>
              <a:ext cx="0" cy="20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grpSp>
      <p:grpSp>
        <p:nvGrpSpPr>
          <p:cNvPr id="49" name="Group 32"/>
          <p:cNvGrpSpPr>
            <a:grpSpLocks/>
          </p:cNvGrpSpPr>
          <p:nvPr/>
        </p:nvGrpSpPr>
        <p:grpSpPr bwMode="auto">
          <a:xfrm>
            <a:off x="1858963" y="4408488"/>
            <a:ext cx="596900" cy="1209675"/>
            <a:chOff x="1171" y="2777"/>
            <a:chExt cx="376" cy="762"/>
          </a:xfrm>
        </p:grpSpPr>
        <p:grpSp>
          <p:nvGrpSpPr>
            <p:cNvPr id="50" name="Group 33"/>
            <p:cNvGrpSpPr>
              <a:grpSpLocks/>
            </p:cNvGrpSpPr>
            <p:nvPr/>
          </p:nvGrpSpPr>
          <p:grpSpPr bwMode="auto">
            <a:xfrm>
              <a:off x="1459" y="2777"/>
              <a:ext cx="88" cy="759"/>
              <a:chOff x="1459" y="2777"/>
              <a:chExt cx="88" cy="759"/>
            </a:xfrm>
          </p:grpSpPr>
          <p:sp>
            <p:nvSpPr>
              <p:cNvPr id="52" name="Line 34"/>
              <p:cNvSpPr>
                <a:spLocks noChangeShapeType="1"/>
              </p:cNvSpPr>
              <p:nvPr/>
            </p:nvSpPr>
            <p:spPr bwMode="auto">
              <a:xfrm flipH="1">
                <a:off x="1504" y="2820"/>
                <a:ext cx="2" cy="716"/>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53" name="Oval 35"/>
              <p:cNvSpPr>
                <a:spLocks noChangeArrowheads="1"/>
              </p:cNvSpPr>
              <p:nvPr/>
            </p:nvSpPr>
            <p:spPr bwMode="auto">
              <a:xfrm>
                <a:off x="1459" y="2777"/>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51" name="Line 36"/>
            <p:cNvSpPr>
              <a:spLocks noChangeShapeType="1"/>
            </p:cNvSpPr>
            <p:nvPr/>
          </p:nvSpPr>
          <p:spPr bwMode="auto">
            <a:xfrm rot="-5400000">
              <a:off x="1340" y="3370"/>
              <a:ext cx="0" cy="338"/>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grpSp>
      <p:grpSp>
        <p:nvGrpSpPr>
          <p:cNvPr id="54" name="Group 37"/>
          <p:cNvGrpSpPr>
            <a:grpSpLocks/>
          </p:cNvGrpSpPr>
          <p:nvPr/>
        </p:nvGrpSpPr>
        <p:grpSpPr bwMode="auto">
          <a:xfrm>
            <a:off x="1958975" y="4572000"/>
            <a:ext cx="1512888" cy="912813"/>
            <a:chOff x="1234" y="2880"/>
            <a:chExt cx="953" cy="575"/>
          </a:xfrm>
        </p:grpSpPr>
        <p:sp>
          <p:nvSpPr>
            <p:cNvPr id="55" name="AutoShape 38"/>
            <p:cNvSpPr>
              <a:spLocks/>
            </p:cNvSpPr>
            <p:nvPr/>
          </p:nvSpPr>
          <p:spPr bwMode="auto">
            <a:xfrm rot="-5400000">
              <a:off x="1712" y="2675"/>
              <a:ext cx="132" cy="541"/>
            </a:xfrm>
            <a:prstGeom prst="leftBrace">
              <a:avLst>
                <a:gd name="adj1" fmla="val 34154"/>
                <a:gd name="adj2" fmla="val 50000"/>
              </a:avLst>
            </a:prstGeom>
            <a:noFill/>
            <a:ln w="19050">
              <a:solidFill>
                <a:srgbClr val="990000"/>
              </a:solidFill>
              <a:round/>
              <a:headEnd/>
              <a:tailEnd/>
            </a:ln>
          </p:spPr>
          <p:txBody>
            <a:bodyPr wrap="none" anchor="ctr"/>
            <a:lstStyle/>
            <a:p>
              <a:endParaRPr lang="en-US">
                <a:latin typeface="Arial"/>
                <a:cs typeface="Arial"/>
              </a:endParaRPr>
            </a:p>
          </p:txBody>
        </p:sp>
        <p:grpSp>
          <p:nvGrpSpPr>
            <p:cNvPr id="56" name="Group 39"/>
            <p:cNvGrpSpPr>
              <a:grpSpLocks/>
            </p:cNvGrpSpPr>
            <p:nvPr/>
          </p:nvGrpSpPr>
          <p:grpSpPr bwMode="auto">
            <a:xfrm>
              <a:off x="1234" y="3031"/>
              <a:ext cx="953" cy="424"/>
              <a:chOff x="1234" y="3031"/>
              <a:chExt cx="953" cy="424"/>
            </a:xfrm>
          </p:grpSpPr>
          <p:sp>
            <p:nvSpPr>
              <p:cNvPr id="57" name="Line 40"/>
              <p:cNvSpPr>
                <a:spLocks noChangeShapeType="1"/>
              </p:cNvSpPr>
              <p:nvPr/>
            </p:nvSpPr>
            <p:spPr bwMode="auto">
              <a:xfrm flipV="1">
                <a:off x="1700" y="3031"/>
                <a:ext cx="75" cy="322"/>
              </a:xfrm>
              <a:prstGeom prst="line">
                <a:avLst/>
              </a:prstGeom>
              <a:noFill/>
              <a:ln w="9525">
                <a:solidFill>
                  <a:schemeClr val="tx1"/>
                </a:solidFill>
                <a:round/>
                <a:headEnd/>
                <a:tailEnd/>
              </a:ln>
            </p:spPr>
            <p:txBody>
              <a:bodyPr/>
              <a:lstStyle/>
              <a:p>
                <a:endParaRPr lang="en-US">
                  <a:latin typeface="Arial"/>
                  <a:cs typeface="Arial"/>
                </a:endParaRPr>
              </a:p>
            </p:txBody>
          </p:sp>
          <p:sp>
            <p:nvSpPr>
              <p:cNvPr id="58" name="Text Box 41"/>
              <p:cNvSpPr txBox="1">
                <a:spLocks noChangeArrowheads="1"/>
              </p:cNvSpPr>
              <p:nvPr/>
            </p:nvSpPr>
            <p:spPr bwMode="auto">
              <a:xfrm>
                <a:off x="1234" y="3157"/>
                <a:ext cx="953" cy="298"/>
              </a:xfrm>
              <a:prstGeom prst="rect">
                <a:avLst/>
              </a:prstGeom>
              <a:solidFill>
                <a:srgbClr val="FFCCCC"/>
              </a:solidFill>
              <a:ln w="9525">
                <a:noFill/>
                <a:miter lim="800000"/>
                <a:headEnd/>
                <a:tailEnd/>
              </a:ln>
            </p:spPr>
            <p:txBody>
              <a:bodyPr lIns="45720" rIns="45720">
                <a:spAutoFit/>
              </a:bodyPr>
              <a:lstStyle/>
              <a:p>
                <a:pPr algn="ctr">
                  <a:spcBef>
                    <a:spcPct val="50000"/>
                  </a:spcBef>
                </a:pPr>
                <a:r>
                  <a:rPr lang="en-US" sz="2500" b="1" i="1" dirty="0">
                    <a:latin typeface="Arial"/>
                    <a:cs typeface="Arial"/>
                  </a:rPr>
                  <a:t>Shortage</a:t>
                </a:r>
              </a:p>
            </p:txBody>
          </p:sp>
        </p:grpSp>
      </p:grpSp>
    </p:spTree>
    <p:extLst>
      <p:ext uri="{BB962C8B-B14F-4D97-AF65-F5344CB8AC3E}">
        <p14:creationId xmlns:p14="http://schemas.microsoft.com/office/powerpoint/2010/main" val="188832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18" presetClass="entr" presetSubtype="3"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strips(upRigh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strips(downLeft)">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strips(downRight)">
                                      <p:cBhvr>
                                        <p:cTn id="29" dur="500"/>
                                        <p:tgtEl>
                                          <p:spTgt spid="4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Markets Not in Equilibrium: </a:t>
            </a:r>
            <a:r>
              <a:rPr lang="en-US" dirty="0">
                <a:solidFill>
                  <a:srgbClr val="CC0000"/>
                </a:solidFill>
              </a:rPr>
              <a:t>Shortage</a:t>
            </a:r>
          </a:p>
        </p:txBody>
      </p:sp>
      <p:sp>
        <p:nvSpPr>
          <p:cNvPr id="3" name="Text Placeholder 2"/>
          <p:cNvSpPr>
            <a:spLocks noGrp="1"/>
          </p:cNvSpPr>
          <p:nvPr>
            <p:ph type="body" sz="quarter" idx="12"/>
          </p:nvPr>
        </p:nvSpPr>
        <p:spPr>
          <a:xfrm>
            <a:off x="4694238" y="457200"/>
            <a:ext cx="4373562" cy="5118100"/>
          </a:xfrm>
        </p:spPr>
        <p:txBody>
          <a:bodyPr/>
          <a:lstStyle/>
          <a:p>
            <a:pPr>
              <a:spcBef>
                <a:spcPct val="50000"/>
              </a:spcBef>
            </a:pPr>
            <a:r>
              <a:rPr lang="en-US" sz="2800" dirty="0">
                <a:solidFill>
                  <a:srgbClr val="B2B2B2"/>
                </a:solidFill>
                <a:cs typeface="Arial"/>
              </a:rPr>
              <a:t>Facing a shortage, </a:t>
            </a:r>
            <a:br>
              <a:rPr lang="en-US" sz="2800" dirty="0">
                <a:solidFill>
                  <a:srgbClr val="B2B2B2"/>
                </a:solidFill>
                <a:cs typeface="Arial"/>
              </a:rPr>
            </a:br>
            <a:r>
              <a:rPr lang="en-US" sz="2800" dirty="0">
                <a:solidFill>
                  <a:srgbClr val="B2B2B2"/>
                </a:solidFill>
                <a:cs typeface="Arial"/>
              </a:rPr>
              <a:t>sellers raise the price,</a:t>
            </a:r>
          </a:p>
          <a:p>
            <a:endParaRPr lang="en-US" sz="2800" dirty="0">
              <a:solidFill>
                <a:srgbClr val="B2B2B2"/>
              </a:solidFill>
              <a:cs typeface="Arial"/>
            </a:endParaRPr>
          </a:p>
          <a:p>
            <a:r>
              <a:rPr lang="en-US" sz="2800" dirty="0">
                <a:solidFill>
                  <a:srgbClr val="B2B2B2"/>
                </a:solidFill>
                <a:cs typeface="Arial"/>
              </a:rPr>
              <a:t>	causing </a:t>
            </a:r>
            <a:r>
              <a:rPr lang="en-US" sz="2800" b="1" i="1" dirty="0">
                <a:solidFill>
                  <a:srgbClr val="B2B2B2"/>
                </a:solidFill>
                <a:cs typeface="Arial"/>
              </a:rPr>
              <a:t>Q</a:t>
            </a:r>
            <a:r>
              <a:rPr lang="en-US" sz="2800" b="1" i="1" baseline="30000" dirty="0">
                <a:solidFill>
                  <a:srgbClr val="B2B2B2"/>
                </a:solidFill>
                <a:cs typeface="Arial"/>
              </a:rPr>
              <a:t>D</a:t>
            </a:r>
            <a:r>
              <a:rPr lang="en-US" sz="2800" dirty="0">
                <a:solidFill>
                  <a:srgbClr val="B2B2B2"/>
                </a:solidFill>
                <a:cs typeface="Arial"/>
              </a:rPr>
              <a:t> to fall</a:t>
            </a:r>
          </a:p>
          <a:p>
            <a:endParaRPr lang="en-US" sz="2800" dirty="0">
              <a:solidFill>
                <a:srgbClr val="B2B2B2"/>
              </a:solidFill>
              <a:cs typeface="Arial"/>
            </a:endParaRPr>
          </a:p>
          <a:p>
            <a:r>
              <a:rPr lang="en-US" sz="2800" dirty="0">
                <a:solidFill>
                  <a:srgbClr val="B2B2B2"/>
                </a:solidFill>
                <a:cs typeface="Arial"/>
              </a:rPr>
              <a:t>	and </a:t>
            </a:r>
            <a:r>
              <a:rPr lang="en-US" sz="2800" b="1" i="1" dirty="0">
                <a:solidFill>
                  <a:srgbClr val="B2B2B2"/>
                </a:solidFill>
                <a:cs typeface="Arial"/>
              </a:rPr>
              <a:t>Q</a:t>
            </a:r>
            <a:r>
              <a:rPr lang="en-US" sz="2800" b="1" i="1" baseline="30000" dirty="0">
                <a:solidFill>
                  <a:srgbClr val="B2B2B2"/>
                </a:solidFill>
                <a:cs typeface="Arial"/>
              </a:rPr>
              <a:t>S</a:t>
            </a:r>
            <a:r>
              <a:rPr lang="en-US" sz="2800" dirty="0">
                <a:solidFill>
                  <a:srgbClr val="B2B2B2"/>
                </a:solidFill>
                <a:cs typeface="Arial"/>
              </a:rPr>
              <a:t> to rise,</a:t>
            </a:r>
          </a:p>
          <a:p>
            <a:endParaRPr lang="en-US" sz="2800" dirty="0">
              <a:solidFill>
                <a:srgbClr val="B2B2B2"/>
              </a:solidFill>
              <a:cs typeface="Arial"/>
            </a:endParaRPr>
          </a:p>
          <a:p>
            <a:r>
              <a:rPr lang="en-US" sz="2800" dirty="0">
                <a:solidFill>
                  <a:srgbClr val="B2B2B2"/>
                </a:solidFill>
                <a:cs typeface="Arial"/>
              </a:rPr>
              <a:t>…which reduces the shortage.  </a:t>
            </a:r>
          </a:p>
          <a:p>
            <a:r>
              <a:rPr lang="en-US" sz="2800" dirty="0">
                <a:cs typeface="Arial"/>
              </a:rPr>
              <a:t>Prices continue to rise until market reaches equilibrium. </a:t>
            </a:r>
          </a:p>
          <a:p>
            <a:r>
              <a:rPr lang="en-US" sz="2800" dirty="0">
                <a:cs typeface="Arial"/>
              </a:rPr>
              <a:t> </a:t>
            </a:r>
          </a:p>
          <a:p>
            <a:endParaRPr lang="en-US" sz="2800" dirty="0">
              <a:cs typeface="Arial"/>
            </a:endParaRPr>
          </a:p>
          <a:p>
            <a:endParaRPr lang="en-US" sz="2800" dirty="0">
              <a:cs typeface="Arial"/>
            </a:endParaRPr>
          </a:p>
          <a:p>
            <a:endParaRPr lang="en-US" sz="27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48</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59" name="Group 2"/>
          <p:cNvGrpSpPr>
            <a:grpSpLocks/>
          </p:cNvGrpSpPr>
          <p:nvPr/>
        </p:nvGrpSpPr>
        <p:grpSpPr bwMode="auto">
          <a:xfrm>
            <a:off x="277813" y="1444625"/>
            <a:ext cx="5513387" cy="4886325"/>
            <a:chOff x="175" y="910"/>
            <a:chExt cx="3473" cy="3078"/>
          </a:xfrm>
        </p:grpSpPr>
        <p:graphicFrame>
          <p:nvGraphicFramePr>
            <p:cNvPr id="60" name="Object 3"/>
            <p:cNvGraphicFramePr>
              <a:graphicFrameLocks noChangeAspect="1"/>
            </p:cNvGraphicFramePr>
            <p:nvPr/>
          </p:nvGraphicFramePr>
          <p:xfrm>
            <a:off x="175" y="910"/>
            <a:ext cx="3446" cy="3078"/>
          </p:xfrm>
          <a:graphic>
            <a:graphicData uri="http://schemas.openxmlformats.org/presentationml/2006/ole">
              <mc:AlternateContent xmlns:mc="http://schemas.openxmlformats.org/markup-compatibility/2006">
                <mc:Choice xmlns:v="urn:schemas-microsoft-com:vml" Requires="v">
                  <p:oleObj name="Worksheet" r:id="rId3" imgW="5800825" imgH="5181763" progId="Excel.Sheet.8">
                    <p:embed/>
                  </p:oleObj>
                </mc:Choice>
                <mc:Fallback>
                  <p:oleObj name="Worksheet" r:id="rId3" imgW="5800825" imgH="5181763"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 y="910"/>
                          <a:ext cx="3446" cy="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 name="Text Box 4"/>
            <p:cNvSpPr txBox="1">
              <a:spLocks noChangeArrowheads="1"/>
            </p:cNvSpPr>
            <p:nvPr/>
          </p:nvSpPr>
          <p:spPr bwMode="auto">
            <a:xfrm>
              <a:off x="576" y="1015"/>
              <a:ext cx="262" cy="308"/>
            </a:xfrm>
            <a:prstGeom prst="rect">
              <a:avLst/>
            </a:prstGeom>
            <a:noFill/>
            <a:ln w="9525">
              <a:noFill/>
              <a:miter lim="800000"/>
              <a:headEnd/>
              <a:tailEnd/>
            </a:ln>
          </p:spPr>
          <p:txBody>
            <a:bodyPr>
              <a:spAutoFit/>
            </a:bodyPr>
            <a:lstStyle/>
            <a:p>
              <a:pPr algn="r">
                <a:spcBef>
                  <a:spcPct val="50000"/>
                </a:spcBef>
              </a:pPr>
              <a:r>
                <a:rPr lang="en-US" sz="2600" b="1" i="1" dirty="0">
                  <a:latin typeface="Arial"/>
                  <a:cs typeface="Arial"/>
                </a:rPr>
                <a:t>P</a:t>
              </a:r>
            </a:p>
          </p:txBody>
        </p:sp>
        <p:sp>
          <p:nvSpPr>
            <p:cNvPr id="62" name="Text Box 5"/>
            <p:cNvSpPr txBox="1">
              <a:spLocks noChangeArrowheads="1"/>
            </p:cNvSpPr>
            <p:nvPr/>
          </p:nvSpPr>
          <p:spPr bwMode="auto">
            <a:xfrm>
              <a:off x="3375" y="3542"/>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Q</a:t>
              </a:r>
            </a:p>
          </p:txBody>
        </p:sp>
      </p:grpSp>
      <p:grpSp>
        <p:nvGrpSpPr>
          <p:cNvPr id="63" name="Group 6"/>
          <p:cNvGrpSpPr>
            <a:grpSpLocks/>
          </p:cNvGrpSpPr>
          <p:nvPr/>
        </p:nvGrpSpPr>
        <p:grpSpPr bwMode="auto">
          <a:xfrm>
            <a:off x="1808163" y="1752600"/>
            <a:ext cx="2101850" cy="3854450"/>
            <a:chOff x="1139" y="1104"/>
            <a:chExt cx="1324" cy="2428"/>
          </a:xfrm>
        </p:grpSpPr>
        <p:sp>
          <p:nvSpPr>
            <p:cNvPr id="64" name="Line 7"/>
            <p:cNvSpPr>
              <a:spLocks noChangeShapeType="1"/>
            </p:cNvSpPr>
            <p:nvPr/>
          </p:nvSpPr>
          <p:spPr bwMode="auto">
            <a:xfrm>
              <a:off x="1151" y="1252"/>
              <a:ext cx="1312" cy="2280"/>
            </a:xfrm>
            <a:prstGeom prst="line">
              <a:avLst/>
            </a:prstGeom>
            <a:noFill/>
            <a:ln w="50800">
              <a:solidFill>
                <a:srgbClr val="003399"/>
              </a:solidFill>
              <a:round/>
              <a:headEnd/>
              <a:tailEnd/>
            </a:ln>
          </p:spPr>
          <p:txBody>
            <a:bodyPr/>
            <a:lstStyle/>
            <a:p>
              <a:endParaRPr lang="en-US">
                <a:latin typeface="Arial"/>
                <a:cs typeface="Arial"/>
              </a:endParaRPr>
            </a:p>
          </p:txBody>
        </p:sp>
        <p:sp>
          <p:nvSpPr>
            <p:cNvPr id="65" name="Text Box 8"/>
            <p:cNvSpPr txBox="1">
              <a:spLocks noChangeArrowheads="1"/>
            </p:cNvSpPr>
            <p:nvPr/>
          </p:nvSpPr>
          <p:spPr bwMode="auto">
            <a:xfrm>
              <a:off x="1139"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D</a:t>
              </a:r>
            </a:p>
          </p:txBody>
        </p:sp>
      </p:grpSp>
      <p:grpSp>
        <p:nvGrpSpPr>
          <p:cNvPr id="66" name="Group 9"/>
          <p:cNvGrpSpPr>
            <a:grpSpLocks/>
          </p:cNvGrpSpPr>
          <p:nvPr/>
        </p:nvGrpSpPr>
        <p:grpSpPr bwMode="auto">
          <a:xfrm>
            <a:off x="1327150" y="1752600"/>
            <a:ext cx="3367088" cy="3857624"/>
            <a:chOff x="836" y="1104"/>
            <a:chExt cx="2121" cy="2430"/>
          </a:xfrm>
        </p:grpSpPr>
        <p:sp>
          <p:nvSpPr>
            <p:cNvPr id="67" name="Line 10"/>
            <p:cNvSpPr>
              <a:spLocks noChangeShapeType="1"/>
            </p:cNvSpPr>
            <p:nvPr/>
          </p:nvSpPr>
          <p:spPr bwMode="auto">
            <a:xfrm flipH="1">
              <a:off x="836" y="1326"/>
              <a:ext cx="2064" cy="2208"/>
            </a:xfrm>
            <a:prstGeom prst="line">
              <a:avLst/>
            </a:prstGeom>
            <a:noFill/>
            <a:ln w="50800">
              <a:solidFill>
                <a:srgbClr val="003399"/>
              </a:solidFill>
              <a:round/>
              <a:headEnd/>
              <a:tailEnd/>
            </a:ln>
          </p:spPr>
          <p:txBody>
            <a:bodyPr/>
            <a:lstStyle/>
            <a:p>
              <a:endParaRPr lang="en-US">
                <a:latin typeface="Arial"/>
                <a:cs typeface="Arial"/>
              </a:endParaRPr>
            </a:p>
          </p:txBody>
        </p:sp>
        <p:sp>
          <p:nvSpPr>
            <p:cNvPr id="68" name="Text Box 11"/>
            <p:cNvSpPr txBox="1">
              <a:spLocks noChangeArrowheads="1"/>
            </p:cNvSpPr>
            <p:nvPr/>
          </p:nvSpPr>
          <p:spPr bwMode="auto">
            <a:xfrm>
              <a:off x="2684" y="1104"/>
              <a:ext cx="273" cy="250"/>
            </a:xfrm>
            <a:prstGeom prst="rect">
              <a:avLst/>
            </a:prstGeom>
            <a:noFill/>
            <a:ln w="9525">
              <a:noFill/>
              <a:miter lim="800000"/>
              <a:headEnd/>
              <a:tailEnd/>
            </a:ln>
          </p:spPr>
          <p:txBody>
            <a:bodyPr lIns="0" tIns="0" rIns="0" bIns="0">
              <a:spAutoFit/>
            </a:bodyPr>
            <a:lstStyle/>
            <a:p>
              <a:pPr algn="ctr">
                <a:spcBef>
                  <a:spcPct val="50000"/>
                </a:spcBef>
              </a:pPr>
              <a:r>
                <a:rPr lang="en-US" sz="2600" b="1" i="1" dirty="0">
                  <a:latin typeface="Arial"/>
                  <a:cs typeface="Arial"/>
                </a:rPr>
                <a:t>S</a:t>
              </a:r>
            </a:p>
          </p:txBody>
        </p:sp>
      </p:grpSp>
      <p:sp>
        <p:nvSpPr>
          <p:cNvPr id="69" name="Line 17"/>
          <p:cNvSpPr>
            <a:spLocks noChangeShapeType="1"/>
          </p:cNvSpPr>
          <p:nvPr/>
        </p:nvSpPr>
        <p:spPr bwMode="auto">
          <a:xfrm>
            <a:off x="1319213" y="4479925"/>
            <a:ext cx="1952625" cy="0"/>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70" name="Line 18"/>
          <p:cNvSpPr>
            <a:spLocks noChangeShapeType="1"/>
          </p:cNvSpPr>
          <p:nvPr/>
        </p:nvSpPr>
        <p:spPr bwMode="auto">
          <a:xfrm flipH="1">
            <a:off x="3254375" y="4479925"/>
            <a:ext cx="0" cy="1139825"/>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71" name="Line 19"/>
          <p:cNvSpPr>
            <a:spLocks noChangeShapeType="1"/>
          </p:cNvSpPr>
          <p:nvPr/>
        </p:nvSpPr>
        <p:spPr bwMode="auto">
          <a:xfrm flipH="1">
            <a:off x="2387600" y="4476750"/>
            <a:ext cx="3175" cy="1136650"/>
          </a:xfrm>
          <a:prstGeom prst="line">
            <a:avLst/>
          </a:prstGeom>
          <a:noFill/>
          <a:ln w="12700">
            <a:solidFill>
              <a:srgbClr val="B2B2B2"/>
            </a:solidFill>
            <a:prstDash val="dash"/>
            <a:round/>
            <a:headEnd/>
            <a:tailEnd/>
          </a:ln>
        </p:spPr>
        <p:txBody>
          <a:bodyPr/>
          <a:lstStyle/>
          <a:p>
            <a:endParaRPr lang="en-US">
              <a:latin typeface="Arial"/>
              <a:cs typeface="Arial"/>
            </a:endParaRPr>
          </a:p>
        </p:txBody>
      </p:sp>
      <p:sp>
        <p:nvSpPr>
          <p:cNvPr id="72" name="AutoShape 20"/>
          <p:cNvSpPr>
            <a:spLocks/>
          </p:cNvSpPr>
          <p:nvPr/>
        </p:nvSpPr>
        <p:spPr bwMode="auto">
          <a:xfrm rot="-5400000">
            <a:off x="2717007" y="4247356"/>
            <a:ext cx="209550" cy="858837"/>
          </a:xfrm>
          <a:prstGeom prst="leftBrace">
            <a:avLst>
              <a:gd name="adj1" fmla="val 34154"/>
              <a:gd name="adj2" fmla="val 50000"/>
            </a:avLst>
          </a:prstGeom>
          <a:noFill/>
          <a:ln w="19050">
            <a:solidFill>
              <a:srgbClr val="B2B2B2"/>
            </a:solidFill>
            <a:round/>
            <a:headEnd/>
            <a:tailEnd/>
          </a:ln>
        </p:spPr>
        <p:txBody>
          <a:bodyPr wrap="none" anchor="ctr"/>
          <a:lstStyle/>
          <a:p>
            <a:endParaRPr lang="en-US">
              <a:latin typeface="Arial"/>
              <a:cs typeface="Arial"/>
            </a:endParaRPr>
          </a:p>
        </p:txBody>
      </p:sp>
      <p:sp>
        <p:nvSpPr>
          <p:cNvPr id="73" name="Line 21"/>
          <p:cNvSpPr>
            <a:spLocks noChangeShapeType="1"/>
          </p:cNvSpPr>
          <p:nvPr/>
        </p:nvSpPr>
        <p:spPr bwMode="auto">
          <a:xfrm flipV="1">
            <a:off x="2746375" y="4811713"/>
            <a:ext cx="71438" cy="320675"/>
          </a:xfrm>
          <a:prstGeom prst="line">
            <a:avLst/>
          </a:prstGeom>
          <a:noFill/>
          <a:ln w="9525">
            <a:solidFill>
              <a:srgbClr val="B2B2B2"/>
            </a:solidFill>
            <a:round/>
            <a:headEnd/>
            <a:tailEnd/>
          </a:ln>
        </p:spPr>
        <p:txBody>
          <a:bodyPr/>
          <a:lstStyle/>
          <a:p>
            <a:endParaRPr lang="en-US">
              <a:latin typeface="Arial"/>
              <a:cs typeface="Arial"/>
            </a:endParaRPr>
          </a:p>
        </p:txBody>
      </p:sp>
      <p:sp>
        <p:nvSpPr>
          <p:cNvPr id="74" name="Text Box 22"/>
          <p:cNvSpPr txBox="1">
            <a:spLocks noChangeArrowheads="1"/>
          </p:cNvSpPr>
          <p:nvPr/>
        </p:nvSpPr>
        <p:spPr bwMode="auto">
          <a:xfrm>
            <a:off x="1958975" y="5011738"/>
            <a:ext cx="1512888" cy="473075"/>
          </a:xfrm>
          <a:prstGeom prst="rect">
            <a:avLst/>
          </a:prstGeom>
          <a:noFill/>
          <a:ln w="9525">
            <a:noFill/>
            <a:miter lim="800000"/>
            <a:headEnd/>
            <a:tailEnd/>
          </a:ln>
        </p:spPr>
        <p:txBody>
          <a:bodyPr lIns="45720" rIns="45720">
            <a:spAutoFit/>
          </a:bodyPr>
          <a:lstStyle/>
          <a:p>
            <a:pPr algn="ctr">
              <a:spcBef>
                <a:spcPct val="50000"/>
              </a:spcBef>
            </a:pPr>
            <a:r>
              <a:rPr lang="en-US" sz="2500" b="1" i="1">
                <a:solidFill>
                  <a:srgbClr val="B2B2B2"/>
                </a:solidFill>
                <a:latin typeface="Arial"/>
                <a:cs typeface="Arial"/>
              </a:rPr>
              <a:t>Shortage</a:t>
            </a:r>
          </a:p>
        </p:txBody>
      </p:sp>
      <p:grpSp>
        <p:nvGrpSpPr>
          <p:cNvPr id="75" name="Group 24"/>
          <p:cNvGrpSpPr>
            <a:grpSpLocks/>
          </p:cNvGrpSpPr>
          <p:nvPr/>
        </p:nvGrpSpPr>
        <p:grpSpPr bwMode="auto">
          <a:xfrm>
            <a:off x="1322388" y="3902075"/>
            <a:ext cx="1604962" cy="558800"/>
            <a:chOff x="833" y="2458"/>
            <a:chExt cx="1011" cy="352"/>
          </a:xfrm>
        </p:grpSpPr>
        <p:sp>
          <p:nvSpPr>
            <p:cNvPr id="76" name="Line 25"/>
            <p:cNvSpPr>
              <a:spLocks noChangeShapeType="1"/>
            </p:cNvSpPr>
            <p:nvPr/>
          </p:nvSpPr>
          <p:spPr bwMode="auto">
            <a:xfrm rot="10800000">
              <a:off x="833" y="2458"/>
              <a:ext cx="0" cy="352"/>
            </a:xfrm>
            <a:prstGeom prst="line">
              <a:avLst/>
            </a:prstGeom>
            <a:noFill/>
            <a:ln w="57150">
              <a:solidFill>
                <a:srgbClr val="990000"/>
              </a:solidFill>
              <a:round/>
              <a:headEnd/>
              <a:tailEnd type="triangle" w="med" len="med"/>
            </a:ln>
          </p:spPr>
          <p:txBody>
            <a:bodyPr/>
            <a:lstStyle/>
            <a:p>
              <a:endParaRPr lang="en-US">
                <a:latin typeface="Arial"/>
                <a:cs typeface="Arial"/>
              </a:endParaRPr>
            </a:p>
          </p:txBody>
        </p:sp>
        <p:sp>
          <p:nvSpPr>
            <p:cNvPr id="77" name="Line 26"/>
            <p:cNvSpPr>
              <a:spLocks noChangeShapeType="1"/>
            </p:cNvSpPr>
            <p:nvPr/>
          </p:nvSpPr>
          <p:spPr bwMode="auto">
            <a:xfrm flipV="1">
              <a:off x="834" y="2460"/>
              <a:ext cx="1010" cy="1"/>
            </a:xfrm>
            <a:prstGeom prst="line">
              <a:avLst/>
            </a:prstGeom>
            <a:noFill/>
            <a:ln w="12700">
              <a:solidFill>
                <a:srgbClr val="FF0000"/>
              </a:solidFill>
              <a:prstDash val="dash"/>
              <a:round/>
              <a:headEnd/>
              <a:tailEnd/>
            </a:ln>
          </p:spPr>
          <p:txBody>
            <a:bodyPr/>
            <a:lstStyle/>
            <a:p>
              <a:endParaRPr lang="en-US">
                <a:latin typeface="Arial"/>
                <a:cs typeface="Arial"/>
              </a:endParaRPr>
            </a:p>
          </p:txBody>
        </p:sp>
      </p:grpSp>
      <p:grpSp>
        <p:nvGrpSpPr>
          <p:cNvPr id="78" name="Group 27"/>
          <p:cNvGrpSpPr>
            <a:grpSpLocks/>
          </p:cNvGrpSpPr>
          <p:nvPr/>
        </p:nvGrpSpPr>
        <p:grpSpPr bwMode="auto">
          <a:xfrm>
            <a:off x="2860675" y="3825875"/>
            <a:ext cx="139700" cy="1790700"/>
            <a:chOff x="1802" y="2410"/>
            <a:chExt cx="88" cy="1128"/>
          </a:xfrm>
        </p:grpSpPr>
        <p:sp>
          <p:nvSpPr>
            <p:cNvPr id="79" name="Line 28"/>
            <p:cNvSpPr>
              <a:spLocks noChangeShapeType="1"/>
            </p:cNvSpPr>
            <p:nvPr/>
          </p:nvSpPr>
          <p:spPr bwMode="auto">
            <a:xfrm>
              <a:off x="1840" y="2440"/>
              <a:ext cx="4" cy="1098"/>
            </a:xfrm>
            <a:prstGeom prst="line">
              <a:avLst/>
            </a:prstGeom>
            <a:noFill/>
            <a:ln w="12700">
              <a:solidFill>
                <a:srgbClr val="FF0000"/>
              </a:solidFill>
              <a:prstDash val="dash"/>
              <a:round/>
              <a:headEnd/>
              <a:tailEnd/>
            </a:ln>
          </p:spPr>
          <p:txBody>
            <a:bodyPr/>
            <a:lstStyle/>
            <a:p>
              <a:endParaRPr lang="en-US">
                <a:latin typeface="Arial"/>
                <a:cs typeface="Arial"/>
              </a:endParaRPr>
            </a:p>
          </p:txBody>
        </p:sp>
        <p:sp>
          <p:nvSpPr>
            <p:cNvPr id="80" name="Oval 29"/>
            <p:cNvSpPr>
              <a:spLocks noChangeArrowheads="1"/>
            </p:cNvSpPr>
            <p:nvPr/>
          </p:nvSpPr>
          <p:spPr bwMode="auto">
            <a:xfrm>
              <a:off x="1802" y="2410"/>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342370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left)">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left)">
                                      <p:cBhvr>
                                        <p:cTn id="21" dur="500"/>
                                        <p:tgtEl>
                                          <p:spTgt spid="3">
                                            <p:txEl>
                                              <p:pRg st="7" end="7"/>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left)">
                                      <p:cBhvr>
                                        <p:cTn id="24" dur="500"/>
                                        <p:tgtEl>
                                          <p:spTgt spid="3">
                                            <p:txEl>
                                              <p:pRg st="8" end="8"/>
                                            </p:txEl>
                                          </p:spTgt>
                                        </p:tgtEl>
                                      </p:cBhvr>
                                    </p:animEffect>
                                  </p:childTnLst>
                                </p:cTn>
                              </p:par>
                            </p:childTnLst>
                          </p:cTn>
                        </p:par>
                        <p:par>
                          <p:cTn id="25" fill="hold">
                            <p:stCondLst>
                              <p:cond delay="500"/>
                            </p:stCondLst>
                            <p:childTnLst>
                              <p:par>
                                <p:cTn id="26" presetID="18" presetClass="entr" presetSubtype="3" fill="hold" nodeType="after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strips(upRight)">
                                      <p:cBhvr>
                                        <p:cTn id="28" dur="500"/>
                                        <p:tgtEl>
                                          <p:spTgt spid="75"/>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up)">
                                      <p:cBhvr>
                                        <p:cTn id="3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wrap="square" anchor="t"/>
          <a:lstStyle/>
          <a:p>
            <a:r>
              <a:rPr lang="en-US" altLang="en-US"/>
              <a:t>Supply and Demand Together</a:t>
            </a:r>
          </a:p>
        </p:txBody>
      </p:sp>
      <p:sp>
        <p:nvSpPr>
          <p:cNvPr id="53251" name="Content Placeholder 2"/>
          <p:cNvSpPr>
            <a:spLocks noGrp="1"/>
          </p:cNvSpPr>
          <p:nvPr>
            <p:ph idx="1"/>
          </p:nvPr>
        </p:nvSpPr>
        <p:spPr>
          <a:xfrm>
            <a:off x="277813" y="1025525"/>
            <a:ext cx="8713787" cy="5422900"/>
          </a:xfrm>
        </p:spPr>
        <p:txBody>
          <a:bodyPr/>
          <a:lstStyle/>
          <a:p>
            <a:pPr marL="0" indent="0">
              <a:buNone/>
            </a:pPr>
            <a:r>
              <a:rPr lang="en-US" altLang="en-US" sz="3100" dirty="0"/>
              <a:t>Three steps to analyzing changes in equilibrium</a:t>
            </a:r>
          </a:p>
          <a:p>
            <a:pPr marL="971550" lvl="1" indent="-514350">
              <a:buFont typeface="Arial" charset="0"/>
              <a:buAutoNum type="arabicPeriod"/>
            </a:pPr>
            <a:r>
              <a:rPr lang="en-US" altLang="en-US" dirty="0"/>
              <a:t>Decide whether the event shifts the supply curve, the demand curve, or, in some cases, both curves</a:t>
            </a:r>
          </a:p>
          <a:p>
            <a:pPr marL="971550" lvl="1" indent="-514350">
              <a:buFont typeface="Arial" charset="0"/>
              <a:buAutoNum type="arabicPeriod"/>
            </a:pPr>
            <a:r>
              <a:rPr lang="en-US" altLang="en-US" dirty="0"/>
              <a:t>Decide whether the curve shifts to the right or to the left</a:t>
            </a:r>
          </a:p>
          <a:p>
            <a:pPr marL="971550" lvl="1" indent="-514350">
              <a:buFont typeface="Arial" charset="0"/>
              <a:buAutoNum type="arabicPeriod"/>
            </a:pPr>
            <a:r>
              <a:rPr lang="en-US" altLang="en-US" dirty="0"/>
              <a:t>Use the supply-and-demand diagram</a:t>
            </a:r>
          </a:p>
          <a:p>
            <a:pPr marL="1371600" lvl="2" indent="-514350"/>
            <a:r>
              <a:rPr lang="en-US" altLang="en-US" dirty="0"/>
              <a:t>Compare the initial and the new equilibrium</a:t>
            </a:r>
          </a:p>
          <a:p>
            <a:pPr marL="1371600" lvl="2" indent="-514350"/>
            <a:r>
              <a:rPr lang="en-US" altLang="en-US" dirty="0"/>
              <a:t>Effects on equilibrium price and quantity</a:t>
            </a:r>
          </a:p>
        </p:txBody>
      </p:sp>
      <p:sp>
        <p:nvSpPr>
          <p:cNvPr id="5325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142E029F-7937-47B9-B7A2-1162ED5EC1FD}" type="slidenum">
              <a:rPr lang="en-US" altLang="en-US" sz="1200" smtClean="0">
                <a:solidFill>
                  <a:srgbClr val="002060"/>
                </a:solidFill>
              </a:rPr>
              <a:pPr algn="ctr" eaLnBrk="1" hangingPunct="1"/>
              <a:t>49</a:t>
            </a:fld>
            <a:endParaRPr lang="en-US" altLang="en-US" sz="1200">
              <a:solidFill>
                <a:srgbClr val="002060"/>
              </a:solidFill>
            </a:endParaRPr>
          </a:p>
        </p:txBody>
      </p:sp>
      <p:sp>
        <p:nvSpPr>
          <p:cNvPr id="532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8344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t"/>
          <a:lstStyle/>
          <a:p>
            <a:r>
              <a:rPr lang="en-US" altLang="en-US" dirty="0"/>
              <a:t>Demand </a:t>
            </a:r>
          </a:p>
        </p:txBody>
      </p:sp>
      <p:sp>
        <p:nvSpPr>
          <p:cNvPr id="16387" name="Content Placeholder 2"/>
          <p:cNvSpPr>
            <a:spLocks noGrp="1"/>
          </p:cNvSpPr>
          <p:nvPr>
            <p:ph idx="1"/>
          </p:nvPr>
        </p:nvSpPr>
        <p:spPr/>
        <p:txBody>
          <a:bodyPr/>
          <a:lstStyle/>
          <a:p>
            <a:r>
              <a:rPr lang="en-US" altLang="en-US" dirty="0"/>
              <a:t>Quantity demanded</a:t>
            </a:r>
          </a:p>
          <a:p>
            <a:pPr lvl="1"/>
            <a:r>
              <a:rPr lang="en-US" altLang="en-US" dirty="0"/>
              <a:t>Amount of a good that buyers are willing and able to purchase </a:t>
            </a:r>
          </a:p>
          <a:p>
            <a:r>
              <a:rPr lang="en-US" altLang="en-US" dirty="0"/>
              <a:t>Law of demand</a:t>
            </a:r>
          </a:p>
          <a:p>
            <a:pPr lvl="1"/>
            <a:r>
              <a:rPr lang="en-US" altLang="en-US" dirty="0"/>
              <a:t>Other things equal</a:t>
            </a:r>
          </a:p>
          <a:p>
            <a:pPr lvl="1"/>
            <a:r>
              <a:rPr lang="en-US" altLang="en-US" dirty="0"/>
              <a:t>When the price of a good rises, the quantity demanded of the good falls</a:t>
            </a:r>
          </a:p>
          <a:p>
            <a:pPr lvl="1"/>
            <a:r>
              <a:rPr lang="en-US" altLang="en-US" dirty="0"/>
              <a:t>When the price falls, the quantity demanded rises</a:t>
            </a:r>
          </a:p>
        </p:txBody>
      </p:sp>
      <p:sp>
        <p:nvSpPr>
          <p:cNvPr id="163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AE68F01B-8433-4C79-8A2D-2184F1B17E29}" type="slidenum">
              <a:rPr lang="en-US" altLang="en-US" sz="1200" smtClean="0">
                <a:solidFill>
                  <a:srgbClr val="002060"/>
                </a:solidFill>
              </a:rPr>
              <a:pPr algn="ctr" eaLnBrk="1" hangingPunct="1"/>
              <a:t>5</a:t>
            </a:fld>
            <a:endParaRPr lang="en-US" altLang="en-US" sz="1200">
              <a:solidFill>
                <a:srgbClr val="002060"/>
              </a:solidFill>
            </a:endParaRPr>
          </a:p>
        </p:txBody>
      </p:sp>
      <p:sp>
        <p:nvSpPr>
          <p:cNvPr id="163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482418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The Market for Hybrid Cars</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50</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4"/>
          <p:cNvGrpSpPr>
            <a:grpSpLocks/>
          </p:cNvGrpSpPr>
          <p:nvPr/>
        </p:nvGrpSpPr>
        <p:grpSpPr bwMode="auto">
          <a:xfrm>
            <a:off x="2827338" y="838200"/>
            <a:ext cx="4422775" cy="4111953"/>
            <a:chOff x="2579" y="785"/>
            <a:chExt cx="2786" cy="2423"/>
          </a:xfrm>
        </p:grpSpPr>
        <p:grpSp>
          <p:nvGrpSpPr>
            <p:cNvPr id="7" name="Group 5"/>
            <p:cNvGrpSpPr>
              <a:grpSpLocks/>
            </p:cNvGrpSpPr>
            <p:nvPr/>
          </p:nvGrpSpPr>
          <p:grpSpPr bwMode="auto">
            <a:xfrm>
              <a:off x="2697" y="1037"/>
              <a:ext cx="2409" cy="2049"/>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38"/>
          <p:cNvGrpSpPr>
            <a:grpSpLocks/>
          </p:cNvGrpSpPr>
          <p:nvPr/>
        </p:nvGrpSpPr>
        <p:grpSpPr bwMode="auto">
          <a:xfrm>
            <a:off x="3257550" y="1616075"/>
            <a:ext cx="2486025" cy="2901950"/>
            <a:chOff x="2850" y="1233"/>
            <a:chExt cx="1566" cy="1828"/>
          </a:xfrm>
        </p:grpSpPr>
        <p:sp>
          <p:nvSpPr>
            <p:cNvPr id="13"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15" name="Group 39"/>
          <p:cNvGrpSpPr>
            <a:grpSpLocks/>
          </p:cNvGrpSpPr>
          <p:nvPr/>
        </p:nvGrpSpPr>
        <p:grpSpPr bwMode="auto">
          <a:xfrm>
            <a:off x="3602038" y="1284287"/>
            <a:ext cx="1933575" cy="2901950"/>
            <a:chOff x="3067" y="1024"/>
            <a:chExt cx="1218" cy="1828"/>
          </a:xfrm>
        </p:grpSpPr>
        <p:sp>
          <p:nvSpPr>
            <p:cNvPr id="16"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42"/>
          <p:cNvGrpSpPr>
            <a:grpSpLocks/>
          </p:cNvGrpSpPr>
          <p:nvPr/>
        </p:nvGrpSpPr>
        <p:grpSpPr bwMode="auto">
          <a:xfrm>
            <a:off x="2516188" y="2795588"/>
            <a:ext cx="2060575" cy="2332038"/>
            <a:chOff x="2383" y="1976"/>
            <a:chExt cx="1298" cy="1469"/>
          </a:xfrm>
        </p:grpSpPr>
        <p:sp>
          <p:nvSpPr>
            <p:cNvPr id="19"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 name="Line 21"/>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3" name="Text Box 22"/>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4" name="Group 23"/>
          <p:cNvGrpSpPr>
            <a:grpSpLocks/>
          </p:cNvGrpSpPr>
          <p:nvPr/>
        </p:nvGrpSpPr>
        <p:grpSpPr bwMode="auto">
          <a:xfrm>
            <a:off x="609600" y="1071562"/>
            <a:ext cx="2259013" cy="831850"/>
            <a:chOff x="1330" y="890"/>
            <a:chExt cx="1275" cy="524"/>
          </a:xfrm>
        </p:grpSpPr>
        <p:sp>
          <p:nvSpPr>
            <p:cNvPr id="25" name="Line 24"/>
            <p:cNvSpPr>
              <a:spLocks noChangeShapeType="1"/>
            </p:cNvSpPr>
            <p:nvPr/>
          </p:nvSpPr>
          <p:spPr bwMode="auto">
            <a:xfrm flipV="1">
              <a:off x="2271" y="907"/>
              <a:ext cx="334" cy="240"/>
            </a:xfrm>
            <a:prstGeom prst="line">
              <a:avLst/>
            </a:prstGeom>
            <a:noFill/>
            <a:ln w="44450">
              <a:solidFill>
                <a:schemeClr val="tx1"/>
              </a:solidFill>
              <a:round/>
              <a:headEnd/>
              <a:tailEnd type="triangle" w="lg" len="med"/>
            </a:ln>
          </p:spPr>
          <p:txBody>
            <a:bodyPr/>
            <a:lstStyle/>
            <a:p>
              <a:endParaRPr lang="en-US">
                <a:latin typeface="Arial"/>
                <a:cs typeface="Arial"/>
              </a:endParaRPr>
            </a:p>
          </p:txBody>
        </p:sp>
        <p:sp>
          <p:nvSpPr>
            <p:cNvPr id="26" name="Text Box 25"/>
            <p:cNvSpPr txBox="1">
              <a:spLocks noChangeArrowheads="1"/>
            </p:cNvSpPr>
            <p:nvPr/>
          </p:nvSpPr>
          <p:spPr bwMode="auto">
            <a:xfrm>
              <a:off x="1330" y="890"/>
              <a:ext cx="986" cy="524"/>
            </a:xfrm>
            <a:prstGeom prst="rect">
              <a:avLst/>
            </a:prstGeom>
            <a:solidFill>
              <a:srgbClr val="FFCCCC"/>
            </a:solidFill>
            <a:ln w="9525">
              <a:solidFill>
                <a:schemeClr val="tx1"/>
              </a:solidFill>
              <a:miter lim="800000"/>
              <a:headEnd/>
              <a:tailEnd/>
            </a:ln>
          </p:spPr>
          <p:txBody>
            <a:bodyPr>
              <a:spAutoFit/>
            </a:bodyPr>
            <a:lstStyle/>
            <a:p>
              <a:pPr algn="ctr">
                <a:spcBef>
                  <a:spcPct val="50000"/>
                </a:spcBef>
              </a:pPr>
              <a:r>
                <a:rPr lang="en-US" sz="2400" dirty="0">
                  <a:latin typeface="Arial"/>
                  <a:cs typeface="Arial"/>
                </a:rPr>
                <a:t>price of hybrid cars</a:t>
              </a:r>
            </a:p>
          </p:txBody>
        </p:sp>
      </p:grpSp>
      <p:grpSp>
        <p:nvGrpSpPr>
          <p:cNvPr id="27" name="Group 26"/>
          <p:cNvGrpSpPr>
            <a:grpSpLocks/>
          </p:cNvGrpSpPr>
          <p:nvPr/>
        </p:nvGrpSpPr>
        <p:grpSpPr bwMode="auto">
          <a:xfrm>
            <a:off x="5314950" y="4911725"/>
            <a:ext cx="1909763" cy="1214437"/>
            <a:chOff x="3703" y="3309"/>
            <a:chExt cx="1695" cy="765"/>
          </a:xfrm>
        </p:grpSpPr>
        <p:sp>
          <p:nvSpPr>
            <p:cNvPr id="28" name="Line 27"/>
            <p:cNvSpPr>
              <a:spLocks noChangeShapeType="1"/>
            </p:cNvSpPr>
            <p:nvPr/>
          </p:nvSpPr>
          <p:spPr bwMode="auto">
            <a:xfrm flipV="1">
              <a:off x="5050" y="3309"/>
              <a:ext cx="127" cy="281"/>
            </a:xfrm>
            <a:prstGeom prst="line">
              <a:avLst/>
            </a:prstGeom>
            <a:noFill/>
            <a:ln w="44450">
              <a:solidFill>
                <a:schemeClr val="tx1"/>
              </a:solidFill>
              <a:round/>
              <a:headEnd/>
              <a:tailEnd type="triangle" w="lg" len="med"/>
            </a:ln>
          </p:spPr>
          <p:txBody>
            <a:bodyPr/>
            <a:lstStyle/>
            <a:p>
              <a:endParaRPr lang="en-US">
                <a:latin typeface="Arial"/>
                <a:cs typeface="Arial"/>
              </a:endParaRPr>
            </a:p>
          </p:txBody>
        </p:sp>
        <p:sp>
          <p:nvSpPr>
            <p:cNvPr id="29" name="Text Box 28"/>
            <p:cNvSpPr txBox="1">
              <a:spLocks noChangeArrowheads="1"/>
            </p:cNvSpPr>
            <p:nvPr/>
          </p:nvSpPr>
          <p:spPr bwMode="auto">
            <a:xfrm>
              <a:off x="3703" y="3550"/>
              <a:ext cx="1695" cy="524"/>
            </a:xfrm>
            <a:prstGeom prst="rect">
              <a:avLst/>
            </a:prstGeom>
            <a:solidFill>
              <a:srgbClr val="FFCCCC"/>
            </a:solidFill>
            <a:ln w="9525">
              <a:solidFill>
                <a:schemeClr val="tx1"/>
              </a:solidFill>
              <a:miter lim="800000"/>
              <a:headEnd/>
              <a:tailEnd/>
            </a:ln>
          </p:spPr>
          <p:txBody>
            <a:bodyPr>
              <a:spAutoFit/>
            </a:bodyPr>
            <a:lstStyle/>
            <a:p>
              <a:pPr algn="ctr">
                <a:spcBef>
                  <a:spcPct val="50000"/>
                </a:spcBef>
              </a:pPr>
              <a:r>
                <a:rPr lang="en-US" sz="2400" dirty="0">
                  <a:latin typeface="Arial"/>
                  <a:cs typeface="Arial"/>
                </a:rPr>
                <a:t>quantity of </a:t>
              </a:r>
              <a:br>
                <a:rPr lang="en-US" sz="2400" dirty="0">
                  <a:latin typeface="Arial"/>
                  <a:cs typeface="Arial"/>
                </a:rPr>
              </a:br>
              <a:r>
                <a:rPr lang="en-US" sz="2400" dirty="0">
                  <a:latin typeface="Arial"/>
                  <a:cs typeface="Arial"/>
                </a:rPr>
                <a:t>hybrid cars</a:t>
              </a:r>
            </a:p>
          </p:txBody>
        </p:sp>
      </p:grpSp>
    </p:spTree>
    <p:extLst>
      <p:ext uri="{BB962C8B-B14F-4D97-AF65-F5344CB8AC3E}">
        <p14:creationId xmlns:p14="http://schemas.microsoft.com/office/powerpoint/2010/main" val="226789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7"/>
                                        </p:tgtEl>
                                      </p:cBhvr>
                                    </p:animEffect>
                                    <p:set>
                                      <p:cBhvr>
                                        <p:cTn id="25" dur="1" fill="hold">
                                          <p:stCondLst>
                                            <p:cond delay="499"/>
                                          </p:stCondLst>
                                        </p:cTn>
                                        <p:tgtEl>
                                          <p:spTgt spid="27"/>
                                        </p:tgtEl>
                                        <p:attrNameLst>
                                          <p:attrName>style.visibility</p:attrName>
                                        </p:attrNameLst>
                                      </p:cBhvr>
                                      <p:to>
                                        <p:strVal val="hidden"/>
                                      </p:to>
                                    </p:set>
                                  </p:childTnLst>
                                </p:cTn>
                              </p:par>
                            </p:childTnLst>
                          </p:cTn>
                        </p:par>
                        <p:par>
                          <p:cTn id="26" fill="hold">
                            <p:stCondLst>
                              <p:cond delay="500"/>
                            </p:stCondLst>
                            <p:childTnLst>
                              <p:par>
                                <p:cTn id="27" presetID="18" presetClass="entr" presetSubtype="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strips(downRigh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strips(upRigh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trips(downRight)">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A Shift in Demand</a:t>
            </a:r>
          </a:p>
        </p:txBody>
      </p:sp>
      <p:sp>
        <p:nvSpPr>
          <p:cNvPr id="3" name="Text Placeholder 2"/>
          <p:cNvSpPr>
            <a:spLocks noGrp="1"/>
          </p:cNvSpPr>
          <p:nvPr>
            <p:ph type="body" sz="quarter" idx="12"/>
          </p:nvPr>
        </p:nvSpPr>
        <p:spPr>
          <a:xfrm>
            <a:off x="152400" y="649289"/>
            <a:ext cx="4340772" cy="5715000"/>
          </a:xfrm>
        </p:spPr>
        <p:txBody>
          <a:bodyPr/>
          <a:lstStyle/>
          <a:p>
            <a:r>
              <a:rPr lang="en-US" sz="2200" b="1" dirty="0"/>
              <a:t>EVENT TO BE ANALYZED:  </a:t>
            </a:r>
            <a:br>
              <a:rPr lang="en-US" sz="2200" b="1" dirty="0"/>
            </a:br>
            <a:r>
              <a:rPr lang="en-US" sz="2200" dirty="0"/>
              <a:t>Increase in the price of gas.</a:t>
            </a:r>
          </a:p>
          <a:p>
            <a:pPr>
              <a:lnSpc>
                <a:spcPct val="105000"/>
              </a:lnSpc>
              <a:spcBef>
                <a:spcPct val="15000"/>
              </a:spcBef>
              <a:buClr>
                <a:srgbClr val="00B85C"/>
              </a:buClr>
              <a:buSzPct val="120000"/>
              <a:buFont typeface="Wingdings" pitchFamily="2" charset="2"/>
              <a:buNone/>
            </a:pPr>
            <a:r>
              <a:rPr lang="en-US" sz="2200" b="1" dirty="0">
                <a:cs typeface="Arial"/>
              </a:rPr>
              <a:t>STEP 1:  </a:t>
            </a:r>
            <a:r>
              <a:rPr lang="en-US" sz="2200" b="1" i="1" dirty="0">
                <a:cs typeface="Arial"/>
              </a:rPr>
              <a:t>D</a:t>
            </a:r>
            <a:r>
              <a:rPr lang="en-US" sz="2200" dirty="0">
                <a:cs typeface="Arial"/>
              </a:rPr>
              <a:t> curve shifts</a:t>
            </a:r>
          </a:p>
          <a:p>
            <a:pPr>
              <a:lnSpc>
                <a:spcPct val="105000"/>
              </a:lnSpc>
              <a:spcBef>
                <a:spcPct val="15000"/>
              </a:spcBef>
              <a:buClr>
                <a:srgbClr val="00B85C"/>
              </a:buClr>
              <a:buSzPct val="120000"/>
              <a:buFont typeface="Wingdings" pitchFamily="2" charset="2"/>
              <a:buNone/>
            </a:pPr>
            <a:r>
              <a:rPr lang="en-US" sz="2200" dirty="0">
                <a:cs typeface="Arial"/>
              </a:rPr>
              <a:t>because price of gas affects demand for hybrids. (</a:t>
            </a:r>
            <a:r>
              <a:rPr lang="en-US" sz="2200" b="1" i="1" dirty="0">
                <a:cs typeface="Arial"/>
              </a:rPr>
              <a:t>S</a:t>
            </a:r>
            <a:r>
              <a:rPr lang="en-US" sz="2200" dirty="0">
                <a:cs typeface="Arial"/>
              </a:rPr>
              <a:t> curve does not shift, because price of gas does not affect cost of producing hybrids) </a:t>
            </a:r>
          </a:p>
          <a:p>
            <a:pPr>
              <a:lnSpc>
                <a:spcPct val="105000"/>
              </a:lnSpc>
              <a:spcBef>
                <a:spcPct val="15000"/>
              </a:spcBef>
              <a:buClr>
                <a:srgbClr val="00B85C"/>
              </a:buClr>
              <a:buSzPct val="120000"/>
              <a:buFont typeface="Wingdings" pitchFamily="2" charset="2"/>
              <a:buNone/>
            </a:pPr>
            <a:r>
              <a:rPr lang="en-US" sz="2200" dirty="0">
                <a:cs typeface="Arial"/>
              </a:rPr>
              <a:t> </a:t>
            </a:r>
            <a:r>
              <a:rPr lang="en-US" sz="2200" b="1" dirty="0">
                <a:cs typeface="Arial"/>
              </a:rPr>
              <a:t>STEP 2:  </a:t>
            </a:r>
            <a:r>
              <a:rPr lang="en-US" sz="2200" b="1" i="1" dirty="0">
                <a:cs typeface="Arial"/>
              </a:rPr>
              <a:t>D</a:t>
            </a:r>
            <a:r>
              <a:rPr lang="en-US" sz="2200" dirty="0">
                <a:cs typeface="Arial"/>
              </a:rPr>
              <a:t> shifts </a:t>
            </a:r>
            <a:r>
              <a:rPr lang="en-US" sz="2200" u="sng" dirty="0">
                <a:cs typeface="Arial"/>
              </a:rPr>
              <a:t>right</a:t>
            </a:r>
          </a:p>
          <a:p>
            <a:pPr>
              <a:lnSpc>
                <a:spcPct val="105000"/>
              </a:lnSpc>
              <a:spcBef>
                <a:spcPct val="15000"/>
              </a:spcBef>
              <a:buClr>
                <a:srgbClr val="00B85C"/>
              </a:buClr>
              <a:buSzPct val="120000"/>
            </a:pPr>
            <a:r>
              <a:rPr lang="en-US" sz="2200" dirty="0">
                <a:cs typeface="Arial"/>
              </a:rPr>
              <a:t>because high gas price makes hybrids more attractive relative to other cars.</a:t>
            </a:r>
            <a:r>
              <a:rPr lang="en-US" sz="2200" b="1" i="1" dirty="0">
                <a:cs typeface="Arial"/>
              </a:rPr>
              <a:t> </a:t>
            </a:r>
            <a:endParaRPr lang="en-US" sz="2200" dirty="0">
              <a:cs typeface="Arial"/>
            </a:endParaRPr>
          </a:p>
          <a:p>
            <a:pPr>
              <a:lnSpc>
                <a:spcPct val="105000"/>
              </a:lnSpc>
              <a:spcBef>
                <a:spcPct val="20000"/>
              </a:spcBef>
              <a:buClr>
                <a:srgbClr val="00B85C"/>
              </a:buClr>
              <a:buSzPct val="120000"/>
              <a:buFont typeface="Wingdings" pitchFamily="2" charset="2"/>
              <a:buNone/>
            </a:pPr>
            <a:r>
              <a:rPr lang="en-US" sz="2200" b="1" dirty="0">
                <a:cs typeface="Arial"/>
              </a:rPr>
              <a:t>STEP 3: </a:t>
            </a:r>
            <a:r>
              <a:rPr lang="en-US" sz="2200" dirty="0">
                <a:cs typeface="Arial"/>
              </a:rPr>
              <a:t>The shift causes an increase in price and quantity of hybrid cars.</a:t>
            </a:r>
          </a:p>
          <a:p>
            <a:endParaRPr lang="en-US" sz="22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51</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30" name="Group 4"/>
          <p:cNvGrpSpPr>
            <a:grpSpLocks/>
          </p:cNvGrpSpPr>
          <p:nvPr/>
        </p:nvGrpSpPr>
        <p:grpSpPr bwMode="auto">
          <a:xfrm>
            <a:off x="4416425" y="1179513"/>
            <a:ext cx="4422775" cy="4111953"/>
            <a:chOff x="2579" y="785"/>
            <a:chExt cx="2786" cy="2423"/>
          </a:xfrm>
        </p:grpSpPr>
        <p:grpSp>
          <p:nvGrpSpPr>
            <p:cNvPr id="31" name="Group 5"/>
            <p:cNvGrpSpPr>
              <a:grpSpLocks/>
            </p:cNvGrpSpPr>
            <p:nvPr/>
          </p:nvGrpSpPr>
          <p:grpSpPr bwMode="auto">
            <a:xfrm>
              <a:off x="2697" y="1037"/>
              <a:ext cx="2409" cy="2049"/>
              <a:chOff x="1098" y="1361"/>
              <a:chExt cx="2116" cy="2027"/>
            </a:xfrm>
          </p:grpSpPr>
          <p:sp>
            <p:nvSpPr>
              <p:cNvPr id="34"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35"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2" name="Text Box 8"/>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33"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36" name="Group 10"/>
          <p:cNvGrpSpPr>
            <a:grpSpLocks/>
          </p:cNvGrpSpPr>
          <p:nvPr/>
        </p:nvGrpSpPr>
        <p:grpSpPr bwMode="auto">
          <a:xfrm>
            <a:off x="4846637" y="1957388"/>
            <a:ext cx="2486025" cy="2901950"/>
            <a:chOff x="2850" y="1233"/>
            <a:chExt cx="1566" cy="1828"/>
          </a:xfrm>
        </p:grpSpPr>
        <p:sp>
          <p:nvSpPr>
            <p:cNvPr id="37"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38" name="Text Box 12"/>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39" name="Group 13"/>
          <p:cNvGrpSpPr>
            <a:grpSpLocks/>
          </p:cNvGrpSpPr>
          <p:nvPr/>
        </p:nvGrpSpPr>
        <p:grpSpPr bwMode="auto">
          <a:xfrm>
            <a:off x="5191125" y="1625600"/>
            <a:ext cx="1933575" cy="2901950"/>
            <a:chOff x="3067" y="1024"/>
            <a:chExt cx="1218" cy="1828"/>
          </a:xfrm>
        </p:grpSpPr>
        <p:sp>
          <p:nvSpPr>
            <p:cNvPr id="40"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41"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42" name="Group 16"/>
          <p:cNvGrpSpPr>
            <a:grpSpLocks/>
          </p:cNvGrpSpPr>
          <p:nvPr/>
        </p:nvGrpSpPr>
        <p:grpSpPr bwMode="auto">
          <a:xfrm>
            <a:off x="4105275" y="3136901"/>
            <a:ext cx="2060575" cy="2332038"/>
            <a:chOff x="2383" y="1976"/>
            <a:chExt cx="1298" cy="1469"/>
          </a:xfrm>
        </p:grpSpPr>
        <p:sp>
          <p:nvSpPr>
            <p:cNvPr id="43"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44"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45"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46" name="Line 20"/>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47" name="Text Box 21"/>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48" name="Group 22"/>
          <p:cNvGrpSpPr>
            <a:grpSpLocks/>
          </p:cNvGrpSpPr>
          <p:nvPr/>
        </p:nvGrpSpPr>
        <p:grpSpPr bwMode="auto">
          <a:xfrm>
            <a:off x="5988050" y="1854200"/>
            <a:ext cx="2486025" cy="2901950"/>
            <a:chOff x="3569" y="1168"/>
            <a:chExt cx="1566" cy="1828"/>
          </a:xfrm>
        </p:grpSpPr>
        <p:sp>
          <p:nvSpPr>
            <p:cNvPr id="49" name="Line 23"/>
            <p:cNvSpPr>
              <a:spLocks noChangeShapeType="1"/>
            </p:cNvSpPr>
            <p:nvPr/>
          </p:nvSpPr>
          <p:spPr bwMode="auto">
            <a:xfrm>
              <a:off x="3569" y="1168"/>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50" name="Text Box 24"/>
            <p:cNvSpPr txBox="1">
              <a:spLocks noChangeArrowheads="1"/>
            </p:cNvSpPr>
            <p:nvPr/>
          </p:nvSpPr>
          <p:spPr bwMode="auto">
            <a:xfrm>
              <a:off x="4791" y="2708"/>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2</a:t>
              </a:r>
            </a:p>
          </p:txBody>
        </p:sp>
      </p:grpSp>
      <p:sp>
        <p:nvSpPr>
          <p:cNvPr id="51" name="Line 25"/>
          <p:cNvSpPr>
            <a:spLocks noChangeShapeType="1"/>
          </p:cNvSpPr>
          <p:nvPr/>
        </p:nvSpPr>
        <p:spPr bwMode="auto">
          <a:xfrm>
            <a:off x="5110162" y="2192338"/>
            <a:ext cx="1068388"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52" name="Group 36"/>
          <p:cNvGrpSpPr>
            <a:grpSpLocks/>
          </p:cNvGrpSpPr>
          <p:nvPr/>
        </p:nvGrpSpPr>
        <p:grpSpPr bwMode="auto">
          <a:xfrm>
            <a:off x="4097337" y="2252663"/>
            <a:ext cx="2598738" cy="3224213"/>
            <a:chOff x="2378" y="1419"/>
            <a:chExt cx="1637" cy="2031"/>
          </a:xfrm>
        </p:grpSpPr>
        <p:sp>
          <p:nvSpPr>
            <p:cNvPr id="53" name="Text Box 26"/>
            <p:cNvSpPr txBox="1">
              <a:spLocks noChangeArrowheads="1"/>
            </p:cNvSpPr>
            <p:nvPr/>
          </p:nvSpPr>
          <p:spPr bwMode="auto">
            <a:xfrm>
              <a:off x="2378" y="1419"/>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2</a:t>
              </a:r>
            </a:p>
          </p:txBody>
        </p:sp>
        <p:sp>
          <p:nvSpPr>
            <p:cNvPr id="54" name="Oval 27"/>
            <p:cNvSpPr>
              <a:spLocks noChangeArrowheads="1"/>
            </p:cNvSpPr>
            <p:nvPr/>
          </p:nvSpPr>
          <p:spPr bwMode="auto">
            <a:xfrm>
              <a:off x="3818" y="1487"/>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55" name="Text Box 28"/>
            <p:cNvSpPr txBox="1">
              <a:spLocks noChangeArrowheads="1"/>
            </p:cNvSpPr>
            <p:nvPr/>
          </p:nvSpPr>
          <p:spPr bwMode="auto">
            <a:xfrm>
              <a:off x="3707" y="3217"/>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56" name="Line 29"/>
            <p:cNvSpPr>
              <a:spLocks noChangeShapeType="1"/>
            </p:cNvSpPr>
            <p:nvPr/>
          </p:nvSpPr>
          <p:spPr bwMode="auto">
            <a:xfrm flipH="1">
              <a:off x="2700" y="1535"/>
              <a:ext cx="116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57" name="Line 30"/>
            <p:cNvSpPr>
              <a:spLocks noChangeShapeType="1"/>
            </p:cNvSpPr>
            <p:nvPr/>
          </p:nvSpPr>
          <p:spPr bwMode="auto">
            <a:xfrm>
              <a:off x="3862" y="1535"/>
              <a:ext cx="0" cy="166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Tree>
    <p:extLst>
      <p:ext uri="{BB962C8B-B14F-4D97-AF65-F5344CB8AC3E}">
        <p14:creationId xmlns:p14="http://schemas.microsoft.com/office/powerpoint/2010/main" val="270900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ppt_x</p:attrName>
                                        </p:attrNameLst>
                                      </p:cBhvr>
                                      <p:tavLst>
                                        <p:tav tm="0">
                                          <p:val>
                                            <p:strVal val="#ppt_x-#ppt_w/2"/>
                                          </p:val>
                                        </p:tav>
                                        <p:tav tm="100000">
                                          <p:val>
                                            <p:strVal val="#ppt_x"/>
                                          </p:val>
                                        </p:tav>
                                      </p:tavLst>
                                    </p:anim>
                                    <p:anim calcmode="lin" valueType="num">
                                      <p:cBhvr>
                                        <p:cTn id="30" dur="500" fill="hold"/>
                                        <p:tgtEl>
                                          <p:spTgt spid="51"/>
                                        </p:tgtEl>
                                        <p:attrNameLst>
                                          <p:attrName>ppt_y</p:attrName>
                                        </p:attrNameLst>
                                      </p:cBhvr>
                                      <p:tavLst>
                                        <p:tav tm="0">
                                          <p:val>
                                            <p:strVal val="#ppt_y"/>
                                          </p:val>
                                        </p:tav>
                                        <p:tav tm="100000">
                                          <p:val>
                                            <p:strVal val="#ppt_y"/>
                                          </p:val>
                                        </p:tav>
                                      </p:tavLst>
                                    </p:anim>
                                    <p:anim calcmode="lin" valueType="num">
                                      <p:cBhvr>
                                        <p:cTn id="31" dur="500" fill="hold"/>
                                        <p:tgtEl>
                                          <p:spTgt spid="51"/>
                                        </p:tgtEl>
                                        <p:attrNameLst>
                                          <p:attrName>ppt_w</p:attrName>
                                        </p:attrNameLst>
                                      </p:cBhvr>
                                      <p:tavLst>
                                        <p:tav tm="0">
                                          <p:val>
                                            <p:fltVal val="0"/>
                                          </p:val>
                                        </p:tav>
                                        <p:tav tm="100000">
                                          <p:val>
                                            <p:strVal val="#ppt_w"/>
                                          </p:val>
                                        </p:tav>
                                      </p:tavLst>
                                    </p:anim>
                                    <p:anim calcmode="lin" valueType="num">
                                      <p:cBhvr>
                                        <p:cTn id="32" dur="500" fill="hold"/>
                                        <p:tgtEl>
                                          <p:spTgt spid="51"/>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8" presetClass="entr" presetSubtype="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strips(downRight)">
                                      <p:cBhvr>
                                        <p:cTn id="36" dur="500"/>
                                        <p:tgtEl>
                                          <p:spTgt spid="48"/>
                                        </p:tgtEl>
                                      </p:cBhvr>
                                    </p:animEffect>
                                  </p:childTnLst>
                                </p:cTn>
                              </p:par>
                              <p:par>
                                <p:cTn id="37" presetID="10" presetClass="exit" presetSubtype="0" fill="hold" grpId="1" nodeType="withEffect">
                                  <p:stCondLst>
                                    <p:cond delay="0"/>
                                  </p:stCondLst>
                                  <p:childTnLst>
                                    <p:animEffect transition="out" filter="fade">
                                      <p:cBhvr>
                                        <p:cTn id="38" dur="500"/>
                                        <p:tgtEl>
                                          <p:spTgt spid="51"/>
                                        </p:tgtEl>
                                      </p:cBhvr>
                                    </p:animEffect>
                                    <p:set>
                                      <p:cBhvr>
                                        <p:cTn id="39" dur="1" fill="hold">
                                          <p:stCondLst>
                                            <p:cond delay="499"/>
                                          </p:stCondLst>
                                        </p:cTn>
                                        <p:tgtEl>
                                          <p:spTgt spid="5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wipe(left)">
                                      <p:cBhvr>
                                        <p:cTn id="44" dur="500"/>
                                        <p:tgtEl>
                                          <p:spTgt spid="3">
                                            <p:txEl>
                                              <p:pRg st="5" end="5"/>
                                            </p:txEl>
                                          </p:spTgt>
                                        </p:tgtEl>
                                      </p:cBhvr>
                                    </p:animEffect>
                                  </p:childTnLst>
                                </p:cTn>
                              </p:par>
                            </p:childTnLst>
                          </p:cTn>
                        </p:par>
                        <p:par>
                          <p:cTn id="45" fill="hold">
                            <p:stCondLst>
                              <p:cond delay="500"/>
                            </p:stCondLst>
                            <p:childTnLst>
                              <p:par>
                                <p:cTn id="46" presetID="18" presetClass="entr" presetSubtype="12" fill="hold" nodeType="after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strips(downLeft)">
                                      <p:cBhvr>
                                        <p:cTn id="4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1" grpId="0" animBg="1"/>
      <p:bldP spid="51"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vs. Movement Along Curve</a:t>
            </a:r>
          </a:p>
        </p:txBody>
      </p:sp>
      <p:sp>
        <p:nvSpPr>
          <p:cNvPr id="3" name="Content Placeholder 2"/>
          <p:cNvSpPr>
            <a:spLocks noGrp="1"/>
          </p:cNvSpPr>
          <p:nvPr>
            <p:ph idx="1"/>
          </p:nvPr>
        </p:nvSpPr>
        <p:spPr/>
        <p:txBody>
          <a:bodyPr/>
          <a:lstStyle/>
          <a:p>
            <a:r>
              <a:rPr lang="en-US" dirty="0"/>
              <a:t>Change in supply:  </a:t>
            </a:r>
          </a:p>
          <a:p>
            <a:pPr lvl="1"/>
            <a:r>
              <a:rPr lang="en-US" dirty="0"/>
              <a:t>A shift in the S curve</a:t>
            </a:r>
          </a:p>
          <a:p>
            <a:pPr lvl="1"/>
            <a:r>
              <a:rPr lang="en-US" dirty="0"/>
              <a:t>Occurs when a non-price determinant of supply changes (like technology or costs)</a:t>
            </a:r>
          </a:p>
          <a:p>
            <a:r>
              <a:rPr lang="en-US" dirty="0"/>
              <a:t>Change in the quantity supplied: </a:t>
            </a:r>
          </a:p>
          <a:p>
            <a:pPr lvl="1"/>
            <a:r>
              <a:rPr lang="en-US" dirty="0"/>
              <a:t>A movement along a fixed S curve </a:t>
            </a:r>
          </a:p>
          <a:p>
            <a:pPr lvl="1"/>
            <a:r>
              <a:rPr lang="en-US" dirty="0"/>
              <a:t>Occurs when P changes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4152281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vs. Movement Along Curve</a:t>
            </a:r>
          </a:p>
        </p:txBody>
      </p:sp>
      <p:sp>
        <p:nvSpPr>
          <p:cNvPr id="3" name="Content Placeholder 2"/>
          <p:cNvSpPr>
            <a:spLocks noGrp="1"/>
          </p:cNvSpPr>
          <p:nvPr>
            <p:ph idx="1"/>
          </p:nvPr>
        </p:nvSpPr>
        <p:spPr/>
        <p:txBody>
          <a:bodyPr/>
          <a:lstStyle/>
          <a:p>
            <a:r>
              <a:rPr lang="en-US" dirty="0"/>
              <a:t>Change in demand:  </a:t>
            </a:r>
          </a:p>
          <a:p>
            <a:pPr lvl="1"/>
            <a:r>
              <a:rPr lang="en-US" dirty="0"/>
              <a:t>A shift in the D curve</a:t>
            </a:r>
          </a:p>
          <a:p>
            <a:pPr lvl="1"/>
            <a:r>
              <a:rPr lang="en-US" dirty="0"/>
              <a:t>Occurs when a non-price determinant of demand changes (like income or # of buyers)</a:t>
            </a:r>
          </a:p>
          <a:p>
            <a:r>
              <a:rPr lang="en-US" dirty="0"/>
              <a:t>Change in the quantity demanded:</a:t>
            </a:r>
          </a:p>
          <a:p>
            <a:pPr lvl="1"/>
            <a:r>
              <a:rPr lang="en-US" dirty="0"/>
              <a:t>A movement along a fixed D curve</a:t>
            </a:r>
          </a:p>
          <a:p>
            <a:pPr lvl="1"/>
            <a:r>
              <a:rPr lang="en-US" dirty="0"/>
              <a:t>Occurs when P changes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0025315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A Shift in Supply</a:t>
            </a:r>
          </a:p>
        </p:txBody>
      </p:sp>
      <p:sp>
        <p:nvSpPr>
          <p:cNvPr id="3" name="Text Placeholder 2"/>
          <p:cNvSpPr>
            <a:spLocks noGrp="1"/>
          </p:cNvSpPr>
          <p:nvPr>
            <p:ph type="body" sz="quarter" idx="12"/>
          </p:nvPr>
        </p:nvSpPr>
        <p:spPr>
          <a:xfrm>
            <a:off x="76200" y="609600"/>
            <a:ext cx="4495800" cy="5715000"/>
          </a:xfrm>
        </p:spPr>
        <p:txBody>
          <a:bodyPr/>
          <a:lstStyle/>
          <a:p>
            <a:r>
              <a:rPr lang="en-US" sz="2300" b="1" dirty="0"/>
              <a:t>EVENT:</a:t>
            </a:r>
            <a:r>
              <a:rPr lang="en-US" sz="2300" dirty="0"/>
              <a:t>  New technology reduces cost of producing hybrid cars.</a:t>
            </a:r>
          </a:p>
          <a:p>
            <a:pPr>
              <a:lnSpc>
                <a:spcPct val="105000"/>
              </a:lnSpc>
              <a:spcBef>
                <a:spcPct val="15000"/>
              </a:spcBef>
              <a:buClr>
                <a:srgbClr val="00B85C"/>
              </a:buClr>
              <a:buSzPct val="120000"/>
              <a:buFont typeface="Wingdings" pitchFamily="2" charset="2"/>
              <a:buNone/>
            </a:pPr>
            <a:r>
              <a:rPr lang="en-US" sz="2300" b="1" dirty="0">
                <a:cs typeface="Arial"/>
              </a:rPr>
              <a:t>STEP 1:  </a:t>
            </a:r>
            <a:r>
              <a:rPr lang="en-US" sz="2300" b="1" i="1" dirty="0">
                <a:cs typeface="Arial"/>
              </a:rPr>
              <a:t>S</a:t>
            </a:r>
            <a:r>
              <a:rPr lang="en-US" sz="2300" dirty="0">
                <a:cs typeface="Arial"/>
              </a:rPr>
              <a:t> curve shifts </a:t>
            </a:r>
            <a:br>
              <a:rPr lang="en-US" sz="2300" dirty="0">
                <a:cs typeface="Arial"/>
              </a:rPr>
            </a:br>
            <a:r>
              <a:rPr lang="en-US" sz="2300" dirty="0">
                <a:cs typeface="Arial"/>
              </a:rPr>
              <a:t>because event affects cost of production.  (</a:t>
            </a:r>
            <a:r>
              <a:rPr lang="en-US" sz="2300" b="1" i="1" dirty="0">
                <a:cs typeface="Arial"/>
              </a:rPr>
              <a:t>D</a:t>
            </a:r>
            <a:r>
              <a:rPr lang="en-US" sz="2300" dirty="0">
                <a:cs typeface="Arial"/>
              </a:rPr>
              <a:t> curve does not shift, because production technology is not one of the factors that affect demand)</a:t>
            </a:r>
          </a:p>
          <a:p>
            <a:pPr>
              <a:lnSpc>
                <a:spcPct val="105000"/>
              </a:lnSpc>
              <a:spcBef>
                <a:spcPct val="15000"/>
              </a:spcBef>
              <a:buClr>
                <a:srgbClr val="00B85C"/>
              </a:buClr>
              <a:buSzPct val="120000"/>
              <a:buFont typeface="Wingdings" pitchFamily="2" charset="2"/>
              <a:buNone/>
            </a:pPr>
            <a:r>
              <a:rPr lang="en-US" sz="2300" b="1" dirty="0">
                <a:cs typeface="Arial"/>
              </a:rPr>
              <a:t>STEP 2: </a:t>
            </a:r>
            <a:r>
              <a:rPr lang="en-US" sz="2300" b="1" i="1" dirty="0">
                <a:cs typeface="Arial"/>
              </a:rPr>
              <a:t>S</a:t>
            </a:r>
            <a:r>
              <a:rPr lang="en-US" sz="2300" dirty="0">
                <a:cs typeface="Arial"/>
              </a:rPr>
              <a:t> shifts </a:t>
            </a:r>
            <a:r>
              <a:rPr lang="en-US" sz="2300" u="sng" dirty="0">
                <a:cs typeface="Arial"/>
              </a:rPr>
              <a:t>right</a:t>
            </a:r>
            <a:br>
              <a:rPr lang="en-US" sz="2300" dirty="0">
                <a:cs typeface="Arial"/>
              </a:rPr>
            </a:br>
            <a:r>
              <a:rPr lang="en-US" sz="2300" dirty="0">
                <a:cs typeface="Arial"/>
              </a:rPr>
              <a:t>because event reduces cost, makes production more profitable at any given price. </a:t>
            </a:r>
          </a:p>
          <a:p>
            <a:pPr>
              <a:lnSpc>
                <a:spcPct val="105000"/>
              </a:lnSpc>
              <a:spcBef>
                <a:spcPct val="20000"/>
              </a:spcBef>
              <a:buClr>
                <a:srgbClr val="00B85C"/>
              </a:buClr>
              <a:buSzPct val="120000"/>
              <a:buFont typeface="Wingdings" pitchFamily="2" charset="2"/>
              <a:buNone/>
            </a:pPr>
            <a:r>
              <a:rPr lang="en-US" sz="2300" b="1" dirty="0">
                <a:cs typeface="Arial"/>
              </a:rPr>
              <a:t>STEP 3:  </a:t>
            </a:r>
            <a:r>
              <a:rPr lang="en-US" sz="2300" dirty="0">
                <a:cs typeface="Arial"/>
              </a:rPr>
              <a:t>The shift causes price to fall and quantity to rise.</a:t>
            </a:r>
            <a:endParaRPr lang="en-US" sz="23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54</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4"/>
          <p:cNvGrpSpPr>
            <a:grpSpLocks/>
          </p:cNvGrpSpPr>
          <p:nvPr/>
        </p:nvGrpSpPr>
        <p:grpSpPr bwMode="auto">
          <a:xfrm>
            <a:off x="4645025" y="1066800"/>
            <a:ext cx="4422775" cy="4111953"/>
            <a:chOff x="2579" y="785"/>
            <a:chExt cx="2786" cy="2423"/>
          </a:xfrm>
        </p:grpSpPr>
        <p:grpSp>
          <p:nvGrpSpPr>
            <p:cNvPr id="7" name="Group 5"/>
            <p:cNvGrpSpPr>
              <a:grpSpLocks/>
            </p:cNvGrpSpPr>
            <p:nvPr/>
          </p:nvGrpSpPr>
          <p:grpSpPr bwMode="auto">
            <a:xfrm>
              <a:off x="2697" y="1037"/>
              <a:ext cx="2409" cy="2049"/>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0"/>
          <p:cNvGrpSpPr>
            <a:grpSpLocks/>
          </p:cNvGrpSpPr>
          <p:nvPr/>
        </p:nvGrpSpPr>
        <p:grpSpPr bwMode="auto">
          <a:xfrm>
            <a:off x="5075237" y="1844675"/>
            <a:ext cx="2486025" cy="2901950"/>
            <a:chOff x="2850" y="1233"/>
            <a:chExt cx="1566" cy="1828"/>
          </a:xfrm>
        </p:grpSpPr>
        <p:sp>
          <p:nvSpPr>
            <p:cNvPr id="13"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15" name="Group 13"/>
          <p:cNvGrpSpPr>
            <a:grpSpLocks/>
          </p:cNvGrpSpPr>
          <p:nvPr/>
        </p:nvGrpSpPr>
        <p:grpSpPr bwMode="auto">
          <a:xfrm>
            <a:off x="5419725" y="1512887"/>
            <a:ext cx="1933575" cy="2901950"/>
            <a:chOff x="3067" y="1024"/>
            <a:chExt cx="1218" cy="1828"/>
          </a:xfrm>
        </p:grpSpPr>
        <p:sp>
          <p:nvSpPr>
            <p:cNvPr id="16"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16"/>
          <p:cNvGrpSpPr>
            <a:grpSpLocks/>
          </p:cNvGrpSpPr>
          <p:nvPr/>
        </p:nvGrpSpPr>
        <p:grpSpPr bwMode="auto">
          <a:xfrm>
            <a:off x="4333875" y="3024188"/>
            <a:ext cx="2060575" cy="2332038"/>
            <a:chOff x="2383" y="1976"/>
            <a:chExt cx="1298" cy="1469"/>
          </a:xfrm>
        </p:grpSpPr>
        <p:sp>
          <p:nvSpPr>
            <p:cNvPr id="19"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 name="Line 20"/>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3" name="Text Box 21"/>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4" name="Group 28"/>
          <p:cNvGrpSpPr>
            <a:grpSpLocks/>
          </p:cNvGrpSpPr>
          <p:nvPr/>
        </p:nvGrpSpPr>
        <p:grpSpPr bwMode="auto">
          <a:xfrm>
            <a:off x="6138862" y="1520825"/>
            <a:ext cx="1933575" cy="2901950"/>
            <a:chOff x="3520" y="1029"/>
            <a:chExt cx="1218" cy="1828"/>
          </a:xfrm>
        </p:grpSpPr>
        <p:sp>
          <p:nvSpPr>
            <p:cNvPr id="25" name="Line 29"/>
            <p:cNvSpPr>
              <a:spLocks noChangeShapeType="1"/>
            </p:cNvSpPr>
            <p:nvPr/>
          </p:nvSpPr>
          <p:spPr bwMode="auto">
            <a:xfrm flipV="1">
              <a:off x="3520" y="1283"/>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26" name="Text Box 30"/>
            <p:cNvSpPr txBox="1">
              <a:spLocks noChangeArrowheads="1"/>
            </p:cNvSpPr>
            <p:nvPr/>
          </p:nvSpPr>
          <p:spPr bwMode="auto">
            <a:xfrm>
              <a:off x="4373" y="1029"/>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2</a:t>
              </a:r>
            </a:p>
          </p:txBody>
        </p:sp>
      </p:grpSp>
      <p:sp>
        <p:nvSpPr>
          <p:cNvPr id="27" name="Line 35"/>
          <p:cNvSpPr>
            <a:spLocks noChangeShapeType="1"/>
          </p:cNvSpPr>
          <p:nvPr/>
        </p:nvSpPr>
        <p:spPr bwMode="auto">
          <a:xfrm>
            <a:off x="6877050" y="2078037"/>
            <a:ext cx="646112"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28" name="Group 49"/>
          <p:cNvGrpSpPr>
            <a:grpSpLocks/>
          </p:cNvGrpSpPr>
          <p:nvPr/>
        </p:nvGrpSpPr>
        <p:grpSpPr bwMode="auto">
          <a:xfrm>
            <a:off x="4325937" y="3535363"/>
            <a:ext cx="2484438" cy="1828801"/>
            <a:chOff x="2378" y="2298"/>
            <a:chExt cx="1565" cy="1152"/>
          </a:xfrm>
        </p:grpSpPr>
        <p:sp>
          <p:nvSpPr>
            <p:cNvPr id="29" name="Line 36"/>
            <p:cNvSpPr>
              <a:spLocks noChangeShapeType="1"/>
            </p:cNvSpPr>
            <p:nvPr/>
          </p:nvSpPr>
          <p:spPr bwMode="auto">
            <a:xfrm flipH="1">
              <a:off x="2697" y="2417"/>
              <a:ext cx="1089"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0" name="Line 37"/>
            <p:cNvSpPr>
              <a:spLocks noChangeShapeType="1"/>
            </p:cNvSpPr>
            <p:nvPr/>
          </p:nvSpPr>
          <p:spPr bwMode="auto">
            <a:xfrm>
              <a:off x="3789" y="2417"/>
              <a:ext cx="0" cy="786"/>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1" name="Text Box 38"/>
            <p:cNvSpPr txBox="1">
              <a:spLocks noChangeArrowheads="1"/>
            </p:cNvSpPr>
            <p:nvPr/>
          </p:nvSpPr>
          <p:spPr bwMode="auto">
            <a:xfrm>
              <a:off x="2378" y="2298"/>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2</a:t>
              </a:r>
            </a:p>
          </p:txBody>
        </p:sp>
        <p:sp>
          <p:nvSpPr>
            <p:cNvPr id="32" name="Oval 39"/>
            <p:cNvSpPr>
              <a:spLocks noChangeArrowheads="1"/>
            </p:cNvSpPr>
            <p:nvPr/>
          </p:nvSpPr>
          <p:spPr bwMode="auto">
            <a:xfrm>
              <a:off x="3742" y="237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3" name="Text Box 40"/>
            <p:cNvSpPr txBox="1">
              <a:spLocks noChangeArrowheads="1"/>
            </p:cNvSpPr>
            <p:nvPr/>
          </p:nvSpPr>
          <p:spPr bwMode="auto">
            <a:xfrm>
              <a:off x="3635" y="3217"/>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2</a:t>
              </a:r>
            </a:p>
          </p:txBody>
        </p:sp>
      </p:grpSp>
    </p:spTree>
    <p:extLst>
      <p:ext uri="{BB962C8B-B14F-4D97-AF65-F5344CB8AC3E}">
        <p14:creationId xmlns:p14="http://schemas.microsoft.com/office/powerpoint/2010/main" val="36763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par>
                          <p:cTn id="18" fill="hold">
                            <p:stCondLst>
                              <p:cond delay="500"/>
                            </p:stCondLst>
                            <p:childTnLst>
                              <p:par>
                                <p:cTn id="19" presetID="17"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p:cTn id="21" dur="500" fill="hold"/>
                                        <p:tgtEl>
                                          <p:spTgt spid="27"/>
                                        </p:tgtEl>
                                        <p:attrNameLst>
                                          <p:attrName>ppt_x</p:attrName>
                                        </p:attrNameLst>
                                      </p:cBhvr>
                                      <p:tavLst>
                                        <p:tav tm="0">
                                          <p:val>
                                            <p:strVal val="#ppt_x-#ppt_w/2"/>
                                          </p:val>
                                        </p:tav>
                                        <p:tav tm="100000">
                                          <p:val>
                                            <p:strVal val="#ppt_x"/>
                                          </p:val>
                                        </p:tav>
                                      </p:tavLst>
                                    </p:anim>
                                    <p:anim calcmode="lin" valueType="num">
                                      <p:cBhvr>
                                        <p:cTn id="22" dur="500" fill="hold"/>
                                        <p:tgtEl>
                                          <p:spTgt spid="27"/>
                                        </p:tgtEl>
                                        <p:attrNameLst>
                                          <p:attrName>ppt_y</p:attrName>
                                        </p:attrNameLst>
                                      </p:cBhvr>
                                      <p:tavLst>
                                        <p:tav tm="0">
                                          <p:val>
                                            <p:strVal val="#ppt_y"/>
                                          </p:val>
                                        </p:tav>
                                        <p:tav tm="100000">
                                          <p:val>
                                            <p:strVal val="#ppt_y"/>
                                          </p:val>
                                        </p:tav>
                                      </p:tavLst>
                                    </p:anim>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8" presetClass="entr" presetSubtype="12"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strips(downLeft)">
                                      <p:cBhvr>
                                        <p:cTn id="28" dur="500"/>
                                        <p:tgtEl>
                                          <p:spTgt spid="24"/>
                                        </p:tgtEl>
                                      </p:cBhvr>
                                    </p:animEffect>
                                  </p:childTnLst>
                                </p:cTn>
                              </p:par>
                              <p:par>
                                <p:cTn id="29" presetID="10" presetClass="exit" presetSubtype="0" fill="hold" grpId="1" nodeType="with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left)">
                                      <p:cBhvr>
                                        <p:cTn id="36" dur="500"/>
                                        <p:tgtEl>
                                          <p:spTgt spid="3">
                                            <p:txEl>
                                              <p:pRg st="3" end="3"/>
                                            </p:txEl>
                                          </p:spTgt>
                                        </p:tgtEl>
                                      </p:cBhvr>
                                    </p:animEffect>
                                  </p:childTnLst>
                                </p:cTn>
                              </p:par>
                            </p:childTnLst>
                          </p:cTn>
                        </p:par>
                        <p:par>
                          <p:cTn id="37" fill="hold">
                            <p:stCondLst>
                              <p:cond delay="500"/>
                            </p:stCondLst>
                            <p:childTnLst>
                              <p:par>
                                <p:cTn id="38" presetID="18" presetClass="entr" presetSubtype="12"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strips(downLeft)">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animBg="1"/>
      <p:bldP spid="27"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EXAMPLE 3:  A Shift in Both Supply and Demand</a:t>
            </a:r>
          </a:p>
        </p:txBody>
      </p:sp>
      <p:sp>
        <p:nvSpPr>
          <p:cNvPr id="3" name="Text Placeholder 2"/>
          <p:cNvSpPr>
            <a:spLocks noGrp="1"/>
          </p:cNvSpPr>
          <p:nvPr>
            <p:ph type="body" sz="quarter" idx="12"/>
          </p:nvPr>
        </p:nvSpPr>
        <p:spPr>
          <a:xfrm>
            <a:off x="152400" y="838200"/>
            <a:ext cx="4191000" cy="5486400"/>
          </a:xfrm>
        </p:spPr>
        <p:txBody>
          <a:bodyPr/>
          <a:lstStyle/>
          <a:p>
            <a:r>
              <a:rPr lang="en-US" sz="2600" b="1" dirty="0"/>
              <a:t>EVENTS:</a:t>
            </a:r>
            <a:r>
              <a:rPr lang="en-US" sz="2600" dirty="0"/>
              <a:t>  Price of gas rises AND new technology reduces production costs</a:t>
            </a:r>
          </a:p>
          <a:p>
            <a:pPr>
              <a:spcBef>
                <a:spcPct val="5000"/>
              </a:spcBef>
              <a:buClr>
                <a:srgbClr val="00B85C"/>
              </a:buClr>
              <a:buSzPct val="120000"/>
              <a:buFont typeface="Wingdings" pitchFamily="2" charset="2"/>
              <a:buNone/>
            </a:pPr>
            <a:endParaRPr lang="en-US" sz="2600" b="1" dirty="0">
              <a:cs typeface="Arial"/>
            </a:endParaRPr>
          </a:p>
          <a:p>
            <a:pPr>
              <a:spcBef>
                <a:spcPct val="5000"/>
              </a:spcBef>
              <a:buClr>
                <a:srgbClr val="00B85C"/>
              </a:buClr>
              <a:buSzPct val="120000"/>
              <a:buFont typeface="Wingdings" pitchFamily="2" charset="2"/>
              <a:buNone/>
            </a:pPr>
            <a:r>
              <a:rPr lang="en-US" sz="2600" b="1" dirty="0">
                <a:cs typeface="Arial"/>
              </a:rPr>
              <a:t>STEP 1:  </a:t>
            </a:r>
            <a:r>
              <a:rPr lang="en-US" sz="2600" dirty="0">
                <a:cs typeface="Arial"/>
              </a:rPr>
              <a:t>Both curves shift.</a:t>
            </a:r>
          </a:p>
          <a:p>
            <a:pPr>
              <a:spcBef>
                <a:spcPct val="5000"/>
              </a:spcBef>
              <a:buClr>
                <a:srgbClr val="00B85C"/>
              </a:buClr>
              <a:buSzPct val="120000"/>
              <a:buFont typeface="Wingdings" pitchFamily="2" charset="2"/>
              <a:buNone/>
            </a:pPr>
            <a:r>
              <a:rPr lang="en-US" sz="2600" b="1" dirty="0">
                <a:cs typeface="Arial"/>
              </a:rPr>
              <a:t>STEP 2:  </a:t>
            </a:r>
            <a:r>
              <a:rPr lang="en-US" sz="2600" dirty="0">
                <a:cs typeface="Arial"/>
              </a:rPr>
              <a:t>Both shift </a:t>
            </a:r>
            <a:r>
              <a:rPr lang="en-US" sz="2600" u="sng" dirty="0">
                <a:cs typeface="Arial"/>
              </a:rPr>
              <a:t>to the right</a:t>
            </a:r>
            <a:r>
              <a:rPr lang="en-US" sz="2600" dirty="0">
                <a:cs typeface="Arial"/>
              </a:rPr>
              <a:t>. </a:t>
            </a:r>
          </a:p>
          <a:p>
            <a:pPr>
              <a:spcBef>
                <a:spcPct val="5000"/>
              </a:spcBef>
              <a:buClr>
                <a:srgbClr val="00B85C"/>
              </a:buClr>
              <a:buSzPct val="120000"/>
              <a:buFont typeface="Wingdings" pitchFamily="2" charset="2"/>
              <a:buNone/>
            </a:pPr>
            <a:endParaRPr lang="en-US" sz="2600" b="1" dirty="0">
              <a:cs typeface="Arial"/>
            </a:endParaRPr>
          </a:p>
          <a:p>
            <a:pPr>
              <a:spcBef>
                <a:spcPct val="5000"/>
              </a:spcBef>
              <a:buClr>
                <a:srgbClr val="00B85C"/>
              </a:buClr>
              <a:buSzPct val="120000"/>
              <a:buFont typeface="Wingdings" pitchFamily="2" charset="2"/>
              <a:buNone/>
            </a:pPr>
            <a:r>
              <a:rPr lang="en-US" sz="2600" b="1" dirty="0">
                <a:cs typeface="Arial"/>
              </a:rPr>
              <a:t>STEP 3:  </a:t>
            </a:r>
            <a:r>
              <a:rPr lang="en-US" sz="2600" b="1" i="1" dirty="0">
                <a:cs typeface="Arial"/>
              </a:rPr>
              <a:t>Q</a:t>
            </a:r>
            <a:r>
              <a:rPr lang="en-US" sz="2600" dirty="0">
                <a:cs typeface="Arial"/>
              </a:rPr>
              <a:t> rises, but the </a:t>
            </a:r>
            <a:r>
              <a:rPr lang="en-US" sz="2600" u="sng" dirty="0">
                <a:cs typeface="Arial"/>
              </a:rPr>
              <a:t>effect on </a:t>
            </a:r>
            <a:r>
              <a:rPr lang="en-US" sz="2600" b="1" i="1" u="sng" dirty="0">
                <a:cs typeface="Arial"/>
              </a:rPr>
              <a:t>P</a:t>
            </a:r>
            <a:r>
              <a:rPr lang="en-US" sz="2600" u="sng" dirty="0">
                <a:cs typeface="Arial"/>
              </a:rPr>
              <a:t> is ambiguous</a:t>
            </a:r>
            <a:r>
              <a:rPr lang="en-US" sz="2600" dirty="0">
                <a:cs typeface="Arial"/>
              </a:rPr>
              <a:t>:</a:t>
            </a:r>
          </a:p>
          <a:p>
            <a:pPr>
              <a:spcBef>
                <a:spcPct val="5000"/>
              </a:spcBef>
              <a:buClr>
                <a:srgbClr val="00B85C"/>
              </a:buClr>
              <a:buSzPct val="120000"/>
              <a:buFont typeface="Wingdings" pitchFamily="2" charset="2"/>
              <a:buNone/>
            </a:pPr>
            <a:r>
              <a:rPr lang="en-US" sz="2600" dirty="0">
                <a:cs typeface="Arial"/>
              </a:rPr>
              <a:t> </a:t>
            </a:r>
          </a:p>
          <a:p>
            <a:pPr>
              <a:spcBef>
                <a:spcPct val="5000"/>
              </a:spcBef>
              <a:buClr>
                <a:srgbClr val="00B85C"/>
              </a:buClr>
              <a:buSzPct val="120000"/>
              <a:buFont typeface="Wingdings" pitchFamily="2" charset="2"/>
              <a:buNone/>
            </a:pPr>
            <a:r>
              <a:rPr lang="en-US" sz="2600" dirty="0">
                <a:cs typeface="Arial"/>
              </a:rPr>
              <a:t>If demand increases more than supply, </a:t>
            </a:r>
            <a:r>
              <a:rPr lang="en-US" sz="2600" b="1" i="1" dirty="0">
                <a:cs typeface="Arial"/>
              </a:rPr>
              <a:t>P</a:t>
            </a:r>
            <a:r>
              <a:rPr lang="en-US" sz="2600" dirty="0">
                <a:cs typeface="Arial"/>
              </a:rPr>
              <a:t> rises.</a:t>
            </a:r>
          </a:p>
          <a:p>
            <a:endParaRPr lang="en-US" sz="26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55</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4"/>
          <p:cNvGrpSpPr>
            <a:grpSpLocks/>
          </p:cNvGrpSpPr>
          <p:nvPr/>
        </p:nvGrpSpPr>
        <p:grpSpPr bwMode="auto">
          <a:xfrm>
            <a:off x="4721225" y="1179513"/>
            <a:ext cx="4422775" cy="4111953"/>
            <a:chOff x="2579" y="785"/>
            <a:chExt cx="2786" cy="2423"/>
          </a:xfrm>
        </p:grpSpPr>
        <p:grpSp>
          <p:nvGrpSpPr>
            <p:cNvPr id="7" name="Group 5"/>
            <p:cNvGrpSpPr>
              <a:grpSpLocks/>
            </p:cNvGrpSpPr>
            <p:nvPr/>
          </p:nvGrpSpPr>
          <p:grpSpPr bwMode="auto">
            <a:xfrm>
              <a:off x="2697" y="1037"/>
              <a:ext cx="2409" cy="2049"/>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0"/>
          <p:cNvGrpSpPr>
            <a:grpSpLocks/>
          </p:cNvGrpSpPr>
          <p:nvPr/>
        </p:nvGrpSpPr>
        <p:grpSpPr bwMode="auto">
          <a:xfrm>
            <a:off x="5151437" y="1957388"/>
            <a:ext cx="2486025" cy="2901950"/>
            <a:chOff x="2850" y="1233"/>
            <a:chExt cx="1566" cy="1828"/>
          </a:xfrm>
        </p:grpSpPr>
        <p:sp>
          <p:nvSpPr>
            <p:cNvPr id="13"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15" name="Group 13"/>
          <p:cNvGrpSpPr>
            <a:grpSpLocks/>
          </p:cNvGrpSpPr>
          <p:nvPr/>
        </p:nvGrpSpPr>
        <p:grpSpPr bwMode="auto">
          <a:xfrm>
            <a:off x="5495925" y="1625600"/>
            <a:ext cx="1933575" cy="2901950"/>
            <a:chOff x="3067" y="1024"/>
            <a:chExt cx="1218" cy="1828"/>
          </a:xfrm>
        </p:grpSpPr>
        <p:sp>
          <p:nvSpPr>
            <p:cNvPr id="16"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16"/>
          <p:cNvGrpSpPr>
            <a:grpSpLocks/>
          </p:cNvGrpSpPr>
          <p:nvPr/>
        </p:nvGrpSpPr>
        <p:grpSpPr bwMode="auto">
          <a:xfrm>
            <a:off x="4410075" y="3136901"/>
            <a:ext cx="2060575" cy="2332038"/>
            <a:chOff x="2383" y="1976"/>
            <a:chExt cx="1298" cy="1469"/>
          </a:xfrm>
        </p:grpSpPr>
        <p:sp>
          <p:nvSpPr>
            <p:cNvPr id="19"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 name="Line 20"/>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3" name="Text Box 21"/>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4" name="Group 28"/>
          <p:cNvGrpSpPr>
            <a:grpSpLocks/>
          </p:cNvGrpSpPr>
          <p:nvPr/>
        </p:nvGrpSpPr>
        <p:grpSpPr bwMode="auto">
          <a:xfrm>
            <a:off x="6215062" y="1633538"/>
            <a:ext cx="1933575" cy="2901950"/>
            <a:chOff x="3520" y="1029"/>
            <a:chExt cx="1218" cy="1828"/>
          </a:xfrm>
        </p:grpSpPr>
        <p:sp>
          <p:nvSpPr>
            <p:cNvPr id="25" name="Line 29"/>
            <p:cNvSpPr>
              <a:spLocks noChangeShapeType="1"/>
            </p:cNvSpPr>
            <p:nvPr/>
          </p:nvSpPr>
          <p:spPr bwMode="auto">
            <a:xfrm flipV="1">
              <a:off x="3520" y="1283"/>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26" name="Text Box 30"/>
            <p:cNvSpPr txBox="1">
              <a:spLocks noChangeArrowheads="1"/>
            </p:cNvSpPr>
            <p:nvPr/>
          </p:nvSpPr>
          <p:spPr bwMode="auto">
            <a:xfrm>
              <a:off x="4373" y="1029"/>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2</a:t>
              </a:r>
            </a:p>
          </p:txBody>
        </p:sp>
      </p:grpSp>
      <p:grpSp>
        <p:nvGrpSpPr>
          <p:cNvPr id="27" name="Group 31"/>
          <p:cNvGrpSpPr>
            <a:grpSpLocks/>
          </p:cNvGrpSpPr>
          <p:nvPr/>
        </p:nvGrpSpPr>
        <p:grpSpPr bwMode="auto">
          <a:xfrm>
            <a:off x="6292850" y="1854200"/>
            <a:ext cx="2486025" cy="2901950"/>
            <a:chOff x="3569" y="1168"/>
            <a:chExt cx="1566" cy="1828"/>
          </a:xfrm>
        </p:grpSpPr>
        <p:sp>
          <p:nvSpPr>
            <p:cNvPr id="28" name="Line 32"/>
            <p:cNvSpPr>
              <a:spLocks noChangeShapeType="1"/>
            </p:cNvSpPr>
            <p:nvPr/>
          </p:nvSpPr>
          <p:spPr bwMode="auto">
            <a:xfrm>
              <a:off x="3569" y="1168"/>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29" name="Text Box 33"/>
            <p:cNvSpPr txBox="1">
              <a:spLocks noChangeArrowheads="1"/>
            </p:cNvSpPr>
            <p:nvPr/>
          </p:nvSpPr>
          <p:spPr bwMode="auto">
            <a:xfrm>
              <a:off x="4791" y="2708"/>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2</a:t>
              </a:r>
            </a:p>
          </p:txBody>
        </p:sp>
      </p:grpSp>
      <p:sp>
        <p:nvSpPr>
          <p:cNvPr id="30" name="Line 34"/>
          <p:cNvSpPr>
            <a:spLocks noChangeShapeType="1"/>
          </p:cNvSpPr>
          <p:nvPr/>
        </p:nvSpPr>
        <p:spPr bwMode="auto">
          <a:xfrm>
            <a:off x="5414962" y="2192338"/>
            <a:ext cx="1068388"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sp>
        <p:nvSpPr>
          <p:cNvPr id="31" name="Line 35"/>
          <p:cNvSpPr>
            <a:spLocks noChangeShapeType="1"/>
          </p:cNvSpPr>
          <p:nvPr/>
        </p:nvSpPr>
        <p:spPr bwMode="auto">
          <a:xfrm>
            <a:off x="6953250" y="2190750"/>
            <a:ext cx="646112"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32" name="Group 48"/>
          <p:cNvGrpSpPr>
            <a:grpSpLocks/>
          </p:cNvGrpSpPr>
          <p:nvPr/>
        </p:nvGrpSpPr>
        <p:grpSpPr bwMode="auto">
          <a:xfrm>
            <a:off x="4224337" y="2654300"/>
            <a:ext cx="3190875" cy="2822576"/>
            <a:chOff x="2266" y="1672"/>
            <a:chExt cx="2010" cy="1778"/>
          </a:xfrm>
        </p:grpSpPr>
        <p:sp>
          <p:nvSpPr>
            <p:cNvPr id="33" name="Text Box 36"/>
            <p:cNvSpPr txBox="1">
              <a:spLocks noChangeArrowheads="1"/>
            </p:cNvSpPr>
            <p:nvPr/>
          </p:nvSpPr>
          <p:spPr bwMode="auto">
            <a:xfrm>
              <a:off x="2266" y="167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2</a:t>
              </a:r>
            </a:p>
          </p:txBody>
        </p:sp>
        <p:sp>
          <p:nvSpPr>
            <p:cNvPr id="34" name="Oval 37"/>
            <p:cNvSpPr>
              <a:spLocks noChangeArrowheads="1"/>
            </p:cNvSpPr>
            <p:nvPr/>
          </p:nvSpPr>
          <p:spPr bwMode="auto">
            <a:xfrm>
              <a:off x="4075" y="1817"/>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5" name="Line 38"/>
            <p:cNvSpPr>
              <a:spLocks noChangeShapeType="1"/>
            </p:cNvSpPr>
            <p:nvPr/>
          </p:nvSpPr>
          <p:spPr bwMode="auto">
            <a:xfrm>
              <a:off x="2699" y="1864"/>
              <a:ext cx="1422"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6" name="Text Box 40"/>
            <p:cNvSpPr txBox="1">
              <a:spLocks noChangeArrowheads="1"/>
            </p:cNvSpPr>
            <p:nvPr/>
          </p:nvSpPr>
          <p:spPr bwMode="auto">
            <a:xfrm>
              <a:off x="3968" y="3217"/>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37" name="Line 41"/>
            <p:cNvSpPr>
              <a:spLocks noChangeShapeType="1"/>
            </p:cNvSpPr>
            <p:nvPr/>
          </p:nvSpPr>
          <p:spPr bwMode="auto">
            <a:xfrm flipH="1" flipV="1">
              <a:off x="2538" y="1818"/>
              <a:ext cx="132" cy="42"/>
            </a:xfrm>
            <a:prstGeom prst="line">
              <a:avLst/>
            </a:prstGeom>
            <a:noFill/>
            <a:ln w="9525">
              <a:solidFill>
                <a:schemeClr val="tx1"/>
              </a:solidFill>
              <a:round/>
              <a:headEnd/>
              <a:tailEnd/>
            </a:ln>
          </p:spPr>
          <p:txBody>
            <a:bodyPr/>
            <a:lstStyle/>
            <a:p>
              <a:endParaRPr lang="en-US">
                <a:latin typeface="Arial"/>
                <a:cs typeface="Arial"/>
              </a:endParaRPr>
            </a:p>
          </p:txBody>
        </p:sp>
        <p:sp>
          <p:nvSpPr>
            <p:cNvPr id="38" name="Line 42"/>
            <p:cNvSpPr>
              <a:spLocks noChangeShapeType="1"/>
            </p:cNvSpPr>
            <p:nvPr/>
          </p:nvSpPr>
          <p:spPr bwMode="auto">
            <a:xfrm>
              <a:off x="4122" y="1867"/>
              <a:ext cx="0" cy="133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Tree>
    <p:extLst>
      <p:ext uri="{BB962C8B-B14F-4D97-AF65-F5344CB8AC3E}">
        <p14:creationId xmlns:p14="http://schemas.microsoft.com/office/powerpoint/2010/main" val="371669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par>
                          <p:cTn id="18" fill="hold">
                            <p:stCondLst>
                              <p:cond delay="500"/>
                            </p:stCondLst>
                            <p:childTnLst>
                              <p:par>
                                <p:cTn id="19" presetID="17"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ppt_x</p:attrName>
                                        </p:attrNameLst>
                                      </p:cBhvr>
                                      <p:tavLst>
                                        <p:tav tm="0">
                                          <p:val>
                                            <p:strVal val="#ppt_x-#ppt_w/2"/>
                                          </p:val>
                                        </p:tav>
                                        <p:tav tm="100000">
                                          <p:val>
                                            <p:strVal val="#ppt_x"/>
                                          </p:val>
                                        </p:tav>
                                      </p:tavLst>
                                    </p:anim>
                                    <p:anim calcmode="lin" valueType="num">
                                      <p:cBhvr>
                                        <p:cTn id="22" dur="500" fill="hold"/>
                                        <p:tgtEl>
                                          <p:spTgt spid="30"/>
                                        </p:tgtEl>
                                        <p:attrNameLst>
                                          <p:attrName>ppt_y</p:attrName>
                                        </p:attrNameLst>
                                      </p:cBhvr>
                                      <p:tavLst>
                                        <p:tav tm="0">
                                          <p:val>
                                            <p:strVal val="#ppt_y"/>
                                          </p:val>
                                        </p:tav>
                                        <p:tav tm="100000">
                                          <p:val>
                                            <p:strVal val="#ppt_y"/>
                                          </p:val>
                                        </p:tav>
                                      </p:tavLst>
                                    </p:anim>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8" presetClass="entr" presetSubtype="6"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strips(downRight)">
                                      <p:cBhvr>
                                        <p:cTn id="28" dur="500"/>
                                        <p:tgtEl>
                                          <p:spTgt spid="27"/>
                                        </p:tgtEl>
                                      </p:cBhvr>
                                    </p:animEffect>
                                  </p:childTnLst>
                                </p:cTn>
                              </p:par>
                            </p:childTnLst>
                          </p:cTn>
                        </p:par>
                        <p:par>
                          <p:cTn id="29" fill="hold">
                            <p:stCondLst>
                              <p:cond delay="1500"/>
                            </p:stCondLst>
                            <p:childTnLst>
                              <p:par>
                                <p:cTn id="30" presetID="17" presetClass="entr" presetSubtype="8"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ppt_x</p:attrName>
                                        </p:attrNameLst>
                                      </p:cBhvr>
                                      <p:tavLst>
                                        <p:tav tm="0">
                                          <p:val>
                                            <p:strVal val="#ppt_x-#ppt_w/2"/>
                                          </p:val>
                                        </p:tav>
                                        <p:tav tm="100000">
                                          <p:val>
                                            <p:strVal val="#ppt_x"/>
                                          </p:val>
                                        </p:tav>
                                      </p:tavLst>
                                    </p:anim>
                                    <p:anim calcmode="lin" valueType="num">
                                      <p:cBhvr>
                                        <p:cTn id="33" dur="500" fill="hold"/>
                                        <p:tgtEl>
                                          <p:spTgt spid="31"/>
                                        </p:tgtEl>
                                        <p:attrNameLst>
                                          <p:attrName>ppt_y</p:attrName>
                                        </p:attrNameLst>
                                      </p:cBhvr>
                                      <p:tavLst>
                                        <p:tav tm="0">
                                          <p:val>
                                            <p:strVal val="#ppt_y"/>
                                          </p:val>
                                        </p:tav>
                                        <p:tav tm="100000">
                                          <p:val>
                                            <p:strVal val="#ppt_y"/>
                                          </p:val>
                                        </p:tav>
                                      </p:tavLst>
                                    </p:anim>
                                    <p:anim calcmode="lin" valueType="num">
                                      <p:cBhvr>
                                        <p:cTn id="34" dur="500" fill="hold"/>
                                        <p:tgtEl>
                                          <p:spTgt spid="31"/>
                                        </p:tgtEl>
                                        <p:attrNameLst>
                                          <p:attrName>ppt_w</p:attrName>
                                        </p:attrNameLst>
                                      </p:cBhvr>
                                      <p:tavLst>
                                        <p:tav tm="0">
                                          <p:val>
                                            <p:fltVal val="0"/>
                                          </p:val>
                                        </p:tav>
                                        <p:tav tm="100000">
                                          <p:val>
                                            <p:strVal val="#ppt_w"/>
                                          </p:val>
                                        </p:tav>
                                      </p:tavLst>
                                    </p:anim>
                                    <p:anim calcmode="lin" valueType="num">
                                      <p:cBhvr>
                                        <p:cTn id="35" dur="500" fill="hold"/>
                                        <p:tgtEl>
                                          <p:spTgt spid="31"/>
                                        </p:tgtEl>
                                        <p:attrNameLst>
                                          <p:attrName>ppt_h</p:attrName>
                                        </p:attrNameLst>
                                      </p:cBhvr>
                                      <p:tavLst>
                                        <p:tav tm="0">
                                          <p:val>
                                            <p:strVal val="#ppt_h"/>
                                          </p:val>
                                        </p:tav>
                                        <p:tav tm="100000">
                                          <p:val>
                                            <p:strVal val="#ppt_h"/>
                                          </p:val>
                                        </p:tav>
                                      </p:tavLst>
                                    </p:anim>
                                  </p:childTnLst>
                                </p:cTn>
                              </p:par>
                            </p:childTnLst>
                          </p:cTn>
                        </p:par>
                        <p:par>
                          <p:cTn id="36" fill="hold">
                            <p:stCondLst>
                              <p:cond delay="2000"/>
                            </p:stCondLst>
                            <p:childTnLst>
                              <p:par>
                                <p:cTn id="37" presetID="18" presetClass="entr" presetSubtype="12"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strips(downLeft)">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wipe(left)">
                                      <p:cBhvr>
                                        <p:cTn id="44" dur="500"/>
                                        <p:tgtEl>
                                          <p:spTgt spid="3">
                                            <p:txEl>
                                              <p:pRg st="5" end="5"/>
                                            </p:txEl>
                                          </p:spTgt>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wipe(left)">
                                      <p:cBhvr>
                                        <p:cTn id="48" dur="500"/>
                                        <p:tgtEl>
                                          <p:spTgt spid="3">
                                            <p:txEl>
                                              <p:pRg st="6" end="6"/>
                                            </p:txEl>
                                          </p:spTgt>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left)">
                                      <p:cBhvr>
                                        <p:cTn id="52" dur="500"/>
                                        <p:tgtEl>
                                          <p:spTgt spid="3">
                                            <p:txEl>
                                              <p:pRg st="7" end="7"/>
                                            </p:txEl>
                                          </p:spTgt>
                                        </p:tgtEl>
                                      </p:cBhvr>
                                    </p:animEffect>
                                  </p:childTnLst>
                                </p:cTn>
                              </p:par>
                            </p:childTnLst>
                          </p:cTn>
                        </p:par>
                        <p:par>
                          <p:cTn id="53" fill="hold">
                            <p:stCondLst>
                              <p:cond delay="1500"/>
                            </p:stCondLst>
                            <p:childTnLst>
                              <p:par>
                                <p:cTn id="54" presetID="18" presetClass="entr" presetSubtype="12" fill="hold"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strips(downLeft)">
                                      <p:cBhvr>
                                        <p:cTn id="5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animBg="1"/>
      <p:bldP spid="3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EXAMPLE 3:  A Shift in Both Supply and Demand</a:t>
            </a:r>
          </a:p>
        </p:txBody>
      </p:sp>
      <p:sp>
        <p:nvSpPr>
          <p:cNvPr id="3" name="Text Placeholder 2"/>
          <p:cNvSpPr>
            <a:spLocks noGrp="1"/>
          </p:cNvSpPr>
          <p:nvPr>
            <p:ph type="body" sz="quarter" idx="12"/>
          </p:nvPr>
        </p:nvSpPr>
        <p:spPr>
          <a:xfrm>
            <a:off x="152400" y="838200"/>
            <a:ext cx="4191000" cy="5486400"/>
          </a:xfrm>
        </p:spPr>
        <p:txBody>
          <a:bodyPr/>
          <a:lstStyle/>
          <a:p>
            <a:r>
              <a:rPr lang="en-US" sz="2600" b="1" dirty="0"/>
              <a:t>EVENTS:</a:t>
            </a:r>
            <a:r>
              <a:rPr lang="en-US" sz="2600" dirty="0"/>
              <a:t>  Price of gas rises AND new technology reduces production costs</a:t>
            </a:r>
          </a:p>
          <a:p>
            <a:pPr>
              <a:spcBef>
                <a:spcPct val="5000"/>
              </a:spcBef>
              <a:buClr>
                <a:srgbClr val="00B85C"/>
              </a:buClr>
              <a:buSzPct val="120000"/>
              <a:buFont typeface="Wingdings" pitchFamily="2" charset="2"/>
              <a:buNone/>
            </a:pPr>
            <a:endParaRPr lang="en-US" sz="2600" b="1" dirty="0">
              <a:cs typeface="Arial"/>
            </a:endParaRPr>
          </a:p>
          <a:p>
            <a:pPr>
              <a:spcBef>
                <a:spcPct val="5000"/>
              </a:spcBef>
              <a:buClr>
                <a:srgbClr val="00B85C"/>
              </a:buClr>
              <a:buSzPct val="120000"/>
              <a:buFont typeface="Wingdings" pitchFamily="2" charset="2"/>
              <a:buNone/>
            </a:pPr>
            <a:endParaRPr lang="en-US" sz="2600" b="1" dirty="0">
              <a:cs typeface="Arial"/>
            </a:endParaRPr>
          </a:p>
          <a:p>
            <a:pPr>
              <a:spcBef>
                <a:spcPct val="5000"/>
              </a:spcBef>
              <a:buClr>
                <a:srgbClr val="00B85C"/>
              </a:buClr>
              <a:buSzPct val="120000"/>
              <a:buFont typeface="Wingdings" pitchFamily="2" charset="2"/>
              <a:buNone/>
            </a:pPr>
            <a:endParaRPr lang="en-US" sz="2600" b="1" dirty="0">
              <a:cs typeface="Arial"/>
            </a:endParaRPr>
          </a:p>
          <a:p>
            <a:pPr>
              <a:spcBef>
                <a:spcPct val="5000"/>
              </a:spcBef>
              <a:buClr>
                <a:srgbClr val="00B85C"/>
              </a:buClr>
              <a:buSzPct val="120000"/>
              <a:buFont typeface="Wingdings" pitchFamily="2" charset="2"/>
              <a:buNone/>
            </a:pPr>
            <a:endParaRPr lang="en-US" sz="2600" b="1" dirty="0">
              <a:cs typeface="Arial"/>
            </a:endParaRPr>
          </a:p>
          <a:p>
            <a:pPr>
              <a:spcBef>
                <a:spcPct val="5000"/>
              </a:spcBef>
              <a:buClr>
                <a:srgbClr val="00B85C"/>
              </a:buClr>
              <a:buSzPct val="120000"/>
              <a:buFont typeface="Wingdings" pitchFamily="2" charset="2"/>
              <a:buNone/>
            </a:pPr>
            <a:endParaRPr lang="en-US" sz="2600" b="1" dirty="0">
              <a:cs typeface="Arial"/>
            </a:endParaRPr>
          </a:p>
          <a:p>
            <a:pPr>
              <a:spcBef>
                <a:spcPct val="5000"/>
              </a:spcBef>
              <a:buClr>
                <a:srgbClr val="00B85C"/>
              </a:buClr>
              <a:buSzPct val="120000"/>
              <a:buFont typeface="Wingdings" pitchFamily="2" charset="2"/>
              <a:buNone/>
            </a:pPr>
            <a:r>
              <a:rPr lang="en-US" sz="2600" b="1" dirty="0">
                <a:cs typeface="Arial"/>
              </a:rPr>
              <a:t>STEP 3:  </a:t>
            </a:r>
            <a:r>
              <a:rPr lang="en-US" sz="2600" b="1" i="1" dirty="0">
                <a:cs typeface="Arial"/>
              </a:rPr>
              <a:t>Q</a:t>
            </a:r>
            <a:r>
              <a:rPr lang="en-US" sz="2600" dirty="0">
                <a:cs typeface="Arial"/>
              </a:rPr>
              <a:t> rises, but the </a:t>
            </a:r>
            <a:r>
              <a:rPr lang="en-US" sz="2600" u="sng" dirty="0">
                <a:cs typeface="Arial"/>
              </a:rPr>
              <a:t>effect on </a:t>
            </a:r>
            <a:r>
              <a:rPr lang="en-US" sz="2600" b="1" i="1" u="sng" dirty="0">
                <a:cs typeface="Arial"/>
              </a:rPr>
              <a:t>P</a:t>
            </a:r>
            <a:r>
              <a:rPr lang="en-US" sz="2600" u="sng" dirty="0">
                <a:cs typeface="Arial"/>
              </a:rPr>
              <a:t> is ambiguous</a:t>
            </a:r>
            <a:r>
              <a:rPr lang="en-US" sz="2600" dirty="0">
                <a:cs typeface="Arial"/>
              </a:rPr>
              <a:t>:</a:t>
            </a:r>
          </a:p>
          <a:p>
            <a:pPr>
              <a:spcBef>
                <a:spcPct val="5000"/>
              </a:spcBef>
              <a:buClr>
                <a:srgbClr val="00B85C"/>
              </a:buClr>
              <a:buSzPct val="120000"/>
              <a:buFont typeface="Wingdings" pitchFamily="2" charset="2"/>
              <a:buNone/>
            </a:pPr>
            <a:r>
              <a:rPr lang="en-US" sz="2600" dirty="0">
                <a:cs typeface="Arial"/>
              </a:rPr>
              <a:t> </a:t>
            </a:r>
          </a:p>
          <a:p>
            <a:pPr>
              <a:spcBef>
                <a:spcPct val="5000"/>
              </a:spcBef>
              <a:buClr>
                <a:srgbClr val="00B85C"/>
              </a:buClr>
              <a:buSzPct val="120000"/>
            </a:pPr>
            <a:r>
              <a:rPr lang="en-US" sz="2600" dirty="0">
                <a:cs typeface="Arial"/>
              </a:rPr>
              <a:t>But if supply increases more than demand, </a:t>
            </a:r>
            <a:r>
              <a:rPr lang="en-US" sz="2600" b="1" i="1" dirty="0">
                <a:cs typeface="Arial"/>
              </a:rPr>
              <a:t>P</a:t>
            </a:r>
            <a:r>
              <a:rPr lang="en-US" sz="2600" dirty="0">
                <a:cs typeface="Arial"/>
              </a:rPr>
              <a:t> falls.</a:t>
            </a:r>
          </a:p>
          <a:p>
            <a:endParaRPr lang="en-US" sz="26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56</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4"/>
          <p:cNvGrpSpPr>
            <a:grpSpLocks/>
          </p:cNvGrpSpPr>
          <p:nvPr/>
        </p:nvGrpSpPr>
        <p:grpSpPr bwMode="auto">
          <a:xfrm>
            <a:off x="4492625" y="1179513"/>
            <a:ext cx="4422775" cy="4111953"/>
            <a:chOff x="2579" y="785"/>
            <a:chExt cx="2786" cy="2423"/>
          </a:xfrm>
        </p:grpSpPr>
        <p:grpSp>
          <p:nvGrpSpPr>
            <p:cNvPr id="7" name="Group 5"/>
            <p:cNvGrpSpPr>
              <a:grpSpLocks/>
            </p:cNvGrpSpPr>
            <p:nvPr/>
          </p:nvGrpSpPr>
          <p:grpSpPr bwMode="auto">
            <a:xfrm>
              <a:off x="2697" y="1037"/>
              <a:ext cx="2409" cy="2049"/>
              <a:chOff x="1098" y="1361"/>
              <a:chExt cx="2116" cy="2027"/>
            </a:xfrm>
          </p:grpSpPr>
          <p:sp>
            <p:nvSpPr>
              <p:cNvPr id="10"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8"/>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9"/>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0"/>
          <p:cNvGrpSpPr>
            <a:grpSpLocks/>
          </p:cNvGrpSpPr>
          <p:nvPr/>
        </p:nvGrpSpPr>
        <p:grpSpPr bwMode="auto">
          <a:xfrm>
            <a:off x="4922837" y="1957388"/>
            <a:ext cx="2486025" cy="2901950"/>
            <a:chOff x="2850" y="1233"/>
            <a:chExt cx="1566" cy="1828"/>
          </a:xfrm>
        </p:grpSpPr>
        <p:sp>
          <p:nvSpPr>
            <p:cNvPr id="13" name="Line 11"/>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2"/>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15" name="Group 13"/>
          <p:cNvGrpSpPr>
            <a:grpSpLocks/>
          </p:cNvGrpSpPr>
          <p:nvPr/>
        </p:nvGrpSpPr>
        <p:grpSpPr bwMode="auto">
          <a:xfrm>
            <a:off x="5267325" y="1625600"/>
            <a:ext cx="1933575" cy="2901950"/>
            <a:chOff x="3067" y="1024"/>
            <a:chExt cx="1218" cy="1828"/>
          </a:xfrm>
        </p:grpSpPr>
        <p:sp>
          <p:nvSpPr>
            <p:cNvPr id="16" name="Line 14"/>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5"/>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16"/>
          <p:cNvGrpSpPr>
            <a:grpSpLocks/>
          </p:cNvGrpSpPr>
          <p:nvPr/>
        </p:nvGrpSpPr>
        <p:grpSpPr bwMode="auto">
          <a:xfrm>
            <a:off x="4181475" y="3136901"/>
            <a:ext cx="2060575" cy="2332038"/>
            <a:chOff x="2383" y="1976"/>
            <a:chExt cx="1298" cy="1469"/>
          </a:xfrm>
        </p:grpSpPr>
        <p:sp>
          <p:nvSpPr>
            <p:cNvPr id="19" name="Text Box 17"/>
            <p:cNvSpPr txBox="1">
              <a:spLocks noChangeArrowheads="1"/>
            </p:cNvSpPr>
            <p:nvPr/>
          </p:nvSpPr>
          <p:spPr bwMode="auto">
            <a:xfrm>
              <a:off x="2383" y="1976"/>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18"/>
            <p:cNvSpPr>
              <a:spLocks noChangeArrowheads="1"/>
            </p:cNvSpPr>
            <p:nvPr/>
          </p:nvSpPr>
          <p:spPr bwMode="auto">
            <a:xfrm>
              <a:off x="3481" y="2043"/>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1" name="Line 19"/>
            <p:cNvSpPr>
              <a:spLocks noChangeShapeType="1"/>
            </p:cNvSpPr>
            <p:nvPr/>
          </p:nvSpPr>
          <p:spPr bwMode="auto">
            <a:xfrm>
              <a:off x="2701" y="209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2" name="Line 20"/>
            <p:cNvSpPr>
              <a:spLocks noChangeShapeType="1"/>
            </p:cNvSpPr>
            <p:nvPr/>
          </p:nvSpPr>
          <p:spPr bwMode="auto">
            <a:xfrm>
              <a:off x="3527" y="208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3" name="Text Box 21"/>
            <p:cNvSpPr txBox="1">
              <a:spLocks noChangeArrowheads="1"/>
            </p:cNvSpPr>
            <p:nvPr/>
          </p:nvSpPr>
          <p:spPr bwMode="auto">
            <a:xfrm>
              <a:off x="3373" y="32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4" name="Group 22"/>
          <p:cNvGrpSpPr>
            <a:grpSpLocks/>
          </p:cNvGrpSpPr>
          <p:nvPr/>
        </p:nvGrpSpPr>
        <p:grpSpPr bwMode="auto">
          <a:xfrm>
            <a:off x="6442075" y="1633538"/>
            <a:ext cx="1933575" cy="2901950"/>
            <a:chOff x="3520" y="1029"/>
            <a:chExt cx="1218" cy="1828"/>
          </a:xfrm>
        </p:grpSpPr>
        <p:sp>
          <p:nvSpPr>
            <p:cNvPr id="25" name="Line 23"/>
            <p:cNvSpPr>
              <a:spLocks noChangeShapeType="1"/>
            </p:cNvSpPr>
            <p:nvPr/>
          </p:nvSpPr>
          <p:spPr bwMode="auto">
            <a:xfrm flipV="1">
              <a:off x="3520" y="1283"/>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26" name="Text Box 24"/>
            <p:cNvSpPr txBox="1">
              <a:spLocks noChangeArrowheads="1"/>
            </p:cNvSpPr>
            <p:nvPr/>
          </p:nvSpPr>
          <p:spPr bwMode="auto">
            <a:xfrm>
              <a:off x="4373" y="1029"/>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2</a:t>
              </a:r>
            </a:p>
          </p:txBody>
        </p:sp>
      </p:grpSp>
      <p:grpSp>
        <p:nvGrpSpPr>
          <p:cNvPr id="27" name="Group 25"/>
          <p:cNvGrpSpPr>
            <a:grpSpLocks/>
          </p:cNvGrpSpPr>
          <p:nvPr/>
        </p:nvGrpSpPr>
        <p:grpSpPr bwMode="auto">
          <a:xfrm>
            <a:off x="5608637" y="1854200"/>
            <a:ext cx="2486025" cy="2901950"/>
            <a:chOff x="3569" y="1168"/>
            <a:chExt cx="1566" cy="1828"/>
          </a:xfrm>
        </p:grpSpPr>
        <p:sp>
          <p:nvSpPr>
            <p:cNvPr id="28" name="Line 26"/>
            <p:cNvSpPr>
              <a:spLocks noChangeShapeType="1"/>
            </p:cNvSpPr>
            <p:nvPr/>
          </p:nvSpPr>
          <p:spPr bwMode="auto">
            <a:xfrm>
              <a:off x="3569" y="1168"/>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29" name="Text Box 27"/>
            <p:cNvSpPr txBox="1">
              <a:spLocks noChangeArrowheads="1"/>
            </p:cNvSpPr>
            <p:nvPr/>
          </p:nvSpPr>
          <p:spPr bwMode="auto">
            <a:xfrm>
              <a:off x="4791" y="2708"/>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2</a:t>
              </a:r>
            </a:p>
          </p:txBody>
        </p:sp>
      </p:grpSp>
      <p:sp>
        <p:nvSpPr>
          <p:cNvPr id="30" name="Line 28"/>
          <p:cNvSpPr>
            <a:spLocks noChangeShapeType="1"/>
          </p:cNvSpPr>
          <p:nvPr/>
        </p:nvSpPr>
        <p:spPr bwMode="auto">
          <a:xfrm>
            <a:off x="6731000" y="2192338"/>
            <a:ext cx="1068387"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sp>
        <p:nvSpPr>
          <p:cNvPr id="31" name="Line 29"/>
          <p:cNvSpPr>
            <a:spLocks noChangeShapeType="1"/>
          </p:cNvSpPr>
          <p:nvPr/>
        </p:nvSpPr>
        <p:spPr bwMode="auto">
          <a:xfrm>
            <a:off x="5180012" y="2190750"/>
            <a:ext cx="646113"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grpSp>
        <p:nvGrpSpPr>
          <p:cNvPr id="32" name="Group 38"/>
          <p:cNvGrpSpPr>
            <a:grpSpLocks/>
          </p:cNvGrpSpPr>
          <p:nvPr/>
        </p:nvGrpSpPr>
        <p:grpSpPr bwMode="auto">
          <a:xfrm>
            <a:off x="4052887" y="3532189"/>
            <a:ext cx="3197225" cy="1944688"/>
            <a:chOff x="2302" y="2225"/>
            <a:chExt cx="2014" cy="1225"/>
          </a:xfrm>
        </p:grpSpPr>
        <p:sp>
          <p:nvSpPr>
            <p:cNvPr id="33" name="Text Box 31"/>
            <p:cNvSpPr txBox="1">
              <a:spLocks noChangeArrowheads="1"/>
            </p:cNvSpPr>
            <p:nvPr/>
          </p:nvSpPr>
          <p:spPr bwMode="auto">
            <a:xfrm>
              <a:off x="2302" y="228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2</a:t>
              </a:r>
            </a:p>
          </p:txBody>
        </p:sp>
        <p:sp>
          <p:nvSpPr>
            <p:cNvPr id="34" name="Oval 32"/>
            <p:cNvSpPr>
              <a:spLocks noChangeArrowheads="1"/>
            </p:cNvSpPr>
            <p:nvPr/>
          </p:nvSpPr>
          <p:spPr bwMode="auto">
            <a:xfrm>
              <a:off x="4116" y="222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5" name="Line 33"/>
            <p:cNvSpPr>
              <a:spLocks noChangeShapeType="1"/>
            </p:cNvSpPr>
            <p:nvPr/>
          </p:nvSpPr>
          <p:spPr bwMode="auto">
            <a:xfrm>
              <a:off x="2699" y="2274"/>
              <a:ext cx="1459"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6" name="Line 34"/>
            <p:cNvSpPr>
              <a:spLocks noChangeShapeType="1"/>
            </p:cNvSpPr>
            <p:nvPr/>
          </p:nvSpPr>
          <p:spPr bwMode="auto">
            <a:xfrm flipH="1">
              <a:off x="4163" y="2274"/>
              <a:ext cx="0" cy="926"/>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7" name="Text Box 35"/>
            <p:cNvSpPr txBox="1">
              <a:spLocks noChangeArrowheads="1"/>
            </p:cNvSpPr>
            <p:nvPr/>
          </p:nvSpPr>
          <p:spPr bwMode="auto">
            <a:xfrm>
              <a:off x="4008" y="3217"/>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38" name="Line 36"/>
            <p:cNvSpPr>
              <a:spLocks noChangeShapeType="1"/>
            </p:cNvSpPr>
            <p:nvPr/>
          </p:nvSpPr>
          <p:spPr bwMode="auto">
            <a:xfrm flipH="1">
              <a:off x="2519" y="2278"/>
              <a:ext cx="155" cy="78"/>
            </a:xfrm>
            <a:prstGeom prst="line">
              <a:avLst/>
            </a:prstGeom>
            <a:noFill/>
            <a:ln w="9525">
              <a:solidFill>
                <a:schemeClr val="tx1"/>
              </a:solidFill>
              <a:round/>
              <a:headEnd/>
              <a:tailEnd/>
            </a:ln>
          </p:spPr>
          <p:txBody>
            <a:bodyPr/>
            <a:lstStyle/>
            <a:p>
              <a:endParaRPr lang="en-US">
                <a:latin typeface="Arial"/>
                <a:cs typeface="Arial"/>
              </a:endParaRPr>
            </a:p>
          </p:txBody>
        </p:sp>
      </p:grpSp>
    </p:spTree>
    <p:extLst>
      <p:ext uri="{BB962C8B-B14F-4D97-AF65-F5344CB8AC3E}">
        <p14:creationId xmlns:p14="http://schemas.microsoft.com/office/powerpoint/2010/main" val="41344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ppt_x</p:attrName>
                                        </p:attrNameLst>
                                      </p:cBhvr>
                                      <p:tavLst>
                                        <p:tav tm="0">
                                          <p:val>
                                            <p:strVal val="#ppt_x-#ppt_w/2"/>
                                          </p:val>
                                        </p:tav>
                                        <p:tav tm="100000">
                                          <p:val>
                                            <p:strVal val="#ppt_x"/>
                                          </p:val>
                                        </p:tav>
                                      </p:tavLst>
                                    </p:anim>
                                    <p:anim calcmode="lin" valueType="num">
                                      <p:cBhvr>
                                        <p:cTn id="13" dur="500" fill="hold"/>
                                        <p:tgtEl>
                                          <p:spTgt spid="30"/>
                                        </p:tgtEl>
                                        <p:attrNameLst>
                                          <p:attrName>ppt_y</p:attrName>
                                        </p:attrNameLst>
                                      </p:cBhvr>
                                      <p:tavLst>
                                        <p:tav tm="0">
                                          <p:val>
                                            <p:strVal val="#ppt_y"/>
                                          </p:val>
                                        </p:tav>
                                        <p:tav tm="100000">
                                          <p:val>
                                            <p:strVal val="#ppt_y"/>
                                          </p:val>
                                        </p:tav>
                                      </p:tavLst>
                                    </p:anim>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8" presetClass="entr" presetSubtype="1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strips(downLeft)">
                                      <p:cBhvr>
                                        <p:cTn id="19" dur="500"/>
                                        <p:tgtEl>
                                          <p:spTgt spid="24"/>
                                        </p:tgtEl>
                                      </p:cBhvr>
                                    </p:animEffect>
                                  </p:childTnLst>
                                </p:cTn>
                              </p:par>
                            </p:childTnLst>
                          </p:cTn>
                        </p:par>
                        <p:par>
                          <p:cTn id="20" fill="hold">
                            <p:stCondLst>
                              <p:cond delay="1000"/>
                            </p:stCondLst>
                            <p:childTnLst>
                              <p:par>
                                <p:cTn id="21" presetID="17" presetClass="entr" presetSubtype="8"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p:cTn id="23" dur="500" fill="hold"/>
                                        <p:tgtEl>
                                          <p:spTgt spid="31"/>
                                        </p:tgtEl>
                                        <p:attrNameLst>
                                          <p:attrName>ppt_x</p:attrName>
                                        </p:attrNameLst>
                                      </p:cBhvr>
                                      <p:tavLst>
                                        <p:tav tm="0">
                                          <p:val>
                                            <p:strVal val="#ppt_x-#ppt_w/2"/>
                                          </p:val>
                                        </p:tav>
                                        <p:tav tm="100000">
                                          <p:val>
                                            <p:strVal val="#ppt_x"/>
                                          </p:val>
                                        </p:tav>
                                      </p:tavLst>
                                    </p:anim>
                                    <p:anim calcmode="lin" valueType="num">
                                      <p:cBhvr>
                                        <p:cTn id="24" dur="500" fill="hold"/>
                                        <p:tgtEl>
                                          <p:spTgt spid="31"/>
                                        </p:tgtEl>
                                        <p:attrNameLst>
                                          <p:attrName>ppt_y</p:attrName>
                                        </p:attrNameLst>
                                      </p:cBhvr>
                                      <p:tavLst>
                                        <p:tav tm="0">
                                          <p:val>
                                            <p:strVal val="#ppt_y"/>
                                          </p:val>
                                        </p:tav>
                                        <p:tav tm="100000">
                                          <p:val>
                                            <p:strVal val="#ppt_y"/>
                                          </p:val>
                                        </p:tav>
                                      </p:tavLst>
                                    </p:anim>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strVal val="#ppt_h"/>
                                          </p:val>
                                        </p:tav>
                                        <p:tav tm="100000">
                                          <p:val>
                                            <p:strVal val="#ppt_h"/>
                                          </p:val>
                                        </p:tav>
                                      </p:tavLst>
                                    </p:anim>
                                  </p:childTnLst>
                                </p:cTn>
                              </p:par>
                            </p:childTnLst>
                          </p:cTn>
                        </p:par>
                        <p:par>
                          <p:cTn id="27" fill="hold">
                            <p:stCondLst>
                              <p:cond delay="1500"/>
                            </p:stCondLst>
                            <p:childTnLst>
                              <p:par>
                                <p:cTn id="28" presetID="18" presetClass="entr" presetSubtype="6"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strips(downRight)">
                                      <p:cBhvr>
                                        <p:cTn id="30" dur="500"/>
                                        <p:tgtEl>
                                          <p:spTgt spid="27"/>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500"/>
                                        <p:tgtEl>
                                          <p:spTgt spid="3">
                                            <p:txEl>
                                              <p:pRg st="6" end="6"/>
                                            </p:txEl>
                                          </p:spTgt>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left)">
                                      <p:cBhvr>
                                        <p:cTn id="38" dur="500"/>
                                        <p:tgtEl>
                                          <p:spTgt spid="3">
                                            <p:txEl>
                                              <p:pRg st="7" end="7"/>
                                            </p:txEl>
                                          </p:spTgt>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strips(downLeft)">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0" grpId="0" animBg="1"/>
      <p:bldP spid="3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3	</a:t>
            </a:r>
            <a:r>
              <a:rPr lang="en-US" dirty="0">
                <a:solidFill>
                  <a:srgbClr val="AE1221"/>
                </a:solidFill>
              </a:rPr>
              <a:t>	Shifts in supply and demand</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Use the three-step method to analyze the effects of each event on the equilibrium price and quantity of music downloads.  </a:t>
            </a:r>
          </a:p>
          <a:p>
            <a:pPr marL="0" indent="0">
              <a:buNone/>
            </a:pPr>
            <a:r>
              <a:rPr lang="en-US" dirty="0">
                <a:solidFill>
                  <a:srgbClr val="CC0000"/>
                </a:solidFill>
              </a:rPr>
              <a:t>Event A:  </a:t>
            </a:r>
            <a:r>
              <a:rPr lang="en-US" dirty="0"/>
              <a:t>	A fall in the price of music CDs</a:t>
            </a:r>
          </a:p>
          <a:p>
            <a:pPr marL="0" indent="0">
              <a:buNone/>
            </a:pPr>
            <a:r>
              <a:rPr lang="en-US" dirty="0">
                <a:solidFill>
                  <a:srgbClr val="CC0000"/>
                </a:solidFill>
              </a:rPr>
              <a:t>Event B: </a:t>
            </a:r>
            <a:r>
              <a:rPr lang="en-US" dirty="0"/>
              <a:t> 	Sellers of music downloads 				negotiate a reduction in the 				royalties they must pay for each 			song they sell.  </a:t>
            </a:r>
          </a:p>
          <a:p>
            <a:pPr marL="0" indent="0">
              <a:buNone/>
            </a:pPr>
            <a:r>
              <a:rPr lang="en-US" dirty="0">
                <a:solidFill>
                  <a:srgbClr val="CC0000"/>
                </a:solidFill>
              </a:rPr>
              <a:t>Event C:</a:t>
            </a:r>
            <a:r>
              <a:rPr lang="en-US" dirty="0"/>
              <a:t>  	Events A and B both occur. </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9326384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934450" cy="444500"/>
          </a:xfrm>
        </p:spPr>
        <p:txBody>
          <a:bodyPr/>
          <a:lstStyle/>
          <a:p>
            <a:r>
              <a:rPr lang="en-US" sz="3000" dirty="0">
                <a:solidFill>
                  <a:schemeClr val="accent6">
                    <a:lumMod val="50000"/>
                  </a:schemeClr>
                </a:solidFill>
              </a:rPr>
              <a:t>Active Learning 3    </a:t>
            </a:r>
            <a:r>
              <a:rPr lang="en-US" sz="2800" b="1" dirty="0">
                <a:solidFill>
                  <a:srgbClr val="AE1221"/>
                </a:solidFill>
              </a:rPr>
              <a:t>A. </a:t>
            </a:r>
            <a:r>
              <a:rPr lang="en-US" sz="2800" dirty="0">
                <a:solidFill>
                  <a:srgbClr val="AE1221"/>
                </a:solidFill>
              </a:rPr>
              <a:t>A fall in the price of music CDs</a:t>
            </a:r>
          </a:p>
        </p:txBody>
      </p:sp>
      <p:sp>
        <p:nvSpPr>
          <p:cNvPr id="3" name="Text Placeholder 2"/>
          <p:cNvSpPr>
            <a:spLocks noGrp="1"/>
          </p:cNvSpPr>
          <p:nvPr>
            <p:ph type="body" sz="quarter" idx="12"/>
          </p:nvPr>
        </p:nvSpPr>
        <p:spPr>
          <a:xfrm>
            <a:off x="381000" y="1066800"/>
            <a:ext cx="4000500" cy="4267200"/>
          </a:xfrm>
        </p:spPr>
        <p:txBody>
          <a:bodyPr/>
          <a:lstStyle/>
          <a:p>
            <a:r>
              <a:rPr lang="en-US" sz="3200" b="1" u="sng" dirty="0"/>
              <a:t>STEPS:</a:t>
            </a:r>
          </a:p>
          <a:p>
            <a:endParaRPr lang="en-US" sz="3200" b="1" u="sng" dirty="0"/>
          </a:p>
          <a:p>
            <a:r>
              <a:rPr lang="en-US" sz="3200" dirty="0"/>
              <a:t>1. </a:t>
            </a:r>
            <a:r>
              <a:rPr lang="en-US" sz="3200" b="1" i="1" dirty="0"/>
              <a:t>D</a:t>
            </a:r>
            <a:r>
              <a:rPr lang="en-US" sz="3200" dirty="0"/>
              <a:t> curve shifts</a:t>
            </a:r>
          </a:p>
          <a:p>
            <a:endParaRPr lang="en-US" sz="3200" dirty="0"/>
          </a:p>
          <a:p>
            <a:r>
              <a:rPr lang="en-US" sz="3200" dirty="0"/>
              <a:t>2. </a:t>
            </a:r>
            <a:r>
              <a:rPr lang="en-US" sz="3200" b="1" i="1" dirty="0"/>
              <a:t>D</a:t>
            </a:r>
            <a:r>
              <a:rPr lang="en-US" sz="3200" dirty="0"/>
              <a:t> curve shifts left</a:t>
            </a:r>
          </a:p>
          <a:p>
            <a:endParaRPr lang="en-US" sz="3200" dirty="0"/>
          </a:p>
          <a:p>
            <a:r>
              <a:rPr lang="en-US" sz="3200" dirty="0"/>
              <a:t>3. </a:t>
            </a:r>
            <a:r>
              <a:rPr lang="en-US" sz="3200" b="1" i="1" dirty="0"/>
              <a:t>P</a:t>
            </a:r>
            <a:r>
              <a:rPr lang="en-US" sz="3200" dirty="0"/>
              <a:t> and </a:t>
            </a:r>
            <a:r>
              <a:rPr lang="en-US" sz="3200" b="1" i="1" dirty="0"/>
              <a:t>Q</a:t>
            </a:r>
            <a:r>
              <a:rPr lang="en-US" sz="3200" dirty="0"/>
              <a:t> both fall</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58</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9"/>
          <p:cNvGrpSpPr>
            <a:grpSpLocks/>
          </p:cNvGrpSpPr>
          <p:nvPr/>
        </p:nvGrpSpPr>
        <p:grpSpPr bwMode="auto">
          <a:xfrm>
            <a:off x="4492625" y="1228725"/>
            <a:ext cx="4422775" cy="4111954"/>
            <a:chOff x="2579" y="785"/>
            <a:chExt cx="2786" cy="2423"/>
          </a:xfrm>
        </p:grpSpPr>
        <p:grpSp>
          <p:nvGrpSpPr>
            <p:cNvPr id="7" name="Group 10"/>
            <p:cNvGrpSpPr>
              <a:grpSpLocks/>
            </p:cNvGrpSpPr>
            <p:nvPr/>
          </p:nvGrpSpPr>
          <p:grpSpPr bwMode="auto">
            <a:xfrm>
              <a:off x="2697" y="1037"/>
              <a:ext cx="2409" cy="2049"/>
              <a:chOff x="1098" y="1361"/>
              <a:chExt cx="2116" cy="2027"/>
            </a:xfrm>
          </p:grpSpPr>
          <p:sp>
            <p:nvSpPr>
              <p:cNvPr id="10" name="Line 11"/>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12"/>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13"/>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9" name="Text Box 14"/>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12" name="Group 15"/>
          <p:cNvGrpSpPr>
            <a:grpSpLocks/>
          </p:cNvGrpSpPr>
          <p:nvPr/>
        </p:nvGrpSpPr>
        <p:grpSpPr bwMode="auto">
          <a:xfrm>
            <a:off x="5948362" y="2062163"/>
            <a:ext cx="2486025" cy="2901950"/>
            <a:chOff x="2850" y="1233"/>
            <a:chExt cx="1566" cy="1828"/>
          </a:xfrm>
        </p:grpSpPr>
        <p:sp>
          <p:nvSpPr>
            <p:cNvPr id="13" name="Line 16"/>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7"/>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15" name="Group 18"/>
          <p:cNvGrpSpPr>
            <a:grpSpLocks/>
          </p:cNvGrpSpPr>
          <p:nvPr/>
        </p:nvGrpSpPr>
        <p:grpSpPr bwMode="auto">
          <a:xfrm>
            <a:off x="5267325" y="1674813"/>
            <a:ext cx="1933575" cy="2901950"/>
            <a:chOff x="3067" y="1024"/>
            <a:chExt cx="1218" cy="1828"/>
          </a:xfrm>
        </p:grpSpPr>
        <p:sp>
          <p:nvSpPr>
            <p:cNvPr id="16" name="Line 19"/>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20"/>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18" name="Group 21"/>
          <p:cNvGrpSpPr>
            <a:grpSpLocks/>
          </p:cNvGrpSpPr>
          <p:nvPr/>
        </p:nvGrpSpPr>
        <p:grpSpPr bwMode="auto">
          <a:xfrm>
            <a:off x="4183062" y="2476500"/>
            <a:ext cx="2489200" cy="3041651"/>
            <a:chOff x="2480" y="1625"/>
            <a:chExt cx="1568" cy="1916"/>
          </a:xfrm>
        </p:grpSpPr>
        <p:sp>
          <p:nvSpPr>
            <p:cNvPr id="19" name="Text Box 22"/>
            <p:cNvSpPr txBox="1">
              <a:spLocks noChangeArrowheads="1"/>
            </p:cNvSpPr>
            <p:nvPr/>
          </p:nvSpPr>
          <p:spPr bwMode="auto">
            <a:xfrm>
              <a:off x="2480" y="1625"/>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20" name="Oval 23"/>
            <p:cNvSpPr>
              <a:spLocks noChangeArrowheads="1"/>
            </p:cNvSpPr>
            <p:nvPr/>
          </p:nvSpPr>
          <p:spPr bwMode="auto">
            <a:xfrm>
              <a:off x="3848" y="169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21" name="Group 24"/>
            <p:cNvGrpSpPr>
              <a:grpSpLocks/>
            </p:cNvGrpSpPr>
            <p:nvPr/>
          </p:nvGrpSpPr>
          <p:grpSpPr bwMode="auto">
            <a:xfrm>
              <a:off x="2796" y="1737"/>
              <a:ext cx="1098" cy="1562"/>
              <a:chOff x="3068" y="1737"/>
              <a:chExt cx="826" cy="1117"/>
            </a:xfrm>
          </p:grpSpPr>
          <p:sp>
            <p:nvSpPr>
              <p:cNvPr id="23" name="Line 25"/>
              <p:cNvSpPr>
                <a:spLocks noChangeShapeType="1"/>
              </p:cNvSpPr>
              <p:nvPr/>
            </p:nvSpPr>
            <p:spPr bwMode="auto">
              <a:xfrm>
                <a:off x="3068" y="1739"/>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4" name="Line 26"/>
              <p:cNvSpPr>
                <a:spLocks noChangeShapeType="1"/>
              </p:cNvSpPr>
              <p:nvPr/>
            </p:nvSpPr>
            <p:spPr bwMode="auto">
              <a:xfrm>
                <a:off x="3894" y="1737"/>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2" name="Text Box 27"/>
            <p:cNvSpPr txBox="1">
              <a:spLocks noChangeArrowheads="1"/>
            </p:cNvSpPr>
            <p:nvPr/>
          </p:nvSpPr>
          <p:spPr bwMode="auto">
            <a:xfrm>
              <a:off x="3740" y="3308"/>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25" name="Group 28"/>
          <p:cNvGrpSpPr>
            <a:grpSpLocks/>
          </p:cNvGrpSpPr>
          <p:nvPr/>
        </p:nvGrpSpPr>
        <p:grpSpPr bwMode="auto">
          <a:xfrm>
            <a:off x="5105400" y="2114550"/>
            <a:ext cx="2486025" cy="2901950"/>
            <a:chOff x="3569" y="1168"/>
            <a:chExt cx="1566" cy="1828"/>
          </a:xfrm>
        </p:grpSpPr>
        <p:sp>
          <p:nvSpPr>
            <p:cNvPr id="26" name="Line 29"/>
            <p:cNvSpPr>
              <a:spLocks noChangeShapeType="1"/>
            </p:cNvSpPr>
            <p:nvPr/>
          </p:nvSpPr>
          <p:spPr bwMode="auto">
            <a:xfrm>
              <a:off x="3569" y="1168"/>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27" name="Text Box 30"/>
            <p:cNvSpPr txBox="1">
              <a:spLocks noChangeArrowheads="1"/>
            </p:cNvSpPr>
            <p:nvPr/>
          </p:nvSpPr>
          <p:spPr bwMode="auto">
            <a:xfrm>
              <a:off x="4791" y="2708"/>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2</a:t>
              </a:r>
            </a:p>
          </p:txBody>
        </p:sp>
      </p:grpSp>
      <p:sp>
        <p:nvSpPr>
          <p:cNvPr id="28" name="Line 31"/>
          <p:cNvSpPr>
            <a:spLocks noChangeShapeType="1"/>
          </p:cNvSpPr>
          <p:nvPr/>
        </p:nvSpPr>
        <p:spPr bwMode="auto">
          <a:xfrm rot="10800000">
            <a:off x="5391150" y="2414588"/>
            <a:ext cx="782637"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sp>
        <p:nvSpPr>
          <p:cNvPr id="29" name="Text Box 32"/>
          <p:cNvSpPr txBox="1">
            <a:spLocks noChangeArrowheads="1"/>
          </p:cNvSpPr>
          <p:nvPr/>
        </p:nvSpPr>
        <p:spPr bwMode="auto">
          <a:xfrm>
            <a:off x="5287962" y="685800"/>
            <a:ext cx="2754313" cy="863600"/>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en-US" sz="2500">
                <a:latin typeface="Arial"/>
                <a:cs typeface="Arial"/>
              </a:rPr>
              <a:t>The market for music downloads</a:t>
            </a:r>
          </a:p>
        </p:txBody>
      </p:sp>
      <p:grpSp>
        <p:nvGrpSpPr>
          <p:cNvPr id="30" name="Group 33"/>
          <p:cNvGrpSpPr>
            <a:grpSpLocks/>
          </p:cNvGrpSpPr>
          <p:nvPr/>
        </p:nvGrpSpPr>
        <p:grpSpPr bwMode="auto">
          <a:xfrm>
            <a:off x="4171950" y="3105151"/>
            <a:ext cx="2089150" cy="2419351"/>
            <a:chOff x="2473" y="2021"/>
            <a:chExt cx="1316" cy="1524"/>
          </a:xfrm>
        </p:grpSpPr>
        <p:grpSp>
          <p:nvGrpSpPr>
            <p:cNvPr id="31" name="Group 34"/>
            <p:cNvGrpSpPr>
              <a:grpSpLocks/>
            </p:cNvGrpSpPr>
            <p:nvPr/>
          </p:nvGrpSpPr>
          <p:grpSpPr bwMode="auto">
            <a:xfrm>
              <a:off x="2793" y="2135"/>
              <a:ext cx="862" cy="1166"/>
              <a:chOff x="3068" y="1737"/>
              <a:chExt cx="826" cy="1117"/>
            </a:xfrm>
          </p:grpSpPr>
          <p:sp>
            <p:nvSpPr>
              <p:cNvPr id="35" name="Line 35"/>
              <p:cNvSpPr>
                <a:spLocks noChangeShapeType="1"/>
              </p:cNvSpPr>
              <p:nvPr/>
            </p:nvSpPr>
            <p:spPr bwMode="auto">
              <a:xfrm>
                <a:off x="3068" y="1739"/>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6" name="Line 36"/>
              <p:cNvSpPr>
                <a:spLocks noChangeShapeType="1"/>
              </p:cNvSpPr>
              <p:nvPr/>
            </p:nvSpPr>
            <p:spPr bwMode="auto">
              <a:xfrm>
                <a:off x="3894" y="1737"/>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32" name="Oval 37"/>
            <p:cNvSpPr>
              <a:spLocks noChangeArrowheads="1"/>
            </p:cNvSpPr>
            <p:nvPr/>
          </p:nvSpPr>
          <p:spPr bwMode="auto">
            <a:xfrm>
              <a:off x="3605" y="2097"/>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3" name="Text Box 38"/>
            <p:cNvSpPr txBox="1">
              <a:spLocks noChangeArrowheads="1"/>
            </p:cNvSpPr>
            <p:nvPr/>
          </p:nvSpPr>
          <p:spPr bwMode="auto">
            <a:xfrm>
              <a:off x="2473" y="202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2</a:t>
              </a:r>
            </a:p>
          </p:txBody>
        </p:sp>
        <p:sp>
          <p:nvSpPr>
            <p:cNvPr id="34" name="Text Box 39"/>
            <p:cNvSpPr txBox="1">
              <a:spLocks noChangeArrowheads="1"/>
            </p:cNvSpPr>
            <p:nvPr/>
          </p:nvSpPr>
          <p:spPr bwMode="auto">
            <a:xfrm>
              <a:off x="3481" y="331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2</a:t>
              </a:r>
            </a:p>
          </p:txBody>
        </p:sp>
      </p:grpSp>
    </p:spTree>
    <p:extLst>
      <p:ext uri="{BB962C8B-B14F-4D97-AF65-F5344CB8AC3E}">
        <p14:creationId xmlns:p14="http://schemas.microsoft.com/office/powerpoint/2010/main" val="55477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1500"/>
                            </p:stCondLst>
                            <p:childTnLst>
                              <p:par>
                                <p:cTn id="17" presetID="17" presetClass="entr" presetSubtype="2"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ppt_x</p:attrName>
                                        </p:attrNameLst>
                                      </p:cBhvr>
                                      <p:tavLst>
                                        <p:tav tm="0">
                                          <p:val>
                                            <p:strVal val="#ppt_x+#ppt_w/2"/>
                                          </p:val>
                                        </p:tav>
                                        <p:tav tm="100000">
                                          <p:val>
                                            <p:strVal val="#ppt_x"/>
                                          </p:val>
                                        </p:tav>
                                      </p:tavLst>
                                    </p:anim>
                                    <p:anim calcmode="lin" valueType="num">
                                      <p:cBhvr>
                                        <p:cTn id="20" dur="500" fill="hold"/>
                                        <p:tgtEl>
                                          <p:spTgt spid="28"/>
                                        </p:tgtEl>
                                        <p:attrNameLst>
                                          <p:attrName>ppt_y</p:attrName>
                                        </p:attrNameLst>
                                      </p:cBhvr>
                                      <p:tavLst>
                                        <p:tav tm="0">
                                          <p:val>
                                            <p:strVal val="#ppt_y"/>
                                          </p:val>
                                        </p:tav>
                                        <p:tav tm="100000">
                                          <p:val>
                                            <p:strVal val="#ppt_y"/>
                                          </p:val>
                                        </p:tav>
                                      </p:tavLst>
                                    </p:anim>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strVal val="#ppt_h"/>
                                          </p:val>
                                        </p:tav>
                                        <p:tav tm="100000">
                                          <p:val>
                                            <p:strVal val="#ppt_h"/>
                                          </p:val>
                                        </p:tav>
                                      </p:tavLst>
                                    </p:anim>
                                  </p:childTnLst>
                                </p:cTn>
                              </p:par>
                            </p:childTnLst>
                          </p:cTn>
                        </p:par>
                        <p:par>
                          <p:cTn id="23" fill="hold">
                            <p:stCondLst>
                              <p:cond delay="2000"/>
                            </p:stCondLst>
                            <p:childTnLst>
                              <p:par>
                                <p:cTn id="24" presetID="18" presetClass="entr" presetSubtype="6"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strips(downRight)">
                                      <p:cBhvr>
                                        <p:cTn id="26" dur="500"/>
                                        <p:tgtEl>
                                          <p:spTgt spid="25"/>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childTnLst>
                          </p:cTn>
                        </p:par>
                        <p:par>
                          <p:cTn id="31" fill="hold">
                            <p:stCondLst>
                              <p:cond delay="3000"/>
                            </p:stCondLst>
                            <p:childTnLst>
                              <p:par>
                                <p:cTn id="32" presetID="18" presetClass="entr" presetSubtype="12"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strips(down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accent6">
                    <a:lumMod val="50000"/>
                  </a:schemeClr>
                </a:solidFill>
              </a:rPr>
              <a:t>Active Learning 3 		</a:t>
            </a:r>
            <a:r>
              <a:rPr lang="en-US" sz="2800" b="1" dirty="0">
                <a:solidFill>
                  <a:srgbClr val="AE1221"/>
                </a:solidFill>
              </a:rPr>
              <a:t>B. </a:t>
            </a:r>
            <a:r>
              <a:rPr lang="en-US" sz="2800" dirty="0">
                <a:solidFill>
                  <a:srgbClr val="AE1221"/>
                </a:solidFill>
              </a:rPr>
              <a:t>Fall in cost of royalties</a:t>
            </a:r>
          </a:p>
        </p:txBody>
      </p:sp>
      <p:sp>
        <p:nvSpPr>
          <p:cNvPr id="3" name="Text Placeholder 2"/>
          <p:cNvSpPr>
            <a:spLocks noGrp="1"/>
          </p:cNvSpPr>
          <p:nvPr>
            <p:ph type="body" sz="quarter" idx="12"/>
          </p:nvPr>
        </p:nvSpPr>
        <p:spPr>
          <a:xfrm>
            <a:off x="228600" y="685800"/>
            <a:ext cx="4000500" cy="4648200"/>
          </a:xfrm>
        </p:spPr>
        <p:txBody>
          <a:bodyPr/>
          <a:lstStyle/>
          <a:p>
            <a:r>
              <a:rPr lang="en-US" sz="3200" b="1" u="sng" dirty="0"/>
              <a:t>STEPS:</a:t>
            </a:r>
          </a:p>
          <a:p>
            <a:endParaRPr lang="en-US" sz="3200" b="1" u="sng" dirty="0"/>
          </a:p>
          <a:p>
            <a:pPr marL="514350" indent="-514350">
              <a:buAutoNum type="arabicPeriod"/>
            </a:pPr>
            <a:r>
              <a:rPr lang="en-US" sz="3200" b="1" i="1" dirty="0"/>
              <a:t>S</a:t>
            </a:r>
            <a:r>
              <a:rPr lang="en-US" sz="3200" dirty="0"/>
              <a:t> curve shifts</a:t>
            </a:r>
          </a:p>
          <a:p>
            <a:r>
              <a:rPr lang="en-US" sz="3200" dirty="0"/>
              <a:t>(Royalties are part of sellers’ costs)</a:t>
            </a:r>
          </a:p>
          <a:p>
            <a:endParaRPr lang="en-US" sz="3200" dirty="0"/>
          </a:p>
          <a:p>
            <a:r>
              <a:rPr lang="en-US" sz="3200" dirty="0"/>
              <a:t>2. </a:t>
            </a:r>
            <a:r>
              <a:rPr lang="en-US" sz="3200" b="1" i="1" dirty="0"/>
              <a:t>S</a:t>
            </a:r>
            <a:r>
              <a:rPr lang="en-US" sz="3200" dirty="0"/>
              <a:t> curve shifts right</a:t>
            </a:r>
          </a:p>
          <a:p>
            <a:endParaRPr lang="en-US" sz="3200" dirty="0"/>
          </a:p>
          <a:p>
            <a:r>
              <a:rPr lang="en-US" sz="3200" dirty="0"/>
              <a:t>3. </a:t>
            </a:r>
            <a:r>
              <a:rPr lang="en-US" sz="3200" b="1" i="1" dirty="0"/>
              <a:t>P</a:t>
            </a:r>
            <a:r>
              <a:rPr lang="en-US" sz="3200" dirty="0"/>
              <a:t> falls, </a:t>
            </a:r>
            <a:r>
              <a:rPr lang="en-US" sz="3200" b="1" i="1" dirty="0"/>
              <a:t>Q</a:t>
            </a:r>
            <a:r>
              <a:rPr lang="en-US" sz="3200" dirty="0"/>
              <a:t> rises</a:t>
            </a:r>
          </a:p>
          <a:p>
            <a:endParaRPr lang="en-US" sz="3200" u="sng" dirty="0">
              <a:cs typeface="Arial"/>
            </a:endParaRP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59</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37" name="Group 9"/>
          <p:cNvGrpSpPr>
            <a:grpSpLocks/>
          </p:cNvGrpSpPr>
          <p:nvPr/>
        </p:nvGrpSpPr>
        <p:grpSpPr bwMode="auto">
          <a:xfrm>
            <a:off x="4416425" y="1381125"/>
            <a:ext cx="4422775" cy="4111954"/>
            <a:chOff x="2579" y="785"/>
            <a:chExt cx="2786" cy="2423"/>
          </a:xfrm>
        </p:grpSpPr>
        <p:grpSp>
          <p:nvGrpSpPr>
            <p:cNvPr id="38" name="Group 10"/>
            <p:cNvGrpSpPr>
              <a:grpSpLocks/>
            </p:cNvGrpSpPr>
            <p:nvPr/>
          </p:nvGrpSpPr>
          <p:grpSpPr bwMode="auto">
            <a:xfrm>
              <a:off x="2697" y="1037"/>
              <a:ext cx="2409" cy="2049"/>
              <a:chOff x="1098" y="1361"/>
              <a:chExt cx="2116" cy="2027"/>
            </a:xfrm>
          </p:grpSpPr>
          <p:sp>
            <p:nvSpPr>
              <p:cNvPr id="41" name="Line 11"/>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42" name="Line 12"/>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9" name="Text Box 13"/>
            <p:cNvSpPr txBox="1">
              <a:spLocks noChangeArrowheads="1"/>
            </p:cNvSpPr>
            <p:nvPr/>
          </p:nvSpPr>
          <p:spPr bwMode="auto">
            <a:xfrm>
              <a:off x="2579" y="785"/>
              <a:ext cx="267"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40" name="Text Box 14"/>
            <p:cNvSpPr txBox="1">
              <a:spLocks noChangeArrowheads="1"/>
            </p:cNvSpPr>
            <p:nvPr/>
          </p:nvSpPr>
          <p:spPr bwMode="auto">
            <a:xfrm>
              <a:off x="5075" y="2936"/>
              <a:ext cx="290" cy="272"/>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43" name="Group 15"/>
          <p:cNvGrpSpPr>
            <a:grpSpLocks/>
          </p:cNvGrpSpPr>
          <p:nvPr/>
        </p:nvGrpSpPr>
        <p:grpSpPr bwMode="auto">
          <a:xfrm>
            <a:off x="5872163" y="2214563"/>
            <a:ext cx="2486025" cy="2901950"/>
            <a:chOff x="2850" y="1233"/>
            <a:chExt cx="1566" cy="1828"/>
          </a:xfrm>
        </p:grpSpPr>
        <p:sp>
          <p:nvSpPr>
            <p:cNvPr id="44" name="Line 16"/>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45" name="Text Box 17"/>
            <p:cNvSpPr txBox="1">
              <a:spLocks noChangeArrowheads="1"/>
            </p:cNvSpPr>
            <p:nvPr/>
          </p:nvSpPr>
          <p:spPr bwMode="auto">
            <a:xfrm>
              <a:off x="4072" y="2773"/>
              <a:ext cx="344"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D</a:t>
              </a:r>
              <a:r>
                <a:rPr lang="en-US" sz="2400" baseline="-25000">
                  <a:latin typeface="Arial"/>
                  <a:cs typeface="Arial"/>
                </a:rPr>
                <a:t>1</a:t>
              </a:r>
            </a:p>
          </p:txBody>
        </p:sp>
      </p:grpSp>
      <p:grpSp>
        <p:nvGrpSpPr>
          <p:cNvPr id="46" name="Group 18"/>
          <p:cNvGrpSpPr>
            <a:grpSpLocks/>
          </p:cNvGrpSpPr>
          <p:nvPr/>
        </p:nvGrpSpPr>
        <p:grpSpPr bwMode="auto">
          <a:xfrm>
            <a:off x="5191125" y="1827213"/>
            <a:ext cx="1933575" cy="2901950"/>
            <a:chOff x="3067" y="1024"/>
            <a:chExt cx="1218" cy="1828"/>
          </a:xfrm>
        </p:grpSpPr>
        <p:sp>
          <p:nvSpPr>
            <p:cNvPr id="47" name="Line 19"/>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48" name="Text Box 20"/>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1</a:t>
              </a:r>
            </a:p>
          </p:txBody>
        </p:sp>
      </p:grpSp>
      <p:grpSp>
        <p:nvGrpSpPr>
          <p:cNvPr id="49" name="Group 21"/>
          <p:cNvGrpSpPr>
            <a:grpSpLocks/>
          </p:cNvGrpSpPr>
          <p:nvPr/>
        </p:nvGrpSpPr>
        <p:grpSpPr bwMode="auto">
          <a:xfrm>
            <a:off x="4106863" y="2628900"/>
            <a:ext cx="2489200" cy="3041651"/>
            <a:chOff x="2480" y="1625"/>
            <a:chExt cx="1568" cy="1916"/>
          </a:xfrm>
        </p:grpSpPr>
        <p:sp>
          <p:nvSpPr>
            <p:cNvPr id="50" name="Text Box 22"/>
            <p:cNvSpPr txBox="1">
              <a:spLocks noChangeArrowheads="1"/>
            </p:cNvSpPr>
            <p:nvPr/>
          </p:nvSpPr>
          <p:spPr bwMode="auto">
            <a:xfrm>
              <a:off x="2480" y="1625"/>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1</a:t>
              </a:r>
            </a:p>
          </p:txBody>
        </p:sp>
        <p:sp>
          <p:nvSpPr>
            <p:cNvPr id="51" name="Oval 23"/>
            <p:cNvSpPr>
              <a:spLocks noChangeArrowheads="1"/>
            </p:cNvSpPr>
            <p:nvPr/>
          </p:nvSpPr>
          <p:spPr bwMode="auto">
            <a:xfrm>
              <a:off x="3848" y="1692"/>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nvGrpSpPr>
            <p:cNvPr id="52" name="Group 24"/>
            <p:cNvGrpSpPr>
              <a:grpSpLocks/>
            </p:cNvGrpSpPr>
            <p:nvPr/>
          </p:nvGrpSpPr>
          <p:grpSpPr bwMode="auto">
            <a:xfrm>
              <a:off x="2796" y="1737"/>
              <a:ext cx="1098" cy="1562"/>
              <a:chOff x="3068" y="1737"/>
              <a:chExt cx="826" cy="1117"/>
            </a:xfrm>
          </p:grpSpPr>
          <p:sp>
            <p:nvSpPr>
              <p:cNvPr id="54" name="Line 25"/>
              <p:cNvSpPr>
                <a:spLocks noChangeShapeType="1"/>
              </p:cNvSpPr>
              <p:nvPr/>
            </p:nvSpPr>
            <p:spPr bwMode="auto">
              <a:xfrm>
                <a:off x="3068" y="1739"/>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55" name="Line 26"/>
              <p:cNvSpPr>
                <a:spLocks noChangeShapeType="1"/>
              </p:cNvSpPr>
              <p:nvPr/>
            </p:nvSpPr>
            <p:spPr bwMode="auto">
              <a:xfrm>
                <a:off x="3894" y="1737"/>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53" name="Text Box 27"/>
            <p:cNvSpPr txBox="1">
              <a:spLocks noChangeArrowheads="1"/>
            </p:cNvSpPr>
            <p:nvPr/>
          </p:nvSpPr>
          <p:spPr bwMode="auto">
            <a:xfrm>
              <a:off x="3740" y="3308"/>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1</a:t>
              </a:r>
            </a:p>
          </p:txBody>
        </p:sp>
      </p:grpSp>
      <p:grpSp>
        <p:nvGrpSpPr>
          <p:cNvPr id="56" name="Group 28"/>
          <p:cNvGrpSpPr>
            <a:grpSpLocks/>
          </p:cNvGrpSpPr>
          <p:nvPr/>
        </p:nvGrpSpPr>
        <p:grpSpPr bwMode="auto">
          <a:xfrm>
            <a:off x="6088063" y="1835150"/>
            <a:ext cx="1933575" cy="2901950"/>
            <a:chOff x="3520" y="1029"/>
            <a:chExt cx="1218" cy="1828"/>
          </a:xfrm>
        </p:grpSpPr>
        <p:sp>
          <p:nvSpPr>
            <p:cNvPr id="57" name="Line 29"/>
            <p:cNvSpPr>
              <a:spLocks noChangeShapeType="1"/>
            </p:cNvSpPr>
            <p:nvPr/>
          </p:nvSpPr>
          <p:spPr bwMode="auto">
            <a:xfrm flipV="1">
              <a:off x="3520" y="1283"/>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58" name="Text Box 30"/>
            <p:cNvSpPr txBox="1">
              <a:spLocks noChangeArrowheads="1"/>
            </p:cNvSpPr>
            <p:nvPr/>
          </p:nvSpPr>
          <p:spPr bwMode="auto">
            <a:xfrm>
              <a:off x="4373" y="1029"/>
              <a:ext cx="365" cy="288"/>
            </a:xfrm>
            <a:prstGeom prst="rect">
              <a:avLst/>
            </a:prstGeom>
            <a:noFill/>
            <a:ln w="9525">
              <a:noFill/>
              <a:miter lim="800000"/>
              <a:headEnd/>
              <a:tailEnd/>
            </a:ln>
          </p:spPr>
          <p:txBody>
            <a:bodyPr>
              <a:spAutoFit/>
            </a:bodyPr>
            <a:lstStyle/>
            <a:p>
              <a:pPr algn="ctr">
                <a:spcBef>
                  <a:spcPct val="50000"/>
                </a:spcBef>
              </a:pPr>
              <a:r>
                <a:rPr lang="en-US" sz="2400">
                  <a:latin typeface="Arial"/>
                  <a:cs typeface="Arial"/>
                </a:rPr>
                <a:t>S</a:t>
              </a:r>
              <a:r>
                <a:rPr lang="en-US" sz="2400" baseline="-25000">
                  <a:latin typeface="Arial"/>
                  <a:cs typeface="Arial"/>
                </a:rPr>
                <a:t>2</a:t>
              </a:r>
            </a:p>
          </p:txBody>
        </p:sp>
      </p:grpSp>
      <p:sp>
        <p:nvSpPr>
          <p:cNvPr id="59" name="Line 31"/>
          <p:cNvSpPr>
            <a:spLocks noChangeShapeType="1"/>
          </p:cNvSpPr>
          <p:nvPr/>
        </p:nvSpPr>
        <p:spPr bwMode="auto">
          <a:xfrm>
            <a:off x="6551613" y="2571750"/>
            <a:ext cx="790575" cy="0"/>
          </a:xfrm>
          <a:prstGeom prst="line">
            <a:avLst/>
          </a:prstGeom>
          <a:noFill/>
          <a:ln w="57150">
            <a:solidFill>
              <a:srgbClr val="A50021"/>
            </a:solidFill>
            <a:round/>
            <a:headEnd/>
            <a:tailEnd type="triangle" w="lg" len="med"/>
          </a:ln>
        </p:spPr>
        <p:txBody>
          <a:bodyPr/>
          <a:lstStyle/>
          <a:p>
            <a:endParaRPr lang="en-US">
              <a:latin typeface="Arial"/>
              <a:cs typeface="Arial"/>
            </a:endParaRPr>
          </a:p>
        </p:txBody>
      </p:sp>
      <p:sp>
        <p:nvSpPr>
          <p:cNvPr id="60" name="Text Box 32"/>
          <p:cNvSpPr txBox="1">
            <a:spLocks noChangeArrowheads="1"/>
          </p:cNvSpPr>
          <p:nvPr/>
        </p:nvSpPr>
        <p:spPr bwMode="auto">
          <a:xfrm>
            <a:off x="5211763" y="838200"/>
            <a:ext cx="2754312" cy="863600"/>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en-US" sz="2500">
                <a:latin typeface="Arial"/>
                <a:cs typeface="Arial"/>
              </a:rPr>
              <a:t>The market for music downloads</a:t>
            </a:r>
          </a:p>
        </p:txBody>
      </p:sp>
      <p:grpSp>
        <p:nvGrpSpPr>
          <p:cNvPr id="61" name="Group 33"/>
          <p:cNvGrpSpPr>
            <a:grpSpLocks/>
          </p:cNvGrpSpPr>
          <p:nvPr/>
        </p:nvGrpSpPr>
        <p:grpSpPr bwMode="auto">
          <a:xfrm>
            <a:off x="4097338" y="3270251"/>
            <a:ext cx="3022600" cy="2408238"/>
            <a:chOff x="2474" y="2029"/>
            <a:chExt cx="1904" cy="1517"/>
          </a:xfrm>
        </p:grpSpPr>
        <p:grpSp>
          <p:nvGrpSpPr>
            <p:cNvPr id="62" name="Group 34"/>
            <p:cNvGrpSpPr>
              <a:grpSpLocks/>
            </p:cNvGrpSpPr>
            <p:nvPr/>
          </p:nvGrpSpPr>
          <p:grpSpPr bwMode="auto">
            <a:xfrm>
              <a:off x="2796" y="2147"/>
              <a:ext cx="1417" cy="1150"/>
              <a:chOff x="3068" y="1737"/>
              <a:chExt cx="826" cy="1117"/>
            </a:xfrm>
          </p:grpSpPr>
          <p:sp>
            <p:nvSpPr>
              <p:cNvPr id="66" name="Line 35"/>
              <p:cNvSpPr>
                <a:spLocks noChangeShapeType="1"/>
              </p:cNvSpPr>
              <p:nvPr/>
            </p:nvSpPr>
            <p:spPr bwMode="auto">
              <a:xfrm>
                <a:off x="3068" y="1739"/>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67" name="Line 36"/>
              <p:cNvSpPr>
                <a:spLocks noChangeShapeType="1"/>
              </p:cNvSpPr>
              <p:nvPr/>
            </p:nvSpPr>
            <p:spPr bwMode="auto">
              <a:xfrm>
                <a:off x="3894" y="1737"/>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63" name="Text Box 37"/>
            <p:cNvSpPr txBox="1">
              <a:spLocks noChangeArrowheads="1"/>
            </p:cNvSpPr>
            <p:nvPr/>
          </p:nvSpPr>
          <p:spPr bwMode="auto">
            <a:xfrm>
              <a:off x="4070" y="3313"/>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r>
                <a:rPr lang="en-US" sz="2400" b="1" baseline="-25000">
                  <a:latin typeface="Arial"/>
                  <a:cs typeface="Arial"/>
                </a:rPr>
                <a:t>2</a:t>
              </a:r>
            </a:p>
          </p:txBody>
        </p:sp>
        <p:sp>
          <p:nvSpPr>
            <p:cNvPr id="64" name="Text Box 38"/>
            <p:cNvSpPr txBox="1">
              <a:spLocks noChangeArrowheads="1"/>
            </p:cNvSpPr>
            <p:nvPr/>
          </p:nvSpPr>
          <p:spPr bwMode="auto">
            <a:xfrm>
              <a:off x="2474" y="2029"/>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r>
                <a:rPr lang="en-US" sz="2400" b="1" baseline="-25000">
                  <a:latin typeface="Arial"/>
                  <a:cs typeface="Arial"/>
                </a:rPr>
                <a:t>2</a:t>
              </a:r>
            </a:p>
          </p:txBody>
        </p:sp>
        <p:sp>
          <p:nvSpPr>
            <p:cNvPr id="65" name="Oval 39"/>
            <p:cNvSpPr>
              <a:spLocks noChangeArrowheads="1"/>
            </p:cNvSpPr>
            <p:nvPr/>
          </p:nvSpPr>
          <p:spPr bwMode="auto">
            <a:xfrm>
              <a:off x="4168" y="2105"/>
              <a:ext cx="88" cy="87"/>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311374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left)">
                                      <p:cBhvr>
                                        <p:cTn id="19" dur="500"/>
                                        <p:tgtEl>
                                          <p:spTgt spid="3">
                                            <p:txEl>
                                              <p:pRg st="5" end="5"/>
                                            </p:txEl>
                                          </p:spTgt>
                                        </p:tgtEl>
                                      </p:cBhvr>
                                    </p:animEffect>
                                  </p:childTnLst>
                                </p:cTn>
                              </p:par>
                            </p:childTnLst>
                          </p:cTn>
                        </p:par>
                        <p:par>
                          <p:cTn id="20" fill="hold">
                            <p:stCondLst>
                              <p:cond delay="2500"/>
                            </p:stCondLst>
                            <p:childTnLst>
                              <p:par>
                                <p:cTn id="21" presetID="17" presetClass="entr" presetSubtype="8"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p:cTn id="23" dur="500" fill="hold"/>
                                        <p:tgtEl>
                                          <p:spTgt spid="59"/>
                                        </p:tgtEl>
                                        <p:attrNameLst>
                                          <p:attrName>ppt_x</p:attrName>
                                        </p:attrNameLst>
                                      </p:cBhvr>
                                      <p:tavLst>
                                        <p:tav tm="0">
                                          <p:val>
                                            <p:strVal val="#ppt_x-#ppt_w/2"/>
                                          </p:val>
                                        </p:tav>
                                        <p:tav tm="100000">
                                          <p:val>
                                            <p:strVal val="#ppt_x"/>
                                          </p:val>
                                        </p:tav>
                                      </p:tavLst>
                                    </p:anim>
                                    <p:anim calcmode="lin" valueType="num">
                                      <p:cBhvr>
                                        <p:cTn id="24" dur="500" fill="hold"/>
                                        <p:tgtEl>
                                          <p:spTgt spid="59"/>
                                        </p:tgtEl>
                                        <p:attrNameLst>
                                          <p:attrName>ppt_y</p:attrName>
                                        </p:attrNameLst>
                                      </p:cBhvr>
                                      <p:tavLst>
                                        <p:tav tm="0">
                                          <p:val>
                                            <p:strVal val="#ppt_y"/>
                                          </p:val>
                                        </p:tav>
                                        <p:tav tm="100000">
                                          <p:val>
                                            <p:strVal val="#ppt_y"/>
                                          </p:val>
                                        </p:tav>
                                      </p:tavLst>
                                    </p:anim>
                                    <p:anim calcmode="lin" valueType="num">
                                      <p:cBhvr>
                                        <p:cTn id="25" dur="500" fill="hold"/>
                                        <p:tgtEl>
                                          <p:spTgt spid="59"/>
                                        </p:tgtEl>
                                        <p:attrNameLst>
                                          <p:attrName>ppt_w</p:attrName>
                                        </p:attrNameLst>
                                      </p:cBhvr>
                                      <p:tavLst>
                                        <p:tav tm="0">
                                          <p:val>
                                            <p:fltVal val="0"/>
                                          </p:val>
                                        </p:tav>
                                        <p:tav tm="100000">
                                          <p:val>
                                            <p:strVal val="#ppt_w"/>
                                          </p:val>
                                        </p:tav>
                                      </p:tavLst>
                                    </p:anim>
                                    <p:anim calcmode="lin" valueType="num">
                                      <p:cBhvr>
                                        <p:cTn id="26" dur="500" fill="hold"/>
                                        <p:tgtEl>
                                          <p:spTgt spid="59"/>
                                        </p:tgtEl>
                                        <p:attrNameLst>
                                          <p:attrName>ppt_h</p:attrName>
                                        </p:attrNameLst>
                                      </p:cBhvr>
                                      <p:tavLst>
                                        <p:tav tm="0">
                                          <p:val>
                                            <p:strVal val="#ppt_h"/>
                                          </p:val>
                                        </p:tav>
                                        <p:tav tm="100000">
                                          <p:val>
                                            <p:strVal val="#ppt_h"/>
                                          </p:val>
                                        </p:tav>
                                      </p:tavLst>
                                    </p:anim>
                                  </p:childTnLst>
                                </p:cTn>
                              </p:par>
                            </p:childTnLst>
                          </p:cTn>
                        </p:par>
                        <p:par>
                          <p:cTn id="27" fill="hold">
                            <p:stCondLst>
                              <p:cond delay="3000"/>
                            </p:stCondLst>
                            <p:childTnLst>
                              <p:par>
                                <p:cTn id="28" presetID="18" presetClass="entr" presetSubtype="12"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strips(downLeft)">
                                      <p:cBhvr>
                                        <p:cTn id="30" dur="500"/>
                                        <p:tgtEl>
                                          <p:spTgt spid="56"/>
                                        </p:tgtEl>
                                      </p:cBhvr>
                                    </p:animEffect>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par>
                          <p:cTn id="35" fill="hold">
                            <p:stCondLst>
                              <p:cond delay="4000"/>
                            </p:stCondLst>
                            <p:childTnLst>
                              <p:par>
                                <p:cTn id="36" presetID="18" presetClass="entr" presetSubtype="12" fill="hold"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strips(downLeft)">
                                      <p:cBhvr>
                                        <p:cTn id="3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Sam’s Demand Schedule</a:t>
            </a:r>
            <a:endParaRPr lang="en-US" dirty="0"/>
          </a:p>
        </p:txBody>
      </p:sp>
      <p:sp>
        <p:nvSpPr>
          <p:cNvPr id="6" name="Content Placeholder 5"/>
          <p:cNvSpPr>
            <a:spLocks noGrp="1"/>
          </p:cNvSpPr>
          <p:nvPr>
            <p:ph type="body" sz="quarter" idx="12"/>
          </p:nvPr>
        </p:nvSpPr>
        <p:spPr>
          <a:xfrm>
            <a:off x="228600" y="685800"/>
            <a:ext cx="5289331" cy="4826000"/>
          </a:xfrm>
        </p:spPr>
        <p:txBody>
          <a:bodyPr/>
          <a:lstStyle/>
          <a:p>
            <a:r>
              <a:rPr lang="en-US" sz="3000" dirty="0">
                <a:solidFill>
                  <a:srgbClr val="005EA4"/>
                </a:solidFill>
              </a:rPr>
              <a:t>Demand schedule:</a:t>
            </a:r>
          </a:p>
          <a:p>
            <a:pPr marL="457200" indent="-457200">
              <a:buFont typeface="Arial" panose="020B0604020202020204" pitchFamily="34" charset="0"/>
              <a:buChar char="−"/>
            </a:pPr>
            <a:r>
              <a:rPr lang="en-US" sz="3000" dirty="0"/>
              <a:t>A table, shows the relationship between the price of a good and the quantity demanded </a:t>
            </a:r>
          </a:p>
          <a:p>
            <a:pPr marL="457200" indent="-457200">
              <a:buFont typeface="Arial" panose="020B0604020202020204" pitchFamily="34" charset="0"/>
              <a:buChar char="−"/>
            </a:pPr>
            <a:r>
              <a:rPr lang="en-US" sz="3000" dirty="0"/>
              <a:t>Example: </a:t>
            </a:r>
            <a:r>
              <a:rPr lang="en-US" sz="3000" dirty="0">
                <a:solidFill>
                  <a:srgbClr val="005EA4"/>
                </a:solidFill>
              </a:rPr>
              <a:t>Sam’s demand for lattes</a:t>
            </a:r>
          </a:p>
          <a:p>
            <a:pPr marL="457200" indent="-457200">
              <a:buFont typeface="Arial" panose="020B0604020202020204" pitchFamily="34" charset="0"/>
              <a:buChar char="−"/>
            </a:pPr>
            <a:r>
              <a:rPr lang="en-US" sz="3000" dirty="0"/>
              <a:t>Notice that Sam’s preferences obey the law of demand. </a:t>
            </a:r>
          </a:p>
        </p:txBody>
      </p:sp>
      <p:sp>
        <p:nvSpPr>
          <p:cNvPr id="4" name="Slide Number Placeholder 3"/>
          <p:cNvSpPr>
            <a:spLocks noGrp="1"/>
          </p:cNvSpPr>
          <p:nvPr>
            <p:ph type="sldNum" sz="quarter" idx="13"/>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8" name="Group 4"/>
          <p:cNvGraphicFramePr>
            <a:graphicFrameLocks noGrp="1"/>
          </p:cNvGraphicFramePr>
          <p:nvPr>
            <p:extLst>
              <p:ext uri="{D42A27DB-BD31-4B8C-83A1-F6EECF244321}">
                <p14:modId xmlns:p14="http://schemas.microsoft.com/office/powerpoint/2010/main" val="2475959817"/>
              </p:ext>
            </p:extLst>
          </p:nvPr>
        </p:nvGraphicFramePr>
        <p:xfrm>
          <a:off x="5465762" y="841375"/>
          <a:ext cx="3525838" cy="4368103"/>
        </p:xfrm>
        <a:graphic>
          <a:graphicData uri="http://schemas.openxmlformats.org/drawingml/2006/table">
            <a:tbl>
              <a:tblPr/>
              <a:tblGrid>
                <a:gridCol w="1319306">
                  <a:extLst>
                    <a:ext uri="{9D8B030D-6E8A-4147-A177-3AD203B41FA5}">
                      <a16:colId xmlns:a16="http://schemas.microsoft.com/office/drawing/2014/main" val="20000"/>
                    </a:ext>
                  </a:extLst>
                </a:gridCol>
                <a:gridCol w="2206532">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Price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lattes</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Quantity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lattes demanded</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$0.00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14</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12</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5.00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4</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8187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left)">
                                      <p:cBhvr>
                                        <p:cTn id="23"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8770938" cy="914400"/>
          </a:xfrm>
        </p:spPr>
        <p:txBody>
          <a:bodyPr/>
          <a:lstStyle/>
          <a:p>
            <a:r>
              <a:rPr lang="en-US" sz="3000" dirty="0">
                <a:solidFill>
                  <a:schemeClr val="accent6">
                    <a:lumMod val="50000"/>
                  </a:schemeClr>
                </a:solidFill>
              </a:rPr>
              <a:t>Active Learning 3 	</a:t>
            </a:r>
            <a:r>
              <a:rPr lang="en-US" sz="2800" b="1" dirty="0">
                <a:solidFill>
                  <a:srgbClr val="AE1221"/>
                </a:solidFill>
              </a:rPr>
              <a:t>C. </a:t>
            </a:r>
            <a:r>
              <a:rPr lang="en-US" sz="2800" dirty="0">
                <a:solidFill>
                  <a:srgbClr val="AE1221"/>
                </a:solidFill>
              </a:rPr>
              <a:t>Fall in price of music CDs 				and fall in cost of royalties</a:t>
            </a:r>
          </a:p>
        </p:txBody>
      </p:sp>
      <p:sp>
        <p:nvSpPr>
          <p:cNvPr id="3" name="Text Placeholder 2"/>
          <p:cNvSpPr>
            <a:spLocks noGrp="1"/>
          </p:cNvSpPr>
          <p:nvPr>
            <p:ph type="body" sz="quarter" idx="12"/>
          </p:nvPr>
        </p:nvSpPr>
        <p:spPr>
          <a:xfrm>
            <a:off x="457200" y="1066800"/>
            <a:ext cx="8153400" cy="4876800"/>
          </a:xfrm>
          <a:solidFill>
            <a:schemeClr val="bg1"/>
          </a:solidFill>
        </p:spPr>
        <p:txBody>
          <a:bodyPr/>
          <a:lstStyle/>
          <a:p>
            <a:r>
              <a:rPr lang="en-US" sz="3200" u="sng" dirty="0"/>
              <a:t>STEPS:</a:t>
            </a:r>
          </a:p>
          <a:p>
            <a:pPr marL="514350" indent="-514350">
              <a:buAutoNum type="arabicPeriod"/>
            </a:pPr>
            <a:r>
              <a:rPr lang="en-US" sz="3200" dirty="0"/>
              <a:t>Both curves shift (see parts A &amp; B)</a:t>
            </a:r>
          </a:p>
          <a:p>
            <a:endParaRPr lang="en-US" sz="3200" dirty="0"/>
          </a:p>
          <a:p>
            <a:pPr marL="514350" indent="-514350">
              <a:buAutoNum type="arabicPeriod" startAt="2"/>
            </a:pPr>
            <a:r>
              <a:rPr lang="en-US" sz="3200" dirty="0"/>
              <a:t>D shifts left, S shifts right</a:t>
            </a:r>
          </a:p>
          <a:p>
            <a:endParaRPr lang="en-US" sz="3200" dirty="0"/>
          </a:p>
          <a:p>
            <a:pPr marL="514350" indent="-514350">
              <a:buAutoNum type="arabicPeriod" startAt="3"/>
            </a:pPr>
            <a:r>
              <a:rPr lang="en-US" sz="3200" dirty="0"/>
              <a:t>P  falls. </a:t>
            </a:r>
          </a:p>
          <a:p>
            <a:r>
              <a:rPr lang="en-US" sz="3200" dirty="0"/>
              <a:t>     Effect on Q is ambiguous:  </a:t>
            </a:r>
            <a:br>
              <a:rPr lang="en-US" sz="3200" dirty="0"/>
            </a:br>
            <a:r>
              <a:rPr lang="en-US" sz="3200" dirty="0"/>
              <a:t>   	- the fall in demand reduces Q, </a:t>
            </a:r>
            <a:br>
              <a:rPr lang="en-US" sz="3200" dirty="0"/>
            </a:br>
            <a:r>
              <a:rPr lang="en-US" sz="3200" dirty="0"/>
              <a:t>  	- the increase in supply increases Q. </a:t>
            </a:r>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60</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9402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wipe(left)">
                                      <p:cBhvr>
                                        <p:cTn id="10" dur="5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Prices Allocate Resources</a:t>
            </a:r>
          </a:p>
        </p:txBody>
      </p:sp>
      <p:sp>
        <p:nvSpPr>
          <p:cNvPr id="3" name="Content Placeholder 2"/>
          <p:cNvSpPr>
            <a:spLocks noGrp="1"/>
          </p:cNvSpPr>
          <p:nvPr>
            <p:ph idx="1"/>
          </p:nvPr>
        </p:nvSpPr>
        <p:spPr/>
        <p:txBody>
          <a:bodyPr/>
          <a:lstStyle/>
          <a:p>
            <a:r>
              <a:rPr lang="en-US" dirty="0"/>
              <a:t>“Markets are usually a good way to organize economic activity”</a:t>
            </a:r>
          </a:p>
          <a:p>
            <a:r>
              <a:rPr lang="en-US" dirty="0"/>
              <a:t>In market economies</a:t>
            </a:r>
          </a:p>
          <a:p>
            <a:pPr lvl="1"/>
            <a:r>
              <a:rPr lang="en-US" dirty="0"/>
              <a:t>Prices adjust to balance supply and demand</a:t>
            </a:r>
          </a:p>
          <a:p>
            <a:r>
              <a:rPr lang="en-US" dirty="0"/>
              <a:t>These equilibrium prices </a:t>
            </a:r>
          </a:p>
          <a:p>
            <a:pPr lvl="1"/>
            <a:r>
              <a:rPr lang="en-US" dirty="0"/>
              <a:t>Are the signals that guide economic decisions and thereby allocate scarce resources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18426395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sz="2800" dirty="0"/>
              <a:t>Economists use the model of supply and demand to analyze competitive markets. </a:t>
            </a:r>
          </a:p>
          <a:p>
            <a:pPr lvl="1"/>
            <a:r>
              <a:rPr lang="en-US" sz="2600" dirty="0"/>
              <a:t>Many buyers and sellers, all are price takers</a:t>
            </a:r>
          </a:p>
          <a:p>
            <a:r>
              <a:rPr lang="en-US" sz="2800" dirty="0"/>
              <a:t>The demand curve shows how the quantity of a good demanded depends on the price. </a:t>
            </a:r>
          </a:p>
          <a:p>
            <a:pPr lvl="1"/>
            <a:r>
              <a:rPr lang="en-US" sz="2600" dirty="0"/>
              <a:t>Law of demand: as the price of a good falls, the quantity demanded rises; the </a:t>
            </a:r>
            <a:r>
              <a:rPr lang="en-US" sz="2600" b="1" i="1" dirty="0"/>
              <a:t>D</a:t>
            </a:r>
            <a:r>
              <a:rPr lang="en-US" sz="2600" dirty="0"/>
              <a:t> curve slopes downward</a:t>
            </a:r>
          </a:p>
          <a:p>
            <a:pPr lvl="1"/>
            <a:r>
              <a:rPr lang="en-US" sz="2600" dirty="0"/>
              <a:t>Other determinants of demand: income, prices of substitutes and complements, tastes, expectations, and number of buyers. </a:t>
            </a:r>
          </a:p>
          <a:p>
            <a:pPr lvl="1"/>
            <a:r>
              <a:rPr lang="en-US" sz="2600" dirty="0"/>
              <a:t>If one of these factors changes, the </a:t>
            </a:r>
            <a:r>
              <a:rPr lang="en-US" sz="2600" b="1" i="1" dirty="0"/>
              <a:t>D</a:t>
            </a:r>
            <a:r>
              <a:rPr lang="en-US" sz="2600" dirty="0"/>
              <a:t> curve shifts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0840302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sz="2800" dirty="0"/>
              <a:t>The supply curve shows how the quantity of a good supplied depends on the price. </a:t>
            </a:r>
          </a:p>
          <a:p>
            <a:pPr lvl="1"/>
            <a:r>
              <a:rPr lang="en-US" sz="2600" dirty="0"/>
              <a:t>Law of supply: as the price of a good rises, the quantity supplied rises; the </a:t>
            </a:r>
            <a:r>
              <a:rPr lang="en-US" sz="2600" b="1" i="1" dirty="0"/>
              <a:t>S</a:t>
            </a:r>
            <a:r>
              <a:rPr lang="en-US" sz="2600" dirty="0"/>
              <a:t> curve slopes upward.</a:t>
            </a:r>
          </a:p>
          <a:p>
            <a:r>
              <a:rPr lang="en-US" sz="2800" dirty="0"/>
              <a:t>Other determinants of supply: input prices, technology, expectations, and number of sellers. </a:t>
            </a:r>
          </a:p>
          <a:p>
            <a:pPr lvl="1"/>
            <a:r>
              <a:rPr lang="en-US" sz="2600" dirty="0"/>
              <a:t>If one of these factors changes, supply curve shifts.</a:t>
            </a:r>
          </a:p>
          <a:p>
            <a:r>
              <a:rPr lang="en-US" sz="2800" dirty="0"/>
              <a:t>The intersection of the supply and demand curves determines the market equilibrium.</a:t>
            </a:r>
          </a:p>
          <a:p>
            <a:pPr lvl="1"/>
            <a:r>
              <a:rPr lang="en-US" sz="2600" dirty="0"/>
              <a:t>At the equilibrium price, quantity demanded = quantity supplied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4373525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sz="2800" dirty="0"/>
              <a:t>The behavior of buyers and sellers naturally drives markets toward their equilibrium. </a:t>
            </a:r>
          </a:p>
          <a:p>
            <a:pPr lvl="1"/>
            <a:r>
              <a:rPr lang="en-US" sz="2800" dirty="0"/>
              <a:t>When the market price is above the equilibrium price, there is a surplus of the good, which causes the market price to fall. </a:t>
            </a:r>
          </a:p>
          <a:p>
            <a:pPr lvl="1"/>
            <a:r>
              <a:rPr lang="en-US" sz="2800" dirty="0"/>
              <a:t>When the market price is below the equilibrium price, there is a shortage, which causes the market price to rise.</a:t>
            </a:r>
          </a:p>
          <a:p>
            <a:endParaRPr lang="en-US" sz="2800" dirty="0"/>
          </a:p>
          <a:p>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8695057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sz="2800" dirty="0"/>
              <a:t>To analyze how any event influences a market, we use the supply-and-demand diagram to examine how the event affects the equilibrium price and quantity. </a:t>
            </a:r>
          </a:p>
          <a:p>
            <a:pPr marL="971550" lvl="1" indent="-514350">
              <a:buFont typeface="+mj-lt"/>
              <a:buAutoNum type="arabicPeriod"/>
            </a:pPr>
            <a:r>
              <a:rPr lang="en-US" sz="2600" dirty="0"/>
              <a:t>Decide whether the event shifts the supply curve or the demand curve (or both). </a:t>
            </a:r>
          </a:p>
          <a:p>
            <a:pPr marL="971550" lvl="1" indent="-514350">
              <a:buFont typeface="+mj-lt"/>
              <a:buAutoNum type="arabicPeriod"/>
            </a:pPr>
            <a:r>
              <a:rPr lang="en-US" sz="2600" dirty="0"/>
              <a:t>Decide in which direction the curve shifts.</a:t>
            </a:r>
          </a:p>
          <a:p>
            <a:pPr marL="971550" lvl="1" indent="-514350">
              <a:buFont typeface="+mj-lt"/>
              <a:buAutoNum type="arabicPeriod"/>
            </a:pPr>
            <a:r>
              <a:rPr lang="en-US" sz="2600" dirty="0"/>
              <a:t>Compare the new equilibrium with the initial one.</a:t>
            </a:r>
          </a:p>
          <a:p>
            <a:r>
              <a:rPr lang="en-US" sz="2800" dirty="0"/>
              <a:t>In market economies, prices are the signals that guide economic decisions and thereby allocate scarce resources.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122203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Sam’s Demand Schedule and Demand Curve</a:t>
            </a:r>
            <a:endParaRPr lang="en-US" sz="32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Group 4"/>
          <p:cNvGraphicFramePr>
            <a:graphicFrameLocks noGrp="1"/>
          </p:cNvGraphicFramePr>
          <p:nvPr>
            <p:extLst>
              <p:ext uri="{D42A27DB-BD31-4B8C-83A1-F6EECF244321}">
                <p14:modId xmlns:p14="http://schemas.microsoft.com/office/powerpoint/2010/main" val="1315352957"/>
              </p:ext>
            </p:extLst>
          </p:nvPr>
        </p:nvGraphicFramePr>
        <p:xfrm>
          <a:off x="5572125" y="609600"/>
          <a:ext cx="3505200" cy="4368103"/>
        </p:xfrm>
        <a:graphic>
          <a:graphicData uri="http://schemas.openxmlformats.org/drawingml/2006/table">
            <a:tbl>
              <a:tblPr/>
              <a:tblGrid>
                <a:gridCol w="1311583">
                  <a:extLst>
                    <a:ext uri="{9D8B030D-6E8A-4147-A177-3AD203B41FA5}">
                      <a16:colId xmlns:a16="http://schemas.microsoft.com/office/drawing/2014/main" val="20000"/>
                    </a:ext>
                  </a:extLst>
                </a:gridCol>
                <a:gridCol w="2193617">
                  <a:extLst>
                    <a:ext uri="{9D8B030D-6E8A-4147-A177-3AD203B41FA5}">
                      <a16:colId xmlns:a16="http://schemas.microsoft.com/office/drawing/2014/main" val="20001"/>
                    </a:ext>
                  </a:extLst>
                </a:gridCol>
              </a:tblGrid>
              <a:tr h="508000">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Price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lattes</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Quantity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of lattes demanded</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$0.00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14</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2.00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12</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3.00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10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8</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9263">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5.00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6.00</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4</a:t>
                      </a:r>
                    </a:p>
                  </a:txBody>
                  <a:tcPr anchor="ctr" anchorCtr="1" horzOverflow="overflow">
                    <a:lnL w="19050" cap="flat" cmpd="sng" algn="ctr">
                      <a:solidFill>
                        <a:srgbClr val="005EA4"/>
                      </a:solidFill>
                      <a:prstDash val="solid"/>
                      <a:round/>
                      <a:headEnd type="none" w="med" len="med"/>
                      <a:tailEnd type="none" w="med" len="med"/>
                    </a:lnL>
                    <a:lnR w="19050" cap="flat" cmpd="sng" algn="ctr">
                      <a:solidFill>
                        <a:srgbClr val="005EA4"/>
                      </a:solidFill>
                      <a:prstDash val="solid"/>
                      <a:round/>
                      <a:headEnd type="none" w="med" len="med"/>
                      <a:tailEnd type="none" w="med" len="med"/>
                    </a:lnR>
                    <a:lnT w="19050" cap="flat" cmpd="sng" algn="ctr">
                      <a:solidFill>
                        <a:srgbClr val="005EA4"/>
                      </a:solidFill>
                      <a:prstDash val="solid"/>
                      <a:round/>
                      <a:headEnd type="none" w="med" len="med"/>
                      <a:tailEnd type="none" w="med" len="med"/>
                    </a:lnT>
                    <a:lnB w="19050" cap="flat" cmpd="sng" algn="ctr">
                      <a:solidFill>
                        <a:srgbClr val="005EA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7" name="Group 2"/>
          <p:cNvGrpSpPr>
            <a:grpSpLocks/>
          </p:cNvGrpSpPr>
          <p:nvPr/>
        </p:nvGrpSpPr>
        <p:grpSpPr bwMode="auto">
          <a:xfrm>
            <a:off x="0" y="876300"/>
            <a:ext cx="6329363" cy="5456238"/>
            <a:chOff x="0" y="552"/>
            <a:chExt cx="3987" cy="3437"/>
          </a:xfrm>
        </p:grpSpPr>
        <p:pic>
          <p:nvPicPr>
            <p:cNvPr id="8" name="Picture 3" descr="chap4 graph1"/>
            <p:cNvPicPr>
              <a:picLocks noChangeAspect="1" noChangeArrowheads="1"/>
            </p:cNvPicPr>
            <p:nvPr/>
          </p:nvPicPr>
          <p:blipFill>
            <a:blip r:embed="rId3" cstate="print"/>
            <a:srcRect/>
            <a:stretch>
              <a:fillRect/>
            </a:stretch>
          </p:blipFill>
          <p:spPr bwMode="auto">
            <a:xfrm>
              <a:off x="137" y="631"/>
              <a:ext cx="3646" cy="3358"/>
            </a:xfrm>
            <a:prstGeom prst="rect">
              <a:avLst/>
            </a:prstGeom>
            <a:noFill/>
            <a:ln w="9525">
              <a:noFill/>
              <a:miter lim="800000"/>
              <a:headEnd/>
              <a:tailEnd/>
            </a:ln>
          </p:spPr>
        </p:pic>
        <p:sp>
          <p:nvSpPr>
            <p:cNvPr id="9" name="Text Box 4"/>
            <p:cNvSpPr txBox="1">
              <a:spLocks noChangeArrowheads="1"/>
            </p:cNvSpPr>
            <p:nvPr/>
          </p:nvSpPr>
          <p:spPr bwMode="auto">
            <a:xfrm>
              <a:off x="0" y="552"/>
              <a:ext cx="857" cy="446"/>
            </a:xfrm>
            <a:prstGeom prst="rect">
              <a:avLst/>
            </a:prstGeom>
            <a:noFill/>
            <a:ln w="9525">
              <a:noFill/>
              <a:miter lim="800000"/>
              <a:headEnd/>
              <a:tailEnd/>
            </a:ln>
          </p:spPr>
          <p:txBody>
            <a:bodyPr>
              <a:spAutoFit/>
            </a:bodyPr>
            <a:lstStyle/>
            <a:p>
              <a:pPr algn="r">
                <a:spcBef>
                  <a:spcPct val="50000"/>
                </a:spcBef>
              </a:pPr>
              <a:r>
                <a:rPr lang="en-US" sz="2000" dirty="0">
                  <a:cs typeface="Arial" charset="0"/>
                </a:rPr>
                <a:t>Price of Lattes</a:t>
              </a:r>
            </a:p>
          </p:txBody>
        </p:sp>
        <p:sp>
          <p:nvSpPr>
            <p:cNvPr id="10" name="Text Box 5"/>
            <p:cNvSpPr txBox="1">
              <a:spLocks noChangeArrowheads="1"/>
            </p:cNvSpPr>
            <p:nvPr/>
          </p:nvSpPr>
          <p:spPr bwMode="auto">
            <a:xfrm>
              <a:off x="3120" y="3456"/>
              <a:ext cx="867" cy="388"/>
            </a:xfrm>
            <a:prstGeom prst="rect">
              <a:avLst/>
            </a:prstGeom>
            <a:noFill/>
            <a:ln w="9525">
              <a:noFill/>
              <a:miter lim="800000"/>
              <a:headEnd/>
              <a:tailEnd/>
            </a:ln>
          </p:spPr>
          <p:txBody>
            <a:bodyPr lIns="0" tIns="0" rIns="0" bIns="0">
              <a:spAutoFit/>
            </a:bodyPr>
            <a:lstStyle/>
            <a:p>
              <a:pPr algn="ctr">
                <a:spcBef>
                  <a:spcPct val="50000"/>
                </a:spcBef>
              </a:pPr>
              <a:r>
                <a:rPr lang="en-US" sz="2000" dirty="0">
                  <a:cs typeface="Arial" charset="0"/>
                </a:rPr>
                <a:t>Quantity of Lattes</a:t>
              </a:r>
            </a:p>
          </p:txBody>
        </p:sp>
      </p:grpSp>
      <p:sp>
        <p:nvSpPr>
          <p:cNvPr id="11" name="Line 6"/>
          <p:cNvSpPr>
            <a:spLocks noChangeShapeType="1"/>
          </p:cNvSpPr>
          <p:nvPr/>
        </p:nvSpPr>
        <p:spPr bwMode="auto">
          <a:xfrm>
            <a:off x="1960563" y="1585913"/>
            <a:ext cx="3052762" cy="3889375"/>
          </a:xfrm>
          <a:prstGeom prst="line">
            <a:avLst/>
          </a:prstGeom>
          <a:noFill/>
          <a:ln w="50800">
            <a:solidFill>
              <a:srgbClr val="005EA4"/>
            </a:solidFill>
            <a:round/>
            <a:headEnd/>
            <a:tailEnd/>
          </a:ln>
        </p:spPr>
        <p:txBody>
          <a:bodyPr/>
          <a:lstStyle/>
          <a:p>
            <a:endParaRPr lang="en-US"/>
          </a:p>
        </p:txBody>
      </p:sp>
      <p:sp>
        <p:nvSpPr>
          <p:cNvPr id="12" name="Oval 7"/>
          <p:cNvSpPr>
            <a:spLocks noChangeArrowheads="1"/>
          </p:cNvSpPr>
          <p:nvPr/>
        </p:nvSpPr>
        <p:spPr bwMode="auto">
          <a:xfrm>
            <a:off x="4889500" y="5272088"/>
            <a:ext cx="139700" cy="138112"/>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nvGrpSpPr>
          <p:cNvPr id="13" name="Group 54"/>
          <p:cNvGrpSpPr>
            <a:grpSpLocks/>
          </p:cNvGrpSpPr>
          <p:nvPr/>
        </p:nvGrpSpPr>
        <p:grpSpPr bwMode="auto">
          <a:xfrm>
            <a:off x="1335088" y="4235450"/>
            <a:ext cx="2832100" cy="1250950"/>
            <a:chOff x="841" y="2668"/>
            <a:chExt cx="1784" cy="788"/>
          </a:xfrm>
        </p:grpSpPr>
        <p:grpSp>
          <p:nvGrpSpPr>
            <p:cNvPr id="14" name="Group 55"/>
            <p:cNvGrpSpPr>
              <a:grpSpLocks/>
            </p:cNvGrpSpPr>
            <p:nvPr/>
          </p:nvGrpSpPr>
          <p:grpSpPr bwMode="auto">
            <a:xfrm>
              <a:off x="841" y="2712"/>
              <a:ext cx="1747" cy="744"/>
              <a:chOff x="357" y="2450"/>
              <a:chExt cx="795" cy="646"/>
            </a:xfrm>
          </p:grpSpPr>
          <p:sp>
            <p:nvSpPr>
              <p:cNvPr id="16" name="Line 56"/>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7" name="Line 57"/>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5" name="Oval 58"/>
            <p:cNvSpPr>
              <a:spLocks noChangeArrowheads="1"/>
            </p:cNvSpPr>
            <p:nvPr/>
          </p:nvSpPr>
          <p:spPr bwMode="auto">
            <a:xfrm>
              <a:off x="2537" y="2668"/>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18" name="Group 59"/>
          <p:cNvGrpSpPr>
            <a:grpSpLocks/>
          </p:cNvGrpSpPr>
          <p:nvPr/>
        </p:nvGrpSpPr>
        <p:grpSpPr bwMode="auto">
          <a:xfrm>
            <a:off x="1335088" y="4837113"/>
            <a:ext cx="3300412" cy="655637"/>
            <a:chOff x="841" y="3047"/>
            <a:chExt cx="2079" cy="413"/>
          </a:xfrm>
        </p:grpSpPr>
        <p:grpSp>
          <p:nvGrpSpPr>
            <p:cNvPr id="19" name="Group 60"/>
            <p:cNvGrpSpPr>
              <a:grpSpLocks/>
            </p:cNvGrpSpPr>
            <p:nvPr/>
          </p:nvGrpSpPr>
          <p:grpSpPr bwMode="auto">
            <a:xfrm>
              <a:off x="841" y="3092"/>
              <a:ext cx="2032" cy="368"/>
              <a:chOff x="357" y="2450"/>
              <a:chExt cx="795" cy="646"/>
            </a:xfrm>
          </p:grpSpPr>
          <p:sp>
            <p:nvSpPr>
              <p:cNvPr id="21" name="Line 61"/>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2" name="Line 62"/>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0" name="Oval 63"/>
            <p:cNvSpPr>
              <a:spLocks noChangeArrowheads="1"/>
            </p:cNvSpPr>
            <p:nvPr/>
          </p:nvSpPr>
          <p:spPr bwMode="auto">
            <a:xfrm>
              <a:off x="2832" y="3047"/>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23" name="Group 64"/>
          <p:cNvGrpSpPr>
            <a:grpSpLocks/>
          </p:cNvGrpSpPr>
          <p:nvPr/>
        </p:nvGrpSpPr>
        <p:grpSpPr bwMode="auto">
          <a:xfrm>
            <a:off x="1338263" y="3652838"/>
            <a:ext cx="2374900" cy="1835150"/>
            <a:chOff x="843" y="2301"/>
            <a:chExt cx="1496" cy="1156"/>
          </a:xfrm>
        </p:grpSpPr>
        <p:grpSp>
          <p:nvGrpSpPr>
            <p:cNvPr id="24" name="Group 66"/>
            <p:cNvGrpSpPr>
              <a:grpSpLocks/>
            </p:cNvGrpSpPr>
            <p:nvPr/>
          </p:nvGrpSpPr>
          <p:grpSpPr bwMode="auto">
            <a:xfrm>
              <a:off x="843" y="2343"/>
              <a:ext cx="1452" cy="1114"/>
              <a:chOff x="357" y="2450"/>
              <a:chExt cx="795" cy="646"/>
            </a:xfrm>
          </p:grpSpPr>
          <p:sp>
            <p:nvSpPr>
              <p:cNvPr id="26" name="Line 6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27" name="Line 6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25" name="Oval 65"/>
            <p:cNvSpPr>
              <a:spLocks noChangeArrowheads="1"/>
            </p:cNvSpPr>
            <p:nvPr/>
          </p:nvSpPr>
          <p:spPr bwMode="auto">
            <a:xfrm>
              <a:off x="2251" y="2301"/>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28" name="Group 69"/>
          <p:cNvGrpSpPr>
            <a:grpSpLocks/>
          </p:cNvGrpSpPr>
          <p:nvPr/>
        </p:nvGrpSpPr>
        <p:grpSpPr bwMode="auto">
          <a:xfrm>
            <a:off x="1333500" y="3063875"/>
            <a:ext cx="1917700" cy="2420938"/>
            <a:chOff x="840" y="1930"/>
            <a:chExt cx="1208" cy="1525"/>
          </a:xfrm>
        </p:grpSpPr>
        <p:grpSp>
          <p:nvGrpSpPr>
            <p:cNvPr id="29" name="Group 71"/>
            <p:cNvGrpSpPr>
              <a:grpSpLocks/>
            </p:cNvGrpSpPr>
            <p:nvPr/>
          </p:nvGrpSpPr>
          <p:grpSpPr bwMode="auto">
            <a:xfrm>
              <a:off x="840" y="1971"/>
              <a:ext cx="1172" cy="1484"/>
              <a:chOff x="357" y="2450"/>
              <a:chExt cx="795" cy="646"/>
            </a:xfrm>
          </p:grpSpPr>
          <p:sp>
            <p:nvSpPr>
              <p:cNvPr id="31" name="Line 72"/>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2" name="Line 73"/>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0" name="Oval 70"/>
            <p:cNvSpPr>
              <a:spLocks noChangeArrowheads="1"/>
            </p:cNvSpPr>
            <p:nvPr/>
          </p:nvSpPr>
          <p:spPr bwMode="auto">
            <a:xfrm>
              <a:off x="1960" y="1930"/>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33" name="Group 74"/>
          <p:cNvGrpSpPr>
            <a:grpSpLocks/>
          </p:cNvGrpSpPr>
          <p:nvPr/>
        </p:nvGrpSpPr>
        <p:grpSpPr bwMode="auto">
          <a:xfrm>
            <a:off x="1336675" y="2466975"/>
            <a:ext cx="1452563" cy="3027363"/>
            <a:chOff x="842" y="1554"/>
            <a:chExt cx="915" cy="1907"/>
          </a:xfrm>
        </p:grpSpPr>
        <p:grpSp>
          <p:nvGrpSpPr>
            <p:cNvPr id="34" name="Group 76"/>
            <p:cNvGrpSpPr>
              <a:grpSpLocks/>
            </p:cNvGrpSpPr>
            <p:nvPr/>
          </p:nvGrpSpPr>
          <p:grpSpPr bwMode="auto">
            <a:xfrm>
              <a:off x="842" y="1590"/>
              <a:ext cx="873" cy="1871"/>
              <a:chOff x="357" y="2450"/>
              <a:chExt cx="795" cy="646"/>
            </a:xfrm>
          </p:grpSpPr>
          <p:sp>
            <p:nvSpPr>
              <p:cNvPr id="36" name="Line 77"/>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37" name="Line 78"/>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35" name="Oval 75"/>
            <p:cNvSpPr>
              <a:spLocks noChangeArrowheads="1"/>
            </p:cNvSpPr>
            <p:nvPr/>
          </p:nvSpPr>
          <p:spPr bwMode="auto">
            <a:xfrm>
              <a:off x="1669" y="1554"/>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grpSp>
        <p:nvGrpSpPr>
          <p:cNvPr id="38" name="Group 79"/>
          <p:cNvGrpSpPr>
            <a:grpSpLocks/>
          </p:cNvGrpSpPr>
          <p:nvPr/>
        </p:nvGrpSpPr>
        <p:grpSpPr bwMode="auto">
          <a:xfrm>
            <a:off x="1333500" y="1876425"/>
            <a:ext cx="984250" cy="3619500"/>
            <a:chOff x="840" y="1182"/>
            <a:chExt cx="620" cy="2280"/>
          </a:xfrm>
        </p:grpSpPr>
        <p:grpSp>
          <p:nvGrpSpPr>
            <p:cNvPr id="39" name="Group 81"/>
            <p:cNvGrpSpPr>
              <a:grpSpLocks/>
            </p:cNvGrpSpPr>
            <p:nvPr/>
          </p:nvGrpSpPr>
          <p:grpSpPr bwMode="auto">
            <a:xfrm>
              <a:off x="840" y="1221"/>
              <a:ext cx="579" cy="2241"/>
              <a:chOff x="357" y="2450"/>
              <a:chExt cx="795" cy="646"/>
            </a:xfrm>
          </p:grpSpPr>
          <p:sp>
            <p:nvSpPr>
              <p:cNvPr id="41" name="Line 82"/>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42" name="Line 83"/>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40" name="Oval 80"/>
            <p:cNvSpPr>
              <a:spLocks noChangeArrowheads="1"/>
            </p:cNvSpPr>
            <p:nvPr/>
          </p:nvSpPr>
          <p:spPr bwMode="auto">
            <a:xfrm>
              <a:off x="1372" y="1182"/>
              <a:ext cx="88" cy="87"/>
            </a:xfrm>
            <a:prstGeom prst="ellipse">
              <a:avLst/>
            </a:prstGeom>
            <a:solidFill>
              <a:srgbClr val="005EA4"/>
            </a:solidFill>
            <a:ln w="9525">
              <a:solidFill>
                <a:srgbClr val="005EA4"/>
              </a:solidFill>
              <a:round/>
              <a:headEnd/>
              <a:tailEnd/>
            </a:ln>
          </p:spPr>
          <p:txBody>
            <a:bodyPr wrap="none" anchor="ctr"/>
            <a:lstStyle/>
            <a:p>
              <a:endParaRPr lang="en-US">
                <a:cs typeface="Arial" charset="0"/>
              </a:endParaRPr>
            </a:p>
          </p:txBody>
        </p:sp>
      </p:grpSp>
      <p:sp>
        <p:nvSpPr>
          <p:cNvPr id="43" name="Line 84"/>
          <p:cNvSpPr>
            <a:spLocks noChangeShapeType="1"/>
          </p:cNvSpPr>
          <p:nvPr/>
        </p:nvSpPr>
        <p:spPr bwMode="auto">
          <a:xfrm>
            <a:off x="5197475" y="2109788"/>
            <a:ext cx="552450" cy="0"/>
          </a:xfrm>
          <a:prstGeom prst="line">
            <a:avLst/>
          </a:prstGeom>
          <a:noFill/>
          <a:ln w="76200">
            <a:solidFill>
              <a:srgbClr val="005EA4"/>
            </a:solidFill>
            <a:round/>
            <a:headEnd/>
            <a:tailEnd type="triangle" w="lg" len="med"/>
          </a:ln>
        </p:spPr>
        <p:txBody>
          <a:bodyPr/>
          <a:lstStyle/>
          <a:p>
            <a:endParaRPr lang="en-US"/>
          </a:p>
        </p:txBody>
      </p:sp>
      <p:sp>
        <p:nvSpPr>
          <p:cNvPr id="44" name="Line 85"/>
          <p:cNvSpPr>
            <a:spLocks noChangeShapeType="1"/>
          </p:cNvSpPr>
          <p:nvPr/>
        </p:nvSpPr>
        <p:spPr bwMode="auto">
          <a:xfrm>
            <a:off x="5189538" y="2581275"/>
            <a:ext cx="552450" cy="0"/>
          </a:xfrm>
          <a:prstGeom prst="line">
            <a:avLst/>
          </a:prstGeom>
          <a:noFill/>
          <a:ln w="76200">
            <a:solidFill>
              <a:srgbClr val="005EA4"/>
            </a:solidFill>
            <a:round/>
            <a:headEnd/>
            <a:tailEnd type="triangle" w="lg" len="med"/>
          </a:ln>
        </p:spPr>
        <p:txBody>
          <a:bodyPr/>
          <a:lstStyle/>
          <a:p>
            <a:endParaRPr lang="en-US"/>
          </a:p>
        </p:txBody>
      </p:sp>
      <p:sp>
        <p:nvSpPr>
          <p:cNvPr id="45" name="Line 86"/>
          <p:cNvSpPr>
            <a:spLocks noChangeShapeType="1"/>
          </p:cNvSpPr>
          <p:nvPr/>
        </p:nvSpPr>
        <p:spPr bwMode="auto">
          <a:xfrm>
            <a:off x="5199063" y="3051175"/>
            <a:ext cx="552450" cy="0"/>
          </a:xfrm>
          <a:prstGeom prst="line">
            <a:avLst/>
          </a:prstGeom>
          <a:noFill/>
          <a:ln w="76200">
            <a:solidFill>
              <a:srgbClr val="005EA4"/>
            </a:solidFill>
            <a:round/>
            <a:headEnd/>
            <a:tailEnd type="triangle" w="lg" len="med"/>
          </a:ln>
        </p:spPr>
        <p:txBody>
          <a:bodyPr/>
          <a:lstStyle/>
          <a:p>
            <a:endParaRPr lang="en-US"/>
          </a:p>
        </p:txBody>
      </p:sp>
      <p:sp>
        <p:nvSpPr>
          <p:cNvPr id="46" name="Line 87"/>
          <p:cNvSpPr>
            <a:spLocks noChangeShapeType="1"/>
          </p:cNvSpPr>
          <p:nvPr/>
        </p:nvSpPr>
        <p:spPr bwMode="auto">
          <a:xfrm>
            <a:off x="5189538" y="3524250"/>
            <a:ext cx="552450" cy="0"/>
          </a:xfrm>
          <a:prstGeom prst="line">
            <a:avLst/>
          </a:prstGeom>
          <a:noFill/>
          <a:ln w="76200">
            <a:solidFill>
              <a:srgbClr val="005EA4"/>
            </a:solidFill>
            <a:round/>
            <a:headEnd/>
            <a:tailEnd type="triangle" w="lg" len="med"/>
          </a:ln>
        </p:spPr>
        <p:txBody>
          <a:bodyPr/>
          <a:lstStyle/>
          <a:p>
            <a:endParaRPr lang="en-US"/>
          </a:p>
        </p:txBody>
      </p:sp>
      <p:sp>
        <p:nvSpPr>
          <p:cNvPr id="47" name="Line 88"/>
          <p:cNvSpPr>
            <a:spLocks noChangeShapeType="1"/>
          </p:cNvSpPr>
          <p:nvPr/>
        </p:nvSpPr>
        <p:spPr bwMode="auto">
          <a:xfrm>
            <a:off x="5197475" y="4010025"/>
            <a:ext cx="552450" cy="0"/>
          </a:xfrm>
          <a:prstGeom prst="line">
            <a:avLst/>
          </a:prstGeom>
          <a:noFill/>
          <a:ln w="76200">
            <a:solidFill>
              <a:srgbClr val="005EA4"/>
            </a:solidFill>
            <a:round/>
            <a:headEnd/>
            <a:tailEnd type="triangle" w="lg" len="med"/>
          </a:ln>
        </p:spPr>
        <p:txBody>
          <a:bodyPr/>
          <a:lstStyle/>
          <a:p>
            <a:endParaRPr lang="en-US"/>
          </a:p>
        </p:txBody>
      </p:sp>
      <p:sp>
        <p:nvSpPr>
          <p:cNvPr id="48" name="Line 89"/>
          <p:cNvSpPr>
            <a:spLocks noChangeShapeType="1"/>
          </p:cNvSpPr>
          <p:nvPr/>
        </p:nvSpPr>
        <p:spPr bwMode="auto">
          <a:xfrm>
            <a:off x="5191125" y="4481513"/>
            <a:ext cx="552450" cy="0"/>
          </a:xfrm>
          <a:prstGeom prst="line">
            <a:avLst/>
          </a:prstGeom>
          <a:noFill/>
          <a:ln w="76200">
            <a:solidFill>
              <a:srgbClr val="005EA4"/>
            </a:solidFill>
            <a:round/>
            <a:headEnd/>
            <a:tailEnd type="triangle" w="lg" len="med"/>
          </a:ln>
        </p:spPr>
        <p:txBody>
          <a:bodyPr/>
          <a:lstStyle/>
          <a:p>
            <a:endParaRPr lang="en-US"/>
          </a:p>
        </p:txBody>
      </p:sp>
      <p:sp>
        <p:nvSpPr>
          <p:cNvPr id="49" name="Line 90"/>
          <p:cNvSpPr>
            <a:spLocks noChangeShapeType="1"/>
          </p:cNvSpPr>
          <p:nvPr/>
        </p:nvSpPr>
        <p:spPr bwMode="auto">
          <a:xfrm>
            <a:off x="5181600" y="4953000"/>
            <a:ext cx="552450" cy="0"/>
          </a:xfrm>
          <a:prstGeom prst="line">
            <a:avLst/>
          </a:prstGeom>
          <a:noFill/>
          <a:ln w="76200">
            <a:solidFill>
              <a:srgbClr val="005EA4"/>
            </a:solidFill>
            <a:round/>
            <a:headEnd/>
            <a:tailEnd type="triangle" w="lg" len="med"/>
          </a:ln>
        </p:spPr>
        <p:txBody>
          <a:bodyPr/>
          <a:lstStyle/>
          <a:p>
            <a:endParaRPr lang="en-US"/>
          </a:p>
        </p:txBody>
      </p:sp>
    </p:spTree>
    <p:extLst>
      <p:ext uri="{BB962C8B-B14F-4D97-AF65-F5344CB8AC3E}">
        <p14:creationId xmlns:p14="http://schemas.microsoft.com/office/powerpoint/2010/main" val="168031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downRigh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subTnLst>
                                    <p:animClr clrSpc="rgb" dir="cw">
                                      <p:cBhvr override="childStyle">
                                        <p:cTn dur="1" fill="hold" display="0" masterRel="nextClick" afterEffect="1"/>
                                        <p:tgtEl>
                                          <p:spTgt spid="43"/>
                                        </p:tgtEl>
                                        <p:attrNameLst>
                                          <p:attrName>ppt_c</p:attrName>
                                        </p:attrNameLst>
                                      </p:cBhvr>
                                      <p:to>
                                        <a:schemeClr val="bg1"/>
                                      </p:to>
                                    </p:animClr>
                                  </p:subTnLst>
                                </p:cTn>
                              </p:par>
                            </p:childTnLst>
                          </p:cTn>
                        </p:par>
                      </p:childTnLst>
                    </p:cTn>
                  </p:par>
                  <p:par>
                    <p:cTn id="20" fill="hold">
                      <p:stCondLst>
                        <p:cond delay="indefinite"/>
                      </p:stCondLst>
                      <p:childTnLst>
                        <p:par>
                          <p:cTn id="21" fill="hold">
                            <p:stCondLst>
                              <p:cond delay="0"/>
                            </p:stCondLst>
                            <p:childTnLst>
                              <p:par>
                                <p:cTn id="22" presetID="18" presetClass="entr" presetSubtype="3"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upRight)">
                                      <p:cBhvr>
                                        <p:cTn id="24" dur="10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subTnLst>
                                    <p:animClr clrSpc="rgb" dir="cw">
                                      <p:cBhvr override="childStyle">
                                        <p:cTn dur="1" fill="hold" display="0" masterRel="nextClick" afterEffect="1"/>
                                        <p:tgtEl>
                                          <p:spTgt spid="44"/>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upRight)">
                                      <p:cBhvr>
                                        <p:cTn id="32" dur="10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subTnLst>
                                    <p:animClr clrSpc="rgb" dir="cw">
                                      <p:cBhvr override="childStyle">
                                        <p:cTn dur="1" fill="hold" display="0" masterRel="nextClick" afterEffect="1"/>
                                        <p:tgtEl>
                                          <p:spTgt spid="45"/>
                                        </p:tgtEl>
                                        <p:attrNameLst>
                                          <p:attrName>ppt_c</p:attrName>
                                        </p:attrNameLst>
                                      </p:cBhvr>
                                      <p:to>
                                        <a:schemeClr val="bg1"/>
                                      </p:to>
                                    </p:animClr>
                                  </p:subTnLst>
                                </p:cTn>
                              </p:par>
                            </p:childTnLst>
                          </p:cTn>
                        </p:par>
                      </p:childTnLst>
                    </p:cTn>
                  </p:par>
                  <p:par>
                    <p:cTn id="36" fill="hold">
                      <p:stCondLst>
                        <p:cond delay="indefinite"/>
                      </p:stCondLst>
                      <p:childTnLst>
                        <p:par>
                          <p:cTn id="37" fill="hold">
                            <p:stCondLst>
                              <p:cond delay="0"/>
                            </p:stCondLst>
                            <p:childTnLst>
                              <p:par>
                                <p:cTn id="38" presetID="18" presetClass="entr" presetSubtype="3"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trips(upRight)">
                                      <p:cBhvr>
                                        <p:cTn id="40" dur="10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subTnLst>
                                    <p:animClr clrSpc="rgb" dir="cw">
                                      <p:cBhvr override="childStyle">
                                        <p:cTn dur="1" fill="hold" display="0" masterRel="nextClick" afterEffect="1"/>
                                        <p:tgtEl>
                                          <p:spTgt spid="46"/>
                                        </p:tgtEl>
                                        <p:attrNameLst>
                                          <p:attrName>ppt_c</p:attrName>
                                        </p:attrNameLst>
                                      </p:cBhvr>
                                      <p:to>
                                        <a:schemeClr val="bg1"/>
                                      </p:to>
                                    </p:animClr>
                                  </p:subTnLst>
                                </p:cTn>
                              </p:par>
                            </p:childTnLst>
                          </p:cTn>
                        </p:par>
                      </p:childTnLst>
                    </p:cTn>
                  </p:par>
                  <p:par>
                    <p:cTn id="44" fill="hold">
                      <p:stCondLst>
                        <p:cond delay="indefinite"/>
                      </p:stCondLst>
                      <p:childTnLst>
                        <p:par>
                          <p:cTn id="45" fill="hold">
                            <p:stCondLst>
                              <p:cond delay="0"/>
                            </p:stCondLst>
                            <p:childTnLst>
                              <p:par>
                                <p:cTn id="46" presetID="18" presetClass="entr" presetSubtype="3" fill="hold"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strips(upRight)">
                                      <p:cBhvr>
                                        <p:cTn id="48" dur="1000"/>
                                        <p:tgtEl>
                                          <p:spTgt spid="2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subTnLst>
                                    <p:animClr clrSpc="rgb" dir="cw">
                                      <p:cBhvr override="childStyle">
                                        <p:cTn dur="1" fill="hold" display="0" masterRel="nextClick" afterEffect="1"/>
                                        <p:tgtEl>
                                          <p:spTgt spid="47"/>
                                        </p:tgtEl>
                                        <p:attrNameLst>
                                          <p:attrName>ppt_c</p:attrName>
                                        </p:attrNameLst>
                                      </p:cBhvr>
                                      <p:to>
                                        <a:schemeClr val="bg1"/>
                                      </p:to>
                                    </p:animClr>
                                  </p:subTnLst>
                                </p:cTn>
                              </p:par>
                            </p:childTnLst>
                          </p:cTn>
                        </p:par>
                      </p:childTnLst>
                    </p:cTn>
                  </p:par>
                  <p:par>
                    <p:cTn id="52" fill="hold">
                      <p:stCondLst>
                        <p:cond delay="indefinite"/>
                      </p:stCondLst>
                      <p:childTnLst>
                        <p:par>
                          <p:cTn id="53" fill="hold">
                            <p:stCondLst>
                              <p:cond delay="0"/>
                            </p:stCondLst>
                            <p:childTnLst>
                              <p:par>
                                <p:cTn id="54" presetID="18" presetClass="entr" presetSubtype="3"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trips(upRight)">
                                      <p:cBhvr>
                                        <p:cTn id="56" dur="10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subTnLst>
                                    <p:animClr clrSpc="rgb" dir="cw">
                                      <p:cBhvr override="childStyle">
                                        <p:cTn dur="1" fill="hold" display="0" masterRel="nextClick" afterEffect="1"/>
                                        <p:tgtEl>
                                          <p:spTgt spid="48"/>
                                        </p:tgtEl>
                                        <p:attrNameLst>
                                          <p:attrName>ppt_c</p:attrName>
                                        </p:attrNameLst>
                                      </p:cBhvr>
                                      <p:to>
                                        <a:schemeClr val="bg1"/>
                                      </p:to>
                                    </p:animClr>
                                  </p:subTnLst>
                                </p:cTn>
                              </p:par>
                            </p:childTnLst>
                          </p:cTn>
                        </p:par>
                      </p:childTnLst>
                    </p:cTn>
                  </p:par>
                  <p:par>
                    <p:cTn id="60" fill="hold">
                      <p:stCondLst>
                        <p:cond delay="indefinite"/>
                      </p:stCondLst>
                      <p:childTnLst>
                        <p:par>
                          <p:cTn id="61" fill="hold">
                            <p:stCondLst>
                              <p:cond delay="0"/>
                            </p:stCondLst>
                            <p:childTnLst>
                              <p:par>
                                <p:cTn id="62" presetID="18" presetClass="entr" presetSubtype="3"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strips(upRight)">
                                      <p:cBhvr>
                                        <p:cTn id="64" dur="1000"/>
                                        <p:tgtEl>
                                          <p:spTgt spid="3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subTnLst>
                                    <p:animClr clrSpc="rgb" dir="cw">
                                      <p:cBhvr override="childStyle">
                                        <p:cTn dur="1" fill="hold" display="0" masterRel="nextClick" afterEffect="1"/>
                                        <p:tgtEl>
                                          <p:spTgt spid="49"/>
                                        </p:tgtEl>
                                        <p:attrNameLst>
                                          <p:attrName>ppt_c</p:attrName>
                                        </p:attrNameLst>
                                      </p:cBhvr>
                                      <p:to>
                                        <a:schemeClr val="bg1"/>
                                      </p:to>
                                    </p:animClr>
                                  </p:sub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strips(downRight)">
                                      <p:cBhvr>
                                        <p:cTn id="7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3" grpId="0" animBg="1"/>
      <p:bldP spid="44" grpId="0" animBg="1"/>
      <p:bldP spid="45" grpId="0" animBg="1"/>
      <p:bldP spid="46" grpId="0" animBg="1"/>
      <p:bldP spid="47" grpId="0" animBg="1"/>
      <p:bldP spid="48"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anchor="t"/>
          <a:lstStyle/>
          <a:p>
            <a:r>
              <a:rPr lang="en-US" altLang="en-US"/>
              <a:t>Demand </a:t>
            </a:r>
          </a:p>
        </p:txBody>
      </p:sp>
      <p:sp>
        <p:nvSpPr>
          <p:cNvPr id="19459" name="Content Placeholder 2"/>
          <p:cNvSpPr>
            <a:spLocks noGrp="1"/>
          </p:cNvSpPr>
          <p:nvPr>
            <p:ph idx="1"/>
          </p:nvPr>
        </p:nvSpPr>
        <p:spPr/>
        <p:txBody>
          <a:bodyPr/>
          <a:lstStyle/>
          <a:p>
            <a:r>
              <a:rPr lang="en-US" altLang="en-US" dirty="0"/>
              <a:t>Market demand</a:t>
            </a:r>
          </a:p>
          <a:p>
            <a:pPr lvl="1"/>
            <a:r>
              <a:rPr lang="en-US" altLang="en-US" dirty="0"/>
              <a:t>Sum of all individual demands for a good or service</a:t>
            </a:r>
          </a:p>
          <a:p>
            <a:pPr lvl="1"/>
            <a:r>
              <a:rPr lang="en-US" altLang="en-US" dirty="0"/>
              <a:t>Market demand curve: sum the individual demand curves horizontally</a:t>
            </a:r>
          </a:p>
          <a:p>
            <a:pPr lvl="2"/>
            <a:r>
              <a:rPr lang="en-US" altLang="en-US" dirty="0"/>
              <a:t>To find the total quantity demanded at any price, we add the individual quantities</a:t>
            </a:r>
          </a:p>
        </p:txBody>
      </p:sp>
      <p:sp>
        <p:nvSpPr>
          <p:cNvPr id="1946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E1E5C7AB-2E50-4D96-BDA5-BBDDB6A1C3A0}" type="slidenum">
              <a:rPr lang="en-US" altLang="en-US" sz="1200" smtClean="0">
                <a:solidFill>
                  <a:srgbClr val="002060"/>
                </a:solidFill>
              </a:rPr>
              <a:pPr algn="ctr" eaLnBrk="1" hangingPunct="1"/>
              <a:t>8</a:t>
            </a:fld>
            <a:endParaRPr lang="en-US" altLang="en-US" sz="1200">
              <a:solidFill>
                <a:srgbClr val="002060"/>
              </a:solidFill>
            </a:endParaRP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05732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Demand versus Individual Demand</a:t>
            </a:r>
          </a:p>
        </p:txBody>
      </p:sp>
      <p:sp>
        <p:nvSpPr>
          <p:cNvPr id="3" name="Text Placeholder 2"/>
          <p:cNvSpPr>
            <a:spLocks noGrp="1"/>
          </p:cNvSpPr>
          <p:nvPr>
            <p:ph type="body" sz="quarter" idx="12"/>
          </p:nvPr>
        </p:nvSpPr>
        <p:spPr>
          <a:xfrm>
            <a:off x="304800" y="685800"/>
            <a:ext cx="8610600" cy="1066800"/>
          </a:xfrm>
        </p:spPr>
        <p:txBody>
          <a:bodyPr/>
          <a:lstStyle/>
          <a:p>
            <a:r>
              <a:rPr lang="en-US" sz="2800" dirty="0"/>
              <a:t>Suppose Sam and Dean are the only two buyers in the market for lattes.    (</a:t>
            </a:r>
            <a:r>
              <a:rPr lang="en-US" sz="2800" dirty="0" err="1"/>
              <a:t>Q</a:t>
            </a:r>
            <a:r>
              <a:rPr lang="en-US" sz="2800" baseline="30000" dirty="0" err="1"/>
              <a:t>d</a:t>
            </a:r>
            <a:r>
              <a:rPr lang="en-US" sz="2800" dirty="0"/>
              <a:t> = quantity demanded)</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9</a:t>
            </a:fld>
            <a:endParaRPr lang="en-US" dirty="0"/>
          </a:p>
        </p:txBody>
      </p:sp>
      <p:sp>
        <p:nvSpPr>
          <p:cNvPr id="5" name="Footer Placeholder 4"/>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
          <p:cNvGrpSpPr>
            <a:grpSpLocks/>
          </p:cNvGrpSpPr>
          <p:nvPr/>
        </p:nvGrpSpPr>
        <p:grpSpPr bwMode="auto">
          <a:xfrm>
            <a:off x="685800" y="1981200"/>
            <a:ext cx="7491413" cy="3863975"/>
            <a:chOff x="530" y="1765"/>
            <a:chExt cx="4719" cy="2434"/>
          </a:xfrm>
          <a:noFill/>
        </p:grpSpPr>
        <p:sp>
          <p:nvSpPr>
            <p:cNvPr id="7" name="Rectangle 3"/>
            <p:cNvSpPr>
              <a:spLocks noChangeArrowheads="1"/>
            </p:cNvSpPr>
            <p:nvPr/>
          </p:nvSpPr>
          <p:spPr bwMode="auto">
            <a:xfrm>
              <a:off x="530" y="1765"/>
              <a:ext cx="4719" cy="2434"/>
            </a:xfrm>
            <a:prstGeom prst="rect">
              <a:avLst/>
            </a:prstGeom>
            <a:grpFill/>
            <a:ln w="9525">
              <a:noFill/>
              <a:miter lim="800000"/>
              <a:headEnd/>
              <a:tailEnd/>
            </a:ln>
          </p:spPr>
          <p:txBody>
            <a:bodyPr wrap="none" anchor="ctr"/>
            <a:lstStyle/>
            <a:p>
              <a:endParaRPr lang="en-US">
                <a:latin typeface="Arial"/>
                <a:cs typeface="Arial"/>
              </a:endParaRPr>
            </a:p>
          </p:txBody>
        </p:sp>
        <p:sp>
          <p:nvSpPr>
            <p:cNvPr id="8" name="Line 4"/>
            <p:cNvSpPr>
              <a:spLocks noChangeShapeType="1"/>
            </p:cNvSpPr>
            <p:nvPr/>
          </p:nvSpPr>
          <p:spPr bwMode="auto">
            <a:xfrm>
              <a:off x="582" y="2095"/>
              <a:ext cx="4588" cy="0"/>
            </a:xfrm>
            <a:prstGeom prst="line">
              <a:avLst/>
            </a:prstGeom>
            <a:grpFill/>
            <a:ln w="12700">
              <a:solidFill>
                <a:schemeClr val="tx1"/>
              </a:solidFill>
              <a:round/>
              <a:headEnd/>
              <a:tailEnd/>
            </a:ln>
          </p:spPr>
          <p:txBody>
            <a:bodyPr/>
            <a:lstStyle/>
            <a:p>
              <a:endParaRPr lang="en-US">
                <a:latin typeface="Arial"/>
                <a:cs typeface="Arial"/>
              </a:endParaRPr>
            </a:p>
          </p:txBody>
        </p:sp>
      </p:grpSp>
      <p:grpSp>
        <p:nvGrpSpPr>
          <p:cNvPr id="9" name="Group 7"/>
          <p:cNvGrpSpPr>
            <a:grpSpLocks/>
          </p:cNvGrpSpPr>
          <p:nvPr/>
        </p:nvGrpSpPr>
        <p:grpSpPr bwMode="auto">
          <a:xfrm>
            <a:off x="1960563" y="2011362"/>
            <a:ext cx="1873250" cy="3816350"/>
            <a:chOff x="1333" y="1784"/>
            <a:chExt cx="1180" cy="2404"/>
          </a:xfrm>
        </p:grpSpPr>
        <p:sp>
          <p:nvSpPr>
            <p:cNvPr id="10" name="Rectangle 8"/>
            <p:cNvSpPr>
              <a:spLocks noChangeArrowheads="1"/>
            </p:cNvSpPr>
            <p:nvPr/>
          </p:nvSpPr>
          <p:spPr bwMode="auto">
            <a:xfrm>
              <a:off x="1333" y="3889"/>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4</a:t>
              </a:r>
            </a:p>
          </p:txBody>
        </p:sp>
        <p:sp>
          <p:nvSpPr>
            <p:cNvPr id="11" name="Rectangle 9"/>
            <p:cNvSpPr>
              <a:spLocks noChangeArrowheads="1"/>
            </p:cNvSpPr>
            <p:nvPr/>
          </p:nvSpPr>
          <p:spPr bwMode="auto">
            <a:xfrm>
              <a:off x="1333" y="3590"/>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6</a:t>
              </a:r>
            </a:p>
          </p:txBody>
        </p:sp>
        <p:sp>
          <p:nvSpPr>
            <p:cNvPr id="12" name="Rectangle 10"/>
            <p:cNvSpPr>
              <a:spLocks noChangeArrowheads="1"/>
            </p:cNvSpPr>
            <p:nvPr/>
          </p:nvSpPr>
          <p:spPr bwMode="auto">
            <a:xfrm>
              <a:off x="1333" y="3291"/>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8</a:t>
              </a:r>
            </a:p>
          </p:txBody>
        </p:sp>
        <p:sp>
          <p:nvSpPr>
            <p:cNvPr id="13" name="Rectangle 11"/>
            <p:cNvSpPr>
              <a:spLocks noChangeArrowheads="1"/>
            </p:cNvSpPr>
            <p:nvPr/>
          </p:nvSpPr>
          <p:spPr bwMode="auto">
            <a:xfrm>
              <a:off x="1333" y="2992"/>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10</a:t>
              </a:r>
            </a:p>
          </p:txBody>
        </p:sp>
        <p:sp>
          <p:nvSpPr>
            <p:cNvPr id="14" name="Rectangle 12"/>
            <p:cNvSpPr>
              <a:spLocks noChangeArrowheads="1"/>
            </p:cNvSpPr>
            <p:nvPr/>
          </p:nvSpPr>
          <p:spPr bwMode="auto">
            <a:xfrm>
              <a:off x="1333" y="2693"/>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12</a:t>
              </a:r>
            </a:p>
          </p:txBody>
        </p:sp>
        <p:sp>
          <p:nvSpPr>
            <p:cNvPr id="15" name="Rectangle 13"/>
            <p:cNvSpPr>
              <a:spLocks noChangeArrowheads="1"/>
            </p:cNvSpPr>
            <p:nvPr/>
          </p:nvSpPr>
          <p:spPr bwMode="auto">
            <a:xfrm>
              <a:off x="1333" y="2394"/>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14</a:t>
              </a:r>
            </a:p>
          </p:txBody>
        </p:sp>
        <p:sp>
          <p:nvSpPr>
            <p:cNvPr id="16" name="Rectangle 14"/>
            <p:cNvSpPr>
              <a:spLocks noChangeArrowheads="1"/>
            </p:cNvSpPr>
            <p:nvPr/>
          </p:nvSpPr>
          <p:spPr bwMode="auto">
            <a:xfrm>
              <a:off x="1333" y="2095"/>
              <a:ext cx="1180"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16</a:t>
              </a:r>
            </a:p>
          </p:txBody>
        </p:sp>
        <p:sp>
          <p:nvSpPr>
            <p:cNvPr id="17" name="Rectangle 15"/>
            <p:cNvSpPr>
              <a:spLocks noChangeArrowheads="1"/>
            </p:cNvSpPr>
            <p:nvPr/>
          </p:nvSpPr>
          <p:spPr bwMode="auto">
            <a:xfrm>
              <a:off x="1333" y="1784"/>
              <a:ext cx="1180"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dirty="0">
                  <a:latin typeface="Arial"/>
                  <a:cs typeface="Arial"/>
                </a:rPr>
                <a:t>Sam’s </a:t>
              </a:r>
              <a:r>
                <a:rPr lang="en-US" sz="2400" b="1" i="1" dirty="0" err="1">
                  <a:latin typeface="Arial"/>
                  <a:cs typeface="Arial"/>
                </a:rPr>
                <a:t>Q</a:t>
              </a:r>
              <a:r>
                <a:rPr lang="en-US" sz="2400" b="1" i="1" baseline="30000" dirty="0" err="1">
                  <a:latin typeface="Arial"/>
                  <a:cs typeface="Arial"/>
                </a:rPr>
                <a:t>d</a:t>
              </a:r>
              <a:r>
                <a:rPr lang="en-US" sz="2400" dirty="0">
                  <a:latin typeface="Arial"/>
                  <a:cs typeface="Arial"/>
                </a:rPr>
                <a:t> </a:t>
              </a:r>
            </a:p>
          </p:txBody>
        </p:sp>
      </p:grpSp>
      <p:grpSp>
        <p:nvGrpSpPr>
          <p:cNvPr id="18" name="Group 16"/>
          <p:cNvGrpSpPr>
            <a:grpSpLocks/>
          </p:cNvGrpSpPr>
          <p:nvPr/>
        </p:nvGrpSpPr>
        <p:grpSpPr bwMode="auto">
          <a:xfrm>
            <a:off x="4100513" y="2011362"/>
            <a:ext cx="1598612" cy="3816350"/>
            <a:chOff x="2681" y="1784"/>
            <a:chExt cx="1007" cy="2404"/>
          </a:xfrm>
        </p:grpSpPr>
        <p:sp>
          <p:nvSpPr>
            <p:cNvPr id="19" name="Rectangle 17"/>
            <p:cNvSpPr>
              <a:spLocks noChangeArrowheads="1"/>
            </p:cNvSpPr>
            <p:nvPr/>
          </p:nvSpPr>
          <p:spPr bwMode="auto">
            <a:xfrm>
              <a:off x="2681" y="3889"/>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2</a:t>
              </a:r>
            </a:p>
          </p:txBody>
        </p:sp>
        <p:sp>
          <p:nvSpPr>
            <p:cNvPr id="20" name="Rectangle 18"/>
            <p:cNvSpPr>
              <a:spLocks noChangeArrowheads="1"/>
            </p:cNvSpPr>
            <p:nvPr/>
          </p:nvSpPr>
          <p:spPr bwMode="auto">
            <a:xfrm>
              <a:off x="2681" y="3590"/>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3</a:t>
              </a:r>
            </a:p>
          </p:txBody>
        </p:sp>
        <p:sp>
          <p:nvSpPr>
            <p:cNvPr id="21" name="Rectangle 19"/>
            <p:cNvSpPr>
              <a:spLocks noChangeArrowheads="1"/>
            </p:cNvSpPr>
            <p:nvPr/>
          </p:nvSpPr>
          <p:spPr bwMode="auto">
            <a:xfrm>
              <a:off x="2681" y="3291"/>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4</a:t>
              </a:r>
            </a:p>
          </p:txBody>
        </p:sp>
        <p:sp>
          <p:nvSpPr>
            <p:cNvPr id="22" name="Rectangle 20"/>
            <p:cNvSpPr>
              <a:spLocks noChangeArrowheads="1"/>
            </p:cNvSpPr>
            <p:nvPr/>
          </p:nvSpPr>
          <p:spPr bwMode="auto">
            <a:xfrm>
              <a:off x="2681" y="2992"/>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5</a:t>
              </a:r>
            </a:p>
          </p:txBody>
        </p:sp>
        <p:sp>
          <p:nvSpPr>
            <p:cNvPr id="23" name="Rectangle 21"/>
            <p:cNvSpPr>
              <a:spLocks noChangeArrowheads="1"/>
            </p:cNvSpPr>
            <p:nvPr/>
          </p:nvSpPr>
          <p:spPr bwMode="auto">
            <a:xfrm>
              <a:off x="2681" y="2693"/>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6</a:t>
              </a:r>
            </a:p>
          </p:txBody>
        </p:sp>
        <p:sp>
          <p:nvSpPr>
            <p:cNvPr id="24" name="Rectangle 22"/>
            <p:cNvSpPr>
              <a:spLocks noChangeArrowheads="1"/>
            </p:cNvSpPr>
            <p:nvPr/>
          </p:nvSpPr>
          <p:spPr bwMode="auto">
            <a:xfrm>
              <a:off x="2681" y="2394"/>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7</a:t>
              </a:r>
            </a:p>
          </p:txBody>
        </p:sp>
        <p:sp>
          <p:nvSpPr>
            <p:cNvPr id="25" name="Rectangle 23"/>
            <p:cNvSpPr>
              <a:spLocks noChangeArrowheads="1"/>
            </p:cNvSpPr>
            <p:nvPr/>
          </p:nvSpPr>
          <p:spPr bwMode="auto">
            <a:xfrm>
              <a:off x="2681" y="2095"/>
              <a:ext cx="100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a:latin typeface="Arial"/>
                  <a:cs typeface="Arial"/>
                </a:rPr>
                <a:t>8</a:t>
              </a:r>
            </a:p>
          </p:txBody>
        </p:sp>
        <p:sp>
          <p:nvSpPr>
            <p:cNvPr id="26" name="Rectangle 24"/>
            <p:cNvSpPr>
              <a:spLocks noChangeArrowheads="1"/>
            </p:cNvSpPr>
            <p:nvPr/>
          </p:nvSpPr>
          <p:spPr bwMode="auto">
            <a:xfrm>
              <a:off x="2681" y="1784"/>
              <a:ext cx="1007"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dirty="0">
                  <a:latin typeface="Arial"/>
                  <a:cs typeface="Arial"/>
                </a:rPr>
                <a:t>Dean’s </a:t>
              </a:r>
              <a:r>
                <a:rPr lang="en-US" sz="2400" b="1" i="1" dirty="0" err="1">
                  <a:latin typeface="Arial"/>
                  <a:cs typeface="Arial"/>
                </a:rPr>
                <a:t>Q</a:t>
              </a:r>
              <a:r>
                <a:rPr lang="en-US" sz="2400" b="1" i="1" baseline="30000" dirty="0" err="1">
                  <a:latin typeface="Arial"/>
                  <a:cs typeface="Arial"/>
                </a:rPr>
                <a:t>d</a:t>
              </a:r>
              <a:r>
                <a:rPr lang="en-US" sz="2400" dirty="0">
                  <a:latin typeface="Arial"/>
                  <a:cs typeface="Arial"/>
                </a:rPr>
                <a:t> </a:t>
              </a:r>
            </a:p>
          </p:txBody>
        </p:sp>
      </p:grpSp>
      <p:grpSp>
        <p:nvGrpSpPr>
          <p:cNvPr id="27" name="Group 25"/>
          <p:cNvGrpSpPr>
            <a:grpSpLocks/>
          </p:cNvGrpSpPr>
          <p:nvPr/>
        </p:nvGrpSpPr>
        <p:grpSpPr bwMode="auto">
          <a:xfrm>
            <a:off x="3833813" y="3929062"/>
            <a:ext cx="4217987" cy="1898650"/>
            <a:chOff x="2513" y="2992"/>
            <a:chExt cx="2657" cy="1196"/>
          </a:xfrm>
        </p:grpSpPr>
        <p:sp>
          <p:nvSpPr>
            <p:cNvPr id="28" name="Rectangle 26"/>
            <p:cNvSpPr>
              <a:spLocks noChangeArrowheads="1"/>
            </p:cNvSpPr>
            <p:nvPr/>
          </p:nvSpPr>
          <p:spPr bwMode="auto">
            <a:xfrm>
              <a:off x="2513" y="3889"/>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29" name="Rectangle 27"/>
            <p:cNvSpPr>
              <a:spLocks noChangeArrowheads="1"/>
            </p:cNvSpPr>
            <p:nvPr/>
          </p:nvSpPr>
          <p:spPr bwMode="auto">
            <a:xfrm>
              <a:off x="2513" y="3590"/>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30" name="Rectangle 28"/>
            <p:cNvSpPr>
              <a:spLocks noChangeArrowheads="1"/>
            </p:cNvSpPr>
            <p:nvPr/>
          </p:nvSpPr>
          <p:spPr bwMode="auto">
            <a:xfrm>
              <a:off x="2513" y="3291"/>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31" name="Rectangle 29"/>
            <p:cNvSpPr>
              <a:spLocks noChangeArrowheads="1"/>
            </p:cNvSpPr>
            <p:nvPr/>
          </p:nvSpPr>
          <p:spPr bwMode="auto">
            <a:xfrm>
              <a:off x="2513" y="2992"/>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32" name="Rectangle 30"/>
            <p:cNvSpPr>
              <a:spLocks noChangeArrowheads="1"/>
            </p:cNvSpPr>
            <p:nvPr/>
          </p:nvSpPr>
          <p:spPr bwMode="auto">
            <a:xfrm>
              <a:off x="3688" y="3889"/>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33" name="Rectangle 31"/>
            <p:cNvSpPr>
              <a:spLocks noChangeArrowheads="1"/>
            </p:cNvSpPr>
            <p:nvPr/>
          </p:nvSpPr>
          <p:spPr bwMode="auto">
            <a:xfrm>
              <a:off x="3688" y="3590"/>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34" name="Rectangle 32"/>
            <p:cNvSpPr>
              <a:spLocks noChangeArrowheads="1"/>
            </p:cNvSpPr>
            <p:nvPr/>
          </p:nvSpPr>
          <p:spPr bwMode="auto">
            <a:xfrm>
              <a:off x="3688" y="3291"/>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35" name="Rectangle 33"/>
            <p:cNvSpPr>
              <a:spLocks noChangeArrowheads="1"/>
            </p:cNvSpPr>
            <p:nvPr/>
          </p:nvSpPr>
          <p:spPr bwMode="auto">
            <a:xfrm>
              <a:off x="3688" y="2992"/>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36" name="Rectangle 34"/>
            <p:cNvSpPr>
              <a:spLocks noChangeArrowheads="1"/>
            </p:cNvSpPr>
            <p:nvPr/>
          </p:nvSpPr>
          <p:spPr bwMode="auto">
            <a:xfrm>
              <a:off x="3973" y="3889"/>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6</a:t>
              </a:r>
            </a:p>
          </p:txBody>
        </p:sp>
        <p:sp>
          <p:nvSpPr>
            <p:cNvPr id="37" name="Rectangle 35"/>
            <p:cNvSpPr>
              <a:spLocks noChangeArrowheads="1"/>
            </p:cNvSpPr>
            <p:nvPr/>
          </p:nvSpPr>
          <p:spPr bwMode="auto">
            <a:xfrm>
              <a:off x="3973" y="3590"/>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9</a:t>
              </a:r>
            </a:p>
          </p:txBody>
        </p:sp>
        <p:sp>
          <p:nvSpPr>
            <p:cNvPr id="38" name="Rectangle 36"/>
            <p:cNvSpPr>
              <a:spLocks noChangeArrowheads="1"/>
            </p:cNvSpPr>
            <p:nvPr/>
          </p:nvSpPr>
          <p:spPr bwMode="auto">
            <a:xfrm>
              <a:off x="3973" y="3291"/>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12</a:t>
              </a:r>
            </a:p>
          </p:txBody>
        </p:sp>
        <p:sp>
          <p:nvSpPr>
            <p:cNvPr id="39" name="Rectangle 37"/>
            <p:cNvSpPr>
              <a:spLocks noChangeArrowheads="1"/>
            </p:cNvSpPr>
            <p:nvPr/>
          </p:nvSpPr>
          <p:spPr bwMode="auto">
            <a:xfrm>
              <a:off x="3973" y="2992"/>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15</a:t>
              </a:r>
            </a:p>
          </p:txBody>
        </p:sp>
      </p:grpSp>
      <p:grpSp>
        <p:nvGrpSpPr>
          <p:cNvPr id="40" name="Group 38"/>
          <p:cNvGrpSpPr>
            <a:grpSpLocks/>
          </p:cNvGrpSpPr>
          <p:nvPr/>
        </p:nvGrpSpPr>
        <p:grpSpPr bwMode="auto">
          <a:xfrm>
            <a:off x="3833813" y="3454400"/>
            <a:ext cx="4217987" cy="474662"/>
            <a:chOff x="2513" y="2693"/>
            <a:chExt cx="2657" cy="299"/>
          </a:xfrm>
        </p:grpSpPr>
        <p:sp>
          <p:nvSpPr>
            <p:cNvPr id="41" name="Rectangle 39"/>
            <p:cNvSpPr>
              <a:spLocks noChangeArrowheads="1"/>
            </p:cNvSpPr>
            <p:nvPr/>
          </p:nvSpPr>
          <p:spPr bwMode="auto">
            <a:xfrm>
              <a:off x="2513" y="2693"/>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42" name="Rectangle 40"/>
            <p:cNvSpPr>
              <a:spLocks noChangeArrowheads="1"/>
            </p:cNvSpPr>
            <p:nvPr/>
          </p:nvSpPr>
          <p:spPr bwMode="auto">
            <a:xfrm>
              <a:off x="3688" y="2693"/>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43" name="Rectangle 41"/>
            <p:cNvSpPr>
              <a:spLocks noChangeArrowheads="1"/>
            </p:cNvSpPr>
            <p:nvPr/>
          </p:nvSpPr>
          <p:spPr bwMode="auto">
            <a:xfrm>
              <a:off x="3973" y="2693"/>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18</a:t>
              </a:r>
            </a:p>
          </p:txBody>
        </p:sp>
      </p:grpSp>
      <p:grpSp>
        <p:nvGrpSpPr>
          <p:cNvPr id="44" name="Group 42"/>
          <p:cNvGrpSpPr>
            <a:grpSpLocks/>
          </p:cNvGrpSpPr>
          <p:nvPr/>
        </p:nvGrpSpPr>
        <p:grpSpPr bwMode="auto">
          <a:xfrm>
            <a:off x="3833813" y="2979737"/>
            <a:ext cx="4217987" cy="474663"/>
            <a:chOff x="2513" y="2394"/>
            <a:chExt cx="2657" cy="299"/>
          </a:xfrm>
        </p:grpSpPr>
        <p:sp>
          <p:nvSpPr>
            <p:cNvPr id="45" name="Rectangle 43"/>
            <p:cNvSpPr>
              <a:spLocks noChangeArrowheads="1"/>
            </p:cNvSpPr>
            <p:nvPr/>
          </p:nvSpPr>
          <p:spPr bwMode="auto">
            <a:xfrm>
              <a:off x="2513" y="2394"/>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46" name="Rectangle 44"/>
            <p:cNvSpPr>
              <a:spLocks noChangeArrowheads="1"/>
            </p:cNvSpPr>
            <p:nvPr/>
          </p:nvSpPr>
          <p:spPr bwMode="auto">
            <a:xfrm>
              <a:off x="3688" y="2394"/>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47" name="Rectangle 45"/>
            <p:cNvSpPr>
              <a:spLocks noChangeArrowheads="1"/>
            </p:cNvSpPr>
            <p:nvPr/>
          </p:nvSpPr>
          <p:spPr bwMode="auto">
            <a:xfrm>
              <a:off x="3973" y="2394"/>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21</a:t>
              </a:r>
            </a:p>
          </p:txBody>
        </p:sp>
      </p:grpSp>
      <p:grpSp>
        <p:nvGrpSpPr>
          <p:cNvPr id="48" name="Group 46"/>
          <p:cNvGrpSpPr>
            <a:grpSpLocks/>
          </p:cNvGrpSpPr>
          <p:nvPr/>
        </p:nvGrpSpPr>
        <p:grpSpPr bwMode="auto">
          <a:xfrm>
            <a:off x="3833813" y="2505075"/>
            <a:ext cx="4217987" cy="474662"/>
            <a:chOff x="2513" y="2095"/>
            <a:chExt cx="2657" cy="299"/>
          </a:xfrm>
        </p:grpSpPr>
        <p:sp>
          <p:nvSpPr>
            <p:cNvPr id="49" name="Rectangle 47"/>
            <p:cNvSpPr>
              <a:spLocks noChangeArrowheads="1"/>
            </p:cNvSpPr>
            <p:nvPr/>
          </p:nvSpPr>
          <p:spPr bwMode="auto">
            <a:xfrm>
              <a:off x="2513" y="2095"/>
              <a:ext cx="168"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50" name="Rectangle 48"/>
            <p:cNvSpPr>
              <a:spLocks noChangeArrowheads="1"/>
            </p:cNvSpPr>
            <p:nvPr/>
          </p:nvSpPr>
          <p:spPr bwMode="auto">
            <a:xfrm>
              <a:off x="3688" y="2095"/>
              <a:ext cx="285"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a:t>
              </a:r>
            </a:p>
          </p:txBody>
        </p:sp>
        <p:sp>
          <p:nvSpPr>
            <p:cNvPr id="51" name="Rectangle 49"/>
            <p:cNvSpPr>
              <a:spLocks noChangeArrowheads="1"/>
            </p:cNvSpPr>
            <p:nvPr/>
          </p:nvSpPr>
          <p:spPr bwMode="auto">
            <a:xfrm>
              <a:off x="3973" y="2095"/>
              <a:ext cx="1197" cy="299"/>
            </a:xfrm>
            <a:prstGeom prst="rect">
              <a:avLst/>
            </a:prstGeom>
            <a:noFill/>
            <a:ln w="9525">
              <a:noFill/>
              <a:miter lim="800000"/>
              <a:headEnd/>
              <a:tailEnd/>
            </a:ln>
          </p:spPr>
          <p:txBody>
            <a:bodyPr anchor="ctr" anchorCtr="1"/>
            <a:lstStyle/>
            <a:p>
              <a:pP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24</a:t>
              </a:r>
            </a:p>
          </p:txBody>
        </p:sp>
      </p:grpSp>
      <p:sp>
        <p:nvSpPr>
          <p:cNvPr id="52" name="Rectangle 50"/>
          <p:cNvSpPr>
            <a:spLocks noChangeArrowheads="1"/>
          </p:cNvSpPr>
          <p:nvPr/>
        </p:nvSpPr>
        <p:spPr bwMode="auto">
          <a:xfrm>
            <a:off x="6151563" y="2011362"/>
            <a:ext cx="1900237" cy="493713"/>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dirty="0">
                <a:solidFill>
                  <a:srgbClr val="AE1221"/>
                </a:solidFill>
                <a:latin typeface="Arial"/>
                <a:cs typeface="Arial"/>
              </a:rPr>
              <a:t>Market </a:t>
            </a:r>
            <a:r>
              <a:rPr lang="en-US" sz="2400" b="1" i="1" dirty="0" err="1">
                <a:solidFill>
                  <a:srgbClr val="AE1221"/>
                </a:solidFill>
                <a:latin typeface="Arial"/>
                <a:cs typeface="Arial"/>
              </a:rPr>
              <a:t>Q</a:t>
            </a:r>
            <a:r>
              <a:rPr lang="en-US" sz="2400" b="1" i="1" baseline="30000" dirty="0" err="1">
                <a:solidFill>
                  <a:srgbClr val="AE1221"/>
                </a:solidFill>
                <a:latin typeface="Arial"/>
                <a:cs typeface="Arial"/>
              </a:rPr>
              <a:t>d</a:t>
            </a:r>
            <a:r>
              <a:rPr lang="en-US" sz="2400" dirty="0">
                <a:solidFill>
                  <a:srgbClr val="AE1221"/>
                </a:solidFill>
                <a:latin typeface="Arial"/>
                <a:cs typeface="Arial"/>
              </a:rPr>
              <a:t> </a:t>
            </a:r>
          </a:p>
        </p:txBody>
      </p:sp>
      <p:grpSp>
        <p:nvGrpSpPr>
          <p:cNvPr id="53" name="Group 51"/>
          <p:cNvGrpSpPr>
            <a:grpSpLocks/>
          </p:cNvGrpSpPr>
          <p:nvPr/>
        </p:nvGrpSpPr>
        <p:grpSpPr bwMode="auto">
          <a:xfrm>
            <a:off x="768350" y="2011362"/>
            <a:ext cx="1192213" cy="3816350"/>
            <a:chOff x="582" y="1784"/>
            <a:chExt cx="751" cy="2404"/>
          </a:xfrm>
        </p:grpSpPr>
        <p:sp>
          <p:nvSpPr>
            <p:cNvPr id="54" name="Rectangle 52"/>
            <p:cNvSpPr>
              <a:spLocks noChangeArrowheads="1"/>
            </p:cNvSpPr>
            <p:nvPr/>
          </p:nvSpPr>
          <p:spPr bwMode="auto">
            <a:xfrm>
              <a:off x="582" y="2095"/>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dirty="0">
                  <a:latin typeface="Arial"/>
                  <a:cs typeface="Arial"/>
                </a:rPr>
                <a:t>$0.00</a:t>
              </a:r>
            </a:p>
          </p:txBody>
        </p:sp>
        <p:sp>
          <p:nvSpPr>
            <p:cNvPr id="55" name="Rectangle 53"/>
            <p:cNvSpPr>
              <a:spLocks noChangeArrowheads="1"/>
            </p:cNvSpPr>
            <p:nvPr/>
          </p:nvSpPr>
          <p:spPr bwMode="auto">
            <a:xfrm>
              <a:off x="582" y="3889"/>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6.00</a:t>
              </a:r>
            </a:p>
          </p:txBody>
        </p:sp>
        <p:sp>
          <p:nvSpPr>
            <p:cNvPr id="56" name="Rectangle 54"/>
            <p:cNvSpPr>
              <a:spLocks noChangeArrowheads="1"/>
            </p:cNvSpPr>
            <p:nvPr/>
          </p:nvSpPr>
          <p:spPr bwMode="auto">
            <a:xfrm>
              <a:off x="582" y="3590"/>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5.00</a:t>
              </a:r>
            </a:p>
          </p:txBody>
        </p:sp>
        <p:sp>
          <p:nvSpPr>
            <p:cNvPr id="57" name="Rectangle 55"/>
            <p:cNvSpPr>
              <a:spLocks noChangeArrowheads="1"/>
            </p:cNvSpPr>
            <p:nvPr/>
          </p:nvSpPr>
          <p:spPr bwMode="auto">
            <a:xfrm>
              <a:off x="582" y="3291"/>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4.00</a:t>
              </a:r>
            </a:p>
          </p:txBody>
        </p:sp>
        <p:sp>
          <p:nvSpPr>
            <p:cNvPr id="58" name="Rectangle 56"/>
            <p:cNvSpPr>
              <a:spLocks noChangeArrowheads="1"/>
            </p:cNvSpPr>
            <p:nvPr/>
          </p:nvSpPr>
          <p:spPr bwMode="auto">
            <a:xfrm>
              <a:off x="582" y="2992"/>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3.00</a:t>
              </a:r>
            </a:p>
          </p:txBody>
        </p:sp>
        <p:sp>
          <p:nvSpPr>
            <p:cNvPr id="59" name="Rectangle 57"/>
            <p:cNvSpPr>
              <a:spLocks noChangeArrowheads="1"/>
            </p:cNvSpPr>
            <p:nvPr/>
          </p:nvSpPr>
          <p:spPr bwMode="auto">
            <a:xfrm>
              <a:off x="582" y="2693"/>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2.00</a:t>
              </a:r>
            </a:p>
          </p:txBody>
        </p:sp>
        <p:sp>
          <p:nvSpPr>
            <p:cNvPr id="60" name="Rectangle 58"/>
            <p:cNvSpPr>
              <a:spLocks noChangeArrowheads="1"/>
            </p:cNvSpPr>
            <p:nvPr/>
          </p:nvSpPr>
          <p:spPr bwMode="auto">
            <a:xfrm>
              <a:off x="582" y="2394"/>
              <a:ext cx="751" cy="299"/>
            </a:xfrm>
            <a:prstGeom prst="rect">
              <a:avLst/>
            </a:prstGeom>
            <a:noFill/>
            <a:ln w="9525">
              <a:noFill/>
              <a:miter lim="800000"/>
              <a:headEnd/>
              <a:tailEnd/>
            </a:ln>
          </p:spPr>
          <p:txBody>
            <a:bodyPr anchor="ctr" anchorCtr="1"/>
            <a:lstStyle/>
            <a:p>
              <a:pPr algn="r">
                <a:lnSpc>
                  <a:spcPct val="105000"/>
                </a:lnSpc>
                <a:spcBef>
                  <a:spcPct val="45000"/>
                </a:spcBef>
                <a:buClr>
                  <a:srgbClr val="00B85C"/>
                </a:buClr>
                <a:buSzPct val="120000"/>
                <a:buFont typeface="Wingdings" pitchFamily="2" charset="2"/>
                <a:buNone/>
              </a:pPr>
              <a:r>
                <a:rPr lang="en-US" sz="2400">
                  <a:latin typeface="Arial"/>
                  <a:cs typeface="Arial"/>
                </a:rPr>
                <a:t>1.00</a:t>
              </a:r>
            </a:p>
          </p:txBody>
        </p:sp>
        <p:sp>
          <p:nvSpPr>
            <p:cNvPr id="61" name="Rectangle 59"/>
            <p:cNvSpPr>
              <a:spLocks noChangeArrowheads="1"/>
            </p:cNvSpPr>
            <p:nvPr/>
          </p:nvSpPr>
          <p:spPr bwMode="auto">
            <a:xfrm>
              <a:off x="582" y="1784"/>
              <a:ext cx="751" cy="311"/>
            </a:xfrm>
            <a:prstGeom prst="rect">
              <a:avLst/>
            </a:prstGeom>
            <a:noFill/>
            <a:ln w="9525">
              <a:noFill/>
              <a:miter lim="800000"/>
              <a:headEnd/>
              <a:tailEnd/>
            </a:ln>
          </p:spPr>
          <p:txBody>
            <a:bodyPr anchor="ctr" anchorCtr="1"/>
            <a:lstStyle/>
            <a:p>
              <a:pPr algn="ctr">
                <a:lnSpc>
                  <a:spcPct val="105000"/>
                </a:lnSpc>
                <a:spcBef>
                  <a:spcPct val="45000"/>
                </a:spcBef>
                <a:buClr>
                  <a:srgbClr val="00B85C"/>
                </a:buClr>
                <a:buSzPct val="120000"/>
                <a:buFont typeface="Wingdings" pitchFamily="2" charset="2"/>
                <a:buNone/>
              </a:pPr>
              <a:r>
                <a:rPr lang="en-US" sz="2400">
                  <a:latin typeface="Arial"/>
                  <a:cs typeface="Arial"/>
                </a:rPr>
                <a:t>Price </a:t>
              </a:r>
            </a:p>
          </p:txBody>
        </p:sp>
      </p:grpSp>
      <p:sp>
        <p:nvSpPr>
          <p:cNvPr id="62" name="Line 60"/>
          <p:cNvSpPr>
            <a:spLocks noChangeShapeType="1"/>
          </p:cNvSpPr>
          <p:nvPr/>
        </p:nvSpPr>
        <p:spPr bwMode="auto">
          <a:xfrm>
            <a:off x="768350" y="2011362"/>
            <a:ext cx="1192213" cy="0"/>
          </a:xfrm>
          <a:prstGeom prst="line">
            <a:avLst/>
          </a:prstGeom>
          <a:noFill/>
          <a:ln w="28575" cap="sq">
            <a:noFill/>
            <a:round/>
            <a:headEnd/>
            <a:tailEnd/>
          </a:ln>
        </p:spPr>
        <p:txBody>
          <a:bodyPr/>
          <a:lstStyle/>
          <a:p>
            <a:endParaRPr lang="en-US">
              <a:latin typeface="Arial"/>
              <a:cs typeface="Arial"/>
            </a:endParaRPr>
          </a:p>
        </p:txBody>
      </p:sp>
      <p:sp>
        <p:nvSpPr>
          <p:cNvPr id="63" name="Line 61"/>
          <p:cNvSpPr>
            <a:spLocks noChangeShapeType="1"/>
          </p:cNvSpPr>
          <p:nvPr/>
        </p:nvSpPr>
        <p:spPr bwMode="auto">
          <a:xfrm>
            <a:off x="768350" y="5827712"/>
            <a:ext cx="1192213" cy="0"/>
          </a:xfrm>
          <a:prstGeom prst="line">
            <a:avLst/>
          </a:prstGeom>
          <a:noFill/>
          <a:ln w="28575" cap="sq">
            <a:noFill/>
            <a:round/>
            <a:headEnd/>
            <a:tailEnd/>
          </a:ln>
        </p:spPr>
        <p:txBody>
          <a:bodyPr/>
          <a:lstStyle/>
          <a:p>
            <a:endParaRPr lang="en-US">
              <a:latin typeface="Arial"/>
              <a:cs typeface="Arial"/>
            </a:endParaRPr>
          </a:p>
        </p:txBody>
      </p:sp>
      <p:sp>
        <p:nvSpPr>
          <p:cNvPr id="64" name="Line 62"/>
          <p:cNvSpPr>
            <a:spLocks noChangeShapeType="1"/>
          </p:cNvSpPr>
          <p:nvPr/>
        </p:nvSpPr>
        <p:spPr bwMode="auto">
          <a:xfrm>
            <a:off x="768350" y="2011362"/>
            <a:ext cx="0" cy="493713"/>
          </a:xfrm>
          <a:prstGeom prst="line">
            <a:avLst/>
          </a:prstGeom>
          <a:noFill/>
          <a:ln w="28575" cap="sq">
            <a:noFill/>
            <a:round/>
            <a:headEnd/>
            <a:tailEnd/>
          </a:ln>
        </p:spPr>
        <p:txBody>
          <a:bodyPr/>
          <a:lstStyle/>
          <a:p>
            <a:endParaRPr lang="en-US">
              <a:latin typeface="Arial"/>
              <a:cs typeface="Arial"/>
            </a:endParaRPr>
          </a:p>
        </p:txBody>
      </p:sp>
      <p:sp>
        <p:nvSpPr>
          <p:cNvPr id="65" name="Line 63"/>
          <p:cNvSpPr>
            <a:spLocks noChangeShapeType="1"/>
          </p:cNvSpPr>
          <p:nvPr/>
        </p:nvSpPr>
        <p:spPr bwMode="auto">
          <a:xfrm>
            <a:off x="8051800" y="2011362"/>
            <a:ext cx="0" cy="493713"/>
          </a:xfrm>
          <a:prstGeom prst="line">
            <a:avLst/>
          </a:prstGeom>
          <a:noFill/>
          <a:ln w="28575" cap="sq">
            <a:noFill/>
            <a:round/>
            <a:headEnd/>
            <a:tailEnd/>
          </a:ln>
        </p:spPr>
        <p:txBody>
          <a:bodyPr/>
          <a:lstStyle/>
          <a:p>
            <a:endParaRPr lang="en-US">
              <a:latin typeface="Arial"/>
              <a:cs typeface="Arial"/>
            </a:endParaRPr>
          </a:p>
        </p:txBody>
      </p:sp>
      <p:sp>
        <p:nvSpPr>
          <p:cNvPr id="66" name="Line 64"/>
          <p:cNvSpPr>
            <a:spLocks noChangeShapeType="1"/>
          </p:cNvSpPr>
          <p:nvPr/>
        </p:nvSpPr>
        <p:spPr bwMode="auto">
          <a:xfrm>
            <a:off x="1960563" y="2011362"/>
            <a:ext cx="1873250" cy="0"/>
          </a:xfrm>
          <a:prstGeom prst="line">
            <a:avLst/>
          </a:prstGeom>
          <a:noFill/>
          <a:ln w="28575" cap="sq">
            <a:noFill/>
            <a:round/>
            <a:headEnd/>
            <a:tailEnd/>
          </a:ln>
        </p:spPr>
        <p:txBody>
          <a:bodyPr/>
          <a:lstStyle/>
          <a:p>
            <a:endParaRPr lang="en-US">
              <a:latin typeface="Arial"/>
              <a:cs typeface="Arial"/>
            </a:endParaRPr>
          </a:p>
        </p:txBody>
      </p:sp>
      <p:sp>
        <p:nvSpPr>
          <p:cNvPr id="67" name="Line 65"/>
          <p:cNvSpPr>
            <a:spLocks noChangeShapeType="1"/>
          </p:cNvSpPr>
          <p:nvPr/>
        </p:nvSpPr>
        <p:spPr bwMode="auto">
          <a:xfrm>
            <a:off x="768350" y="2505075"/>
            <a:ext cx="0" cy="474662"/>
          </a:xfrm>
          <a:prstGeom prst="line">
            <a:avLst/>
          </a:prstGeom>
          <a:noFill/>
          <a:ln w="28575" cap="sq">
            <a:noFill/>
            <a:round/>
            <a:headEnd/>
            <a:tailEnd/>
          </a:ln>
        </p:spPr>
        <p:txBody>
          <a:bodyPr/>
          <a:lstStyle/>
          <a:p>
            <a:endParaRPr lang="en-US">
              <a:latin typeface="Arial"/>
              <a:cs typeface="Arial"/>
            </a:endParaRPr>
          </a:p>
        </p:txBody>
      </p:sp>
      <p:sp>
        <p:nvSpPr>
          <p:cNvPr id="68" name="Line 66"/>
          <p:cNvSpPr>
            <a:spLocks noChangeShapeType="1"/>
          </p:cNvSpPr>
          <p:nvPr/>
        </p:nvSpPr>
        <p:spPr bwMode="auto">
          <a:xfrm>
            <a:off x="8051800" y="2505075"/>
            <a:ext cx="0" cy="474662"/>
          </a:xfrm>
          <a:prstGeom prst="line">
            <a:avLst/>
          </a:prstGeom>
          <a:noFill/>
          <a:ln w="28575" cap="sq">
            <a:noFill/>
            <a:round/>
            <a:headEnd/>
            <a:tailEnd/>
          </a:ln>
        </p:spPr>
        <p:txBody>
          <a:bodyPr/>
          <a:lstStyle/>
          <a:p>
            <a:endParaRPr lang="en-US">
              <a:latin typeface="Arial"/>
              <a:cs typeface="Arial"/>
            </a:endParaRPr>
          </a:p>
        </p:txBody>
      </p:sp>
      <p:sp>
        <p:nvSpPr>
          <p:cNvPr id="69" name="Line 67"/>
          <p:cNvSpPr>
            <a:spLocks noChangeShapeType="1"/>
          </p:cNvSpPr>
          <p:nvPr/>
        </p:nvSpPr>
        <p:spPr bwMode="auto">
          <a:xfrm>
            <a:off x="768350" y="2979737"/>
            <a:ext cx="0" cy="474663"/>
          </a:xfrm>
          <a:prstGeom prst="line">
            <a:avLst/>
          </a:prstGeom>
          <a:noFill/>
          <a:ln w="28575" cap="sq">
            <a:noFill/>
            <a:round/>
            <a:headEnd/>
            <a:tailEnd/>
          </a:ln>
        </p:spPr>
        <p:txBody>
          <a:bodyPr/>
          <a:lstStyle/>
          <a:p>
            <a:endParaRPr lang="en-US">
              <a:latin typeface="Arial"/>
              <a:cs typeface="Arial"/>
            </a:endParaRPr>
          </a:p>
        </p:txBody>
      </p:sp>
      <p:sp>
        <p:nvSpPr>
          <p:cNvPr id="70" name="Line 68"/>
          <p:cNvSpPr>
            <a:spLocks noChangeShapeType="1"/>
          </p:cNvSpPr>
          <p:nvPr/>
        </p:nvSpPr>
        <p:spPr bwMode="auto">
          <a:xfrm>
            <a:off x="8051800" y="2979737"/>
            <a:ext cx="0" cy="474663"/>
          </a:xfrm>
          <a:prstGeom prst="line">
            <a:avLst/>
          </a:prstGeom>
          <a:noFill/>
          <a:ln w="28575" cap="sq">
            <a:noFill/>
            <a:round/>
            <a:headEnd/>
            <a:tailEnd/>
          </a:ln>
        </p:spPr>
        <p:txBody>
          <a:bodyPr/>
          <a:lstStyle/>
          <a:p>
            <a:endParaRPr lang="en-US">
              <a:latin typeface="Arial"/>
              <a:cs typeface="Arial"/>
            </a:endParaRPr>
          </a:p>
        </p:txBody>
      </p:sp>
      <p:sp>
        <p:nvSpPr>
          <p:cNvPr id="71" name="Line 69"/>
          <p:cNvSpPr>
            <a:spLocks noChangeShapeType="1"/>
          </p:cNvSpPr>
          <p:nvPr/>
        </p:nvSpPr>
        <p:spPr bwMode="auto">
          <a:xfrm>
            <a:off x="768350" y="3454400"/>
            <a:ext cx="0" cy="474662"/>
          </a:xfrm>
          <a:prstGeom prst="line">
            <a:avLst/>
          </a:prstGeom>
          <a:noFill/>
          <a:ln w="28575" cap="sq">
            <a:noFill/>
            <a:round/>
            <a:headEnd/>
            <a:tailEnd/>
          </a:ln>
        </p:spPr>
        <p:txBody>
          <a:bodyPr/>
          <a:lstStyle/>
          <a:p>
            <a:endParaRPr lang="en-US">
              <a:latin typeface="Arial"/>
              <a:cs typeface="Arial"/>
            </a:endParaRPr>
          </a:p>
        </p:txBody>
      </p:sp>
      <p:sp>
        <p:nvSpPr>
          <p:cNvPr id="72" name="Line 70"/>
          <p:cNvSpPr>
            <a:spLocks noChangeShapeType="1"/>
          </p:cNvSpPr>
          <p:nvPr/>
        </p:nvSpPr>
        <p:spPr bwMode="auto">
          <a:xfrm>
            <a:off x="8051800" y="3454400"/>
            <a:ext cx="0" cy="474662"/>
          </a:xfrm>
          <a:prstGeom prst="line">
            <a:avLst/>
          </a:prstGeom>
          <a:noFill/>
          <a:ln w="28575" cap="sq">
            <a:noFill/>
            <a:round/>
            <a:headEnd/>
            <a:tailEnd/>
          </a:ln>
        </p:spPr>
        <p:txBody>
          <a:bodyPr/>
          <a:lstStyle/>
          <a:p>
            <a:endParaRPr lang="en-US">
              <a:latin typeface="Arial"/>
              <a:cs typeface="Arial"/>
            </a:endParaRPr>
          </a:p>
        </p:txBody>
      </p:sp>
      <p:sp>
        <p:nvSpPr>
          <p:cNvPr id="73" name="Line 71"/>
          <p:cNvSpPr>
            <a:spLocks noChangeShapeType="1"/>
          </p:cNvSpPr>
          <p:nvPr/>
        </p:nvSpPr>
        <p:spPr bwMode="auto">
          <a:xfrm>
            <a:off x="768350" y="3929062"/>
            <a:ext cx="0" cy="474663"/>
          </a:xfrm>
          <a:prstGeom prst="line">
            <a:avLst/>
          </a:prstGeom>
          <a:noFill/>
          <a:ln w="28575" cap="sq">
            <a:noFill/>
            <a:round/>
            <a:headEnd/>
            <a:tailEnd/>
          </a:ln>
        </p:spPr>
        <p:txBody>
          <a:bodyPr/>
          <a:lstStyle/>
          <a:p>
            <a:endParaRPr lang="en-US">
              <a:latin typeface="Arial"/>
              <a:cs typeface="Arial"/>
            </a:endParaRPr>
          </a:p>
        </p:txBody>
      </p:sp>
      <p:sp>
        <p:nvSpPr>
          <p:cNvPr id="74" name="Line 72"/>
          <p:cNvSpPr>
            <a:spLocks noChangeShapeType="1"/>
          </p:cNvSpPr>
          <p:nvPr/>
        </p:nvSpPr>
        <p:spPr bwMode="auto">
          <a:xfrm>
            <a:off x="8051800" y="3929062"/>
            <a:ext cx="0" cy="474663"/>
          </a:xfrm>
          <a:prstGeom prst="line">
            <a:avLst/>
          </a:prstGeom>
          <a:noFill/>
          <a:ln w="28575" cap="sq">
            <a:noFill/>
            <a:round/>
            <a:headEnd/>
            <a:tailEnd/>
          </a:ln>
        </p:spPr>
        <p:txBody>
          <a:bodyPr/>
          <a:lstStyle/>
          <a:p>
            <a:endParaRPr lang="en-US">
              <a:latin typeface="Arial"/>
              <a:cs typeface="Arial"/>
            </a:endParaRPr>
          </a:p>
        </p:txBody>
      </p:sp>
      <p:sp>
        <p:nvSpPr>
          <p:cNvPr id="75" name="Line 73"/>
          <p:cNvSpPr>
            <a:spLocks noChangeShapeType="1"/>
          </p:cNvSpPr>
          <p:nvPr/>
        </p:nvSpPr>
        <p:spPr bwMode="auto">
          <a:xfrm>
            <a:off x="768350" y="4403725"/>
            <a:ext cx="0" cy="474662"/>
          </a:xfrm>
          <a:prstGeom prst="line">
            <a:avLst/>
          </a:prstGeom>
          <a:noFill/>
          <a:ln w="28575" cap="sq">
            <a:noFill/>
            <a:round/>
            <a:headEnd/>
            <a:tailEnd/>
          </a:ln>
        </p:spPr>
        <p:txBody>
          <a:bodyPr/>
          <a:lstStyle/>
          <a:p>
            <a:endParaRPr lang="en-US">
              <a:latin typeface="Arial"/>
              <a:cs typeface="Arial"/>
            </a:endParaRPr>
          </a:p>
        </p:txBody>
      </p:sp>
      <p:sp>
        <p:nvSpPr>
          <p:cNvPr id="76" name="Line 74"/>
          <p:cNvSpPr>
            <a:spLocks noChangeShapeType="1"/>
          </p:cNvSpPr>
          <p:nvPr/>
        </p:nvSpPr>
        <p:spPr bwMode="auto">
          <a:xfrm>
            <a:off x="8051800" y="4403725"/>
            <a:ext cx="0" cy="474662"/>
          </a:xfrm>
          <a:prstGeom prst="line">
            <a:avLst/>
          </a:prstGeom>
          <a:noFill/>
          <a:ln w="28575" cap="sq">
            <a:noFill/>
            <a:round/>
            <a:headEnd/>
            <a:tailEnd/>
          </a:ln>
        </p:spPr>
        <p:txBody>
          <a:bodyPr/>
          <a:lstStyle/>
          <a:p>
            <a:endParaRPr lang="en-US">
              <a:latin typeface="Arial"/>
              <a:cs typeface="Arial"/>
            </a:endParaRPr>
          </a:p>
        </p:txBody>
      </p:sp>
      <p:sp>
        <p:nvSpPr>
          <p:cNvPr id="77" name="Line 75"/>
          <p:cNvSpPr>
            <a:spLocks noChangeShapeType="1"/>
          </p:cNvSpPr>
          <p:nvPr/>
        </p:nvSpPr>
        <p:spPr bwMode="auto">
          <a:xfrm>
            <a:off x="768350" y="4878387"/>
            <a:ext cx="0" cy="474663"/>
          </a:xfrm>
          <a:prstGeom prst="line">
            <a:avLst/>
          </a:prstGeom>
          <a:noFill/>
          <a:ln w="28575" cap="sq">
            <a:noFill/>
            <a:round/>
            <a:headEnd/>
            <a:tailEnd/>
          </a:ln>
        </p:spPr>
        <p:txBody>
          <a:bodyPr/>
          <a:lstStyle/>
          <a:p>
            <a:endParaRPr lang="en-US">
              <a:latin typeface="Arial"/>
              <a:cs typeface="Arial"/>
            </a:endParaRPr>
          </a:p>
        </p:txBody>
      </p:sp>
      <p:sp>
        <p:nvSpPr>
          <p:cNvPr id="78" name="Line 76"/>
          <p:cNvSpPr>
            <a:spLocks noChangeShapeType="1"/>
          </p:cNvSpPr>
          <p:nvPr/>
        </p:nvSpPr>
        <p:spPr bwMode="auto">
          <a:xfrm>
            <a:off x="8051800" y="4878387"/>
            <a:ext cx="0" cy="474663"/>
          </a:xfrm>
          <a:prstGeom prst="line">
            <a:avLst/>
          </a:prstGeom>
          <a:noFill/>
          <a:ln w="28575" cap="sq">
            <a:noFill/>
            <a:round/>
            <a:headEnd/>
            <a:tailEnd/>
          </a:ln>
        </p:spPr>
        <p:txBody>
          <a:bodyPr/>
          <a:lstStyle/>
          <a:p>
            <a:endParaRPr lang="en-US">
              <a:latin typeface="Arial"/>
              <a:cs typeface="Arial"/>
            </a:endParaRPr>
          </a:p>
        </p:txBody>
      </p:sp>
      <p:sp>
        <p:nvSpPr>
          <p:cNvPr id="79" name="Line 77"/>
          <p:cNvSpPr>
            <a:spLocks noChangeShapeType="1"/>
          </p:cNvSpPr>
          <p:nvPr/>
        </p:nvSpPr>
        <p:spPr bwMode="auto">
          <a:xfrm>
            <a:off x="768350" y="5353050"/>
            <a:ext cx="0" cy="474662"/>
          </a:xfrm>
          <a:prstGeom prst="line">
            <a:avLst/>
          </a:prstGeom>
          <a:noFill/>
          <a:ln w="28575" cap="sq">
            <a:noFill/>
            <a:round/>
            <a:headEnd/>
            <a:tailEnd/>
          </a:ln>
        </p:spPr>
        <p:txBody>
          <a:bodyPr/>
          <a:lstStyle/>
          <a:p>
            <a:endParaRPr lang="en-US">
              <a:latin typeface="Arial"/>
              <a:cs typeface="Arial"/>
            </a:endParaRPr>
          </a:p>
        </p:txBody>
      </p:sp>
      <p:sp>
        <p:nvSpPr>
          <p:cNvPr id="80" name="Line 78"/>
          <p:cNvSpPr>
            <a:spLocks noChangeShapeType="1"/>
          </p:cNvSpPr>
          <p:nvPr/>
        </p:nvSpPr>
        <p:spPr bwMode="auto">
          <a:xfrm>
            <a:off x="8051800" y="5353050"/>
            <a:ext cx="0" cy="474662"/>
          </a:xfrm>
          <a:prstGeom prst="line">
            <a:avLst/>
          </a:prstGeom>
          <a:noFill/>
          <a:ln w="28575" cap="sq">
            <a:noFill/>
            <a:round/>
            <a:headEnd/>
            <a:tailEnd/>
          </a:ln>
        </p:spPr>
        <p:txBody>
          <a:bodyPr/>
          <a:lstStyle/>
          <a:p>
            <a:endParaRPr lang="en-US">
              <a:latin typeface="Arial"/>
              <a:cs typeface="Arial"/>
            </a:endParaRPr>
          </a:p>
        </p:txBody>
      </p:sp>
      <p:sp>
        <p:nvSpPr>
          <p:cNvPr id="81" name="Line 79"/>
          <p:cNvSpPr>
            <a:spLocks noChangeShapeType="1"/>
          </p:cNvSpPr>
          <p:nvPr/>
        </p:nvSpPr>
        <p:spPr bwMode="auto">
          <a:xfrm>
            <a:off x="1960563" y="5827712"/>
            <a:ext cx="1873250" cy="0"/>
          </a:xfrm>
          <a:prstGeom prst="line">
            <a:avLst/>
          </a:prstGeom>
          <a:noFill/>
          <a:ln w="28575" cap="sq">
            <a:noFill/>
            <a:round/>
            <a:headEnd/>
            <a:tailEnd/>
          </a:ln>
        </p:spPr>
        <p:txBody>
          <a:bodyPr/>
          <a:lstStyle/>
          <a:p>
            <a:endParaRPr lang="en-US">
              <a:latin typeface="Arial"/>
              <a:cs typeface="Arial"/>
            </a:endParaRPr>
          </a:p>
        </p:txBody>
      </p:sp>
      <p:sp>
        <p:nvSpPr>
          <p:cNvPr id="82" name="Line 80"/>
          <p:cNvSpPr>
            <a:spLocks noChangeShapeType="1"/>
          </p:cNvSpPr>
          <p:nvPr/>
        </p:nvSpPr>
        <p:spPr bwMode="auto">
          <a:xfrm>
            <a:off x="3833813" y="2011362"/>
            <a:ext cx="266700" cy="0"/>
          </a:xfrm>
          <a:prstGeom prst="line">
            <a:avLst/>
          </a:prstGeom>
          <a:noFill/>
          <a:ln w="28575" cap="sq">
            <a:noFill/>
            <a:round/>
            <a:headEnd/>
            <a:tailEnd/>
          </a:ln>
        </p:spPr>
        <p:txBody>
          <a:bodyPr/>
          <a:lstStyle/>
          <a:p>
            <a:endParaRPr lang="en-US">
              <a:latin typeface="Arial"/>
              <a:cs typeface="Arial"/>
            </a:endParaRPr>
          </a:p>
        </p:txBody>
      </p:sp>
      <p:sp>
        <p:nvSpPr>
          <p:cNvPr id="83" name="Line 81"/>
          <p:cNvSpPr>
            <a:spLocks noChangeShapeType="1"/>
          </p:cNvSpPr>
          <p:nvPr/>
        </p:nvSpPr>
        <p:spPr bwMode="auto">
          <a:xfrm>
            <a:off x="4100513" y="2011362"/>
            <a:ext cx="1598612" cy="0"/>
          </a:xfrm>
          <a:prstGeom prst="line">
            <a:avLst/>
          </a:prstGeom>
          <a:noFill/>
          <a:ln w="28575" cap="sq">
            <a:noFill/>
            <a:round/>
            <a:headEnd/>
            <a:tailEnd/>
          </a:ln>
        </p:spPr>
        <p:txBody>
          <a:bodyPr/>
          <a:lstStyle/>
          <a:p>
            <a:endParaRPr lang="en-US">
              <a:latin typeface="Arial"/>
              <a:cs typeface="Arial"/>
            </a:endParaRPr>
          </a:p>
        </p:txBody>
      </p:sp>
      <p:sp>
        <p:nvSpPr>
          <p:cNvPr id="84" name="Line 82"/>
          <p:cNvSpPr>
            <a:spLocks noChangeShapeType="1"/>
          </p:cNvSpPr>
          <p:nvPr/>
        </p:nvSpPr>
        <p:spPr bwMode="auto">
          <a:xfrm>
            <a:off x="5699125" y="2011362"/>
            <a:ext cx="452438" cy="0"/>
          </a:xfrm>
          <a:prstGeom prst="line">
            <a:avLst/>
          </a:prstGeom>
          <a:noFill/>
          <a:ln w="28575" cap="sq">
            <a:noFill/>
            <a:round/>
            <a:headEnd/>
            <a:tailEnd/>
          </a:ln>
        </p:spPr>
        <p:txBody>
          <a:bodyPr/>
          <a:lstStyle/>
          <a:p>
            <a:endParaRPr lang="en-US">
              <a:latin typeface="Arial"/>
              <a:cs typeface="Arial"/>
            </a:endParaRPr>
          </a:p>
        </p:txBody>
      </p:sp>
      <p:sp>
        <p:nvSpPr>
          <p:cNvPr id="85" name="Line 83"/>
          <p:cNvSpPr>
            <a:spLocks noChangeShapeType="1"/>
          </p:cNvSpPr>
          <p:nvPr/>
        </p:nvSpPr>
        <p:spPr bwMode="auto">
          <a:xfrm>
            <a:off x="6151563" y="2011362"/>
            <a:ext cx="1900237" cy="0"/>
          </a:xfrm>
          <a:prstGeom prst="line">
            <a:avLst/>
          </a:prstGeom>
          <a:noFill/>
          <a:ln w="28575" cap="sq">
            <a:noFill/>
            <a:round/>
            <a:headEnd/>
            <a:tailEnd/>
          </a:ln>
        </p:spPr>
        <p:txBody>
          <a:bodyPr/>
          <a:lstStyle/>
          <a:p>
            <a:endParaRPr lang="en-US">
              <a:latin typeface="Arial"/>
              <a:cs typeface="Arial"/>
            </a:endParaRPr>
          </a:p>
        </p:txBody>
      </p:sp>
      <p:sp>
        <p:nvSpPr>
          <p:cNvPr id="86" name="Line 84"/>
          <p:cNvSpPr>
            <a:spLocks noChangeShapeType="1"/>
          </p:cNvSpPr>
          <p:nvPr/>
        </p:nvSpPr>
        <p:spPr bwMode="auto">
          <a:xfrm>
            <a:off x="3833813" y="5827712"/>
            <a:ext cx="266700" cy="0"/>
          </a:xfrm>
          <a:prstGeom prst="line">
            <a:avLst/>
          </a:prstGeom>
          <a:noFill/>
          <a:ln w="28575" cap="sq">
            <a:noFill/>
            <a:round/>
            <a:headEnd/>
            <a:tailEnd/>
          </a:ln>
        </p:spPr>
        <p:txBody>
          <a:bodyPr/>
          <a:lstStyle/>
          <a:p>
            <a:endParaRPr lang="en-US">
              <a:latin typeface="Arial"/>
              <a:cs typeface="Arial"/>
            </a:endParaRPr>
          </a:p>
        </p:txBody>
      </p:sp>
      <p:sp>
        <p:nvSpPr>
          <p:cNvPr id="87" name="Line 85"/>
          <p:cNvSpPr>
            <a:spLocks noChangeShapeType="1"/>
          </p:cNvSpPr>
          <p:nvPr/>
        </p:nvSpPr>
        <p:spPr bwMode="auto">
          <a:xfrm>
            <a:off x="4100513" y="5827712"/>
            <a:ext cx="1598612" cy="0"/>
          </a:xfrm>
          <a:prstGeom prst="line">
            <a:avLst/>
          </a:prstGeom>
          <a:noFill/>
          <a:ln w="28575" cap="sq">
            <a:noFill/>
            <a:round/>
            <a:headEnd/>
            <a:tailEnd/>
          </a:ln>
        </p:spPr>
        <p:txBody>
          <a:bodyPr/>
          <a:lstStyle/>
          <a:p>
            <a:endParaRPr lang="en-US">
              <a:latin typeface="Arial"/>
              <a:cs typeface="Arial"/>
            </a:endParaRPr>
          </a:p>
        </p:txBody>
      </p:sp>
      <p:sp>
        <p:nvSpPr>
          <p:cNvPr id="88" name="Line 86"/>
          <p:cNvSpPr>
            <a:spLocks noChangeShapeType="1"/>
          </p:cNvSpPr>
          <p:nvPr/>
        </p:nvSpPr>
        <p:spPr bwMode="auto">
          <a:xfrm>
            <a:off x="5699125" y="5827712"/>
            <a:ext cx="452438" cy="0"/>
          </a:xfrm>
          <a:prstGeom prst="line">
            <a:avLst/>
          </a:prstGeom>
          <a:noFill/>
          <a:ln w="28575" cap="sq">
            <a:noFill/>
            <a:round/>
            <a:headEnd/>
            <a:tailEnd/>
          </a:ln>
        </p:spPr>
        <p:txBody>
          <a:bodyPr/>
          <a:lstStyle/>
          <a:p>
            <a:endParaRPr lang="en-US">
              <a:latin typeface="Arial"/>
              <a:cs typeface="Arial"/>
            </a:endParaRPr>
          </a:p>
        </p:txBody>
      </p:sp>
      <p:sp>
        <p:nvSpPr>
          <p:cNvPr id="89" name="Line 87"/>
          <p:cNvSpPr>
            <a:spLocks noChangeShapeType="1"/>
          </p:cNvSpPr>
          <p:nvPr/>
        </p:nvSpPr>
        <p:spPr bwMode="auto">
          <a:xfrm>
            <a:off x="6151563" y="5827712"/>
            <a:ext cx="1900237" cy="0"/>
          </a:xfrm>
          <a:prstGeom prst="line">
            <a:avLst/>
          </a:prstGeom>
          <a:noFill/>
          <a:ln w="28575" cap="sq">
            <a:noFill/>
            <a:round/>
            <a:headEnd/>
            <a:tailEnd/>
          </a:ln>
        </p:spPr>
        <p:txBody>
          <a:bodyPr/>
          <a:lstStyle/>
          <a:p>
            <a:endParaRPr lang="en-US">
              <a:latin typeface="Arial"/>
              <a:cs typeface="Arial"/>
            </a:endParaRPr>
          </a:p>
        </p:txBody>
      </p:sp>
    </p:spTree>
    <p:extLst>
      <p:ext uri="{BB962C8B-B14F-4D97-AF65-F5344CB8AC3E}">
        <p14:creationId xmlns:p14="http://schemas.microsoft.com/office/powerpoint/2010/main" val="122457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up)">
                                      <p:cBhvr>
                                        <p:cTn id="11" dur="500"/>
                                        <p:tgtEl>
                                          <p:spTgt spid="5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wipe(left)">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left)">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2E87AD2C014438D486E334AC05D66" ma:contentTypeVersion="0" ma:contentTypeDescription="Create a new document." ma:contentTypeScope="" ma:versionID="f67799d7ad199e0a8df858ea4425bc0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C938C4-57BC-4803-87BA-057D46F00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96F042A-914E-43BD-9010-88F546CB90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6253</TotalTime>
  <Words>9092</Words>
  <Application>Microsoft Office PowerPoint</Application>
  <PresentationFormat>On-screen Show (4:3)</PresentationFormat>
  <Paragraphs>1019</Paragraphs>
  <Slides>65</Slides>
  <Notes>65</Notes>
  <HiddenSlides>0</HiddenSlides>
  <MMClips>0</MMClips>
  <ScaleCrop>false</ScaleCrop>
  <HeadingPairs>
    <vt:vector size="4" baseType="variant">
      <vt:variant>
        <vt:lpstr>Theme</vt:lpstr>
      </vt:variant>
      <vt:variant>
        <vt:i4>9</vt:i4>
      </vt:variant>
      <vt:variant>
        <vt:lpstr>Slide Titles</vt:lpstr>
      </vt:variant>
      <vt:variant>
        <vt:i4>65</vt:i4>
      </vt:variant>
    </vt:vector>
  </HeadingPairs>
  <TitlesOfParts>
    <vt:vector size="74" baseType="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Markets and Competition</vt:lpstr>
      <vt:lpstr>Markets and Competition</vt:lpstr>
      <vt:lpstr>Demand </vt:lpstr>
      <vt:lpstr>Sam’s Demand Schedule</vt:lpstr>
      <vt:lpstr>Sam’s Demand Schedule and Demand Curve</vt:lpstr>
      <vt:lpstr>Demand </vt:lpstr>
      <vt:lpstr>Market Demand versus Individual Demand</vt:lpstr>
      <vt:lpstr>The Market Demand Curve for Lattes</vt:lpstr>
      <vt:lpstr>Demand Curve Shifters</vt:lpstr>
      <vt:lpstr>Demand Curve Shifters</vt:lpstr>
      <vt:lpstr>Demand Curve Shifters:  # of Buyers</vt:lpstr>
      <vt:lpstr>Demand Curve Shifters</vt:lpstr>
      <vt:lpstr>Demand Curve Shifters</vt:lpstr>
      <vt:lpstr>Demand Curve Shifters</vt:lpstr>
      <vt:lpstr>Demand Curve Shifters</vt:lpstr>
      <vt:lpstr>Demand Curve Shifters</vt:lpstr>
      <vt:lpstr>Summary: Variables That Influence Buyers</vt:lpstr>
      <vt:lpstr>Active Learning 1     Demand curve</vt:lpstr>
      <vt:lpstr>Active Learning 1         A. The price of iPods falls</vt:lpstr>
      <vt:lpstr>Active Learning 1 B. The price of music downloads falls</vt:lpstr>
      <vt:lpstr>Active Learning 1  C. The price of music CDs falls</vt:lpstr>
      <vt:lpstr>Supply </vt:lpstr>
      <vt:lpstr>Starbucks’ Supply Schedule</vt:lpstr>
      <vt:lpstr>Starbucks’ Supply Schedule and Supply Curve</vt:lpstr>
      <vt:lpstr>Market Supply vs. Individual Supply</vt:lpstr>
      <vt:lpstr>Market Supply vs. Individual Supply</vt:lpstr>
      <vt:lpstr>The Market Supply Curve</vt:lpstr>
      <vt:lpstr>Supply Curve Shifters</vt:lpstr>
      <vt:lpstr>Supply Curve Shifters</vt:lpstr>
      <vt:lpstr>Supply Curve Shifters:  Input Prices</vt:lpstr>
      <vt:lpstr>Supply Curve Shifters</vt:lpstr>
      <vt:lpstr>Supply Curve Shifters</vt:lpstr>
      <vt:lpstr>Summary: Variables That Influence Sellers</vt:lpstr>
      <vt:lpstr>Active Learning 2     Supply curve</vt:lpstr>
      <vt:lpstr>Active Learning 2  A. Fall in price of tax return software</vt:lpstr>
      <vt:lpstr>Active Learning 2   B. Fall in cost of producing software</vt:lpstr>
      <vt:lpstr>Active Learning 2  C. Professional preparers raise     their price</vt:lpstr>
      <vt:lpstr>Supply and Demand Together</vt:lpstr>
      <vt:lpstr>Supply and Demand Together</vt:lpstr>
      <vt:lpstr>ASK THE EXPERTS</vt:lpstr>
      <vt:lpstr>Markets Not in Equilibrium: Surplus</vt:lpstr>
      <vt:lpstr>Markets Not in Equilibrium: Surplus</vt:lpstr>
      <vt:lpstr>Markets Not in Equilibrium: Surplus</vt:lpstr>
      <vt:lpstr>Markets Not in Equilibrium: Shortage</vt:lpstr>
      <vt:lpstr>Markets Not in Equilibrium: Shortage</vt:lpstr>
      <vt:lpstr>Markets Not in Equilibrium: Shortage</vt:lpstr>
      <vt:lpstr>Supply and Demand Together</vt:lpstr>
      <vt:lpstr>EXAMPLE:  The Market for Hybrid Cars</vt:lpstr>
      <vt:lpstr>EXAMPLE 1:  A Shift in Demand</vt:lpstr>
      <vt:lpstr>Shift vs. Movement Along Curve</vt:lpstr>
      <vt:lpstr>Shift vs. Movement Along Curve</vt:lpstr>
      <vt:lpstr>EXAMPLE 2:  A Shift in Supply</vt:lpstr>
      <vt:lpstr>EXAMPLE 3:  A Shift in Both Supply and Demand</vt:lpstr>
      <vt:lpstr>EXAMPLE 3:  A Shift in Both Supply and Demand</vt:lpstr>
      <vt:lpstr>Active Learning 3  Shifts in supply and demand</vt:lpstr>
      <vt:lpstr>Active Learning 3    A. A fall in the price of music CDs</vt:lpstr>
      <vt:lpstr>Active Learning 3   B. Fall in cost of royalties</vt:lpstr>
      <vt:lpstr>Active Learning 3  C. Fall in price of music CDs     and fall in cost of royalties</vt:lpstr>
      <vt:lpstr>How Prices Allocate Resources</vt:lpstr>
      <vt:lpstr>Summary </vt:lpstr>
      <vt:lpstr>Summary </vt:lpstr>
      <vt:lpstr>Summary </vt:lpstr>
      <vt:lpstr>Summary </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Andreea Chiritescu</cp:lastModifiedBy>
  <cp:revision>287</cp:revision>
  <dcterms:created xsi:type="dcterms:W3CDTF">2016-03-16T19:41:09Z</dcterms:created>
  <dcterms:modified xsi:type="dcterms:W3CDTF">2023-10-08T13:25:17Z</dcterms:modified>
</cp:coreProperties>
</file>