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81" r:id="rId4"/>
    <p:sldId id="267" r:id="rId5"/>
    <p:sldId id="269" r:id="rId6"/>
    <p:sldId id="270" r:id="rId7"/>
    <p:sldId id="271" r:id="rId8"/>
    <p:sldId id="273" r:id="rId9"/>
    <p:sldId id="280" r:id="rId10"/>
    <p:sldId id="283" r:id="rId11"/>
    <p:sldId id="284"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05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iub.edu/academics/regulation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mputersciencezone.org/50-highest-paying-jobs-computer-science/" TargetMode="External"/><Relationship Id="rId2" Type="http://schemas.openxmlformats.org/officeDocument/2006/relationships/hyperlink" Target="https://intellipaat.com/blog/7-big-data-examples-application-of-big-data-in-real-life/" TargetMode="External"/><Relationship Id="rId1" Type="http://schemas.openxmlformats.org/officeDocument/2006/relationships/slideLayout" Target="../slideLayouts/slideLayout2.xml"/><Relationship Id="rId6" Type="http://schemas.openxmlformats.org/officeDocument/2006/relationships/hyperlink" Target="https://www.thebalancecareers.com/top-jobs-for-computer-science-majors-2059634" TargetMode="External"/><Relationship Id="rId5" Type="http://schemas.openxmlformats.org/officeDocument/2006/relationships/hyperlink" Target="https://www.iqvis.com/blog/9-powerful-examples-of-artificial-intelligence-in-use-today/" TargetMode="External"/><Relationship Id="rId4" Type="http://schemas.openxmlformats.org/officeDocument/2006/relationships/hyperlink" Target="https://insights.daffodilsw.com/blog/9-machine-learning-examples-from-day-to-day-lif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Domains of computer science</a:t>
            </a:r>
          </a:p>
        </p:txBody>
      </p:sp>
      <p:sp>
        <p:nvSpPr>
          <p:cNvPr id="3" name="Subtitle 2"/>
          <p:cNvSpPr>
            <a:spLocks noGrp="1"/>
          </p:cNvSpPr>
          <p:nvPr>
            <p:ph type="subTitle" idx="1"/>
          </p:nvPr>
        </p:nvSpPr>
        <p:spPr>
          <a:xfrm>
            <a:off x="476205" y="1532427"/>
            <a:ext cx="2789509" cy="484632"/>
          </a:xfrm>
        </p:spPr>
        <p:txBody>
          <a:bodyPr/>
          <a:lstStyle/>
          <a:p>
            <a:r>
              <a:rPr lang="en-US" dirty="0"/>
              <a:t>Course Code: CSC 11011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7686244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879143" y="1538380"/>
            <a:ext cx="4483354"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Computer Studies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239933" y="2251231"/>
            <a:ext cx="4474045" cy="1754326"/>
          </a:xfrm>
          <a:prstGeom prst="rect">
            <a:avLst/>
          </a:prstGeom>
          <a:noFill/>
        </p:spPr>
        <p:txBody>
          <a:bodyPr wrap="none" rtlCol="0">
            <a:spAutoFit/>
          </a:bodyPr>
          <a:lstStyle/>
          <a:p>
            <a:r>
              <a:rPr lang="en-US" dirty="0"/>
              <a:t>Here is the link where all the detailed </a:t>
            </a:r>
          </a:p>
          <a:p>
            <a:r>
              <a:rPr lang="en-US" dirty="0"/>
              <a:t>Information about grading structure will be</a:t>
            </a:r>
          </a:p>
          <a:p>
            <a:r>
              <a:rPr lang="en-US" dirty="0"/>
              <a:t>found- </a:t>
            </a:r>
            <a:endParaRPr lang="en-US" dirty="0">
              <a:hlinkClick r:id="" action="ppaction://noaction"/>
            </a:endParaRPr>
          </a:p>
          <a:p>
            <a:endParaRPr lang="en-US" dirty="0">
              <a:hlinkClick r:id="" action="ppaction://noaction"/>
            </a:endParaRPr>
          </a:p>
          <a:p>
            <a:r>
              <a:rPr lang="en-US" b="1" i="1" u="sng" dirty="0"/>
              <a:t>Link:</a:t>
            </a:r>
            <a:endParaRPr lang="en-US" b="1" i="1" u="sng" dirty="0">
              <a:hlinkClick r:id="rId2"/>
            </a:endParaRPr>
          </a:p>
          <a:p>
            <a:r>
              <a:rPr lang="en-US" dirty="0">
                <a:hlinkClick r:id="rId2"/>
              </a:rPr>
              <a:t>https://www.aiub.edu/academics/regulations</a:t>
            </a:r>
            <a:endParaRPr lang="en-FI" dirty="0"/>
          </a:p>
        </p:txBody>
      </p:sp>
      <p:pic>
        <p:nvPicPr>
          <p:cNvPr id="4" name="Picture 3">
            <a:extLst>
              <a:ext uri="{FF2B5EF4-FFF2-40B4-BE49-F238E27FC236}">
                <a16:creationId xmlns:a16="http://schemas.microsoft.com/office/drawing/2014/main" id="{D0673C55-7950-4603-8721-122E6ACE6F4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13978" y="2183141"/>
            <a:ext cx="3957058" cy="3742636"/>
          </a:xfrm>
          <a:prstGeom prst="rect">
            <a:avLst/>
          </a:prstGeom>
        </p:spPr>
      </p:pic>
    </p:spTree>
    <p:extLst>
      <p:ext uri="{BB962C8B-B14F-4D97-AF65-F5344CB8AC3E}">
        <p14:creationId xmlns:p14="http://schemas.microsoft.com/office/powerpoint/2010/main" val="385091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 Permit Policy</a:t>
            </a:r>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136352"/>
            <a:ext cx="7997445" cy="3816429"/>
          </a:xfrm>
          <a:prstGeom prst="rect">
            <a:avLst/>
          </a:prstGeom>
          <a:noFill/>
        </p:spPr>
        <p:txBody>
          <a:bodyPr wrap="square" rtlCol="0">
            <a:spAutoFit/>
          </a:bodyPr>
          <a:lstStyle/>
          <a:p>
            <a:pPr marL="457200" indent="-457200">
              <a:buClr>
                <a:schemeClr val="bg1">
                  <a:lumMod val="65000"/>
                </a:schemeClr>
              </a:buClr>
              <a:buFont typeface="Wingdings" panose="05000000000000000000" pitchFamily="2" charset="2"/>
              <a:buChar char="ü"/>
            </a:pPr>
            <a:r>
              <a:rPr lang="en-US" sz="2200" dirty="0"/>
              <a:t>A student will not be allowed to seat in the examination without the permit</a:t>
            </a:r>
          </a:p>
          <a:p>
            <a:pPr>
              <a:buClr>
                <a:schemeClr val="bg1">
                  <a:lumMod val="65000"/>
                </a:schemeClr>
              </a:buClr>
            </a:pPr>
            <a:endParaRPr lang="en-US" sz="2200" dirty="0"/>
          </a:p>
          <a:p>
            <a:pPr marL="457200" indent="-457200">
              <a:buClr>
                <a:schemeClr val="bg1">
                  <a:lumMod val="65000"/>
                </a:schemeClr>
              </a:buClr>
              <a:buFont typeface="Wingdings" panose="05000000000000000000" pitchFamily="2" charset="2"/>
              <a:buChar char="ü"/>
            </a:pPr>
            <a:r>
              <a:rPr lang="en-US" sz="2200" dirty="0"/>
              <a:t>A student will only get his/her permit if all the things(payment, required attendance, etc.) are cleared against the student.</a:t>
            </a:r>
          </a:p>
          <a:p>
            <a:pPr marL="457200" indent="-457200">
              <a:buClr>
                <a:schemeClr val="bg1">
                  <a:lumMod val="65000"/>
                </a:schemeClr>
              </a:buClr>
              <a:buFont typeface="Wingdings" panose="05000000000000000000" pitchFamily="2" charset="2"/>
              <a:buChar char="ü"/>
            </a:pPr>
            <a:endParaRPr lang="en-US" sz="2200" dirty="0"/>
          </a:p>
          <a:p>
            <a:pPr marL="457200" indent="-457200">
              <a:buClr>
                <a:schemeClr val="bg1">
                  <a:lumMod val="65000"/>
                </a:schemeClr>
              </a:buClr>
              <a:buFont typeface="Wingdings" panose="05000000000000000000" pitchFamily="2" charset="2"/>
              <a:buChar char="ü"/>
            </a:pPr>
            <a:r>
              <a:rPr lang="en-US" sz="2200" dirty="0"/>
              <a:t>Student must collect the permit from the VUES.</a:t>
            </a:r>
          </a:p>
          <a:p>
            <a:pPr marL="457200" indent="-457200">
              <a:buClr>
                <a:schemeClr val="bg1">
                  <a:lumMod val="65000"/>
                </a:schemeClr>
              </a:buClr>
              <a:buFont typeface="Wingdings" panose="05000000000000000000" pitchFamily="2" charset="2"/>
              <a:buChar char="ü"/>
            </a:pPr>
            <a:endParaRPr lang="en-US" sz="2200" dirty="0"/>
          </a:p>
          <a:p>
            <a:pPr marL="457200" indent="-457200">
              <a:buClr>
                <a:schemeClr val="bg1">
                  <a:lumMod val="65000"/>
                </a:schemeClr>
              </a:buClr>
              <a:buFont typeface="Wingdings" panose="05000000000000000000" pitchFamily="2" charset="2"/>
              <a:buChar char="ü"/>
            </a:pPr>
            <a:r>
              <a:rPr lang="en-US" sz="2200" dirty="0"/>
              <a:t>Student need to bring the permit in every exam. In lost or any other case student can collect temporary permit from the VUES. But in that case condition should be meet up for the eligibility. </a:t>
            </a:r>
            <a:endParaRPr lang="en-FI" sz="2200" dirty="0"/>
          </a:p>
        </p:txBody>
      </p:sp>
    </p:spTree>
    <p:extLst>
      <p:ext uri="{BB962C8B-B14F-4D97-AF65-F5344CB8AC3E}">
        <p14:creationId xmlns:p14="http://schemas.microsoft.com/office/powerpoint/2010/main" val="313215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720B-BBC7-4749-8BD4-ACFFE5CFA7BF}"/>
              </a:ext>
            </a:extLst>
          </p:cNvPr>
          <p:cNvSpPr>
            <a:spLocks noGrp="1"/>
          </p:cNvSpPr>
          <p:nvPr>
            <p:ph type="title"/>
          </p:nvPr>
        </p:nvSpPr>
        <p:spPr/>
        <p:txBody>
          <a:bodyPr/>
          <a:lstStyle/>
          <a:p>
            <a:pPr algn="l"/>
            <a:r>
              <a:rPr lang="en-GB" dirty="0"/>
              <a:t>References</a:t>
            </a:r>
          </a:p>
        </p:txBody>
      </p:sp>
      <p:sp>
        <p:nvSpPr>
          <p:cNvPr id="5" name="Rectangle 4">
            <a:extLst>
              <a:ext uri="{FF2B5EF4-FFF2-40B4-BE49-F238E27FC236}">
                <a16:creationId xmlns:a16="http://schemas.microsoft.com/office/drawing/2014/main" id="{D6A7EC68-95D9-47AD-A25A-9D085E30CE15}"/>
              </a:ext>
            </a:extLst>
          </p:cNvPr>
          <p:cNvSpPr/>
          <p:nvPr/>
        </p:nvSpPr>
        <p:spPr>
          <a:xfrm>
            <a:off x="284162" y="1817202"/>
            <a:ext cx="8382317" cy="3693319"/>
          </a:xfrm>
          <a:prstGeom prst="rect">
            <a:avLst/>
          </a:prstGeom>
        </p:spPr>
        <p:txBody>
          <a:bodyPr wrap="square">
            <a:spAutoFit/>
          </a:bodyPr>
          <a:lstStyle/>
          <a:p>
            <a:pPr marL="400050" indent="-400050">
              <a:buFont typeface="+mj-lt"/>
              <a:buAutoNum type="romanUcPeriod"/>
            </a:pPr>
            <a:r>
              <a:rPr lang="en-GB" dirty="0">
                <a:hlinkClick r:id="rId2"/>
              </a:rPr>
              <a:t>https://intellipaat.com/blog/7-big-data-examples-application-of-big-data-in-real-life/</a:t>
            </a:r>
            <a:endParaRPr lang="en-GB" dirty="0"/>
          </a:p>
          <a:p>
            <a:pPr marL="400050" indent="-400050">
              <a:buFont typeface="+mj-lt"/>
              <a:buAutoNum type="romanUcPeriod"/>
            </a:pPr>
            <a:endParaRPr lang="en-GB" dirty="0"/>
          </a:p>
          <a:p>
            <a:pPr marL="400050" indent="-400050">
              <a:buFont typeface="+mj-lt"/>
              <a:buAutoNum type="romanUcPeriod"/>
            </a:pPr>
            <a:r>
              <a:rPr lang="en-GB" dirty="0">
                <a:hlinkClick r:id="rId3"/>
              </a:rPr>
              <a:t>https://www.computersciencezone.org/50-highest-paying-jobs-computer-science/</a:t>
            </a:r>
            <a:endParaRPr lang="en-GB" dirty="0"/>
          </a:p>
          <a:p>
            <a:pPr marL="400050" indent="-400050">
              <a:buFont typeface="+mj-lt"/>
              <a:buAutoNum type="romanUcPeriod"/>
            </a:pPr>
            <a:endParaRPr lang="en-GB" dirty="0"/>
          </a:p>
          <a:p>
            <a:pPr marL="400050" indent="-400050">
              <a:buFont typeface="+mj-lt"/>
              <a:buAutoNum type="romanUcPeriod"/>
            </a:pPr>
            <a:r>
              <a:rPr lang="en-GB" dirty="0">
                <a:hlinkClick r:id="rId4"/>
              </a:rPr>
              <a:t>https://insights.daffodilsw.com/blog/9-machine-learning-examples-from-day-to-day-life</a:t>
            </a:r>
            <a:endParaRPr lang="en-GB" dirty="0"/>
          </a:p>
          <a:p>
            <a:pPr marL="400050" indent="-400050">
              <a:buFont typeface="+mj-lt"/>
              <a:buAutoNum type="romanUcPeriod"/>
            </a:pPr>
            <a:endParaRPr lang="en-GB" dirty="0"/>
          </a:p>
          <a:p>
            <a:pPr marL="400050" indent="-400050">
              <a:buFont typeface="+mj-lt"/>
              <a:buAutoNum type="romanUcPeriod"/>
            </a:pPr>
            <a:r>
              <a:rPr lang="en-GB" dirty="0">
                <a:hlinkClick r:id="rId5"/>
              </a:rPr>
              <a:t>https://www.iqvis.com/blog/9-powerful-examples-of-artificial-intelligence-in-use-today/</a:t>
            </a:r>
            <a:endParaRPr lang="en-GB" dirty="0"/>
          </a:p>
          <a:p>
            <a:pPr marL="400050" indent="-400050">
              <a:buFont typeface="+mj-lt"/>
              <a:buAutoNum type="romanUcPeriod"/>
            </a:pPr>
            <a:endParaRPr lang="en-GB" dirty="0"/>
          </a:p>
          <a:p>
            <a:pPr marL="400050" indent="-400050">
              <a:buFont typeface="+mj-lt"/>
              <a:buAutoNum type="romanUcPeriod"/>
            </a:pPr>
            <a:r>
              <a:rPr lang="en-GB" dirty="0">
                <a:hlinkClick r:id="rId6"/>
              </a:rPr>
              <a:t>https://www.thebalancecareers.com/top-jobs-for-computer-science-majors-2059634</a:t>
            </a:r>
            <a:endParaRPr lang="en-GB" dirty="0"/>
          </a:p>
        </p:txBody>
      </p:sp>
    </p:spTree>
    <p:extLst>
      <p:ext uri="{BB962C8B-B14F-4D97-AF65-F5344CB8AC3E}">
        <p14:creationId xmlns:p14="http://schemas.microsoft.com/office/powerpoint/2010/main" val="205268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TextBox 5">
            <a:extLst>
              <a:ext uri="{FF2B5EF4-FFF2-40B4-BE49-F238E27FC236}">
                <a16:creationId xmlns:a16="http://schemas.microsoft.com/office/drawing/2014/main" id="{37C26D19-85DA-834B-9600-C9820C508897}"/>
              </a:ext>
            </a:extLst>
          </p:cNvPr>
          <p:cNvSpPr txBox="1"/>
          <p:nvPr/>
        </p:nvSpPr>
        <p:spPr>
          <a:xfrm>
            <a:off x="728909" y="2435897"/>
            <a:ext cx="7808976" cy="1446550"/>
          </a:xfrm>
          <a:prstGeom prst="rect">
            <a:avLst/>
          </a:prstGeom>
          <a:noFill/>
        </p:spPr>
        <p:txBody>
          <a:bodyPr wrap="square" rtlCol="0">
            <a:spAutoFit/>
          </a:bodyPr>
          <a:lstStyle/>
          <a:p>
            <a:pPr marL="342900" lvl="0" indent="-342900">
              <a:buFont typeface="Wingdings" panose="05000000000000000000" pitchFamily="2" charset="2"/>
              <a:buChar char="v"/>
            </a:pPr>
            <a:r>
              <a:rPr lang="en-US" sz="2200" dirty="0"/>
              <a:t>Different domains of Computer Science</a:t>
            </a:r>
          </a:p>
          <a:p>
            <a:pPr marL="342900" lvl="0" indent="-342900">
              <a:buFont typeface="Wingdings" panose="05000000000000000000" pitchFamily="2" charset="2"/>
              <a:buChar char="v"/>
            </a:pPr>
            <a:r>
              <a:rPr lang="en-US" sz="2200" dirty="0"/>
              <a:t>Opportunities </a:t>
            </a:r>
          </a:p>
          <a:p>
            <a:pPr marL="342900" lvl="0" indent="-342900">
              <a:buFont typeface="Wingdings" panose="05000000000000000000" pitchFamily="2" charset="2"/>
              <a:buChar char="v"/>
            </a:pPr>
            <a:r>
              <a:rPr lang="en-US" sz="2200" dirty="0"/>
              <a:t>Chapter-5,6, IT Essentials</a:t>
            </a:r>
          </a:p>
          <a:p>
            <a:pPr marL="342900" lvl="0" indent="-342900">
              <a:buFont typeface="Wingdings" panose="05000000000000000000" pitchFamily="2" charset="2"/>
              <a:buChar char="v"/>
            </a:pPr>
            <a:r>
              <a:rPr lang="en-US" sz="2200" dirty="0"/>
              <a:t>AIUB Grading structure</a:t>
            </a:r>
          </a:p>
        </p:txBody>
      </p:sp>
      <p:sp>
        <p:nvSpPr>
          <p:cNvPr id="4" name="Subtitle 3">
            <a:extLst>
              <a:ext uri="{FF2B5EF4-FFF2-40B4-BE49-F238E27FC236}">
                <a16:creationId xmlns:a16="http://schemas.microsoft.com/office/drawing/2014/main" id="{F51B3CB5-9B7D-4B54-9958-FAA0D76B5AB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3439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4B-2D14-4B28-8831-E5C7874DC919}"/>
              </a:ext>
            </a:extLst>
          </p:cNvPr>
          <p:cNvSpPr>
            <a:spLocks noGrp="1"/>
          </p:cNvSpPr>
          <p:nvPr>
            <p:ph type="title"/>
          </p:nvPr>
        </p:nvSpPr>
        <p:spPr/>
        <p:txBody>
          <a:bodyPr/>
          <a:lstStyle/>
          <a:p>
            <a:pPr algn="l"/>
            <a:r>
              <a:rPr lang="en-GB" dirty="0"/>
              <a:t>Specific Objectives</a:t>
            </a:r>
          </a:p>
        </p:txBody>
      </p:sp>
      <p:sp>
        <p:nvSpPr>
          <p:cNvPr id="5" name="Rectangle 4">
            <a:extLst>
              <a:ext uri="{FF2B5EF4-FFF2-40B4-BE49-F238E27FC236}">
                <a16:creationId xmlns:a16="http://schemas.microsoft.com/office/drawing/2014/main" id="{5E0BCD04-2002-4A31-8D5F-37C34F323674}"/>
              </a:ext>
            </a:extLst>
          </p:cNvPr>
          <p:cNvSpPr/>
          <p:nvPr/>
        </p:nvSpPr>
        <p:spPr>
          <a:xfrm>
            <a:off x="284162" y="2307997"/>
            <a:ext cx="8158797" cy="1323439"/>
          </a:xfrm>
          <a:prstGeom prst="rect">
            <a:avLst/>
          </a:prstGeom>
        </p:spPr>
        <p:txBody>
          <a:bodyPr wrap="square">
            <a:spAutoFit/>
          </a:bodyPr>
          <a:lstStyle/>
          <a:p>
            <a:pPr marL="342900" lvl="0" indent="-342900">
              <a:spcAft>
                <a:spcPts val="0"/>
              </a:spcAft>
              <a:buFont typeface="Wingdings" panose="05000000000000000000" pitchFamily="2" charset="2"/>
              <a:buChar char="v"/>
            </a:pPr>
            <a:r>
              <a:rPr lang="en-US" sz="2000" dirty="0"/>
              <a:t>Exploring knowledge and opportunity of </a:t>
            </a:r>
            <a:r>
              <a:rPr lang="en-US" sz="2000" dirty="0">
                <a:ea typeface="Times New Roman" panose="02020603050405020304" pitchFamily="18" charset="0"/>
              </a:rPr>
              <a:t>different domains of Computer Science. </a:t>
            </a:r>
            <a:endParaRPr lang="en-GB" sz="2000" dirty="0">
              <a:ea typeface="Times New Roman" panose="02020603050405020304" pitchFamily="18" charset="0"/>
            </a:endParaRPr>
          </a:p>
          <a:p>
            <a:pPr marL="342900" lvl="0" indent="-342900">
              <a:spcAft>
                <a:spcPts val="0"/>
              </a:spcAft>
              <a:buFont typeface="Wingdings" panose="05000000000000000000" pitchFamily="2" charset="2"/>
              <a:buChar char="v"/>
            </a:pPr>
            <a:r>
              <a:rPr lang="en-US" sz="2000" dirty="0">
                <a:ea typeface="Times New Roman" panose="02020603050405020304" pitchFamily="18" charset="0"/>
              </a:rPr>
              <a:t>Understanding about AIUB grading structure and calculation.</a:t>
            </a:r>
            <a:endParaRPr lang="en-GB" sz="2000" dirty="0">
              <a:ea typeface="Times New Roman" panose="02020603050405020304" pitchFamily="18" charset="0"/>
            </a:endParaRPr>
          </a:p>
          <a:p>
            <a:pPr marL="285750" indent="-285750">
              <a:buFont typeface="Wingdings" panose="05000000000000000000" pitchFamily="2" charset="2"/>
              <a:buChar char="v"/>
            </a:pPr>
            <a:r>
              <a:rPr lang="en-US" sz="2000" dirty="0">
                <a:ea typeface="Times New Roman" panose="02020603050405020304" pitchFamily="18" charset="0"/>
              </a:rPr>
              <a:t>Discussion about Exam Permit policies during and before exam.</a:t>
            </a:r>
            <a:endParaRPr lang="en-GB" sz="2000" dirty="0"/>
          </a:p>
        </p:txBody>
      </p:sp>
    </p:spTree>
    <p:extLst>
      <p:ext uri="{BB962C8B-B14F-4D97-AF65-F5344CB8AC3E}">
        <p14:creationId xmlns:p14="http://schemas.microsoft.com/office/powerpoint/2010/main" val="54668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5019-AFAC-4587-AC1D-6A9C3983D1B6}"/>
              </a:ext>
            </a:extLst>
          </p:cNvPr>
          <p:cNvSpPr>
            <a:spLocks noGrp="1"/>
          </p:cNvSpPr>
          <p:nvPr>
            <p:ph type="title"/>
          </p:nvPr>
        </p:nvSpPr>
        <p:spPr/>
        <p:txBody>
          <a:bodyPr/>
          <a:lstStyle/>
          <a:p>
            <a:pPr algn="l"/>
            <a:r>
              <a:rPr lang="en-GB" dirty="0"/>
              <a:t>Domains</a:t>
            </a:r>
          </a:p>
        </p:txBody>
      </p:sp>
      <p:sp>
        <p:nvSpPr>
          <p:cNvPr id="4" name="Rectangle 3">
            <a:extLst>
              <a:ext uri="{FF2B5EF4-FFF2-40B4-BE49-F238E27FC236}">
                <a16:creationId xmlns:a16="http://schemas.microsoft.com/office/drawing/2014/main" id="{B8BCDB80-82C9-48A1-87EF-69008E1E9120}"/>
              </a:ext>
            </a:extLst>
          </p:cNvPr>
          <p:cNvSpPr/>
          <p:nvPr/>
        </p:nvSpPr>
        <p:spPr>
          <a:xfrm>
            <a:off x="284162" y="1863636"/>
            <a:ext cx="8574087" cy="3046988"/>
          </a:xfrm>
          <a:prstGeom prst="rect">
            <a:avLst/>
          </a:prstGeom>
        </p:spPr>
        <p:txBody>
          <a:bodyPr wrap="square">
            <a:spAutoFit/>
          </a:bodyPr>
          <a:lstStyle/>
          <a:p>
            <a:pPr marL="285750" indent="-285750">
              <a:buFont typeface="Wingdings" panose="05000000000000000000" pitchFamily="2" charset="2"/>
              <a:buChar char="§"/>
            </a:pPr>
            <a:r>
              <a:rPr lang="en-GB" sz="2400" dirty="0"/>
              <a:t>Data science</a:t>
            </a:r>
          </a:p>
          <a:p>
            <a:pPr marL="285750" indent="-285750">
              <a:buFont typeface="Wingdings" panose="05000000000000000000" pitchFamily="2" charset="2"/>
              <a:buChar char="§"/>
            </a:pPr>
            <a:r>
              <a:rPr lang="en-GB" sz="2400" dirty="0"/>
              <a:t>Computer Architecture and High Performance Computing</a:t>
            </a:r>
          </a:p>
          <a:p>
            <a:pPr marL="285750" indent="-285750">
              <a:buFont typeface="Wingdings" panose="05000000000000000000" pitchFamily="2" charset="2"/>
              <a:buChar char="§"/>
            </a:pPr>
            <a:r>
              <a:rPr lang="en-GB" sz="2400" dirty="0"/>
              <a:t>Computer Networks and Security</a:t>
            </a:r>
          </a:p>
          <a:p>
            <a:pPr marL="285750" indent="-285750">
              <a:buFont typeface="Wingdings" panose="05000000000000000000" pitchFamily="2" charset="2"/>
              <a:buChar char="§"/>
            </a:pPr>
            <a:r>
              <a:rPr lang="en-GB" sz="2400" dirty="0"/>
              <a:t>Databases</a:t>
            </a:r>
          </a:p>
          <a:p>
            <a:pPr marL="285750" indent="-285750">
              <a:buFont typeface="Wingdings" panose="05000000000000000000" pitchFamily="2" charset="2"/>
              <a:buChar char="§"/>
            </a:pPr>
            <a:r>
              <a:rPr lang="en-GB" sz="2400" dirty="0"/>
              <a:t>Algorithm Development</a:t>
            </a:r>
          </a:p>
          <a:p>
            <a:pPr marL="285750" indent="-285750">
              <a:buFont typeface="Wingdings" panose="05000000000000000000" pitchFamily="2" charset="2"/>
              <a:buChar char="§"/>
            </a:pPr>
            <a:r>
              <a:rPr lang="en-GB" sz="2400" dirty="0"/>
              <a:t>Web Development</a:t>
            </a:r>
          </a:p>
          <a:p>
            <a:pPr marL="285750" indent="-285750">
              <a:buFont typeface="Wingdings" panose="05000000000000000000" pitchFamily="2" charset="2"/>
              <a:buChar char="§"/>
            </a:pPr>
            <a:r>
              <a:rPr lang="en-GB" sz="2400" dirty="0"/>
              <a:t>Mobile Development</a:t>
            </a:r>
          </a:p>
          <a:p>
            <a:pPr marL="285750" indent="-285750">
              <a:buFont typeface="Wingdings" panose="05000000000000000000" pitchFamily="2" charset="2"/>
              <a:buChar char="§"/>
            </a:pPr>
            <a:r>
              <a:rPr lang="en-GB" sz="2400" dirty="0"/>
              <a:t>IOT</a:t>
            </a:r>
          </a:p>
        </p:txBody>
      </p:sp>
    </p:spTree>
    <p:extLst>
      <p:ext uri="{BB962C8B-B14F-4D97-AF65-F5344CB8AC3E}">
        <p14:creationId xmlns:p14="http://schemas.microsoft.com/office/powerpoint/2010/main" val="156765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1532-DCC9-47CE-8FD8-9209CFE82C09}"/>
              </a:ext>
            </a:extLst>
          </p:cNvPr>
          <p:cNvSpPr>
            <a:spLocks noGrp="1"/>
          </p:cNvSpPr>
          <p:nvPr>
            <p:ph type="title"/>
          </p:nvPr>
        </p:nvSpPr>
        <p:spPr/>
        <p:txBody>
          <a:bodyPr/>
          <a:lstStyle/>
          <a:p>
            <a:pPr algn="l"/>
            <a:r>
              <a:rPr lang="en-GB" dirty="0"/>
              <a:t>Data Science</a:t>
            </a:r>
          </a:p>
        </p:txBody>
      </p:sp>
      <p:sp>
        <p:nvSpPr>
          <p:cNvPr id="4" name="TextBox 3">
            <a:extLst>
              <a:ext uri="{FF2B5EF4-FFF2-40B4-BE49-F238E27FC236}">
                <a16:creationId xmlns:a16="http://schemas.microsoft.com/office/drawing/2014/main" id="{AAD8423E-7BD8-4253-AEB1-B5819B7B8AFE}"/>
              </a:ext>
            </a:extLst>
          </p:cNvPr>
          <p:cNvSpPr txBox="1"/>
          <p:nvPr/>
        </p:nvSpPr>
        <p:spPr>
          <a:xfrm>
            <a:off x="434301" y="2060660"/>
            <a:ext cx="8574087" cy="3693319"/>
          </a:xfrm>
          <a:prstGeom prst="rect">
            <a:avLst/>
          </a:prstGeom>
          <a:noFill/>
        </p:spPr>
        <p:txBody>
          <a:bodyPr wrap="square" rtlCol="0">
            <a:spAutoFit/>
          </a:bodyPr>
          <a:lstStyle/>
          <a:p>
            <a:pPr marL="285750" indent="-285750">
              <a:buFont typeface="Wingdings" panose="05000000000000000000" pitchFamily="2" charset="2"/>
              <a:buChar char="§"/>
            </a:pPr>
            <a:r>
              <a:rPr lang="en-GB" sz="2400" dirty="0"/>
              <a:t>Image Processing – medical diagnosis,  image editor</a:t>
            </a:r>
          </a:p>
          <a:p>
            <a:pPr marL="285750" indent="-285750">
              <a:buFont typeface="Wingdings" panose="05000000000000000000" pitchFamily="2" charset="2"/>
              <a:buChar char="§"/>
            </a:pPr>
            <a:r>
              <a:rPr lang="en-GB" sz="2400" dirty="0"/>
              <a:t>Machine Learning – </a:t>
            </a:r>
            <a:r>
              <a:rPr lang="en-GB" sz="2400" dirty="0" err="1"/>
              <a:t>e.g</a:t>
            </a:r>
            <a:r>
              <a:rPr lang="en-GB" sz="2400" dirty="0"/>
              <a:t> Search Engine Result Refining, Product Recommendations, Online Fraud Detection</a:t>
            </a:r>
          </a:p>
          <a:p>
            <a:pPr marL="285750" indent="-285750">
              <a:buFont typeface="Wingdings" panose="05000000000000000000" pitchFamily="2" charset="2"/>
              <a:buChar char="§"/>
            </a:pPr>
            <a:r>
              <a:rPr lang="en-GB" sz="2400" dirty="0"/>
              <a:t>Big data handling – </a:t>
            </a:r>
            <a:r>
              <a:rPr lang="en-GB" sz="2400" dirty="0" err="1"/>
              <a:t>e.g</a:t>
            </a:r>
            <a:r>
              <a:rPr lang="en-GB" sz="2400" dirty="0"/>
              <a:t> weather forecasting, Getting insights from customer reviews</a:t>
            </a:r>
          </a:p>
          <a:p>
            <a:pPr marL="285750" indent="-285750">
              <a:buFont typeface="Wingdings" panose="05000000000000000000" pitchFamily="2" charset="2"/>
              <a:buChar char="§"/>
            </a:pPr>
            <a:r>
              <a:rPr lang="en-GB" sz="2400" dirty="0"/>
              <a:t>Artificial Intelligence – </a:t>
            </a:r>
            <a:r>
              <a:rPr lang="en-GB" sz="2400" dirty="0" err="1"/>
              <a:t>e.g</a:t>
            </a:r>
            <a:r>
              <a:rPr lang="en-GB" sz="2400" dirty="0"/>
              <a:t> Flying Drones, </a:t>
            </a:r>
            <a:r>
              <a:rPr lang="en-GB" sz="2400" dirty="0" err="1"/>
              <a:t>siri</a:t>
            </a:r>
            <a:r>
              <a:rPr lang="en-GB" sz="2400" dirty="0"/>
              <a:t>, tesla etc</a:t>
            </a:r>
          </a:p>
          <a:p>
            <a:pPr marL="285750" indent="-285750">
              <a:buFont typeface="Wingdings" panose="05000000000000000000" pitchFamily="2" charset="2"/>
              <a:buChar char="§"/>
            </a:pPr>
            <a:r>
              <a:rPr lang="en-GB" sz="2400" dirty="0"/>
              <a:t>Deep Learning – e.g. Automated Driving, </a:t>
            </a:r>
          </a:p>
          <a:p>
            <a:pPr marL="285750" indent="-285750">
              <a:buFont typeface="Wingdings" panose="05000000000000000000" pitchFamily="2" charset="2"/>
              <a:buChar char="§"/>
            </a:pPr>
            <a:r>
              <a:rPr lang="en-GB" sz="2400" dirty="0"/>
              <a:t>Data Mining-Card fraud detection, medical diagnosis</a:t>
            </a:r>
          </a:p>
          <a:p>
            <a:pPr marL="285750" indent="-285750">
              <a:buFont typeface="Wingdings" panose="05000000000000000000" pitchFamily="2" charset="2"/>
              <a:buChar char="§"/>
            </a:pPr>
            <a:r>
              <a:rPr lang="en-GB" sz="2400" dirty="0"/>
              <a:t>Bio-Informatics - Gene therapy, Drug development</a:t>
            </a:r>
          </a:p>
          <a:p>
            <a:endParaRPr lang="en-GB" dirty="0"/>
          </a:p>
        </p:txBody>
      </p:sp>
    </p:spTree>
    <p:extLst>
      <p:ext uri="{BB962C8B-B14F-4D97-AF65-F5344CB8AC3E}">
        <p14:creationId xmlns:p14="http://schemas.microsoft.com/office/powerpoint/2010/main" val="154699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3A94-3F01-4086-9EB3-6F71850491CE}"/>
              </a:ext>
            </a:extLst>
          </p:cNvPr>
          <p:cNvSpPr>
            <a:spLocks noGrp="1"/>
          </p:cNvSpPr>
          <p:nvPr>
            <p:ph type="title"/>
          </p:nvPr>
        </p:nvSpPr>
        <p:spPr/>
        <p:txBody>
          <a:bodyPr/>
          <a:lstStyle/>
          <a:p>
            <a:pPr algn="l"/>
            <a:r>
              <a:rPr lang="en-GB" dirty="0"/>
              <a:t>High Performance Computing</a:t>
            </a:r>
          </a:p>
        </p:txBody>
      </p:sp>
      <p:sp>
        <p:nvSpPr>
          <p:cNvPr id="4" name="TextBox 3">
            <a:extLst>
              <a:ext uri="{FF2B5EF4-FFF2-40B4-BE49-F238E27FC236}">
                <a16:creationId xmlns:a16="http://schemas.microsoft.com/office/drawing/2014/main" id="{A4D8EA2D-A259-41AA-9687-1CA4B48FD8AA}"/>
              </a:ext>
            </a:extLst>
          </p:cNvPr>
          <p:cNvSpPr txBox="1"/>
          <p:nvPr/>
        </p:nvSpPr>
        <p:spPr>
          <a:xfrm>
            <a:off x="284163" y="2163170"/>
            <a:ext cx="3788345" cy="2092881"/>
          </a:xfrm>
          <a:prstGeom prst="rect">
            <a:avLst/>
          </a:prstGeom>
          <a:noFill/>
        </p:spPr>
        <p:txBody>
          <a:bodyPr wrap="none" rtlCol="0">
            <a:spAutoFit/>
          </a:bodyPr>
          <a:lstStyle/>
          <a:p>
            <a:pPr marL="285750" indent="-285750">
              <a:buFont typeface="Wingdings" panose="05000000000000000000" pitchFamily="2" charset="2"/>
              <a:buChar char="§"/>
            </a:pPr>
            <a:r>
              <a:rPr lang="en-GB" sz="2800" dirty="0"/>
              <a:t>Distributed Computing</a:t>
            </a:r>
          </a:p>
          <a:p>
            <a:pPr marL="285750" indent="-285750">
              <a:buFont typeface="Wingdings" panose="05000000000000000000" pitchFamily="2" charset="2"/>
              <a:buChar char="§"/>
            </a:pPr>
            <a:r>
              <a:rPr lang="en-GB" sz="2800" dirty="0"/>
              <a:t>Cloud Computing</a:t>
            </a:r>
          </a:p>
          <a:p>
            <a:pPr marL="285750" indent="-285750">
              <a:buFont typeface="Wingdings" panose="05000000000000000000" pitchFamily="2" charset="2"/>
              <a:buChar char="§"/>
            </a:pPr>
            <a:r>
              <a:rPr lang="en-GB" sz="2800" dirty="0"/>
              <a:t>Parallel Computing</a:t>
            </a:r>
          </a:p>
          <a:p>
            <a:pPr marL="285750" indent="-285750">
              <a:buFont typeface="Wingdings" panose="05000000000000000000" pitchFamily="2" charset="2"/>
              <a:buChar char="§"/>
            </a:pPr>
            <a:endParaRPr lang="en-GB" sz="2800" dirty="0"/>
          </a:p>
          <a:p>
            <a:endParaRPr lang="en-GB" dirty="0"/>
          </a:p>
        </p:txBody>
      </p:sp>
    </p:spTree>
    <p:extLst>
      <p:ext uri="{BB962C8B-B14F-4D97-AF65-F5344CB8AC3E}">
        <p14:creationId xmlns:p14="http://schemas.microsoft.com/office/powerpoint/2010/main" val="4462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DF20-875C-43A6-B943-07FBEB9BA8AB}"/>
              </a:ext>
            </a:extLst>
          </p:cNvPr>
          <p:cNvSpPr>
            <a:spLocks noGrp="1"/>
          </p:cNvSpPr>
          <p:nvPr>
            <p:ph type="title"/>
          </p:nvPr>
        </p:nvSpPr>
        <p:spPr/>
        <p:txBody>
          <a:bodyPr/>
          <a:lstStyle/>
          <a:p>
            <a:pPr algn="l"/>
            <a:r>
              <a:rPr lang="en-GB" dirty="0"/>
              <a:t>Computer Networks</a:t>
            </a:r>
          </a:p>
        </p:txBody>
      </p:sp>
      <p:sp>
        <p:nvSpPr>
          <p:cNvPr id="4" name="TextBox 3">
            <a:extLst>
              <a:ext uri="{FF2B5EF4-FFF2-40B4-BE49-F238E27FC236}">
                <a16:creationId xmlns:a16="http://schemas.microsoft.com/office/drawing/2014/main" id="{B4191E3B-CF3E-4DD6-847A-44FD58E8C343}"/>
              </a:ext>
            </a:extLst>
          </p:cNvPr>
          <p:cNvSpPr txBox="1"/>
          <p:nvPr/>
        </p:nvSpPr>
        <p:spPr>
          <a:xfrm>
            <a:off x="284163" y="2254610"/>
            <a:ext cx="7853625" cy="2246769"/>
          </a:xfrm>
          <a:prstGeom prst="rect">
            <a:avLst/>
          </a:prstGeom>
          <a:noFill/>
        </p:spPr>
        <p:txBody>
          <a:bodyPr wrap="none" rtlCol="0">
            <a:spAutoFit/>
          </a:bodyPr>
          <a:lstStyle/>
          <a:p>
            <a:pPr marL="285750" indent="-285750">
              <a:buFont typeface="Wingdings" panose="05000000000000000000" pitchFamily="2" charset="2"/>
              <a:buChar char="§"/>
            </a:pPr>
            <a:r>
              <a:rPr lang="en-GB" sz="2800" dirty="0"/>
              <a:t>Web Development</a:t>
            </a:r>
          </a:p>
          <a:p>
            <a:pPr marL="285750" indent="-285750">
              <a:buFont typeface="Wingdings" panose="05000000000000000000" pitchFamily="2" charset="2"/>
              <a:buChar char="§"/>
            </a:pPr>
            <a:r>
              <a:rPr lang="en-GB" sz="2800" dirty="0"/>
              <a:t>IoT</a:t>
            </a:r>
          </a:p>
          <a:p>
            <a:pPr marL="285750" indent="-285750">
              <a:buFont typeface="Wingdings" panose="05000000000000000000" pitchFamily="2" charset="2"/>
              <a:buChar char="§"/>
            </a:pPr>
            <a:r>
              <a:rPr lang="en-GB" sz="2800" dirty="0"/>
              <a:t>Android Development</a:t>
            </a:r>
          </a:p>
          <a:p>
            <a:pPr marL="285750" indent="-285750">
              <a:buFont typeface="Wingdings" panose="05000000000000000000" pitchFamily="2" charset="2"/>
              <a:buChar char="§"/>
            </a:pPr>
            <a:r>
              <a:rPr lang="en-GB" sz="2800" dirty="0"/>
              <a:t>Security – steganography , information security etc</a:t>
            </a:r>
          </a:p>
          <a:p>
            <a:endParaRPr lang="en-GB" sz="2800" dirty="0"/>
          </a:p>
        </p:txBody>
      </p:sp>
    </p:spTree>
    <p:extLst>
      <p:ext uri="{BB962C8B-B14F-4D97-AF65-F5344CB8AC3E}">
        <p14:creationId xmlns:p14="http://schemas.microsoft.com/office/powerpoint/2010/main" val="397352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6CF8-20E8-483E-B419-848FD6E3CEA8}"/>
              </a:ext>
            </a:extLst>
          </p:cNvPr>
          <p:cNvSpPr>
            <a:spLocks noGrp="1"/>
          </p:cNvSpPr>
          <p:nvPr>
            <p:ph type="title"/>
          </p:nvPr>
        </p:nvSpPr>
        <p:spPr/>
        <p:txBody>
          <a:bodyPr/>
          <a:lstStyle/>
          <a:p>
            <a:pPr algn="l"/>
            <a:r>
              <a:rPr lang="en-GB" dirty="0"/>
              <a:t>Opportunities</a:t>
            </a:r>
          </a:p>
        </p:txBody>
      </p:sp>
      <p:sp>
        <p:nvSpPr>
          <p:cNvPr id="4" name="Rectangle 3">
            <a:extLst>
              <a:ext uri="{FF2B5EF4-FFF2-40B4-BE49-F238E27FC236}">
                <a16:creationId xmlns:a16="http://schemas.microsoft.com/office/drawing/2014/main" id="{CF9566AC-85ED-452F-AEAA-5D348C7AB885}"/>
              </a:ext>
            </a:extLst>
          </p:cNvPr>
          <p:cNvSpPr/>
          <p:nvPr/>
        </p:nvSpPr>
        <p:spPr>
          <a:xfrm>
            <a:off x="284163" y="1994654"/>
            <a:ext cx="3260060" cy="5909310"/>
          </a:xfrm>
          <a:prstGeom prst="rect">
            <a:avLst/>
          </a:prstGeom>
        </p:spPr>
        <p:txBody>
          <a:bodyPr wrap="none">
            <a:spAutoFit/>
          </a:bodyPr>
          <a:lstStyle/>
          <a:p>
            <a:pPr marL="285750" indent="-285750" fontAlgn="base">
              <a:buFont typeface="Wingdings" panose="05000000000000000000" pitchFamily="2" charset="2"/>
              <a:buChar char="§"/>
            </a:pPr>
            <a:r>
              <a:rPr lang="en-GB" dirty="0">
                <a:solidFill>
                  <a:srgbClr val="007AA1"/>
                </a:solidFill>
                <a:latin typeface="nunito"/>
              </a:rPr>
              <a:t>Software Developer</a:t>
            </a:r>
          </a:p>
          <a:p>
            <a:pPr marL="285750" indent="-285750" fontAlgn="base">
              <a:buFont typeface="Wingdings" panose="05000000000000000000" pitchFamily="2" charset="2"/>
              <a:buChar char="§"/>
            </a:pPr>
            <a:r>
              <a:rPr lang="en-GB" dirty="0">
                <a:solidFill>
                  <a:srgbClr val="007AA1"/>
                </a:solidFill>
                <a:latin typeface="nunito"/>
              </a:rPr>
              <a:t>IT consultant</a:t>
            </a:r>
          </a:p>
          <a:p>
            <a:pPr marL="285750" indent="-285750" fontAlgn="base">
              <a:buFont typeface="Wingdings" panose="05000000000000000000" pitchFamily="2" charset="2"/>
              <a:buChar char="§"/>
            </a:pPr>
            <a:r>
              <a:rPr lang="en-GB" dirty="0"/>
              <a:t>Cyber security consultan</a:t>
            </a:r>
            <a:r>
              <a:rPr lang="en-GB" dirty="0">
                <a:solidFill>
                  <a:srgbClr val="007AA1"/>
                </a:solidFill>
                <a:latin typeface="nunito"/>
              </a:rPr>
              <a:t>t</a:t>
            </a:r>
          </a:p>
          <a:p>
            <a:pPr marL="285750" indent="-285750" fontAlgn="base">
              <a:buFont typeface="Wingdings" panose="05000000000000000000" pitchFamily="2" charset="2"/>
              <a:buChar char="§"/>
            </a:pPr>
            <a:r>
              <a:rPr lang="en-GB" dirty="0"/>
              <a:t>Information systems manager</a:t>
            </a:r>
          </a:p>
          <a:p>
            <a:pPr marL="285750" indent="-285750" fontAlgn="base">
              <a:buFont typeface="Wingdings" panose="05000000000000000000" pitchFamily="2" charset="2"/>
              <a:buChar char="§"/>
            </a:pPr>
            <a:r>
              <a:rPr lang="en-GB" dirty="0"/>
              <a:t>Database administrator </a:t>
            </a:r>
          </a:p>
          <a:p>
            <a:pPr marL="285750" indent="-285750" fontAlgn="base">
              <a:buFont typeface="Wingdings" panose="05000000000000000000" pitchFamily="2" charset="2"/>
              <a:buChar char="§"/>
            </a:pPr>
            <a:r>
              <a:rPr lang="en-GB" dirty="0"/>
              <a:t>Multimedia programmer</a:t>
            </a:r>
          </a:p>
          <a:p>
            <a:pPr marL="285750" indent="-285750" fontAlgn="base">
              <a:buFont typeface="Wingdings" panose="05000000000000000000" pitchFamily="2" charset="2"/>
              <a:buChar char="§"/>
            </a:pPr>
            <a:r>
              <a:rPr lang="en-GB" dirty="0"/>
              <a:t>Systems analyst</a:t>
            </a:r>
          </a:p>
          <a:p>
            <a:pPr marL="285750" indent="-285750" fontAlgn="base">
              <a:buFont typeface="Wingdings" panose="05000000000000000000" pitchFamily="2" charset="2"/>
              <a:buChar char="§"/>
            </a:pPr>
            <a:r>
              <a:rPr lang="en-GB" dirty="0"/>
              <a:t>Games developer</a:t>
            </a:r>
          </a:p>
          <a:p>
            <a:pPr marL="285750" indent="-285750" fontAlgn="base">
              <a:buFont typeface="Wingdings" panose="05000000000000000000" pitchFamily="2" charset="2"/>
              <a:buChar char="§"/>
            </a:pPr>
            <a:r>
              <a:rPr lang="en-GB" dirty="0"/>
              <a:t>Forensic computer analyst</a:t>
            </a:r>
          </a:p>
          <a:p>
            <a:pPr marL="285750" indent="-285750" fontAlgn="base">
              <a:buFont typeface="Wingdings" panose="05000000000000000000" pitchFamily="2" charset="2"/>
              <a:buChar char="§"/>
            </a:pPr>
            <a:r>
              <a:rPr lang="en-GB" dirty="0"/>
              <a:t>Data analyst</a:t>
            </a:r>
          </a:p>
          <a:p>
            <a:pPr marL="285750" indent="-285750">
              <a:buFont typeface="Wingdings" panose="05000000000000000000" pitchFamily="2" charset="2"/>
              <a:buChar char="§"/>
            </a:pPr>
            <a:r>
              <a:rPr lang="en-GB" dirty="0"/>
              <a:t>UX designer</a:t>
            </a:r>
          </a:p>
          <a:p>
            <a:pPr marL="285750" indent="-285750">
              <a:buFont typeface="Wingdings" panose="05000000000000000000" pitchFamily="2" charset="2"/>
              <a:buChar char="§"/>
            </a:pPr>
            <a:r>
              <a:rPr lang="en-GB" dirty="0"/>
              <a:t>Web designer</a:t>
            </a:r>
          </a:p>
          <a:p>
            <a:pPr marL="285750" indent="-285750">
              <a:buFont typeface="Wingdings" panose="05000000000000000000" pitchFamily="2" charset="2"/>
              <a:buChar char="§"/>
            </a:pPr>
            <a:r>
              <a:rPr lang="en-GB" dirty="0"/>
              <a:t>Web developer</a:t>
            </a:r>
          </a:p>
          <a:p>
            <a:pPr marL="285750" indent="-285750" fontAlgn="base">
              <a:buFont typeface="Wingdings" panose="05000000000000000000" pitchFamily="2" charset="2"/>
              <a:buChar char="§"/>
            </a:pPr>
            <a:r>
              <a:rPr lang="en-GB" dirty="0"/>
              <a:t>E-Commerce Analyst</a:t>
            </a:r>
          </a:p>
          <a:p>
            <a:pPr marL="285750" indent="-285750" fontAlgn="base">
              <a:buFont typeface="Wingdings" panose="05000000000000000000" pitchFamily="2" charset="2"/>
              <a:buChar char="§"/>
            </a:pPr>
            <a:r>
              <a:rPr lang="en-GB" dirty="0"/>
              <a:t>Network Security Engineer</a:t>
            </a:r>
          </a:p>
          <a:p>
            <a:pPr marL="285750" indent="-285750" fontAlgn="base">
              <a:buFont typeface="Wingdings" panose="05000000000000000000" pitchFamily="2" charset="2"/>
              <a:buChar char="§"/>
            </a:pPr>
            <a:r>
              <a:rPr lang="en-GB" dirty="0"/>
              <a:t>And many more…</a:t>
            </a:r>
          </a:p>
          <a:p>
            <a:pPr marL="285750" indent="-285750" fontAlgn="base">
              <a:buFont typeface="Wingdings" panose="05000000000000000000" pitchFamily="2" charset="2"/>
              <a:buChar char="§"/>
            </a:pPr>
            <a:endParaRPr lang="en-GB" dirty="0"/>
          </a:p>
          <a:p>
            <a:pPr marL="285750" indent="-285750" fontAlgn="base">
              <a:buFont typeface="Wingdings" panose="05000000000000000000" pitchFamily="2" charset="2"/>
              <a:buChar char="§"/>
            </a:pPr>
            <a:endParaRPr lang="en-GB" dirty="0"/>
          </a:p>
          <a:p>
            <a:pPr marL="285750" indent="-285750" fontAlgn="base">
              <a:buFont typeface="Wingdings" panose="05000000000000000000" pitchFamily="2" charset="2"/>
              <a:buChar char="§"/>
            </a:pPr>
            <a:endParaRPr lang="en-GB" dirty="0"/>
          </a:p>
          <a:p>
            <a:pPr marL="285750" indent="-285750" fontAlgn="base">
              <a:buFont typeface="Wingdings" panose="05000000000000000000" pitchFamily="2" charset="2"/>
              <a:buChar char="§"/>
            </a:pPr>
            <a:endParaRPr lang="en-GB" dirty="0"/>
          </a:p>
          <a:p>
            <a:pPr marL="285750" indent="-285750" fontAlgn="base">
              <a:buFont typeface="Wingdings" panose="05000000000000000000" pitchFamily="2" charset="2"/>
              <a:buChar char="§"/>
            </a:pPr>
            <a:endParaRPr lang="en-GB" dirty="0"/>
          </a:p>
        </p:txBody>
      </p:sp>
    </p:spTree>
    <p:extLst>
      <p:ext uri="{BB962C8B-B14F-4D97-AF65-F5344CB8AC3E}">
        <p14:creationId xmlns:p14="http://schemas.microsoft.com/office/powerpoint/2010/main" val="70654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Essentials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pPr lvl="0"/>
            <a:r>
              <a:rPr lang="en-US" dirty="0"/>
              <a:t>Chapter 5,6</a:t>
            </a:r>
            <a:endParaRPr lang="en-GB"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926511"/>
            <a:ext cx="8289423" cy="523220"/>
          </a:xfrm>
          <a:prstGeom prst="rect">
            <a:avLst/>
          </a:prstGeom>
          <a:noFill/>
        </p:spPr>
        <p:txBody>
          <a:bodyPr wrap="square" rtlCol="0">
            <a:spAutoFit/>
          </a:bodyPr>
          <a:lstStyle/>
          <a:p>
            <a:pPr marL="342900" indent="-342900">
              <a:buClr>
                <a:schemeClr val="bg1">
                  <a:lumMod val="65000"/>
                </a:schemeClr>
              </a:buClr>
              <a:buFont typeface="Wingdings" panose="05000000000000000000" pitchFamily="2" charset="2"/>
              <a:buChar char="Ø"/>
            </a:pPr>
            <a:r>
              <a:rPr lang="en-US" sz="2800" dirty="0"/>
              <a:t>The module is available on CISCO account.</a:t>
            </a:r>
            <a:endParaRPr lang="en-FI" sz="2800" dirty="0"/>
          </a:p>
        </p:txBody>
      </p:sp>
    </p:spTree>
    <p:extLst>
      <p:ext uri="{BB962C8B-B14F-4D97-AF65-F5344CB8AC3E}">
        <p14:creationId xmlns:p14="http://schemas.microsoft.com/office/powerpoint/2010/main" val="269501859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111</TotalTime>
  <Words>435</Words>
  <Application>Microsoft Office PowerPoint</Application>
  <PresentationFormat>On-screen Show (4:3)</PresentationFormat>
  <Paragraphs>95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nunito</vt:lpstr>
      <vt:lpstr>Wingdings</vt:lpstr>
      <vt:lpstr>Spectrum</vt:lpstr>
      <vt:lpstr>Domains of computer science</vt:lpstr>
      <vt:lpstr>Lecture Outline</vt:lpstr>
      <vt:lpstr>Specific Objectives</vt:lpstr>
      <vt:lpstr>Domains</vt:lpstr>
      <vt:lpstr>Data Science</vt:lpstr>
      <vt:lpstr>High Performance Computing</vt:lpstr>
      <vt:lpstr>Computer Networks</vt:lpstr>
      <vt:lpstr>Opportunities</vt:lpstr>
      <vt:lpstr>IT Essentials</vt:lpstr>
      <vt:lpstr>Grading Policy</vt:lpstr>
      <vt:lpstr>Exam Permit Policy</vt:lpstr>
      <vt:lpstr>References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Rifath Mahmud</cp:lastModifiedBy>
  <cp:revision>26</cp:revision>
  <dcterms:created xsi:type="dcterms:W3CDTF">2018-12-10T17:20:29Z</dcterms:created>
  <dcterms:modified xsi:type="dcterms:W3CDTF">2020-07-21T15:13:27Z</dcterms:modified>
</cp:coreProperties>
</file>