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81" r:id="rId4"/>
    <p:sldId id="282" r:id="rId5"/>
    <p:sldId id="288" r:id="rId6"/>
    <p:sldId id="289" r:id="rId7"/>
    <p:sldId id="264" r:id="rId8"/>
    <p:sldId id="280" r:id="rId9"/>
    <p:sldId id="265" r:id="rId10"/>
    <p:sldId id="287" r:id="rId11"/>
    <p:sldId id="285" r:id="rId12"/>
    <p:sldId id="286"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A4B1-DB2E-4419-98F1-9875B8C4A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AC92BD-5E47-4377-85D1-576038BB3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EE8D20-B92D-462B-9ADF-FD569486849D}"/>
              </a:ext>
            </a:extLst>
          </p:cNvPr>
          <p:cNvSpPr>
            <a:spLocks noGrp="1"/>
          </p:cNvSpPr>
          <p:nvPr>
            <p:ph type="dt" sz="half" idx="10"/>
          </p:nvPr>
        </p:nvSpPr>
        <p:spPr/>
        <p:txBody>
          <a:bodyPr/>
          <a:lstStyle/>
          <a:p>
            <a:fld id="{462C35B0-5F70-43A8-AACE-3B3AA5EEEEC5}" type="datetimeFigureOut">
              <a:rPr lang="en-US" smtClean="0"/>
              <a:t>10/17/2021</a:t>
            </a:fld>
            <a:endParaRPr lang="en-US"/>
          </a:p>
        </p:txBody>
      </p:sp>
      <p:sp>
        <p:nvSpPr>
          <p:cNvPr id="5" name="Footer Placeholder 4">
            <a:extLst>
              <a:ext uri="{FF2B5EF4-FFF2-40B4-BE49-F238E27FC236}">
                <a16:creationId xmlns:a16="http://schemas.microsoft.com/office/drawing/2014/main" id="{3F21ADF8-B504-4BB3-A71B-67E442D3B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11954-3FBF-4A46-A6A2-F7A5B9178478}"/>
              </a:ext>
            </a:extLst>
          </p:cNvPr>
          <p:cNvSpPr>
            <a:spLocks noGrp="1"/>
          </p:cNvSpPr>
          <p:nvPr>
            <p:ph type="sldNum" sz="quarter" idx="12"/>
          </p:nvPr>
        </p:nvSpPr>
        <p:spPr/>
        <p:txBody>
          <a:bodyPr/>
          <a:lstStyle/>
          <a:p>
            <a:fld id="{0E575357-7F63-4111-B429-CE21B234D358}" type="slidenum">
              <a:rPr lang="en-US" smtClean="0"/>
              <a:t>‹#›</a:t>
            </a:fld>
            <a:endParaRPr lang="en-US"/>
          </a:p>
        </p:txBody>
      </p:sp>
    </p:spTree>
    <p:extLst>
      <p:ext uri="{BB962C8B-B14F-4D97-AF65-F5344CB8AC3E}">
        <p14:creationId xmlns:p14="http://schemas.microsoft.com/office/powerpoint/2010/main" val="4163833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BFF1-46D6-4406-BACF-B185F148E3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34C022-CE6D-4A5B-9909-A6CD343AE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CE9E2-FEDB-4AA5-9D3D-1DC1127EBB8A}"/>
              </a:ext>
            </a:extLst>
          </p:cNvPr>
          <p:cNvSpPr>
            <a:spLocks noGrp="1"/>
          </p:cNvSpPr>
          <p:nvPr>
            <p:ph type="dt" sz="half" idx="10"/>
          </p:nvPr>
        </p:nvSpPr>
        <p:spPr/>
        <p:txBody>
          <a:bodyPr/>
          <a:lstStyle/>
          <a:p>
            <a:fld id="{462C35B0-5F70-43A8-AACE-3B3AA5EEEEC5}" type="datetimeFigureOut">
              <a:rPr lang="en-US" smtClean="0"/>
              <a:t>10/17/2021</a:t>
            </a:fld>
            <a:endParaRPr lang="en-US"/>
          </a:p>
        </p:txBody>
      </p:sp>
      <p:sp>
        <p:nvSpPr>
          <p:cNvPr id="5" name="Footer Placeholder 4">
            <a:extLst>
              <a:ext uri="{FF2B5EF4-FFF2-40B4-BE49-F238E27FC236}">
                <a16:creationId xmlns:a16="http://schemas.microsoft.com/office/drawing/2014/main" id="{A3395C74-3073-42CD-A7E4-335BFBCEE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77131-A399-4A4D-A73D-AF4317F81B88}"/>
              </a:ext>
            </a:extLst>
          </p:cNvPr>
          <p:cNvSpPr>
            <a:spLocks noGrp="1"/>
          </p:cNvSpPr>
          <p:nvPr>
            <p:ph type="sldNum" sz="quarter" idx="12"/>
          </p:nvPr>
        </p:nvSpPr>
        <p:spPr/>
        <p:txBody>
          <a:bodyPr/>
          <a:lstStyle/>
          <a:p>
            <a:fld id="{0E575357-7F63-4111-B429-CE21B234D358}" type="slidenum">
              <a:rPr lang="en-US" smtClean="0"/>
              <a:t>‹#›</a:t>
            </a:fld>
            <a:endParaRPr lang="en-US"/>
          </a:p>
        </p:txBody>
      </p:sp>
    </p:spTree>
    <p:extLst>
      <p:ext uri="{BB962C8B-B14F-4D97-AF65-F5344CB8AC3E}">
        <p14:creationId xmlns:p14="http://schemas.microsoft.com/office/powerpoint/2010/main" val="419487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BB3756-FC57-4DA8-9415-2E8D7789C2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65C7F-231A-4E87-B103-A808DB46D6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7143D-7030-4C81-A487-1D1778D4EE3F}"/>
              </a:ext>
            </a:extLst>
          </p:cNvPr>
          <p:cNvSpPr>
            <a:spLocks noGrp="1"/>
          </p:cNvSpPr>
          <p:nvPr>
            <p:ph type="dt" sz="half" idx="10"/>
          </p:nvPr>
        </p:nvSpPr>
        <p:spPr/>
        <p:txBody>
          <a:bodyPr/>
          <a:lstStyle/>
          <a:p>
            <a:fld id="{462C35B0-5F70-43A8-AACE-3B3AA5EEEEC5}" type="datetimeFigureOut">
              <a:rPr lang="en-US" smtClean="0"/>
              <a:t>10/17/2021</a:t>
            </a:fld>
            <a:endParaRPr lang="en-US"/>
          </a:p>
        </p:txBody>
      </p:sp>
      <p:sp>
        <p:nvSpPr>
          <p:cNvPr id="5" name="Footer Placeholder 4">
            <a:extLst>
              <a:ext uri="{FF2B5EF4-FFF2-40B4-BE49-F238E27FC236}">
                <a16:creationId xmlns:a16="http://schemas.microsoft.com/office/drawing/2014/main" id="{BCC22D7C-DAD4-4AB3-83E0-41833003C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C299F-ED6F-4659-9DC6-76AC202E6693}"/>
              </a:ext>
            </a:extLst>
          </p:cNvPr>
          <p:cNvSpPr>
            <a:spLocks noGrp="1"/>
          </p:cNvSpPr>
          <p:nvPr>
            <p:ph type="sldNum" sz="quarter" idx="12"/>
          </p:nvPr>
        </p:nvSpPr>
        <p:spPr/>
        <p:txBody>
          <a:bodyPr/>
          <a:lstStyle/>
          <a:p>
            <a:fld id="{0E575357-7F63-4111-B429-CE21B234D358}" type="slidenum">
              <a:rPr lang="en-US" smtClean="0"/>
              <a:t>‹#›</a:t>
            </a:fld>
            <a:endParaRPr lang="en-US"/>
          </a:p>
        </p:txBody>
      </p:sp>
    </p:spTree>
    <p:extLst>
      <p:ext uri="{BB962C8B-B14F-4D97-AF65-F5344CB8AC3E}">
        <p14:creationId xmlns:p14="http://schemas.microsoft.com/office/powerpoint/2010/main" val="221893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C2CF-BA3A-45BD-B99F-C8625A8AF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41ECA7-D315-4AB0-886E-AC5D773A86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8F863-8BCD-483B-85CE-C1BD6E7BD623}"/>
              </a:ext>
            </a:extLst>
          </p:cNvPr>
          <p:cNvSpPr>
            <a:spLocks noGrp="1"/>
          </p:cNvSpPr>
          <p:nvPr>
            <p:ph type="dt" sz="half" idx="10"/>
          </p:nvPr>
        </p:nvSpPr>
        <p:spPr/>
        <p:txBody>
          <a:bodyPr/>
          <a:lstStyle/>
          <a:p>
            <a:fld id="{462C35B0-5F70-43A8-AACE-3B3AA5EEEEC5}" type="datetimeFigureOut">
              <a:rPr lang="en-US" smtClean="0"/>
              <a:t>10/17/2021</a:t>
            </a:fld>
            <a:endParaRPr lang="en-US"/>
          </a:p>
        </p:txBody>
      </p:sp>
      <p:sp>
        <p:nvSpPr>
          <p:cNvPr id="5" name="Footer Placeholder 4">
            <a:extLst>
              <a:ext uri="{FF2B5EF4-FFF2-40B4-BE49-F238E27FC236}">
                <a16:creationId xmlns:a16="http://schemas.microsoft.com/office/drawing/2014/main" id="{1056A941-DD10-4A66-93DF-E98AE1908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7A33A-0F90-41CF-B788-263D70DF2821}"/>
              </a:ext>
            </a:extLst>
          </p:cNvPr>
          <p:cNvSpPr>
            <a:spLocks noGrp="1"/>
          </p:cNvSpPr>
          <p:nvPr>
            <p:ph type="sldNum" sz="quarter" idx="12"/>
          </p:nvPr>
        </p:nvSpPr>
        <p:spPr/>
        <p:txBody>
          <a:bodyPr/>
          <a:lstStyle/>
          <a:p>
            <a:fld id="{0E575357-7F63-4111-B429-CE21B234D358}" type="slidenum">
              <a:rPr lang="en-US" smtClean="0"/>
              <a:t>‹#›</a:t>
            </a:fld>
            <a:endParaRPr lang="en-US"/>
          </a:p>
        </p:txBody>
      </p:sp>
    </p:spTree>
    <p:extLst>
      <p:ext uri="{BB962C8B-B14F-4D97-AF65-F5344CB8AC3E}">
        <p14:creationId xmlns:p14="http://schemas.microsoft.com/office/powerpoint/2010/main" val="328709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CAAC-4132-4973-BBAB-1C5AF63098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AE8289-2A2E-48A8-B2A2-86874A22D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4E50C-1A0B-426E-B079-CCAAF5F92F36}"/>
              </a:ext>
            </a:extLst>
          </p:cNvPr>
          <p:cNvSpPr>
            <a:spLocks noGrp="1"/>
          </p:cNvSpPr>
          <p:nvPr>
            <p:ph type="dt" sz="half" idx="10"/>
          </p:nvPr>
        </p:nvSpPr>
        <p:spPr/>
        <p:txBody>
          <a:bodyPr/>
          <a:lstStyle/>
          <a:p>
            <a:fld id="{462C35B0-5F70-43A8-AACE-3B3AA5EEEEC5}" type="datetimeFigureOut">
              <a:rPr lang="en-US" smtClean="0"/>
              <a:t>10/17/2021</a:t>
            </a:fld>
            <a:endParaRPr lang="en-US"/>
          </a:p>
        </p:txBody>
      </p:sp>
      <p:sp>
        <p:nvSpPr>
          <p:cNvPr id="5" name="Footer Placeholder 4">
            <a:extLst>
              <a:ext uri="{FF2B5EF4-FFF2-40B4-BE49-F238E27FC236}">
                <a16:creationId xmlns:a16="http://schemas.microsoft.com/office/drawing/2014/main" id="{13AD33F5-3C81-4D7D-8305-83119DF57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C3225-865B-40DD-B5A1-4AF237544309}"/>
              </a:ext>
            </a:extLst>
          </p:cNvPr>
          <p:cNvSpPr>
            <a:spLocks noGrp="1"/>
          </p:cNvSpPr>
          <p:nvPr>
            <p:ph type="sldNum" sz="quarter" idx="12"/>
          </p:nvPr>
        </p:nvSpPr>
        <p:spPr/>
        <p:txBody>
          <a:bodyPr/>
          <a:lstStyle/>
          <a:p>
            <a:fld id="{0E575357-7F63-4111-B429-CE21B234D358}" type="slidenum">
              <a:rPr lang="en-US" smtClean="0"/>
              <a:t>‹#›</a:t>
            </a:fld>
            <a:endParaRPr lang="en-US"/>
          </a:p>
        </p:txBody>
      </p:sp>
    </p:spTree>
    <p:extLst>
      <p:ext uri="{BB962C8B-B14F-4D97-AF65-F5344CB8AC3E}">
        <p14:creationId xmlns:p14="http://schemas.microsoft.com/office/powerpoint/2010/main" val="324293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5FAD-2B53-4C57-A454-F484F5676C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28A54A-E2FB-4D65-A886-5DF67437BC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0983B1-7600-4B14-9BCE-7FDA8781A2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5196D4-B276-410D-8C7C-7E975464C82A}"/>
              </a:ext>
            </a:extLst>
          </p:cNvPr>
          <p:cNvSpPr>
            <a:spLocks noGrp="1"/>
          </p:cNvSpPr>
          <p:nvPr>
            <p:ph type="dt" sz="half" idx="10"/>
          </p:nvPr>
        </p:nvSpPr>
        <p:spPr/>
        <p:txBody>
          <a:bodyPr/>
          <a:lstStyle/>
          <a:p>
            <a:fld id="{462C35B0-5F70-43A8-AACE-3B3AA5EEEEC5}" type="datetimeFigureOut">
              <a:rPr lang="en-US" smtClean="0"/>
              <a:t>10/17/2021</a:t>
            </a:fld>
            <a:endParaRPr lang="en-US"/>
          </a:p>
        </p:txBody>
      </p:sp>
      <p:sp>
        <p:nvSpPr>
          <p:cNvPr id="6" name="Footer Placeholder 5">
            <a:extLst>
              <a:ext uri="{FF2B5EF4-FFF2-40B4-BE49-F238E27FC236}">
                <a16:creationId xmlns:a16="http://schemas.microsoft.com/office/drawing/2014/main" id="{47382BFA-7D54-483F-B8F9-1F6480427A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64751F-B378-4253-813D-E45FA9653BE6}"/>
              </a:ext>
            </a:extLst>
          </p:cNvPr>
          <p:cNvSpPr>
            <a:spLocks noGrp="1"/>
          </p:cNvSpPr>
          <p:nvPr>
            <p:ph type="sldNum" sz="quarter" idx="12"/>
          </p:nvPr>
        </p:nvSpPr>
        <p:spPr/>
        <p:txBody>
          <a:bodyPr/>
          <a:lstStyle/>
          <a:p>
            <a:fld id="{0E575357-7F63-4111-B429-CE21B234D358}" type="slidenum">
              <a:rPr lang="en-US" smtClean="0"/>
              <a:t>‹#›</a:t>
            </a:fld>
            <a:endParaRPr lang="en-US"/>
          </a:p>
        </p:txBody>
      </p:sp>
    </p:spTree>
    <p:extLst>
      <p:ext uri="{BB962C8B-B14F-4D97-AF65-F5344CB8AC3E}">
        <p14:creationId xmlns:p14="http://schemas.microsoft.com/office/powerpoint/2010/main" val="312755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4141-1E04-41B3-8479-680A8B836C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E49EA-D55F-4C30-95AA-338F01FFA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A42A9-758A-43BC-96AA-D9D0639841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72AE5D-A678-43FE-9373-0D0B1649A8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8CBBC6-07F1-464D-ADA3-80D8AE79FE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C57D0E-C134-479F-A243-F31FD9A0B7A4}"/>
              </a:ext>
            </a:extLst>
          </p:cNvPr>
          <p:cNvSpPr>
            <a:spLocks noGrp="1"/>
          </p:cNvSpPr>
          <p:nvPr>
            <p:ph type="dt" sz="half" idx="10"/>
          </p:nvPr>
        </p:nvSpPr>
        <p:spPr/>
        <p:txBody>
          <a:bodyPr/>
          <a:lstStyle/>
          <a:p>
            <a:fld id="{462C35B0-5F70-43A8-AACE-3B3AA5EEEEC5}" type="datetimeFigureOut">
              <a:rPr lang="en-US" smtClean="0"/>
              <a:t>10/17/2021</a:t>
            </a:fld>
            <a:endParaRPr lang="en-US"/>
          </a:p>
        </p:txBody>
      </p:sp>
      <p:sp>
        <p:nvSpPr>
          <p:cNvPr id="8" name="Footer Placeholder 7">
            <a:extLst>
              <a:ext uri="{FF2B5EF4-FFF2-40B4-BE49-F238E27FC236}">
                <a16:creationId xmlns:a16="http://schemas.microsoft.com/office/drawing/2014/main" id="{5385E2A6-482E-46E7-B693-9517121962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D3998A-8FA3-4522-A747-14F4C37812BF}"/>
              </a:ext>
            </a:extLst>
          </p:cNvPr>
          <p:cNvSpPr>
            <a:spLocks noGrp="1"/>
          </p:cNvSpPr>
          <p:nvPr>
            <p:ph type="sldNum" sz="quarter" idx="12"/>
          </p:nvPr>
        </p:nvSpPr>
        <p:spPr/>
        <p:txBody>
          <a:bodyPr/>
          <a:lstStyle/>
          <a:p>
            <a:fld id="{0E575357-7F63-4111-B429-CE21B234D358}" type="slidenum">
              <a:rPr lang="en-US" smtClean="0"/>
              <a:t>‹#›</a:t>
            </a:fld>
            <a:endParaRPr lang="en-US"/>
          </a:p>
        </p:txBody>
      </p:sp>
    </p:spTree>
    <p:extLst>
      <p:ext uri="{BB962C8B-B14F-4D97-AF65-F5344CB8AC3E}">
        <p14:creationId xmlns:p14="http://schemas.microsoft.com/office/powerpoint/2010/main" val="220089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DA8A-D1D7-40F6-8B2D-2C546ADCE3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5C5BA3-D6EE-43BB-AE6F-2415CE716244}"/>
              </a:ext>
            </a:extLst>
          </p:cNvPr>
          <p:cNvSpPr>
            <a:spLocks noGrp="1"/>
          </p:cNvSpPr>
          <p:nvPr>
            <p:ph type="dt" sz="half" idx="10"/>
          </p:nvPr>
        </p:nvSpPr>
        <p:spPr/>
        <p:txBody>
          <a:bodyPr/>
          <a:lstStyle/>
          <a:p>
            <a:fld id="{462C35B0-5F70-43A8-AACE-3B3AA5EEEEC5}" type="datetimeFigureOut">
              <a:rPr lang="en-US" smtClean="0"/>
              <a:t>10/17/2021</a:t>
            </a:fld>
            <a:endParaRPr lang="en-US"/>
          </a:p>
        </p:txBody>
      </p:sp>
      <p:sp>
        <p:nvSpPr>
          <p:cNvPr id="4" name="Footer Placeholder 3">
            <a:extLst>
              <a:ext uri="{FF2B5EF4-FFF2-40B4-BE49-F238E27FC236}">
                <a16:creationId xmlns:a16="http://schemas.microsoft.com/office/drawing/2014/main" id="{EF6140D6-A249-41CA-B859-63A566B990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45F3E8-A867-48C4-9EF7-65B4D7A66A65}"/>
              </a:ext>
            </a:extLst>
          </p:cNvPr>
          <p:cNvSpPr>
            <a:spLocks noGrp="1"/>
          </p:cNvSpPr>
          <p:nvPr>
            <p:ph type="sldNum" sz="quarter" idx="12"/>
          </p:nvPr>
        </p:nvSpPr>
        <p:spPr/>
        <p:txBody>
          <a:bodyPr/>
          <a:lstStyle/>
          <a:p>
            <a:fld id="{0E575357-7F63-4111-B429-CE21B234D358}" type="slidenum">
              <a:rPr lang="en-US" smtClean="0"/>
              <a:t>‹#›</a:t>
            </a:fld>
            <a:endParaRPr lang="en-US"/>
          </a:p>
        </p:txBody>
      </p:sp>
    </p:spTree>
    <p:extLst>
      <p:ext uri="{BB962C8B-B14F-4D97-AF65-F5344CB8AC3E}">
        <p14:creationId xmlns:p14="http://schemas.microsoft.com/office/powerpoint/2010/main" val="164450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55C45C-CCFD-480B-989B-47BD88DB1175}"/>
              </a:ext>
            </a:extLst>
          </p:cNvPr>
          <p:cNvSpPr>
            <a:spLocks noGrp="1"/>
          </p:cNvSpPr>
          <p:nvPr>
            <p:ph type="dt" sz="half" idx="10"/>
          </p:nvPr>
        </p:nvSpPr>
        <p:spPr/>
        <p:txBody>
          <a:bodyPr/>
          <a:lstStyle/>
          <a:p>
            <a:fld id="{462C35B0-5F70-43A8-AACE-3B3AA5EEEEC5}" type="datetimeFigureOut">
              <a:rPr lang="en-US" smtClean="0"/>
              <a:t>10/17/2021</a:t>
            </a:fld>
            <a:endParaRPr lang="en-US"/>
          </a:p>
        </p:txBody>
      </p:sp>
      <p:sp>
        <p:nvSpPr>
          <p:cNvPr id="3" name="Footer Placeholder 2">
            <a:extLst>
              <a:ext uri="{FF2B5EF4-FFF2-40B4-BE49-F238E27FC236}">
                <a16:creationId xmlns:a16="http://schemas.microsoft.com/office/drawing/2014/main" id="{6B80DBD1-EBF1-441D-9253-2B87D0A699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01D584-7498-41C1-9A2D-7F19B05F405A}"/>
              </a:ext>
            </a:extLst>
          </p:cNvPr>
          <p:cNvSpPr>
            <a:spLocks noGrp="1"/>
          </p:cNvSpPr>
          <p:nvPr>
            <p:ph type="sldNum" sz="quarter" idx="12"/>
          </p:nvPr>
        </p:nvSpPr>
        <p:spPr/>
        <p:txBody>
          <a:bodyPr/>
          <a:lstStyle/>
          <a:p>
            <a:fld id="{0E575357-7F63-4111-B429-CE21B234D358}" type="slidenum">
              <a:rPr lang="en-US" smtClean="0"/>
              <a:t>‹#›</a:t>
            </a:fld>
            <a:endParaRPr lang="en-US"/>
          </a:p>
        </p:txBody>
      </p:sp>
    </p:spTree>
    <p:extLst>
      <p:ext uri="{BB962C8B-B14F-4D97-AF65-F5344CB8AC3E}">
        <p14:creationId xmlns:p14="http://schemas.microsoft.com/office/powerpoint/2010/main" val="58043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1DF3B-51A2-46E3-B14C-89CFC1652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359BA2-F3BC-4130-B33A-D0A7C51CC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3617DC-3BA9-413B-885F-BD846265D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BCF3E-DF95-4B24-A876-B9B2F200984A}"/>
              </a:ext>
            </a:extLst>
          </p:cNvPr>
          <p:cNvSpPr>
            <a:spLocks noGrp="1"/>
          </p:cNvSpPr>
          <p:nvPr>
            <p:ph type="dt" sz="half" idx="10"/>
          </p:nvPr>
        </p:nvSpPr>
        <p:spPr/>
        <p:txBody>
          <a:bodyPr/>
          <a:lstStyle/>
          <a:p>
            <a:fld id="{462C35B0-5F70-43A8-AACE-3B3AA5EEEEC5}" type="datetimeFigureOut">
              <a:rPr lang="en-US" smtClean="0"/>
              <a:t>10/17/2021</a:t>
            </a:fld>
            <a:endParaRPr lang="en-US"/>
          </a:p>
        </p:txBody>
      </p:sp>
      <p:sp>
        <p:nvSpPr>
          <p:cNvPr id="6" name="Footer Placeholder 5">
            <a:extLst>
              <a:ext uri="{FF2B5EF4-FFF2-40B4-BE49-F238E27FC236}">
                <a16:creationId xmlns:a16="http://schemas.microsoft.com/office/drawing/2014/main" id="{E3A1A244-2CF0-4F5F-BA3C-D7537648E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DD231-3B01-41F2-A14C-9BAEB749AD6E}"/>
              </a:ext>
            </a:extLst>
          </p:cNvPr>
          <p:cNvSpPr>
            <a:spLocks noGrp="1"/>
          </p:cNvSpPr>
          <p:nvPr>
            <p:ph type="sldNum" sz="quarter" idx="12"/>
          </p:nvPr>
        </p:nvSpPr>
        <p:spPr/>
        <p:txBody>
          <a:bodyPr/>
          <a:lstStyle/>
          <a:p>
            <a:fld id="{0E575357-7F63-4111-B429-CE21B234D358}" type="slidenum">
              <a:rPr lang="en-US" smtClean="0"/>
              <a:t>‹#›</a:t>
            </a:fld>
            <a:endParaRPr lang="en-US"/>
          </a:p>
        </p:txBody>
      </p:sp>
    </p:spTree>
    <p:extLst>
      <p:ext uri="{BB962C8B-B14F-4D97-AF65-F5344CB8AC3E}">
        <p14:creationId xmlns:p14="http://schemas.microsoft.com/office/powerpoint/2010/main" val="177125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4861-3432-49B7-A9B9-238D2841D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1E6373-DA22-48F9-8AE1-5E7CE55A8B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B7514B-3F63-400F-9623-93086C2C3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21A03-DE5B-48FF-8C5D-825B44A22AAE}"/>
              </a:ext>
            </a:extLst>
          </p:cNvPr>
          <p:cNvSpPr>
            <a:spLocks noGrp="1"/>
          </p:cNvSpPr>
          <p:nvPr>
            <p:ph type="dt" sz="half" idx="10"/>
          </p:nvPr>
        </p:nvSpPr>
        <p:spPr/>
        <p:txBody>
          <a:bodyPr/>
          <a:lstStyle/>
          <a:p>
            <a:fld id="{462C35B0-5F70-43A8-AACE-3B3AA5EEEEC5}" type="datetimeFigureOut">
              <a:rPr lang="en-US" smtClean="0"/>
              <a:t>10/17/2021</a:t>
            </a:fld>
            <a:endParaRPr lang="en-US"/>
          </a:p>
        </p:txBody>
      </p:sp>
      <p:sp>
        <p:nvSpPr>
          <p:cNvPr id="6" name="Footer Placeholder 5">
            <a:extLst>
              <a:ext uri="{FF2B5EF4-FFF2-40B4-BE49-F238E27FC236}">
                <a16:creationId xmlns:a16="http://schemas.microsoft.com/office/drawing/2014/main" id="{4E25775D-8DDE-4438-B9F2-1AC951EE87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DB9A8-C31A-4B42-8A40-F25416EF24D6}"/>
              </a:ext>
            </a:extLst>
          </p:cNvPr>
          <p:cNvSpPr>
            <a:spLocks noGrp="1"/>
          </p:cNvSpPr>
          <p:nvPr>
            <p:ph type="sldNum" sz="quarter" idx="12"/>
          </p:nvPr>
        </p:nvSpPr>
        <p:spPr/>
        <p:txBody>
          <a:bodyPr/>
          <a:lstStyle/>
          <a:p>
            <a:fld id="{0E575357-7F63-4111-B429-CE21B234D358}" type="slidenum">
              <a:rPr lang="en-US" smtClean="0"/>
              <a:t>‹#›</a:t>
            </a:fld>
            <a:endParaRPr lang="en-US"/>
          </a:p>
        </p:txBody>
      </p:sp>
    </p:spTree>
    <p:extLst>
      <p:ext uri="{BB962C8B-B14F-4D97-AF65-F5344CB8AC3E}">
        <p14:creationId xmlns:p14="http://schemas.microsoft.com/office/powerpoint/2010/main" val="225544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4D4C2-A36B-42EA-B572-39ED8254F1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11BFD-D623-4C59-B710-1D9F5D77B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BD8E6-695F-49C1-99B0-644D8B96E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C35B0-5F70-43A8-AACE-3B3AA5EEEEC5}" type="datetimeFigureOut">
              <a:rPr lang="en-US" smtClean="0"/>
              <a:t>10/17/2021</a:t>
            </a:fld>
            <a:endParaRPr lang="en-US"/>
          </a:p>
        </p:txBody>
      </p:sp>
      <p:sp>
        <p:nvSpPr>
          <p:cNvPr id="5" name="Footer Placeholder 4">
            <a:extLst>
              <a:ext uri="{FF2B5EF4-FFF2-40B4-BE49-F238E27FC236}">
                <a16:creationId xmlns:a16="http://schemas.microsoft.com/office/drawing/2014/main" id="{A8945923-6325-44B0-9DE5-DEFA49CE0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53F4A3-58D3-447E-BDA3-AFEE4FA89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75357-7F63-4111-B429-CE21B234D358}" type="slidenum">
              <a:rPr lang="en-US" smtClean="0"/>
              <a:t>‹#›</a:t>
            </a:fld>
            <a:endParaRPr lang="en-US"/>
          </a:p>
        </p:txBody>
      </p:sp>
    </p:spTree>
    <p:extLst>
      <p:ext uri="{BB962C8B-B14F-4D97-AF65-F5344CB8AC3E}">
        <p14:creationId xmlns:p14="http://schemas.microsoft.com/office/powerpoint/2010/main" val="72859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1.tif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CCA675-D8C2-4C6C-8352-FBFFBDA6AE32}"/>
                  </a:ext>
                </a:extLst>
              </p:cNvPr>
              <p:cNvSpPr txBox="1"/>
              <p:nvPr/>
            </p:nvSpPr>
            <p:spPr>
              <a:xfrm>
                <a:off x="548640" y="136394"/>
                <a:ext cx="11240086" cy="5678478"/>
              </a:xfrm>
              <a:prstGeom prst="rect">
                <a:avLst/>
              </a:prstGeom>
              <a:noFill/>
            </p:spPr>
            <p:txBody>
              <a:bodyPr wrap="square" rtlCol="0">
                <a:spAutoFit/>
              </a:bodyPr>
              <a:lstStyle/>
              <a:p>
                <a:pPr marL="274320" indent="-285750" algn="ctr">
                  <a:spcAft>
                    <a:spcPts val="1200"/>
                  </a:spcAft>
                  <a:buFont typeface="Arial" panose="020B0604020202020204" pitchFamily="34" charset="0"/>
                  <a:buChar char="•"/>
                </a:pPr>
                <a:r>
                  <a:rPr lang="en-US" sz="2800" b="1" dirty="0"/>
                  <a:t>Analysis of Function</a:t>
                </a:r>
              </a:p>
              <a:p>
                <a:pPr marL="822960" indent="-285750" algn="just">
                  <a:spcBef>
                    <a:spcPts val="1200"/>
                  </a:spcBef>
                  <a:spcAft>
                    <a:spcPts val="1200"/>
                  </a:spcAft>
                  <a:buFont typeface="Arial" panose="020B0604020202020204" pitchFamily="34" charset="0"/>
                  <a:buChar char="•"/>
                </a:pPr>
                <a:r>
                  <a:rPr lang="en-US" sz="2000" b="1" dirty="0"/>
                  <a:t>Stationary point </a:t>
                </a:r>
                <a:r>
                  <a:rPr lang="en-US" sz="2000" dirty="0"/>
                  <a:t> of a function </a:t>
                </a:r>
                <a14:m>
                  <m:oMath xmlns:m="http://schemas.openxmlformats.org/officeDocument/2006/math">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i="1" dirty="0"/>
                  <a:t> </a:t>
                </a:r>
                <a:r>
                  <a:rPr lang="en-US" sz="2000" dirty="0"/>
                  <a:t>is a point where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0" smtClean="0">
                        <a:latin typeface="Cambria Math" panose="02040503050406030204" pitchFamily="18" charset="0"/>
                      </a:rPr>
                      <m:t>=0.</m:t>
                    </m:r>
                  </m:oMath>
                </a14:m>
                <a:endParaRPr lang="en-US" sz="2000" dirty="0"/>
              </a:p>
              <a:p>
                <a:pPr marL="822960" indent="-285750" algn="just">
                  <a:spcBef>
                    <a:spcPts val="1200"/>
                  </a:spcBef>
                  <a:spcAft>
                    <a:spcPts val="1200"/>
                  </a:spcAft>
                  <a:buFont typeface="Arial" panose="020B0604020202020204" pitchFamily="34" charset="0"/>
                  <a:buChar char="•"/>
                </a:pPr>
                <a:r>
                  <a:rPr lang="en-US" sz="2000" b="1" dirty="0"/>
                  <a:t>Inflection point </a:t>
                </a:r>
                <a:r>
                  <a:rPr lang="en-US" sz="2000" dirty="0"/>
                  <a:t>of a function </a:t>
                </a:r>
                <a14:m>
                  <m:oMath xmlns:m="http://schemas.openxmlformats.org/officeDocument/2006/math">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i="1" dirty="0"/>
                  <a:t> </a:t>
                </a:r>
                <a:r>
                  <a:rPr lang="en-US" sz="2000" dirty="0"/>
                  <a:t>is a point where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0" smtClean="0">
                        <a:latin typeface="Cambria Math" panose="02040503050406030204" pitchFamily="18" charset="0"/>
                      </a:rPr>
                      <m:t>=0.</m:t>
                    </m:r>
                  </m:oMath>
                </a14:m>
                <a:endParaRPr lang="en-US" sz="2000" dirty="0"/>
              </a:p>
              <a:p>
                <a:pPr marL="822960" indent="-285750" algn="just">
                  <a:spcBef>
                    <a:spcPts val="1200"/>
                  </a:spcBef>
                  <a:spcAft>
                    <a:spcPts val="1200"/>
                  </a:spcAft>
                  <a:buFont typeface="Arial" panose="020B0604020202020204" pitchFamily="34" charset="0"/>
                  <a:buChar char="•"/>
                </a:pPr>
                <a:r>
                  <a:rPr lang="en-US" sz="2000" b="1" dirty="0"/>
                  <a:t>Increasing or decreasing: </a:t>
                </a:r>
              </a:p>
              <a:p>
                <a:pPr marL="1451610" lvl="2" algn="just">
                  <a:spcBef>
                    <a:spcPts val="600"/>
                  </a:spcBef>
                  <a:spcAft>
                    <a:spcPts val="600"/>
                  </a:spcAft>
                </a:pPr>
                <a:r>
                  <a:rPr lang="en-US" sz="2000" dirty="0"/>
                  <a:t>On an interval</a:t>
                </a:r>
              </a:p>
              <a:p>
                <a:pPr marL="1794510" lvl="2" indent="-342900" algn="just">
                  <a:spcBef>
                    <a:spcPts val="600"/>
                  </a:spcBef>
                  <a:spcAft>
                    <a:spcPts val="600"/>
                  </a:spcAft>
                  <a:buFont typeface="Wingdings" panose="05000000000000000000" pitchFamily="2" charset="2"/>
                  <a:buChar char="§"/>
                </a:pPr>
                <a:r>
                  <a:rPr lang="en-US" sz="2000" dirty="0"/>
                  <a:t>If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0" smtClean="0">
                        <a:latin typeface="Cambria Math" panose="02040503050406030204" pitchFamily="18" charset="0"/>
                      </a:rPr>
                      <m:t>&gt;0</m:t>
                    </m:r>
                    <m:r>
                      <a:rPr lang="en-US" sz="2000" b="0" i="1" smtClean="0">
                        <a:latin typeface="Cambria Math" panose="02040503050406030204" pitchFamily="18" charset="0"/>
                      </a:rPr>
                      <m:t> </m:t>
                    </m:r>
                  </m:oMath>
                </a14:m>
                <a:r>
                  <a:rPr lang="en-US" sz="2000" dirty="0"/>
                  <a:t>, then </a:t>
                </a:r>
                <a14:m>
                  <m:oMath xmlns:m="http://schemas.openxmlformats.org/officeDocument/2006/math">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i="1" dirty="0"/>
                  <a:t> </a:t>
                </a:r>
                <a:r>
                  <a:rPr lang="en-US" sz="2000" dirty="0"/>
                  <a:t>is increasing.</a:t>
                </a:r>
              </a:p>
              <a:p>
                <a:pPr marL="1794510" lvl="2" indent="-342900" algn="just">
                  <a:spcBef>
                    <a:spcPts val="600"/>
                  </a:spcBef>
                  <a:spcAft>
                    <a:spcPts val="600"/>
                  </a:spcAft>
                  <a:buFont typeface="Wingdings" panose="05000000000000000000" pitchFamily="2" charset="2"/>
                  <a:buChar char="§"/>
                </a:pPr>
                <a:r>
                  <a:rPr lang="en-US" sz="2000" dirty="0"/>
                  <a:t>if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0" smtClean="0">
                        <a:latin typeface="Cambria Math" panose="02040503050406030204" pitchFamily="18" charset="0"/>
                      </a:rPr>
                      <m:t>&lt;0</m:t>
                    </m:r>
                  </m:oMath>
                </a14:m>
                <a:r>
                  <a:rPr lang="en-US" sz="2000" dirty="0"/>
                  <a:t>, then </a:t>
                </a:r>
                <a14:m>
                  <m:oMath xmlns:m="http://schemas.openxmlformats.org/officeDocument/2006/math">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i="1" dirty="0"/>
                  <a:t> </a:t>
                </a:r>
                <a:r>
                  <a:rPr lang="en-US" sz="2000" dirty="0"/>
                  <a:t>is decreasing. </a:t>
                </a:r>
              </a:p>
              <a:p>
                <a:pPr marL="822960" indent="-285750" algn="just">
                  <a:spcBef>
                    <a:spcPts val="600"/>
                  </a:spcBef>
                  <a:spcAft>
                    <a:spcPts val="600"/>
                  </a:spcAft>
                  <a:buFont typeface="Arial" panose="020B0604020202020204" pitchFamily="34" charset="0"/>
                  <a:buChar char="•"/>
                </a:pPr>
                <a:r>
                  <a:rPr lang="en-US" sz="2000" b="1" dirty="0"/>
                  <a:t>Concavity: </a:t>
                </a:r>
              </a:p>
              <a:p>
                <a:pPr marL="994410" lvl="1" algn="just">
                  <a:spcBef>
                    <a:spcPts val="600"/>
                  </a:spcBef>
                  <a:spcAft>
                    <a:spcPts val="600"/>
                  </a:spcAft>
                </a:pPr>
                <a:r>
                  <a:rPr lang="en-US" sz="2000" dirty="0"/>
                  <a:t>For all </a:t>
                </a:r>
                <a14:m>
                  <m:oMath xmlns:m="http://schemas.openxmlformats.org/officeDocument/2006/math">
                    <m:r>
                      <a:rPr lang="en-US" sz="2000" i="1">
                        <a:latin typeface="Cambria Math" panose="02040503050406030204" pitchFamily="18" charset="0"/>
                      </a:rPr>
                      <m:t>𝑥</m:t>
                    </m:r>
                  </m:oMath>
                </a14:m>
                <a:r>
                  <a:rPr lang="en-US" sz="2000" dirty="0"/>
                  <a:t> in an interval </a:t>
                </a:r>
                <a:r>
                  <a:rPr lang="en-US" sz="2000" i="1" dirty="0"/>
                  <a:t>I</a:t>
                </a:r>
              </a:p>
              <a:p>
                <a:pPr marL="1794510" lvl="2" indent="-342900" algn="just">
                  <a:spcBef>
                    <a:spcPts val="600"/>
                  </a:spcBef>
                  <a:spcAft>
                    <a:spcPts val="600"/>
                  </a:spcAft>
                  <a:buFont typeface="Wingdings" panose="05000000000000000000" pitchFamily="2" charset="2"/>
                  <a:buChar char="§"/>
                </a:pPr>
                <a:r>
                  <a:rPr lang="en-US" sz="2000" dirty="0"/>
                  <a:t>If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𝑓</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a:latin typeface="Cambria Math" panose="02040503050406030204" pitchFamily="18" charset="0"/>
                      </a:rPr>
                      <m:t>&gt;0</m:t>
                    </m:r>
                    <m:r>
                      <a:rPr lang="en-US" sz="2000" i="1">
                        <a:latin typeface="Cambria Math" panose="02040503050406030204" pitchFamily="18" charset="0"/>
                      </a:rPr>
                      <m:t> </m:t>
                    </m:r>
                  </m:oMath>
                </a14:m>
                <a:r>
                  <a:rPr lang="en-US" sz="2000" dirty="0"/>
                  <a:t>, then </a:t>
                </a:r>
                <a14:m>
                  <m:oMath xmlns:m="http://schemas.openxmlformats.org/officeDocument/2006/math">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i="1" dirty="0"/>
                  <a:t> </a:t>
                </a:r>
                <a:r>
                  <a:rPr lang="en-US" sz="2000" dirty="0"/>
                  <a:t>is concave upward on </a:t>
                </a:r>
                <a:r>
                  <a:rPr lang="en-US" sz="2000" i="1" dirty="0"/>
                  <a:t>I</a:t>
                </a:r>
              </a:p>
              <a:p>
                <a:pPr marL="1794510" lvl="2" indent="-342900" algn="just">
                  <a:spcBef>
                    <a:spcPts val="600"/>
                  </a:spcBef>
                  <a:spcAft>
                    <a:spcPts val="600"/>
                  </a:spcAft>
                  <a:buFont typeface="Wingdings" panose="05000000000000000000" pitchFamily="2" charset="2"/>
                  <a:buChar char="§"/>
                </a:pPr>
                <a:r>
                  <a:rPr lang="en-US" sz="2000" dirty="0"/>
                  <a:t>If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𝑓</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a:latin typeface="Cambria Math" panose="02040503050406030204" pitchFamily="18" charset="0"/>
                      </a:rPr>
                      <m:t>&lt;0,</m:t>
                    </m:r>
                  </m:oMath>
                </a14:m>
                <a:r>
                  <a:rPr lang="en-US" sz="2000" dirty="0"/>
                  <a:t> then </a:t>
                </a:r>
                <a14:m>
                  <m:oMath xmlns:m="http://schemas.openxmlformats.org/officeDocument/2006/math">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i="1" dirty="0"/>
                  <a:t> </a:t>
                </a:r>
                <a:r>
                  <a:rPr lang="en-US" sz="2000" dirty="0"/>
                  <a:t>is concave downward on </a:t>
                </a:r>
                <a:r>
                  <a:rPr lang="en-US" sz="2000" i="1" dirty="0"/>
                  <a:t>I</a:t>
                </a:r>
                <a:endParaRPr lang="en-US" sz="2000" dirty="0"/>
              </a:p>
            </p:txBody>
          </p:sp>
        </mc:Choice>
        <mc:Fallback xmlns="">
          <p:sp>
            <p:nvSpPr>
              <p:cNvPr id="2" name="TextBox 1">
                <a:extLst>
                  <a:ext uri="{FF2B5EF4-FFF2-40B4-BE49-F238E27FC236}">
                    <a16:creationId xmlns:a16="http://schemas.microsoft.com/office/drawing/2014/main" id="{48CCA675-D8C2-4C6C-8352-FBFFBDA6AE32}"/>
                  </a:ext>
                </a:extLst>
              </p:cNvPr>
              <p:cNvSpPr txBox="1">
                <a:spLocks noRot="1" noChangeAspect="1" noMove="1" noResize="1" noEditPoints="1" noAdjustHandles="1" noChangeArrowheads="1" noChangeShapeType="1" noTextEdit="1"/>
              </p:cNvSpPr>
              <p:nvPr/>
            </p:nvSpPr>
            <p:spPr>
              <a:xfrm>
                <a:off x="548640" y="136394"/>
                <a:ext cx="11240086" cy="5678478"/>
              </a:xfrm>
              <a:prstGeom prst="rect">
                <a:avLst/>
              </a:prstGeom>
              <a:blipFill>
                <a:blip r:embed="rId2"/>
                <a:stretch>
                  <a:fillRect t="-966" b="-966"/>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FC2FF1CE-54E4-4CF3-836D-788E4EE6F704}"/>
              </a:ext>
            </a:extLst>
          </p:cNvPr>
          <p:cNvGrpSpPr/>
          <p:nvPr/>
        </p:nvGrpSpPr>
        <p:grpSpPr>
          <a:xfrm>
            <a:off x="8508305" y="861391"/>
            <a:ext cx="3135055" cy="2313025"/>
            <a:chOff x="8812696" y="781878"/>
            <a:chExt cx="3135055" cy="2313025"/>
          </a:xfrm>
        </p:grpSpPr>
        <p:cxnSp>
          <p:nvCxnSpPr>
            <p:cNvPr id="4" name="Straight Arrow Connector 3">
              <a:extLst>
                <a:ext uri="{FF2B5EF4-FFF2-40B4-BE49-F238E27FC236}">
                  <a16:creationId xmlns:a16="http://schemas.microsoft.com/office/drawing/2014/main" id="{DDE878DF-52F4-44B2-AC5B-B4F870BAC8C7}"/>
                </a:ext>
              </a:extLst>
            </p:cNvPr>
            <p:cNvCxnSpPr/>
            <p:nvPr/>
          </p:nvCxnSpPr>
          <p:spPr>
            <a:xfrm>
              <a:off x="8812696" y="2319130"/>
              <a:ext cx="2976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F50949B-FEA1-446C-8872-BC96D09B2FBF}"/>
                </a:ext>
              </a:extLst>
            </p:cNvPr>
            <p:cNvCxnSpPr/>
            <p:nvPr/>
          </p:nvCxnSpPr>
          <p:spPr>
            <a:xfrm flipV="1">
              <a:off x="9528313" y="781878"/>
              <a:ext cx="0" cy="2199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A36F6F50-25AA-453D-B222-56DA6BEAFFBB}"/>
                </a:ext>
              </a:extLst>
            </p:cNvPr>
            <p:cNvSpPr/>
            <p:nvPr/>
          </p:nvSpPr>
          <p:spPr>
            <a:xfrm>
              <a:off x="9740348" y="1451697"/>
              <a:ext cx="2146852" cy="1624237"/>
            </a:xfrm>
            <a:custGeom>
              <a:avLst/>
              <a:gdLst>
                <a:gd name="connsiteX0" fmla="*/ 0 w 1961322"/>
                <a:gd name="connsiteY0" fmla="*/ 880686 h 1624237"/>
                <a:gd name="connsiteX1" fmla="*/ 622852 w 1961322"/>
                <a:gd name="connsiteY1" fmla="*/ 19294 h 1624237"/>
                <a:gd name="connsiteX2" fmla="*/ 1325217 w 1961322"/>
                <a:gd name="connsiteY2" fmla="*/ 1622807 h 1624237"/>
                <a:gd name="connsiteX3" fmla="*/ 1961322 w 1961322"/>
                <a:gd name="connsiteY3" fmla="*/ 244581 h 1624237"/>
              </a:gdLst>
              <a:ahLst/>
              <a:cxnLst>
                <a:cxn ang="0">
                  <a:pos x="connsiteX0" y="connsiteY0"/>
                </a:cxn>
                <a:cxn ang="0">
                  <a:pos x="connsiteX1" y="connsiteY1"/>
                </a:cxn>
                <a:cxn ang="0">
                  <a:pos x="connsiteX2" y="connsiteY2"/>
                </a:cxn>
                <a:cxn ang="0">
                  <a:pos x="connsiteX3" y="connsiteY3"/>
                </a:cxn>
              </a:cxnLst>
              <a:rect l="l" t="t" r="r" b="b"/>
              <a:pathLst>
                <a:path w="1961322" h="1624237">
                  <a:moveTo>
                    <a:pt x="0" y="880686"/>
                  </a:moveTo>
                  <a:cubicBezTo>
                    <a:pt x="200991" y="388146"/>
                    <a:pt x="401983" y="-104393"/>
                    <a:pt x="622852" y="19294"/>
                  </a:cubicBezTo>
                  <a:cubicBezTo>
                    <a:pt x="843721" y="142981"/>
                    <a:pt x="1102139" y="1585259"/>
                    <a:pt x="1325217" y="1622807"/>
                  </a:cubicBezTo>
                  <a:cubicBezTo>
                    <a:pt x="1548295" y="1660355"/>
                    <a:pt x="1754808" y="952468"/>
                    <a:pt x="1961322" y="24458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23D1DCA-5D9F-4624-9AF2-6A92B4C793F5}"/>
                </a:ext>
              </a:extLst>
            </p:cNvPr>
            <p:cNvCxnSpPr/>
            <p:nvPr/>
          </p:nvCxnSpPr>
          <p:spPr>
            <a:xfrm>
              <a:off x="9846365" y="1451697"/>
              <a:ext cx="8746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904D00F-4A71-44CD-9459-F6E8332AF4F0}"/>
                </a:ext>
              </a:extLst>
            </p:cNvPr>
            <p:cNvCxnSpPr/>
            <p:nvPr/>
          </p:nvCxnSpPr>
          <p:spPr>
            <a:xfrm flipV="1">
              <a:off x="10561983" y="3075934"/>
              <a:ext cx="1020417" cy="18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5C125D-07FF-4D54-A87C-D41EAC50A885}"/>
                </a:ext>
              </a:extLst>
            </p:cNvPr>
            <p:cNvCxnSpPr/>
            <p:nvPr/>
          </p:nvCxnSpPr>
          <p:spPr>
            <a:xfrm flipV="1">
              <a:off x="9740348" y="1656522"/>
              <a:ext cx="106017" cy="66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2D6A0D-E0F9-4B1E-8FCE-BB0BC442050D}"/>
                </a:ext>
              </a:extLst>
            </p:cNvPr>
            <p:cNvCxnSpPr>
              <a:cxnSpLocks/>
            </p:cNvCxnSpPr>
            <p:nvPr/>
          </p:nvCxnSpPr>
          <p:spPr>
            <a:xfrm>
              <a:off x="10650479" y="1656522"/>
              <a:ext cx="163295" cy="66260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205AC0-1019-440D-B417-3564678DBC8B}"/>
                    </a:ext>
                  </a:extLst>
                </p:cNvPr>
                <p:cNvSpPr txBox="1"/>
                <p:nvPr/>
              </p:nvSpPr>
              <p:spPr>
                <a:xfrm>
                  <a:off x="10005390" y="967409"/>
                  <a:ext cx="12901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oMath>
                    </m:oMathPara>
                  </a14:m>
                  <a:endParaRPr lang="en-US" dirty="0"/>
                </a:p>
              </p:txBody>
            </p:sp>
          </mc:Choice>
          <mc:Fallback xmlns="">
            <p:sp>
              <p:nvSpPr>
                <p:cNvPr id="18" name="TextBox 17">
                  <a:extLst>
                    <a:ext uri="{FF2B5EF4-FFF2-40B4-BE49-F238E27FC236}">
                      <a16:creationId xmlns:a16="http://schemas.microsoft.com/office/drawing/2014/main" id="{9A205AC0-1019-440D-B417-3564678DBC8B}"/>
                    </a:ext>
                  </a:extLst>
                </p:cNvPr>
                <p:cNvSpPr txBox="1">
                  <a:spLocks noRot="1" noChangeAspect="1" noMove="1" noResize="1" noEditPoints="1" noAdjustHandles="1" noChangeArrowheads="1" noChangeShapeType="1" noTextEdit="1"/>
                </p:cNvSpPr>
                <p:nvPr/>
              </p:nvSpPr>
              <p:spPr>
                <a:xfrm>
                  <a:off x="10005390" y="967409"/>
                  <a:ext cx="1290179"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8B318F1-71BB-413F-A354-AE103B2233FE}"/>
                    </a:ext>
                  </a:extLst>
                </p:cNvPr>
                <p:cNvSpPr txBox="1"/>
                <p:nvPr/>
              </p:nvSpPr>
              <p:spPr>
                <a:xfrm>
                  <a:off x="9435548" y="2561301"/>
                  <a:ext cx="11396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)&gt;0</m:t>
                        </m:r>
                      </m:oMath>
                    </m:oMathPara>
                  </a14:m>
                  <a:endParaRPr lang="en-US" dirty="0"/>
                </a:p>
              </p:txBody>
            </p:sp>
          </mc:Choice>
          <mc:Fallback xmlns="">
            <p:sp>
              <p:nvSpPr>
                <p:cNvPr id="19" name="TextBox 18">
                  <a:extLst>
                    <a:ext uri="{FF2B5EF4-FFF2-40B4-BE49-F238E27FC236}">
                      <a16:creationId xmlns:a16="http://schemas.microsoft.com/office/drawing/2014/main" id="{E8B318F1-71BB-413F-A354-AE103B2233FE}"/>
                    </a:ext>
                  </a:extLst>
                </p:cNvPr>
                <p:cNvSpPr txBox="1">
                  <a:spLocks noRot="1" noChangeAspect="1" noMove="1" noResize="1" noEditPoints="1" noAdjustHandles="1" noChangeArrowheads="1" noChangeShapeType="1" noTextEdit="1"/>
                </p:cNvSpPr>
                <p:nvPr/>
              </p:nvSpPr>
              <p:spPr>
                <a:xfrm>
                  <a:off x="9435548" y="2561301"/>
                  <a:ext cx="1139687"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361823E-AD84-4F24-938D-873027EE0DF4}"/>
                    </a:ext>
                  </a:extLst>
                </p:cNvPr>
                <p:cNvSpPr txBox="1"/>
                <p:nvPr/>
              </p:nvSpPr>
              <p:spPr>
                <a:xfrm>
                  <a:off x="10768308" y="1814683"/>
                  <a:ext cx="11794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&lt;0</m:t>
                        </m:r>
                      </m:oMath>
                    </m:oMathPara>
                  </a14:m>
                  <a:endParaRPr lang="en-US" dirty="0"/>
                </a:p>
              </p:txBody>
            </p:sp>
          </mc:Choice>
          <mc:Fallback xmlns="">
            <p:sp>
              <p:nvSpPr>
                <p:cNvPr id="22" name="TextBox 21">
                  <a:extLst>
                    <a:ext uri="{FF2B5EF4-FFF2-40B4-BE49-F238E27FC236}">
                      <a16:creationId xmlns:a16="http://schemas.microsoft.com/office/drawing/2014/main" id="{1361823E-AD84-4F24-938D-873027EE0DF4}"/>
                    </a:ext>
                  </a:extLst>
                </p:cNvPr>
                <p:cNvSpPr txBox="1">
                  <a:spLocks noRot="1" noChangeAspect="1" noMove="1" noResize="1" noEditPoints="1" noAdjustHandles="1" noChangeArrowheads="1" noChangeShapeType="1" noTextEdit="1"/>
                </p:cNvSpPr>
                <p:nvPr/>
              </p:nvSpPr>
              <p:spPr>
                <a:xfrm>
                  <a:off x="10768308" y="1814683"/>
                  <a:ext cx="1179443" cy="369332"/>
                </a:xfrm>
                <a:prstGeom prst="rect">
                  <a:avLst/>
                </a:prstGeom>
                <a:blipFill>
                  <a:blip r:embed="rId5"/>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35571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0F70F0-0C3C-47B2-8D3B-0FDA7375AC3A}"/>
              </a:ext>
            </a:extLst>
          </p:cNvPr>
          <p:cNvSpPr/>
          <p:nvPr/>
        </p:nvSpPr>
        <p:spPr>
          <a:xfrm>
            <a:off x="238539" y="371062"/>
            <a:ext cx="5274365" cy="38431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E2D977-41D3-4E09-967E-09F8F437DA5B}"/>
                  </a:ext>
                </a:extLst>
              </p:cNvPr>
              <p:cNvSpPr txBox="1"/>
              <p:nvPr/>
            </p:nvSpPr>
            <p:spPr>
              <a:xfrm>
                <a:off x="132523" y="371062"/>
                <a:ext cx="5353877" cy="3803221"/>
              </a:xfrm>
              <a:prstGeom prst="rect">
                <a:avLst/>
              </a:prstGeom>
              <a:noFill/>
            </p:spPr>
            <p:txBody>
              <a:bodyPr wrap="square">
                <a:spAutoFit/>
              </a:bodyPr>
              <a:lstStyle/>
              <a:p>
                <a:pPr marL="822960">
                  <a:spcBef>
                    <a:spcPts val="600"/>
                  </a:spcBef>
                  <a:spcAft>
                    <a:spcPts val="600"/>
                  </a:spcAft>
                </a:pPr>
                <a:r>
                  <a:rPr lang="en-US" sz="2000" b="1" u="sng" dirty="0"/>
                  <a:t>Example2</a:t>
                </a:r>
                <a:r>
                  <a:rPr lang="en-US" sz="2000" b="1" dirty="0"/>
                  <a:t> </a:t>
                </a:r>
                <a:r>
                  <a:rPr lang="en-US" sz="2000" dirty="0"/>
                  <a:t>     </a:t>
                </a:r>
                <a14:m>
                  <m:oMath xmlns:m="http://schemas.openxmlformats.org/officeDocument/2006/math">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lim</m:t>
                            </m:r>
                          </m:e>
                          <m:lim>
                            <m:r>
                              <a:rPr lang="en-US" sz="2000" i="1">
                                <a:latin typeface="Cambria Math" panose="02040503050406030204" pitchFamily="18" charset="0"/>
                              </a:rPr>
                              <m:t>𝑥</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0</m:t>
                                </m:r>
                              </m:e>
                              <m:sup>
                                <m:r>
                                  <a:rPr lang="en-US" sz="2000" i="1">
                                    <a:latin typeface="Cambria Math" panose="02040503050406030204" pitchFamily="18" charset="0"/>
                                  </a:rPr>
                                  <m:t>+</m:t>
                                </m:r>
                              </m:sup>
                            </m:sSup>
                          </m:lim>
                        </m:limLow>
                      </m:fName>
                      <m:e>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𝑥</m:t>
                            </m:r>
                          </m:sup>
                        </m:sSup>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0</m:t>
                                </m:r>
                              </m:e>
                              <m:sup>
                                <m:r>
                                  <a:rPr lang="en-US" sz="2000" i="1">
                                    <a:latin typeface="Cambria Math" panose="02040503050406030204" pitchFamily="18" charset="0"/>
                                  </a:rPr>
                                  <m:t>0</m:t>
                                </m:r>
                              </m:sup>
                            </m:sSup>
                          </m:e>
                        </m:d>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lim</m:t>
                                </m:r>
                              </m:e>
                              <m:lim>
                                <m:r>
                                  <a:rPr lang="en-US" sz="2000" i="1">
                                    <a:latin typeface="Cambria Math" panose="02040503050406030204" pitchFamily="18" charset="0"/>
                                  </a:rPr>
                                  <m:t>𝑥</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0</m:t>
                                    </m:r>
                                  </m:e>
                                  <m:sup>
                                    <m:r>
                                      <a:rPr lang="en-US" sz="2000" i="1">
                                        <a:latin typeface="Cambria Math" panose="02040503050406030204" pitchFamily="18" charset="0"/>
                                      </a:rPr>
                                      <m:t>+</m:t>
                                    </m:r>
                                  </m:sup>
                                </m:sSup>
                              </m:lim>
                            </m:limLow>
                          </m:fName>
                          <m:e>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m:rPr>
                                    <m:sty m:val="p"/>
                                  </m:rPr>
                                  <a:rPr lang="en-US" sz="2000">
                                    <a:latin typeface="Cambria Math" panose="02040503050406030204" pitchFamily="18" charset="0"/>
                                  </a:rPr>
                                  <m:t>ln</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𝑥</m:t>
                                    </m:r>
                                  </m:sup>
                                </m:sSup>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r>
                                  <a:rPr lang="en-US" sz="2000" b="0" i="1" smtClean="0">
                                    <a:latin typeface="Cambria Math" panose="02040503050406030204" pitchFamily="18" charset="0"/>
                                  </a:rPr>
                                  <m:t> </m:t>
                                </m:r>
                              </m:e>
                              <m:sup>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lim</m:t>
                                        </m:r>
                                      </m:e>
                                      <m:lim>
                                        <m:r>
                                          <a:rPr lang="en-US" sz="2000" i="1">
                                            <a:latin typeface="Cambria Math" panose="02040503050406030204" pitchFamily="18" charset="0"/>
                                          </a:rPr>
                                          <m:t>𝑥</m:t>
                                        </m:r>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r>
                                              <a:rPr lang="en-US" sz="2000" i="1">
                                                <a:latin typeface="Cambria Math" panose="02040503050406030204" pitchFamily="18" charset="0"/>
                                              </a:rPr>
                                              <m:t>0</m:t>
                                            </m:r>
                                          </m:e>
                                          <m:sup>
                                            <m:r>
                                              <a:rPr lang="en-US" sz="2000" b="0" i="1" smtClean="0">
                                                <a:latin typeface="Cambria Math" panose="02040503050406030204" pitchFamily="18" charset="0"/>
                                              </a:rPr>
                                              <m:t>+</m:t>
                                            </m:r>
                                          </m:sup>
                                        </m:sSup>
                                      </m:lim>
                                    </m:limLow>
                                    <m:r>
                                      <a:rPr lang="en-US" sz="2000" i="1">
                                        <a:latin typeface="Cambria Math" panose="02040503050406030204" pitchFamily="18" charset="0"/>
                                      </a:rPr>
                                      <m:t>(</m:t>
                                    </m:r>
                                  </m:fName>
                                  <m:e>
                                    <m:r>
                                      <a:rPr lang="en-US" sz="2000" i="1">
                                        <a:latin typeface="Cambria Math" panose="02040503050406030204" pitchFamily="18" charset="0"/>
                                      </a:rPr>
                                      <m:t>𝑥𝑙𝑛𝑥</m:t>
                                    </m:r>
                                    <m:r>
                                      <a:rPr lang="en-US" sz="2000" i="1">
                                        <a:latin typeface="Cambria Math" panose="02040503050406030204" pitchFamily="18" charset="0"/>
                                      </a:rPr>
                                      <m:t>)</m:t>
                                    </m:r>
                                  </m:e>
                                </m:func>
                              </m:sup>
                            </m:sSup>
                          </m:e>
                        </m:func>
                      </m:e>
                    </m:func>
                  </m:oMath>
                </a14:m>
                <a:r>
                  <a:rPr lang="en-US" sz="2000" dirty="0"/>
                  <a:t>  </a:t>
                </a:r>
              </a:p>
              <a:p>
                <a:pPr marL="822960">
                  <a:spcBef>
                    <a:spcPts val="600"/>
                  </a:spcBef>
                  <a:spcAft>
                    <a:spcPts val="600"/>
                  </a:spcAft>
                </a:pPr>
                <a:r>
                  <a:rPr lang="en-US" sz="2000" dirty="0"/>
                  <a:t> Now,     </a:t>
                </a:r>
                <a14:m>
                  <m:oMath xmlns:m="http://schemas.openxmlformats.org/officeDocument/2006/math">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lim</m:t>
                            </m:r>
                          </m:e>
                          <m:lim>
                            <m:r>
                              <a:rPr lang="en-US" sz="2000" i="1">
                                <a:latin typeface="Cambria Math" panose="02040503050406030204" pitchFamily="18" charset="0"/>
                              </a:rPr>
                              <m:t>𝑥</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0</m:t>
                                </m:r>
                              </m:e>
                              <m:sup>
                                <m:r>
                                  <a:rPr lang="en-US" sz="2000" i="1">
                                    <a:latin typeface="Cambria Math" panose="02040503050406030204" pitchFamily="18" charset="0"/>
                                  </a:rPr>
                                  <m:t>+</m:t>
                                </m:r>
                              </m:sup>
                            </m:sSup>
                          </m:lim>
                        </m:limLow>
                      </m:fName>
                      <m:e>
                        <m:d>
                          <m:dPr>
                            <m:ctrlPr>
                              <a:rPr lang="en-US" sz="2000" i="1">
                                <a:latin typeface="Cambria Math" panose="02040503050406030204" pitchFamily="18" charset="0"/>
                              </a:rPr>
                            </m:ctrlPr>
                          </m:dPr>
                          <m:e>
                            <m:r>
                              <a:rPr lang="en-US" sz="2000" i="1">
                                <a:latin typeface="Cambria Math" panose="02040503050406030204" pitchFamily="18" charset="0"/>
                              </a:rPr>
                              <m:t>𝑥𝑙𝑛</m:t>
                            </m:r>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lim</m:t>
                                </m:r>
                              </m:e>
                              <m:lim>
                                <m:r>
                                  <a:rPr lang="en-US" sz="2000" i="1">
                                    <a:latin typeface="Cambria Math" panose="02040503050406030204" pitchFamily="18" charset="0"/>
                                  </a:rPr>
                                  <m:t>𝑥</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0</m:t>
                                    </m:r>
                                  </m:e>
                                  <m:sup>
                                    <m:r>
                                      <a:rPr lang="en-US" sz="2000" i="1">
                                        <a:latin typeface="Cambria Math" panose="02040503050406030204" pitchFamily="18" charset="0"/>
                                      </a:rPr>
                                      <m:t>+</m:t>
                                    </m:r>
                                  </m:sup>
                                </m:sSup>
                              </m:lim>
                            </m:limLow>
                          </m:fName>
                          <m:e>
                            <m:f>
                              <m:fPr>
                                <m:ctrlPr>
                                  <a:rPr lang="en-US" sz="2000" i="1">
                                    <a:latin typeface="Cambria Math" panose="02040503050406030204" pitchFamily="18" charset="0"/>
                                  </a:rPr>
                                </m:ctrlPr>
                              </m:fPr>
                              <m:num>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r>
                                      <a:rPr lang="en-US" sz="2000" i="1">
                                        <a:latin typeface="Cambria Math" panose="02040503050406030204" pitchFamily="18" charset="0"/>
                                      </a:rPr>
                                      <m:t>𝑥</m:t>
                                    </m:r>
                                  </m:e>
                                </m:func>
                              </m:num>
                              <m:den>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𝑥</m:t>
                                    </m:r>
                                  </m:den>
                                </m:f>
                              </m:den>
                            </m:f>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m:t>
                                    </m:r>
                                  </m:den>
                                </m:f>
                              </m:e>
                            </m:d>
                            <m:r>
                              <a:rPr lang="en-US" sz="2000" i="1">
                                <a:latin typeface="Cambria Math" panose="02040503050406030204" pitchFamily="18" charset="0"/>
                              </a:rPr>
                              <m:t>=</m:t>
                            </m:r>
                          </m:e>
                        </m:func>
                      </m:e>
                    </m:func>
                  </m:oMath>
                </a14:m>
                <a:endParaRPr lang="en-US" sz="2000" i="1" dirty="0">
                  <a:latin typeface="Cambria Math" panose="02040503050406030204" pitchFamily="18" charset="0"/>
                </a:endParaRPr>
              </a:p>
              <a:p>
                <a:pPr marL="822960"/>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lim</m:t>
                              </m:r>
                            </m:e>
                            <m:lim>
                              <m:r>
                                <a:rPr lang="en-US" sz="2000" i="1">
                                  <a:latin typeface="Cambria Math" panose="02040503050406030204" pitchFamily="18" charset="0"/>
                                </a:rPr>
                                <m:t>𝑥</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0</m:t>
                                  </m:r>
                                </m:e>
                                <m:sup>
                                  <m:r>
                                    <a:rPr lang="en-US" sz="2000" i="1">
                                      <a:latin typeface="Cambria Math" panose="02040503050406030204" pitchFamily="18" charset="0"/>
                                    </a:rPr>
                                    <m:t>+</m:t>
                                  </m:r>
                                </m:sup>
                              </m:sSup>
                            </m:lim>
                          </m:limLow>
                        </m:fName>
                        <m:e>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𝑥</m:t>
                                  </m:r>
                                </m:den>
                              </m:f>
                            </m:num>
                            <m:den>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den>
                          </m:f>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lim</m:t>
                                  </m:r>
                                </m:e>
                                <m:lim>
                                  <m:r>
                                    <a:rPr lang="en-US" sz="2000" i="1">
                                      <a:latin typeface="Cambria Math" panose="02040503050406030204" pitchFamily="18" charset="0"/>
                                    </a:rPr>
                                    <m:t>𝑥</m:t>
                                  </m:r>
                                  <m:r>
                                    <a:rPr lang="en-US" sz="2000" i="1">
                                      <a:latin typeface="Cambria Math" panose="02040503050406030204" pitchFamily="18" charset="0"/>
                                    </a:rPr>
                                    <m:t>→0</m:t>
                                  </m:r>
                                </m:lim>
                              </m:limLow>
                            </m:fName>
                            <m:e>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e>
                          </m:func>
                          <m:r>
                            <a:rPr lang="en-US" sz="2000" i="1">
                              <a:latin typeface="Cambria Math" panose="02040503050406030204" pitchFamily="18" charset="0"/>
                            </a:rPr>
                            <m:t>=0</m:t>
                          </m:r>
                        </m:e>
                      </m:func>
                    </m:oMath>
                  </m:oMathPara>
                </a14:m>
                <a:endParaRPr lang="en-US" sz="2000" i="1" dirty="0">
                  <a:latin typeface="Cambria Math" panose="02040503050406030204" pitchFamily="18" charset="0"/>
                </a:endParaRPr>
              </a:p>
              <a:p>
                <a:pPr marL="822960">
                  <a:lnSpc>
                    <a:spcPct val="150000"/>
                  </a:lnSpc>
                </a:pPr>
                <a14:m>
                  <m:oMath xmlns:m="http://schemas.openxmlformats.org/officeDocument/2006/math">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lim</m:t>
                            </m:r>
                          </m:e>
                          <m:lim>
                            <m:r>
                              <a:rPr lang="en-US" sz="2000" i="1">
                                <a:latin typeface="Cambria Math" panose="02040503050406030204" pitchFamily="18" charset="0"/>
                              </a:rPr>
                              <m:t>𝑥</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0</m:t>
                                </m:r>
                              </m:e>
                              <m:sup>
                                <m:r>
                                  <a:rPr lang="en-US" sz="2000" i="1">
                                    <a:latin typeface="Cambria Math" panose="02040503050406030204" pitchFamily="18" charset="0"/>
                                  </a:rPr>
                                  <m:t>+</m:t>
                                </m:r>
                              </m:sup>
                            </m:sSup>
                          </m:lim>
                        </m:limLow>
                      </m:fName>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𝑥</m:t>
                                </m:r>
                              </m:sup>
                            </m:sSup>
                          </m:e>
                        </m:d>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lim</m:t>
                                </m:r>
                              </m:e>
                              <m:lim>
                                <m:r>
                                  <a:rPr lang="en-US" sz="2000" i="1">
                                    <a:latin typeface="Cambria Math" panose="02040503050406030204" pitchFamily="18" charset="0"/>
                                  </a:rPr>
                                  <m:t>𝑥</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0</m:t>
                                    </m:r>
                                  </m:e>
                                  <m:sup>
                                    <m:r>
                                      <a:rPr lang="en-US" sz="2000" i="1">
                                        <a:latin typeface="Cambria Math" panose="02040503050406030204" pitchFamily="18" charset="0"/>
                                      </a:rPr>
                                      <m:t>+</m:t>
                                    </m:r>
                                  </m:sup>
                                </m:sSup>
                              </m:lim>
                            </m:limLow>
                          </m:fName>
                          <m:e>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0</m:t>
                                </m:r>
                              </m:sup>
                            </m:sSup>
                          </m:e>
                        </m:func>
                        <m:r>
                          <a:rPr lang="en-US" sz="2000" i="1">
                            <a:latin typeface="Cambria Math" panose="02040503050406030204" pitchFamily="18" charset="0"/>
                          </a:rPr>
                          <m:t>=1</m:t>
                        </m:r>
                      </m:e>
                    </m:func>
                    <m:r>
                      <a:rPr lang="en-US" sz="2000" b="0" i="1" smtClean="0">
                        <a:latin typeface="Cambria Math" panose="02040503050406030204" pitchFamily="18" charset="0"/>
                      </a:rPr>
                      <m:t>    </m:t>
                    </m:r>
                  </m:oMath>
                </a14:m>
                <a:r>
                  <a:rPr lang="en-US" sz="2000" b="1" dirty="0"/>
                  <a:t>       </a:t>
                </a:r>
              </a:p>
              <a:p>
                <a:pPr marL="822960" algn="r">
                  <a:lnSpc>
                    <a:spcPct val="150000"/>
                  </a:lnSpc>
                </a:pPr>
                <a:r>
                  <a:rPr lang="en-US" sz="2000" b="1" dirty="0"/>
                  <a:t>Examples:</a:t>
                </a:r>
                <a:r>
                  <a:rPr lang="en-US" sz="2000" dirty="0"/>
                  <a:t> Page - 306 # 1 - 4, 6, 7, 9, 10.</a:t>
                </a:r>
                <a:endParaRPr lang="en-US" dirty="0"/>
              </a:p>
            </p:txBody>
          </p:sp>
        </mc:Choice>
        <mc:Fallback xmlns="">
          <p:sp>
            <p:nvSpPr>
              <p:cNvPr id="3" name="TextBox 2">
                <a:extLst>
                  <a:ext uri="{FF2B5EF4-FFF2-40B4-BE49-F238E27FC236}">
                    <a16:creationId xmlns:a16="http://schemas.microsoft.com/office/drawing/2014/main" id="{79E2D977-41D3-4E09-967E-09F8F437DA5B}"/>
                  </a:ext>
                </a:extLst>
              </p:cNvPr>
              <p:cNvSpPr txBox="1">
                <a:spLocks noRot="1" noChangeAspect="1" noMove="1" noResize="1" noEditPoints="1" noAdjustHandles="1" noChangeArrowheads="1" noChangeShapeType="1" noTextEdit="1"/>
              </p:cNvSpPr>
              <p:nvPr/>
            </p:nvSpPr>
            <p:spPr>
              <a:xfrm>
                <a:off x="132523" y="371062"/>
                <a:ext cx="5353877" cy="3803221"/>
              </a:xfrm>
              <a:prstGeom prst="rect">
                <a:avLst/>
              </a:prstGeom>
              <a:blipFill>
                <a:blip r:embed="rId2"/>
                <a:stretch>
                  <a:fillRect t="-962" r="-1139"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F60E060-299C-498B-9EC8-2122A6C9A655}"/>
                  </a:ext>
                </a:extLst>
              </p:cNvPr>
              <p:cNvSpPr/>
              <p:nvPr/>
            </p:nvSpPr>
            <p:spPr>
              <a:xfrm>
                <a:off x="6255026" y="371062"/>
                <a:ext cx="5804451" cy="35866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a:lnSpc>
                    <a:spcPct val="150000"/>
                  </a:lnSpc>
                </a:pPr>
                <a:r>
                  <a:rPr lang="en-US" sz="2000" b="1" u="sng" dirty="0">
                    <a:latin typeface="Cambria Math" panose="02040503050406030204" pitchFamily="18" charset="0"/>
                    <a:ea typeface="Cambria Math" panose="02040503050406030204" pitchFamily="18" charset="0"/>
                  </a:rPr>
                  <a:t>Exercise</a:t>
                </a:r>
                <a:r>
                  <a:rPr lang="en-US" sz="2000" u="sng"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(P-311)#47  </a:t>
                </a:r>
                <a:endParaRPr lang="en-US" sz="2000" u="sng" dirty="0">
                  <a:latin typeface="Cambria Math" panose="02040503050406030204" pitchFamily="18" charset="0"/>
                  <a:ea typeface="Cambria Math" panose="02040503050406030204" pitchFamily="18" charset="0"/>
                </a:endParaRPr>
              </a:p>
              <a:p>
                <a:pPr marL="457200">
                  <a:lnSpc>
                    <a:spcPct val="150000"/>
                  </a:lnSpc>
                </a:pPr>
                <a:r>
                  <a:rPr lang="en-US" sz="2000"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2000" i="1" smtClean="0">
                            <a:latin typeface="Cambria Math" panose="02040503050406030204" pitchFamily="18" charset="0"/>
                            <a:ea typeface="Cambria Math" panose="02040503050406030204" pitchFamily="18" charset="0"/>
                          </a:rPr>
                        </m:ctrlPr>
                      </m:funcPr>
                      <m:fName>
                        <m:r>
                          <a:rPr lang="en-US" sz="2000" b="0" i="1" smtClean="0">
                            <a:latin typeface="Cambria Math" panose="02040503050406030204" pitchFamily="18" charset="0"/>
                            <a:ea typeface="Cambria Math" panose="02040503050406030204" pitchFamily="18" charset="0"/>
                          </a:rPr>
                          <m:t> </m:t>
                        </m:r>
                        <m:limLow>
                          <m:limLowPr>
                            <m:ctrlPr>
                              <a:rPr lang="en-US" sz="2000" i="1" smtClean="0">
                                <a:latin typeface="Cambria Math" panose="02040503050406030204" pitchFamily="18" charset="0"/>
                                <a:ea typeface="Cambria Math" panose="02040503050406030204" pitchFamily="18" charset="0"/>
                              </a:rPr>
                            </m:ctrlPr>
                          </m:limLowPr>
                          <m:e>
                            <m:r>
                              <m:rPr>
                                <m:sty m:val="p"/>
                              </m:rPr>
                              <a:rPr lang="en-US" sz="2000" i="0" smtClean="0">
                                <a:latin typeface="Cambria Math" panose="02040503050406030204" pitchFamily="18" charset="0"/>
                                <a:ea typeface="Cambria Math" panose="02040503050406030204" pitchFamily="18" charset="0"/>
                              </a:rPr>
                              <m:t>lim</m:t>
                            </m:r>
                          </m:e>
                          <m:lim>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lim>
                        </m:limLow>
                      </m:fName>
                      <m:e>
                        <m:sSup>
                          <m:sSupPr>
                            <m:ctrlPr>
                              <a:rPr lang="en-US" sz="2000" b="0" i="1" smtClean="0">
                                <a:latin typeface="Cambria Math" panose="02040503050406030204" pitchFamily="18" charset="0"/>
                                <a:ea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3</m:t>
                            </m:r>
                          </m:sup>
                        </m:sSup>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sup>
                        </m:sSup>
                        <m:r>
                          <a:rPr lang="en-US" sz="2000" b="0" i="1" smtClean="0">
                            <a:latin typeface="Cambria Math" panose="02040503050406030204" pitchFamily="18" charset="0"/>
                            <a:ea typeface="Cambria Math" panose="02040503050406030204" pitchFamily="18" charset="0"/>
                          </a:rPr>
                          <m:t>   (=∞.0)</m:t>
                        </m:r>
                      </m:e>
                    </m:func>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 </m:t>
                    </m:r>
                    <m:func>
                      <m:funcPr>
                        <m:ctrlPr>
                          <a:rPr lang="en-US" sz="2000" i="1">
                            <a:latin typeface="Cambria Math" panose="02040503050406030204" pitchFamily="18" charset="0"/>
                            <a:ea typeface="Cambria Math" panose="02040503050406030204" pitchFamily="18" charset="0"/>
                          </a:rPr>
                        </m:ctrlPr>
                      </m:funcPr>
                      <m:fName>
                        <m:r>
                          <a:rPr lang="en-US" sz="2000" i="1">
                            <a:latin typeface="Cambria Math" panose="02040503050406030204" pitchFamily="18" charset="0"/>
                            <a:ea typeface="Cambria Math" panose="02040503050406030204" pitchFamily="18" charset="0"/>
                          </a:rPr>
                          <m:t> </m:t>
                        </m:r>
                        <m:limLow>
                          <m:limLowPr>
                            <m:ctrlPr>
                              <a:rPr lang="en-US" sz="2000" i="1">
                                <a:latin typeface="Cambria Math" panose="02040503050406030204" pitchFamily="18" charset="0"/>
                                <a:ea typeface="Cambria Math" panose="02040503050406030204" pitchFamily="18" charset="0"/>
                              </a:rPr>
                            </m:ctrlPr>
                          </m:limLowPr>
                          <m:e>
                            <m:r>
                              <m:rPr>
                                <m:sty m:val="p"/>
                              </m:rPr>
                              <a:rPr lang="en-US" sz="2000">
                                <a:latin typeface="Cambria Math" panose="02040503050406030204" pitchFamily="18" charset="0"/>
                                <a:ea typeface="Cambria Math" panose="02040503050406030204" pitchFamily="18" charset="0"/>
                              </a:rPr>
                              <m:t>lim</m:t>
                            </m:r>
                          </m:e>
                          <m:lim>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lim>
                        </m:limLow>
                      </m:fName>
                      <m:e>
                        <m:f>
                          <m:fPr>
                            <m:ctrlPr>
                              <a:rPr lang="en-US" sz="2000" i="1">
                                <a:latin typeface="Cambria Math" panose="02040503050406030204" pitchFamily="18" charset="0"/>
                                <a:ea typeface="Cambria Math" panose="02040503050406030204" pitchFamily="18" charset="0"/>
                              </a:rPr>
                            </m:ctrlPr>
                          </m:fPr>
                          <m:num>
                            <m:sSup>
                              <m:sSupPr>
                                <m:ctrlPr>
                                  <a:rPr lang="en-US" sz="2000" b="0" i="1" smtClean="0">
                                    <a:latin typeface="Cambria Math" panose="02040503050406030204" pitchFamily="18" charset="0"/>
                                    <a:ea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3</m:t>
                                </m:r>
                              </m:sup>
                            </m:sSup>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𝑒</m:t>
                                </m:r>
                              </m:e>
                              <m:sup>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2</m:t>
                                    </m:r>
                                  </m:sup>
                                </m:sSup>
                              </m:sup>
                            </m:sSup>
                          </m:den>
                        </m:f>
                      </m:e>
                    </m:func>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m:t>
                        </m:r>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m:t>
                            </m:r>
                          </m:num>
                          <m:den>
                            <m:r>
                              <a:rPr lang="en-US" sz="2000" i="1" dirty="0">
                                <a:latin typeface="Cambria Math" panose="02040503050406030204" pitchFamily="18" charset="0"/>
                                <a:ea typeface="Cambria Math" panose="02040503050406030204" pitchFamily="18" charset="0"/>
                              </a:rPr>
                              <m:t>∞</m:t>
                            </m:r>
                          </m:den>
                        </m:f>
                        <m:r>
                          <a:rPr lang="en-US" sz="2000" i="1" dirty="0">
                            <a:latin typeface="Cambria Math" panose="02040503050406030204" pitchFamily="18" charset="0"/>
                            <a:ea typeface="Cambria Math" panose="02040503050406030204" pitchFamily="18" charset="0"/>
                          </a:rPr>
                          <m:t> </m:t>
                        </m:r>
                      </m:e>
                    </m:d>
                  </m:oMath>
                </a14:m>
                <a:r>
                  <a:rPr lang="en-US" sz="2000" dirty="0">
                    <a:latin typeface="Cambria Math" panose="02040503050406030204" pitchFamily="18" charset="0"/>
                    <a:ea typeface="Cambria Math" panose="02040503050406030204" pitchFamily="18" charset="0"/>
                  </a:rPr>
                  <a:t>   </a:t>
                </a:r>
                <a:endParaRPr lang="en-US" sz="2000" b="0" i="1" dirty="0">
                  <a:latin typeface="Cambria Math" panose="02040503050406030204" pitchFamily="18" charset="0"/>
                  <a:ea typeface="Cambria Math" panose="02040503050406030204" pitchFamily="18" charset="0"/>
                </a:endParaRPr>
              </a:p>
              <a:p>
                <a:pPr marL="457200">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 </m:t>
                      </m:r>
                      <m:func>
                        <m:funcPr>
                          <m:ctrlPr>
                            <a:rPr lang="en-US" sz="2000" i="1">
                              <a:latin typeface="Cambria Math" panose="02040503050406030204" pitchFamily="18" charset="0"/>
                              <a:ea typeface="Cambria Math" panose="02040503050406030204" pitchFamily="18" charset="0"/>
                            </a:rPr>
                          </m:ctrlPr>
                        </m:funcPr>
                        <m:fName>
                          <m:r>
                            <a:rPr lang="en-US" sz="2000" i="1">
                              <a:latin typeface="Cambria Math" panose="02040503050406030204" pitchFamily="18" charset="0"/>
                              <a:ea typeface="Cambria Math" panose="02040503050406030204" pitchFamily="18" charset="0"/>
                            </a:rPr>
                            <m:t> </m:t>
                          </m:r>
                          <m:limLow>
                            <m:limLowPr>
                              <m:ctrlPr>
                                <a:rPr lang="en-US" sz="2000" i="1">
                                  <a:latin typeface="Cambria Math" panose="02040503050406030204" pitchFamily="18" charset="0"/>
                                  <a:ea typeface="Cambria Math" panose="02040503050406030204" pitchFamily="18" charset="0"/>
                                </a:rPr>
                              </m:ctrlPr>
                            </m:limLowPr>
                            <m:e>
                              <m:r>
                                <m:rPr>
                                  <m:sty m:val="p"/>
                                </m:rPr>
                                <a:rPr lang="en-US" sz="2000">
                                  <a:latin typeface="Cambria Math" panose="02040503050406030204" pitchFamily="18" charset="0"/>
                                  <a:ea typeface="Cambria Math" panose="02040503050406030204" pitchFamily="18" charset="0"/>
                                </a:rPr>
                                <m:t>lim</m:t>
                              </m:r>
                            </m:e>
                            <m:lim>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lim>
                          </m:limLow>
                        </m:fName>
                        <m:e>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3</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num>
                            <m:den>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𝑥</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𝑒</m:t>
                                  </m:r>
                                </m:e>
                                <m:sup>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2</m:t>
                                      </m:r>
                                    </m:sup>
                                  </m:sSup>
                                </m:sup>
                              </m:sSup>
                            </m:den>
                          </m:f>
                        </m:e>
                      </m:func>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 </m:t>
                      </m:r>
                      <m:func>
                        <m:funcPr>
                          <m:ctrlPr>
                            <a:rPr lang="en-US" sz="2000" i="1">
                              <a:latin typeface="Cambria Math" panose="02040503050406030204" pitchFamily="18" charset="0"/>
                              <a:ea typeface="Cambria Math" panose="02040503050406030204" pitchFamily="18" charset="0"/>
                            </a:rPr>
                          </m:ctrlPr>
                        </m:funcPr>
                        <m:fName>
                          <m:r>
                            <a:rPr lang="en-US" sz="2000" i="1">
                              <a:latin typeface="Cambria Math" panose="02040503050406030204" pitchFamily="18" charset="0"/>
                              <a:ea typeface="Cambria Math" panose="02040503050406030204" pitchFamily="18" charset="0"/>
                            </a:rPr>
                            <m:t> </m:t>
                          </m:r>
                          <m:limLow>
                            <m:limLowPr>
                              <m:ctrlPr>
                                <a:rPr lang="en-US" sz="2000" i="1">
                                  <a:latin typeface="Cambria Math" panose="02040503050406030204" pitchFamily="18" charset="0"/>
                                  <a:ea typeface="Cambria Math" panose="02040503050406030204" pitchFamily="18" charset="0"/>
                                </a:rPr>
                              </m:ctrlPr>
                            </m:limLowPr>
                            <m:e>
                              <m:r>
                                <m:rPr>
                                  <m:sty m:val="p"/>
                                </m:rPr>
                                <a:rPr lang="en-US" sz="2000">
                                  <a:latin typeface="Cambria Math" panose="02040503050406030204" pitchFamily="18" charset="0"/>
                                  <a:ea typeface="Cambria Math" panose="02040503050406030204" pitchFamily="18" charset="0"/>
                                </a:rPr>
                                <m:t>lim</m:t>
                              </m:r>
                            </m:e>
                            <m:lim>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lim>
                          </m:limLow>
                        </m:fName>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𝑥</m:t>
                              </m:r>
                            </m:num>
                            <m:den>
                              <m:r>
                                <a:rPr lang="en-US" sz="2000" i="1">
                                  <a:latin typeface="Cambria Math" panose="02040503050406030204" pitchFamily="18" charset="0"/>
                                  <a:ea typeface="Cambria Math" panose="02040503050406030204" pitchFamily="18" charset="0"/>
                                </a:rPr>
                                <m:t>2</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𝑒</m:t>
                                  </m:r>
                                </m:e>
                                <m:sup>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2</m:t>
                                      </m:r>
                                    </m:sup>
                                  </m:sSup>
                                </m:sup>
                              </m:sSup>
                            </m:den>
                          </m:f>
                        </m:e>
                      </m:func>
                      <m:r>
                        <m:rPr>
                          <m:nor/>
                        </m:rPr>
                        <a:rPr lang="en-US" sz="2000" dirty="0">
                          <a:latin typeface="Cambria Math" panose="02040503050406030204" pitchFamily="18" charset="0"/>
                          <a:ea typeface="Cambria Math" panose="02040503050406030204" pitchFamily="18" charset="0"/>
                        </a:rPr>
                        <m:t> </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m:t>
                              </m:r>
                            </m:num>
                            <m:den>
                              <m:r>
                                <a:rPr lang="en-US" sz="2000" i="1" dirty="0">
                                  <a:latin typeface="Cambria Math" panose="02040503050406030204" pitchFamily="18" charset="0"/>
                                  <a:ea typeface="Cambria Math" panose="02040503050406030204" pitchFamily="18" charset="0"/>
                                </a:rPr>
                                <m:t>∞</m:t>
                              </m:r>
                            </m:den>
                          </m:f>
                          <m:r>
                            <a:rPr lang="en-US" sz="2000" i="1" dirty="0">
                              <a:latin typeface="Cambria Math" panose="02040503050406030204" pitchFamily="18" charset="0"/>
                              <a:ea typeface="Cambria Math" panose="02040503050406030204" pitchFamily="18" charset="0"/>
                            </a:rPr>
                            <m:t> </m:t>
                          </m:r>
                        </m:e>
                      </m:d>
                      <m:r>
                        <a:rPr lang="en-US" sz="2000" i="1" dirty="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oMath>
                  </m:oMathPara>
                </a14:m>
                <a:endParaRPr lang="en-US" sz="2000" b="0" i="1" dirty="0">
                  <a:latin typeface="Cambria Math" panose="02040503050406030204" pitchFamily="18" charset="0"/>
                  <a:ea typeface="Cambria Math" panose="02040503050406030204" pitchFamily="18" charset="0"/>
                </a:endParaRPr>
              </a:p>
              <a:p>
                <a:pPr marL="457200">
                  <a:lnSpc>
                    <a:spcPct val="150000"/>
                  </a:lnSpc>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ea typeface="Cambria Math" panose="02040503050406030204" pitchFamily="18" charset="0"/>
                            </a:rPr>
                          </m:ctrlPr>
                        </m:funcPr>
                        <m:fName>
                          <m:r>
                            <a:rPr lang="en-US" sz="2000" i="1">
                              <a:latin typeface="Cambria Math" panose="02040503050406030204" pitchFamily="18" charset="0"/>
                              <a:ea typeface="Cambria Math" panose="02040503050406030204" pitchFamily="18" charset="0"/>
                            </a:rPr>
                            <m:t> </m:t>
                          </m:r>
                          <m:limLow>
                            <m:limLowPr>
                              <m:ctrlPr>
                                <a:rPr lang="en-US" sz="2000" i="1">
                                  <a:latin typeface="Cambria Math" panose="02040503050406030204" pitchFamily="18" charset="0"/>
                                  <a:ea typeface="Cambria Math" panose="02040503050406030204" pitchFamily="18" charset="0"/>
                                </a:rPr>
                              </m:ctrlPr>
                            </m:limLowPr>
                            <m:e>
                              <m:r>
                                <m:rPr>
                                  <m:sty m:val="p"/>
                                </m:rPr>
                                <a:rPr lang="en-US" sz="2000">
                                  <a:latin typeface="Cambria Math" panose="02040503050406030204" pitchFamily="18" charset="0"/>
                                  <a:ea typeface="Cambria Math" panose="02040503050406030204" pitchFamily="18" charset="0"/>
                                </a:rPr>
                                <m:t>lim</m:t>
                              </m:r>
                            </m:e>
                            <m:lim>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lim>
                          </m:limLow>
                        </m:fName>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3</m:t>
                              </m:r>
                            </m:num>
                            <m:den>
                              <m:r>
                                <a:rPr lang="en-US" sz="2000" b="0" i="1" smtClean="0">
                                  <a:latin typeface="Cambria Math" panose="02040503050406030204" pitchFamily="18" charset="0"/>
                                  <a:ea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𝑥</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𝑒</m:t>
                                  </m:r>
                                </m:e>
                                <m:sup>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2</m:t>
                                      </m:r>
                                    </m:sup>
                                  </m:sSup>
                                </m:sup>
                              </m:sSup>
                            </m:den>
                          </m:f>
                          <m:r>
                            <a:rPr lang="en-US" sz="2000" b="0" i="1" smtClean="0">
                              <a:latin typeface="Cambria Math" panose="02040503050406030204" pitchFamily="18" charset="0"/>
                              <a:ea typeface="Cambria Math" panose="02040503050406030204" pitchFamily="18" charset="0"/>
                            </a:rPr>
                            <m:t>=0 .      </m:t>
                          </m:r>
                        </m:e>
                      </m:func>
                    </m:oMath>
                  </m:oMathPara>
                </a14:m>
                <a:endParaRPr lang="en-US" sz="2000" dirty="0"/>
              </a:p>
            </p:txBody>
          </p:sp>
        </mc:Choice>
        <mc:Fallback xmlns="">
          <p:sp>
            <p:nvSpPr>
              <p:cNvPr id="4" name="Rectangle 3">
                <a:extLst>
                  <a:ext uri="{FF2B5EF4-FFF2-40B4-BE49-F238E27FC236}">
                    <a16:creationId xmlns:a16="http://schemas.microsoft.com/office/drawing/2014/main" id="{1F60E060-299C-498B-9EC8-2122A6C9A655}"/>
                  </a:ext>
                </a:extLst>
              </p:cNvPr>
              <p:cNvSpPr>
                <a:spLocks noRot="1" noChangeAspect="1" noMove="1" noResize="1" noEditPoints="1" noAdjustHandles="1" noChangeArrowheads="1" noChangeShapeType="1" noTextEdit="1"/>
              </p:cNvSpPr>
              <p:nvPr/>
            </p:nvSpPr>
            <p:spPr>
              <a:xfrm>
                <a:off x="6255026" y="371062"/>
                <a:ext cx="5804451" cy="358662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893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B22F78-3B7C-48DF-95E2-D83A7DD03FE9}"/>
              </a:ext>
            </a:extLst>
          </p:cNvPr>
          <p:cNvSpPr txBox="1"/>
          <p:nvPr/>
        </p:nvSpPr>
        <p:spPr>
          <a:xfrm>
            <a:off x="238539" y="69611"/>
            <a:ext cx="11701670" cy="9093259"/>
          </a:xfrm>
          <a:prstGeom prst="rect">
            <a:avLst/>
          </a:prstGeom>
          <a:noFill/>
        </p:spPr>
        <p:txBody>
          <a:bodyPr wrap="square" rtlCol="0">
            <a:spAutoFit/>
          </a:bodyPr>
          <a:lstStyle/>
          <a:p>
            <a:pPr marL="457200">
              <a:lnSpc>
                <a:spcPct val="150000"/>
              </a:lnSpc>
            </a:pPr>
            <a:endParaRPr lang="en-US" sz="2000" dirty="0">
              <a:latin typeface="Cambria Math" panose="02040503050406030204" pitchFamily="18" charset="0"/>
              <a:ea typeface="Cambria Math" panose="02040503050406030204" pitchFamily="18" charset="0"/>
            </a:endParaRPr>
          </a:p>
          <a:p>
            <a:pPr marL="457200">
              <a:lnSpc>
                <a:spcPct val="150000"/>
              </a:lnSpc>
            </a:pPr>
            <a:endParaRPr lang="en-US" sz="2000" dirty="0">
              <a:latin typeface="Cambria Math" panose="02040503050406030204" pitchFamily="18" charset="0"/>
              <a:ea typeface="Cambria Math" panose="02040503050406030204" pitchFamily="18" charset="0"/>
            </a:endParaRPr>
          </a:p>
          <a:p>
            <a:pPr marL="457200">
              <a:lnSpc>
                <a:spcPct val="150000"/>
              </a:lnSpc>
            </a:pPr>
            <a:endParaRPr lang="en-US" sz="2000" dirty="0">
              <a:latin typeface="Cambria Math" panose="02040503050406030204" pitchFamily="18" charset="0"/>
              <a:ea typeface="Cambria Math" panose="02040503050406030204" pitchFamily="18" charset="0"/>
            </a:endParaRPr>
          </a:p>
          <a:p>
            <a:pPr marL="457200">
              <a:lnSpc>
                <a:spcPct val="150000"/>
              </a:lnSpc>
            </a:pPr>
            <a:endParaRPr lang="en-US" sz="2000" dirty="0">
              <a:latin typeface="Cambria Math" panose="02040503050406030204" pitchFamily="18" charset="0"/>
              <a:ea typeface="Cambria Math" panose="02040503050406030204" pitchFamily="18" charset="0"/>
            </a:endParaRPr>
          </a:p>
          <a:p>
            <a:pPr marL="457200">
              <a:lnSpc>
                <a:spcPct val="150000"/>
              </a:lnSpc>
            </a:pPr>
            <a:endParaRPr lang="en-US" sz="2000" dirty="0">
              <a:latin typeface="Cambria Math" panose="02040503050406030204" pitchFamily="18" charset="0"/>
              <a:ea typeface="Cambria Math" panose="02040503050406030204" pitchFamily="18" charset="0"/>
            </a:endParaRPr>
          </a:p>
          <a:p>
            <a:pPr marL="457200">
              <a:lnSpc>
                <a:spcPct val="150000"/>
              </a:lnSpc>
            </a:pPr>
            <a:endParaRPr lang="en-US" sz="2000" dirty="0">
              <a:latin typeface="Cambria Math" panose="02040503050406030204" pitchFamily="18" charset="0"/>
              <a:ea typeface="Cambria Math" panose="02040503050406030204" pitchFamily="18" charset="0"/>
            </a:endParaRPr>
          </a:p>
          <a:p>
            <a:pPr marL="457200">
              <a:lnSpc>
                <a:spcPct val="150000"/>
              </a:lnSpc>
            </a:pPr>
            <a:endParaRPr lang="en-US" sz="2000" dirty="0">
              <a:latin typeface="Cambria Math" panose="02040503050406030204" pitchFamily="18" charset="0"/>
              <a:ea typeface="Cambria Math" panose="02040503050406030204" pitchFamily="18" charset="0"/>
            </a:endParaRPr>
          </a:p>
          <a:p>
            <a:pPr marL="457200">
              <a:lnSpc>
                <a:spcPct val="150000"/>
              </a:lnSpc>
            </a:pPr>
            <a:endParaRPr lang="en-US" sz="2000" dirty="0">
              <a:latin typeface="Cambria Math" panose="02040503050406030204" pitchFamily="18" charset="0"/>
              <a:ea typeface="Cambria Math" panose="02040503050406030204" pitchFamily="18" charset="0"/>
            </a:endParaRPr>
          </a:p>
          <a:p>
            <a:pPr marL="457200">
              <a:lnSpc>
                <a:spcPct val="150000"/>
              </a:lnSpc>
            </a:pPr>
            <a:endParaRPr lang="en-US" dirty="0">
              <a:latin typeface="Cambria Math" panose="02040503050406030204" pitchFamily="18" charset="0"/>
              <a:ea typeface="Cambria Math" panose="02040503050406030204" pitchFamily="18" charset="0"/>
            </a:endParaRPr>
          </a:p>
          <a:p>
            <a:pPr marL="457200">
              <a:lnSpc>
                <a:spcPct val="150000"/>
              </a:lnSpc>
            </a:pPr>
            <a:endParaRPr lang="en-US" dirty="0">
              <a:latin typeface="Cambria Math" panose="02040503050406030204" pitchFamily="18" charset="0"/>
              <a:ea typeface="Cambria Math" panose="02040503050406030204" pitchFamily="18" charset="0"/>
            </a:endParaRPr>
          </a:p>
          <a:p>
            <a:pPr marL="457200" algn="r">
              <a:lnSpc>
                <a:spcPct val="150000"/>
              </a:lnSpc>
            </a:pPr>
            <a:endParaRPr lang="en-US" dirty="0">
              <a:latin typeface="Cambria Math" panose="02040503050406030204" pitchFamily="18" charset="0"/>
              <a:ea typeface="Cambria Math" panose="02040503050406030204" pitchFamily="18" charset="0"/>
            </a:endParaRPr>
          </a:p>
          <a:p>
            <a:pPr marL="457200">
              <a:lnSpc>
                <a:spcPct val="150000"/>
              </a:lnSpc>
            </a:pPr>
            <a:r>
              <a:rPr lang="en-US" b="0"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a:p>
            <a:pPr marL="457200">
              <a:lnSpc>
                <a:spcPct val="150000"/>
              </a:lnSpc>
            </a:pPr>
            <a:endParaRPr lang="en-US" sz="2000" dirty="0"/>
          </a:p>
          <a:p>
            <a:pPr marL="457200">
              <a:lnSpc>
                <a:spcPct val="150000"/>
              </a:lnSpc>
            </a:pPr>
            <a:endParaRPr lang="en-US" sz="2000" dirty="0"/>
          </a:p>
          <a:p>
            <a:pPr marL="822960">
              <a:lnSpc>
                <a:spcPct val="150000"/>
              </a:lnSpc>
            </a:pPr>
            <a:endParaRPr lang="en-US" sz="2000" dirty="0"/>
          </a:p>
          <a:p>
            <a:pPr marL="822960">
              <a:lnSpc>
                <a:spcPct val="150000"/>
              </a:lnSpc>
            </a:pPr>
            <a:endParaRPr lang="en-US" sz="2000" dirty="0"/>
          </a:p>
          <a:p>
            <a:pPr marL="822960">
              <a:lnSpc>
                <a:spcPct val="150000"/>
              </a:lnSpc>
            </a:pPr>
            <a:endParaRPr lang="en-US" sz="2000" dirty="0"/>
          </a:p>
          <a:p>
            <a:pPr marL="822960">
              <a:lnSpc>
                <a:spcPct val="150000"/>
              </a:lnSpc>
            </a:pPr>
            <a:endParaRPr lang="en-US" sz="2000" dirty="0"/>
          </a:p>
          <a:p>
            <a:pPr marL="822960">
              <a:lnSpc>
                <a:spcPct val="150000"/>
              </a:lnSpc>
            </a:pPr>
            <a:endParaRPr lang="en-US" sz="2000" dirty="0"/>
          </a:p>
          <a:p>
            <a:pPr marL="822960">
              <a:lnSpc>
                <a:spcPct val="150000"/>
              </a:lnSpc>
            </a:pP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5E16B22-FD33-498D-9797-697EC3E3FC29}"/>
                  </a:ext>
                </a:extLst>
              </p:cNvPr>
              <p:cNvSpPr/>
              <p:nvPr/>
            </p:nvSpPr>
            <p:spPr>
              <a:xfrm>
                <a:off x="583096" y="318050"/>
                <a:ext cx="5075582" cy="6347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a:lnSpc>
                    <a:spcPct val="150000"/>
                  </a:lnSpc>
                </a:pPr>
                <a:r>
                  <a:rPr lang="en-US" sz="2000" b="1" u="sng" dirty="0">
                    <a:latin typeface="Cambria Math" panose="02040503050406030204" pitchFamily="18" charset="0"/>
                    <a:ea typeface="Cambria Math" panose="02040503050406030204" pitchFamily="18" charset="0"/>
                  </a:rPr>
                  <a:t>Exercise</a:t>
                </a:r>
                <a:r>
                  <a:rPr lang="en-US" sz="2000" u="sng"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(P-311)#51   </a:t>
                </a:r>
              </a:p>
              <a:p>
                <a:pPr marL="457200">
                  <a:lnSpc>
                    <a:spcPct val="150000"/>
                  </a:lnSpc>
                </a:pPr>
                <a:r>
                  <a:rPr lang="en-US" sz="2000"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2000" i="1">
                            <a:latin typeface="Cambria Math" panose="02040503050406030204" pitchFamily="18" charset="0"/>
                            <a:ea typeface="Cambria Math" panose="02040503050406030204" pitchFamily="18" charset="0"/>
                          </a:rPr>
                        </m:ctrlPr>
                      </m:funcPr>
                      <m:fName>
                        <m:r>
                          <a:rPr lang="en-US" sz="2000" i="1">
                            <a:latin typeface="Cambria Math" panose="02040503050406030204" pitchFamily="18" charset="0"/>
                            <a:ea typeface="Cambria Math" panose="02040503050406030204" pitchFamily="18" charset="0"/>
                          </a:rPr>
                          <m:t> </m:t>
                        </m:r>
                        <m:limLow>
                          <m:limLowPr>
                            <m:ctrlPr>
                              <a:rPr lang="en-US" sz="2000" i="1">
                                <a:latin typeface="Cambria Math" panose="02040503050406030204" pitchFamily="18" charset="0"/>
                                <a:ea typeface="Cambria Math" panose="02040503050406030204" pitchFamily="18" charset="0"/>
                              </a:rPr>
                            </m:ctrlPr>
                          </m:limLowPr>
                          <m:e>
                            <m:r>
                              <m:rPr>
                                <m:sty m:val="p"/>
                              </m:rPr>
                              <a:rPr lang="en-US" sz="2000">
                                <a:latin typeface="Cambria Math" panose="02040503050406030204" pitchFamily="18" charset="0"/>
                                <a:ea typeface="Cambria Math" panose="02040503050406030204" pitchFamily="18" charset="0"/>
                              </a:rPr>
                              <m:t>lim</m:t>
                            </m:r>
                          </m:e>
                          <m:lim>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→1</m:t>
                            </m:r>
                          </m:lim>
                        </m:limLow>
                      </m:fName>
                      <m:e>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𝑥</m:t>
                                </m:r>
                              </m:num>
                              <m:den>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−1</m:t>
                                </m:r>
                              </m:den>
                            </m:f>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ln</m:t>
                                    </m:r>
                                  </m:fName>
                                  <m:e>
                                    <m:r>
                                      <a:rPr lang="en-US" sz="2000" i="1">
                                        <a:latin typeface="Cambria Math" panose="02040503050406030204" pitchFamily="18" charset="0"/>
                                        <a:ea typeface="Cambria Math" panose="02040503050406030204" pitchFamily="18" charset="0"/>
                                      </a:rPr>
                                      <m:t>𝑥</m:t>
                                    </m:r>
                                  </m:e>
                                </m:func>
                              </m:den>
                            </m:f>
                          </m:e>
                        </m:d>
                      </m:e>
                    </m:func>
                    <m:r>
                      <a:rPr lang="en-US" sz="2000" i="1">
                        <a:latin typeface="Cambria Math" panose="02040503050406030204" pitchFamily="18" charset="0"/>
                        <a:ea typeface="Cambria Math" panose="02040503050406030204" pitchFamily="18" charset="0"/>
                      </a:rPr>
                      <m:t>   </m:t>
                    </m:r>
                    <m:d>
                      <m:dPr>
                        <m:ctrlPr>
                          <a:rPr lang="en-US" sz="2000" b="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e>
                    </m:d>
                    <m:r>
                      <a:rPr lang="en-US" sz="2000" i="1">
                        <a:latin typeface="Cambria Math" panose="02040503050406030204" pitchFamily="18" charset="0"/>
                        <a:ea typeface="Cambria Math" panose="02040503050406030204" pitchFamily="18" charset="0"/>
                      </a:rPr>
                      <m:t>=</m:t>
                    </m:r>
                  </m:oMath>
                </a14:m>
                <a:endParaRPr lang="en-US" sz="2000" i="1" dirty="0">
                  <a:latin typeface="Cambria Math" panose="02040503050406030204" pitchFamily="18" charset="0"/>
                  <a:ea typeface="Cambria Math" panose="02040503050406030204" pitchFamily="18" charset="0"/>
                </a:endParaRPr>
              </a:p>
              <a:p>
                <a:pPr marL="457200">
                  <a:lnSpc>
                    <a:spcPct val="150000"/>
                  </a:lnSpc>
                </a:pPr>
                <a:endParaRPr lang="en-US" sz="2000" i="1" dirty="0">
                  <a:latin typeface="Cambria Math" panose="02040503050406030204" pitchFamily="18" charset="0"/>
                  <a:ea typeface="Cambria Math" panose="02040503050406030204" pitchFamily="18" charset="0"/>
                </a:endParaRPr>
              </a:p>
              <a:p>
                <a:pPr marL="457200">
                  <a:lnSpc>
                    <a:spcPct val="150000"/>
                  </a:lnSpc>
                </a:pPr>
                <a14:m>
                  <m:oMath xmlns:m="http://schemas.openxmlformats.org/officeDocument/2006/math">
                    <m:func>
                      <m:funcPr>
                        <m:ctrlPr>
                          <a:rPr lang="en-US" sz="2000" i="1">
                            <a:latin typeface="Cambria Math" panose="02040503050406030204" pitchFamily="18" charset="0"/>
                            <a:ea typeface="Cambria Math" panose="02040503050406030204" pitchFamily="18" charset="0"/>
                          </a:rPr>
                        </m:ctrlPr>
                      </m:funcPr>
                      <m:fName>
                        <m:r>
                          <a:rPr lang="en-US" sz="2000" i="1">
                            <a:latin typeface="Cambria Math" panose="02040503050406030204" pitchFamily="18" charset="0"/>
                            <a:ea typeface="Cambria Math" panose="02040503050406030204" pitchFamily="18" charset="0"/>
                          </a:rPr>
                          <m:t> </m:t>
                        </m:r>
                        <m:limLow>
                          <m:limLowPr>
                            <m:ctrlPr>
                              <a:rPr lang="en-US" sz="2000" i="1">
                                <a:latin typeface="Cambria Math" panose="02040503050406030204" pitchFamily="18" charset="0"/>
                                <a:ea typeface="Cambria Math" panose="02040503050406030204" pitchFamily="18" charset="0"/>
                              </a:rPr>
                            </m:ctrlPr>
                          </m:limLowPr>
                          <m:e>
                            <m:r>
                              <m:rPr>
                                <m:sty m:val="p"/>
                              </m:rPr>
                              <a:rPr lang="en-US" sz="2000">
                                <a:latin typeface="Cambria Math" panose="02040503050406030204" pitchFamily="18" charset="0"/>
                                <a:ea typeface="Cambria Math" panose="02040503050406030204" pitchFamily="18" charset="0"/>
                              </a:rPr>
                              <m:t>lim</m:t>
                            </m:r>
                          </m:e>
                          <m:lim>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→1</m:t>
                            </m:r>
                          </m:lim>
                        </m:limLow>
                      </m:fName>
                      <m:e>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𝑥</m:t>
                                </m:r>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ln</m:t>
                                    </m:r>
                                  </m:fName>
                                  <m:e>
                                    <m:r>
                                      <a:rPr lang="en-US" sz="2000" i="1">
                                        <a:latin typeface="Cambria Math" panose="02040503050406030204" pitchFamily="18" charset="0"/>
                                        <a:ea typeface="Cambria Math" panose="02040503050406030204" pitchFamily="18" charset="0"/>
                                      </a:rPr>
                                      <m:t>𝑥</m:t>
                                    </m:r>
                                  </m:e>
                                </m:func>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1</m:t>
                                </m:r>
                              </m:num>
                              <m:den>
                                <m:func>
                                  <m:funcPr>
                                    <m:ctrlPr>
                                      <a:rPr lang="en-US" sz="2000" i="1">
                                        <a:latin typeface="Cambria Math" panose="02040503050406030204" pitchFamily="18" charset="0"/>
                                        <a:ea typeface="Cambria Math" panose="02040503050406030204" pitchFamily="18" charset="0"/>
                                      </a:rPr>
                                    </m:ctrlPr>
                                  </m:funcPr>
                                  <m:fNa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−1</m:t>
                                        </m:r>
                                      </m:e>
                                    </m:d>
                                    <m:r>
                                      <m:rPr>
                                        <m:sty m:val="p"/>
                                      </m:rPr>
                                      <a:rPr lang="en-US" sz="2000">
                                        <a:latin typeface="Cambria Math" panose="02040503050406030204" pitchFamily="18" charset="0"/>
                                        <a:ea typeface="Cambria Math" panose="02040503050406030204" pitchFamily="18" charset="0"/>
                                      </a:rPr>
                                      <m:t>ln</m:t>
                                    </m:r>
                                  </m:fName>
                                  <m:e>
                                    <m:r>
                                      <a:rPr lang="en-US" sz="2000" i="1">
                                        <a:latin typeface="Cambria Math" panose="02040503050406030204" pitchFamily="18" charset="0"/>
                                        <a:ea typeface="Cambria Math" panose="02040503050406030204" pitchFamily="18" charset="0"/>
                                      </a:rPr>
                                      <m:t>𝑥</m:t>
                                    </m:r>
                                  </m:e>
                                </m:func>
                              </m:den>
                            </m:f>
                          </m:e>
                        </m:d>
                      </m:e>
                    </m:func>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m:t>
                        </m:r>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0</m:t>
                            </m:r>
                          </m:num>
                          <m:den>
                            <m:r>
                              <a:rPr lang="en-US" sz="2000" i="1" dirty="0">
                                <a:latin typeface="Cambria Math" panose="02040503050406030204" pitchFamily="18" charset="0"/>
                                <a:ea typeface="Cambria Math" panose="02040503050406030204" pitchFamily="18" charset="0"/>
                              </a:rPr>
                              <m:t>0</m:t>
                            </m:r>
                          </m:den>
                        </m:f>
                      </m:e>
                    </m:d>
                    <m:r>
                      <a:rPr lang="en-US" sz="2000" b="0" i="1" dirty="0" smtClean="0">
                        <a:latin typeface="Cambria Math" panose="02040503050406030204" pitchFamily="18" charset="0"/>
                        <a:ea typeface="Cambria Math" panose="02040503050406030204" pitchFamily="18" charset="0"/>
                      </a:rPr>
                      <m:t>=</m:t>
                    </m:r>
                  </m:oMath>
                </a14:m>
                <a:endParaRPr lang="en-US" sz="2000" dirty="0">
                  <a:latin typeface="Cambria Math" panose="02040503050406030204" pitchFamily="18" charset="0"/>
                  <a:ea typeface="Cambria Math" panose="02040503050406030204" pitchFamily="18" charset="0"/>
                </a:endParaRPr>
              </a:p>
              <a:p>
                <a:pPr marL="457200">
                  <a:lnSpc>
                    <a:spcPct val="150000"/>
                  </a:lnSpc>
                </a:pPr>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ea typeface="Cambria Math" panose="02040503050406030204" pitchFamily="18" charset="0"/>
                          </a:rPr>
                        </m:ctrlPr>
                      </m:funcPr>
                      <m:fName>
                        <m:r>
                          <a:rPr lang="en-US" sz="2000" i="1">
                            <a:latin typeface="Cambria Math" panose="02040503050406030204" pitchFamily="18" charset="0"/>
                            <a:ea typeface="Cambria Math" panose="02040503050406030204" pitchFamily="18" charset="0"/>
                          </a:rPr>
                          <m:t> </m:t>
                        </m:r>
                        <m:limLow>
                          <m:limLowPr>
                            <m:ctrlPr>
                              <a:rPr lang="en-US" sz="2000" i="1">
                                <a:latin typeface="Cambria Math" panose="02040503050406030204" pitchFamily="18" charset="0"/>
                                <a:ea typeface="Cambria Math" panose="02040503050406030204" pitchFamily="18" charset="0"/>
                              </a:rPr>
                            </m:ctrlPr>
                          </m:limLowPr>
                          <m:e>
                            <m:r>
                              <m:rPr>
                                <m:sty m:val="p"/>
                              </m:rPr>
                              <a:rPr lang="en-US" sz="2000">
                                <a:latin typeface="Cambria Math" panose="02040503050406030204" pitchFamily="18" charset="0"/>
                                <a:ea typeface="Cambria Math" panose="02040503050406030204" pitchFamily="18" charset="0"/>
                              </a:rPr>
                              <m:t>lim</m:t>
                            </m:r>
                          </m:e>
                          <m:lim>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→1</m:t>
                            </m:r>
                          </m:lim>
                        </m:limLow>
                      </m:fName>
                      <m:e>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𝑥</m:t>
                                    </m:r>
                                  </m:den>
                                </m:f>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ln</m:t>
                                    </m:r>
                                  </m:fName>
                                  <m:e>
                                    <m:r>
                                      <a:rPr lang="en-US" sz="2000" i="1">
                                        <a:latin typeface="Cambria Math" panose="02040503050406030204" pitchFamily="18" charset="0"/>
                                        <a:ea typeface="Cambria Math" panose="02040503050406030204" pitchFamily="18" charset="0"/>
                                      </a:rPr>
                                      <m:t>𝑥</m:t>
                                    </m:r>
                                  </m:e>
                                </m:func>
                                <m:r>
                                  <a:rPr lang="en-US" sz="2000" i="1">
                                    <a:latin typeface="Cambria Math" panose="02040503050406030204" pitchFamily="18" charset="0"/>
                                    <a:ea typeface="Cambria Math" panose="02040503050406030204" pitchFamily="18" charset="0"/>
                                  </a:rPr>
                                  <m:t>−1</m:t>
                                </m:r>
                              </m:num>
                              <m:den>
                                <m:func>
                                  <m:funcPr>
                                    <m:ctrlPr>
                                      <a:rPr lang="en-US" sz="2000" i="1">
                                        <a:latin typeface="Cambria Math" panose="02040503050406030204" pitchFamily="18" charset="0"/>
                                        <a:ea typeface="Cambria Math" panose="02040503050406030204" pitchFamily="18" charset="0"/>
                                      </a:rPr>
                                    </m:ctrlPr>
                                  </m:funcPr>
                                  <m:fNa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−1</m:t>
                                        </m:r>
                                      </m:e>
                                    </m:d>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𝑥</m:t>
                                        </m:r>
                                      </m:den>
                                    </m:f>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m:rPr>
                                        <m:sty m:val="p"/>
                                      </m:rPr>
                                      <a:rPr lang="en-US" sz="2000">
                                        <a:latin typeface="Cambria Math" panose="02040503050406030204" pitchFamily="18" charset="0"/>
                                        <a:ea typeface="Cambria Math" panose="02040503050406030204" pitchFamily="18" charset="0"/>
                                      </a:rPr>
                                      <m:t>ln</m:t>
                                    </m:r>
                                  </m:fName>
                                  <m:e>
                                    <m:r>
                                      <a:rPr lang="en-US" sz="2000" i="1">
                                        <a:latin typeface="Cambria Math" panose="02040503050406030204" pitchFamily="18" charset="0"/>
                                        <a:ea typeface="Cambria Math" panose="02040503050406030204" pitchFamily="18" charset="0"/>
                                      </a:rPr>
                                      <m:t>𝑥</m:t>
                                    </m:r>
                                  </m:e>
                                </m:func>
                              </m:den>
                            </m:f>
                          </m:e>
                        </m:d>
                      </m:e>
                    </m:func>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m:t>
                        </m:r>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0</m:t>
                            </m:r>
                          </m:num>
                          <m:den>
                            <m:r>
                              <a:rPr lang="en-US" sz="2000" i="1" dirty="0">
                                <a:latin typeface="Cambria Math" panose="02040503050406030204" pitchFamily="18" charset="0"/>
                                <a:ea typeface="Cambria Math" panose="02040503050406030204" pitchFamily="18" charset="0"/>
                              </a:rPr>
                              <m:t>0</m:t>
                            </m:r>
                          </m:den>
                        </m:f>
                        <m:r>
                          <a:rPr lang="en-US" sz="2000" i="1" dirty="0">
                            <a:latin typeface="Cambria Math" panose="02040503050406030204" pitchFamily="18" charset="0"/>
                            <a:ea typeface="Cambria Math" panose="02040503050406030204" pitchFamily="18" charset="0"/>
                          </a:rPr>
                          <m:t> </m:t>
                        </m:r>
                      </m:e>
                    </m:d>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ea typeface="Cambria Math" panose="02040503050406030204" pitchFamily="18" charset="0"/>
                          </a:rPr>
                        </m:ctrlPr>
                      </m:funcPr>
                      <m:fName>
                        <m:r>
                          <a:rPr lang="en-US" sz="2000" i="1">
                            <a:latin typeface="Cambria Math" panose="02040503050406030204" pitchFamily="18" charset="0"/>
                            <a:ea typeface="Cambria Math" panose="02040503050406030204" pitchFamily="18" charset="0"/>
                          </a:rPr>
                          <m:t> </m:t>
                        </m:r>
                        <m:limLow>
                          <m:limLowPr>
                            <m:ctrlPr>
                              <a:rPr lang="en-US" sz="2000" i="1">
                                <a:latin typeface="Cambria Math" panose="02040503050406030204" pitchFamily="18" charset="0"/>
                                <a:ea typeface="Cambria Math" panose="02040503050406030204" pitchFamily="18" charset="0"/>
                              </a:rPr>
                            </m:ctrlPr>
                          </m:limLowPr>
                          <m:e>
                            <m:r>
                              <m:rPr>
                                <m:sty m:val="p"/>
                              </m:rPr>
                              <a:rPr lang="en-US" sz="2000">
                                <a:latin typeface="Cambria Math" panose="02040503050406030204" pitchFamily="18" charset="0"/>
                                <a:ea typeface="Cambria Math" panose="02040503050406030204" pitchFamily="18" charset="0"/>
                              </a:rPr>
                              <m:t>lim</m:t>
                            </m:r>
                          </m:e>
                          <m:lim>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→1</m:t>
                            </m:r>
                          </m:lim>
                        </m:limLow>
                      </m:fName>
                      <m:e>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ln</m:t>
                                    </m:r>
                                  </m:fName>
                                  <m:e>
                                    <m:r>
                                      <a:rPr lang="en-US" sz="2000" i="1">
                                        <a:latin typeface="Cambria Math" panose="02040503050406030204" pitchFamily="18" charset="0"/>
                                        <a:ea typeface="Cambria Math" panose="02040503050406030204" pitchFamily="18" charset="0"/>
                                      </a:rPr>
                                      <m:t>𝑥</m:t>
                                    </m:r>
                                  </m:e>
                                </m:func>
                              </m:num>
                              <m:den>
                                <m:func>
                                  <m:funcPr>
                                    <m:ctrlPr>
                                      <a:rPr lang="en-US" sz="2000" i="1">
                                        <a:latin typeface="Cambria Math" panose="02040503050406030204" pitchFamily="18" charset="0"/>
                                        <a:ea typeface="Cambria Math" panose="02040503050406030204" pitchFamily="18" charset="0"/>
                                      </a:rPr>
                                    </m:ctrlPr>
                                  </m:funcPr>
                                  <m:fName>
                                    <m:r>
                                      <a:rPr lang="en-US" sz="2000" i="1">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𝑥</m:t>
                                        </m:r>
                                      </m:den>
                                    </m:f>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m:rPr>
                                        <m:sty m:val="p"/>
                                      </m:rPr>
                                      <a:rPr lang="en-US" sz="2000">
                                        <a:latin typeface="Cambria Math" panose="02040503050406030204" pitchFamily="18" charset="0"/>
                                        <a:ea typeface="Cambria Math" panose="02040503050406030204" pitchFamily="18" charset="0"/>
                                      </a:rPr>
                                      <m:t>ln</m:t>
                                    </m:r>
                                  </m:fName>
                                  <m:e>
                                    <m:r>
                                      <a:rPr lang="en-US" sz="2000" i="1">
                                        <a:latin typeface="Cambria Math" panose="02040503050406030204" pitchFamily="18" charset="0"/>
                                        <a:ea typeface="Cambria Math" panose="02040503050406030204" pitchFamily="18" charset="0"/>
                                      </a:rPr>
                                      <m:t>𝑥</m:t>
                                    </m:r>
                                  </m:e>
                                </m:func>
                              </m:den>
                            </m:f>
                          </m:e>
                        </m:d>
                      </m:e>
                    </m:func>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m:t>
                        </m:r>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0</m:t>
                            </m:r>
                          </m:num>
                          <m:den>
                            <m:r>
                              <a:rPr lang="en-US" sz="2000" i="1" dirty="0">
                                <a:latin typeface="Cambria Math" panose="02040503050406030204" pitchFamily="18" charset="0"/>
                                <a:ea typeface="Cambria Math" panose="02040503050406030204" pitchFamily="18" charset="0"/>
                              </a:rPr>
                              <m:t>0</m:t>
                            </m:r>
                          </m:den>
                        </m:f>
                        <m:r>
                          <a:rPr lang="en-US" sz="2000" i="1" dirty="0">
                            <a:latin typeface="Cambria Math" panose="02040503050406030204" pitchFamily="18" charset="0"/>
                            <a:ea typeface="Cambria Math" panose="02040503050406030204" pitchFamily="18" charset="0"/>
                          </a:rPr>
                          <m:t> </m:t>
                        </m:r>
                      </m:e>
                    </m:d>
                  </m:oMath>
                </a14:m>
                <a:endParaRPr lang="en-US" sz="2000" dirty="0">
                  <a:latin typeface="Cambria Math" panose="02040503050406030204" pitchFamily="18" charset="0"/>
                  <a:ea typeface="Cambria Math" panose="02040503050406030204" pitchFamily="18" charset="0"/>
                </a:endParaRPr>
              </a:p>
              <a:p>
                <a:pPr marL="457200">
                  <a:lnSpc>
                    <a:spcPct val="150000"/>
                  </a:lnSpc>
                </a:pPr>
                <a14:m>
                  <m:oMath xmlns:m="http://schemas.openxmlformats.org/officeDocument/2006/math">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ea typeface="Cambria Math" panose="02040503050406030204" pitchFamily="18" charset="0"/>
                          </a:rPr>
                        </m:ctrlPr>
                      </m:funcPr>
                      <m:fName>
                        <m:r>
                          <a:rPr lang="en-US" sz="2000" i="1">
                            <a:latin typeface="Cambria Math" panose="02040503050406030204" pitchFamily="18" charset="0"/>
                            <a:ea typeface="Cambria Math" panose="02040503050406030204" pitchFamily="18" charset="0"/>
                          </a:rPr>
                          <m:t> </m:t>
                        </m:r>
                        <m:limLow>
                          <m:limLowPr>
                            <m:ctrlPr>
                              <a:rPr lang="en-US" sz="2000" i="1">
                                <a:latin typeface="Cambria Math" panose="02040503050406030204" pitchFamily="18" charset="0"/>
                                <a:ea typeface="Cambria Math" panose="02040503050406030204" pitchFamily="18" charset="0"/>
                              </a:rPr>
                            </m:ctrlPr>
                          </m:limLowPr>
                          <m:e>
                            <m:r>
                              <m:rPr>
                                <m:sty m:val="p"/>
                              </m:rPr>
                              <a:rPr lang="en-US" sz="2000">
                                <a:latin typeface="Cambria Math" panose="02040503050406030204" pitchFamily="18" charset="0"/>
                                <a:ea typeface="Cambria Math" panose="02040503050406030204" pitchFamily="18" charset="0"/>
                              </a:rPr>
                              <m:t>lim</m:t>
                            </m:r>
                          </m:e>
                          <m:lim>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→1</m:t>
                            </m:r>
                          </m:lim>
                        </m:limLow>
                      </m:fName>
                      <m:e>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𝑥</m:t>
                                    </m:r>
                                  </m:den>
                                </m:f>
                              </m:num>
                              <m:den>
                                <m:func>
                                  <m:funcPr>
                                    <m:ctrlPr>
                                      <a:rPr lang="en-US" sz="2000" i="1">
                                        <a:latin typeface="Cambria Math" panose="02040503050406030204" pitchFamily="18" charset="0"/>
                                        <a:ea typeface="Cambria Math" panose="02040503050406030204" pitchFamily="18" charset="0"/>
                                      </a:rPr>
                                    </m:ctrlPr>
                                  </m:funcPr>
                                  <m:fNa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fName>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𝑥</m:t>
                                        </m:r>
                                      </m:den>
                                    </m:f>
                                  </m:e>
                                </m:func>
                              </m:den>
                            </m:f>
                          </m:e>
                        </m:d>
                      </m:e>
                    </m:func>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2</m:t>
                        </m:r>
                      </m:den>
                    </m:f>
                  </m:oMath>
                </a14:m>
                <a:endParaRPr lang="en-US" sz="2000" dirty="0"/>
              </a:p>
              <a:p>
                <a:pPr marL="457200">
                  <a:lnSpc>
                    <a:spcPct val="150000"/>
                  </a:lnSpc>
                </a:pPr>
                <a:r>
                  <a:rPr lang="en-US" sz="2000" b="1" dirty="0"/>
                  <a:t>Exercises:</a:t>
                </a:r>
                <a:r>
                  <a:rPr lang="en-US" sz="2000" dirty="0"/>
                  <a:t> Page – 311 # 13, 15, 19, 43, 47, 51, 53, 57, 63, 65.</a:t>
                </a:r>
              </a:p>
            </p:txBody>
          </p:sp>
        </mc:Choice>
        <mc:Fallback xmlns="">
          <p:sp>
            <p:nvSpPr>
              <p:cNvPr id="2" name="Rectangle 1">
                <a:extLst>
                  <a:ext uri="{FF2B5EF4-FFF2-40B4-BE49-F238E27FC236}">
                    <a16:creationId xmlns:a16="http://schemas.microsoft.com/office/drawing/2014/main" id="{65E16B22-FD33-498D-9797-697EC3E3FC29}"/>
                  </a:ext>
                </a:extLst>
              </p:cNvPr>
              <p:cNvSpPr>
                <a:spLocks noRot="1" noChangeAspect="1" noMove="1" noResize="1" noEditPoints="1" noAdjustHandles="1" noChangeArrowheads="1" noChangeShapeType="1" noTextEdit="1"/>
              </p:cNvSpPr>
              <p:nvPr/>
            </p:nvSpPr>
            <p:spPr>
              <a:xfrm>
                <a:off x="583096" y="318050"/>
                <a:ext cx="5075582" cy="6347793"/>
              </a:xfrm>
              <a:prstGeom prst="rect">
                <a:avLst/>
              </a:prstGeom>
              <a:blipFill>
                <a:blip r:embed="rId2"/>
                <a:stretch>
                  <a:fillRect b="-6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F5CED05-D6BC-486B-8B4C-A73C3D9F1C4D}"/>
                  </a:ext>
                </a:extLst>
              </p:cNvPr>
              <p:cNvSpPr/>
              <p:nvPr/>
            </p:nvSpPr>
            <p:spPr>
              <a:xfrm>
                <a:off x="6506817" y="318050"/>
                <a:ext cx="5433392" cy="6122507"/>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1800" b="1" u="sng" dirty="0">
                    <a:latin typeface="Cambria Math" panose="02040503050406030204" pitchFamily="18" charset="0"/>
                    <a:ea typeface="Cambria Math" panose="02040503050406030204" pitchFamily="18" charset="0"/>
                  </a:rPr>
                  <a:t>Exercise</a:t>
                </a:r>
                <a:r>
                  <a:rPr lang="en-US" sz="1800" u="sng" dirty="0">
                    <a:latin typeface="Cambria Math" panose="02040503050406030204" pitchFamily="18" charset="0"/>
                    <a:ea typeface="Cambria Math" panose="02040503050406030204" pitchFamily="18" charset="0"/>
                  </a:rPr>
                  <a:t> </a:t>
                </a:r>
                <a:r>
                  <a:rPr lang="en-US" sz="1800" dirty="0">
                    <a:latin typeface="Cambria Math" panose="02040503050406030204" pitchFamily="18" charset="0"/>
                    <a:ea typeface="Cambria Math" panose="02040503050406030204" pitchFamily="18" charset="0"/>
                  </a:rPr>
                  <a:t>(P-312)#63</a:t>
                </a:r>
              </a:p>
              <a:p>
                <a:r>
                  <a:rPr lang="en-US" sz="1800" dirty="0">
                    <a:latin typeface="Cambria Math" panose="02040503050406030204" pitchFamily="18" charset="0"/>
                    <a:ea typeface="Cambria Math" panose="02040503050406030204" pitchFamily="18" charset="0"/>
                  </a:rPr>
                  <a:t>   </a:t>
                </a:r>
              </a:p>
              <a:p>
                <a:pPr>
                  <a:lnSpc>
                    <a:spcPct val="150000"/>
                  </a:lnSpc>
                </a:pPr>
                <a:r>
                  <a:rPr lang="en-US" sz="1800"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800" i="1">
                            <a:latin typeface="Cambria Math" panose="02040503050406030204" pitchFamily="18" charset="0"/>
                            <a:ea typeface="Cambria Math" panose="02040503050406030204" pitchFamily="18" charset="0"/>
                          </a:rPr>
                        </m:ctrlPr>
                      </m:funcPr>
                      <m:fName>
                        <m:r>
                          <a:rPr lang="en-US" sz="1800" i="1">
                            <a:latin typeface="Cambria Math" panose="02040503050406030204" pitchFamily="18" charset="0"/>
                            <a:ea typeface="Cambria Math" panose="02040503050406030204" pitchFamily="18" charset="0"/>
                          </a:rPr>
                          <m:t> </m:t>
                        </m:r>
                        <m:limLow>
                          <m:limLowPr>
                            <m:ctrlPr>
                              <a:rPr lang="en-US" sz="1800" i="1">
                                <a:latin typeface="Cambria Math" panose="02040503050406030204" pitchFamily="18" charset="0"/>
                                <a:ea typeface="Cambria Math" panose="02040503050406030204" pitchFamily="18" charset="0"/>
                              </a:rPr>
                            </m:ctrlPr>
                          </m:limLowPr>
                          <m:e>
                            <m:r>
                              <m:rPr>
                                <m:sty m:val="p"/>
                              </m:rPr>
                              <a:rPr lang="en-US" sz="1800">
                                <a:latin typeface="Cambria Math" panose="02040503050406030204" pitchFamily="18" charset="0"/>
                                <a:ea typeface="Cambria Math" panose="02040503050406030204" pitchFamily="18" charset="0"/>
                              </a:rPr>
                              <m:t>lim</m:t>
                            </m:r>
                          </m:e>
                          <m:lim>
                            <m:r>
                              <a:rPr lang="en-US" sz="1800" i="1">
                                <a:latin typeface="Cambria Math" panose="02040503050406030204" pitchFamily="18" charset="0"/>
                                <a:ea typeface="Cambria Math" panose="02040503050406030204" pitchFamily="18" charset="0"/>
                              </a:rPr>
                              <m:t>𝑥</m:t>
                            </m:r>
                            <m:r>
                              <a:rPr lang="en-US" sz="1800" i="1">
                                <a:latin typeface="Cambria Math" panose="02040503050406030204" pitchFamily="18" charset="0"/>
                                <a:ea typeface="Cambria Math" panose="02040503050406030204" pitchFamily="18" charset="0"/>
                              </a:rPr>
                              <m:t>→∞</m:t>
                            </m:r>
                          </m:lim>
                        </m:limLow>
                      </m:fName>
                      <m:e>
                        <m:sSup>
                          <m:sSupPr>
                            <m:ctrlPr>
                              <a:rPr lang="en-US" sz="1800" b="0" i="1" smtClean="0">
                                <a:latin typeface="Cambria Math" panose="02040503050406030204" pitchFamily="18" charset="0"/>
                                <a:ea typeface="Cambria Math" panose="02040503050406030204" pitchFamily="18" charset="0"/>
                              </a:rPr>
                            </m:ctrlPr>
                          </m:sSupPr>
                          <m:e>
                            <m:r>
                              <a:rPr lang="en-US" sz="1800" i="1" smtClean="0">
                                <a:latin typeface="Cambria Math" panose="02040503050406030204" pitchFamily="18" charset="0"/>
                                <a:ea typeface="Cambria Math" panose="02040503050406030204" pitchFamily="18" charset="0"/>
                              </a:rPr>
                              <m:t>𝑥</m:t>
                            </m:r>
                          </m:e>
                          <m:sup>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𝑥</m:t>
                                </m:r>
                              </m:den>
                            </m:f>
                          </m:sup>
                        </m:sSup>
                        <m:r>
                          <a:rPr lang="en-US" sz="1800" b="0" i="1" smtClean="0">
                            <a:latin typeface="Cambria Math" panose="02040503050406030204" pitchFamily="18" charset="0"/>
                            <a:ea typeface="Cambria Math" panose="02040503050406030204" pitchFamily="18" charset="0"/>
                          </a:rPr>
                          <m:t>=</m:t>
                        </m:r>
                      </m:e>
                    </m:func>
                    <m:func>
                      <m:funcPr>
                        <m:ctrlPr>
                          <a:rPr lang="en-US" i="1">
                            <a:latin typeface="Cambria Math" panose="02040503050406030204" pitchFamily="18" charset="0"/>
                            <a:ea typeface="Cambria Math" panose="02040503050406030204" pitchFamily="18" charset="0"/>
                          </a:rPr>
                        </m:ctrlPr>
                      </m:funcPr>
                      <m:fName>
                        <m:r>
                          <a:rPr lang="en-US" i="1">
                            <a:latin typeface="Cambria Math" panose="02040503050406030204" pitchFamily="18" charset="0"/>
                            <a:ea typeface="Cambria Math" panose="02040503050406030204" pitchFamily="18" charset="0"/>
                          </a:rPr>
                          <m:t> </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lim</m:t>
                            </m:r>
                          </m:e>
                          <m:li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lim>
                        </m:limLow>
                      </m:fName>
                      <m:e>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𝑒</m:t>
                            </m:r>
                          </m:e>
                          <m:sup>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ln</m:t>
                                </m:r>
                              </m:fName>
                              <m:e>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𝑥</m:t>
                                        </m:r>
                                      </m:den>
                                    </m:f>
                                  </m:sup>
                                </m:sSup>
                                <m:r>
                                  <a:rPr lang="en-US" b="0" i="1" smtClean="0">
                                    <a:latin typeface="Cambria Math" panose="02040503050406030204" pitchFamily="18" charset="0"/>
                                    <a:ea typeface="Cambria Math" panose="02040503050406030204" pitchFamily="18" charset="0"/>
                                  </a:rPr>
                                  <m:t>)</m:t>
                                </m:r>
                              </m:e>
                            </m:func>
                          </m:sup>
                        </m:sSup>
                        <m:r>
                          <a:rPr lang="en-US" i="1">
                            <a:latin typeface="Cambria Math" panose="02040503050406030204" pitchFamily="18" charset="0"/>
                            <a:ea typeface="Cambria Math" panose="02040503050406030204" pitchFamily="18" charset="0"/>
                          </a:rPr>
                          <m:t>=</m:t>
                        </m:r>
                      </m:e>
                    </m:func>
                    <m:func>
                      <m:funcPr>
                        <m:ctrlPr>
                          <a:rPr lang="en-US" i="1">
                            <a:latin typeface="Cambria Math" panose="02040503050406030204" pitchFamily="18" charset="0"/>
                            <a:ea typeface="Cambria Math" panose="02040503050406030204" pitchFamily="18" charset="0"/>
                          </a:rPr>
                        </m:ctrlPr>
                      </m:funcPr>
                      <m:fName>
                        <m:r>
                          <a:rPr lang="en-US" i="1">
                            <a:latin typeface="Cambria Math" panose="02040503050406030204" pitchFamily="18" charset="0"/>
                            <a:ea typeface="Cambria Math" panose="02040503050406030204" pitchFamily="18" charset="0"/>
                          </a:rPr>
                          <m:t> </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lim</m:t>
                            </m:r>
                          </m:e>
                          <m:li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lim>
                        </m:limLow>
                      </m:fName>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𝑥</m:t>
                                </m:r>
                              </m:den>
                            </m:f>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ln</m:t>
                                </m:r>
                              </m:fName>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func>
                          </m:sup>
                        </m:sSup>
                        <m:r>
                          <a:rPr lang="en-US" i="1">
                            <a:latin typeface="Cambria Math" panose="02040503050406030204" pitchFamily="18" charset="0"/>
                            <a:ea typeface="Cambria Math" panose="02040503050406030204" pitchFamily="18" charset="0"/>
                          </a:rPr>
                          <m:t>=</m:t>
                        </m:r>
                      </m:e>
                    </m:func>
                    <m:func>
                      <m:funcPr>
                        <m:ctrlPr>
                          <a:rPr lang="en-US" i="1">
                            <a:latin typeface="Cambria Math" panose="02040503050406030204" pitchFamily="18" charset="0"/>
                            <a:ea typeface="Cambria Math" panose="02040503050406030204" pitchFamily="18" charset="0"/>
                          </a:rPr>
                        </m:ctrlPr>
                      </m:funcPr>
                      <m:fName>
                        <m:r>
                          <a:rPr lang="en-US" i="1">
                            <a:latin typeface="Cambria Math" panose="02040503050406030204" pitchFamily="18" charset="0"/>
                            <a:ea typeface="Cambria Math" panose="02040503050406030204" pitchFamily="18" charset="0"/>
                          </a:rPr>
                          <m:t> </m:t>
                        </m:r>
                      </m:fName>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lim</m:t>
                                </m:r>
                              </m:e>
                              <m:li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lim>
                            </m:limLow>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𝑥</m:t>
                                </m:r>
                              </m:den>
                            </m:f>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ln</m:t>
                                </m:r>
                              </m:fName>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func>
                          </m:sup>
                        </m:sSup>
                        <m:r>
                          <a:rPr lang="en-US" i="1">
                            <a:latin typeface="Cambria Math" panose="02040503050406030204" pitchFamily="18" charset="0"/>
                            <a:ea typeface="Cambria Math" panose="02040503050406030204" pitchFamily="18" charset="0"/>
                          </a:rPr>
                          <m:t>=</m:t>
                        </m:r>
                      </m:e>
                    </m:func>
                  </m:oMath>
                </a14:m>
                <a:endParaRPr lang="en-US" dirty="0">
                  <a:latin typeface="Cambria Math" panose="02040503050406030204" pitchFamily="18" charset="0"/>
                  <a:ea typeface="Cambria Math" panose="02040503050406030204" pitchFamily="18" charset="0"/>
                </a:endParaRPr>
              </a:p>
              <a:p>
                <a:pPr>
                  <a:lnSpc>
                    <a:spcPct val="150000"/>
                  </a:lnSpc>
                </a:pPr>
                <a:endParaRPr lang="en-US" dirty="0"/>
              </a:p>
              <a:p>
                <a:pPr>
                  <a:lnSpc>
                    <a:spcPct val="150000"/>
                  </a:lnSpc>
                </a:pPr>
                <a:r>
                  <a:rPr lang="en-US" dirty="0"/>
                  <a:t>Now, </a:t>
                </a:r>
                <a14:m>
                  <m:oMath xmlns:m="http://schemas.openxmlformats.org/officeDocument/2006/math">
                    <m:func>
                      <m:funcPr>
                        <m:ctrlPr>
                          <a:rPr lang="en-US" sz="1800" i="1" smtClean="0">
                            <a:latin typeface="Cambria Math" panose="02040503050406030204" pitchFamily="18" charset="0"/>
                            <a:ea typeface="Cambria Math" panose="02040503050406030204" pitchFamily="18" charset="0"/>
                          </a:rPr>
                        </m:ctrlPr>
                      </m:funcPr>
                      <m:fName>
                        <m:r>
                          <a:rPr lang="en-US" sz="1800" i="1">
                            <a:latin typeface="Cambria Math" panose="02040503050406030204" pitchFamily="18" charset="0"/>
                            <a:ea typeface="Cambria Math" panose="02040503050406030204" pitchFamily="18" charset="0"/>
                          </a:rPr>
                          <m:t> </m:t>
                        </m:r>
                        <m:limLow>
                          <m:limLowPr>
                            <m:ctrlPr>
                              <a:rPr lang="en-US" sz="1800" i="1">
                                <a:latin typeface="Cambria Math" panose="02040503050406030204" pitchFamily="18" charset="0"/>
                                <a:ea typeface="Cambria Math" panose="02040503050406030204" pitchFamily="18" charset="0"/>
                              </a:rPr>
                            </m:ctrlPr>
                          </m:limLowPr>
                          <m:e>
                            <m:r>
                              <m:rPr>
                                <m:sty m:val="p"/>
                              </m:rPr>
                              <a:rPr lang="en-US" sz="1800">
                                <a:latin typeface="Cambria Math" panose="02040503050406030204" pitchFamily="18" charset="0"/>
                                <a:ea typeface="Cambria Math" panose="02040503050406030204" pitchFamily="18" charset="0"/>
                              </a:rPr>
                              <m:t>lim</m:t>
                            </m:r>
                          </m:e>
                          <m:lim>
                            <m:r>
                              <a:rPr lang="en-US" sz="1800" i="1">
                                <a:latin typeface="Cambria Math" panose="02040503050406030204" pitchFamily="18" charset="0"/>
                                <a:ea typeface="Cambria Math" panose="02040503050406030204" pitchFamily="18" charset="0"/>
                              </a:rPr>
                              <m:t>𝑥</m:t>
                            </m:r>
                            <m:r>
                              <a:rPr lang="en-US" sz="1800" i="1">
                                <a:latin typeface="Cambria Math" panose="02040503050406030204" pitchFamily="18" charset="0"/>
                                <a:ea typeface="Cambria Math" panose="02040503050406030204" pitchFamily="18" charset="0"/>
                              </a:rPr>
                              <m:t>→∞</m:t>
                            </m:r>
                          </m:lim>
                        </m:limLow>
                      </m:fName>
                      <m:e>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𝑥</m:t>
                            </m:r>
                          </m:den>
                        </m:f>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ln</m:t>
                            </m:r>
                          </m:fName>
                          <m:e>
                            <m:r>
                              <a:rPr lang="en-US" sz="1800" b="0" i="1" smtClean="0">
                                <a:latin typeface="Cambria Math" panose="02040503050406030204" pitchFamily="18" charset="0"/>
                                <a:ea typeface="Cambria Math" panose="02040503050406030204" pitchFamily="18" charset="0"/>
                              </a:rPr>
                              <m:t>𝑥</m:t>
                            </m:r>
                          </m:e>
                        </m:func>
                        <m:r>
                          <a:rPr lang="en-US" sz="1800" b="0" i="1" smtClean="0">
                            <a:latin typeface="Cambria Math" panose="02040503050406030204" pitchFamily="18" charset="0"/>
                            <a:ea typeface="Cambria Math" panose="02040503050406030204" pitchFamily="18" charset="0"/>
                          </a:rPr>
                          <m:t>=</m:t>
                        </m:r>
                      </m:e>
                    </m:func>
                    <m:d>
                      <m:dPr>
                        <m:ctrlPr>
                          <a:rPr lang="en-US" sz="1800" b="0" i="1" smtClean="0">
                            <a:latin typeface="Cambria Math" panose="02040503050406030204" pitchFamily="18" charset="0"/>
                            <a:ea typeface="Cambria Math" panose="02040503050406030204" pitchFamily="18" charset="0"/>
                          </a:rPr>
                        </m:ctrlPr>
                      </m:dPr>
                      <m:e>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m:t>
                            </m:r>
                          </m:num>
                          <m:den>
                            <m:r>
                              <a:rPr lang="en-US" sz="1800" b="0" i="1" smtClean="0">
                                <a:latin typeface="Cambria Math" panose="02040503050406030204" pitchFamily="18" charset="0"/>
                                <a:ea typeface="Cambria Math" panose="02040503050406030204" pitchFamily="18" charset="0"/>
                              </a:rPr>
                              <m:t>∞</m:t>
                            </m:r>
                          </m:den>
                        </m:f>
                      </m:e>
                    </m:d>
                    <m:r>
                      <a:rPr lang="en-US" sz="1800" b="0" i="1" smtClean="0">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a:rPr lang="en-US" i="1">
                            <a:latin typeface="Cambria Math" panose="02040503050406030204" pitchFamily="18" charset="0"/>
                            <a:ea typeface="Cambria Math" panose="02040503050406030204" pitchFamily="18" charset="0"/>
                          </a:rPr>
                          <m:t> </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lim</m:t>
                            </m:r>
                          </m:e>
                          <m:li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lim>
                        </m:limLow>
                      </m:fName>
                      <m:e>
                        <m:f>
                          <m:fPr>
                            <m:ctrlPr>
                              <a:rPr lang="en-US" b="0" i="1" smtClean="0">
                                <a:latin typeface="Cambria Math" panose="02040503050406030204" pitchFamily="18" charset="0"/>
                                <a:ea typeface="Cambria Math" panose="02040503050406030204" pitchFamily="18" charset="0"/>
                              </a:rPr>
                            </m:ctrlPr>
                          </m:fPr>
                          <m:num>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ln</m:t>
                                </m:r>
                              </m:fName>
                              <m:e>
                                <m:r>
                                  <a:rPr lang="en-US" i="1">
                                    <a:latin typeface="Cambria Math" panose="02040503050406030204" pitchFamily="18" charset="0"/>
                                    <a:ea typeface="Cambria Math" panose="02040503050406030204" pitchFamily="18" charset="0"/>
                                  </a:rPr>
                                  <m:t>𝑥</m:t>
                                </m:r>
                              </m:e>
                            </m:func>
                          </m:num>
                          <m:den>
                            <m:r>
                              <a:rPr lang="en-US" b="0" i="1" smtClean="0">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e>
                    </m:func>
                  </m:oMath>
                </a14:m>
                <a:endParaRPr lang="en-US" dirty="0"/>
              </a:p>
              <a:p>
                <a:pPr>
                  <a:lnSpc>
                    <a:spcPct val="150000"/>
                  </a:lnSpc>
                </a:pPr>
                <a:endParaRPr lang="en-US" dirty="0"/>
              </a:p>
              <a:p>
                <a:pPr>
                  <a:lnSpc>
                    <a:spcPct val="150000"/>
                  </a:lnSpc>
                </a:pPr>
                <a14:m>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r>
                          <a:rPr lang="en-US" i="1">
                            <a:latin typeface="Cambria Math" panose="02040503050406030204" pitchFamily="18" charset="0"/>
                            <a:ea typeface="Cambria Math" panose="02040503050406030204" pitchFamily="18" charset="0"/>
                          </a:rPr>
                          <m:t> </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lim</m:t>
                            </m:r>
                          </m:e>
                          <m:li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lim>
                        </m:limLow>
                      </m:fName>
                      <m:e>
                        <m:f>
                          <m:fPr>
                            <m:ctrlPr>
                              <a:rPr lang="en-US" i="1">
                                <a:latin typeface="Cambria Math" panose="02040503050406030204" pitchFamily="18" charset="0"/>
                                <a:ea typeface="Cambria Math" panose="02040503050406030204" pitchFamily="18" charset="0"/>
                              </a:rPr>
                            </m:ctrlPr>
                          </m:fPr>
                          <m:num>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𝑥</m:t>
                                </m:r>
                              </m:den>
                            </m:f>
                          </m:num>
                          <m:den>
                            <m:r>
                              <a:rPr lang="en-US" b="0" i="1" smtClean="0">
                                <a:latin typeface="Cambria Math" panose="02040503050406030204" pitchFamily="18" charset="0"/>
                                <a:ea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e>
                    </m:func>
                  </m:oMath>
                </a14:m>
                <a:r>
                  <a:rPr lang="en-US" dirty="0"/>
                  <a:t> </a:t>
                </a:r>
                <a14:m>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r>
                          <a:rPr lang="en-US" i="1">
                            <a:latin typeface="Cambria Math" panose="02040503050406030204" pitchFamily="18" charset="0"/>
                            <a:ea typeface="Cambria Math" panose="02040503050406030204" pitchFamily="18" charset="0"/>
                          </a:rPr>
                          <m:t> </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lim</m:t>
                            </m:r>
                          </m:e>
                          <m:li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lim>
                        </m:limLow>
                      </m:fNa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func>
                    <m:r>
                      <a:rPr lang="en-US" b="0" i="1" smtClean="0">
                        <a:latin typeface="Cambria Math" panose="02040503050406030204" pitchFamily="18" charset="0"/>
                        <a:ea typeface="Cambria Math" panose="02040503050406030204" pitchFamily="18" charset="0"/>
                      </a:rPr>
                      <m:t> </m:t>
                    </m:r>
                  </m:oMath>
                </a14:m>
                <a:endParaRPr lang="en-US" dirty="0"/>
              </a:p>
              <a:p>
                <a:pPr>
                  <a:lnSpc>
                    <a:spcPct val="150000"/>
                  </a:lnSpc>
                </a:pPr>
                <a:endParaRPr lang="en-US" dirty="0"/>
              </a:p>
              <a:p>
                <a:pPr>
                  <a:lnSpc>
                    <a:spcPct val="150000"/>
                  </a:lnSpc>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ea typeface="Cambria Math" panose="02040503050406030204" pitchFamily="18" charset="0"/>
                            </a:rPr>
                          </m:ctrlPr>
                        </m:funcPr>
                        <m:fName>
                          <m:r>
                            <a:rPr lang="en-US" sz="1800" i="1">
                              <a:latin typeface="Cambria Math" panose="02040503050406030204" pitchFamily="18" charset="0"/>
                              <a:ea typeface="Cambria Math" panose="02040503050406030204" pitchFamily="18" charset="0"/>
                            </a:rPr>
                            <m:t> </m:t>
                          </m:r>
                          <m:limLow>
                            <m:limLowPr>
                              <m:ctrlPr>
                                <a:rPr lang="en-US" sz="1800" i="1">
                                  <a:latin typeface="Cambria Math" panose="02040503050406030204" pitchFamily="18" charset="0"/>
                                  <a:ea typeface="Cambria Math" panose="02040503050406030204" pitchFamily="18" charset="0"/>
                                </a:rPr>
                              </m:ctrlPr>
                            </m:limLowPr>
                            <m:e>
                              <m:r>
                                <m:rPr>
                                  <m:sty m:val="p"/>
                                </m:rPr>
                                <a:rPr lang="en-US" sz="1800">
                                  <a:latin typeface="Cambria Math" panose="02040503050406030204" pitchFamily="18" charset="0"/>
                                  <a:ea typeface="Cambria Math" panose="02040503050406030204" pitchFamily="18" charset="0"/>
                                </a:rPr>
                                <m:t>lim</m:t>
                              </m:r>
                            </m:e>
                            <m:lim>
                              <m:r>
                                <a:rPr lang="en-US" sz="1800" i="1">
                                  <a:latin typeface="Cambria Math" panose="02040503050406030204" pitchFamily="18" charset="0"/>
                                  <a:ea typeface="Cambria Math" panose="02040503050406030204" pitchFamily="18" charset="0"/>
                                </a:rPr>
                                <m:t>𝑥</m:t>
                              </m:r>
                              <m:r>
                                <a:rPr lang="en-US" sz="1800" i="1">
                                  <a:latin typeface="Cambria Math" panose="02040503050406030204" pitchFamily="18" charset="0"/>
                                  <a:ea typeface="Cambria Math" panose="02040503050406030204" pitchFamily="18" charset="0"/>
                                </a:rPr>
                                <m:t>→∞</m:t>
                              </m:r>
                            </m:lim>
                          </m:limLow>
                        </m:fName>
                        <m:e>
                          <m:sSup>
                            <m:sSupPr>
                              <m:ctrlPr>
                                <a:rPr lang="en-US" sz="1800" b="0" i="1" smtClean="0">
                                  <a:latin typeface="Cambria Math" panose="02040503050406030204" pitchFamily="18" charset="0"/>
                                  <a:ea typeface="Cambria Math" panose="02040503050406030204" pitchFamily="18" charset="0"/>
                                </a:rPr>
                              </m:ctrlPr>
                            </m:sSupPr>
                            <m:e>
                              <m:r>
                                <a:rPr lang="en-US" sz="1800" i="1" smtClean="0">
                                  <a:latin typeface="Cambria Math" panose="02040503050406030204" pitchFamily="18" charset="0"/>
                                  <a:ea typeface="Cambria Math" panose="02040503050406030204" pitchFamily="18" charset="0"/>
                                </a:rPr>
                                <m:t>𝑥</m:t>
                              </m:r>
                            </m:e>
                            <m:sup>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𝑥</m:t>
                                  </m:r>
                                </m:den>
                              </m:f>
                            </m:sup>
                          </m:sSup>
                          <m:r>
                            <a:rPr lang="en-US" sz="1800" b="0" i="1" smtClean="0">
                              <a:latin typeface="Cambria Math" panose="02040503050406030204" pitchFamily="18" charset="0"/>
                              <a:ea typeface="Cambria Math" panose="02040503050406030204" pitchFamily="18" charset="0"/>
                            </a:rPr>
                            <m:t>=</m:t>
                          </m:r>
                        </m:e>
                      </m:func>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𝑒</m:t>
                          </m:r>
                        </m:e>
                        <m:sup>
                          <m:r>
                            <a:rPr lang="en-US" sz="1800" b="0" i="1" smtClean="0">
                              <a:latin typeface="Cambria Math" panose="02040503050406030204" pitchFamily="18" charset="0"/>
                              <a:ea typeface="Cambria Math" panose="02040503050406030204" pitchFamily="18" charset="0"/>
                            </a:rPr>
                            <m:t>0</m:t>
                          </m:r>
                        </m:sup>
                      </m:sSup>
                      <m:r>
                        <a:rPr lang="en-US" sz="1800" b="0" i="1" smtClean="0">
                          <a:latin typeface="Cambria Math" panose="02040503050406030204" pitchFamily="18" charset="0"/>
                          <a:ea typeface="Cambria Math" panose="02040503050406030204" pitchFamily="18" charset="0"/>
                        </a:rPr>
                        <m:t>=1</m:t>
                      </m:r>
                    </m:oMath>
                  </m:oMathPara>
                </a14:m>
                <a:endParaRPr lang="en-US" dirty="0"/>
              </a:p>
              <a:p>
                <a:endParaRPr lang="en-US" dirty="0"/>
              </a:p>
              <a:p>
                <a:endParaRPr lang="en-US" dirty="0"/>
              </a:p>
            </p:txBody>
          </p:sp>
        </mc:Choice>
        <mc:Fallback xmlns="">
          <p:sp>
            <p:nvSpPr>
              <p:cNvPr id="4" name="Rectangle 3">
                <a:extLst>
                  <a:ext uri="{FF2B5EF4-FFF2-40B4-BE49-F238E27FC236}">
                    <a16:creationId xmlns:a16="http://schemas.microsoft.com/office/drawing/2014/main" id="{BF5CED05-D6BC-486B-8B4C-A73C3D9F1C4D}"/>
                  </a:ext>
                </a:extLst>
              </p:cNvPr>
              <p:cNvSpPr>
                <a:spLocks noRot="1" noChangeAspect="1" noMove="1" noResize="1" noEditPoints="1" noAdjustHandles="1" noChangeArrowheads="1" noChangeShapeType="1" noTextEdit="1"/>
              </p:cNvSpPr>
              <p:nvPr/>
            </p:nvSpPr>
            <p:spPr>
              <a:xfrm>
                <a:off x="6506817" y="318050"/>
                <a:ext cx="5433392" cy="6122507"/>
              </a:xfrm>
              <a:prstGeom prst="rect">
                <a:avLst/>
              </a:prstGeom>
              <a:blipFill>
                <a:blip r:embed="rId3"/>
                <a:stretch>
                  <a:fillRect l="-783" t="-497"/>
                </a:stretch>
              </a:blipFill>
            </p:spPr>
            <p:txBody>
              <a:bodyPr/>
              <a:lstStyle/>
              <a:p>
                <a:r>
                  <a:rPr lang="en-US">
                    <a:noFill/>
                  </a:rPr>
                  <a:t> </a:t>
                </a:r>
              </a:p>
            </p:txBody>
          </p:sp>
        </mc:Fallback>
      </mc:AlternateContent>
    </p:spTree>
    <p:extLst>
      <p:ext uri="{BB962C8B-B14F-4D97-AF65-F5344CB8AC3E}">
        <p14:creationId xmlns:p14="http://schemas.microsoft.com/office/powerpoint/2010/main" val="357716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1249BB2-1F7C-45CD-B92F-E55DC53793D2}"/>
                  </a:ext>
                </a:extLst>
              </p:cNvPr>
              <p:cNvSpPr txBox="1"/>
              <p:nvPr/>
            </p:nvSpPr>
            <p:spPr>
              <a:xfrm>
                <a:off x="516835" y="463826"/>
                <a:ext cx="11211339" cy="6209200"/>
              </a:xfrm>
              <a:prstGeom prst="rect">
                <a:avLst/>
              </a:prstGeom>
              <a:noFill/>
            </p:spPr>
            <p:txBody>
              <a:bodyPr wrap="square" rtlCol="0">
                <a:spAutoFit/>
              </a:bodyPr>
              <a:lstStyle/>
              <a:p>
                <a:r>
                  <a:rPr lang="en-US" b="1" dirty="0"/>
                  <a:t>MCQ</a:t>
                </a:r>
              </a:p>
              <a:p>
                <a:pPr lvl="1">
                  <a:spcAft>
                    <a:spcPts val="400"/>
                  </a:spcAft>
                </a:pPr>
                <a:r>
                  <a:rPr lang="en-US" dirty="0"/>
                  <a:t>1. Consider the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+3 </m:t>
                    </m:r>
                    <m:r>
                      <a:rPr lang="en-US" b="0" i="1" smtClean="0">
                        <a:latin typeface="Cambria Math" panose="02040503050406030204" pitchFamily="18" charset="0"/>
                      </a:rPr>
                      <m:t>.</m:t>
                    </m:r>
                  </m:oMath>
                </a14:m>
                <a:r>
                  <a:rPr lang="en-US" dirty="0"/>
                  <a:t> The stationary point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a:t>
                </a:r>
              </a:p>
              <a:p>
                <a:pPr lvl="2">
                  <a:spcAft>
                    <a:spcPts val="400"/>
                  </a:spcAft>
                </a:pPr>
                <a:r>
                  <a:rPr lang="en-US" dirty="0"/>
                  <a:t> (a)	 (b)	 (c)	 (d) </a:t>
                </a:r>
              </a:p>
              <a:p>
                <a:pPr lvl="1">
                  <a:spcAft>
                    <a:spcPts val="400"/>
                  </a:spcAft>
                </a:pPr>
                <a:r>
                  <a:rPr lang="en-US" dirty="0"/>
                  <a:t>2. Given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+3 </m:t>
                    </m:r>
                    <m:r>
                      <a:rPr lang="en-US" b="0" i="1" smtClean="0">
                        <a:latin typeface="Cambria Math" panose="02040503050406030204" pitchFamily="18" charset="0"/>
                      </a:rPr>
                      <m:t>.</m:t>
                    </m:r>
                  </m:oMath>
                </a14:m>
                <a:r>
                  <a:rPr lang="en-US" dirty="0"/>
                  <a:t> The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increasing in the interval</a:t>
                </a:r>
              </a:p>
              <a:p>
                <a:pPr lvl="2">
                  <a:spcAft>
                    <a:spcPts val="400"/>
                  </a:spcAft>
                </a:pPr>
                <a:r>
                  <a:rPr lang="en-US" dirty="0"/>
                  <a:t> (a)	 (b)	 (c)	 (d)</a:t>
                </a:r>
              </a:p>
              <a:p>
                <a:pPr lvl="1">
                  <a:spcAft>
                    <a:spcPts val="400"/>
                  </a:spcAft>
                </a:pPr>
                <a:r>
                  <a:rPr lang="en-US" dirty="0"/>
                  <a:t>3. Given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+3 </m:t>
                    </m:r>
                    <m:r>
                      <a:rPr lang="en-US" b="0" i="1" smtClean="0">
                        <a:latin typeface="Cambria Math" panose="02040503050406030204" pitchFamily="18" charset="0"/>
                      </a:rPr>
                      <m:t>.</m:t>
                    </m:r>
                  </m:oMath>
                </a14:m>
                <a:r>
                  <a:rPr lang="en-US" dirty="0"/>
                  <a:t> The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decreasing in the interval</a:t>
                </a:r>
              </a:p>
              <a:p>
                <a:pPr lvl="2">
                  <a:spcAft>
                    <a:spcPts val="400"/>
                  </a:spcAft>
                </a:pPr>
                <a:r>
                  <a:rPr lang="en-US" dirty="0"/>
                  <a:t> (a)	 (b)	 (c)	 (d) </a:t>
                </a:r>
              </a:p>
              <a:p>
                <a:pPr lvl="1">
                  <a:spcAft>
                    <a:spcPts val="400"/>
                  </a:spcAft>
                </a:pPr>
                <a:r>
                  <a:rPr lang="en-US" dirty="0"/>
                  <a:t>4. For the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+3 </m:t>
                    </m:r>
                    <m:r>
                      <a:rPr lang="en-US" b="0" i="1" smtClean="0">
                        <a:latin typeface="Cambria Math" panose="02040503050406030204" pitchFamily="18" charset="0"/>
                      </a:rPr>
                      <m:t>,</m:t>
                    </m:r>
                  </m:oMath>
                </a14:m>
                <a:r>
                  <a:rPr lang="en-US" dirty="0"/>
                  <a:t>  the inflection point is</a:t>
                </a:r>
              </a:p>
              <a:p>
                <a:pPr lvl="2">
                  <a:spcAft>
                    <a:spcPts val="400"/>
                  </a:spcAft>
                </a:pPr>
                <a:r>
                  <a:rPr lang="en-US" dirty="0"/>
                  <a:t>(a)	 (b)	 (c)	 (d)</a:t>
                </a:r>
              </a:p>
              <a:p>
                <a:pPr lvl="1">
                  <a:spcAft>
                    <a:spcPts val="400"/>
                  </a:spcAft>
                </a:pPr>
                <a:r>
                  <a:rPr lang="en-US" dirty="0"/>
                  <a:t>5. For the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+3 ,</m:t>
                    </m:r>
                  </m:oMath>
                </a14:m>
                <a:r>
                  <a:rPr lang="en-US" dirty="0"/>
                  <a:t> the function is concave up in the interval</a:t>
                </a:r>
              </a:p>
              <a:p>
                <a:pPr lvl="2">
                  <a:spcAft>
                    <a:spcPts val="400"/>
                  </a:spcAft>
                </a:pPr>
                <a:r>
                  <a:rPr lang="en-US" dirty="0"/>
                  <a:t>(a)	 (b)	 (c)	 (d)</a:t>
                </a:r>
              </a:p>
              <a:p>
                <a:pPr lvl="1">
                  <a:spcAft>
                    <a:spcPts val="400"/>
                  </a:spcAft>
                </a:pPr>
                <a:r>
                  <a:rPr lang="en-US" dirty="0"/>
                  <a:t>6.Evaluate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𝑥</m:t>
                            </m:r>
                            <m:r>
                              <a:rPr lang="en-US" i="1">
                                <a:latin typeface="Cambria Math" panose="02040503050406030204" pitchFamily="18" charset="0"/>
                              </a:rPr>
                              <m:t>→1</m:t>
                            </m:r>
                          </m:lim>
                        </m:limLow>
                      </m:fName>
                      <m:e>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𝑥</m:t>
                                </m:r>
                              </m:e>
                            </m:func>
                          </m:num>
                          <m:den>
                            <m:r>
                              <a:rPr lang="en-US" i="1">
                                <a:latin typeface="Cambria Math" panose="02040503050406030204" pitchFamily="18" charset="0"/>
                              </a:rPr>
                              <m:t>𝑥</m:t>
                            </m:r>
                            <m:r>
                              <a:rPr lang="en-US" i="1">
                                <a:latin typeface="Cambria Math" panose="02040503050406030204" pitchFamily="18" charset="0"/>
                              </a:rPr>
                              <m:t>−1</m:t>
                            </m:r>
                          </m:den>
                        </m:f>
                      </m:e>
                    </m:func>
                  </m:oMath>
                </a14:m>
                <a:endParaRPr lang="en-US" dirty="0"/>
              </a:p>
              <a:p>
                <a:pPr lvl="2">
                  <a:spcAft>
                    <a:spcPts val="400"/>
                  </a:spcAft>
                </a:pPr>
                <a:r>
                  <a:rPr lang="en-US" dirty="0"/>
                  <a:t> (a)	 (b)	 (c)	 (d) </a:t>
                </a:r>
              </a:p>
              <a:p>
                <a:pPr lvl="1">
                  <a:spcAft>
                    <a:spcPts val="400"/>
                  </a:spcAft>
                </a:pPr>
                <a:r>
                  <a:rPr lang="en-US" dirty="0"/>
                  <a:t>7. Evaluate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𝑥</m:t>
                            </m:r>
                            <m:r>
                              <a:rPr lang="en-US" i="1">
                                <a:latin typeface="Cambria Math" panose="02040503050406030204" pitchFamily="18" charset="0"/>
                              </a:rPr>
                              <m:t>→∞</m:t>
                            </m:r>
                          </m:lim>
                        </m:limLow>
                      </m:fName>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num>
                          <m:den>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e>
                    </m:func>
                  </m:oMath>
                </a14:m>
                <a:endParaRPr lang="en-US" dirty="0"/>
              </a:p>
              <a:p>
                <a:pPr lvl="2">
                  <a:spcAft>
                    <a:spcPts val="400"/>
                  </a:spcAft>
                </a:pPr>
                <a:r>
                  <a:rPr lang="en-US" dirty="0"/>
                  <a:t> (a)	 (b)	 (c)	 (d) </a:t>
                </a:r>
              </a:p>
              <a:p>
                <a:pPr marL="800100" lvl="1" indent="-342900">
                  <a:spcAft>
                    <a:spcPts val="400"/>
                  </a:spcAft>
                  <a:buAutoNum type="arabicPeriod" startAt="8"/>
                </a:pPr>
                <a:r>
                  <a:rPr lang="en-US" dirty="0"/>
                  <a:t>Find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m:t>
                                </m:r>
                              </m:sup>
                            </m:sSup>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𝑥</m:t>
                            </m:r>
                          </m:sup>
                        </m:sSup>
                      </m:e>
                    </m:func>
                  </m:oMath>
                </a14:m>
                <a:endParaRPr lang="en-US" dirty="0"/>
              </a:p>
              <a:p>
                <a:pPr lvl="2">
                  <a:spcAft>
                    <a:spcPts val="400"/>
                  </a:spcAft>
                </a:pPr>
                <a:r>
                  <a:rPr lang="en-US"/>
                  <a:t>(a)	 (b)	 (c)	 (d)</a:t>
                </a:r>
                <a:endParaRPr lang="en-US" dirty="0"/>
              </a:p>
            </p:txBody>
          </p:sp>
        </mc:Choice>
        <mc:Fallback xmlns="">
          <p:sp>
            <p:nvSpPr>
              <p:cNvPr id="2" name="TextBox 1">
                <a:extLst>
                  <a:ext uri="{FF2B5EF4-FFF2-40B4-BE49-F238E27FC236}">
                    <a16:creationId xmlns:a16="http://schemas.microsoft.com/office/drawing/2014/main" id="{01249BB2-1F7C-45CD-B92F-E55DC53793D2}"/>
                  </a:ext>
                </a:extLst>
              </p:cNvPr>
              <p:cNvSpPr txBox="1">
                <a:spLocks noRot="1" noChangeAspect="1" noMove="1" noResize="1" noEditPoints="1" noAdjustHandles="1" noChangeArrowheads="1" noChangeShapeType="1" noTextEdit="1"/>
              </p:cNvSpPr>
              <p:nvPr/>
            </p:nvSpPr>
            <p:spPr>
              <a:xfrm>
                <a:off x="516835" y="463826"/>
                <a:ext cx="11211339" cy="6209200"/>
              </a:xfrm>
              <a:prstGeom prst="rect">
                <a:avLst/>
              </a:prstGeom>
              <a:blipFill>
                <a:blip r:embed="rId2"/>
                <a:stretch>
                  <a:fillRect l="-489" t="-491"/>
                </a:stretch>
              </a:blipFill>
            </p:spPr>
            <p:txBody>
              <a:bodyPr/>
              <a:lstStyle/>
              <a:p>
                <a:r>
                  <a:rPr lang="en-US">
                    <a:noFill/>
                  </a:rPr>
                  <a:t> </a:t>
                </a:r>
              </a:p>
            </p:txBody>
          </p:sp>
        </mc:Fallback>
      </mc:AlternateContent>
    </p:spTree>
    <p:extLst>
      <p:ext uri="{BB962C8B-B14F-4D97-AF65-F5344CB8AC3E}">
        <p14:creationId xmlns:p14="http://schemas.microsoft.com/office/powerpoint/2010/main" val="106260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107A4E1-9747-4948-B3CF-626551A3BD76}"/>
                  </a:ext>
                </a:extLst>
              </p:cNvPr>
              <p:cNvSpPr txBox="1"/>
              <p:nvPr/>
            </p:nvSpPr>
            <p:spPr>
              <a:xfrm>
                <a:off x="715617" y="530087"/>
                <a:ext cx="4346713" cy="5847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ea typeface="Cambria Math" panose="02040503050406030204" pitchFamily="18" charset="0"/>
                            </a:rPr>
                          </m:ctrlPr>
                        </m:funcPr>
                        <m:fName>
                          <m:r>
                            <a:rPr lang="en-US" sz="1800" i="1">
                              <a:latin typeface="Cambria Math" panose="02040503050406030204" pitchFamily="18" charset="0"/>
                              <a:ea typeface="Cambria Math" panose="02040503050406030204" pitchFamily="18" charset="0"/>
                            </a:rPr>
                            <m:t> </m:t>
                          </m:r>
                          <m:limLow>
                            <m:limLowPr>
                              <m:ctrlPr>
                                <a:rPr lang="en-US" sz="1800" i="1">
                                  <a:latin typeface="Cambria Math" panose="02040503050406030204" pitchFamily="18" charset="0"/>
                                  <a:ea typeface="Cambria Math" panose="02040503050406030204" pitchFamily="18" charset="0"/>
                                </a:rPr>
                              </m:ctrlPr>
                            </m:limLowPr>
                            <m:e>
                              <m:r>
                                <m:rPr>
                                  <m:sty m:val="p"/>
                                </m:rPr>
                                <a:rPr lang="en-US" sz="1800">
                                  <a:latin typeface="Cambria Math" panose="02040503050406030204" pitchFamily="18" charset="0"/>
                                  <a:ea typeface="Cambria Math" panose="02040503050406030204" pitchFamily="18" charset="0"/>
                                </a:rPr>
                                <m:t>lim</m:t>
                              </m:r>
                            </m:e>
                            <m:lim>
                              <m:r>
                                <a:rPr lang="en-US" sz="1800" i="1">
                                  <a:latin typeface="Cambria Math" panose="02040503050406030204" pitchFamily="18" charset="0"/>
                                  <a:ea typeface="Cambria Math" panose="02040503050406030204" pitchFamily="18" charset="0"/>
                                </a:rPr>
                                <m:t>𝑥</m:t>
                              </m:r>
                              <m:r>
                                <a:rPr lang="en-US" sz="1800" i="1">
                                  <a:latin typeface="Cambria Math" panose="02040503050406030204" pitchFamily="18" charset="0"/>
                                  <a:ea typeface="Cambria Math" panose="02040503050406030204" pitchFamily="18" charset="0"/>
                                </a:rPr>
                                <m:t>→∞</m:t>
                              </m:r>
                            </m:lim>
                          </m:limLow>
                        </m:fName>
                        <m:e>
                          <m:sSup>
                            <m:sSupPr>
                              <m:ctrlPr>
                                <a:rPr lang="en-US" sz="1800" b="0" i="1" smtClean="0">
                                  <a:latin typeface="Cambria Math" panose="02040503050406030204" pitchFamily="18" charset="0"/>
                                  <a:ea typeface="Cambria Math" panose="02040503050406030204" pitchFamily="18" charset="0"/>
                                </a:rPr>
                              </m:ctrlPr>
                            </m:sSupPr>
                            <m:e>
                              <m:r>
                                <a:rPr lang="en-US" sz="1800" i="1" smtClean="0">
                                  <a:latin typeface="Cambria Math" panose="02040503050406030204" pitchFamily="18" charset="0"/>
                                  <a:ea typeface="Cambria Math" panose="02040503050406030204" pitchFamily="18" charset="0"/>
                                </a:rPr>
                                <m:t>𝑥</m:t>
                              </m:r>
                            </m:e>
                            <m:sup>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𝑥</m:t>
                                  </m:r>
                                </m:den>
                              </m:f>
                            </m:sup>
                          </m:sSup>
                        </m:e>
                      </m:func>
                    </m:oMath>
                  </m:oMathPara>
                </a14:m>
                <a:endParaRPr lang="en-US" dirty="0"/>
              </a:p>
            </p:txBody>
          </p:sp>
        </mc:Choice>
        <mc:Fallback>
          <p:sp>
            <p:nvSpPr>
              <p:cNvPr id="3" name="TextBox 2">
                <a:extLst>
                  <a:ext uri="{FF2B5EF4-FFF2-40B4-BE49-F238E27FC236}">
                    <a16:creationId xmlns:a16="http://schemas.microsoft.com/office/drawing/2014/main" id="{4107A4E1-9747-4948-B3CF-626551A3BD76}"/>
                  </a:ext>
                </a:extLst>
              </p:cNvPr>
              <p:cNvSpPr txBox="1">
                <a:spLocks noRot="1" noChangeAspect="1" noMove="1" noResize="1" noEditPoints="1" noAdjustHandles="1" noChangeArrowheads="1" noChangeShapeType="1" noTextEdit="1"/>
              </p:cNvSpPr>
              <p:nvPr/>
            </p:nvSpPr>
            <p:spPr>
              <a:xfrm>
                <a:off x="715617" y="530087"/>
                <a:ext cx="4346713" cy="58471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433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CCA675-D8C2-4C6C-8352-FBFFBDA6AE32}"/>
                  </a:ext>
                </a:extLst>
              </p:cNvPr>
              <p:cNvSpPr txBox="1"/>
              <p:nvPr/>
            </p:nvSpPr>
            <p:spPr>
              <a:xfrm>
                <a:off x="545690" y="422032"/>
                <a:ext cx="10835073" cy="5539978"/>
              </a:xfrm>
              <a:prstGeom prst="rect">
                <a:avLst/>
              </a:prstGeom>
              <a:noFill/>
            </p:spPr>
            <p:txBody>
              <a:bodyPr wrap="square" rtlCol="0">
                <a:spAutoFit/>
              </a:bodyPr>
              <a:lstStyle/>
              <a:p>
                <a:pPr marL="274320" indent="-285750" algn="ctr">
                  <a:spcAft>
                    <a:spcPts val="1200"/>
                  </a:spcAft>
                  <a:buFont typeface="Arial" panose="020B0604020202020204" pitchFamily="34" charset="0"/>
                  <a:buChar char="•"/>
                </a:pPr>
                <a:r>
                  <a:rPr lang="en-US" sz="2400" b="1" dirty="0"/>
                  <a:t>Analysis of Function (contd.)</a:t>
                </a:r>
              </a:p>
              <a:p>
                <a:pPr marL="822960" indent="-285750" algn="just">
                  <a:spcBef>
                    <a:spcPts val="1200"/>
                  </a:spcBef>
                  <a:spcAft>
                    <a:spcPts val="1200"/>
                  </a:spcAft>
                  <a:buFont typeface="Arial" panose="020B0604020202020204" pitchFamily="34" charset="0"/>
                  <a:buChar char="•"/>
                </a:pPr>
                <a:r>
                  <a:rPr lang="en-US" sz="2000" b="1" dirty="0"/>
                  <a:t>Local Extrema (maximum or minimum):</a:t>
                </a:r>
              </a:p>
              <a:p>
                <a:pPr marL="994410" lvl="1" algn="just">
                  <a:spcBef>
                    <a:spcPts val="600"/>
                  </a:spcBef>
                  <a:spcAft>
                    <a:spcPts val="600"/>
                  </a:spcAft>
                </a:pPr>
                <a:r>
                  <a:rPr lang="en-US" sz="2000" dirty="0"/>
                  <a:t>At a stationary point </a:t>
                </a:r>
                <a14:m>
                  <m:oMath xmlns:m="http://schemas.openxmlformats.org/officeDocument/2006/math">
                    <m:r>
                      <a:rPr lang="en-US" sz="2000" i="1" dirty="0" smtClean="0">
                        <a:latin typeface="Cambria Math" panose="02040503050406030204" pitchFamily="18" charset="0"/>
                      </a:rPr>
                      <m:t>𝑥</m:t>
                    </m:r>
                    <m:r>
                      <a:rPr lang="en-US" sz="2000" i="1" dirty="0" smtClean="0">
                        <a:latin typeface="Cambria Math" panose="02040503050406030204" pitchFamily="18" charset="0"/>
                      </a:rPr>
                      <m:t>=</m:t>
                    </m:r>
                    <m:r>
                      <a:rPr lang="en-US" sz="2000" i="1" dirty="0" smtClean="0">
                        <a:latin typeface="Cambria Math" panose="02040503050406030204" pitchFamily="18" charset="0"/>
                      </a:rPr>
                      <m:t>𝑐</m:t>
                    </m:r>
                  </m:oMath>
                </a14:m>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𝑓</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r>
                          <a:rPr lang="en-US" sz="2000" i="1">
                            <a:latin typeface="Cambria Math" panose="02040503050406030204" pitchFamily="18" charset="0"/>
                          </a:rPr>
                          <m:t>𝑐</m:t>
                        </m:r>
                      </m:e>
                    </m:d>
                    <m:r>
                      <a:rPr lang="en-US" sz="2000">
                        <a:latin typeface="Cambria Math" panose="02040503050406030204" pitchFamily="18" charset="0"/>
                      </a:rPr>
                      <m:t>=</m:t>
                    </m:r>
                    <m:r>
                      <a:rPr lang="en-US" sz="2000" i="1">
                        <a:latin typeface="Cambria Math" panose="02040503050406030204" pitchFamily="18" charset="0"/>
                      </a:rPr>
                      <m:t>0</m:t>
                    </m:r>
                  </m:oMath>
                </a14:m>
                <a:endParaRPr lang="en-US" sz="2000" dirty="0"/>
              </a:p>
              <a:p>
                <a:pPr marL="1794510" lvl="2" indent="-342900" algn="just">
                  <a:spcBef>
                    <a:spcPts val="600"/>
                  </a:spcBef>
                  <a:spcAft>
                    <a:spcPts val="600"/>
                  </a:spcAft>
                  <a:buFont typeface="Wingdings" panose="05000000000000000000" pitchFamily="2" charset="2"/>
                  <a:buChar char="§"/>
                </a:pPr>
                <a:r>
                  <a:rPr lang="en-US" sz="2000" dirty="0"/>
                  <a:t>If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m:t>
                        </m:r>
                      </m:e>
                    </m:d>
                    <m:r>
                      <a:rPr lang="en-US" sz="2000" b="0" i="0" smtClean="0">
                        <a:latin typeface="Cambria Math" panose="02040503050406030204" pitchFamily="18" charset="0"/>
                      </a:rPr>
                      <m:t>&gt;0</m:t>
                    </m:r>
                  </m:oMath>
                </a14:m>
                <a:r>
                  <a:rPr lang="en-US" sz="2000" dirty="0"/>
                  <a:t>, then </a:t>
                </a:r>
                <a14:m>
                  <m:oMath xmlns:m="http://schemas.openxmlformats.org/officeDocument/2006/math">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i="1" dirty="0"/>
                  <a:t> </a:t>
                </a:r>
                <a:r>
                  <a:rPr lang="en-US" sz="2000" dirty="0"/>
                  <a:t>has a local minimum at </a:t>
                </a:r>
                <a:r>
                  <a:rPr lang="en-US" sz="2000" i="1" dirty="0"/>
                  <a:t>c.</a:t>
                </a:r>
              </a:p>
              <a:p>
                <a:pPr marL="1794510" lvl="2" indent="-342900" algn="just">
                  <a:spcBef>
                    <a:spcPts val="600"/>
                  </a:spcBef>
                  <a:spcAft>
                    <a:spcPts val="600"/>
                  </a:spcAft>
                  <a:buFont typeface="Wingdings" panose="05000000000000000000" pitchFamily="2" charset="2"/>
                  <a:buChar char="§"/>
                </a:pPr>
                <a:r>
                  <a:rPr lang="en-US" sz="2000" dirty="0"/>
                  <a:t> If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m:t>
                        </m:r>
                      </m:e>
                    </m:d>
                    <m:r>
                      <a:rPr lang="en-US" sz="2000" b="0" i="0" smtClean="0">
                        <a:latin typeface="Cambria Math" panose="02040503050406030204" pitchFamily="18" charset="0"/>
                      </a:rPr>
                      <m:t>&lt;0</m:t>
                    </m:r>
                  </m:oMath>
                </a14:m>
                <a:r>
                  <a:rPr lang="en-US" sz="2000" dirty="0"/>
                  <a:t>, then </a:t>
                </a:r>
                <a14:m>
                  <m:oMath xmlns:m="http://schemas.openxmlformats.org/officeDocument/2006/math">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i="1" dirty="0"/>
                  <a:t> </a:t>
                </a:r>
                <a:r>
                  <a:rPr lang="en-US" sz="2000" dirty="0"/>
                  <a:t>has a local maximum at </a:t>
                </a:r>
                <a:r>
                  <a:rPr lang="en-US" sz="2000" i="1" dirty="0"/>
                  <a:t>c</a:t>
                </a:r>
                <a:r>
                  <a:rPr lang="en-US" sz="2000" dirty="0"/>
                  <a:t>.</a:t>
                </a:r>
              </a:p>
              <a:p>
                <a:pPr marL="822960" algn="just">
                  <a:spcBef>
                    <a:spcPts val="1200"/>
                  </a:spcBef>
                  <a:spcAft>
                    <a:spcPts val="1200"/>
                  </a:spcAft>
                </a:pPr>
                <a:r>
                  <a:rPr lang="en-US" sz="2000" b="1" u="sng" dirty="0"/>
                  <a:t>Example</a:t>
                </a:r>
                <a:r>
                  <a:rPr lang="en-US" sz="2000" dirty="0"/>
                  <a:t>   P-293 #1,3 </a:t>
                </a:r>
                <a:endParaRPr lang="en-US" sz="2000" b="1" u="sng" dirty="0"/>
              </a:p>
              <a:p>
                <a:pPr marL="822960" algn="just">
                  <a:spcBef>
                    <a:spcPts val="1200"/>
                  </a:spcBef>
                  <a:spcAft>
                    <a:spcPts val="1200"/>
                  </a:spcAft>
                </a:pPr>
                <a:r>
                  <a:rPr lang="en-US" sz="2000" b="1" dirty="0"/>
                  <a:t>Exercises: </a:t>
                </a:r>
              </a:p>
              <a:p>
                <a:pPr marL="1371600" indent="-274320" algn="just">
                  <a:spcBef>
                    <a:spcPts val="1200"/>
                  </a:spcBef>
                  <a:spcAft>
                    <a:spcPts val="1200"/>
                  </a:spcAft>
                  <a:buFont typeface="Arial" panose="020B0604020202020204" pitchFamily="34" charset="0"/>
                  <a:buChar char="•"/>
                </a:pPr>
                <a:r>
                  <a:rPr lang="en-US" sz="2000" dirty="0"/>
                  <a:t>Page – 301 # 9, 10, 11, 13, 17.  </a:t>
                </a:r>
              </a:p>
              <a:p>
                <a:pPr marL="1371600" indent="-274320" algn="just">
                  <a:spcBef>
                    <a:spcPts val="1200"/>
                  </a:spcBef>
                  <a:spcAft>
                    <a:spcPts val="1200"/>
                  </a:spcAft>
                  <a:buFont typeface="Arial" panose="020B0604020202020204" pitchFamily="34" charset="0"/>
                  <a:buChar char="•"/>
                </a:pPr>
                <a:r>
                  <a:rPr lang="en-US" sz="2000" dirty="0"/>
                  <a:t>Page – 302 # 37, 38, 39, 40.</a:t>
                </a:r>
              </a:p>
              <a:p>
                <a:pPr marL="1097280" algn="just">
                  <a:spcBef>
                    <a:spcPts val="1200"/>
                  </a:spcBef>
                  <a:spcAft>
                    <a:spcPts val="1200"/>
                  </a:spcAft>
                </a:pPr>
                <a:endParaRPr lang="en-US" sz="2000" dirty="0"/>
              </a:p>
            </p:txBody>
          </p:sp>
        </mc:Choice>
        <mc:Fallback xmlns="">
          <p:sp>
            <p:nvSpPr>
              <p:cNvPr id="2" name="TextBox 1">
                <a:extLst>
                  <a:ext uri="{FF2B5EF4-FFF2-40B4-BE49-F238E27FC236}">
                    <a16:creationId xmlns:a16="http://schemas.microsoft.com/office/drawing/2014/main" id="{48CCA675-D8C2-4C6C-8352-FBFFBDA6AE32}"/>
                  </a:ext>
                </a:extLst>
              </p:cNvPr>
              <p:cNvSpPr txBox="1">
                <a:spLocks noRot="1" noChangeAspect="1" noMove="1" noResize="1" noEditPoints="1" noAdjustHandles="1" noChangeArrowheads="1" noChangeShapeType="1" noTextEdit="1"/>
              </p:cNvSpPr>
              <p:nvPr/>
            </p:nvSpPr>
            <p:spPr>
              <a:xfrm>
                <a:off x="545690" y="422032"/>
                <a:ext cx="10835073" cy="5539978"/>
              </a:xfrm>
              <a:prstGeom prst="rect">
                <a:avLst/>
              </a:prstGeom>
              <a:blipFill>
                <a:blip r:embed="rId2"/>
                <a:stretch>
                  <a:fillRect t="-880"/>
                </a:stretch>
              </a:blipFill>
            </p:spPr>
            <p:txBody>
              <a:bodyPr/>
              <a:lstStyle/>
              <a:p>
                <a:r>
                  <a:rPr lang="en-US">
                    <a:noFill/>
                  </a:rPr>
                  <a:t> </a:t>
                </a:r>
              </a:p>
            </p:txBody>
          </p:sp>
        </mc:Fallback>
      </mc:AlternateContent>
    </p:spTree>
    <p:extLst>
      <p:ext uri="{BB962C8B-B14F-4D97-AF65-F5344CB8AC3E}">
        <p14:creationId xmlns:p14="http://schemas.microsoft.com/office/powerpoint/2010/main" val="192694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CCA675-D8C2-4C6C-8352-FBFFBDA6AE32}"/>
                  </a:ext>
                </a:extLst>
              </p:cNvPr>
              <p:cNvSpPr txBox="1"/>
              <p:nvPr/>
            </p:nvSpPr>
            <p:spPr>
              <a:xfrm>
                <a:off x="176982" y="302374"/>
                <a:ext cx="11356258" cy="6186309"/>
              </a:xfrm>
              <a:prstGeom prst="rect">
                <a:avLst/>
              </a:prstGeom>
              <a:noFill/>
            </p:spPr>
            <p:txBody>
              <a:bodyPr wrap="square" rtlCol="0">
                <a:spAutoFit/>
              </a:bodyPr>
              <a:lstStyle/>
              <a:p>
                <a:pPr marL="457200" algn="just"/>
                <a:r>
                  <a:rPr lang="en-US" b="1" u="sng" dirty="0"/>
                  <a:t>Exercise</a:t>
                </a:r>
                <a:r>
                  <a:rPr lang="en-US" dirty="0"/>
                  <a:t> (P-301) #9 (a) Find the stationary point(s). (b)Find the intervals of increase or decrease. (c) Find the local maximum and minimum values. (d) Find the intervals of concavity and the inflection points. (e) Use the information from parts (a)–(d) to sketch the graph. </a:t>
                </a:r>
              </a:p>
              <a:p>
                <a:pPr marL="457200" algn="just"/>
                <a:r>
                  <a:rPr lang="en-US" b="1" u="sng" dirty="0"/>
                  <a:t>Solution</a:t>
                </a:r>
              </a:p>
              <a:p>
                <a:pPr marL="457200" algn="just">
                  <a:lnSpc>
                    <a:spcPct val="150000"/>
                  </a:lnSpc>
                </a:pP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−9</m:t>
                    </m:r>
                    <m:r>
                      <a:rPr lang="en-US" b="0" i="1" smtClean="0">
                        <a:latin typeface="Cambria Math" panose="02040503050406030204" pitchFamily="18" charset="0"/>
                      </a:rPr>
                      <m:t>𝑥</m:t>
                    </m:r>
                    <m:r>
                      <a:rPr lang="en-US" b="0" i="1" smtClean="0">
                        <a:latin typeface="Cambria Math" panose="02040503050406030204" pitchFamily="18" charset="0"/>
                      </a:rPr>
                      <m:t>+4</m:t>
                    </m:r>
                  </m:oMath>
                </a14:m>
                <a:r>
                  <a:rPr lang="en-US" dirty="0"/>
                  <a:t>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𝑓</m:t>
                        </m:r>
                      </m:e>
                      <m:sup>
                        <m:r>
                          <a:rPr lang="en-US" b="0" i="1" dirty="0" smtClean="0">
                            <a:latin typeface="Cambria Math" panose="02040503050406030204" pitchFamily="18" charset="0"/>
                          </a:rPr>
                          <m:t>′</m:t>
                        </m:r>
                      </m:sup>
                    </m:s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=3</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−6</m:t>
                    </m:r>
                    <m:r>
                      <a:rPr lang="en-US" b="0" i="1" dirty="0" smtClean="0">
                        <a:latin typeface="Cambria Math" panose="02040503050406030204" pitchFamily="18" charset="0"/>
                      </a:rPr>
                      <m:t>𝑥</m:t>
                    </m:r>
                    <m:r>
                      <a:rPr lang="en-US" b="0" i="1" dirty="0" smtClean="0">
                        <a:latin typeface="Cambria Math" panose="02040503050406030204" pitchFamily="18" charset="0"/>
                      </a:rPr>
                      <m:t>−9=3</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−2</m:t>
                        </m:r>
                        <m:r>
                          <a:rPr lang="en-US" b="0" i="1" dirty="0" smtClean="0">
                            <a:latin typeface="Cambria Math" panose="02040503050406030204" pitchFamily="18" charset="0"/>
                          </a:rPr>
                          <m:t>𝑥</m:t>
                        </m:r>
                        <m:r>
                          <a:rPr lang="en-US" b="0" i="1" dirty="0" smtClean="0">
                            <a:latin typeface="Cambria Math" panose="02040503050406030204" pitchFamily="18" charset="0"/>
                          </a:rPr>
                          <m:t>−3</m:t>
                        </m:r>
                      </m:e>
                    </m:d>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+1)</m:t>
                    </m:r>
                  </m:oMath>
                </a14:m>
                <a:endParaRPr lang="en-US" dirty="0"/>
              </a:p>
              <a:p>
                <a:pPr marL="457200" algn="just">
                  <a:lnSpc>
                    <a:spcPct val="150000"/>
                  </a:lnSpc>
                </a:pPr>
                <a:r>
                  <a:rPr lang="en-US" dirty="0"/>
                  <a:t>(a)     For stationary points  </a:t>
                </a:r>
                <a14:m>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=0</m:t>
                    </m:r>
                  </m:oMath>
                </a14:m>
                <a:r>
                  <a:rPr lang="en-US" dirty="0"/>
                  <a:t>, </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rPr>
                      <m:t>𝑥</m:t>
                    </m:r>
                    <m:r>
                      <a:rPr lang="en-US" b="0" i="1" dirty="0" smtClean="0">
                        <a:latin typeface="Cambria Math" panose="02040503050406030204" pitchFamily="18" charset="0"/>
                      </a:rPr>
                      <m:t>=−1, 3</m:t>
                    </m:r>
                  </m:oMath>
                </a14:m>
                <a:endParaRPr lang="en-US" dirty="0"/>
              </a:p>
              <a:p>
                <a:pPr marL="457200" algn="just">
                  <a:lnSpc>
                    <a:spcPct val="150000"/>
                  </a:lnSpc>
                </a:pPr>
                <a:r>
                  <a:rPr lang="en-US" dirty="0"/>
                  <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=9</m:t>
                    </m:r>
                  </m:oMath>
                </a14:m>
                <a:r>
                  <a:rPr lang="en-US" dirty="0"/>
                  <a:t>  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3</m:t>
                        </m:r>
                      </m:e>
                    </m:d>
                    <m:r>
                      <a:rPr lang="en-US" i="1">
                        <a:latin typeface="Cambria Math" panose="02040503050406030204" pitchFamily="18" charset="0"/>
                      </a:rPr>
                      <m:t>=</m:t>
                    </m:r>
                    <m:r>
                      <a:rPr lang="en-US" b="0" i="1" smtClean="0">
                        <a:latin typeface="Cambria Math" panose="02040503050406030204" pitchFamily="18" charset="0"/>
                      </a:rPr>
                      <m:t>−23</m:t>
                    </m:r>
                  </m:oMath>
                </a14:m>
                <a:r>
                  <a:rPr lang="en-US" b="0"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stationary points are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−1,9</m:t>
                        </m:r>
                      </m:e>
                    </m:d>
                  </m:oMath>
                </a14:m>
                <a:r>
                  <a:rPr lang="en-US" dirty="0"/>
                  <a:t> and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3,−23</m:t>
                        </m:r>
                      </m:e>
                    </m:d>
                    <m:r>
                      <a:rPr lang="en-US" i="1" smtClean="0">
                        <a:latin typeface="Cambria Math" panose="02040503050406030204" pitchFamily="18" charset="0"/>
                        <a:ea typeface="Cambria Math" panose="02040503050406030204" pitchFamily="18" charset="0"/>
                      </a:rPr>
                      <m:t>∙</m:t>
                    </m:r>
                  </m:oMath>
                </a14:m>
                <a:r>
                  <a:rPr lang="en-US" dirty="0"/>
                  <a:t> </a:t>
                </a:r>
              </a:p>
              <a:p>
                <a:pPr marL="457200" algn="just">
                  <a:lnSpc>
                    <a:spcPct val="150000"/>
                  </a:lnSpc>
                </a:pPr>
                <a:r>
                  <a:rPr lang="en-US" dirty="0"/>
                  <a:t>(b) </a:t>
                </a:r>
              </a:p>
              <a:p>
                <a:pPr marL="457200" algn="just">
                  <a:lnSpc>
                    <a:spcPct val="150000"/>
                  </a:lnSpc>
                </a:pPr>
                <a:endParaRPr lang="en-US" dirty="0"/>
              </a:p>
              <a:p>
                <a:pPr marL="457200" algn="just">
                  <a:lnSpc>
                    <a:spcPct val="150000"/>
                  </a:lnSpc>
                </a:pPr>
                <a:endParaRPr lang="en-US" dirty="0"/>
              </a:p>
              <a:p>
                <a:pPr algn="just"/>
                <a:endParaRPr lang="en-US" dirty="0"/>
              </a:p>
              <a:p>
                <a:pPr algn="just"/>
                <a:endParaRPr lang="en-US" dirty="0"/>
              </a:p>
              <a:p>
                <a:pPr algn="just"/>
                <a:r>
                  <a:rPr lang="en-US" dirty="0"/>
                  <a:t>	</a:t>
                </a:r>
              </a:p>
              <a:p>
                <a:pPr algn="just"/>
                <a:endParaRPr lang="en-US" dirty="0"/>
              </a:p>
              <a:p>
                <a:pPr lvl="1" algn="just"/>
                <a:endParaRPr lang="en-US" dirty="0"/>
              </a:p>
              <a:p>
                <a:pPr lvl="1" algn="just"/>
                <a:r>
                  <a:rPr lang="en-US" dirty="0"/>
                  <a:t> </a:t>
                </a:r>
                <a14:m>
                  <m:oMath xmlns:m="http://schemas.openxmlformats.org/officeDocument/2006/math">
                    <m:d>
                      <m:dPr>
                        <m:ctrlPr>
                          <a:rPr lang="en-US" b="0" i="1" dirty="0" smtClean="0">
                            <a:latin typeface="Cambria Math" panose="02040503050406030204" pitchFamily="18" charset="0"/>
                          </a:rPr>
                        </m:ctrlPr>
                      </m:dPr>
                      <m:e>
                        <m:r>
                          <m:rPr>
                            <m:sty m:val="p"/>
                          </m:rPr>
                          <a:rPr lang="en-US" b="0" i="0" dirty="0" smtClean="0">
                            <a:latin typeface="Cambria Math" panose="02040503050406030204" pitchFamily="18" charset="0"/>
                          </a:rPr>
                          <m:t>c</m:t>
                        </m:r>
                      </m:e>
                    </m:d>
                    <m:r>
                      <a:rPr lang="en-US" b="0" i="0" dirty="0" smtClean="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m:t>
                    </m:r>
                  </m:oMath>
                </a14:m>
                <a:r>
                  <a:rPr lang="en-US" dirty="0"/>
                  <a: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−6</m:t>
                    </m:r>
                  </m:oMath>
                </a14:m>
                <a:endParaRPr lang="en-US" dirty="0"/>
              </a:p>
              <a:p>
                <a:pPr lvl="4" algn="just"/>
                <a:r>
                  <a:rPr lang="en-US" dirty="0"/>
                  <a:t>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oMath>
                </a14:m>
                <a:r>
                  <a:rPr lang="en-US" dirty="0"/>
                  <a:t> </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−12,</m:t>
                    </m:r>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−1,9</m:t>
                        </m:r>
                      </m:e>
                    </m:d>
                  </m:oMath>
                </a14:m>
                <a:r>
                  <a:rPr lang="en-US" dirty="0"/>
                  <a:t> is local maximum.  </a:t>
                </a:r>
              </a:p>
              <a:p>
                <a:pPr lvl="4" algn="just"/>
                <a:endParaRPr lang="en-US" i="1" dirty="0">
                  <a:latin typeface="Cambria Math" panose="02040503050406030204" pitchFamily="18" charset="0"/>
                </a:endParaRPr>
              </a:p>
              <a:p>
                <a:pPr lvl="4" algn="just"/>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oMath>
                </a14:m>
                <a:r>
                  <a:rPr lang="en-US" dirty="0"/>
                  <a:t> </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3</m:t>
                        </m:r>
                      </m:e>
                    </m:d>
                    <m:r>
                      <a:rPr lang="en-US" i="1">
                        <a:latin typeface="Cambria Math" panose="02040503050406030204" pitchFamily="18" charset="0"/>
                      </a:rPr>
                      <m:t>=12,</m:t>
                    </m:r>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−23</m:t>
                        </m:r>
                      </m:e>
                    </m:d>
                  </m:oMath>
                </a14:m>
                <a:r>
                  <a:rPr lang="en-US" dirty="0"/>
                  <a:t> is local minimum.</a:t>
                </a:r>
              </a:p>
            </p:txBody>
          </p:sp>
        </mc:Choice>
        <mc:Fallback xmlns="">
          <p:sp>
            <p:nvSpPr>
              <p:cNvPr id="2" name="TextBox 1">
                <a:extLst>
                  <a:ext uri="{FF2B5EF4-FFF2-40B4-BE49-F238E27FC236}">
                    <a16:creationId xmlns:a16="http://schemas.microsoft.com/office/drawing/2014/main" id="{48CCA675-D8C2-4C6C-8352-FBFFBDA6AE32}"/>
                  </a:ext>
                </a:extLst>
              </p:cNvPr>
              <p:cNvSpPr txBox="1">
                <a:spLocks noRot="1" noChangeAspect="1" noMove="1" noResize="1" noEditPoints="1" noAdjustHandles="1" noChangeArrowheads="1" noChangeShapeType="1" noTextEdit="1"/>
              </p:cNvSpPr>
              <p:nvPr/>
            </p:nvSpPr>
            <p:spPr>
              <a:xfrm>
                <a:off x="176982" y="302374"/>
                <a:ext cx="11356258" cy="6186309"/>
              </a:xfrm>
              <a:prstGeom prst="rect">
                <a:avLst/>
              </a:prstGeom>
              <a:blipFill>
                <a:blip r:embed="rId2"/>
                <a:stretch>
                  <a:fillRect t="-592" r="-483" b="-6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11E20FB9-EED9-41AB-B912-3EFB69A11243}"/>
                  </a:ext>
                </a:extLst>
              </p:cNvPr>
              <p:cNvGraphicFramePr>
                <a:graphicFrameLocks noGrp="1"/>
              </p:cNvGraphicFramePr>
              <p:nvPr>
                <p:extLst>
                  <p:ext uri="{D42A27DB-BD31-4B8C-83A1-F6EECF244321}">
                    <p14:modId xmlns:p14="http://schemas.microsoft.com/office/powerpoint/2010/main" val="3595853606"/>
                  </p:ext>
                </p:extLst>
              </p:nvPr>
            </p:nvGraphicFramePr>
            <p:xfrm>
              <a:off x="1746047" y="2851367"/>
              <a:ext cx="8218129" cy="2199525"/>
            </p:xfrm>
            <a:graphic>
              <a:graphicData uri="http://schemas.openxmlformats.org/drawingml/2006/table">
                <a:tbl>
                  <a:tblPr firstRow="1" bandRow="1">
                    <a:tableStyleId>{5C22544A-7EE6-4342-B048-85BDC9FD1C3A}</a:tableStyleId>
                  </a:tblPr>
                  <a:tblGrid>
                    <a:gridCol w="1200906">
                      <a:extLst>
                        <a:ext uri="{9D8B030D-6E8A-4147-A177-3AD203B41FA5}">
                          <a16:colId xmlns:a16="http://schemas.microsoft.com/office/drawing/2014/main" val="4108338418"/>
                        </a:ext>
                      </a:extLst>
                    </a:gridCol>
                    <a:gridCol w="2086345">
                      <a:extLst>
                        <a:ext uri="{9D8B030D-6E8A-4147-A177-3AD203B41FA5}">
                          <a16:colId xmlns:a16="http://schemas.microsoft.com/office/drawing/2014/main" val="3796718057"/>
                        </a:ext>
                      </a:extLst>
                    </a:gridCol>
                    <a:gridCol w="1643626">
                      <a:extLst>
                        <a:ext uri="{9D8B030D-6E8A-4147-A177-3AD203B41FA5}">
                          <a16:colId xmlns:a16="http://schemas.microsoft.com/office/drawing/2014/main" val="740318031"/>
                        </a:ext>
                      </a:extLst>
                    </a:gridCol>
                    <a:gridCol w="1643626">
                      <a:extLst>
                        <a:ext uri="{9D8B030D-6E8A-4147-A177-3AD203B41FA5}">
                          <a16:colId xmlns:a16="http://schemas.microsoft.com/office/drawing/2014/main" val="1875994805"/>
                        </a:ext>
                      </a:extLst>
                    </a:gridCol>
                    <a:gridCol w="1643626">
                      <a:extLst>
                        <a:ext uri="{9D8B030D-6E8A-4147-A177-3AD203B41FA5}">
                          <a16:colId xmlns:a16="http://schemas.microsoft.com/office/drawing/2014/main" val="979334510"/>
                        </a:ext>
                      </a:extLst>
                    </a:gridCol>
                  </a:tblGrid>
                  <a:tr h="350520">
                    <a:tc rowSpan="2">
                      <a:txBody>
                        <a:bodyPr/>
                        <a:lstStyle/>
                        <a:p>
                          <a:pPr algn="ctr"/>
                          <a:r>
                            <a:rPr lang="en-US" sz="2000" dirty="0"/>
                            <a:t>Intervals</a:t>
                          </a:r>
                        </a:p>
                      </a:txBody>
                      <a:tcPr/>
                    </a:tc>
                    <a:tc gridSpan="3">
                      <a:txBody>
                        <a:bodyPr/>
                        <a:lstStyle/>
                        <a:p>
                          <a:pPr algn="ctr"/>
                          <a:r>
                            <a:rPr lang="en-US" sz="2000" dirty="0"/>
                            <a:t>  sign  in the intervals</a:t>
                          </a:r>
                        </a:p>
                      </a:txBody>
                      <a:tcPr/>
                    </a:tc>
                    <a:tc hMerge="1">
                      <a:txBody>
                        <a:bodyPr/>
                        <a:lstStyle/>
                        <a:p>
                          <a:pPr algn="ctr"/>
                          <a:endParaRPr lang="en-US" sz="2000" dirty="0"/>
                        </a:p>
                      </a:txBody>
                      <a:tcPr/>
                    </a:tc>
                    <a:tc hMerge="1">
                      <a:txBody>
                        <a:bodyPr/>
                        <a:lstStyle/>
                        <a:p>
                          <a:pPr algn="ctr"/>
                          <a:endParaRPr lang="en-US" sz="2000" dirty="0"/>
                        </a:p>
                      </a:txBody>
                      <a:tcPr/>
                    </a:tc>
                    <a:tc rowSpan="2">
                      <a:txBody>
                        <a:bodyPr/>
                        <a:lstStyle/>
                        <a:p>
                          <a:pPr algn="ctr"/>
                          <a:r>
                            <a:rPr lang="en-US" sz="2000" dirty="0"/>
                            <a:t>Conclusion</a:t>
                          </a:r>
                        </a:p>
                      </a:txBody>
                      <a:tcPr/>
                    </a:tc>
                    <a:extLst>
                      <a:ext uri="{0D108BD9-81ED-4DB2-BD59-A6C34878D82A}">
                        <a16:rowId xmlns:a16="http://schemas.microsoft.com/office/drawing/2014/main" val="556469569"/>
                      </a:ext>
                    </a:extLst>
                  </a:tr>
                  <a:tr h="350520">
                    <a:tc vMerge="1">
                      <a:txBody>
                        <a:bodyPr/>
                        <a:lstStyle/>
                        <a:p>
                          <a:endParaRPr lang="en-US"/>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−3</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+1</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m:oMathPara>
                          </a14:m>
                          <a:endParaRPr lang="en-US" sz="2000" dirty="0"/>
                        </a:p>
                      </a:txBody>
                      <a:tcPr/>
                    </a:tc>
                    <a:tc vMerge="1">
                      <a:txBody>
                        <a:bodyPr/>
                        <a:lstStyle/>
                        <a:p>
                          <a:endParaRPr lang="en-US"/>
                        </a:p>
                      </a:txBody>
                      <a:tcPr/>
                    </a:tc>
                    <a:extLst>
                      <a:ext uri="{0D108BD9-81ED-4DB2-BD59-A6C34878D82A}">
                        <a16:rowId xmlns:a16="http://schemas.microsoft.com/office/drawing/2014/main" val="3026864206"/>
                      </a:ext>
                    </a:extLst>
                  </a:tr>
                  <a:tr h="469015">
                    <a:tc>
                      <a:txBody>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e>
                                </m:d>
                              </m:oMath>
                            </m:oMathPara>
                          </a14:m>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624088842"/>
                      </a:ext>
                    </a:extLst>
                  </a:tr>
                  <a:tr h="469015">
                    <a:tc>
                      <a:txBody>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b="0" i="1" smtClean="0">
                                        <a:latin typeface="Cambria Math" panose="02040503050406030204" pitchFamily="18" charset="0"/>
                                      </a:rPr>
                                      <m:t>−1, 3</m:t>
                                    </m:r>
                                  </m:e>
                                </m:d>
                              </m:oMath>
                            </m:oMathPara>
                          </a14:m>
                          <a:endParaRPr lang="en-US" sz="2000" dirty="0"/>
                        </a:p>
                      </a:txBody>
                      <a:tcPr/>
                    </a:tc>
                    <a:tc>
                      <a:txBody>
                        <a:bodyPr/>
                        <a:lstStyle/>
                        <a:p>
                          <a:pPr algn="ct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1763437517"/>
                      </a:ext>
                    </a:extLst>
                  </a:tr>
                  <a:tr h="469015">
                    <a:tc>
                      <a:txBody>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b="0" i="1" smtClean="0">
                                        <a:latin typeface="Cambria Math" panose="02040503050406030204" pitchFamily="18" charset="0"/>
                                      </a:rPr>
                                      <m:t>3, </m:t>
                                    </m:r>
                                    <m:r>
                                      <a:rPr lang="en-US" sz="2000" b="0" i="1" smtClean="0">
                                        <a:latin typeface="Cambria Math" panose="02040503050406030204" pitchFamily="18" charset="0"/>
                                        <a:ea typeface="Cambria Math" panose="02040503050406030204" pitchFamily="18" charset="0"/>
                                      </a:rPr>
                                      <m:t>∞</m:t>
                                    </m:r>
                                  </m:e>
                                </m:d>
                              </m:oMath>
                            </m:oMathPara>
                          </a14:m>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2694840190"/>
                      </a:ext>
                    </a:extLst>
                  </a:tr>
                </a:tbl>
              </a:graphicData>
            </a:graphic>
          </p:graphicFrame>
        </mc:Choice>
        <mc:Fallback xmlns="">
          <p:graphicFrame>
            <p:nvGraphicFramePr>
              <p:cNvPr id="3" name="Table 3">
                <a:extLst>
                  <a:ext uri="{FF2B5EF4-FFF2-40B4-BE49-F238E27FC236}">
                    <a16:creationId xmlns:a16="http://schemas.microsoft.com/office/drawing/2014/main" id="{11E20FB9-EED9-41AB-B912-3EFB69A11243}"/>
                  </a:ext>
                </a:extLst>
              </p:cNvPr>
              <p:cNvGraphicFramePr>
                <a:graphicFrameLocks noGrp="1"/>
              </p:cNvGraphicFramePr>
              <p:nvPr>
                <p:extLst>
                  <p:ext uri="{D42A27DB-BD31-4B8C-83A1-F6EECF244321}">
                    <p14:modId xmlns:p14="http://schemas.microsoft.com/office/powerpoint/2010/main" val="3595853606"/>
                  </p:ext>
                </p:extLst>
              </p:nvPr>
            </p:nvGraphicFramePr>
            <p:xfrm>
              <a:off x="1746047" y="2851367"/>
              <a:ext cx="8218129" cy="2199525"/>
            </p:xfrm>
            <a:graphic>
              <a:graphicData uri="http://schemas.openxmlformats.org/drawingml/2006/table">
                <a:tbl>
                  <a:tblPr firstRow="1" bandRow="1">
                    <a:tableStyleId>{5C22544A-7EE6-4342-B048-85BDC9FD1C3A}</a:tableStyleId>
                  </a:tblPr>
                  <a:tblGrid>
                    <a:gridCol w="1200906">
                      <a:extLst>
                        <a:ext uri="{9D8B030D-6E8A-4147-A177-3AD203B41FA5}">
                          <a16:colId xmlns:a16="http://schemas.microsoft.com/office/drawing/2014/main" val="4108338418"/>
                        </a:ext>
                      </a:extLst>
                    </a:gridCol>
                    <a:gridCol w="2086345">
                      <a:extLst>
                        <a:ext uri="{9D8B030D-6E8A-4147-A177-3AD203B41FA5}">
                          <a16:colId xmlns:a16="http://schemas.microsoft.com/office/drawing/2014/main" val="3796718057"/>
                        </a:ext>
                      </a:extLst>
                    </a:gridCol>
                    <a:gridCol w="1643626">
                      <a:extLst>
                        <a:ext uri="{9D8B030D-6E8A-4147-A177-3AD203B41FA5}">
                          <a16:colId xmlns:a16="http://schemas.microsoft.com/office/drawing/2014/main" val="740318031"/>
                        </a:ext>
                      </a:extLst>
                    </a:gridCol>
                    <a:gridCol w="1643626">
                      <a:extLst>
                        <a:ext uri="{9D8B030D-6E8A-4147-A177-3AD203B41FA5}">
                          <a16:colId xmlns:a16="http://schemas.microsoft.com/office/drawing/2014/main" val="1875994805"/>
                        </a:ext>
                      </a:extLst>
                    </a:gridCol>
                    <a:gridCol w="1643626">
                      <a:extLst>
                        <a:ext uri="{9D8B030D-6E8A-4147-A177-3AD203B41FA5}">
                          <a16:colId xmlns:a16="http://schemas.microsoft.com/office/drawing/2014/main" val="979334510"/>
                        </a:ext>
                      </a:extLst>
                    </a:gridCol>
                  </a:tblGrid>
                  <a:tr h="396240">
                    <a:tc rowSpan="2">
                      <a:txBody>
                        <a:bodyPr/>
                        <a:lstStyle/>
                        <a:p>
                          <a:pPr algn="ctr"/>
                          <a:r>
                            <a:rPr lang="en-US" sz="2000" dirty="0"/>
                            <a:t>Intervals</a:t>
                          </a:r>
                        </a:p>
                      </a:txBody>
                      <a:tcPr/>
                    </a:tc>
                    <a:tc gridSpan="3">
                      <a:txBody>
                        <a:bodyPr/>
                        <a:lstStyle/>
                        <a:p>
                          <a:pPr algn="ctr"/>
                          <a:r>
                            <a:rPr lang="en-US" sz="2000" dirty="0"/>
                            <a:t>  sign  in the intervals</a:t>
                          </a:r>
                        </a:p>
                      </a:txBody>
                      <a:tcPr/>
                    </a:tc>
                    <a:tc hMerge="1">
                      <a:txBody>
                        <a:bodyPr/>
                        <a:lstStyle/>
                        <a:p>
                          <a:pPr algn="ctr"/>
                          <a:endParaRPr lang="en-US" sz="2000" dirty="0"/>
                        </a:p>
                      </a:txBody>
                      <a:tcPr/>
                    </a:tc>
                    <a:tc hMerge="1">
                      <a:txBody>
                        <a:bodyPr/>
                        <a:lstStyle/>
                        <a:p>
                          <a:pPr algn="ctr"/>
                          <a:endParaRPr lang="en-US" sz="2000" dirty="0"/>
                        </a:p>
                      </a:txBody>
                      <a:tcPr/>
                    </a:tc>
                    <a:tc rowSpan="2">
                      <a:txBody>
                        <a:bodyPr/>
                        <a:lstStyle/>
                        <a:p>
                          <a:pPr algn="ctr"/>
                          <a:r>
                            <a:rPr lang="en-US" sz="2000" dirty="0"/>
                            <a:t>Conclusion</a:t>
                          </a:r>
                        </a:p>
                      </a:txBody>
                      <a:tcPr/>
                    </a:tc>
                    <a:extLst>
                      <a:ext uri="{0D108BD9-81ED-4DB2-BD59-A6C34878D82A}">
                        <a16:rowId xmlns:a16="http://schemas.microsoft.com/office/drawing/2014/main" val="556469569"/>
                      </a:ext>
                    </a:extLst>
                  </a:tr>
                  <a:tr h="396240">
                    <a:tc vMerge="1">
                      <a:txBody>
                        <a:bodyPr/>
                        <a:lstStyle/>
                        <a:p>
                          <a:endParaRPr lang="en-US"/>
                        </a:p>
                      </a:txBody>
                      <a:tcPr/>
                    </a:tc>
                    <a:tc>
                      <a:txBody>
                        <a:bodyPr/>
                        <a:lstStyle/>
                        <a:p>
                          <a:endParaRPr lang="en-US"/>
                        </a:p>
                      </a:txBody>
                      <a:tcPr>
                        <a:blipFill>
                          <a:blip r:embed="rId3"/>
                          <a:stretch>
                            <a:fillRect l="-57726" t="-107692" r="-237026" b="-360000"/>
                          </a:stretch>
                        </a:blipFill>
                      </a:tcPr>
                    </a:tc>
                    <a:tc>
                      <a:txBody>
                        <a:bodyPr/>
                        <a:lstStyle/>
                        <a:p>
                          <a:endParaRPr lang="en-US"/>
                        </a:p>
                      </a:txBody>
                      <a:tcPr>
                        <a:blipFill>
                          <a:blip r:embed="rId3"/>
                          <a:stretch>
                            <a:fillRect l="-201115" t="-107692" r="-202230" b="-360000"/>
                          </a:stretch>
                        </a:blipFill>
                      </a:tcPr>
                    </a:tc>
                    <a:tc>
                      <a:txBody>
                        <a:bodyPr/>
                        <a:lstStyle/>
                        <a:p>
                          <a:endParaRPr lang="en-US"/>
                        </a:p>
                      </a:txBody>
                      <a:tcPr>
                        <a:blipFill>
                          <a:blip r:embed="rId3"/>
                          <a:stretch>
                            <a:fillRect l="-300000" t="-107692" r="-101481" b="-360000"/>
                          </a:stretch>
                        </a:blipFill>
                      </a:tcPr>
                    </a:tc>
                    <a:tc vMerge="1">
                      <a:txBody>
                        <a:bodyPr/>
                        <a:lstStyle/>
                        <a:p>
                          <a:endParaRPr lang="en-US"/>
                        </a:p>
                      </a:txBody>
                      <a:tcPr/>
                    </a:tc>
                    <a:extLst>
                      <a:ext uri="{0D108BD9-81ED-4DB2-BD59-A6C34878D82A}">
                        <a16:rowId xmlns:a16="http://schemas.microsoft.com/office/drawing/2014/main" val="3026864206"/>
                      </a:ext>
                    </a:extLst>
                  </a:tr>
                  <a:tr h="469015">
                    <a:tc>
                      <a:txBody>
                        <a:bodyPr/>
                        <a:lstStyle/>
                        <a:p>
                          <a:endParaRPr lang="en-US"/>
                        </a:p>
                      </a:txBody>
                      <a:tcPr>
                        <a:blipFill>
                          <a:blip r:embed="rId3"/>
                          <a:stretch>
                            <a:fillRect l="-508" t="-173077" r="-586802" b="-200000"/>
                          </a:stretch>
                        </a:blipFill>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624088842"/>
                      </a:ext>
                    </a:extLst>
                  </a:tr>
                  <a:tr h="469015">
                    <a:tc>
                      <a:txBody>
                        <a:bodyPr/>
                        <a:lstStyle/>
                        <a:p>
                          <a:endParaRPr lang="en-US"/>
                        </a:p>
                      </a:txBody>
                      <a:tcPr>
                        <a:blipFill>
                          <a:blip r:embed="rId3"/>
                          <a:stretch>
                            <a:fillRect l="-508" t="-276623" r="-586802" b="-102597"/>
                          </a:stretch>
                        </a:blipFill>
                      </a:tcPr>
                    </a:tc>
                    <a:tc>
                      <a:txBody>
                        <a:bodyPr/>
                        <a:lstStyle/>
                        <a:p>
                          <a:pPr algn="ct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1763437517"/>
                      </a:ext>
                    </a:extLst>
                  </a:tr>
                  <a:tr h="469015">
                    <a:tc>
                      <a:txBody>
                        <a:bodyPr/>
                        <a:lstStyle/>
                        <a:p>
                          <a:endParaRPr lang="en-US"/>
                        </a:p>
                      </a:txBody>
                      <a:tcPr>
                        <a:blipFill>
                          <a:blip r:embed="rId3"/>
                          <a:stretch>
                            <a:fillRect l="-508" t="-376623" r="-586802" b="-259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2694840190"/>
                      </a:ext>
                    </a:extLst>
                  </a:tr>
                </a:tbl>
              </a:graphicData>
            </a:graphic>
          </p:graphicFrame>
        </mc:Fallback>
      </mc:AlternateContent>
      <p:sp>
        <p:nvSpPr>
          <p:cNvPr id="4" name="TextBox 3">
            <a:extLst>
              <a:ext uri="{FF2B5EF4-FFF2-40B4-BE49-F238E27FC236}">
                <a16:creationId xmlns:a16="http://schemas.microsoft.com/office/drawing/2014/main" id="{ECAD4BFD-D849-40DB-A6D8-0836EE3E3AD0}"/>
              </a:ext>
            </a:extLst>
          </p:cNvPr>
          <p:cNvSpPr txBox="1"/>
          <p:nvPr/>
        </p:nvSpPr>
        <p:spPr>
          <a:xfrm>
            <a:off x="3564835" y="3581797"/>
            <a:ext cx="993913" cy="369332"/>
          </a:xfrm>
          <a:prstGeom prst="rect">
            <a:avLst/>
          </a:prstGeom>
          <a:noFill/>
        </p:spPr>
        <p:txBody>
          <a:bodyPr wrap="square" rtlCol="0">
            <a:spAutoFit/>
          </a:bodyPr>
          <a:lstStyle/>
          <a:p>
            <a:r>
              <a:rPr lang="en-US" dirty="0"/>
              <a:t>negative</a:t>
            </a:r>
          </a:p>
        </p:txBody>
      </p:sp>
      <p:sp>
        <p:nvSpPr>
          <p:cNvPr id="5" name="TextBox 4">
            <a:extLst>
              <a:ext uri="{FF2B5EF4-FFF2-40B4-BE49-F238E27FC236}">
                <a16:creationId xmlns:a16="http://schemas.microsoft.com/office/drawing/2014/main" id="{7832A048-F5A6-4A8A-BDB1-C4FC05255B9A}"/>
              </a:ext>
            </a:extLst>
          </p:cNvPr>
          <p:cNvSpPr txBox="1"/>
          <p:nvPr/>
        </p:nvSpPr>
        <p:spPr>
          <a:xfrm flipH="1">
            <a:off x="5411047" y="3766463"/>
            <a:ext cx="1235770" cy="369332"/>
          </a:xfrm>
          <a:prstGeom prst="rect">
            <a:avLst/>
          </a:prstGeom>
          <a:noFill/>
        </p:spPr>
        <p:txBody>
          <a:bodyPr wrap="square" rtlCol="0">
            <a:spAutoFit/>
          </a:bodyPr>
          <a:lstStyle/>
          <a:p>
            <a:r>
              <a:rPr lang="en-US" dirty="0"/>
              <a:t>Negative</a:t>
            </a:r>
          </a:p>
        </p:txBody>
      </p:sp>
      <p:sp>
        <p:nvSpPr>
          <p:cNvPr id="6" name="TextBox 5">
            <a:extLst>
              <a:ext uri="{FF2B5EF4-FFF2-40B4-BE49-F238E27FC236}">
                <a16:creationId xmlns:a16="http://schemas.microsoft.com/office/drawing/2014/main" id="{43DCB520-57AC-4ACA-B901-81036A25876E}"/>
              </a:ext>
            </a:extLst>
          </p:cNvPr>
          <p:cNvSpPr txBox="1"/>
          <p:nvPr/>
        </p:nvSpPr>
        <p:spPr>
          <a:xfrm>
            <a:off x="6992563" y="3730417"/>
            <a:ext cx="1013106" cy="369332"/>
          </a:xfrm>
          <a:prstGeom prst="rect">
            <a:avLst/>
          </a:prstGeom>
          <a:noFill/>
        </p:spPr>
        <p:txBody>
          <a:bodyPr wrap="square" rtlCol="0">
            <a:spAutoFit/>
          </a:bodyPr>
          <a:lstStyle/>
          <a:p>
            <a:r>
              <a:rPr lang="en-US" dirty="0"/>
              <a:t>Positive</a:t>
            </a:r>
          </a:p>
        </p:txBody>
      </p:sp>
      <p:sp>
        <p:nvSpPr>
          <p:cNvPr id="7" name="TextBox 6">
            <a:extLst>
              <a:ext uri="{FF2B5EF4-FFF2-40B4-BE49-F238E27FC236}">
                <a16:creationId xmlns:a16="http://schemas.microsoft.com/office/drawing/2014/main" id="{F779A2DE-8F9E-4133-93B8-76655DC13CBE}"/>
              </a:ext>
            </a:extLst>
          </p:cNvPr>
          <p:cNvSpPr txBox="1"/>
          <p:nvPr/>
        </p:nvSpPr>
        <p:spPr>
          <a:xfrm>
            <a:off x="8592944" y="3641362"/>
            <a:ext cx="1437176" cy="369332"/>
          </a:xfrm>
          <a:prstGeom prst="rect">
            <a:avLst/>
          </a:prstGeom>
          <a:noFill/>
        </p:spPr>
        <p:txBody>
          <a:bodyPr wrap="square" rtlCol="0">
            <a:spAutoFit/>
          </a:bodyPr>
          <a:lstStyle/>
          <a:p>
            <a:r>
              <a:rPr lang="en-US" dirty="0"/>
              <a:t>increasing</a:t>
            </a:r>
          </a:p>
        </p:txBody>
      </p:sp>
      <p:grpSp>
        <p:nvGrpSpPr>
          <p:cNvPr id="15" name="Group 14">
            <a:extLst>
              <a:ext uri="{FF2B5EF4-FFF2-40B4-BE49-F238E27FC236}">
                <a16:creationId xmlns:a16="http://schemas.microsoft.com/office/drawing/2014/main" id="{34E9F45A-901E-4679-940E-D9820DB58385}"/>
              </a:ext>
            </a:extLst>
          </p:cNvPr>
          <p:cNvGrpSpPr/>
          <p:nvPr/>
        </p:nvGrpSpPr>
        <p:grpSpPr>
          <a:xfrm>
            <a:off x="9079619" y="2051493"/>
            <a:ext cx="2833900" cy="426009"/>
            <a:chOff x="9079619" y="2051493"/>
            <a:chExt cx="2833900" cy="426009"/>
          </a:xfrm>
        </p:grpSpPr>
        <p:cxnSp>
          <p:nvCxnSpPr>
            <p:cNvPr id="9" name="Straight Connector 8">
              <a:extLst>
                <a:ext uri="{FF2B5EF4-FFF2-40B4-BE49-F238E27FC236}">
                  <a16:creationId xmlns:a16="http://schemas.microsoft.com/office/drawing/2014/main" id="{93FBA1A2-CC62-4131-A3CA-CBA66716B867}"/>
                </a:ext>
              </a:extLst>
            </p:cNvPr>
            <p:cNvCxnSpPr/>
            <p:nvPr/>
          </p:nvCxnSpPr>
          <p:spPr>
            <a:xfrm>
              <a:off x="9311532" y="2080591"/>
              <a:ext cx="24961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3D0040F-E9AB-4110-9AE0-E00F90154CE5}"/>
                    </a:ext>
                  </a:extLst>
                </p:cNvPr>
                <p:cNvSpPr txBox="1"/>
                <p:nvPr/>
              </p:nvSpPr>
              <p:spPr>
                <a:xfrm>
                  <a:off x="9079619" y="2108170"/>
                  <a:ext cx="4638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33D0040F-E9AB-4110-9AE0-E00F90154CE5}"/>
                    </a:ext>
                  </a:extLst>
                </p:cNvPr>
                <p:cNvSpPr txBox="1">
                  <a:spLocks noRot="1" noChangeAspect="1" noMove="1" noResize="1" noEditPoints="1" noAdjustHandles="1" noChangeArrowheads="1" noChangeShapeType="1" noTextEdit="1"/>
                </p:cNvSpPr>
                <p:nvPr/>
              </p:nvSpPr>
              <p:spPr>
                <a:xfrm>
                  <a:off x="9079619" y="2108170"/>
                  <a:ext cx="463826" cy="369332"/>
                </a:xfrm>
                <a:prstGeom prst="rect">
                  <a:avLst/>
                </a:prstGeom>
                <a:blipFill>
                  <a:blip r:embed="rId4"/>
                  <a:stretch>
                    <a:fillRect r="-1039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3D6B62F-1B56-4977-8984-1344EE800FF9}"/>
                </a:ext>
              </a:extLst>
            </p:cNvPr>
            <p:cNvSpPr txBox="1"/>
            <p:nvPr/>
          </p:nvSpPr>
          <p:spPr>
            <a:xfrm>
              <a:off x="9964176" y="2080591"/>
              <a:ext cx="463826" cy="369332"/>
            </a:xfrm>
            <a:prstGeom prst="rect">
              <a:avLst/>
            </a:prstGeom>
            <a:noFill/>
          </p:spPr>
          <p:txBody>
            <a:bodyPr wrap="square" rtlCol="0">
              <a:spAutoFit/>
            </a:bodyPr>
            <a:lstStyle/>
            <a:p>
              <a:r>
                <a:rPr lang="en-US" dirty="0"/>
                <a:t>-1</a:t>
              </a:r>
            </a:p>
          </p:txBody>
        </p:sp>
        <p:sp>
          <p:nvSpPr>
            <p:cNvPr id="13" name="TextBox 12">
              <a:extLst>
                <a:ext uri="{FF2B5EF4-FFF2-40B4-BE49-F238E27FC236}">
                  <a16:creationId xmlns:a16="http://schemas.microsoft.com/office/drawing/2014/main" id="{2745604A-5EF6-45A3-BF31-969C6A3578FE}"/>
                </a:ext>
              </a:extLst>
            </p:cNvPr>
            <p:cNvSpPr txBox="1"/>
            <p:nvPr/>
          </p:nvSpPr>
          <p:spPr>
            <a:xfrm>
              <a:off x="11038269" y="2051493"/>
              <a:ext cx="265043" cy="372790"/>
            </a:xfrm>
            <a:prstGeom prst="rect">
              <a:avLst/>
            </a:prstGeom>
            <a:noFill/>
          </p:spPr>
          <p:txBody>
            <a:bodyPr wrap="square" rtlCol="0">
              <a:spAutoFit/>
            </a:bodyPr>
            <a:lstStyle/>
            <a:p>
              <a:r>
                <a:rPr lang="en-US" dirty="0"/>
                <a:t>3</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0ED419-111C-43D6-8DB3-69FFD1437D56}"/>
                    </a:ext>
                  </a:extLst>
                </p:cNvPr>
                <p:cNvSpPr txBox="1"/>
                <p:nvPr/>
              </p:nvSpPr>
              <p:spPr>
                <a:xfrm>
                  <a:off x="11612814" y="2079726"/>
                  <a:ext cx="30070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BF0ED419-111C-43D6-8DB3-69FFD1437D56}"/>
                    </a:ext>
                  </a:extLst>
                </p:cNvPr>
                <p:cNvSpPr txBox="1">
                  <a:spLocks noRot="1" noChangeAspect="1" noMove="1" noResize="1" noEditPoints="1" noAdjustHandles="1" noChangeArrowheads="1" noChangeShapeType="1" noTextEdit="1"/>
                </p:cNvSpPr>
                <p:nvPr/>
              </p:nvSpPr>
              <p:spPr>
                <a:xfrm>
                  <a:off x="11612814" y="2079726"/>
                  <a:ext cx="300705" cy="369332"/>
                </a:xfrm>
                <a:prstGeom prst="rect">
                  <a:avLst/>
                </a:prstGeom>
                <a:blipFill>
                  <a:blip r:embed="rId5"/>
                  <a:stretch>
                    <a:fillRect r="-14286"/>
                  </a:stretch>
                </a:blipFill>
              </p:spPr>
              <p:txBody>
                <a:bodyPr/>
                <a:lstStyle/>
                <a:p>
                  <a:r>
                    <a:rPr lang="en-US">
                      <a:noFill/>
                    </a:rPr>
                    <a:t> </a:t>
                  </a:r>
                </a:p>
              </p:txBody>
            </p:sp>
          </mc:Fallback>
        </mc:AlternateContent>
      </p:grpSp>
      <p:sp>
        <p:nvSpPr>
          <p:cNvPr id="16" name="TextBox 15">
            <a:extLst>
              <a:ext uri="{FF2B5EF4-FFF2-40B4-BE49-F238E27FC236}">
                <a16:creationId xmlns:a16="http://schemas.microsoft.com/office/drawing/2014/main" id="{83C01566-E358-48FB-9A34-DAC8FCCFE975}"/>
              </a:ext>
            </a:extLst>
          </p:cNvPr>
          <p:cNvSpPr txBox="1"/>
          <p:nvPr/>
        </p:nvSpPr>
        <p:spPr>
          <a:xfrm>
            <a:off x="3564835" y="4116026"/>
            <a:ext cx="1105872" cy="369332"/>
          </a:xfrm>
          <a:prstGeom prst="rect">
            <a:avLst/>
          </a:prstGeom>
          <a:noFill/>
        </p:spPr>
        <p:txBody>
          <a:bodyPr wrap="square" rtlCol="0">
            <a:spAutoFit/>
          </a:bodyPr>
          <a:lstStyle/>
          <a:p>
            <a:r>
              <a:rPr lang="en-US" dirty="0"/>
              <a:t>Negative</a:t>
            </a:r>
          </a:p>
        </p:txBody>
      </p:sp>
      <p:sp>
        <p:nvSpPr>
          <p:cNvPr id="17" name="TextBox 16">
            <a:extLst>
              <a:ext uri="{FF2B5EF4-FFF2-40B4-BE49-F238E27FC236}">
                <a16:creationId xmlns:a16="http://schemas.microsoft.com/office/drawing/2014/main" id="{1320D904-7CCF-4EDD-B61A-69A266A6BB62}"/>
              </a:ext>
            </a:extLst>
          </p:cNvPr>
          <p:cNvSpPr txBox="1"/>
          <p:nvPr/>
        </p:nvSpPr>
        <p:spPr>
          <a:xfrm>
            <a:off x="5403180" y="4116026"/>
            <a:ext cx="1243637" cy="369332"/>
          </a:xfrm>
          <a:prstGeom prst="rect">
            <a:avLst/>
          </a:prstGeom>
          <a:noFill/>
        </p:spPr>
        <p:txBody>
          <a:bodyPr wrap="square" rtlCol="0">
            <a:spAutoFit/>
          </a:bodyPr>
          <a:lstStyle/>
          <a:p>
            <a:r>
              <a:rPr lang="en-US" dirty="0"/>
              <a:t>positive</a:t>
            </a:r>
          </a:p>
        </p:txBody>
      </p:sp>
      <p:sp>
        <p:nvSpPr>
          <p:cNvPr id="18" name="TextBox 17">
            <a:extLst>
              <a:ext uri="{FF2B5EF4-FFF2-40B4-BE49-F238E27FC236}">
                <a16:creationId xmlns:a16="http://schemas.microsoft.com/office/drawing/2014/main" id="{770D06D3-9A82-4CC1-97A1-A2A5D49A1032}"/>
              </a:ext>
            </a:extLst>
          </p:cNvPr>
          <p:cNvSpPr txBox="1"/>
          <p:nvPr/>
        </p:nvSpPr>
        <p:spPr>
          <a:xfrm>
            <a:off x="7027346" y="4135795"/>
            <a:ext cx="1278150" cy="369332"/>
          </a:xfrm>
          <a:prstGeom prst="rect">
            <a:avLst/>
          </a:prstGeom>
          <a:noFill/>
        </p:spPr>
        <p:txBody>
          <a:bodyPr wrap="square" rtlCol="0">
            <a:spAutoFit/>
          </a:bodyPr>
          <a:lstStyle/>
          <a:p>
            <a:r>
              <a:rPr lang="en-US" dirty="0"/>
              <a:t>negative</a:t>
            </a:r>
          </a:p>
        </p:txBody>
      </p:sp>
      <p:sp>
        <p:nvSpPr>
          <p:cNvPr id="19" name="TextBox 18">
            <a:extLst>
              <a:ext uri="{FF2B5EF4-FFF2-40B4-BE49-F238E27FC236}">
                <a16:creationId xmlns:a16="http://schemas.microsoft.com/office/drawing/2014/main" id="{5215A4ED-FFAD-4C2C-8992-E8BE6043E973}"/>
              </a:ext>
            </a:extLst>
          </p:cNvPr>
          <p:cNvSpPr txBox="1"/>
          <p:nvPr/>
        </p:nvSpPr>
        <p:spPr>
          <a:xfrm>
            <a:off x="8571507" y="4116026"/>
            <a:ext cx="1337010" cy="369332"/>
          </a:xfrm>
          <a:prstGeom prst="rect">
            <a:avLst/>
          </a:prstGeom>
          <a:noFill/>
        </p:spPr>
        <p:txBody>
          <a:bodyPr wrap="square" rtlCol="0">
            <a:spAutoFit/>
          </a:bodyPr>
          <a:lstStyle/>
          <a:p>
            <a:r>
              <a:rPr lang="en-US" dirty="0"/>
              <a:t>decreasing</a:t>
            </a:r>
          </a:p>
        </p:txBody>
      </p:sp>
      <p:sp>
        <p:nvSpPr>
          <p:cNvPr id="20" name="TextBox 19">
            <a:extLst>
              <a:ext uri="{FF2B5EF4-FFF2-40B4-BE49-F238E27FC236}">
                <a16:creationId xmlns:a16="http://schemas.microsoft.com/office/drawing/2014/main" id="{E2423AC5-7393-44DB-BDB8-610880FC3D66}"/>
              </a:ext>
            </a:extLst>
          </p:cNvPr>
          <p:cNvSpPr txBox="1"/>
          <p:nvPr/>
        </p:nvSpPr>
        <p:spPr>
          <a:xfrm>
            <a:off x="3564835" y="4583459"/>
            <a:ext cx="1198637" cy="369332"/>
          </a:xfrm>
          <a:prstGeom prst="rect">
            <a:avLst/>
          </a:prstGeom>
          <a:noFill/>
        </p:spPr>
        <p:txBody>
          <a:bodyPr wrap="square" rtlCol="0">
            <a:spAutoFit/>
          </a:bodyPr>
          <a:lstStyle/>
          <a:p>
            <a:r>
              <a:rPr lang="en-US" dirty="0"/>
              <a:t>positive</a:t>
            </a:r>
          </a:p>
        </p:txBody>
      </p:sp>
      <p:sp>
        <p:nvSpPr>
          <p:cNvPr id="21" name="TextBox 20">
            <a:extLst>
              <a:ext uri="{FF2B5EF4-FFF2-40B4-BE49-F238E27FC236}">
                <a16:creationId xmlns:a16="http://schemas.microsoft.com/office/drawing/2014/main" id="{CF1CAC6E-AF50-433F-8F20-B88329A1C2B0}"/>
              </a:ext>
            </a:extLst>
          </p:cNvPr>
          <p:cNvSpPr txBox="1"/>
          <p:nvPr/>
        </p:nvSpPr>
        <p:spPr>
          <a:xfrm>
            <a:off x="5403180" y="4583459"/>
            <a:ext cx="1258956" cy="369332"/>
          </a:xfrm>
          <a:prstGeom prst="rect">
            <a:avLst/>
          </a:prstGeom>
          <a:noFill/>
        </p:spPr>
        <p:txBody>
          <a:bodyPr wrap="square" rtlCol="0">
            <a:spAutoFit/>
          </a:bodyPr>
          <a:lstStyle/>
          <a:p>
            <a:r>
              <a:rPr lang="en-US" dirty="0"/>
              <a:t>positive</a:t>
            </a:r>
          </a:p>
        </p:txBody>
      </p:sp>
      <p:sp>
        <p:nvSpPr>
          <p:cNvPr id="22" name="TextBox 21">
            <a:extLst>
              <a:ext uri="{FF2B5EF4-FFF2-40B4-BE49-F238E27FC236}">
                <a16:creationId xmlns:a16="http://schemas.microsoft.com/office/drawing/2014/main" id="{B278D91A-875A-474C-8AEC-B06DAB14E718}"/>
              </a:ext>
            </a:extLst>
          </p:cNvPr>
          <p:cNvSpPr txBox="1"/>
          <p:nvPr/>
        </p:nvSpPr>
        <p:spPr>
          <a:xfrm>
            <a:off x="7010438" y="4563446"/>
            <a:ext cx="1311966" cy="369332"/>
          </a:xfrm>
          <a:prstGeom prst="rect">
            <a:avLst/>
          </a:prstGeom>
          <a:noFill/>
        </p:spPr>
        <p:txBody>
          <a:bodyPr wrap="square" rtlCol="0">
            <a:spAutoFit/>
          </a:bodyPr>
          <a:lstStyle/>
          <a:p>
            <a:r>
              <a:rPr lang="en-US" dirty="0"/>
              <a:t>positive</a:t>
            </a:r>
          </a:p>
        </p:txBody>
      </p:sp>
      <p:sp>
        <p:nvSpPr>
          <p:cNvPr id="23" name="TextBox 22">
            <a:extLst>
              <a:ext uri="{FF2B5EF4-FFF2-40B4-BE49-F238E27FC236}">
                <a16:creationId xmlns:a16="http://schemas.microsoft.com/office/drawing/2014/main" id="{6D7B8D66-749A-41CC-8D36-4A3B7D78BE36}"/>
              </a:ext>
            </a:extLst>
          </p:cNvPr>
          <p:cNvSpPr txBox="1"/>
          <p:nvPr/>
        </p:nvSpPr>
        <p:spPr>
          <a:xfrm>
            <a:off x="8587168" y="4522168"/>
            <a:ext cx="1856289" cy="369332"/>
          </a:xfrm>
          <a:prstGeom prst="rect">
            <a:avLst/>
          </a:prstGeom>
          <a:noFill/>
        </p:spPr>
        <p:txBody>
          <a:bodyPr wrap="square" rtlCol="0">
            <a:spAutoFit/>
          </a:bodyPr>
          <a:lstStyle/>
          <a:p>
            <a:r>
              <a:rPr lang="en-US" dirty="0"/>
              <a:t>increasing</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73B252D-3D19-46AA-B5A5-2B732DFD45E9}"/>
                  </a:ext>
                </a:extLst>
              </p:cNvPr>
              <p:cNvSpPr/>
              <p:nvPr/>
            </p:nvSpPr>
            <p:spPr>
              <a:xfrm>
                <a:off x="10296939" y="3180522"/>
                <a:ext cx="1437176" cy="1596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1" dirty="0">
                    <a:latin typeface="Cambria Math" panose="02040503050406030204" pitchFamily="18" charset="0"/>
                  </a:rPr>
                  <a:t>Increasing</a:t>
                </a:r>
              </a:p>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&gt;0</m:t>
                      </m:r>
                    </m:oMath>
                  </m:oMathPara>
                </a14:m>
                <a:endParaRPr lang="en-US" b="0" dirty="0"/>
              </a:p>
              <a:p>
                <a:pPr algn="ctr"/>
                <a:endParaRPr lang="en-US" dirty="0"/>
              </a:p>
              <a:p>
                <a:pPr algn="ctr"/>
                <a:r>
                  <a:rPr lang="en-US" dirty="0"/>
                  <a:t>Decreasing</a:t>
                </a:r>
              </a:p>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&lt;0</m:t>
                      </m:r>
                    </m:oMath>
                  </m:oMathPara>
                </a14:m>
                <a:endParaRPr lang="en-US" dirty="0"/>
              </a:p>
            </p:txBody>
          </p:sp>
        </mc:Choice>
        <mc:Fallback xmlns="">
          <p:sp>
            <p:nvSpPr>
              <p:cNvPr id="24" name="Rectangle 23">
                <a:extLst>
                  <a:ext uri="{FF2B5EF4-FFF2-40B4-BE49-F238E27FC236}">
                    <a16:creationId xmlns:a16="http://schemas.microsoft.com/office/drawing/2014/main" id="{B73B252D-3D19-46AA-B5A5-2B732DFD45E9}"/>
                  </a:ext>
                </a:extLst>
              </p:cNvPr>
              <p:cNvSpPr>
                <a:spLocks noRot="1" noChangeAspect="1" noMove="1" noResize="1" noEditPoints="1" noAdjustHandles="1" noChangeArrowheads="1" noChangeShapeType="1" noTextEdit="1"/>
              </p:cNvSpPr>
              <p:nvPr/>
            </p:nvSpPr>
            <p:spPr>
              <a:xfrm>
                <a:off x="10296939" y="3180522"/>
                <a:ext cx="1437176" cy="159688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14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6" grpId="0"/>
      <p:bldP spid="17" grpId="0"/>
      <p:bldP spid="18" grpId="0"/>
      <p:bldP spid="19" grpId="0"/>
      <p:bldP spid="20"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CCA675-D8C2-4C6C-8352-FBFFBDA6AE32}"/>
                  </a:ext>
                </a:extLst>
              </p:cNvPr>
              <p:cNvSpPr txBox="1"/>
              <p:nvPr/>
            </p:nvSpPr>
            <p:spPr>
              <a:xfrm>
                <a:off x="176981" y="95900"/>
                <a:ext cx="11484931" cy="4431983"/>
              </a:xfrm>
              <a:prstGeom prst="rect">
                <a:avLst/>
              </a:prstGeom>
              <a:noFill/>
            </p:spPr>
            <p:txBody>
              <a:bodyPr wrap="square" rtlCol="0">
                <a:spAutoFit/>
              </a:bodyPr>
              <a:lstStyle/>
              <a:p>
                <a:pPr marL="457200" algn="just"/>
                <a:endParaRPr lang="en-US" sz="2400" dirty="0"/>
              </a:p>
              <a:p>
                <a:pPr marL="457200" algn="just">
                  <a:lnSpc>
                    <a:spcPct val="150000"/>
                  </a:lnSpc>
                </a:pPr>
                <a:r>
                  <a:rPr lang="en-US" sz="2400" dirty="0"/>
                  <a:t>	(d) For inflection points  </a:t>
                </a:r>
                <a14:m>
                  <m:oMath xmlns:m="http://schemas.openxmlformats.org/officeDocument/2006/math">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b="0" i="1" smtClean="0">
                        <a:latin typeface="Cambria Math" panose="02040503050406030204" pitchFamily="18" charset="0"/>
                      </a:rPr>
                      <m:t>=0</m:t>
                    </m:r>
                  </m:oMath>
                </a14:m>
                <a:r>
                  <a:rPr lang="en-US" sz="2400" dirty="0"/>
                  <a:t>, </a:t>
                </a:r>
                <a14:m>
                  <m:oMath xmlns:m="http://schemas.openxmlformats.org/officeDocument/2006/math">
                    <m:r>
                      <a:rPr lang="en-US" sz="2400" i="1">
                        <a:latin typeface="Cambria Math" panose="02040503050406030204" pitchFamily="18" charset="0"/>
                      </a:rPr>
                      <m:t>⇒6</m:t>
                    </m:r>
                    <m:r>
                      <a:rPr lang="en-US" sz="2400" i="1">
                        <a:latin typeface="Cambria Math" panose="02040503050406030204" pitchFamily="18" charset="0"/>
                      </a:rPr>
                      <m:t>𝑥</m:t>
                    </m:r>
                    <m:r>
                      <a:rPr lang="en-US" sz="2400" i="1">
                        <a:latin typeface="Cambria Math" panose="02040503050406030204" pitchFamily="18" charset="0"/>
                      </a:rPr>
                      <m:t>−6=0</m:t>
                    </m:r>
                  </m:oMath>
                </a14:m>
                <a:r>
                  <a:rPr lang="en-US" sz="2400" dirty="0"/>
                  <a:t>, </a:t>
                </a:r>
                <a14:m>
                  <m:oMath xmlns:m="http://schemas.openxmlformats.org/officeDocument/2006/math">
                    <m:r>
                      <a:rPr lang="en-US" sz="2400" b="0" i="1" dirty="0" smtClean="0">
                        <a:latin typeface="Cambria Math" panose="02040503050406030204" pitchFamily="18" charset="0"/>
                      </a:rPr>
                      <m:t>⇒</m:t>
                    </m:r>
                    <m:r>
                      <a:rPr lang="en-US" sz="2400" b="0" i="1" dirty="0" smtClean="0">
                        <a:latin typeface="Cambria Math" panose="02040503050406030204" pitchFamily="18" charset="0"/>
                      </a:rPr>
                      <m:t>𝑥</m:t>
                    </m:r>
                    <m:r>
                      <a:rPr lang="en-US" sz="2400" b="0" i="1" dirty="0" smtClean="0">
                        <a:latin typeface="Cambria Math" panose="02040503050406030204" pitchFamily="18" charset="0"/>
                      </a:rPr>
                      <m:t>=1</m:t>
                    </m:r>
                  </m:oMath>
                </a14:m>
                <a:endParaRPr lang="en-US" sz="2400" dirty="0"/>
              </a:p>
              <a:p>
                <a:pPr marL="457200" algn="just">
                  <a:lnSpc>
                    <a:spcPct val="150000"/>
                  </a:lnSpc>
                </a:pPr>
                <a:r>
                  <a:rPr lang="en-US" sz="2400" dirty="0"/>
                  <a:t>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=−7</m:t>
                    </m:r>
                  </m:oMath>
                </a14:m>
                <a:r>
                  <a:rPr lang="en-US" sz="2400" b="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inflection point is </a:t>
                </a:r>
                <a14:m>
                  <m:oMath xmlns:m="http://schemas.openxmlformats.org/officeDocument/2006/math">
                    <m:d>
                      <m:dPr>
                        <m:ctrlPr>
                          <a:rPr lang="en-US" sz="2400" i="1" smtClean="0">
                            <a:latin typeface="Cambria Math" panose="02040503050406030204" pitchFamily="18" charset="0"/>
                          </a:rPr>
                        </m:ctrlPr>
                      </m:dPr>
                      <m:e>
                        <m:r>
                          <a:rPr lang="en-US" sz="2400" b="0" i="1" smtClean="0">
                            <a:latin typeface="Cambria Math" panose="02040503050406030204" pitchFamily="18" charset="0"/>
                          </a:rPr>
                          <m:t>1,−7</m:t>
                        </m:r>
                      </m:e>
                    </m:d>
                  </m:oMath>
                </a14:m>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a:t>
                </a:r>
              </a:p>
              <a:p>
                <a:pPr marL="457200" algn="just">
                  <a:lnSpc>
                    <a:spcPct val="150000"/>
                  </a:lnSpc>
                </a:pPr>
                <a:r>
                  <a:rPr lang="en-US" sz="2400" dirty="0"/>
                  <a:t>	</a:t>
                </a:r>
              </a:p>
              <a:p>
                <a:pPr marL="457200" algn="just">
                  <a:lnSpc>
                    <a:spcPct val="150000"/>
                  </a:lnSpc>
                </a:pPr>
                <a:endParaRPr lang="en-US" sz="2400" dirty="0"/>
              </a:p>
              <a:p>
                <a:pPr marL="457200" algn="just">
                  <a:lnSpc>
                    <a:spcPct val="150000"/>
                  </a:lnSpc>
                </a:pPr>
                <a:endParaRPr lang="en-US" sz="2400" dirty="0"/>
              </a:p>
              <a:p>
                <a:pPr marL="457200" algn="just">
                  <a:lnSpc>
                    <a:spcPct val="150000"/>
                  </a:lnSpc>
                </a:pPr>
                <a:endParaRPr lang="en-US" sz="2400" dirty="0"/>
              </a:p>
              <a:p>
                <a:pPr algn="just"/>
                <a:r>
                  <a:rPr lang="en-US" sz="2400" dirty="0"/>
                  <a:t>	(e)</a:t>
                </a:r>
              </a:p>
              <a:p>
                <a:pPr algn="just"/>
                <a:r>
                  <a:rPr lang="en-US" dirty="0"/>
                  <a:t> </a:t>
                </a:r>
                <a:endParaRPr lang="en-US" sz="2400" dirty="0"/>
              </a:p>
            </p:txBody>
          </p:sp>
        </mc:Choice>
        <mc:Fallback xmlns="">
          <p:sp>
            <p:nvSpPr>
              <p:cNvPr id="2" name="TextBox 1">
                <a:extLst>
                  <a:ext uri="{FF2B5EF4-FFF2-40B4-BE49-F238E27FC236}">
                    <a16:creationId xmlns:a16="http://schemas.microsoft.com/office/drawing/2014/main" id="{48CCA675-D8C2-4C6C-8352-FBFFBDA6AE32}"/>
                  </a:ext>
                </a:extLst>
              </p:cNvPr>
              <p:cNvSpPr txBox="1">
                <a:spLocks noRot="1" noChangeAspect="1" noMove="1" noResize="1" noEditPoints="1" noAdjustHandles="1" noChangeArrowheads="1" noChangeShapeType="1" noTextEdit="1"/>
              </p:cNvSpPr>
              <p:nvPr/>
            </p:nvSpPr>
            <p:spPr>
              <a:xfrm>
                <a:off x="176981" y="95900"/>
                <a:ext cx="11484931" cy="443198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11E20FB9-EED9-41AB-B912-3EFB69A11243}"/>
                  </a:ext>
                </a:extLst>
              </p:cNvPr>
              <p:cNvGraphicFramePr>
                <a:graphicFrameLocks noGrp="1"/>
              </p:cNvGraphicFramePr>
              <p:nvPr>
                <p:extLst>
                  <p:ext uri="{D42A27DB-BD31-4B8C-83A1-F6EECF244321}">
                    <p14:modId xmlns:p14="http://schemas.microsoft.com/office/powerpoint/2010/main" val="485283656"/>
                  </p:ext>
                </p:extLst>
              </p:nvPr>
            </p:nvGraphicFramePr>
            <p:xfrm>
              <a:off x="1973008" y="1855289"/>
              <a:ext cx="8232876" cy="1462347"/>
            </p:xfrm>
            <a:graphic>
              <a:graphicData uri="http://schemas.openxmlformats.org/drawingml/2006/table">
                <a:tbl>
                  <a:tblPr firstRow="1" bandRow="1">
                    <a:tableStyleId>{5C22544A-7EE6-4342-B048-85BDC9FD1C3A}</a:tableStyleId>
                  </a:tblPr>
                  <a:tblGrid>
                    <a:gridCol w="2005103">
                      <a:extLst>
                        <a:ext uri="{9D8B030D-6E8A-4147-A177-3AD203B41FA5}">
                          <a16:colId xmlns:a16="http://schemas.microsoft.com/office/drawing/2014/main" val="4108338418"/>
                        </a:ext>
                      </a:extLst>
                    </a:gridCol>
                    <a:gridCol w="3483481">
                      <a:extLst>
                        <a:ext uri="{9D8B030D-6E8A-4147-A177-3AD203B41FA5}">
                          <a16:colId xmlns:a16="http://schemas.microsoft.com/office/drawing/2014/main" val="3796718057"/>
                        </a:ext>
                      </a:extLst>
                    </a:gridCol>
                    <a:gridCol w="2744292">
                      <a:extLst>
                        <a:ext uri="{9D8B030D-6E8A-4147-A177-3AD203B41FA5}">
                          <a16:colId xmlns:a16="http://schemas.microsoft.com/office/drawing/2014/main" val="979334510"/>
                        </a:ext>
                      </a:extLst>
                    </a:gridCol>
                  </a:tblGrid>
                  <a:tr h="487449">
                    <a:tc>
                      <a:txBody>
                        <a:bodyPr/>
                        <a:lstStyle/>
                        <a:p>
                          <a:pPr algn="ctr"/>
                          <a:r>
                            <a:rPr lang="en-US" sz="2000" dirty="0"/>
                            <a:t>Intervals</a:t>
                          </a:r>
                        </a:p>
                      </a:txBody>
                      <a:tcPr/>
                    </a:tc>
                    <a:tc>
                      <a:txBody>
                        <a:bodyPr/>
                        <a:lstStyle/>
                        <a:p>
                          <a:pPr algn="ctr"/>
                          <a:r>
                            <a:rPr lang="en-US" sz="2000" dirty="0"/>
                            <a:t>  sign of </a:t>
                          </a:r>
                          <a14:m>
                            <m:oMath xmlns:m="http://schemas.openxmlformats.org/officeDocument/2006/math">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in the interval</a:t>
                          </a:r>
                        </a:p>
                      </a:txBody>
                      <a:tcPr/>
                    </a:tc>
                    <a:tc>
                      <a:txBody>
                        <a:bodyPr/>
                        <a:lstStyle/>
                        <a:p>
                          <a:pPr algn="ctr"/>
                          <a:r>
                            <a:rPr lang="en-US" sz="2000" dirty="0"/>
                            <a:t>Results</a:t>
                          </a:r>
                        </a:p>
                      </a:txBody>
                      <a:tcPr/>
                    </a:tc>
                    <a:extLst>
                      <a:ext uri="{0D108BD9-81ED-4DB2-BD59-A6C34878D82A}">
                        <a16:rowId xmlns:a16="http://schemas.microsoft.com/office/drawing/2014/main" val="556469569"/>
                      </a:ext>
                    </a:extLst>
                  </a:tr>
                  <a:tr h="487449">
                    <a:tc>
                      <a:txBody>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e>
                                </m:d>
                              </m:oMath>
                            </m:oMathPara>
                          </a14:m>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algn="ctr"/>
                          <a:r>
                            <a:rPr lang="en-US" sz="2000" dirty="0"/>
                            <a:t>Concave down</a:t>
                          </a:r>
                        </a:p>
                      </a:txBody>
                      <a:tcPr/>
                    </a:tc>
                    <a:extLst>
                      <a:ext uri="{0D108BD9-81ED-4DB2-BD59-A6C34878D82A}">
                        <a16:rowId xmlns:a16="http://schemas.microsoft.com/office/drawing/2014/main" val="624088842"/>
                      </a:ext>
                    </a:extLst>
                  </a:tr>
                  <a:tr h="487449">
                    <a:tc>
                      <a:txBody>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b="0" i="1" smtClean="0">
                                        <a:latin typeface="Cambria Math" panose="02040503050406030204" pitchFamily="18" charset="0"/>
                                      </a:rPr>
                                      <m:t>1, </m:t>
                                    </m:r>
                                    <m:r>
                                      <a:rPr lang="en-US" sz="2000" b="0" i="1" smtClean="0">
                                        <a:latin typeface="Cambria Math" panose="02040503050406030204" pitchFamily="18" charset="0"/>
                                        <a:ea typeface="Cambria Math" panose="02040503050406030204" pitchFamily="18" charset="0"/>
                                      </a:rPr>
                                      <m:t>∞</m:t>
                                    </m:r>
                                  </m:e>
                                </m:d>
                              </m:oMath>
                            </m:oMathPara>
                          </a14:m>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Concave up</a:t>
                          </a:r>
                        </a:p>
                      </a:txBody>
                      <a:tcPr/>
                    </a:tc>
                    <a:extLst>
                      <a:ext uri="{0D108BD9-81ED-4DB2-BD59-A6C34878D82A}">
                        <a16:rowId xmlns:a16="http://schemas.microsoft.com/office/drawing/2014/main" val="1763437517"/>
                      </a:ext>
                    </a:extLst>
                  </a:tr>
                </a:tbl>
              </a:graphicData>
            </a:graphic>
          </p:graphicFrame>
        </mc:Choice>
        <mc:Fallback xmlns="">
          <p:graphicFrame>
            <p:nvGraphicFramePr>
              <p:cNvPr id="3" name="Table 3">
                <a:extLst>
                  <a:ext uri="{FF2B5EF4-FFF2-40B4-BE49-F238E27FC236}">
                    <a16:creationId xmlns:a16="http://schemas.microsoft.com/office/drawing/2014/main" id="{11E20FB9-EED9-41AB-B912-3EFB69A11243}"/>
                  </a:ext>
                </a:extLst>
              </p:cNvPr>
              <p:cNvGraphicFramePr>
                <a:graphicFrameLocks noGrp="1"/>
              </p:cNvGraphicFramePr>
              <p:nvPr>
                <p:extLst>
                  <p:ext uri="{D42A27DB-BD31-4B8C-83A1-F6EECF244321}">
                    <p14:modId xmlns:p14="http://schemas.microsoft.com/office/powerpoint/2010/main" val="485283656"/>
                  </p:ext>
                </p:extLst>
              </p:nvPr>
            </p:nvGraphicFramePr>
            <p:xfrm>
              <a:off x="1973008" y="1855289"/>
              <a:ext cx="8232876" cy="1462347"/>
            </p:xfrm>
            <a:graphic>
              <a:graphicData uri="http://schemas.openxmlformats.org/drawingml/2006/table">
                <a:tbl>
                  <a:tblPr firstRow="1" bandRow="1">
                    <a:tableStyleId>{5C22544A-7EE6-4342-B048-85BDC9FD1C3A}</a:tableStyleId>
                  </a:tblPr>
                  <a:tblGrid>
                    <a:gridCol w="2005103">
                      <a:extLst>
                        <a:ext uri="{9D8B030D-6E8A-4147-A177-3AD203B41FA5}">
                          <a16:colId xmlns:a16="http://schemas.microsoft.com/office/drawing/2014/main" val="4108338418"/>
                        </a:ext>
                      </a:extLst>
                    </a:gridCol>
                    <a:gridCol w="3483481">
                      <a:extLst>
                        <a:ext uri="{9D8B030D-6E8A-4147-A177-3AD203B41FA5}">
                          <a16:colId xmlns:a16="http://schemas.microsoft.com/office/drawing/2014/main" val="3796718057"/>
                        </a:ext>
                      </a:extLst>
                    </a:gridCol>
                    <a:gridCol w="2744292">
                      <a:extLst>
                        <a:ext uri="{9D8B030D-6E8A-4147-A177-3AD203B41FA5}">
                          <a16:colId xmlns:a16="http://schemas.microsoft.com/office/drawing/2014/main" val="979334510"/>
                        </a:ext>
                      </a:extLst>
                    </a:gridCol>
                  </a:tblGrid>
                  <a:tr h="487449">
                    <a:tc>
                      <a:txBody>
                        <a:bodyPr/>
                        <a:lstStyle/>
                        <a:p>
                          <a:pPr algn="ctr"/>
                          <a:r>
                            <a:rPr lang="en-US" sz="2000" dirty="0"/>
                            <a:t>Intervals</a:t>
                          </a:r>
                        </a:p>
                      </a:txBody>
                      <a:tcPr/>
                    </a:tc>
                    <a:tc>
                      <a:txBody>
                        <a:bodyPr/>
                        <a:lstStyle/>
                        <a:p>
                          <a:endParaRPr lang="en-US"/>
                        </a:p>
                      </a:txBody>
                      <a:tcPr>
                        <a:blipFill>
                          <a:blip r:embed="rId3"/>
                          <a:stretch>
                            <a:fillRect l="-57692" t="-6250" r="-79545" b="-203750"/>
                          </a:stretch>
                        </a:blipFill>
                      </a:tcPr>
                    </a:tc>
                    <a:tc>
                      <a:txBody>
                        <a:bodyPr/>
                        <a:lstStyle/>
                        <a:p>
                          <a:pPr algn="ctr"/>
                          <a:r>
                            <a:rPr lang="en-US" sz="2000" dirty="0"/>
                            <a:t>Results</a:t>
                          </a:r>
                        </a:p>
                      </a:txBody>
                      <a:tcPr/>
                    </a:tc>
                    <a:extLst>
                      <a:ext uri="{0D108BD9-81ED-4DB2-BD59-A6C34878D82A}">
                        <a16:rowId xmlns:a16="http://schemas.microsoft.com/office/drawing/2014/main" val="556469569"/>
                      </a:ext>
                    </a:extLst>
                  </a:tr>
                  <a:tr h="487449">
                    <a:tc>
                      <a:txBody>
                        <a:bodyPr/>
                        <a:lstStyle/>
                        <a:p>
                          <a:endParaRPr lang="en-US"/>
                        </a:p>
                      </a:txBody>
                      <a:tcPr>
                        <a:blipFill>
                          <a:blip r:embed="rId3"/>
                          <a:stretch>
                            <a:fillRect l="-304" t="-104938" r="-312158" b="-10123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algn="ctr"/>
                          <a:r>
                            <a:rPr lang="en-US" sz="2000" dirty="0"/>
                            <a:t>Concave down</a:t>
                          </a:r>
                        </a:p>
                      </a:txBody>
                      <a:tcPr/>
                    </a:tc>
                    <a:extLst>
                      <a:ext uri="{0D108BD9-81ED-4DB2-BD59-A6C34878D82A}">
                        <a16:rowId xmlns:a16="http://schemas.microsoft.com/office/drawing/2014/main" val="624088842"/>
                      </a:ext>
                    </a:extLst>
                  </a:tr>
                  <a:tr h="487449">
                    <a:tc>
                      <a:txBody>
                        <a:bodyPr/>
                        <a:lstStyle/>
                        <a:p>
                          <a:endParaRPr lang="en-US"/>
                        </a:p>
                      </a:txBody>
                      <a:tcPr>
                        <a:blipFill>
                          <a:blip r:embed="rId3"/>
                          <a:stretch>
                            <a:fillRect l="-304" t="-207500" r="-312158" b="-25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Concave up</a:t>
                          </a:r>
                        </a:p>
                      </a:txBody>
                      <a:tcPr/>
                    </a:tc>
                    <a:extLst>
                      <a:ext uri="{0D108BD9-81ED-4DB2-BD59-A6C34878D82A}">
                        <a16:rowId xmlns:a16="http://schemas.microsoft.com/office/drawing/2014/main" val="1763437517"/>
                      </a:ext>
                    </a:extLst>
                  </a:tr>
                </a:tbl>
              </a:graphicData>
            </a:graphic>
          </p:graphicFrame>
        </mc:Fallback>
      </mc:AlternateContent>
      <p:pic>
        <p:nvPicPr>
          <p:cNvPr id="5" name="Picture 4" descr="A close up of a wire fence&#10;&#10;Description automatically generated">
            <a:extLst>
              <a:ext uri="{FF2B5EF4-FFF2-40B4-BE49-F238E27FC236}">
                <a16:creationId xmlns:a16="http://schemas.microsoft.com/office/drawing/2014/main" id="{FD4667E7-F4B3-485F-B6E3-F2AB3F469D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3540365"/>
            <a:ext cx="4572000" cy="2908300"/>
          </a:xfrm>
          <a:prstGeom prst="rect">
            <a:avLst/>
          </a:prstGeom>
        </p:spPr>
      </p:pic>
      <p:sp>
        <p:nvSpPr>
          <p:cNvPr id="4" name="TextBox 3">
            <a:extLst>
              <a:ext uri="{FF2B5EF4-FFF2-40B4-BE49-F238E27FC236}">
                <a16:creationId xmlns:a16="http://schemas.microsoft.com/office/drawing/2014/main" id="{C8B97AC8-676C-4A27-8459-ED07C82C6F22}"/>
              </a:ext>
            </a:extLst>
          </p:cNvPr>
          <p:cNvSpPr txBox="1"/>
          <p:nvPr/>
        </p:nvSpPr>
        <p:spPr>
          <a:xfrm>
            <a:off x="5155096" y="2401796"/>
            <a:ext cx="1192696" cy="369332"/>
          </a:xfrm>
          <a:prstGeom prst="rect">
            <a:avLst/>
          </a:prstGeom>
          <a:noFill/>
        </p:spPr>
        <p:txBody>
          <a:bodyPr wrap="square" rtlCol="0">
            <a:spAutoFit/>
          </a:bodyPr>
          <a:lstStyle/>
          <a:p>
            <a:r>
              <a:rPr lang="en-US" dirty="0"/>
              <a:t>negative</a:t>
            </a:r>
          </a:p>
        </p:txBody>
      </p:sp>
      <p:sp>
        <p:nvSpPr>
          <p:cNvPr id="6" name="TextBox 5">
            <a:extLst>
              <a:ext uri="{FF2B5EF4-FFF2-40B4-BE49-F238E27FC236}">
                <a16:creationId xmlns:a16="http://schemas.microsoft.com/office/drawing/2014/main" id="{54985247-1BDE-4773-9492-A7989EEAE8F1}"/>
              </a:ext>
            </a:extLst>
          </p:cNvPr>
          <p:cNvSpPr txBox="1"/>
          <p:nvPr/>
        </p:nvSpPr>
        <p:spPr>
          <a:xfrm>
            <a:off x="5155096" y="2824541"/>
            <a:ext cx="1205948" cy="369332"/>
          </a:xfrm>
          <a:prstGeom prst="rect">
            <a:avLst/>
          </a:prstGeom>
          <a:noFill/>
        </p:spPr>
        <p:txBody>
          <a:bodyPr wrap="square" rtlCol="0">
            <a:spAutoFit/>
          </a:bodyPr>
          <a:lstStyle/>
          <a:p>
            <a:r>
              <a:rPr lang="en-US" dirty="0"/>
              <a:t>positive</a:t>
            </a:r>
          </a:p>
        </p:txBody>
      </p:sp>
    </p:spTree>
    <p:extLst>
      <p:ext uri="{BB962C8B-B14F-4D97-AF65-F5344CB8AC3E}">
        <p14:creationId xmlns:p14="http://schemas.microsoft.com/office/powerpoint/2010/main" val="206199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3CD718F-2B62-4BC3-BA2F-11B82A58DEAD}"/>
                  </a:ext>
                </a:extLst>
              </p:cNvPr>
              <p:cNvSpPr/>
              <p:nvPr/>
            </p:nvSpPr>
            <p:spPr>
              <a:xfrm>
                <a:off x="516835" y="238539"/>
                <a:ext cx="5579165" cy="6619461"/>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000" b="1" dirty="0"/>
                  <a:t>Example#10 (P-301)</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−9</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+12</m:t>
                      </m:r>
                      <m:r>
                        <a:rPr lang="en-US" sz="2000" b="0" i="1" smtClean="0">
                          <a:latin typeface="Cambria Math" panose="02040503050406030204" pitchFamily="18" charset="0"/>
                        </a:rPr>
                        <m:t>𝑥</m:t>
                      </m:r>
                      <m:r>
                        <a:rPr lang="en-US" sz="2000" b="0" i="1" smtClean="0">
                          <a:latin typeface="Cambria Math" panose="02040503050406030204" pitchFamily="18" charset="0"/>
                        </a:rPr>
                        <m:t>−3</m:t>
                      </m:r>
                    </m:oMath>
                  </m:oMathPara>
                </a14:m>
                <a:endParaRPr lang="en-US" sz="2000" b="0" dirty="0"/>
              </a:p>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=6</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−18</m:t>
                      </m:r>
                      <m:r>
                        <a:rPr lang="en-US" sz="2000" b="0" i="1" smtClean="0">
                          <a:latin typeface="Cambria Math" panose="02040503050406030204" pitchFamily="18" charset="0"/>
                        </a:rPr>
                        <m:t>𝑥</m:t>
                      </m:r>
                      <m:r>
                        <a:rPr lang="en-US" sz="2000" b="0" i="1" smtClean="0">
                          <a:latin typeface="Cambria Math" panose="02040503050406030204" pitchFamily="18" charset="0"/>
                        </a:rPr>
                        <m:t>+12=6(</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−3</m:t>
                      </m:r>
                      <m:r>
                        <a:rPr lang="en-US" sz="2000" b="0" i="1" smtClean="0">
                          <a:latin typeface="Cambria Math" panose="02040503050406030204" pitchFamily="18" charset="0"/>
                        </a:rPr>
                        <m:t>𝑥</m:t>
                      </m:r>
                      <m:r>
                        <a:rPr lang="en-US" sz="2000" b="0" i="1" smtClean="0">
                          <a:latin typeface="Cambria Math" panose="02040503050406030204" pitchFamily="18" charset="0"/>
                        </a:rPr>
                        <m:t>+2)</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r>
                        <a:rPr lang="en-US" sz="2000" b="0" i="1" smtClean="0">
                          <a:latin typeface="Cambria Math" panose="02040503050406030204" pitchFamily="18" charset="0"/>
                        </a:rPr>
                        <m:t>𝑥</m:t>
                      </m:r>
                      <m:r>
                        <a:rPr lang="en-US" sz="2000" b="0" i="1" smtClean="0">
                          <a:latin typeface="Cambria Math" panose="02040503050406030204" pitchFamily="18" charset="0"/>
                        </a:rPr>
                        <m:t>−1)(</m:t>
                      </m:r>
                      <m:r>
                        <a:rPr lang="en-US" sz="2000" b="0" i="1" smtClean="0">
                          <a:latin typeface="Cambria Math" panose="02040503050406030204" pitchFamily="18" charset="0"/>
                        </a:rPr>
                        <m:t>𝑥</m:t>
                      </m:r>
                      <m:r>
                        <a:rPr lang="en-US" sz="2000" b="0" i="1" smtClean="0">
                          <a:latin typeface="Cambria Math" panose="02040503050406030204" pitchFamily="18" charset="0"/>
                        </a:rPr>
                        <m:t>−2)</m:t>
                      </m:r>
                    </m:oMath>
                  </m:oMathPara>
                </a14:m>
                <a:endParaRPr lang="en-US" sz="2000" dirty="0"/>
              </a:p>
              <a:p>
                <a:r>
                  <a:rPr lang="en-US" sz="2000" b="1" dirty="0"/>
                  <a:t>Stationary points</a:t>
                </a:r>
                <a:r>
                  <a:rPr lang="en-US" sz="2000" dirty="0"/>
                  <a:t>: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=0  </m:t>
                    </m:r>
                    <m:r>
                      <a:rPr lang="en-US" sz="2000" b="0" i="1" smtClean="0">
                        <a:latin typeface="Cambria Math" panose="02040503050406030204" pitchFamily="18" charset="0"/>
                        <a:ea typeface="Cambria Math" panose="02040503050406030204" pitchFamily="18" charset="0"/>
                      </a:rPr>
                      <m:t>→</m:t>
                    </m:r>
                  </m:oMath>
                </a14:m>
                <a:endParaRPr lang="en-US"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=1, 2  →</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=2,  </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e>
                      </m:d>
                      <m:r>
                        <a:rPr lang="en-US" sz="2000" b="0" i="1" smtClean="0">
                          <a:latin typeface="Cambria Math" panose="02040503050406030204" pitchFamily="18" charset="0"/>
                        </a:rPr>
                        <m:t>=1</m:t>
                      </m:r>
                    </m:oMath>
                  </m:oMathPara>
                </a14:m>
                <a:endParaRPr lang="en-US" sz="2000" dirty="0"/>
              </a:p>
              <a:p>
                <a:r>
                  <a:rPr lang="en-US" sz="2000" dirty="0"/>
                  <a:t>Stationary points are   </a:t>
                </a:r>
              </a:p>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1, 2 </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(2, 1)</m:t>
                      </m:r>
                    </m:oMath>
                  </m:oMathPara>
                </a14:m>
                <a:endParaRPr lang="en-US" sz="2000" dirty="0"/>
              </a:p>
              <a:p>
                <a:r>
                  <a:rPr lang="en-US" sz="2000" b="1" dirty="0"/>
                  <a:t>Increasing/ decreasing</a:t>
                </a:r>
                <a:r>
                  <a:rPr lang="en-US" sz="2000" dirty="0"/>
                  <a:t> let us consider the intervals</a:t>
                </a:r>
              </a:p>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1</m:t>
                          </m:r>
                        </m:e>
                      </m:d>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𝐼𝑛𝑐𝑟𝑒𝑎𝑠𝑖𝑛𝑔</m:t>
                      </m:r>
                    </m:oMath>
                  </m:oMathPara>
                </a14:m>
                <a:endParaRPr lang="en-US" sz="2000" dirty="0"/>
              </a:p>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1, 2</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𝑑𝑒𝑐𝑟𝑒𝑎𝑠𝑖𝑛𝑔</m:t>
                      </m:r>
                    </m:oMath>
                  </m:oMathPara>
                </a14:m>
                <a:endParaRPr lang="en-US" sz="2000" dirty="0"/>
              </a:p>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2, </m:t>
                          </m:r>
                          <m:r>
                            <a:rPr lang="en-US" sz="2000" b="0" i="1" smtClean="0">
                              <a:latin typeface="Cambria Math" panose="02040503050406030204" pitchFamily="18" charset="0"/>
                              <a:ea typeface="Cambria Math" panose="02040503050406030204" pitchFamily="18" charset="0"/>
                            </a:rPr>
                            <m:t>∞</m:t>
                          </m:r>
                        </m:e>
                      </m:d>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𝑖𝑛𝑐𝑟𝑒𝑎𝑠𝑖𝑛𝑔</m:t>
                      </m:r>
                    </m:oMath>
                  </m:oMathPara>
                </a14:m>
                <a:endParaRPr lang="en-US" sz="2000" dirty="0"/>
              </a:p>
              <a:p>
                <a:r>
                  <a:rPr lang="en-US" sz="2000" b="1" dirty="0"/>
                  <a:t>Inflection points</a:t>
                </a:r>
                <a:r>
                  <a:rPr lang="en-US" sz="2000" dirty="0"/>
                  <a:t>: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)=0</m:t>
                    </m:r>
                  </m:oMath>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12</m:t>
                      </m:r>
                      <m:r>
                        <a:rPr lang="en-US" sz="2000" b="0" i="1" smtClean="0">
                          <a:latin typeface="Cambria Math" panose="02040503050406030204" pitchFamily="18" charset="0"/>
                        </a:rPr>
                        <m:t>𝑥</m:t>
                      </m:r>
                      <m:r>
                        <a:rPr lang="en-US" sz="2000" b="0" i="1" smtClean="0">
                          <a:latin typeface="Cambria Math" panose="02040503050406030204" pitchFamily="18" charset="0"/>
                        </a:rPr>
                        <m:t>−18=6</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−3</m:t>
                          </m:r>
                        </m:e>
                      </m:d>
                      <m:r>
                        <a:rPr lang="en-US" sz="2000" b="0" i="1" smtClean="0">
                          <a:latin typeface="Cambria Math" panose="02040503050406030204" pitchFamily="18" charset="0"/>
                        </a:rPr>
                        <m:t>=0,</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2</m:t>
                          </m:r>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2</m:t>
                              </m:r>
                            </m:den>
                          </m:f>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2</m:t>
                          </m:r>
                        </m:den>
                      </m:f>
                    </m:oMath>
                  </m:oMathPara>
                </a14:m>
                <a:endParaRPr lang="en-US" sz="2000" dirty="0"/>
              </a:p>
              <a:p>
                <a:r>
                  <a:rPr lang="en-US" sz="2000" dirty="0"/>
                  <a:t>Inflection point  </a:t>
                </a:r>
                <a14:m>
                  <m:oMath xmlns:m="http://schemas.openxmlformats.org/officeDocument/2006/math">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2</m:t>
                            </m:r>
                          </m:den>
                        </m:f>
                      </m:e>
                    </m:d>
                  </m:oMath>
                </a14:m>
                <a:endParaRPr lang="en-US" sz="2000" dirty="0"/>
              </a:p>
              <a:p>
                <a:endParaRPr lang="en-US" dirty="0"/>
              </a:p>
            </p:txBody>
          </p:sp>
        </mc:Choice>
        <mc:Fallback xmlns="">
          <p:sp>
            <p:nvSpPr>
              <p:cNvPr id="2" name="Rectangle 1">
                <a:extLst>
                  <a:ext uri="{FF2B5EF4-FFF2-40B4-BE49-F238E27FC236}">
                    <a16:creationId xmlns:a16="http://schemas.microsoft.com/office/drawing/2014/main" id="{B3CD718F-2B62-4BC3-BA2F-11B82A58DEAD}"/>
                  </a:ext>
                </a:extLst>
              </p:cNvPr>
              <p:cNvSpPr>
                <a:spLocks noRot="1" noChangeAspect="1" noMove="1" noResize="1" noEditPoints="1" noAdjustHandles="1" noChangeArrowheads="1" noChangeShapeType="1" noTextEdit="1"/>
              </p:cNvSpPr>
              <p:nvPr/>
            </p:nvSpPr>
            <p:spPr>
              <a:xfrm>
                <a:off x="516835" y="238539"/>
                <a:ext cx="5579165" cy="6619461"/>
              </a:xfrm>
              <a:prstGeom prst="rect">
                <a:avLst/>
              </a:prstGeom>
              <a:blipFill>
                <a:blip r:embed="rId2"/>
                <a:stretch>
                  <a:fillRect l="-1091" t="-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7D56E27-F991-4D8B-A51D-C67F920E21FB}"/>
                  </a:ext>
                </a:extLst>
              </p:cNvPr>
              <p:cNvSpPr/>
              <p:nvPr/>
            </p:nvSpPr>
            <p:spPr>
              <a:xfrm>
                <a:off x="6864626" y="397565"/>
                <a:ext cx="5035826" cy="6162261"/>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nSpc>
                    <a:spcPct val="150000"/>
                  </a:lnSpc>
                </a:pPr>
                <a:r>
                  <a:rPr lang="en-US" b="1" dirty="0"/>
                  <a:t>Concavity</a:t>
                </a:r>
              </a:p>
              <a:p>
                <a:pPr>
                  <a:lnSpc>
                    <a:spcPct val="150000"/>
                  </a:lnSpc>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 →</m:t>
                      </m:r>
                    </m:oMath>
                  </m:oMathPara>
                </a14:m>
                <a:endParaRPr lang="en-US" dirty="0"/>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𝑐𝑜𝑛𝑐𝑎𝑣𝑒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𝑑𝑜𝑤𝑛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)&lt;0)</m:t>
                      </m:r>
                    </m:oMath>
                  </m:oMathPara>
                </a14:m>
                <a:endParaRPr lang="en-US" dirty="0"/>
              </a:p>
              <a:p>
                <a:pPr>
                  <a:lnSpc>
                    <a:spcPct val="150000"/>
                  </a:lnSpc>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 →</m:t>
                      </m:r>
                    </m:oMath>
                  </m:oMathPara>
                </a14:m>
                <a:endParaRPr lang="en-US" dirty="0"/>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𝑐𝑜𝑛𝑐𝑎𝑣𝑒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𝑢𝑝</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)&gt;0)</m:t>
                      </m:r>
                    </m:oMath>
                  </m:oMathPara>
                </a14:m>
                <a:endParaRPr lang="en-US" dirty="0"/>
              </a:p>
              <a:p>
                <a:pPr>
                  <a:lnSpc>
                    <a:spcPct val="150000"/>
                  </a:lnSpc>
                </a:pPr>
                <a:r>
                  <a:rPr lang="en-US" b="1" dirty="0"/>
                  <a:t>Local Extrema</a:t>
                </a:r>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𝐹𝑜𝑟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=1, </m:t>
                      </m:r>
                    </m:oMath>
                  </m:oMathPara>
                </a14:m>
                <a:endParaRPr lang="en-US"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"(1)=−6 &lt;0   →</m:t>
                      </m:r>
                    </m:oMath>
                  </m:oMathPara>
                </a14:m>
                <a:endParaRPr lang="en-US" dirty="0"/>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𝐿𝑜𝑐𝑎𝑙</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𝑚𝑎𝑥𝑖𝑚𝑢𝑚</m:t>
                      </m:r>
                    </m:oMath>
                  </m:oMathPara>
                </a14:m>
                <a:endParaRPr lang="en-US"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𝐹𝑜𝑟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=2,  </m:t>
                      </m:r>
                    </m:oMath>
                  </m:oMathPara>
                </a14:m>
                <a:endParaRPr lang="en-US" dirty="0"/>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"(2)=6&gt;0 →</m:t>
                      </m:r>
                    </m:oMath>
                  </m:oMathPara>
                </a14:m>
                <a:endParaRPr lang="en-US" dirty="0"/>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𝐿𝑜𝑐𝑎𝑙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𝑚𝑖𝑛𝑖𝑚𝑢𝑚</m:t>
                      </m:r>
                    </m:oMath>
                  </m:oMathPara>
                </a14:m>
                <a:endParaRPr lang="en-US" dirty="0"/>
              </a:p>
            </p:txBody>
          </p:sp>
        </mc:Choice>
        <mc:Fallback xmlns="">
          <p:sp>
            <p:nvSpPr>
              <p:cNvPr id="3" name="Rectangle 2">
                <a:extLst>
                  <a:ext uri="{FF2B5EF4-FFF2-40B4-BE49-F238E27FC236}">
                    <a16:creationId xmlns:a16="http://schemas.microsoft.com/office/drawing/2014/main" id="{97D56E27-F991-4D8B-A51D-C67F920E21FB}"/>
                  </a:ext>
                </a:extLst>
              </p:cNvPr>
              <p:cNvSpPr>
                <a:spLocks noRot="1" noChangeAspect="1" noMove="1" noResize="1" noEditPoints="1" noAdjustHandles="1" noChangeArrowheads="1" noChangeShapeType="1" noTextEdit="1"/>
              </p:cNvSpPr>
              <p:nvPr/>
            </p:nvSpPr>
            <p:spPr>
              <a:xfrm>
                <a:off x="6864626" y="397565"/>
                <a:ext cx="5035826" cy="6162261"/>
              </a:xfrm>
              <a:prstGeom prst="rect">
                <a:avLst/>
              </a:prstGeom>
              <a:blipFill>
                <a:blip r:embed="rId3"/>
                <a:stretch>
                  <a:fillRect l="-845"/>
                </a:stretch>
              </a:blipFill>
            </p:spPr>
            <p:txBody>
              <a:bodyPr/>
              <a:lstStyle/>
              <a:p>
                <a:r>
                  <a:rPr lang="en-US">
                    <a:noFill/>
                  </a:rPr>
                  <a:t> </a:t>
                </a:r>
              </a:p>
            </p:txBody>
          </p:sp>
        </mc:Fallback>
      </mc:AlternateContent>
    </p:spTree>
    <p:extLst>
      <p:ext uri="{BB962C8B-B14F-4D97-AF65-F5344CB8AC3E}">
        <p14:creationId xmlns:p14="http://schemas.microsoft.com/office/powerpoint/2010/main" val="211270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1B9B5D7-4ED9-49AB-9622-2BBB4A88BC5A}"/>
              </a:ext>
            </a:extLst>
          </p:cNvPr>
          <p:cNvGrpSpPr/>
          <p:nvPr/>
        </p:nvGrpSpPr>
        <p:grpSpPr>
          <a:xfrm>
            <a:off x="2849217" y="1027045"/>
            <a:ext cx="5579165" cy="3949147"/>
            <a:chOff x="1630017" y="828262"/>
            <a:chExt cx="5579165" cy="3949147"/>
          </a:xfrm>
        </p:grpSpPr>
        <p:grpSp>
          <p:nvGrpSpPr>
            <p:cNvPr id="18" name="Group 17">
              <a:extLst>
                <a:ext uri="{FF2B5EF4-FFF2-40B4-BE49-F238E27FC236}">
                  <a16:creationId xmlns:a16="http://schemas.microsoft.com/office/drawing/2014/main" id="{8E386E53-48A6-4434-9B83-F32C631C6399}"/>
                </a:ext>
              </a:extLst>
            </p:cNvPr>
            <p:cNvGrpSpPr/>
            <p:nvPr/>
          </p:nvGrpSpPr>
          <p:grpSpPr>
            <a:xfrm>
              <a:off x="1630017" y="828262"/>
              <a:ext cx="5579165" cy="3949147"/>
              <a:chOff x="2862470" y="1497496"/>
              <a:chExt cx="5579165" cy="3949147"/>
            </a:xfrm>
          </p:grpSpPr>
          <p:sp>
            <p:nvSpPr>
              <p:cNvPr id="3" name="Rectangle 2">
                <a:extLst>
                  <a:ext uri="{FF2B5EF4-FFF2-40B4-BE49-F238E27FC236}">
                    <a16:creationId xmlns:a16="http://schemas.microsoft.com/office/drawing/2014/main" id="{7E8E8B00-906D-409D-9B2E-6035FECE3A44}"/>
                  </a:ext>
                </a:extLst>
              </p:cNvPr>
              <p:cNvSpPr/>
              <p:nvPr/>
            </p:nvSpPr>
            <p:spPr>
              <a:xfrm>
                <a:off x="2862470" y="1497496"/>
                <a:ext cx="5579165" cy="39491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7F3A07B8-2124-474B-AD3A-1D05C6860439}"/>
                  </a:ext>
                </a:extLst>
              </p:cNvPr>
              <p:cNvCxnSpPr/>
              <p:nvPr/>
            </p:nvCxnSpPr>
            <p:spPr>
              <a:xfrm>
                <a:off x="3326296" y="3429000"/>
                <a:ext cx="4452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2B9BB22-6829-443D-B6D8-AAF2415C186B}"/>
                  </a:ext>
                </a:extLst>
              </p:cNvPr>
              <p:cNvCxnSpPr/>
              <p:nvPr/>
            </p:nvCxnSpPr>
            <p:spPr>
              <a:xfrm flipV="1">
                <a:off x="5658678" y="1808258"/>
                <a:ext cx="0" cy="327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75A8A82-E0BE-49AB-993E-186026BD6AB2}"/>
                  </a:ext>
                </a:extLst>
              </p:cNvPr>
              <p:cNvSpPr/>
              <p:nvPr/>
            </p:nvSpPr>
            <p:spPr>
              <a:xfrm>
                <a:off x="6188765" y="230587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44DBB2-B5C3-41A6-995D-17949C284674}"/>
                  </a:ext>
                </a:extLst>
              </p:cNvPr>
              <p:cNvSpPr/>
              <p:nvPr/>
            </p:nvSpPr>
            <p:spPr>
              <a:xfrm>
                <a:off x="7010400" y="292873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18049A8-03C4-48D9-AC8C-7433CDCA1AC7}"/>
                  </a:ext>
                </a:extLst>
              </p:cNvPr>
              <p:cNvSpPr/>
              <p:nvPr/>
            </p:nvSpPr>
            <p:spPr>
              <a:xfrm>
                <a:off x="5658678" y="451899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860F9D1-8F1C-4BC6-84D1-A18B62ADF13C}"/>
                  </a:ext>
                </a:extLst>
              </p:cNvPr>
              <p:cNvSpPr/>
              <p:nvPr/>
            </p:nvSpPr>
            <p:spPr>
              <a:xfrm>
                <a:off x="6626087" y="261067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EFF9B37-21B3-4D74-9978-3A77E8B31631}"/>
                  </a:ext>
                </a:extLst>
              </p:cNvPr>
              <p:cNvSpPr txBox="1"/>
              <p:nvPr/>
            </p:nvSpPr>
            <p:spPr>
              <a:xfrm>
                <a:off x="5899536" y="1906332"/>
                <a:ext cx="669896" cy="307777"/>
              </a:xfrm>
              <a:prstGeom prst="rect">
                <a:avLst/>
              </a:prstGeom>
              <a:noFill/>
            </p:spPr>
            <p:txBody>
              <a:bodyPr wrap="square" rtlCol="0">
                <a:spAutoFit/>
              </a:bodyPr>
              <a:lstStyle/>
              <a:p>
                <a:r>
                  <a:rPr lang="en-US" sz="1400" dirty="0"/>
                  <a:t>(1, 2)</a:t>
                </a:r>
              </a:p>
            </p:txBody>
          </p:sp>
          <p:sp>
            <p:nvSpPr>
              <p:cNvPr id="16" name="TextBox 15">
                <a:extLst>
                  <a:ext uri="{FF2B5EF4-FFF2-40B4-BE49-F238E27FC236}">
                    <a16:creationId xmlns:a16="http://schemas.microsoft.com/office/drawing/2014/main" id="{ED8268F5-0ABA-4B12-A4B8-E95DB8AC9460}"/>
                  </a:ext>
                </a:extLst>
              </p:cNvPr>
              <p:cNvSpPr txBox="1"/>
              <p:nvPr/>
            </p:nvSpPr>
            <p:spPr>
              <a:xfrm>
                <a:off x="6840771" y="3078481"/>
                <a:ext cx="821635" cy="307777"/>
              </a:xfrm>
              <a:prstGeom prst="rect">
                <a:avLst/>
              </a:prstGeom>
              <a:noFill/>
            </p:spPr>
            <p:txBody>
              <a:bodyPr wrap="square" rtlCol="0">
                <a:spAutoFit/>
              </a:bodyPr>
              <a:lstStyle/>
              <a:p>
                <a:r>
                  <a:rPr lang="en-US" sz="1400" dirty="0"/>
                  <a:t>(2, 1)</a:t>
                </a:r>
              </a:p>
            </p:txBody>
          </p:sp>
          <p:sp>
            <p:nvSpPr>
              <p:cNvPr id="17" name="TextBox 16">
                <a:extLst>
                  <a:ext uri="{FF2B5EF4-FFF2-40B4-BE49-F238E27FC236}">
                    <a16:creationId xmlns:a16="http://schemas.microsoft.com/office/drawing/2014/main" id="{2CAC5C81-91DF-4F34-ABE6-99BF0302666D}"/>
                  </a:ext>
                </a:extLst>
              </p:cNvPr>
              <p:cNvSpPr txBox="1"/>
              <p:nvPr/>
            </p:nvSpPr>
            <p:spPr>
              <a:xfrm>
                <a:off x="6463416" y="2305878"/>
                <a:ext cx="872325" cy="307777"/>
              </a:xfrm>
              <a:prstGeom prst="rect">
                <a:avLst/>
              </a:prstGeom>
              <a:noFill/>
            </p:spPr>
            <p:txBody>
              <a:bodyPr wrap="square" rtlCol="0">
                <a:spAutoFit/>
              </a:bodyPr>
              <a:lstStyle/>
              <a:p>
                <a:r>
                  <a:rPr lang="en-US" sz="1400" dirty="0"/>
                  <a:t>(1.5, 1.5)</a:t>
                </a:r>
              </a:p>
            </p:txBody>
          </p:sp>
        </p:grpSp>
        <p:sp>
          <p:nvSpPr>
            <p:cNvPr id="13" name="Freeform: Shape 12">
              <a:extLst>
                <a:ext uri="{FF2B5EF4-FFF2-40B4-BE49-F238E27FC236}">
                  <a16:creationId xmlns:a16="http://schemas.microsoft.com/office/drawing/2014/main" id="{BD189E8F-0EDD-4269-9649-9EDF1CE236AC}"/>
                </a:ext>
              </a:extLst>
            </p:cNvPr>
            <p:cNvSpPr/>
            <p:nvPr/>
          </p:nvSpPr>
          <p:spPr>
            <a:xfrm>
              <a:off x="4471944" y="1304676"/>
              <a:ext cx="2001079" cy="2544418"/>
            </a:xfrm>
            <a:custGeom>
              <a:avLst/>
              <a:gdLst>
                <a:gd name="connsiteX0" fmla="*/ 0 w 2001079"/>
                <a:gd name="connsiteY0" fmla="*/ 2544418 h 2544418"/>
                <a:gd name="connsiteX1" fmla="*/ 477079 w 2001079"/>
                <a:gd name="connsiteY1" fmla="*/ 357809 h 2544418"/>
                <a:gd name="connsiteX2" fmla="*/ 1311966 w 2001079"/>
                <a:gd name="connsiteY2" fmla="*/ 993913 h 2544418"/>
                <a:gd name="connsiteX3" fmla="*/ 2001079 w 2001079"/>
                <a:gd name="connsiteY3" fmla="*/ 0 h 2544418"/>
              </a:gdLst>
              <a:ahLst/>
              <a:cxnLst>
                <a:cxn ang="0">
                  <a:pos x="connsiteX0" y="connsiteY0"/>
                </a:cxn>
                <a:cxn ang="0">
                  <a:pos x="connsiteX1" y="connsiteY1"/>
                </a:cxn>
                <a:cxn ang="0">
                  <a:pos x="connsiteX2" y="connsiteY2"/>
                </a:cxn>
                <a:cxn ang="0">
                  <a:pos x="connsiteX3" y="connsiteY3"/>
                </a:cxn>
              </a:cxnLst>
              <a:rect l="l" t="t" r="r" b="b"/>
              <a:pathLst>
                <a:path w="2001079" h="2544418">
                  <a:moveTo>
                    <a:pt x="0" y="2544418"/>
                  </a:moveTo>
                  <a:cubicBezTo>
                    <a:pt x="129209" y="1580322"/>
                    <a:pt x="258418" y="616226"/>
                    <a:pt x="477079" y="357809"/>
                  </a:cubicBezTo>
                  <a:cubicBezTo>
                    <a:pt x="695740" y="99392"/>
                    <a:pt x="1057966" y="1053548"/>
                    <a:pt x="1311966" y="993913"/>
                  </a:cubicBezTo>
                  <a:cubicBezTo>
                    <a:pt x="1565966" y="934278"/>
                    <a:pt x="1783522" y="467139"/>
                    <a:pt x="200107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592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2B22F78-3B7C-48DF-95E2-D83A7DD03FE9}"/>
                  </a:ext>
                </a:extLst>
              </p:cNvPr>
              <p:cNvSpPr txBox="1"/>
              <p:nvPr/>
            </p:nvSpPr>
            <p:spPr>
              <a:xfrm>
                <a:off x="393896" y="281354"/>
                <a:ext cx="11662116" cy="569386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Optimization Problem</a:t>
                </a:r>
              </a:p>
              <a:p>
                <a:pPr marL="1348740" lvl="2" indent="-342900" algn="just">
                  <a:spcBef>
                    <a:spcPts val="600"/>
                  </a:spcBef>
                  <a:spcAft>
                    <a:spcPts val="600"/>
                  </a:spcAft>
                  <a:buFont typeface="Wingdings" panose="05000000000000000000" pitchFamily="2" charset="2"/>
                  <a:buChar char="§"/>
                </a:pPr>
                <a:r>
                  <a:rPr lang="en-US" sz="2000" dirty="0"/>
                  <a:t>The problem of finding the best solution from all feasible solution</a:t>
                </a:r>
              </a:p>
              <a:p>
                <a:pPr marL="1348740" lvl="2" indent="-342900" algn="just">
                  <a:spcBef>
                    <a:spcPts val="600"/>
                  </a:spcBef>
                  <a:spcAft>
                    <a:spcPts val="600"/>
                  </a:spcAft>
                  <a:buFont typeface="Wingdings" panose="05000000000000000000" pitchFamily="2" charset="2"/>
                  <a:buChar char="§"/>
                </a:pPr>
                <a:r>
                  <a:rPr lang="en-US" sz="2000" dirty="0"/>
                  <a:t>To minimize or maximize a function subject to given constraint(s).</a:t>
                </a:r>
              </a:p>
              <a:p>
                <a:pPr marL="91440" algn="just">
                  <a:spcBef>
                    <a:spcPts val="600"/>
                  </a:spcBef>
                  <a:spcAft>
                    <a:spcPts val="600"/>
                  </a:spcAft>
                </a:pPr>
                <a:endParaRPr lang="en-US" sz="2000" u="sng" dirty="0"/>
              </a:p>
              <a:p>
                <a:pPr marL="91440" algn="just">
                  <a:spcBef>
                    <a:spcPts val="600"/>
                  </a:spcBef>
                  <a:spcAft>
                    <a:spcPts val="600"/>
                  </a:spcAft>
                </a:pPr>
                <a:r>
                  <a:rPr lang="en-US" sz="2000" u="sng" dirty="0"/>
                  <a:t>Example1</a:t>
                </a:r>
                <a:r>
                  <a:rPr lang="en-US" sz="2000" dirty="0"/>
                  <a:t>- Find two positive numbers whose sum is 300 and whose product is maximum.</a:t>
                </a:r>
              </a:p>
              <a:p>
                <a:pPr marL="91440" algn="just">
                  <a:spcBef>
                    <a:spcPts val="600"/>
                  </a:spcBef>
                  <a:spcAft>
                    <a:spcPts val="600"/>
                  </a:spcAft>
                </a:pPr>
                <a:r>
                  <a:rPr lang="en-US" sz="2000" u="sng" dirty="0"/>
                  <a:t>Solution</a:t>
                </a:r>
                <a:r>
                  <a:rPr lang="en-US" sz="2000" dirty="0"/>
                  <a:t>: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=300   </m:t>
                    </m:r>
                    <m:r>
                      <m:rPr>
                        <m:nor/>
                      </m:rPr>
                      <a:rPr lang="en-US" sz="2000" dirty="0"/>
                      <m:t>(</m:t>
                    </m:r>
                    <m:r>
                      <m:rPr>
                        <m:nor/>
                      </m:rPr>
                      <a:rPr lang="en-US" sz="2000" dirty="0"/>
                      <m:t>constraint</m:t>
                    </m:r>
                    <m:r>
                      <m:rPr>
                        <m:nor/>
                      </m:rPr>
                      <a:rPr lang="en-US" sz="2000" dirty="0"/>
                      <m:t>)</m:t>
                    </m:r>
                    <m:r>
                      <a:rPr lang="en-US" sz="2000" b="0" i="1" dirty="0" smtClean="0">
                        <a:latin typeface="Cambria Math" panose="02040503050406030204" pitchFamily="18" charset="0"/>
                      </a:rPr>
                      <m:t>  </m:t>
                    </m:r>
                    <m:r>
                      <m:rPr>
                        <m:sty m:val="p"/>
                      </m:rPr>
                      <a:rPr lang="en-US" sz="2000" b="0" i="0" smtClean="0">
                        <a:latin typeface="Cambria Math" panose="02040503050406030204" pitchFamily="18" charset="0"/>
                      </a:rPr>
                      <m:t>and</m:t>
                    </m:r>
                    <m:r>
                      <a:rPr lang="en-US" sz="2000" b="0" i="1" smtClean="0">
                        <a:latin typeface="Cambria Math" panose="02040503050406030204" pitchFamily="18" charset="0"/>
                      </a:rPr>
                      <m:t>   </m:t>
                    </m:r>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𝑥𝑦</m:t>
                    </m:r>
                  </m:oMath>
                </a14:m>
                <a:endParaRPr lang="en-US" sz="2000" b="0" dirty="0"/>
              </a:p>
              <a:p>
                <a:pPr marL="91440" algn="just">
                  <a:spcBef>
                    <a:spcPts val="600"/>
                  </a:spcBef>
                  <a:spcAft>
                    <a:spcPts val="600"/>
                  </a:spcAft>
                </a:pPr>
                <a:r>
                  <a:rPr lang="en-US" sz="2000" dirty="0"/>
                  <a:t>Now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𝑥</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300−</m:t>
                        </m:r>
                        <m:r>
                          <a:rPr lang="en-US" sz="2000" b="0" i="1" smtClean="0">
                            <a:latin typeface="Cambria Math" panose="02040503050406030204" pitchFamily="18" charset="0"/>
                          </a:rPr>
                          <m:t>𝑥</m:t>
                        </m:r>
                      </m:e>
                    </m:d>
                    <m:r>
                      <a:rPr lang="en-US" sz="2000" b="0" i="1" smtClean="0">
                        <a:latin typeface="Cambria Math" panose="02040503050406030204" pitchFamily="18" charset="0"/>
                      </a:rPr>
                      <m:t>=300</m:t>
                    </m:r>
                    <m:r>
                      <a:rPr lang="en-US" sz="2000" b="0" i="1" smtClean="0">
                        <a:latin typeface="Cambria Math" panose="02040503050406030204" pitchFamily="18" charset="0"/>
                      </a:rPr>
                      <m:t>𝑥</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oMath>
                </a14:m>
                <a:r>
                  <a:rPr lang="en-US" sz="2000" b="0" dirty="0"/>
                  <a:t>      </a:t>
                </a:r>
                <a:endParaRPr lang="en-US" sz="2000" dirty="0"/>
              </a:p>
              <a:p>
                <a:pPr marL="91440" algn="just">
                  <a:spcBef>
                    <a:spcPts val="600"/>
                  </a:spcBef>
                  <a:spcAft>
                    <a:spcPts val="600"/>
                  </a:spcAft>
                </a:pPr>
                <a:r>
                  <a:rPr lang="en-US" sz="2000" b="0" dirty="0"/>
                  <a:t>Find Critical points: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𝑃</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=300−2</m:t>
                    </m:r>
                    <m:r>
                      <a:rPr lang="en-US" sz="2000" b="0" i="1" smtClean="0">
                        <a:latin typeface="Cambria Math" panose="02040503050406030204" pitchFamily="18" charset="0"/>
                      </a:rPr>
                      <m:t>𝑥</m:t>
                    </m:r>
                    <m:r>
                      <a:rPr lang="en-US" sz="2000" b="0" i="1" smtClean="0">
                        <a:latin typeface="Cambria Math" panose="02040503050406030204" pitchFamily="18" charset="0"/>
                      </a:rPr>
                      <m:t>        </m:t>
                    </m:r>
                  </m:oMath>
                </a14:m>
                <a:endParaRPr lang="en-US" sz="2000" b="0" i="1" dirty="0">
                  <a:latin typeface="Cambria Math" panose="02040503050406030204" pitchFamily="18" charset="0"/>
                </a:endParaRPr>
              </a:p>
              <a:p>
                <a:pPr marL="1463040" lvl="3" algn="just">
                  <a:spcBef>
                    <a:spcPts val="600"/>
                  </a:spcBef>
                  <a:spcAft>
                    <a:spcPts val="600"/>
                  </a:spcAft>
                </a:pPr>
                <a14:m>
                  <m:oMath xmlns:m="http://schemas.openxmlformats.org/officeDocument/2006/math">
                    <m:r>
                      <a:rPr lang="en-US" sz="2000" b="0" i="1" smtClean="0">
                        <a:latin typeface="Cambria Math" panose="02040503050406030204" pitchFamily="18" charset="0"/>
                      </a:rPr>
                      <m:t>→    </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𝑃</m:t>
                        </m:r>
                      </m:e>
                      <m:sup>
                        <m:r>
                          <a:rPr lang="en-US" sz="2000" b="0" i="1" smtClean="0">
                            <a:latin typeface="Cambria Math" panose="02040503050406030204" pitchFamily="18" charset="0"/>
                            <a:ea typeface="Cambria Math" panose="02040503050406030204" pitchFamily="18" charset="0"/>
                          </a:rPr>
                          <m:t>′</m:t>
                        </m:r>
                      </m:sup>
                    </m:sSup>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=0      →      </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=150 </m:t>
                    </m:r>
                  </m:oMath>
                </a14:m>
                <a:r>
                  <a:rPr lang="en-US" sz="2000" b="0" dirty="0"/>
                  <a:t> </a:t>
                </a:r>
              </a:p>
              <a:p>
                <a:pPr marL="91440" algn="just">
                  <a:spcBef>
                    <a:spcPts val="600"/>
                  </a:spcBef>
                  <a:spcAft>
                    <a:spcPts val="600"/>
                  </a:spcAft>
                </a:pPr>
                <a:r>
                  <a:rPr lang="en-US" sz="2000" dirty="0"/>
                  <a:t>Since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𝑃</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=−2&lt;0,  </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oMath>
                </a14:m>
                <a:r>
                  <a:rPr lang="en-US" sz="2000" b="0" dirty="0"/>
                  <a:t> </a:t>
                </a:r>
                <a14:m>
                  <m:oMath xmlns:m="http://schemas.openxmlformats.org/officeDocument/2006/math">
                    <m:r>
                      <m:rPr>
                        <m:sty m:val="p"/>
                      </m:rPr>
                      <a:rPr lang="en-US" sz="2000" i="0">
                        <a:latin typeface="Cambria Math" panose="02040503050406030204" pitchFamily="18" charset="0"/>
                      </a:rPr>
                      <m:t>is</m:t>
                    </m:r>
                    <m:r>
                      <a:rPr lang="en-US" sz="2000" i="0">
                        <a:latin typeface="Cambria Math" panose="02040503050406030204" pitchFamily="18" charset="0"/>
                      </a:rPr>
                      <m:t> </m:t>
                    </m:r>
                    <m:r>
                      <m:rPr>
                        <m:sty m:val="p"/>
                      </m:rPr>
                      <a:rPr lang="en-US" sz="2000" i="0">
                        <a:latin typeface="Cambria Math" panose="02040503050406030204" pitchFamily="18" charset="0"/>
                      </a:rPr>
                      <m:t>maximum</m:t>
                    </m:r>
                    <m:r>
                      <a:rPr lang="en-US" sz="2000" b="0" i="0" smtClean="0">
                        <a:latin typeface="Cambria Math" panose="02040503050406030204" pitchFamily="18" charset="0"/>
                      </a:rPr>
                      <m:t> </m:t>
                    </m:r>
                    <m:r>
                      <a:rPr lang="en-US" sz="2000" i="1">
                        <a:latin typeface="Cambria Math" panose="02040503050406030204" pitchFamily="18" charset="0"/>
                      </a:rPr>
                      <m:t>.</m:t>
                    </m:r>
                  </m:oMath>
                </a14:m>
                <a:r>
                  <a:rPr lang="en-US" sz="2000" b="0" dirty="0"/>
                  <a:t>   </a:t>
                </a:r>
                <a14:m>
                  <m:oMath xmlns:m="http://schemas.openxmlformats.org/officeDocument/2006/math">
                    <m:r>
                      <a:rPr lang="en-US" sz="2000" b="0" i="1" dirty="0" smtClean="0">
                        <a:latin typeface="Cambria Math" panose="02040503050406030204" pitchFamily="18" charset="0"/>
                      </a:rPr>
                      <m:t>𝑥</m:t>
                    </m:r>
                    <m:r>
                      <a:rPr lang="en-US" sz="2000" b="0" i="1" dirty="0" smtClean="0">
                        <a:latin typeface="Cambria Math" panose="02040503050406030204" pitchFamily="18" charset="0"/>
                      </a:rPr>
                      <m:t>=150, </m:t>
                    </m:r>
                    <m:r>
                      <a:rPr lang="en-US" sz="2000" b="0" i="1" dirty="0" smtClean="0">
                        <a:latin typeface="Cambria Math" panose="02040503050406030204" pitchFamily="18" charset="0"/>
                      </a:rPr>
                      <m:t>𝑦</m:t>
                    </m:r>
                    <m:r>
                      <a:rPr lang="en-US" sz="2000" b="0" i="1" dirty="0" smtClean="0">
                        <a:latin typeface="Cambria Math" panose="02040503050406030204" pitchFamily="18" charset="0"/>
                      </a:rPr>
                      <m:t>=150.</m:t>
                    </m:r>
                  </m:oMath>
                </a14:m>
                <a:endParaRPr lang="en-US" sz="2000" b="0" dirty="0"/>
              </a:p>
              <a:p>
                <a:pPr marL="2468880" lvl="3" indent="-274320">
                  <a:spcBef>
                    <a:spcPts val="1200"/>
                  </a:spcBef>
                  <a:spcAft>
                    <a:spcPts val="1200"/>
                  </a:spcAft>
                  <a:buFont typeface="Arial" panose="020B0604020202020204" pitchFamily="34" charset="0"/>
                  <a:buChar char="•"/>
                </a:pPr>
                <a:r>
                  <a:rPr lang="en-US" sz="2000" b="1" dirty="0"/>
                  <a:t>Examples:</a:t>
                </a:r>
                <a:r>
                  <a:rPr lang="en-US" sz="2000" dirty="0"/>
                  <a:t> Page - 331 # 1, 2, 5.</a:t>
                </a:r>
              </a:p>
              <a:p>
                <a:pPr marL="2468880" lvl="3" indent="-274320">
                  <a:spcBef>
                    <a:spcPts val="1200"/>
                  </a:spcBef>
                  <a:spcAft>
                    <a:spcPts val="1200"/>
                  </a:spcAft>
                  <a:buFont typeface="Arial" panose="020B0604020202020204" pitchFamily="34" charset="0"/>
                  <a:buChar char="•"/>
                </a:pPr>
                <a:r>
                  <a:rPr lang="en-US" sz="2000" b="1" dirty="0"/>
                  <a:t>Exercises:</a:t>
                </a:r>
                <a:r>
                  <a:rPr lang="en-US" sz="2000" dirty="0"/>
                  <a:t> Page – 337 # 14, 15, 16. </a:t>
                </a:r>
              </a:p>
            </p:txBody>
          </p:sp>
        </mc:Choice>
        <mc:Fallback xmlns="">
          <p:sp>
            <p:nvSpPr>
              <p:cNvPr id="3" name="TextBox 2">
                <a:extLst>
                  <a:ext uri="{FF2B5EF4-FFF2-40B4-BE49-F238E27FC236}">
                    <a16:creationId xmlns:a16="http://schemas.microsoft.com/office/drawing/2014/main" id="{72B22F78-3B7C-48DF-95E2-D83A7DD03FE9}"/>
                  </a:ext>
                </a:extLst>
              </p:cNvPr>
              <p:cNvSpPr txBox="1">
                <a:spLocks noRot="1" noChangeAspect="1" noMove="1" noResize="1" noEditPoints="1" noAdjustHandles="1" noChangeArrowheads="1" noChangeShapeType="1" noTextEdit="1"/>
              </p:cNvSpPr>
              <p:nvPr/>
            </p:nvSpPr>
            <p:spPr>
              <a:xfrm>
                <a:off x="393896" y="281354"/>
                <a:ext cx="11662116" cy="5693866"/>
              </a:xfrm>
              <a:prstGeom prst="rect">
                <a:avLst/>
              </a:prstGeom>
              <a:blipFill>
                <a:blip r:embed="rId2"/>
                <a:stretch>
                  <a:fillRect l="-732" t="-857" b="-964"/>
                </a:stretch>
              </a:blipFill>
            </p:spPr>
            <p:txBody>
              <a:bodyPr/>
              <a:lstStyle/>
              <a:p>
                <a:r>
                  <a:rPr lang="en-US">
                    <a:noFill/>
                  </a:rPr>
                  <a:t> </a:t>
                </a:r>
              </a:p>
            </p:txBody>
          </p:sp>
        </mc:Fallback>
      </mc:AlternateContent>
    </p:spTree>
    <p:extLst>
      <p:ext uri="{BB962C8B-B14F-4D97-AF65-F5344CB8AC3E}">
        <p14:creationId xmlns:p14="http://schemas.microsoft.com/office/powerpoint/2010/main" val="40238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2B22F78-3B7C-48DF-95E2-D83A7DD03FE9}"/>
                  </a:ext>
                </a:extLst>
              </p:cNvPr>
              <p:cNvSpPr txBox="1"/>
              <p:nvPr/>
            </p:nvSpPr>
            <p:spPr>
              <a:xfrm>
                <a:off x="0" y="88494"/>
                <a:ext cx="12005187" cy="9054786"/>
              </a:xfrm>
              <a:prstGeom prst="rect">
                <a:avLst/>
              </a:prstGeom>
              <a:noFill/>
            </p:spPr>
            <p:txBody>
              <a:bodyPr wrap="square" rtlCol="0">
                <a:spAutoFit/>
              </a:bodyPr>
              <a:lstStyle/>
              <a:p>
                <a:pPr marL="457200">
                  <a:lnSpc>
                    <a:spcPct val="150000"/>
                  </a:lnSpc>
                  <a:spcBef>
                    <a:spcPts val="1200"/>
                  </a:spcBef>
                  <a:spcAft>
                    <a:spcPts val="1200"/>
                  </a:spcAft>
                </a:pPr>
                <a:r>
                  <a:rPr lang="en-US" sz="2400" b="1" dirty="0"/>
                  <a:t>Example2 </a:t>
                </a:r>
                <a:r>
                  <a:rPr lang="en-US" sz="2400" dirty="0"/>
                  <a:t> A box with a square base and open top must have a volume of </a:t>
                </a:r>
                <a14:m>
                  <m:oMath xmlns:m="http://schemas.openxmlformats.org/officeDocument/2006/math">
                    <m:r>
                      <a:rPr lang="en-US" sz="2400" i="1" dirty="0" smtClean="0">
                        <a:latin typeface="Cambria Math" panose="02040503050406030204" pitchFamily="18" charset="0"/>
                      </a:rPr>
                      <m:t>32,000 </m:t>
                    </m:r>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𝑐𝑚</m:t>
                        </m:r>
                      </m:e>
                      <m:sup>
                        <m:r>
                          <a:rPr lang="en-US" sz="2400" b="0" i="1" dirty="0" smtClean="0">
                            <a:latin typeface="Cambria Math" panose="02040503050406030204" pitchFamily="18" charset="0"/>
                          </a:rPr>
                          <m:t>3</m:t>
                        </m:r>
                      </m:sup>
                    </m:sSup>
                  </m:oMath>
                </a14:m>
                <a:r>
                  <a:rPr lang="en-US" sz="2400" dirty="0"/>
                  <a:t>. Find the dimensions of the box that minimize the amount of material used. (Page – 337 ).</a:t>
                </a:r>
              </a:p>
              <a:p>
                <a:pPr marL="457200">
                  <a:spcBef>
                    <a:spcPts val="1200"/>
                  </a:spcBef>
                  <a:spcAft>
                    <a:spcPts val="1200"/>
                  </a:spcAft>
                </a:pPr>
                <a:r>
                  <a:rPr lang="en-US" sz="2400" u="sng" dirty="0"/>
                  <a:t>Solution</a:t>
                </a:r>
                <a:r>
                  <a:rPr lang="en-US" sz="2400" dirty="0"/>
                  <a:t> Consider the length, breadth and height </a:t>
                </a:r>
              </a:p>
              <a:p>
                <a:pPr marL="457200">
                  <a:spcBef>
                    <a:spcPts val="1200"/>
                  </a:spcBef>
                  <a:spcAft>
                    <a:spcPts val="1200"/>
                  </a:spcAft>
                </a:pPr>
                <a:r>
                  <a:rPr lang="en-US" sz="2400" dirty="0">
                    <a:latin typeface="Cambria Math" panose="02040503050406030204" pitchFamily="18" charset="0"/>
                  </a:rPr>
                  <a:t>as </a:t>
                </a:r>
                <a14:m>
                  <m:oMath xmlns:m="http://schemas.openxmlformats.org/officeDocument/2006/math">
                    <m:r>
                      <a:rPr lang="en-US" sz="2400" b="0" i="1" smtClean="0">
                        <a:latin typeface="Cambria Math" panose="02040503050406030204" pitchFamily="18" charset="0"/>
                      </a:rPr>
                      <m:t>𝑙</m:t>
                    </m:r>
                    <m:r>
                      <a:rPr lang="en-US" sz="2400" b="0" i="1" smtClean="0">
                        <a:latin typeface="Cambria Math" panose="02040503050406030204" pitchFamily="18" charset="0"/>
                      </a:rPr>
                      <m:t>,</m:t>
                    </m:r>
                    <m:r>
                      <a:rPr lang="en-US" sz="2400" b="0" i="1" smtClean="0">
                        <a:latin typeface="Cambria Math" panose="02040503050406030204" pitchFamily="18" charset="0"/>
                      </a:rPr>
                      <m:t>𝑙</m:t>
                    </m:r>
                    <m:r>
                      <a:rPr lang="en-US" sz="2400" b="0" i="1" smtClean="0">
                        <a:latin typeface="Cambria Math" panose="02040503050406030204" pitchFamily="18" charset="0"/>
                      </a:rPr>
                      <m:t>, </m:t>
                    </m:r>
                    <m:r>
                      <a:rPr lang="en-US" sz="2400" b="0" i="1" smtClean="0">
                        <a:latin typeface="Cambria Math" panose="02040503050406030204" pitchFamily="18" charset="0"/>
                      </a:rPr>
                      <m:t>h</m:t>
                    </m:r>
                    <m:r>
                      <a:rPr lang="en-US" sz="2400" b="0" i="1" smtClean="0">
                        <a:latin typeface="Cambria Math" panose="02040503050406030204" pitchFamily="18" charset="0"/>
                      </a:rPr>
                      <m:t>.</m:t>
                    </m:r>
                  </m:oMath>
                </a14:m>
                <a:r>
                  <a:rPr lang="en-US" sz="2400" dirty="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t> Volume,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h</m:t>
                    </m:r>
                    <m:r>
                      <a:rPr lang="en-US" sz="2400" b="0" i="1" smtClean="0">
                        <a:latin typeface="Cambria Math" panose="02040503050406030204" pitchFamily="18" charset="0"/>
                      </a:rPr>
                      <m:t>=32000</m:t>
                    </m:r>
                  </m:oMath>
                </a14:m>
                <a:r>
                  <a:rPr lang="en-US" sz="2400" dirty="0"/>
                  <a:t>, </a:t>
                </a:r>
              </a:p>
              <a:p>
                <a:pPr marL="182880">
                  <a:spcBef>
                    <a:spcPts val="1200"/>
                  </a:spcBef>
                  <a:spcAft>
                    <a:spcPts val="1200"/>
                  </a:spcAft>
                </a:pPr>
                <a:r>
                  <a:rPr lang="en-US" sz="2400" dirty="0"/>
                  <a:t>Area,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+4</m:t>
                    </m:r>
                    <m:r>
                      <a:rPr lang="en-US" sz="2400" b="0" i="1" smtClean="0">
                        <a:latin typeface="Cambria Math" panose="02040503050406030204" pitchFamily="18" charset="0"/>
                      </a:rPr>
                      <m:t>𝑙h</m:t>
                    </m:r>
                  </m:oMath>
                </a14:m>
                <a:r>
                  <a:rPr lang="en-US" sz="2400" dirty="0"/>
                  <a:t>.</a:t>
                </a:r>
              </a:p>
              <a:p>
                <a:pPr marL="182880">
                  <a:spcBef>
                    <a:spcPts val="600"/>
                  </a:spcBef>
                  <a:spcAft>
                    <a:spcPts val="600"/>
                  </a:spcAft>
                </a:pPr>
                <a:r>
                  <a:rPr lang="en-US" sz="2400" dirty="0"/>
                  <a:t>To minimize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𝑙</m:t>
                        </m:r>
                      </m:e>
                      <m:sup>
                        <m:r>
                          <a:rPr lang="en-US" sz="2400" i="1">
                            <a:latin typeface="Cambria Math" panose="02040503050406030204" pitchFamily="18" charset="0"/>
                          </a:rPr>
                          <m:t>2</m:t>
                        </m:r>
                      </m:sup>
                    </m:sSup>
                    <m:r>
                      <a:rPr lang="en-US" sz="2400" i="1">
                        <a:latin typeface="Cambria Math" panose="02040503050406030204" pitchFamily="18" charset="0"/>
                      </a:rPr>
                      <m:t>+4</m:t>
                    </m:r>
                    <m:r>
                      <a:rPr lang="en-US" sz="2400" i="1">
                        <a:latin typeface="Cambria Math" panose="02040503050406030204" pitchFamily="18" charset="0"/>
                      </a:rPr>
                      <m:t>𝑙h</m:t>
                    </m:r>
                  </m:oMath>
                </a14:m>
                <a:r>
                  <a:rPr lang="en-US" sz="2400" dirty="0"/>
                  <a:t>,  with  </a:t>
                </a:r>
                <a14:m>
                  <m:oMath xmlns:m="http://schemas.openxmlformats.org/officeDocument/2006/math">
                    <m:r>
                      <a:rPr lang="en-US" sz="2400" i="1">
                        <a:latin typeface="Cambria Math" panose="02040503050406030204" pitchFamily="18" charset="0"/>
                      </a:rPr>
                      <m:t>h</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32000</m:t>
                        </m:r>
                      </m:num>
                      <m:den>
                        <m:sSup>
                          <m:sSupPr>
                            <m:ctrlPr>
                              <a:rPr lang="en-US" sz="2400" i="1">
                                <a:latin typeface="Cambria Math" panose="02040503050406030204" pitchFamily="18" charset="0"/>
                              </a:rPr>
                            </m:ctrlPr>
                          </m:sSupPr>
                          <m:e>
                            <m:r>
                              <a:rPr lang="en-US" sz="2400" i="1">
                                <a:latin typeface="Cambria Math" panose="02040503050406030204" pitchFamily="18" charset="0"/>
                              </a:rPr>
                              <m:t>𝑙</m:t>
                            </m:r>
                          </m:e>
                          <m:sup>
                            <m:r>
                              <a:rPr lang="en-US" sz="2400" i="1">
                                <a:latin typeface="Cambria Math" panose="02040503050406030204" pitchFamily="18" charset="0"/>
                              </a:rPr>
                              <m:t>2</m:t>
                            </m:r>
                          </m:sup>
                        </m:sSup>
                      </m:den>
                    </m:f>
                    <m:r>
                      <a:rPr lang="en-US" sz="2400" i="1">
                        <a:latin typeface="Cambria Math" panose="02040503050406030204" pitchFamily="18" charset="0"/>
                        <a:ea typeface="Cambria Math" panose="02040503050406030204" pitchFamily="18" charset="0"/>
                      </a:rPr>
                      <m:t>∙</m:t>
                    </m:r>
                  </m:oMath>
                </a14:m>
                <a:endParaRPr lang="en-US" sz="2400" dirty="0"/>
              </a:p>
              <a:p>
                <a:pPr marL="182880">
                  <a:spcBef>
                    <a:spcPts val="600"/>
                  </a:spcBef>
                  <a:spcAft>
                    <a:spcPts val="600"/>
                  </a:spcAft>
                </a:pP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i="1">
                            <a:latin typeface="Cambria Math" panose="02040503050406030204" pitchFamily="18" charset="0"/>
                          </a:rPr>
                          <m:t>′</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𝑑</m:t>
                        </m:r>
                      </m:num>
                      <m:den>
                        <m:r>
                          <a:rPr lang="en-US" sz="2400" i="1">
                            <a:latin typeface="Cambria Math" panose="02040503050406030204" pitchFamily="18" charset="0"/>
                          </a:rPr>
                          <m:t>𝑑𝑙</m:t>
                        </m:r>
                      </m:den>
                    </m:f>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𝑙</m:t>
                            </m:r>
                          </m:e>
                          <m:sup>
                            <m:r>
                              <a:rPr lang="en-US" sz="2400" i="1">
                                <a:latin typeface="Cambria Math" panose="02040503050406030204" pitchFamily="18" charset="0"/>
                              </a:rPr>
                              <m:t>2</m:t>
                            </m:r>
                          </m:sup>
                        </m:sSup>
                        <m:r>
                          <a:rPr lang="en-US" sz="2400" i="1">
                            <a:latin typeface="Cambria Math" panose="02040503050406030204" pitchFamily="18" charset="0"/>
                          </a:rPr>
                          <m:t>+4</m:t>
                        </m:r>
                        <m:r>
                          <a:rPr lang="en-US" sz="2400" i="1">
                            <a:latin typeface="Cambria Math" panose="02040503050406030204" pitchFamily="18" charset="0"/>
                          </a:rPr>
                          <m:t>𝑙</m:t>
                        </m:r>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32000</m:t>
                            </m:r>
                          </m:num>
                          <m:den>
                            <m:sSup>
                              <m:sSupPr>
                                <m:ctrlPr>
                                  <a:rPr lang="en-US" sz="2400" i="1">
                                    <a:latin typeface="Cambria Math" panose="02040503050406030204" pitchFamily="18" charset="0"/>
                                  </a:rPr>
                                </m:ctrlPr>
                              </m:sSupPr>
                              <m:e>
                                <m:r>
                                  <a:rPr lang="en-US" sz="2400" i="1">
                                    <a:latin typeface="Cambria Math" panose="02040503050406030204" pitchFamily="18" charset="0"/>
                                  </a:rPr>
                                  <m:t>𝑙</m:t>
                                </m:r>
                              </m:e>
                              <m:sup>
                                <m:r>
                                  <a:rPr lang="en-US" sz="2400" i="1">
                                    <a:latin typeface="Cambria Math" panose="02040503050406030204" pitchFamily="18" charset="0"/>
                                  </a:rPr>
                                  <m:t>2</m:t>
                                </m:r>
                              </m:sup>
                            </m:sSup>
                          </m:den>
                        </m:f>
                      </m:e>
                    </m:d>
                    <m:r>
                      <a:rPr lang="en-US" sz="2400" i="1">
                        <a:latin typeface="Cambria Math" panose="02040503050406030204" pitchFamily="18" charset="0"/>
                      </a:rPr>
                      <m:t>=2</m:t>
                    </m:r>
                    <m:r>
                      <a:rPr lang="en-US" sz="2400" i="1">
                        <a:latin typeface="Cambria Math" panose="02040503050406030204" pitchFamily="18" charset="0"/>
                      </a:rPr>
                      <m:t>𝑙</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128000</m:t>
                        </m:r>
                      </m:num>
                      <m:den>
                        <m:sSup>
                          <m:sSupPr>
                            <m:ctrlPr>
                              <a:rPr lang="en-US" sz="2400" i="1">
                                <a:latin typeface="Cambria Math" panose="02040503050406030204" pitchFamily="18" charset="0"/>
                              </a:rPr>
                            </m:ctrlPr>
                          </m:sSupPr>
                          <m:e>
                            <m:r>
                              <a:rPr lang="en-US" sz="2400" i="1">
                                <a:latin typeface="Cambria Math" panose="02040503050406030204" pitchFamily="18" charset="0"/>
                              </a:rPr>
                              <m:t>𝑙</m:t>
                            </m:r>
                          </m:e>
                          <m:sup>
                            <m:r>
                              <a:rPr lang="en-US" sz="2400" i="1">
                                <a:latin typeface="Cambria Math" panose="02040503050406030204" pitchFamily="18" charset="0"/>
                              </a:rPr>
                              <m:t>2</m:t>
                            </m:r>
                          </m:sup>
                        </m:sSup>
                      </m:den>
                    </m:f>
                    <m:r>
                      <a:rPr lang="en-US" sz="2400" i="1">
                        <a:latin typeface="Cambria Math" panose="02040503050406030204" pitchFamily="18" charset="0"/>
                      </a:rPr>
                      <m:t>=0</m:t>
                    </m:r>
                  </m:oMath>
                </a14:m>
                <a:r>
                  <a:rPr lang="en-US" sz="2400" dirty="0"/>
                  <a:t>, </a:t>
                </a:r>
                <a:endParaRPr lang="en-US" sz="2400" i="1" dirty="0">
                  <a:latin typeface="Cambria Math" panose="02040503050406030204" pitchFamily="18" charset="0"/>
                  <a:ea typeface="Cambria Math" panose="02040503050406030204" pitchFamily="18" charset="0"/>
                </a:endParaRPr>
              </a:p>
              <a:p>
                <a:pPr marL="457200">
                  <a:spcBef>
                    <a:spcPts val="600"/>
                  </a:spcBef>
                  <a:spcAft>
                    <a:spcPts val="600"/>
                  </a:spcAft>
                </a:pPr>
                <a:r>
                  <a:rPr lang="en-US" sz="2400" dirty="0">
                    <a:ea typeface="Cambria Math" panose="02040503050406030204" pitchFamily="18" charset="0"/>
                  </a:rPr>
                  <a:t>				</a:t>
                </a:r>
                <a14:m>
                  <m:oMath xmlns:m="http://schemas.openxmlformats.org/officeDocument/2006/math">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𝑙</m:t>
                    </m:r>
                    <m:r>
                      <a:rPr lang="en-US" sz="2400" i="1" dirty="0">
                        <a:latin typeface="Cambria Math" panose="02040503050406030204" pitchFamily="18" charset="0"/>
                        <a:ea typeface="Cambria Math" panose="02040503050406030204" pitchFamily="18" charset="0"/>
                      </a:rPr>
                      <m:t>=40</m:t>
                    </m:r>
                  </m:oMath>
                </a14:m>
                <a:r>
                  <a:rPr lang="en-US" sz="2400" dirty="0"/>
                  <a:t>  and </a:t>
                </a:r>
                <a14:m>
                  <m:oMath xmlns:m="http://schemas.openxmlformats.org/officeDocument/2006/math">
                    <m:r>
                      <a:rPr lang="en-US" sz="2400" i="1">
                        <a:latin typeface="Cambria Math" panose="02040503050406030204" pitchFamily="18" charset="0"/>
                      </a:rPr>
                      <m:t>h</m:t>
                    </m:r>
                    <m:r>
                      <a:rPr lang="en-US" sz="2400" i="1">
                        <a:latin typeface="Cambria Math" panose="02040503050406030204" pitchFamily="18" charset="0"/>
                      </a:rPr>
                      <m:t>=20.</m:t>
                    </m:r>
                  </m:oMath>
                </a14:m>
                <a:endParaRPr lang="en-US" sz="2400" dirty="0"/>
              </a:p>
              <a:p>
                <a:pPr marL="457200">
                  <a:spcBef>
                    <a:spcPts val="600"/>
                  </a:spcBef>
                  <a:spcAft>
                    <a:spcPts val="600"/>
                  </a:spcAft>
                </a:pP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i="1">
                            <a:latin typeface="Cambria Math" panose="02040503050406030204" pitchFamily="18" charset="0"/>
                          </a:rPr>
                          <m:t>′′</m:t>
                        </m:r>
                      </m:sup>
                    </m:sSup>
                    <m:r>
                      <a:rPr lang="en-US" sz="2400" i="1">
                        <a:latin typeface="Cambria Math" panose="02040503050406030204" pitchFamily="18" charset="0"/>
                      </a:rPr>
                      <m:t>=2+</m:t>
                    </m:r>
                    <m:f>
                      <m:fPr>
                        <m:ctrlPr>
                          <a:rPr lang="en-US" sz="2400" i="1">
                            <a:latin typeface="Cambria Math" panose="02040503050406030204" pitchFamily="18" charset="0"/>
                          </a:rPr>
                        </m:ctrlPr>
                      </m:fPr>
                      <m:num>
                        <m:r>
                          <a:rPr lang="en-US" sz="2400" i="1">
                            <a:latin typeface="Cambria Math" panose="02040503050406030204" pitchFamily="18" charset="0"/>
                          </a:rPr>
                          <m:t>256000</m:t>
                        </m:r>
                      </m:num>
                      <m:den>
                        <m:sSup>
                          <m:sSupPr>
                            <m:ctrlPr>
                              <a:rPr lang="en-US" sz="2400" i="1">
                                <a:latin typeface="Cambria Math" panose="02040503050406030204" pitchFamily="18" charset="0"/>
                              </a:rPr>
                            </m:ctrlPr>
                          </m:sSupPr>
                          <m:e>
                            <m:r>
                              <a:rPr lang="en-US" sz="2400" i="1">
                                <a:latin typeface="Cambria Math" panose="02040503050406030204" pitchFamily="18" charset="0"/>
                              </a:rPr>
                              <m:t>𝑙</m:t>
                            </m:r>
                          </m:e>
                          <m:sup>
                            <m:r>
                              <a:rPr lang="en-US" sz="2400" i="1">
                                <a:latin typeface="Cambria Math" panose="02040503050406030204" pitchFamily="18" charset="0"/>
                              </a:rPr>
                              <m:t>3</m:t>
                            </m:r>
                          </m:sup>
                        </m:sSup>
                      </m:den>
                    </m:f>
                  </m:oMath>
                </a14:m>
                <a:r>
                  <a:rPr lang="en-US" sz="2400" dirty="0"/>
                  <a:t> positive at </a:t>
                </a:r>
                <a14:m>
                  <m:oMath xmlns:m="http://schemas.openxmlformats.org/officeDocument/2006/math">
                    <m:r>
                      <a:rPr lang="en-US" sz="2400" i="1">
                        <a:latin typeface="Cambria Math" panose="02040503050406030204" pitchFamily="18" charset="0"/>
                      </a:rPr>
                      <m:t>𝑙</m:t>
                    </m:r>
                    <m:r>
                      <a:rPr lang="en-US" sz="2400" i="1">
                        <a:latin typeface="Cambria Math" panose="02040503050406030204" pitchFamily="18" charset="0"/>
                      </a:rPr>
                      <m:t>=40</m:t>
                    </m:r>
                    <m:r>
                      <a:rPr lang="en-US" sz="2400">
                        <a:latin typeface="Cambria Math" panose="02040503050406030204" pitchFamily="18" charset="0"/>
                      </a:rPr>
                      <m:t>.</m:t>
                    </m:r>
                  </m:oMath>
                </a14:m>
                <a:r>
                  <a:rPr lang="en-US" sz="2400" dirty="0"/>
                  <a:t> </a:t>
                </a:r>
              </a:p>
              <a:p>
                <a:pPr marL="457200">
                  <a:spcBef>
                    <a:spcPts val="600"/>
                  </a:spcBef>
                  <a:spcAft>
                    <a:spcPts val="600"/>
                  </a:spcAft>
                </a:pPr>
                <a:r>
                  <a:rPr lang="en-US" sz="2400" dirty="0"/>
                  <a:t>					So, area is minimum.</a:t>
                </a:r>
              </a:p>
              <a:p>
                <a:pPr marL="457200">
                  <a:spcBef>
                    <a:spcPts val="1200"/>
                  </a:spcBef>
                  <a:spcAft>
                    <a:spcPts val="1200"/>
                  </a:spcAft>
                </a:pPr>
                <a:r>
                  <a:rPr lang="en-US" sz="2400" dirty="0"/>
                  <a:t>		</a:t>
                </a:r>
              </a:p>
              <a:p>
                <a:pPr marL="457200">
                  <a:spcBef>
                    <a:spcPts val="1200"/>
                  </a:spcBef>
                  <a:spcAft>
                    <a:spcPts val="1200"/>
                  </a:spcAft>
                </a:pPr>
                <a:endParaRPr lang="en-US" sz="2400" dirty="0"/>
              </a:p>
              <a:p>
                <a:pPr marL="457200">
                  <a:spcBef>
                    <a:spcPts val="1200"/>
                  </a:spcBef>
                  <a:spcAft>
                    <a:spcPts val="1200"/>
                  </a:spcAft>
                </a:pPr>
                <a:endParaRPr lang="en-US" sz="2400" dirty="0"/>
              </a:p>
              <a:p>
                <a:pPr marL="457200">
                  <a:spcBef>
                    <a:spcPts val="1200"/>
                  </a:spcBef>
                  <a:spcAft>
                    <a:spcPts val="1200"/>
                  </a:spcAft>
                </a:pPr>
                <a:endParaRPr lang="en-US" sz="2400" dirty="0"/>
              </a:p>
            </p:txBody>
          </p:sp>
        </mc:Choice>
        <mc:Fallback xmlns="">
          <p:sp>
            <p:nvSpPr>
              <p:cNvPr id="3" name="TextBox 2">
                <a:extLst>
                  <a:ext uri="{FF2B5EF4-FFF2-40B4-BE49-F238E27FC236}">
                    <a16:creationId xmlns:a16="http://schemas.microsoft.com/office/drawing/2014/main" id="{72B22F78-3B7C-48DF-95E2-D83A7DD03FE9}"/>
                  </a:ext>
                </a:extLst>
              </p:cNvPr>
              <p:cNvSpPr txBox="1">
                <a:spLocks noRot="1" noChangeAspect="1" noMove="1" noResize="1" noEditPoints="1" noAdjustHandles="1" noChangeArrowheads="1" noChangeShapeType="1" noTextEdit="1"/>
              </p:cNvSpPr>
              <p:nvPr/>
            </p:nvSpPr>
            <p:spPr>
              <a:xfrm>
                <a:off x="0" y="88494"/>
                <a:ext cx="12005187" cy="9054786"/>
              </a:xfrm>
              <a:prstGeom prst="rect">
                <a:avLst/>
              </a:prstGeom>
              <a:blipFill>
                <a:blip r:embed="rId2"/>
                <a:stretch>
                  <a:fillRect r="-762"/>
                </a:stretch>
              </a:blipFill>
            </p:spPr>
            <p:txBody>
              <a:bodyPr/>
              <a:lstStyle/>
              <a:p>
                <a:r>
                  <a:rPr lang="en-US">
                    <a:noFill/>
                  </a:rPr>
                  <a:t> </a:t>
                </a:r>
              </a:p>
            </p:txBody>
          </p:sp>
        </mc:Fallback>
      </mc:AlternateContent>
      <p:pic>
        <p:nvPicPr>
          <p:cNvPr id="4" name="Picture 3" descr="A picture containing drawing&#10;&#10;Description automatically generated">
            <a:extLst>
              <a:ext uri="{FF2B5EF4-FFF2-40B4-BE49-F238E27FC236}">
                <a16:creationId xmlns:a16="http://schemas.microsoft.com/office/drawing/2014/main" id="{72BCD045-266E-4831-99A4-6330566CA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683" y="1671274"/>
            <a:ext cx="4572000" cy="3898900"/>
          </a:xfrm>
          <a:prstGeom prst="rect">
            <a:avLst/>
          </a:prstGeom>
        </p:spPr>
      </p:pic>
    </p:spTree>
    <p:extLst>
      <p:ext uri="{BB962C8B-B14F-4D97-AF65-F5344CB8AC3E}">
        <p14:creationId xmlns:p14="http://schemas.microsoft.com/office/powerpoint/2010/main" val="32942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2B22F78-3B7C-48DF-95E2-D83A7DD03FE9}"/>
                  </a:ext>
                </a:extLst>
              </p:cNvPr>
              <p:cNvSpPr txBox="1"/>
              <p:nvPr/>
            </p:nvSpPr>
            <p:spPr>
              <a:xfrm>
                <a:off x="251791" y="69611"/>
                <a:ext cx="11701670" cy="4331186"/>
              </a:xfrm>
              <a:prstGeom prst="rect">
                <a:avLst/>
              </a:prstGeom>
              <a:noFill/>
            </p:spPr>
            <p:txBody>
              <a:bodyPr wrap="square" rtlCol="0">
                <a:spAutoFit/>
              </a:bodyPr>
              <a:lstStyle/>
              <a:p>
                <a:pPr marL="274320" indent="-342900" algn="ctr">
                  <a:spcBef>
                    <a:spcPts val="600"/>
                  </a:spcBef>
                  <a:spcAft>
                    <a:spcPts val="600"/>
                  </a:spcAft>
                  <a:buFont typeface="Arial" panose="020B0604020202020204" pitchFamily="34" charset="0"/>
                  <a:buChar char="•"/>
                </a:pPr>
                <a:r>
                  <a:rPr lang="en-US" sz="2400" b="1" dirty="0"/>
                  <a:t>Indeterminate form and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𝑳</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𝑯</m:t>
                    </m:r>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𝒐</m:t>
                        </m:r>
                      </m:e>
                    </m:acc>
                    <m:r>
                      <a:rPr lang="en-US" sz="2400" b="1" i="1" smtClean="0">
                        <a:latin typeface="Cambria Math" panose="02040503050406030204" pitchFamily="18" charset="0"/>
                      </a:rPr>
                      <m:t>𝒑𝒊𝒕𝒂𝒍</m:t>
                    </m:r>
                  </m:oMath>
                </a14:m>
                <a:r>
                  <a:rPr lang="en-US" sz="2400" b="1" dirty="0"/>
                  <a:t>  rule:</a:t>
                </a:r>
              </a:p>
              <a:p>
                <a:pPr marL="822960" indent="-342900">
                  <a:spcBef>
                    <a:spcPts val="600"/>
                  </a:spcBef>
                  <a:buFont typeface="Arial" panose="020B0604020202020204" pitchFamily="34" charset="0"/>
                  <a:buChar char="•"/>
                </a:pPr>
                <a:r>
                  <a:rPr lang="en-US" sz="2000" b="1" dirty="0">
                    <a:latin typeface="Cambria Math" panose="02040503050406030204" pitchFamily="18" charset="0"/>
                  </a:rPr>
                  <a:t>Indeterminate form:    </a:t>
                </a:r>
                <a14:m>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𝟎</m:t>
                        </m:r>
                      </m:num>
                      <m:den>
                        <m:r>
                          <a:rPr lang="en-US" sz="2000" b="1" i="1" smtClean="0">
                            <a:latin typeface="Cambria Math" panose="02040503050406030204" pitchFamily="18" charset="0"/>
                          </a:rPr>
                          <m:t>𝟎</m:t>
                        </m:r>
                      </m:den>
                    </m:f>
                    <m:r>
                      <a:rPr lang="en-US" sz="2000" b="1" i="1" smtClean="0">
                        <a:latin typeface="Cambria Math" panose="02040503050406030204" pitchFamily="18" charset="0"/>
                      </a:rPr>
                      <m:t>,</m:t>
                    </m:r>
                    <m:f>
                      <m:fP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m:t>
                        </m:r>
                      </m:num>
                      <m:den>
                        <m:r>
                          <a:rPr lang="en-US" sz="2000" b="1" i="1" smtClean="0">
                            <a:latin typeface="Cambria Math" panose="02040503050406030204" pitchFamily="18" charset="0"/>
                            <a:ea typeface="Cambria Math" panose="02040503050406030204" pitchFamily="18" charset="0"/>
                          </a:rPr>
                          <m:t>∞</m:t>
                        </m:r>
                      </m:den>
                    </m:f>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 </m:t>
                    </m:r>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𝟏</m:t>
                        </m:r>
                      </m:e>
                      <m:sup>
                        <m:r>
                          <a:rPr lang="en-US" sz="2000" b="1"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ea typeface="Cambria Math" panose="02040503050406030204" pitchFamily="18" charset="0"/>
                      </a:rPr>
                      <m:t>, ∞−∞, </m:t>
                    </m:r>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𝟎</m:t>
                        </m:r>
                      </m:e>
                      <m:sup>
                        <m:r>
                          <a:rPr lang="en-US" sz="2000" b="1" i="1" smtClean="0">
                            <a:latin typeface="Cambria Math" panose="02040503050406030204" pitchFamily="18" charset="0"/>
                            <a:ea typeface="Cambria Math" panose="02040503050406030204" pitchFamily="18" charset="0"/>
                          </a:rPr>
                          <m:t>𝟎</m:t>
                        </m:r>
                      </m:sup>
                    </m:sSup>
                    <m:r>
                      <a:rPr lang="en-US" sz="2000" b="1" i="1" smtClean="0">
                        <a:latin typeface="Cambria Math" panose="02040503050406030204" pitchFamily="18" charset="0"/>
                        <a:ea typeface="Cambria Math" panose="02040503050406030204" pitchFamily="18" charset="0"/>
                      </a:rPr>
                      <m:t>, </m:t>
                    </m:r>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m:t>
                        </m:r>
                      </m:e>
                      <m:sup>
                        <m:r>
                          <a:rPr lang="en-US" sz="2000" b="1" i="1" smtClean="0">
                            <a:latin typeface="Cambria Math" panose="02040503050406030204" pitchFamily="18" charset="0"/>
                            <a:ea typeface="Cambria Math" panose="02040503050406030204" pitchFamily="18" charset="0"/>
                          </a:rPr>
                          <m:t>𝟎</m:t>
                        </m:r>
                      </m:sup>
                    </m:sSup>
                    <m:r>
                      <a:rPr lang="en-US" sz="2000" b="1" i="1" smtClean="0">
                        <a:latin typeface="Cambria Math" panose="02040503050406030204" pitchFamily="18" charset="0"/>
                        <a:ea typeface="Cambria Math" panose="02040503050406030204" pitchFamily="18" charset="0"/>
                      </a:rPr>
                      <m:t>.</m:t>
                    </m:r>
                  </m:oMath>
                </a14:m>
                <a:endParaRPr lang="en-US" sz="2000" b="1" dirty="0">
                  <a:latin typeface="Cambria Math" panose="02040503050406030204" pitchFamily="18" charset="0"/>
                </a:endParaRPr>
              </a:p>
              <a:p>
                <a:pPr marL="822960" indent="-342900">
                  <a:lnSpc>
                    <a:spcPct val="150000"/>
                  </a:lnSpc>
                  <a:spcBef>
                    <a:spcPts val="600"/>
                  </a:spcBef>
                  <a:buFont typeface="Arial" panose="020B0604020202020204" pitchFamily="34" charset="0"/>
                  <a:buChar char="•"/>
                </a:pP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𝑳</m:t>
                        </m:r>
                      </m:e>
                      <m:sup>
                        <m:r>
                          <a:rPr lang="en-US" sz="2000" b="1" i="1">
                            <a:latin typeface="Cambria Math" panose="02040503050406030204" pitchFamily="18" charset="0"/>
                          </a:rPr>
                          <m:t>′</m:t>
                        </m:r>
                      </m:sup>
                    </m:sSup>
                    <m:r>
                      <a:rPr lang="en-US" sz="2000" b="1" i="1">
                        <a:latin typeface="Cambria Math" panose="02040503050406030204" pitchFamily="18" charset="0"/>
                      </a:rPr>
                      <m:t>𝑯</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𝒐</m:t>
                        </m:r>
                      </m:e>
                    </m:acc>
                    <m:r>
                      <a:rPr lang="en-US" sz="2000" b="1" i="1">
                        <a:latin typeface="Cambria Math" panose="02040503050406030204" pitchFamily="18" charset="0"/>
                      </a:rPr>
                      <m:t>𝒑𝒊𝒕𝒂𝒍</m:t>
                    </m:r>
                  </m:oMath>
                </a14:m>
                <a:r>
                  <a:rPr lang="en-US" sz="2000" b="1" dirty="0"/>
                  <a:t>  rule :   A</a:t>
                </a:r>
                <a:r>
                  <a:rPr lang="en-US" sz="2000" dirty="0"/>
                  <a:t> technique to evaluate limit of indeterminate forms.</a:t>
                </a:r>
              </a:p>
              <a:p>
                <a:pPr marL="1851660" lvl="3">
                  <a:spcBef>
                    <a:spcPts val="600"/>
                  </a:spcBef>
                  <a:spcAft>
                    <a:spcPts val="600"/>
                  </a:spcAft>
                </a:pPr>
                <a:r>
                  <a:rPr lang="en-US" sz="2000" dirty="0"/>
                  <a:t>If  </a:t>
                </a:r>
                <a14:m>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lim</m:t>
                            </m:r>
                          </m:e>
                          <m:lim>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𝑎</m:t>
                            </m:r>
                          </m:lim>
                        </m:limLow>
                      </m:fName>
                      <m:e>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lim</m:t>
                                </m:r>
                              </m:e>
                              <m:lim>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𝑎</m:t>
                                </m:r>
                              </m:lim>
                            </m:limLow>
                          </m:fName>
                          <m:e>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=0</m:t>
                            </m:r>
                          </m:e>
                        </m:func>
                        <m:r>
                          <a:rPr lang="en-US" sz="2000" b="0" i="1" smtClean="0">
                            <a:latin typeface="Cambria Math" panose="02040503050406030204" pitchFamily="18" charset="0"/>
                          </a:rPr>
                          <m:t> </m:t>
                        </m:r>
                        <m:r>
                          <a:rPr lang="en-US" sz="2000" b="0" i="1" smtClean="0">
                            <a:latin typeface="Cambria Math" panose="02040503050406030204" pitchFamily="18" charset="0"/>
                          </a:rPr>
                          <m:t>𝑜𝑟</m:t>
                        </m:r>
                        <m:r>
                          <a:rPr lang="en-US" sz="2000" b="0" i="1" smtClean="0">
                            <a:latin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𝑎𝑛𝑑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𝑔</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)≠0</m:t>
                        </m:r>
                      </m:e>
                    </m:func>
                  </m:oMath>
                </a14:m>
                <a:endParaRPr lang="en-US" sz="2000" dirty="0"/>
              </a:p>
              <a:p>
                <a:pPr>
                  <a:spcBef>
                    <a:spcPts val="600"/>
                  </a:spcBef>
                  <a:spcAft>
                    <a:spcPts val="600"/>
                  </a:spcAft>
                </a:pPr>
                <a:r>
                  <a:rPr lang="en-US" sz="2000" dirty="0"/>
                  <a:t>                Then,      </a:t>
                </a:r>
                <a14:m>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lim</m:t>
                            </m:r>
                            <m:r>
                              <a:rPr lang="en-US" sz="2000" b="0" i="0" smtClean="0">
                                <a:latin typeface="Cambria Math" panose="02040503050406030204" pitchFamily="18" charset="0"/>
                              </a:rPr>
                              <m:t>  </m:t>
                            </m:r>
                          </m:e>
                          <m:lim>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𝑎</m:t>
                            </m:r>
                          </m:lim>
                        </m:limLow>
                      </m:fName>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num>
                          <m:den>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r>
                          <a:rPr lang="en-US" sz="2000" b="0" i="1" smtClean="0">
                            <a:latin typeface="Cambria Math" panose="02040503050406030204" pitchFamily="18" charset="0"/>
                          </a:rPr>
                          <m:t>=</m:t>
                        </m:r>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lim</m:t>
                                </m:r>
                                <m:r>
                                  <a:rPr lang="en-US" sz="2000" b="0" i="0" smtClean="0">
                                    <a:latin typeface="Cambria Math" panose="02040503050406030204" pitchFamily="18" charset="0"/>
                                  </a:rPr>
                                  <m:t>  </m:t>
                                </m:r>
                              </m:e>
                              <m:lim>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𝑎</m:t>
                                </m:r>
                              </m:lim>
                            </m:limLow>
                          </m:fName>
                          <m:e>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𝑔</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e>
                        </m:func>
                      </m:e>
                    </m:func>
                  </m:oMath>
                </a14:m>
                <a:r>
                  <a:rPr lang="en-US" sz="2000" dirty="0"/>
                  <a:t>         if the limit on the right side exists.</a:t>
                </a:r>
              </a:p>
              <a:p>
                <a:pPr marL="822960">
                  <a:spcBef>
                    <a:spcPts val="600"/>
                  </a:spcBef>
                  <a:spcAft>
                    <a:spcPts val="600"/>
                  </a:spcAft>
                </a:pPr>
                <a:r>
                  <a:rPr lang="en-US" sz="2000" b="1" u="sng" dirty="0"/>
                  <a:t>Example1</a:t>
                </a:r>
                <a:r>
                  <a:rPr lang="en-US" sz="2000" dirty="0"/>
                  <a:t>    </a:t>
                </a:r>
                <a14:m>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lim</m:t>
                            </m:r>
                          </m:e>
                          <m:lim>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→0 </m:t>
                            </m:r>
                          </m:lim>
                        </m:limLow>
                      </m:fName>
                      <m:e>
                        <m:f>
                          <m:fPr>
                            <m:ctrlPr>
                              <a:rPr lang="en-US" sz="2000" b="0" i="1" smtClean="0">
                                <a:latin typeface="Cambria Math" panose="02040503050406030204" pitchFamily="18" charset="0"/>
                              </a:rPr>
                            </m:ctrlPr>
                          </m:fPr>
                          <m:num>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rPr>
                                  <m:t>𝑥</m:t>
                                </m:r>
                              </m:e>
                            </m:func>
                          </m:num>
                          <m:den>
                            <m:r>
                              <a:rPr lang="en-US" sz="2000" b="0" i="1" smtClean="0">
                                <a:latin typeface="Cambria Math" panose="02040503050406030204" pitchFamily="18" charset="0"/>
                              </a:rPr>
                              <m:t>𝑥</m:t>
                            </m:r>
                          </m:den>
                        </m:f>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0</m:t>
                                </m:r>
                              </m:num>
                              <m:den>
                                <m:r>
                                  <a:rPr lang="en-US" sz="2000" b="0" i="1" smtClean="0">
                                    <a:latin typeface="Cambria Math" panose="02040503050406030204" pitchFamily="18" charset="0"/>
                                  </a:rPr>
                                  <m:t>0</m:t>
                                </m:r>
                              </m:den>
                            </m:f>
                          </m:e>
                        </m:d>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lim</m:t>
                                </m:r>
                              </m:e>
                              <m:lim>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→0</m:t>
                                </m:r>
                              </m:lim>
                            </m:limLow>
                          </m:fName>
                          <m:e>
                            <m:f>
                              <m:fPr>
                                <m:ctrlPr>
                                  <a:rPr lang="en-US" sz="2000" b="0" i="1" smtClean="0">
                                    <a:latin typeface="Cambria Math" panose="02040503050406030204" pitchFamily="18" charset="0"/>
                                  </a:rPr>
                                </m:ctrlPr>
                              </m:fPr>
                              <m:num>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rPr>
                                      <m:t>𝑥</m:t>
                                    </m:r>
                                  </m:e>
                                </m:func>
                              </m:num>
                              <m:den>
                                <m:r>
                                  <a:rPr lang="en-US" sz="2000" b="0" i="1" smtClean="0">
                                    <a:latin typeface="Cambria Math" panose="02040503050406030204" pitchFamily="18" charset="0"/>
                                  </a:rPr>
                                  <m:t>1</m:t>
                                </m:r>
                              </m:den>
                            </m:f>
                            <m:r>
                              <a:rPr lang="en-US" sz="2000" b="0" i="1" smtClean="0">
                                <a:latin typeface="Cambria Math" panose="02040503050406030204" pitchFamily="18" charset="0"/>
                              </a:rPr>
                              <m:t>=1</m:t>
                            </m:r>
                          </m:e>
                        </m:func>
                      </m:e>
                    </m:func>
                  </m:oMath>
                </a14:m>
                <a:r>
                  <a:rPr lang="en-US" sz="2000" u="sng" dirty="0"/>
                  <a:t>  </a:t>
                </a:r>
              </a:p>
              <a:p>
                <a:pPr marL="822960">
                  <a:spcBef>
                    <a:spcPts val="600"/>
                  </a:spcBef>
                  <a:spcAft>
                    <a:spcPts val="600"/>
                  </a:spcAft>
                </a:pPr>
                <a:endParaRPr lang="en-US" sz="2000" dirty="0"/>
              </a:p>
              <a:p>
                <a:pPr marL="822960" algn="r">
                  <a:lnSpc>
                    <a:spcPct val="150000"/>
                  </a:lnSpc>
                </a:pPr>
                <a:r>
                  <a:rPr lang="en-US" sz="2000" dirty="0"/>
                  <a:t> </a:t>
                </a:r>
              </a:p>
            </p:txBody>
          </p:sp>
        </mc:Choice>
        <mc:Fallback xmlns="">
          <p:sp>
            <p:nvSpPr>
              <p:cNvPr id="3" name="TextBox 2">
                <a:extLst>
                  <a:ext uri="{FF2B5EF4-FFF2-40B4-BE49-F238E27FC236}">
                    <a16:creationId xmlns:a16="http://schemas.microsoft.com/office/drawing/2014/main" id="{72B22F78-3B7C-48DF-95E2-D83A7DD03FE9}"/>
                  </a:ext>
                </a:extLst>
              </p:cNvPr>
              <p:cNvSpPr txBox="1">
                <a:spLocks noRot="1" noChangeAspect="1" noMove="1" noResize="1" noEditPoints="1" noAdjustHandles="1" noChangeArrowheads="1" noChangeShapeType="1" noTextEdit="1"/>
              </p:cNvSpPr>
              <p:nvPr/>
            </p:nvSpPr>
            <p:spPr>
              <a:xfrm>
                <a:off x="251791" y="69611"/>
                <a:ext cx="11701670" cy="4331186"/>
              </a:xfrm>
              <a:prstGeom prst="rect">
                <a:avLst/>
              </a:prstGeom>
              <a:blipFill>
                <a:blip r:embed="rId2"/>
                <a:stretch>
                  <a:fillRect t="-1125"/>
                </a:stretch>
              </a:blipFill>
            </p:spPr>
            <p:txBody>
              <a:bodyPr/>
              <a:lstStyle/>
              <a:p>
                <a:r>
                  <a:rPr lang="en-US">
                    <a:noFill/>
                  </a:rPr>
                  <a:t> </a:t>
                </a:r>
              </a:p>
            </p:txBody>
          </p:sp>
        </mc:Fallback>
      </mc:AlternateContent>
    </p:spTree>
    <p:extLst>
      <p:ext uri="{BB962C8B-B14F-4D97-AF65-F5344CB8AC3E}">
        <p14:creationId xmlns:p14="http://schemas.microsoft.com/office/powerpoint/2010/main" val="251206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64F994B0480E4EA0F01584F11416CF" ma:contentTypeVersion="2" ma:contentTypeDescription="Create a new document." ma:contentTypeScope="" ma:versionID="1a3850d43032bf0e5747f8b6e7858f64">
  <xsd:schema xmlns:xsd="http://www.w3.org/2001/XMLSchema" xmlns:xs="http://www.w3.org/2001/XMLSchema" xmlns:p="http://schemas.microsoft.com/office/2006/metadata/properties" xmlns:ns2="8fba2282-9261-44e4-88a0-ea7809cc7acd" targetNamespace="http://schemas.microsoft.com/office/2006/metadata/properties" ma:root="true" ma:fieldsID="ccf1dea5a4dc1b4b620f83bd044893c7" ns2:_="">
    <xsd:import namespace="8fba2282-9261-44e4-88a0-ea7809cc7acd"/>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ba2282-9261-44e4-88a0-ea7809cc7a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8404E0-447E-45D7-8B57-46EFD1311BFF}"/>
</file>

<file path=customXml/itemProps2.xml><?xml version="1.0" encoding="utf-8"?>
<ds:datastoreItem xmlns:ds="http://schemas.openxmlformats.org/officeDocument/2006/customXml" ds:itemID="{828254EC-DAD0-4F14-81E5-8BB6BBFFA16F}"/>
</file>

<file path=customXml/itemProps3.xml><?xml version="1.0" encoding="utf-8"?>
<ds:datastoreItem xmlns:ds="http://schemas.openxmlformats.org/officeDocument/2006/customXml" ds:itemID="{AA927041-6A7A-4E95-B061-F86074A890A9}"/>
</file>

<file path=docProps/app.xml><?xml version="1.0" encoding="utf-8"?>
<Properties xmlns="http://schemas.openxmlformats.org/officeDocument/2006/extended-properties" xmlns:vt="http://schemas.openxmlformats.org/officeDocument/2006/docPropsVTypes">
  <TotalTime>547</TotalTime>
  <Words>1424</Words>
  <Application>Microsoft Office PowerPoint</Application>
  <PresentationFormat>Widescreen</PresentationFormat>
  <Paragraphs>213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Madhabi</dc:creator>
  <cp:lastModifiedBy>Tanzia Zerin Khan</cp:lastModifiedBy>
  <cp:revision>42</cp:revision>
  <dcterms:created xsi:type="dcterms:W3CDTF">2020-05-05T14:27:23Z</dcterms:created>
  <dcterms:modified xsi:type="dcterms:W3CDTF">2021-10-17T08:00:42Z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0x0101002D64F994B0480E4EA0F01584F11416CF</vt:lpwstr>
  </property>
</Properties>
</file>