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56" r:id="rId5"/>
    <p:sldId id="257" r:id="rId6"/>
    <p:sldId id="322" r:id="rId7"/>
    <p:sldId id="258" r:id="rId8"/>
    <p:sldId id="266" r:id="rId9"/>
    <p:sldId id="267" r:id="rId10"/>
    <p:sldId id="271" r:id="rId11"/>
    <p:sldId id="268" r:id="rId12"/>
    <p:sldId id="279" r:id="rId13"/>
    <p:sldId id="269" r:id="rId14"/>
    <p:sldId id="270" r:id="rId15"/>
    <p:sldId id="272" r:id="rId16"/>
    <p:sldId id="275" r:id="rId17"/>
    <p:sldId id="276" r:id="rId18"/>
    <p:sldId id="277" r:id="rId19"/>
    <p:sldId id="278" r:id="rId20"/>
    <p:sldId id="273" r:id="rId21"/>
    <p:sldId id="264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317" r:id="rId31"/>
    <p:sldId id="318" r:id="rId32"/>
    <p:sldId id="319" r:id="rId33"/>
    <p:sldId id="320" r:id="rId34"/>
    <p:sldId id="321" r:id="rId35"/>
    <p:sldId id="280" r:id="rId36"/>
    <p:sldId id="323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3817" autoAdjust="0"/>
  </p:normalViewPr>
  <p:slideViewPr>
    <p:cSldViewPr snapToGrid="0" snapToObjects="1"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EDBF-1042-45C4-B6A6-C1530CE5EAF4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FC0AE-FA6B-4AAC-958A-201062858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5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9123363" y="-6148388"/>
            <a:ext cx="18246726" cy="13685838"/>
          </a:xfrm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powerpoint-for-windows-training-40e8c930-cb0b-40d8-82c4-bd53d3398787" TargetMode="External"/><Relationship Id="rId2" Type="http://schemas.openxmlformats.org/officeDocument/2006/relationships/hyperlink" Target="https://www.microsoft.com/en-us/microsoft-365/powerpoin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write-a-pseudo-code/" TargetMode="External"/><Relationship Id="rId2" Type="http://schemas.openxmlformats.org/officeDocument/2006/relationships/hyperlink" Target="https://edu.gcfglobal.org/en/powerpoint2016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blog.usejournal.com/how-to-write-pseudocode-a-beginners-guide-29956242698" TargetMode="External"/><Relationship Id="rId4" Type="http://schemas.openxmlformats.org/officeDocument/2006/relationships/hyperlink" Target="https://pediaa.com/difference-between-algorithm-and-pseudocod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-8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2945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67127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computer studies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CBB787-6AC4-4575-A4DA-138FAC39F65E}"/>
              </a:ext>
            </a:extLst>
          </p:cNvPr>
          <p:cNvSpPr/>
          <p:nvPr/>
        </p:nvSpPr>
        <p:spPr>
          <a:xfrm>
            <a:off x="237744" y="596128"/>
            <a:ext cx="87416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Formatting: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PowerPoint provides a wide variety of themes that apply a distinctive look to the text, bullets, background </a:t>
            </a:r>
            <a:r>
              <a:rPr lang="en-GB" dirty="0" err="1"/>
              <a:t>colors</a:t>
            </a:r>
            <a:r>
              <a:rPr lang="en-GB" dirty="0"/>
              <a:t>, and graphics in a presentation.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Using a theme is a big time-saver and immediately adds a professional touch to your presentation.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You can apply a theme when you create a new presentation and you can change the theme as many times as you want.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To Apply a Theme: </a:t>
            </a:r>
          </a:p>
          <a:p>
            <a:pPr marL="342900" indent="-342900">
              <a:buAutoNum type="arabicParenR"/>
            </a:pPr>
            <a:r>
              <a:rPr lang="en-GB" dirty="0"/>
              <a:t>Click on the Design tab</a:t>
            </a:r>
          </a:p>
          <a:p>
            <a:r>
              <a:rPr lang="en-GB" dirty="0"/>
              <a:t>2) Select one of the themes in the Themes group To see more themes, click on the dialog box launcher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A0A93-F3F7-4DE7-9751-9399AA4B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4014613"/>
            <a:ext cx="8906256" cy="1590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2C1C7-23F1-4AF0-B0BE-E848D1823E80}"/>
              </a:ext>
            </a:extLst>
          </p:cNvPr>
          <p:cNvCxnSpPr/>
          <p:nvPr/>
        </p:nvCxnSpPr>
        <p:spPr>
          <a:xfrm>
            <a:off x="1591056" y="3621024"/>
            <a:ext cx="2606040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5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60188-1AAF-4FE5-BE85-3D32947F0EAD}"/>
              </a:ext>
            </a:extLst>
          </p:cNvPr>
          <p:cNvSpPr/>
          <p:nvPr/>
        </p:nvSpPr>
        <p:spPr>
          <a:xfrm>
            <a:off x="274320" y="490651"/>
            <a:ext cx="8595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Formatting (cont..)</a:t>
            </a:r>
          </a:p>
          <a:p>
            <a:r>
              <a:rPr lang="en-GB" sz="1600" dirty="0"/>
              <a:t>To Format Text: </a:t>
            </a:r>
          </a:p>
          <a:p>
            <a:pPr marL="342900" indent="-342900">
              <a:buAutoNum type="arabicPeriod"/>
            </a:pPr>
            <a:r>
              <a:rPr lang="en-GB" sz="1600" dirty="0"/>
              <a:t>Click within the placeholder</a:t>
            </a:r>
          </a:p>
          <a:p>
            <a:pPr marL="342900" indent="-342900">
              <a:buAutoNum type="arabicPeriod"/>
            </a:pPr>
            <a:r>
              <a:rPr lang="en-GB" sz="1600" dirty="0"/>
              <a:t>Select the text to format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the Home tab 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the formatting buttons in either the Font or Paragraph groups </a:t>
            </a:r>
          </a:p>
          <a:p>
            <a:pPr marL="342900" indent="-342900">
              <a:buAutoNum type="arabicPeriod"/>
            </a:pPr>
            <a:r>
              <a:rPr lang="en-GB" sz="1600" dirty="0"/>
              <a:t>You can also use the Mini Tool Bar that appears when the text is selected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3001-CCB7-4A50-A495-B2206839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29643"/>
            <a:ext cx="8595360" cy="43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B983AC-7BEA-49A0-B19C-EA954FB3030F}"/>
              </a:ext>
            </a:extLst>
          </p:cNvPr>
          <p:cNvSpPr/>
          <p:nvPr/>
        </p:nvSpPr>
        <p:spPr>
          <a:xfrm>
            <a:off x="210312" y="635615"/>
            <a:ext cx="8823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Content Slides: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If you choose a slide with content, you will have six types of content to choose from.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Click on the type of content you want to create and PowerPoint will provide the tools needed to create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64B4B-2DDA-452D-8144-CC5F89D1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835944"/>
            <a:ext cx="7470648" cy="1401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32340C-6BE7-4378-8D6E-5FCA9C7BC732}"/>
              </a:ext>
            </a:extLst>
          </p:cNvPr>
          <p:cNvSpPr/>
          <p:nvPr/>
        </p:nvSpPr>
        <p:spPr>
          <a:xfrm>
            <a:off x="210312" y="3074213"/>
            <a:ext cx="88239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Applying Slide Transitions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A transition is a special effect that determines how a slide appears as it enters or leaves the screen.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To Apply Transitions: 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the Transitions tab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the drop down arrow in the Transition to This Slide group to see a listing of all available transitions 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the transition you want to apply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Apply to All to apply the transition effect to the entire presentation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39814-5A17-4168-AEA6-FC064ACA9D8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259426"/>
            <a:ext cx="8919972" cy="14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41761-0397-4B6F-AC3C-978C35CA92A1}"/>
              </a:ext>
            </a:extLst>
          </p:cNvPr>
          <p:cNvSpPr txBox="1"/>
          <p:nvPr/>
        </p:nvSpPr>
        <p:spPr>
          <a:xfrm>
            <a:off x="192024" y="831552"/>
            <a:ext cx="7214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Inserting Graphics and other objects:</a:t>
            </a:r>
          </a:p>
          <a:p>
            <a:r>
              <a:rPr lang="en-GB" sz="1600" dirty="0"/>
              <a:t>Another way to add emphasis to your presentation is to have visual aids or graphics. </a:t>
            </a:r>
          </a:p>
          <a:p>
            <a:r>
              <a:rPr lang="en-GB" sz="1600" dirty="0"/>
              <a:t>You can add images, videos, shapes etc in the slides.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FAD986-BBCA-4B26-8F49-C6E31C129C74}"/>
              </a:ext>
            </a:extLst>
          </p:cNvPr>
          <p:cNvSpPr/>
          <p:nvPr/>
        </p:nvSpPr>
        <p:spPr>
          <a:xfrm>
            <a:off x="192024" y="1909315"/>
            <a:ext cx="8439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Inserting an Image from a file </a:t>
            </a:r>
          </a:p>
          <a:p>
            <a:pPr marL="342900" indent="-342900">
              <a:buAutoNum type="arabicPeriod"/>
            </a:pPr>
            <a:r>
              <a:rPr lang="en-GB" dirty="0"/>
              <a:t>Place your cursor where you would like the image to appear.</a:t>
            </a:r>
          </a:p>
          <a:p>
            <a:pPr marL="342900" indent="-342900">
              <a:buAutoNum type="arabicPeriod"/>
            </a:pPr>
            <a:r>
              <a:rPr lang="en-GB" dirty="0"/>
              <a:t>Select the Insert tab. Click Pictures.</a:t>
            </a:r>
          </a:p>
          <a:p>
            <a:pPr marL="342900" indent="-342900">
              <a:buAutoNum type="arabicPeriod"/>
            </a:pPr>
            <a:r>
              <a:rPr lang="en-GB" dirty="0"/>
              <a:t>In the Insert Picture dialog box, navigate to find your image. Select your image, and click Insert.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74007-1637-4BBF-B3EE-DE49CA10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3570308"/>
            <a:ext cx="8759952" cy="15509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B22079-8642-4DBA-9FCE-6281D8E2CABF}"/>
              </a:ext>
            </a:extLst>
          </p:cNvPr>
          <p:cNvSpPr/>
          <p:nvPr/>
        </p:nvSpPr>
        <p:spPr>
          <a:xfrm>
            <a:off x="1188720" y="4261308"/>
            <a:ext cx="411480" cy="55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82F83A-B7C3-4E71-8DDB-8459A68BDF6C}"/>
              </a:ext>
            </a:extLst>
          </p:cNvPr>
          <p:cNvSpPr/>
          <p:nvPr/>
        </p:nvSpPr>
        <p:spPr>
          <a:xfrm>
            <a:off x="228600" y="674406"/>
            <a:ext cx="83941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Inserting Graphics and other objects (cont..):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Draw Shapes </a:t>
            </a:r>
            <a:r>
              <a:rPr lang="en-GB" sz="1600" dirty="0" err="1"/>
              <a:t>Shapes</a:t>
            </a:r>
            <a:r>
              <a:rPr lang="en-GB" sz="1600" dirty="0"/>
              <a:t> are simple geometric objects that are pre-created by PowerPoint and can be modified.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A shape can contain text or can appear without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It can also be filled with </a:t>
            </a:r>
            <a:r>
              <a:rPr lang="en-GB" sz="1600" dirty="0" err="1"/>
              <a:t>color</a:t>
            </a:r>
            <a:r>
              <a:rPr lang="en-GB" sz="1600" dirty="0"/>
              <a:t>, and the outline of the shape can be given a different style and </a:t>
            </a:r>
            <a:r>
              <a:rPr lang="en-GB" sz="1600" dirty="0" err="1"/>
              <a:t>color</a:t>
            </a:r>
            <a:r>
              <a:rPr lang="en-GB" sz="1600" dirty="0"/>
              <a:t>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B238D-CFA8-4BDA-A7D4-BCBDB9B6AFE3}"/>
              </a:ext>
            </a:extLst>
          </p:cNvPr>
          <p:cNvSpPr/>
          <p:nvPr/>
        </p:nvSpPr>
        <p:spPr>
          <a:xfrm>
            <a:off x="164592" y="2600004"/>
            <a:ext cx="380390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Inserting a Shape: </a:t>
            </a:r>
          </a:p>
          <a:p>
            <a:endParaRPr lang="en-GB" b="1" dirty="0"/>
          </a:p>
          <a:p>
            <a:r>
              <a:rPr lang="en-GB" sz="1600" dirty="0"/>
              <a:t>1. Select the Insert Tab.</a:t>
            </a:r>
          </a:p>
          <a:p>
            <a:r>
              <a:rPr lang="en-GB" sz="1600" dirty="0"/>
              <a:t>2. Click Shapes. </a:t>
            </a:r>
          </a:p>
          <a:p>
            <a:r>
              <a:rPr lang="en-GB" sz="1600" dirty="0"/>
              <a:t>3. Select the shape you wish to draw </a:t>
            </a:r>
          </a:p>
          <a:p>
            <a:r>
              <a:rPr lang="en-GB" sz="1600" dirty="0"/>
              <a:t>4. Your cursor becomes a small black plus sign. </a:t>
            </a:r>
          </a:p>
          <a:p>
            <a:r>
              <a:rPr lang="en-GB" sz="1600" dirty="0"/>
              <a:t>5. In the Slide pane, point the crosshair mouse pointer to the upper-left corner of the area where you want to draw the shape, hold the left mouse button down, and then drag diagonally down to the right to create the shape.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19F2C-3E2A-4D22-8C44-E25BEC25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04" y="2224327"/>
            <a:ext cx="4946904" cy="44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8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7EBB7-8065-45E3-B19A-E81C054493A9}"/>
              </a:ext>
            </a:extLst>
          </p:cNvPr>
          <p:cNvSpPr/>
          <p:nvPr/>
        </p:nvSpPr>
        <p:spPr>
          <a:xfrm>
            <a:off x="237744" y="517851"/>
            <a:ext cx="880567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Inserting Hyperlinks: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Adding hyperlinks into your presentation can allow you to quickly jump to supplemental information while you are presenting.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 Adding a Hyperlink </a:t>
            </a:r>
          </a:p>
          <a:p>
            <a:pPr marL="800100" lvl="1" indent="-342900">
              <a:buAutoNum type="arabicPeriod"/>
            </a:pPr>
            <a:r>
              <a:rPr lang="en-GB" sz="1400" dirty="0"/>
              <a:t>Select the text that you would like to change to a hyperlink. </a:t>
            </a:r>
          </a:p>
          <a:p>
            <a:pPr marL="800100" lvl="1" indent="-342900">
              <a:buAutoNum type="arabicPeriod"/>
            </a:pPr>
            <a:r>
              <a:rPr lang="en-GB" sz="1400" dirty="0"/>
              <a:t>Select the Insert tab</a:t>
            </a:r>
          </a:p>
          <a:p>
            <a:pPr marL="800100" lvl="1" indent="-342900">
              <a:buAutoNum type="arabicPeriod"/>
            </a:pPr>
            <a:r>
              <a:rPr lang="en-GB" sz="1400" dirty="0"/>
              <a:t>Click Link, then click on ‘insert link’</a:t>
            </a:r>
          </a:p>
          <a:p>
            <a:pPr marL="800100" lvl="1" indent="-342900">
              <a:buAutoNum type="arabicPeriod"/>
            </a:pPr>
            <a:r>
              <a:rPr lang="en-GB" sz="1400" dirty="0"/>
              <a:t>The text you selected will appear in the Text to Display field at the top of the window. You can change the text if you would like.</a:t>
            </a:r>
          </a:p>
          <a:p>
            <a:pPr marL="800100" lvl="1" indent="-342900">
              <a:buAutoNum type="arabicPeriod"/>
            </a:pPr>
            <a:r>
              <a:rPr lang="en-GB" sz="1400" dirty="0"/>
              <a:t>Select the location where you want to link to from the Link To column on the left</a:t>
            </a:r>
          </a:p>
          <a:p>
            <a:pPr marL="800100" lvl="1" indent="-342900">
              <a:buAutoNum type="arabicPeriod"/>
            </a:pPr>
            <a:r>
              <a:rPr lang="en-GB" sz="1400" dirty="0"/>
              <a:t>Type the address that you want to link to in the Address field</a:t>
            </a:r>
          </a:p>
          <a:p>
            <a:pPr marL="800100" lvl="1" indent="-342900">
              <a:buAutoNum type="arabicPeriod"/>
            </a:pPr>
            <a:r>
              <a:rPr lang="en-GB" sz="1400" dirty="0"/>
              <a:t>Click OK. The text that you selected will now hyperlink to the web address.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3C2701-1474-4A60-A12B-D8F544CB97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1" y="3349395"/>
            <a:ext cx="8339328" cy="33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B213A-98F9-4816-8443-577F1E9AFE77}"/>
              </a:ext>
            </a:extLst>
          </p:cNvPr>
          <p:cNvSpPr/>
          <p:nvPr/>
        </p:nvSpPr>
        <p:spPr>
          <a:xfrm>
            <a:off x="274320" y="643188"/>
            <a:ext cx="7488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Header and Footer:</a:t>
            </a:r>
          </a:p>
          <a:p>
            <a:r>
              <a:rPr lang="en-GB" sz="1600" dirty="0"/>
              <a:t>It is necessary to add information to the Header or Footer of a PowerPoint presentation,</a:t>
            </a:r>
          </a:p>
          <a:p>
            <a:r>
              <a:rPr lang="en-GB" sz="1600" dirty="0"/>
              <a:t>Adding a Header or Footer</a:t>
            </a:r>
          </a:p>
          <a:p>
            <a:r>
              <a:rPr lang="en-GB" sz="1600" dirty="0"/>
              <a:t>1. Select the Insert tab.</a:t>
            </a:r>
          </a:p>
          <a:p>
            <a:r>
              <a:rPr lang="en-GB" sz="1600" dirty="0"/>
              <a:t>2. Click Header &amp; Footer.</a:t>
            </a:r>
          </a:p>
          <a:p>
            <a:r>
              <a:rPr lang="en-GB" sz="1600" dirty="0"/>
              <a:t>3. Select whether you would like to add these settings to the Slides or Notes and Handouts by selecting the appropriate tab </a:t>
            </a:r>
          </a:p>
          <a:p>
            <a:r>
              <a:rPr lang="en-GB" sz="1600" dirty="0"/>
              <a:t>4. Click inside the checkbox to add the Date and Time or Slide Number </a:t>
            </a:r>
          </a:p>
          <a:p>
            <a:r>
              <a:rPr lang="en-GB" sz="1600" dirty="0"/>
              <a:t>5. Type additional information as author’s name in the Footer box </a:t>
            </a:r>
          </a:p>
          <a:p>
            <a:r>
              <a:rPr lang="en-GB" sz="1600" dirty="0"/>
              <a:t>6. If you would like this information to appear on all slides, click Apply to All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87439-821E-4E5F-99DE-793775B582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3320843"/>
            <a:ext cx="8531352" cy="33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91322-C394-4953-8269-B1B4EC947C6D}"/>
              </a:ext>
            </a:extLst>
          </p:cNvPr>
          <p:cNvSpPr/>
          <p:nvPr/>
        </p:nvSpPr>
        <p:spPr>
          <a:xfrm>
            <a:off x="246888" y="618667"/>
            <a:ext cx="85587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Printing Slides: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the File tab 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Print</a:t>
            </a:r>
          </a:p>
          <a:p>
            <a:pPr marL="342900" indent="-342900">
              <a:buAutoNum type="arabicPeriod"/>
            </a:pPr>
            <a:r>
              <a:rPr lang="en-GB" sz="1600" dirty="0"/>
              <a:t>Under Settings click on Print All Slides and select one of the options to print:</a:t>
            </a:r>
          </a:p>
          <a:p>
            <a:pPr marL="800100" lvl="1" indent="-342900">
              <a:buAutoNum type="arabicPeriod"/>
            </a:pPr>
            <a:r>
              <a:rPr lang="en-GB" sz="1600" dirty="0"/>
              <a:t>Print All Slides – print entire presentation</a:t>
            </a:r>
          </a:p>
          <a:p>
            <a:pPr marL="800100" lvl="1" indent="-342900">
              <a:buAutoNum type="arabicPeriod"/>
            </a:pPr>
            <a:r>
              <a:rPr lang="en-GB" sz="1600" dirty="0"/>
              <a:t>Print Selection – only print the selected slides</a:t>
            </a:r>
          </a:p>
          <a:p>
            <a:pPr marL="800100" lvl="1" indent="-342900">
              <a:buAutoNum type="arabicPeriod"/>
            </a:pPr>
            <a:r>
              <a:rPr lang="en-GB" sz="1600" dirty="0"/>
              <a:t>Print Current Slide – only print the current slide</a:t>
            </a:r>
          </a:p>
          <a:p>
            <a:pPr marL="800100" lvl="1" indent="-342900">
              <a:buAutoNum type="arabicPeriod"/>
            </a:pPr>
            <a:r>
              <a:rPr lang="en-GB" sz="1600" dirty="0"/>
              <a:t>Custom Range – enter specific slides to 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B0421-0F03-4039-B13E-0E862E1E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2952191"/>
            <a:ext cx="8650224" cy="37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537442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Best Practices for Creating Presentations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5" y="1379256"/>
            <a:ext cx="8656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Slide layout, font, colour scheme, and content are the main components to developing a great presentation. Follow the guidelines below to create a good presentation: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Identify the critical information that needs to be presented and include it in your presentation.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no more than six bullet points per slide.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Keep bullet points short and to the point.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Keep font sizes consistent.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 not make all of the text uppercase.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For contrast, use a light-coloured font on a dark background and vice versa.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bold formatting to make appropriate words stand out.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Minimize the use of italics. They are more difficult to read.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 not vary the look of one slide greatly from the next. Consistency is key.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Identify text that can be represented pictorially and use appropriate graphics in its place.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Remove unnecessary graphics that are not relevant to the information presented.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consistent colours and font size on each slide.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 not use unusually bright colours.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C6491B-C594-4125-B8CE-67D8445732DA}"/>
              </a:ext>
            </a:extLst>
          </p:cNvPr>
          <p:cNvSpPr/>
          <p:nvPr/>
        </p:nvSpPr>
        <p:spPr>
          <a:xfrm>
            <a:off x="1273693" y="2859613"/>
            <a:ext cx="67778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/>
              <a:t>Pseudo Code and Algorithm</a:t>
            </a:r>
          </a:p>
        </p:txBody>
      </p:sp>
    </p:spTree>
    <p:extLst>
      <p:ext uri="{BB962C8B-B14F-4D97-AF65-F5344CB8AC3E}">
        <p14:creationId xmlns:p14="http://schemas.microsoft.com/office/powerpoint/2010/main" val="34382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5E4C61-795E-4A80-B0F8-94CFB8B1F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237C3-49F7-43C8-9168-8A64DD8292F9}"/>
              </a:ext>
            </a:extLst>
          </p:cNvPr>
          <p:cNvSpPr/>
          <p:nvPr/>
        </p:nvSpPr>
        <p:spPr>
          <a:xfrm>
            <a:off x="285750" y="2342287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Creating presentation using Microsoft Power Point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of different features available in power point to make presentation attractive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Chapter-9,10, IT Essentials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Pseudo code and algorithm.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1ED3B-FDC1-4776-A7F3-0EE5A6830B69}"/>
              </a:ext>
            </a:extLst>
          </p:cNvPr>
          <p:cNvSpPr txBox="1"/>
          <p:nvPr/>
        </p:nvSpPr>
        <p:spPr>
          <a:xfrm>
            <a:off x="342900" y="838200"/>
            <a:ext cx="2001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Algorithm: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6452E-6C8D-49D2-B63D-E7FDB78C6A2B}"/>
              </a:ext>
            </a:extLst>
          </p:cNvPr>
          <p:cNvSpPr/>
          <p:nvPr/>
        </p:nvSpPr>
        <p:spPr>
          <a:xfrm>
            <a:off x="504825" y="1905685"/>
            <a:ext cx="76771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444444"/>
                </a:solidFill>
              </a:rPr>
              <a:t>An algorithm is a step by step procedure to solve a problem.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A procedure is a finite sequence of instructions, where each is carried out in a finite amount of time.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Every problem can be solved with the help of an algorithm.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For example, when the user wants to login to a </a:t>
            </a:r>
            <a:r>
              <a:rPr lang="en-GB" sz="2000" b="1" dirty="0"/>
              <a:t>Facebook account</a:t>
            </a:r>
            <a:r>
              <a:rPr lang="en-GB" sz="2000" dirty="0"/>
              <a:t>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/>
              <a:t>First he has to go to Facebook.com.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/>
              <a:t>Then he has to give the correct username and password.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/>
              <a:t>Then he has to click the login button.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/>
              <a:t>If the username and password are correct, the user can enter his account.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Likewise, every problem has a sequence of steps to solve it. This is also an algorithm because it provides a correct sequence of steps to solve the problem.</a:t>
            </a:r>
            <a:r>
              <a:rPr lang="en-GB" sz="2000" dirty="0">
                <a:solidFill>
                  <a:srgbClr val="444444"/>
                </a:solidFill>
              </a:rPr>
              <a:t> 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055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5344" y="1901166"/>
            <a:ext cx="8226425" cy="47894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If we wish to build a house, we need to design it first.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you think of some possible consequences of not designing a house before building it?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Similarly, computer programs (especially large and complex ones) need to be designed before they are written.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you think of some possible consequences of not designing a program before building it?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One of the things considered when designing a computer program is the algorithm which it will be based on.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A1AD-F809-42B3-8D41-4AA5AB5C2555}" type="slidenum">
              <a:rPr lang="en-US"/>
              <a:pPr/>
              <a:t>21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WHY DO WE NEED TO BUILD ALGORITHMS?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43125"/>
            <a:ext cx="8632280" cy="4876800"/>
          </a:xfrm>
        </p:spPr>
        <p:txBody>
          <a:bodyPr/>
          <a:lstStyle/>
          <a:p>
            <a:r>
              <a:rPr lang="en-US" dirty="0"/>
              <a:t>A computer program is built to solve a certain problem.</a:t>
            </a:r>
          </a:p>
          <a:p>
            <a:pPr>
              <a:buFont typeface="Wingdings" charset="2"/>
              <a:buNone/>
            </a:pPr>
            <a:r>
              <a:rPr lang="en-US" dirty="0"/>
              <a:t>	Examples:</a:t>
            </a:r>
          </a:p>
          <a:p>
            <a:pPr marL="1435100" lvl="2" indent="-520700">
              <a:buFont typeface="Wingdings" charset="2"/>
              <a:buNone/>
            </a:pPr>
            <a:r>
              <a:rPr lang="en-US" sz="2400" dirty="0"/>
              <a:t>1.	A program to calculate the grade obtained given a mark.</a:t>
            </a:r>
          </a:p>
          <a:p>
            <a:pPr marL="1435100" lvl="2" indent="-520700">
              <a:buFont typeface="Wingdings" charset="2"/>
              <a:buNone/>
            </a:pPr>
            <a:r>
              <a:rPr lang="en-US" sz="2400" dirty="0"/>
              <a:t>2.	A program to convert a Gregorian date to an Islamic date.</a:t>
            </a:r>
          </a:p>
          <a:p>
            <a:pPr marL="1435100" lvl="2" indent="-520700">
              <a:buFont typeface="Wingdings" charset="2"/>
              <a:buNone/>
            </a:pPr>
            <a:r>
              <a:rPr lang="en-US" sz="2400" dirty="0"/>
              <a:t>3.	A program to produce a document.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30C03B-DAAA-408A-AC18-373B8F6313A9}" type="slidenum">
              <a:rPr lang="en-US"/>
              <a:pPr/>
              <a:t>22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419100"/>
            <a:ext cx="8524875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ALGORITHMS IN PROGRAM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8787" y="2160588"/>
            <a:ext cx="8226425" cy="3995737"/>
          </a:xfrm>
        </p:spPr>
        <p:txBody>
          <a:bodyPr/>
          <a:lstStyle/>
          <a:p>
            <a:r>
              <a:rPr lang="en-US" dirty="0"/>
              <a:t>Below are steps (in fact, an algorithm) for building a program to solve a particular problem:</a:t>
            </a:r>
          </a:p>
          <a:p>
            <a:pPr lvl="1"/>
            <a:r>
              <a:rPr lang="en-US" dirty="0"/>
              <a:t>Analyze the problem</a:t>
            </a:r>
          </a:p>
          <a:p>
            <a:pPr lvl="1"/>
            <a:r>
              <a:rPr lang="en-US" dirty="0"/>
              <a:t>Design a computer solution to the problem by developing an algorithm.</a:t>
            </a:r>
          </a:p>
          <a:p>
            <a:pPr lvl="1"/>
            <a:r>
              <a:rPr lang="en-US" dirty="0"/>
              <a:t>Write a computer program based on the algorithm.</a:t>
            </a:r>
          </a:p>
          <a:p>
            <a:pPr lvl="1"/>
            <a:r>
              <a:rPr lang="en-US" dirty="0"/>
              <a:t>Test the program.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C1C89-8D8A-4EA3-B283-73E65382E7EF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88CAF2-264D-4E80-A775-1F60B13DF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799" y="419100"/>
            <a:ext cx="8524875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Steps for solving a program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6234-A67B-4143-8691-6001C164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+mn-lt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5811-DE9C-40E4-8F17-191970BF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33551"/>
            <a:ext cx="8421687" cy="476250"/>
          </a:xfrm>
        </p:spPr>
        <p:txBody>
          <a:bodyPr>
            <a:normAutofit/>
          </a:bodyPr>
          <a:lstStyle/>
          <a:p>
            <a:r>
              <a:rPr lang="en-GB" sz="2000" b="1" dirty="0"/>
              <a:t>An algorithm to change a numeric exam result to a letter grade.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FF452-C1BE-439C-AE31-E31A08364819}"/>
              </a:ext>
            </a:extLst>
          </p:cNvPr>
          <p:cNvSpPr/>
          <p:nvPr/>
        </p:nvSpPr>
        <p:spPr>
          <a:xfrm>
            <a:off x="284163" y="2209801"/>
            <a:ext cx="4572000" cy="33916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b="1" dirty="0"/>
              <a:t>Input: </a:t>
            </a:r>
            <a:r>
              <a:rPr lang="en-GB" sz="2000" dirty="0"/>
              <a:t>One number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if</a:t>
            </a:r>
            <a:r>
              <a:rPr lang="en-GB" sz="2000" dirty="0"/>
              <a:t> the number is between 70 and 100 then</a:t>
            </a:r>
          </a:p>
          <a:p>
            <a:pPr lvl="1">
              <a:lnSpc>
                <a:spcPct val="120000"/>
              </a:lnSpc>
            </a:pPr>
            <a:r>
              <a:rPr lang="en-GB" sz="2000" b="1" dirty="0"/>
              <a:t>Set</a:t>
            </a:r>
            <a:r>
              <a:rPr lang="en-GB" sz="2000" dirty="0"/>
              <a:t> the grade to “A”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if</a:t>
            </a:r>
            <a:r>
              <a:rPr lang="en-GB" sz="2000" dirty="0"/>
              <a:t> the number is between 50 and 69 then</a:t>
            </a:r>
          </a:p>
          <a:p>
            <a:pPr lvl="1">
              <a:lnSpc>
                <a:spcPct val="120000"/>
              </a:lnSpc>
            </a:pPr>
            <a:r>
              <a:rPr lang="en-GB" sz="2000" b="1" dirty="0"/>
              <a:t>Set</a:t>
            </a:r>
            <a:r>
              <a:rPr lang="en-GB" sz="2000" dirty="0"/>
              <a:t> the grade to “B”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if</a:t>
            </a:r>
            <a:r>
              <a:rPr lang="en-GB" sz="2000" dirty="0"/>
              <a:t> the number is between 40 and 59 then</a:t>
            </a:r>
          </a:p>
          <a:p>
            <a:pPr lvl="1">
              <a:lnSpc>
                <a:spcPct val="120000"/>
              </a:lnSpc>
            </a:pPr>
            <a:r>
              <a:rPr lang="en-GB" sz="2000" b="1" dirty="0"/>
              <a:t>Set</a:t>
            </a:r>
            <a:r>
              <a:rPr lang="en-GB" sz="2000" dirty="0"/>
              <a:t> the grade to “C”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Return</a:t>
            </a:r>
            <a:r>
              <a:rPr lang="en-GB" sz="2000" dirty="0"/>
              <a:t> Grade</a:t>
            </a:r>
          </a:p>
          <a:p>
            <a:pPr>
              <a:lnSpc>
                <a:spcPct val="120000"/>
              </a:lnSpc>
            </a:pPr>
            <a:r>
              <a:rPr lang="en-GB" sz="20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8409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A0F5BC-9587-4953-B2CD-C32C4C2F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238"/>
            <a:ext cx="8574087" cy="968375"/>
          </a:xfrm>
        </p:spPr>
        <p:txBody>
          <a:bodyPr/>
          <a:lstStyle/>
          <a:p>
            <a:pPr algn="l"/>
            <a:r>
              <a:rPr lang="en-GB" dirty="0">
                <a:latin typeface="+mn-lt"/>
              </a:rPr>
              <a:t>Example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F341D-291A-4938-8781-24F9FC3D32EB}"/>
              </a:ext>
            </a:extLst>
          </p:cNvPr>
          <p:cNvSpPr/>
          <p:nvPr/>
        </p:nvSpPr>
        <p:spPr>
          <a:xfrm>
            <a:off x="352424" y="2046238"/>
            <a:ext cx="8505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An algorithm that finds the average of two numbers</a:t>
            </a:r>
          </a:p>
          <a:p>
            <a:br>
              <a:rPr lang="en-GB" sz="2400" dirty="0"/>
            </a:br>
            <a:r>
              <a:rPr lang="en-GB" sz="2400" b="1" dirty="0"/>
              <a:t>Input: </a:t>
            </a:r>
            <a:r>
              <a:rPr lang="en-GB" sz="2400" dirty="0"/>
              <a:t>Two numbers</a:t>
            </a:r>
          </a:p>
          <a:p>
            <a:r>
              <a:rPr lang="en-GB" sz="2400" b="1" dirty="0"/>
              <a:t>Add</a:t>
            </a:r>
            <a:r>
              <a:rPr lang="en-GB" sz="2400" dirty="0"/>
              <a:t> the two numbers</a:t>
            </a:r>
          </a:p>
          <a:p>
            <a:r>
              <a:rPr lang="en-GB" sz="2400" b="1" dirty="0"/>
              <a:t>Divide</a:t>
            </a:r>
            <a:r>
              <a:rPr lang="en-GB" sz="2400" dirty="0"/>
              <a:t> the result by 2</a:t>
            </a:r>
          </a:p>
          <a:p>
            <a:r>
              <a:rPr lang="en-GB" sz="2400" b="1" dirty="0"/>
              <a:t>Return</a:t>
            </a:r>
            <a:r>
              <a:rPr lang="en-GB" sz="2400" dirty="0"/>
              <a:t> the result</a:t>
            </a:r>
          </a:p>
          <a:p>
            <a:r>
              <a:rPr lang="en-GB" sz="2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053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218B-4F06-4FF0-87B2-C2B06952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Classroom Activity-1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9AA7-6F32-4219-BF07-E3CE0052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78" y="2133600"/>
            <a:ext cx="8495972" cy="3992563"/>
          </a:xfrm>
        </p:spPr>
        <p:txBody>
          <a:bodyPr/>
          <a:lstStyle/>
          <a:p>
            <a:r>
              <a:rPr lang="en-GB" dirty="0"/>
              <a:t>Write an algorithm to change a numeric exam result to a pass/no pass grade.</a:t>
            </a:r>
          </a:p>
          <a:p>
            <a:r>
              <a:rPr lang="en-GB" dirty="0"/>
              <a:t>Write an algorithm to find the largest of 1000 numbers.</a:t>
            </a:r>
          </a:p>
        </p:txBody>
      </p:sp>
    </p:spTree>
    <p:extLst>
      <p:ext uri="{BB962C8B-B14F-4D97-AF65-F5344CB8AC3E}">
        <p14:creationId xmlns:p14="http://schemas.microsoft.com/office/powerpoint/2010/main" val="86912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2058328"/>
            <a:ext cx="8335962" cy="4648200"/>
          </a:xfrm>
        </p:spPr>
        <p:txBody>
          <a:bodyPr>
            <a:normAutofit/>
          </a:bodyPr>
          <a:lstStyle/>
          <a:p>
            <a:pPr marL="347663" indent="-347663">
              <a:lnSpc>
                <a:spcPct val="80000"/>
              </a:lnSpc>
            </a:pPr>
            <a:r>
              <a:rPr lang="en-GB" dirty="0"/>
              <a:t>Pseudocode is an informal way of writing a program. </a:t>
            </a:r>
          </a:p>
          <a:p>
            <a:pPr marL="347663" indent="-347663">
              <a:lnSpc>
                <a:spcPct val="80000"/>
              </a:lnSpc>
            </a:pPr>
            <a:r>
              <a:rPr lang="en-GB" dirty="0"/>
              <a:t>It is not exactly a computer program. It represents the algorithm of the program in natural language and mathematical notations. </a:t>
            </a:r>
          </a:p>
          <a:p>
            <a:pPr marL="347663" indent="-347663">
              <a:lnSpc>
                <a:spcPct val="80000"/>
              </a:lnSpc>
            </a:pPr>
            <a:r>
              <a:rPr lang="en-GB" dirty="0"/>
              <a:t>Usually, there is no particular code syntax to write a pseudocode. Therefore, there is no strict syntax as a usual programming language. It uses simple English language.</a:t>
            </a:r>
            <a:endParaRPr lang="en-US" dirty="0"/>
          </a:p>
          <a:p>
            <a:pPr marL="347663" indent="-347663">
              <a:lnSpc>
                <a:spcPct val="80000"/>
              </a:lnSpc>
            </a:pPr>
            <a:r>
              <a:rPr lang="en-US" dirty="0"/>
              <a:t>An outline of a program, written in a form that can easily be converted into real programming statements. </a:t>
            </a:r>
          </a:p>
          <a:p>
            <a:pPr marL="347663" indent="-347663">
              <a:lnSpc>
                <a:spcPct val="80000"/>
              </a:lnSpc>
            </a:pPr>
            <a:r>
              <a:rPr lang="en-US" dirty="0"/>
              <a:t>It resembles the actual program that will be implemented later. However, it cannot be compiled nor executed.</a:t>
            </a:r>
          </a:p>
          <a:p>
            <a:pPr marL="347663" indent="-347663">
              <a:lnSpc>
                <a:spcPct val="30000"/>
              </a:lnSpc>
              <a:buFont typeface="Wingdings" charset="2"/>
              <a:buNone/>
            </a:pPr>
            <a:endParaRPr 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E1184-2D6C-4553-ABC3-AAF308718031}" type="slidenum">
              <a:rPr lang="en-US"/>
              <a:pPr/>
              <a:t>27</a:t>
            </a:fld>
            <a:endParaRPr 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cap="all" dirty="0"/>
              <a:t>Pseudocode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9335-C600-4FDE-9905-B7B1E915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2ACB-7F06-4E85-8634-1732EF5E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62175"/>
            <a:ext cx="7076747" cy="3992563"/>
          </a:xfrm>
        </p:spPr>
        <p:txBody>
          <a:bodyPr/>
          <a:lstStyle/>
          <a:p>
            <a:pPr marL="347663" indent="-347663">
              <a:lnSpc>
                <a:spcPct val="80000"/>
              </a:lnSpc>
            </a:pPr>
            <a:r>
              <a:rPr lang="en-US" dirty="0"/>
              <a:t>Pseudocode normally codes the following actions:</a:t>
            </a:r>
          </a:p>
          <a:p>
            <a:pPr marL="347663" indent="-347663">
              <a:lnSpc>
                <a:spcPct val="0"/>
              </a:lnSpc>
              <a:buFont typeface="Wingdings" charset="2"/>
              <a:buNone/>
            </a:pPr>
            <a:endParaRPr lang="en-US" sz="3200" dirty="0"/>
          </a:p>
          <a:p>
            <a:pPr lvl="1">
              <a:lnSpc>
                <a:spcPct val="70000"/>
              </a:lnSpc>
            </a:pPr>
            <a:r>
              <a:rPr lang="en-US" sz="2800" dirty="0"/>
              <a:t> Initialization of variables</a:t>
            </a:r>
          </a:p>
          <a:p>
            <a:pPr lvl="1">
              <a:lnSpc>
                <a:spcPct val="70000"/>
              </a:lnSpc>
            </a:pPr>
            <a:r>
              <a:rPr lang="en-US" sz="2800" dirty="0"/>
              <a:t> Assignment of values to the variables</a:t>
            </a:r>
          </a:p>
          <a:p>
            <a:pPr lvl="1">
              <a:lnSpc>
                <a:spcPct val="70000"/>
              </a:lnSpc>
            </a:pPr>
            <a:r>
              <a:rPr lang="en-US" sz="2800" dirty="0"/>
              <a:t> Arithmetic operations</a:t>
            </a:r>
          </a:p>
          <a:p>
            <a:pPr lvl="1">
              <a:lnSpc>
                <a:spcPct val="70000"/>
              </a:lnSpc>
            </a:pPr>
            <a:r>
              <a:rPr lang="en-US" sz="2800" dirty="0"/>
              <a:t> Relational operations</a:t>
            </a:r>
          </a:p>
          <a:p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89A004-C88B-40A4-9220-51BC39AC5233}"/>
              </a:ext>
            </a:extLst>
          </p:cNvPr>
          <p:cNvSpPr txBox="1">
            <a:spLocks noChangeArrowheads="1"/>
          </p:cNvSpPr>
          <p:nvPr/>
        </p:nvSpPr>
        <p:spPr>
          <a:xfrm>
            <a:off x="284162" y="565439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cap="all" dirty="0"/>
              <a:t>Pseudocode (cont..)</a:t>
            </a:r>
          </a:p>
        </p:txBody>
      </p:sp>
    </p:spTree>
    <p:extLst>
      <p:ext uri="{BB962C8B-B14F-4D97-AF65-F5344CB8AC3E}">
        <p14:creationId xmlns:p14="http://schemas.microsoft.com/office/powerpoint/2010/main" val="239219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B794-514B-4746-ADF0-B0DF16CC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08E4D-59B3-4014-94EB-82912FBB6E9D}"/>
              </a:ext>
            </a:extLst>
          </p:cNvPr>
          <p:cNvSpPr/>
          <p:nvPr/>
        </p:nvSpPr>
        <p:spPr>
          <a:xfrm>
            <a:off x="504825" y="1847493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>
                <a:solidFill>
                  <a:srgbClr val="444444"/>
                </a:solidFill>
                <a:latin typeface="Open Sans"/>
              </a:rPr>
              <a:t>Pseudocode to add 2 numbers is as</a:t>
            </a:r>
            <a:r>
              <a:rPr lang="en-GB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GB" b="1" dirty="0">
                <a:solidFill>
                  <a:srgbClr val="444444"/>
                </a:solidFill>
                <a:latin typeface="Open Sans"/>
              </a:rPr>
              <a:t>follows;</a:t>
            </a:r>
          </a:p>
          <a:p>
            <a:pPr fontAlgn="base"/>
            <a:r>
              <a:rPr lang="en-GB" dirty="0" err="1">
                <a:solidFill>
                  <a:srgbClr val="1D93AD"/>
                </a:solidFill>
                <a:latin typeface="Open Sans"/>
              </a:rPr>
              <a:t>SumOfTwoNumbers</a:t>
            </a:r>
            <a:r>
              <a:rPr lang="en-GB" dirty="0">
                <a:solidFill>
                  <a:srgbClr val="1D93AD"/>
                </a:solidFill>
                <a:latin typeface="Open Sans"/>
              </a:rPr>
              <a:t>()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Begin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            Set sum=0;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            Read: num1, num2;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            Set sum = num1+num2;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            Print sum;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End</a:t>
            </a:r>
          </a:p>
          <a:p>
            <a:pPr fontAlgn="base"/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b="1" dirty="0">
                <a:solidFill>
                  <a:srgbClr val="444444"/>
                </a:solidFill>
                <a:latin typeface="Open Sans"/>
              </a:rPr>
              <a:t>Pseudocode to find the area of a Rectangle is as follows:</a:t>
            </a:r>
          </a:p>
          <a:p>
            <a:pPr fontAlgn="base"/>
            <a:r>
              <a:rPr lang="en-GB" dirty="0" err="1">
                <a:solidFill>
                  <a:srgbClr val="1D93AD"/>
                </a:solidFill>
                <a:latin typeface="Open Sans"/>
              </a:rPr>
              <a:t>AreaOfRectangle</a:t>
            </a:r>
            <a:r>
              <a:rPr lang="en-GB" dirty="0">
                <a:solidFill>
                  <a:srgbClr val="1D93AD"/>
                </a:solidFill>
                <a:latin typeface="Open Sans"/>
              </a:rPr>
              <a:t>()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Begin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            Read: width, length;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            Set area = width * length;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            Print area;</a:t>
            </a:r>
            <a:endParaRPr lang="en-GB" dirty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GB" dirty="0">
                <a:solidFill>
                  <a:srgbClr val="1D93AD"/>
                </a:solidFill>
                <a:latin typeface="Open Sans"/>
              </a:rPr>
              <a:t>End</a:t>
            </a:r>
            <a:endParaRPr lang="en-GB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81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B03A-3322-4AE6-9099-E8366EB0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Specific Objectives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194BBF-6E9B-4D0E-AF5A-A1B15E8C1D54}"/>
              </a:ext>
            </a:extLst>
          </p:cNvPr>
          <p:cNvSpPr txBox="1">
            <a:spLocks/>
          </p:cNvSpPr>
          <p:nvPr/>
        </p:nvSpPr>
        <p:spPr>
          <a:xfrm>
            <a:off x="7922035" y="2030552"/>
            <a:ext cx="7754112" cy="361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2597B-87AD-4BEC-BA76-14E0468A1030}"/>
              </a:ext>
            </a:extLst>
          </p:cNvPr>
          <p:cNvSpPr txBox="1"/>
          <p:nvPr/>
        </p:nvSpPr>
        <p:spPr>
          <a:xfrm>
            <a:off x="647700" y="1878152"/>
            <a:ext cx="648902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Introduction </a:t>
            </a:r>
            <a:r>
              <a:rPr lang="en-US" dirty="0"/>
              <a:t>to MS-power point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Become familiar with Power point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Create a new presentation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Add slides to a presentation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Entering text on slides &amp; Adding a Text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Formatting – applying design theme and formatting 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Content Slides &amp; Applying Slide Transitions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Insert graphics and other objects - Inserting an Image and shape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Inserting Hyperlinks &amp; Header and Footer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Printing 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Best Practices for Creating Presentations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Description of pseudo code and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Examples of pseudo code and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Difference between pseudo code &amp; algorithm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919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CA8B-5B5E-4679-8985-625EE389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3" y="2152650"/>
            <a:ext cx="7697787" cy="3992563"/>
          </a:xfrm>
        </p:spPr>
        <p:txBody>
          <a:bodyPr/>
          <a:lstStyle/>
          <a:p>
            <a:r>
              <a:rPr lang="en-GB" dirty="0"/>
              <a:t>Write a Pseudocode to print 5 numbers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EA4964-F265-46F8-A62C-886021D4B53B}"/>
              </a:ext>
            </a:extLst>
          </p:cNvPr>
          <p:cNvSpPr txBox="1">
            <a:spLocks/>
          </p:cNvSpPr>
          <p:nvPr/>
        </p:nvSpPr>
        <p:spPr>
          <a:xfrm>
            <a:off x="284956" y="544657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Classroom Activity-2</a:t>
            </a:r>
          </a:p>
        </p:txBody>
      </p:sp>
    </p:spTree>
    <p:extLst>
      <p:ext uri="{BB962C8B-B14F-4D97-AF65-F5344CB8AC3E}">
        <p14:creationId xmlns:p14="http://schemas.microsoft.com/office/powerpoint/2010/main" val="1674591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002B-89F1-40F7-A263-E92046B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551169"/>
            <a:ext cx="8574087" cy="967840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+mn-lt"/>
              </a:rPr>
              <a:t>Difference Between Algorithm and Pseudocode</a:t>
            </a:r>
            <a:br>
              <a:rPr lang="en-GB" sz="3200" dirty="0">
                <a:latin typeface="+mn-lt"/>
              </a:rPr>
            </a:br>
            <a:endParaRPr lang="en-GB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8A48-76FB-4BF7-9ECD-F7A7D04F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78" y="1981200"/>
            <a:ext cx="8419772" cy="399256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444444"/>
                </a:solidFill>
                <a:latin typeface="Open Sans"/>
              </a:rPr>
              <a:t>An algorithm is an unambiguous specification of how to solve a problem.</a:t>
            </a:r>
          </a:p>
          <a:p>
            <a:r>
              <a:rPr lang="en-GB" dirty="0">
                <a:solidFill>
                  <a:srgbClr val="444444"/>
                </a:solidFill>
                <a:latin typeface="Open Sans"/>
              </a:rPr>
              <a:t> Pseudocode is an informal high-level description of the operating principle of a computer program or other algorithm.</a:t>
            </a:r>
          </a:p>
          <a:p>
            <a:pPr fontAlgn="base"/>
            <a:r>
              <a:rPr lang="en-GB" sz="3200" b="1" dirty="0">
                <a:solidFill>
                  <a:schemeClr val="bg2">
                    <a:lumMod val="75000"/>
                  </a:schemeClr>
                </a:solidFill>
              </a:rPr>
              <a:t>Usage</a:t>
            </a:r>
          </a:p>
          <a:p>
            <a:pPr fontAlgn="base"/>
            <a:r>
              <a:rPr lang="en-GB" dirty="0"/>
              <a:t>An algorithm helps to simplify and understand the problem. On the other hand, pseudocode is a method of developing an algorithm.</a:t>
            </a:r>
          </a:p>
          <a:p>
            <a:endParaRPr lang="en-GB" dirty="0">
              <a:solidFill>
                <a:srgbClr val="444444"/>
              </a:solidFill>
              <a:latin typeface="Open San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054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Essentials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Chapter 9,10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926511"/>
            <a:ext cx="828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module is available on CISCO account.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695018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A4F3-E310-4D4F-B8BE-ED29A197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/>
              <a:t>Reference (for further study)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223A-2FF5-4508-8DEB-75772F03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0C55D-BD4A-4344-809A-BF940483FA3A}"/>
              </a:ext>
            </a:extLst>
          </p:cNvPr>
          <p:cNvSpPr/>
          <p:nvPr/>
        </p:nvSpPr>
        <p:spPr>
          <a:xfrm>
            <a:off x="428624" y="2334310"/>
            <a:ext cx="8429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hlinkClick r:id="rId2"/>
              </a:rPr>
              <a:t>https://www.microsoft.com/en-us/microsoft-365/powerpoint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>
                <a:hlinkClick r:id="rId3"/>
              </a:rPr>
              <a:t>https://support.office.com/en-us/article/powerpoint-for-windows-training-40e8c930-cb0b-40d8-82c4-bd53d3398787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40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974232"/>
            <a:ext cx="8012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hlinkClick r:id="rId2"/>
              </a:rPr>
              <a:t>https://edu.gcfglobal.org/en/powerpoint2016/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>
                <a:hlinkClick r:id="rId3"/>
              </a:rPr>
              <a:t>https://www.geeksforgeeks.org/how-to-write-a-pseudo-code/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>
                <a:hlinkClick r:id="rId4"/>
              </a:rPr>
              <a:t>https://pediaa.com/difference-between-algorithm-and-pseudocode/</a:t>
            </a:r>
            <a:endParaRPr lang="en-GB" dirty="0"/>
          </a:p>
          <a:p>
            <a:pPr marL="342900" indent="-342900">
              <a:buFontTx/>
              <a:buAutoNum type="arabicPeriod"/>
            </a:pPr>
            <a:r>
              <a:rPr lang="en-GB" dirty="0">
                <a:hlinkClick r:id="rId5"/>
              </a:rPr>
              <a:t>https://blog.usejournal.com/how-to-write-pseudocode-a-beginners-guide-29956242698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 – Power Point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254321" y="1602523"/>
            <a:ext cx="86561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Microsoft Office PowerPoint is a presentation software application that aids users in the creation of professional, high-impact, dynamic presentations.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Component of a presentation - Slides are the building blocks of a PowerPoint presentation.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400" dirty="0"/>
              <a:t>By using slides, the focus is not only on the speaker, but on the visuals (slides) as well.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 PowerPoint allows to use images, audio and video to have a greater visual impact.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 Visual and audio cues helps a presenter be more spontaneous and interactive with the audience.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5CBB9D9-2AEF-41EC-AD9A-994469C6913E}"/>
              </a:ext>
            </a:extLst>
          </p:cNvPr>
          <p:cNvSpPr txBox="1">
            <a:spLocks/>
          </p:cNvSpPr>
          <p:nvPr/>
        </p:nvSpPr>
        <p:spPr>
          <a:xfrm>
            <a:off x="269748" y="62161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Become Familiar with power point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1B1D81-E0C0-44CE-8454-5991537373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" y="2793751"/>
            <a:ext cx="8874252" cy="3936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96E7F-20BF-40F6-A93E-3CE8D4748329}"/>
              </a:ext>
            </a:extLst>
          </p:cNvPr>
          <p:cNvSpPr txBox="1"/>
          <p:nvPr/>
        </p:nvSpPr>
        <p:spPr>
          <a:xfrm>
            <a:off x="269748" y="977869"/>
            <a:ext cx="8604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When you create a Blank Presentation in PowerPoint, the workspace opens in Normal view. </a:t>
            </a:r>
          </a:p>
          <a:p>
            <a:r>
              <a:rPr lang="en-GB" sz="1600" dirty="0"/>
              <a:t>View is divided into three areas: </a:t>
            </a:r>
          </a:p>
          <a:p>
            <a:pPr marL="342900" indent="-342900">
              <a:buAutoNum type="arabicParenR"/>
            </a:pPr>
            <a:r>
              <a:rPr lang="en-GB" sz="1600" dirty="0"/>
              <a:t>Slide Pane - shows the full layout of a slide</a:t>
            </a:r>
          </a:p>
          <a:p>
            <a:pPr marL="342900" indent="-342900">
              <a:buAutoNum type="arabicParenR"/>
            </a:pPr>
            <a:r>
              <a:rPr lang="en-GB" sz="1600" dirty="0"/>
              <a:t>Thumbnails – shows slide thumbnails</a:t>
            </a:r>
          </a:p>
          <a:p>
            <a:pPr marL="342900" indent="-342900">
              <a:buAutoNum type="arabicParenR"/>
            </a:pPr>
            <a:r>
              <a:rPr lang="en-GB" sz="1600" dirty="0"/>
              <a:t>Notes Pane – used to input text relevant to a specific slide </a:t>
            </a:r>
          </a:p>
          <a:p>
            <a:pPr marL="342900" indent="-342900">
              <a:buAutoNum type="arabicParenR"/>
            </a:pPr>
            <a:r>
              <a:rPr lang="en-GB" sz="1600" dirty="0"/>
              <a:t>Other views include </a:t>
            </a:r>
            <a:r>
              <a:rPr lang="en-GB" sz="1600" b="1" dirty="0"/>
              <a:t>Slide Sorter </a:t>
            </a:r>
            <a:r>
              <a:rPr lang="en-GB" sz="1600" dirty="0"/>
              <a:t>view which shows thumbnails of the entire presentation and </a:t>
            </a:r>
            <a:r>
              <a:rPr lang="en-GB" sz="1600" b="1" dirty="0"/>
              <a:t>Slide Show </a:t>
            </a:r>
            <a:r>
              <a:rPr lang="en-GB" sz="1600" dirty="0"/>
              <a:t>view where you preview your presentation as your audience will see it.</a:t>
            </a:r>
          </a:p>
        </p:txBody>
      </p:sp>
    </p:spTree>
    <p:extLst>
      <p:ext uri="{BB962C8B-B14F-4D97-AF65-F5344CB8AC3E}">
        <p14:creationId xmlns:p14="http://schemas.microsoft.com/office/powerpoint/2010/main" val="318903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15C92B-E650-4E34-8F06-824185FF1979}"/>
              </a:ext>
            </a:extLst>
          </p:cNvPr>
          <p:cNvSpPr/>
          <p:nvPr/>
        </p:nvSpPr>
        <p:spPr>
          <a:xfrm>
            <a:off x="201168" y="613309"/>
            <a:ext cx="85130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Creating a New Presentation:</a:t>
            </a:r>
          </a:p>
          <a:p>
            <a:endParaRPr lang="en-GB" dirty="0"/>
          </a:p>
          <a:p>
            <a:r>
              <a:rPr lang="en-GB" sz="1600" dirty="0"/>
              <a:t>To Create a New Presentation:</a:t>
            </a:r>
          </a:p>
          <a:p>
            <a:r>
              <a:rPr lang="en-GB" sz="1600" dirty="0"/>
              <a:t>1.Click on the File tab </a:t>
            </a:r>
          </a:p>
          <a:p>
            <a:r>
              <a:rPr lang="en-GB" sz="1600" dirty="0"/>
              <a:t>2. Click on New </a:t>
            </a:r>
          </a:p>
          <a:p>
            <a:r>
              <a:rPr lang="en-GB" sz="1600" dirty="0"/>
              <a:t>3. Select either a Blank Presentation, a featured theme or search for online templates and themes</a:t>
            </a:r>
          </a:p>
          <a:p>
            <a:r>
              <a:rPr lang="en-GB" sz="1600" dirty="0"/>
              <a:t>4. Double-click Blank Presentation to create a new presentation</a:t>
            </a:r>
          </a:p>
          <a:p>
            <a:r>
              <a:rPr lang="en-GB" sz="1600" dirty="0"/>
              <a:t>5. For saving the file – click on File tab and click ‘save’ or ‘save as’ option.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2ADD8-FAA2-4833-A981-8585ACEB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829300"/>
            <a:ext cx="8741664" cy="39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C68B7-D5D1-4CDD-BF8A-7566F3477F99}"/>
              </a:ext>
            </a:extLst>
          </p:cNvPr>
          <p:cNvSpPr/>
          <p:nvPr/>
        </p:nvSpPr>
        <p:spPr>
          <a:xfrm>
            <a:off x="265176" y="596360"/>
            <a:ext cx="8759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Adding New Slides: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Each slide in PowerPoint has a slide layout.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Slide layouts contain formatting, positioning, and </a:t>
            </a:r>
          </a:p>
          <a:p>
            <a:r>
              <a:rPr lang="en-GB" dirty="0"/>
              <a:t>placeholders for all of the content that appears on a slide.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PowerPoint includes nine built-in slide layouts: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9B423-8EC1-46B5-8EEA-4AF90AFA2509}"/>
              </a:ext>
            </a:extLst>
          </p:cNvPr>
          <p:cNvSpPr/>
          <p:nvPr/>
        </p:nvSpPr>
        <p:spPr>
          <a:xfrm>
            <a:off x="5173599" y="1796688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2400" b="1" dirty="0"/>
              <a:t>To Add New Slides: </a:t>
            </a:r>
          </a:p>
          <a:p>
            <a:pPr marL="342900" indent="-342900">
              <a:buAutoNum type="arabicPeriod"/>
            </a:pPr>
            <a:r>
              <a:rPr lang="en-GB" dirty="0"/>
              <a:t>Click on the Home tab</a:t>
            </a:r>
          </a:p>
          <a:p>
            <a:pPr marL="342900" indent="-342900">
              <a:buAutoNum type="arabicPeriod"/>
            </a:pPr>
            <a:r>
              <a:rPr lang="en-GB" dirty="0"/>
              <a:t>Click on New Slide in the Slides group</a:t>
            </a:r>
          </a:p>
          <a:p>
            <a:pPr marL="342900" indent="-342900">
              <a:buAutoNum type="arabicPeriod"/>
            </a:pPr>
            <a:r>
              <a:rPr lang="en-GB" dirty="0"/>
              <a:t> Choose a slide layout 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BB53F-F4A8-43BF-A254-AA34BC84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362713"/>
            <a:ext cx="4429125" cy="3788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C0A08-F0CE-4C6D-8184-77AE2F06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9" y="3860984"/>
            <a:ext cx="3705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DE36C-01BA-4369-8376-56416889AFCD}"/>
              </a:ext>
            </a:extLst>
          </p:cNvPr>
          <p:cNvSpPr/>
          <p:nvPr/>
        </p:nvSpPr>
        <p:spPr>
          <a:xfrm>
            <a:off x="256032" y="651224"/>
            <a:ext cx="80101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Entering Text on a Slide </a:t>
            </a:r>
          </a:p>
          <a:p>
            <a:endParaRPr lang="en-GB" sz="1600" dirty="0"/>
          </a:p>
          <a:p>
            <a:r>
              <a:rPr lang="en-GB" sz="1600" dirty="0"/>
              <a:t>When you create a new presentation, the first slide to appear is a Title slide. It contains two placeholders: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title placeholder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subtitle placeholder. To add text, click within the placeholder and type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302C4-0B89-43E8-8093-457141DC38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2322577"/>
            <a:ext cx="8750808" cy="43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64F08-195D-45EE-859E-D33D17AE32D6}"/>
              </a:ext>
            </a:extLst>
          </p:cNvPr>
          <p:cNvSpPr/>
          <p:nvPr/>
        </p:nvSpPr>
        <p:spPr>
          <a:xfrm>
            <a:off x="228600" y="591003"/>
            <a:ext cx="71506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Adding a Text Box:</a:t>
            </a:r>
          </a:p>
          <a:p>
            <a:pPr marL="342900" indent="-342900">
              <a:buAutoNum type="arabicPeriod"/>
            </a:pPr>
            <a:r>
              <a:rPr lang="en-GB" dirty="0"/>
              <a:t>From the Insert tab, click on Text Box. </a:t>
            </a:r>
          </a:p>
          <a:p>
            <a:pPr marL="342900" indent="-342900">
              <a:buAutoNum type="arabicPeriod"/>
            </a:pPr>
            <a:r>
              <a:rPr lang="en-GB" dirty="0"/>
              <a:t>Left-click on the area of the slide where you want to add text. </a:t>
            </a:r>
          </a:p>
          <a:p>
            <a:pPr marL="342900" indent="-342900">
              <a:buAutoNum type="arabicPeriod"/>
            </a:pPr>
            <a:r>
              <a:rPr lang="en-GB" dirty="0"/>
              <a:t>While maintaining the left-click, drag the mouse cursor down a bit and then to the right, then release. The dashed text box appears. </a:t>
            </a:r>
          </a:p>
          <a:p>
            <a:pPr marL="342900" indent="-342900">
              <a:buAutoNum type="arabicPeriod"/>
            </a:pPr>
            <a:r>
              <a:rPr lang="en-GB" dirty="0"/>
              <a:t>Left-click once inside the text box and start entering your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9C5CB-FEF4-41AB-B1D9-8F630E99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71750"/>
            <a:ext cx="8769096" cy="1714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44EFF-9995-4452-8D76-B655E5FC6F95}"/>
              </a:ext>
            </a:extLst>
          </p:cNvPr>
          <p:cNvSpPr/>
          <p:nvPr/>
        </p:nvSpPr>
        <p:spPr>
          <a:xfrm>
            <a:off x="5897880" y="3273552"/>
            <a:ext cx="420624" cy="89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AF9EC-3622-4E8A-B13C-716C5B0C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16" y="4539234"/>
            <a:ext cx="5591175" cy="163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514C5-C38A-488C-B016-DFC364A444E5}"/>
              </a:ext>
            </a:extLst>
          </p:cNvPr>
          <p:cNvSpPr txBox="1"/>
          <p:nvPr/>
        </p:nvSpPr>
        <p:spPr>
          <a:xfrm>
            <a:off x="5556570" y="3733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CBF05-4FC0-4912-9CF9-3F0D15693C6D}"/>
              </a:ext>
            </a:extLst>
          </p:cNvPr>
          <p:cNvSpPr txBox="1"/>
          <p:nvPr/>
        </p:nvSpPr>
        <p:spPr>
          <a:xfrm>
            <a:off x="2895600" y="4955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736810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9FAC538B86647A32C1B7FDC9A8E18" ma:contentTypeVersion="5" ma:contentTypeDescription="Create a new document." ma:contentTypeScope="" ma:versionID="983c781f38812b01ffb118904589d328">
  <xsd:schema xmlns:xsd="http://www.w3.org/2001/XMLSchema" xmlns:xs="http://www.w3.org/2001/XMLSchema" xmlns:p="http://schemas.microsoft.com/office/2006/metadata/properties" xmlns:ns3="af715915-5d26-49bd-ac0e-0d38fbdbc500" xmlns:ns4="45ea213e-30aa-4813-9657-fc902e06e01a" targetNamespace="http://schemas.microsoft.com/office/2006/metadata/properties" ma:root="true" ma:fieldsID="e652478292845265f043748978fb71f2" ns3:_="" ns4:_="">
    <xsd:import namespace="af715915-5d26-49bd-ac0e-0d38fbdbc500"/>
    <xsd:import namespace="45ea213e-30aa-4813-9657-fc902e06e0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15915-5d26-49bd-ac0e-0d38fbdbc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a213e-30aa-4813-9657-fc902e06e0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88292-0DBA-41C7-9C73-5B989AD68265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45ea213e-30aa-4813-9657-fc902e06e01a"/>
    <ds:schemaRef ds:uri="http://schemas.microsoft.com/office/2006/metadata/properties"/>
    <ds:schemaRef ds:uri="http://purl.org/dc/terms/"/>
    <ds:schemaRef ds:uri="http://schemas.microsoft.com/office/infopath/2007/PartnerControls"/>
    <ds:schemaRef ds:uri="af715915-5d26-49bd-ac0e-0d38fbdbc50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960C9F-376E-417A-8BF3-571E4635BA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15915-5d26-49bd-ac0e-0d38fbdbc500"/>
    <ds:schemaRef ds:uri="45ea213e-30aa-4813-9657-fc902e06e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D6083E-BAAB-446D-B660-638AF4EB4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665</TotalTime>
  <Words>2247</Words>
  <Application>Microsoft Office PowerPoint</Application>
  <PresentationFormat>On-screen Show (4:3)</PresentationFormat>
  <Paragraphs>274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Corbel</vt:lpstr>
      <vt:lpstr>Open Sans</vt:lpstr>
      <vt:lpstr>Times New Roman</vt:lpstr>
      <vt:lpstr>Wingdings</vt:lpstr>
      <vt:lpstr>Spectrum</vt:lpstr>
      <vt:lpstr>Lecture -8 </vt:lpstr>
      <vt:lpstr>Lecture Outline</vt:lpstr>
      <vt:lpstr>Specific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WE NEED TO BUILD ALGORITHMS?</vt:lpstr>
      <vt:lpstr>ALGORITHMS IN PROGRAM DESIGN</vt:lpstr>
      <vt:lpstr>Steps for solving a program </vt:lpstr>
      <vt:lpstr>Example 1</vt:lpstr>
      <vt:lpstr>Example 2</vt:lpstr>
      <vt:lpstr>Classroom Activity-1</vt:lpstr>
      <vt:lpstr>Pseudocode</vt:lpstr>
      <vt:lpstr>PowerPoint Presentation</vt:lpstr>
      <vt:lpstr>Example</vt:lpstr>
      <vt:lpstr>PowerPoint Presentation</vt:lpstr>
      <vt:lpstr>Difference Between Algorithm and Pseudocode </vt:lpstr>
      <vt:lpstr>IT Essentials</vt:lpstr>
      <vt:lpstr>Reference (for further study)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Tasnim Rahman</cp:lastModifiedBy>
  <cp:revision>73</cp:revision>
  <dcterms:created xsi:type="dcterms:W3CDTF">2018-12-10T17:20:29Z</dcterms:created>
  <dcterms:modified xsi:type="dcterms:W3CDTF">2020-04-30T08:57:22Z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0x01010020B9FAC538B86647A32C1B7FDC9A8E18</vt:lpwstr>
  </property>
</Properties>
</file>