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54968-7949-4AEF-98A2-91A0AF787E08}" v="1" dt="2020-04-24T18:49:2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444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C0A54968-7949-4AEF-98A2-91A0AF787E08}"/>
    <pc:docChg chg="modSld">
      <pc:chgData name="Dr. Md. Mahbub Chowdhury Mishu" userId="09162e0f-fafd-430e-8e71-18113d49a68e" providerId="ADAL" clId="{C0A54968-7949-4AEF-98A2-91A0AF787E08}" dt="2020-04-24T18:52:15.228" v="4" actId="20577"/>
      <pc:docMkLst>
        <pc:docMk/>
      </pc:docMkLst>
      <pc:sldChg chg="modSp">
        <pc:chgData name="Dr. Md. Mahbub Chowdhury Mishu" userId="09162e0f-fafd-430e-8e71-18113d49a68e" providerId="ADAL" clId="{C0A54968-7949-4AEF-98A2-91A0AF787E08}" dt="2020-04-24T18:52:15.228" v="4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C0A54968-7949-4AEF-98A2-91A0AF787E08}" dt="2020-04-24T18:52:15.228" v="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013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and 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5300"/>
            <a:ext cx="8574087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With pointers, there are two things to consider: 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pointer will be changed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value that the pointer points to will be changed.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Assume the following declarations: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c = 'X';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&amp;c;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the pointer variable is always set pointing to c, it can be declared as a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pointer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	char * </a:t>
            </a:r>
            <a:r>
              <a:rPr lang="en-US" altLang="en-US" sz="18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'Y';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&amp;d;   // not valid !!!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 the location pointed to by </a:t>
            </a:r>
            <a:r>
              <a:rPr lang="en-US" altLang="en-US" sz="2000" dirty="0" err="1"/>
              <a:t>charPtr</a:t>
            </a:r>
            <a:r>
              <a:rPr lang="en-US" altLang="en-US" sz="2000" dirty="0"/>
              <a:t> will not change </a:t>
            </a:r>
            <a:r>
              <a:rPr lang="en-US" altLang="en-US" sz="2000" i="1" dirty="0"/>
              <a:t>through the pointer variable </a:t>
            </a:r>
            <a:r>
              <a:rPr lang="en-US" altLang="en-US" sz="2000" i="1" dirty="0" err="1"/>
              <a:t>charPtr</a:t>
            </a:r>
            <a:r>
              <a:rPr lang="en-US" altLang="en-US" sz="2000" dirty="0"/>
              <a:t>, that can be noted with a declaration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9900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char *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&amp;d;  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'Y'; // not valid !!!</a:t>
            </a:r>
          </a:p>
        </p:txBody>
      </p:sp>
    </p:spTree>
    <p:extLst>
      <p:ext uri="{BB962C8B-B14F-4D97-AF65-F5344CB8AC3E}">
        <p14:creationId xmlns:p14="http://schemas.microsoft.com/office/powerpoint/2010/main" val="18088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6100"/>
            <a:ext cx="8574087" cy="44069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Recall that  the C language passes arguments to functions by value (except arrays)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there is no direct way for the called function to alter a variable in the calling function.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22325" y="3313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2325" y="3523456"/>
            <a:ext cx="50990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x,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y)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/* WRONG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temp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y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a,b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40188" y="3850078"/>
            <a:ext cx="4191000" cy="2590800"/>
          </a:xfrm>
          <a:prstGeom prst="cloudCallout">
            <a:avLst>
              <a:gd name="adj1" fmla="val -90265"/>
              <a:gd name="adj2" fmla="val 2953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Because of call by value, swap can't affect the arguments a and b in the routine that called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function above swaps </a:t>
            </a:r>
            <a:r>
              <a:rPr lang="en-US" altLang="en-US" sz="1800" i="1"/>
              <a:t>copies</a:t>
            </a:r>
            <a:r>
              <a:rPr lang="en-US" altLang="en-US" sz="1800"/>
              <a:t> of a and b.</a:t>
            </a:r>
          </a:p>
        </p:txBody>
      </p:sp>
    </p:spTree>
    <p:extLst>
      <p:ext uri="{BB962C8B-B14F-4D97-AF65-F5344CB8AC3E}">
        <p14:creationId xmlns:p14="http://schemas.microsoft.com/office/powerpoint/2010/main" val="16862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8"/>
          <a:stretch/>
        </p:blipFill>
        <p:spPr>
          <a:xfrm>
            <a:off x="6777038" y="1787919"/>
            <a:ext cx="2366962" cy="4228314"/>
          </a:xfrm>
          <a:noFill/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74988" y="2378582"/>
            <a:ext cx="41005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/* interchange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and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temp;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temp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a=3, b=5;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swap(&amp;a, &amp;b);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96851" y="2220316"/>
            <a:ext cx="2878137" cy="480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i="1" dirty="0">
                <a:solidFill>
                  <a:srgbClr val="FF0066"/>
                </a:solidFill>
              </a:rPr>
              <a:t>If it is necessary that a function alters its arguments, the caller can pass pointers to the values to be changed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/>
              <a:t>Pointer arguments enable a function to access and </a:t>
            </a:r>
            <a:r>
              <a:rPr lang="en-US" altLang="en-US" sz="1800" b="1" i="1" dirty="0"/>
              <a:t>change</a:t>
            </a:r>
            <a:r>
              <a:rPr lang="en-US" altLang="en-US" sz="1800" dirty="0"/>
              <a:t> variables in the function that called it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i="1" dirty="0">
              <a:solidFill>
                <a:srgbClr val="FF0066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22600" y="1940319"/>
            <a:ext cx="0" cy="3876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98247"/>
            <a:ext cx="8829347" cy="11735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In C, there is a strong relationship between pointers and arrays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Any operation that can be achieved by array subscripting can also be done with pointers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17073" r="-287" b="2927"/>
          <a:stretch/>
        </p:blipFill>
        <p:spPr bwMode="auto">
          <a:xfrm>
            <a:off x="2600325" y="2743200"/>
            <a:ext cx="4610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/>
          <a:stretch>
            <a:fillRect/>
          </a:stretch>
        </p:blipFill>
        <p:spPr bwMode="auto">
          <a:xfrm>
            <a:off x="2590800" y="3614738"/>
            <a:ext cx="480060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46125" y="29718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a[10];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1412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*pa;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pa=&amp;a[0];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pa=a;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0" y="5200650"/>
            <a:ext cx="7197725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value of a variable of type array is the address of element zero of the array.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name of an array is a synonym for the location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initial element.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57200" y="4686300"/>
            <a:ext cx="1524000" cy="368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841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09750"/>
            <a:ext cx="8383587" cy="39925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 particular element of an array, then by definition pa+1 points to the next element, </a:t>
            </a:r>
            <a:r>
              <a:rPr lang="en-US" altLang="en-US" dirty="0" err="1"/>
              <a:t>pa+i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after pa, and pa-</a:t>
            </a:r>
            <a:r>
              <a:rPr lang="en-US" altLang="en-US" dirty="0" err="1"/>
              <a:t>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before.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a[0], *(pa+1) refers to the contents of a[1], </a:t>
            </a:r>
            <a:r>
              <a:rPr lang="en-US" altLang="en-US" dirty="0" err="1"/>
              <a:t>pa+i</a:t>
            </a:r>
            <a:r>
              <a:rPr lang="en-US" altLang="en-US" dirty="0"/>
              <a:t> is the address of a[</a:t>
            </a:r>
            <a:r>
              <a:rPr lang="en-US" altLang="en-US" dirty="0" err="1"/>
              <a:t>i</a:t>
            </a:r>
            <a:r>
              <a:rPr lang="en-US" altLang="en-US" dirty="0"/>
              <a:t>], and *(</a:t>
            </a:r>
            <a:r>
              <a:rPr lang="en-US" altLang="en-US" dirty="0" err="1"/>
              <a:t>pa+i</a:t>
            </a:r>
            <a:r>
              <a:rPr lang="en-US" altLang="en-US" dirty="0"/>
              <a:t>) is the contents of a[</a:t>
            </a:r>
            <a:r>
              <a:rPr lang="en-US" altLang="en-US" dirty="0" err="1"/>
              <a:t>i</a:t>
            </a:r>
            <a:r>
              <a:rPr lang="en-US" altLang="en-US" dirty="0"/>
              <a:t>].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 value in  a[</a:t>
            </a:r>
            <a:r>
              <a:rPr lang="en-US" altLang="en-US" dirty="0" err="1"/>
              <a:t>i</a:t>
            </a:r>
            <a:r>
              <a:rPr lang="en-US" altLang="en-US" dirty="0"/>
              <a:t>] can also be written as *(</a:t>
            </a:r>
            <a:r>
              <a:rPr lang="en-US" altLang="en-US" dirty="0" err="1"/>
              <a:t>a+i</a:t>
            </a:r>
            <a:r>
              <a:rPr lang="en-US" altLang="en-US" dirty="0"/>
              <a:t>).  The address &amp;a[</a:t>
            </a:r>
            <a:r>
              <a:rPr lang="en-US" altLang="en-US" dirty="0" err="1"/>
              <a:t>i</a:t>
            </a:r>
            <a:r>
              <a:rPr lang="en-US" altLang="en-US" dirty="0"/>
              <a:t>] and </a:t>
            </a:r>
            <a:r>
              <a:rPr lang="en-US" altLang="en-US" dirty="0" err="1"/>
              <a:t>a+i</a:t>
            </a:r>
            <a:r>
              <a:rPr lang="en-US" altLang="en-US" dirty="0"/>
              <a:t> are also identical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These remarks are true regardless of the type or size of the variables in the array a !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008361"/>
            <a:ext cx="4800600" cy="15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6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are </a:t>
            </a:r>
            <a:r>
              <a:rPr lang="en-US" altLang="en-US" b="1" dirty="0"/>
              <a:t>constant</a:t>
            </a:r>
            <a:r>
              <a:rPr lang="en-US" altLang="en-US" dirty="0"/>
              <a:t> pointers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latin typeface="Times-Roman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17563" y="4973637"/>
            <a:ext cx="7373937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name of an array is a CONSTANT having as a value the location of the first element.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You cannot change the address where the array is stored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 array's name is equivalent with a </a:t>
            </a:r>
            <a:r>
              <a:rPr lang="en-US" altLang="en-US" sz="1800" b="1" i="1" dirty="0"/>
              <a:t>constant </a:t>
            </a:r>
            <a:r>
              <a:rPr lang="en-US" altLang="en-US" sz="1800" dirty="0"/>
              <a:t>pointer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163" y="1976438"/>
            <a:ext cx="3435350" cy="2703512"/>
            <a:chOff x="228600" y="1976438"/>
            <a:chExt cx="3435350" cy="2703512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06463" y="1976438"/>
              <a:ext cx="1695450" cy="1749425"/>
            </a:xfrm>
            <a:prstGeom prst="rect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pa=a;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pa++;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7620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7620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28600" y="4038600"/>
              <a:ext cx="34353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OK. Pointers are variables that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can be assigned or incremented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3900" y="2064543"/>
            <a:ext cx="1752600" cy="2424113"/>
            <a:chOff x="4648200" y="1981200"/>
            <a:chExt cx="1752600" cy="2424113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832350" y="1981200"/>
              <a:ext cx="1568450" cy="17589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a=pa;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a++;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800600" y="40386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</a:rPr>
                <a:t>Errors !!!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6482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6482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843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as parameters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66900"/>
            <a:ext cx="8574087" cy="48387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When an array name is passed to a function, what is passed is the location of the first element. Within the called function, this argument is a local variable, and so an array name  parameter is a pointer, that is, a variable containing an address.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66"/>
                </a:solidFill>
              </a:rPr>
              <a:t>As formal parameters in a function definition, T 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s[]</a:t>
            </a:r>
            <a:r>
              <a:rPr lang="en-US" altLang="en-US" sz="2400" dirty="0">
                <a:solidFill>
                  <a:srgbClr val="FF0066"/>
                </a:solidFill>
              </a:rPr>
              <a:t> and  T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 *s</a:t>
            </a:r>
            <a:r>
              <a:rPr lang="en-US" altLang="en-US" sz="2400" dirty="0">
                <a:solidFill>
                  <a:srgbClr val="FF0066"/>
                </a:solidFill>
              </a:rPr>
              <a:t> are equivalent, for any type T</a:t>
            </a:r>
            <a:r>
              <a:rPr lang="en-US" altLang="en-US" sz="2400" dirty="0"/>
              <a:t>;  The latter is preferred because it says more explicitly that the variable is a  pointer.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Examples: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[]) { ... }   is equivalent with 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) { ... 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f(char s[]) { …}  is equivalent with f(char *s) { …}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68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25450" y="1876425"/>
            <a:ext cx="4740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print1(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",tab[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print2(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print3(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print4(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++, tab++)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*tab);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72062" y="3918341"/>
            <a:ext cx="365442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void main(void)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a[5]={1,2,3,4,5};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print1(a,5);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print2(a,5);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print3(a,5);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print4(a,5);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65725" y="506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864100" y="1900238"/>
            <a:ext cx="4070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formal parameter can be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as array or pointer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 the body of the function, the array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elements can be accessed through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indexes or  pointers 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84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84163" y="1830387"/>
            <a:ext cx="55086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/*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: return length of string 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(n = 0; *s != '\0‘; s++)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n++;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235076" y="4504323"/>
            <a:ext cx="63373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array[100]="Hello,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(“Hello, world"); /* string constant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(array); /* char array[100];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);   /* 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413668" y="4041830"/>
            <a:ext cx="6315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actual parameter can be declared as array or pointer !</a:t>
            </a:r>
          </a:p>
        </p:txBody>
      </p:sp>
    </p:spTree>
    <p:extLst>
      <p:ext uri="{BB962C8B-B14F-4D97-AF65-F5344CB8AC3E}">
        <p14:creationId xmlns:p14="http://schemas.microsoft.com/office/powerpoint/2010/main" val="64611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17525" y="1885950"/>
            <a:ext cx="49552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(*s=='\0')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return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return 1 +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(++s);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1508" name="Freeform 6"/>
          <p:cNvSpPr>
            <a:spLocks/>
          </p:cNvSpPr>
          <p:nvPr/>
        </p:nvSpPr>
        <p:spPr bwMode="auto">
          <a:xfrm>
            <a:off x="3124200" y="3047999"/>
            <a:ext cx="2348528" cy="932253"/>
          </a:xfrm>
          <a:custGeom>
            <a:avLst/>
            <a:gdLst>
              <a:gd name="T0" fmla="*/ 2147483646 w 1203"/>
              <a:gd name="T1" fmla="*/ 2147483646 h 663"/>
              <a:gd name="T2" fmla="*/ 2147483646 w 1203"/>
              <a:gd name="T3" fmla="*/ 2147483646 h 663"/>
              <a:gd name="T4" fmla="*/ 2147483646 w 1203"/>
              <a:gd name="T5" fmla="*/ 2147483646 h 663"/>
              <a:gd name="T6" fmla="*/ 2147483646 w 1203"/>
              <a:gd name="T7" fmla="*/ 2147483646 h 663"/>
              <a:gd name="T8" fmla="*/ 2147483646 w 1203"/>
              <a:gd name="T9" fmla="*/ 2147483646 h 663"/>
              <a:gd name="T10" fmla="*/ 2147483646 w 1203"/>
              <a:gd name="T11" fmla="*/ 2147483646 h 663"/>
              <a:gd name="T12" fmla="*/ 2147483646 w 1203"/>
              <a:gd name="T13" fmla="*/ 2147483646 h 663"/>
              <a:gd name="T14" fmla="*/ 2147483646 w 1203"/>
              <a:gd name="T15" fmla="*/ 2147483646 h 663"/>
              <a:gd name="T16" fmla="*/ 2147483646 w 1203"/>
              <a:gd name="T17" fmla="*/ 2147483646 h 663"/>
              <a:gd name="T18" fmla="*/ 2147483646 w 1203"/>
              <a:gd name="T19" fmla="*/ 2147483646 h 663"/>
              <a:gd name="T20" fmla="*/ 2147483646 w 1203"/>
              <a:gd name="T21" fmla="*/ 2147483646 h 663"/>
              <a:gd name="T22" fmla="*/ 2147483646 w 1203"/>
              <a:gd name="T23" fmla="*/ 2147483646 h 663"/>
              <a:gd name="T24" fmla="*/ 2147483646 w 1203"/>
              <a:gd name="T25" fmla="*/ 2147483646 h 663"/>
              <a:gd name="T26" fmla="*/ 2147483646 w 1203"/>
              <a:gd name="T27" fmla="*/ 2147483646 h 663"/>
              <a:gd name="T28" fmla="*/ 2147483646 w 1203"/>
              <a:gd name="T29" fmla="*/ 2147483646 h 663"/>
              <a:gd name="T30" fmla="*/ 2147483646 w 1203"/>
              <a:gd name="T31" fmla="*/ 2147483646 h 663"/>
              <a:gd name="T32" fmla="*/ 2147483646 w 1203"/>
              <a:gd name="T33" fmla="*/ 0 h 663"/>
              <a:gd name="T34" fmla="*/ 2147483646 w 1203"/>
              <a:gd name="T35" fmla="*/ 2147483646 h 663"/>
              <a:gd name="T36" fmla="*/ 2147483646 w 1203"/>
              <a:gd name="T37" fmla="*/ 2147483646 h 663"/>
              <a:gd name="T38" fmla="*/ 2147483646 w 1203"/>
              <a:gd name="T39" fmla="*/ 2147483646 h 663"/>
              <a:gd name="T40" fmla="*/ 2147483646 w 1203"/>
              <a:gd name="T41" fmla="*/ 2147483646 h 663"/>
              <a:gd name="T42" fmla="*/ 2147483646 w 1203"/>
              <a:gd name="T43" fmla="*/ 2147483646 h 66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03" h="663">
                <a:moveTo>
                  <a:pt x="112" y="174"/>
                </a:moveTo>
                <a:cubicBezTo>
                  <a:pt x="99" y="176"/>
                  <a:pt x="83" y="174"/>
                  <a:pt x="72" y="181"/>
                </a:cubicBezTo>
                <a:cubicBezTo>
                  <a:pt x="65" y="186"/>
                  <a:pt x="68" y="198"/>
                  <a:pt x="64" y="205"/>
                </a:cubicBezTo>
                <a:cubicBezTo>
                  <a:pt x="55" y="222"/>
                  <a:pt x="43" y="237"/>
                  <a:pt x="33" y="253"/>
                </a:cubicBezTo>
                <a:cubicBezTo>
                  <a:pt x="24" y="267"/>
                  <a:pt x="17" y="300"/>
                  <a:pt x="17" y="300"/>
                </a:cubicBezTo>
                <a:cubicBezTo>
                  <a:pt x="24" y="376"/>
                  <a:pt x="0" y="619"/>
                  <a:pt x="127" y="663"/>
                </a:cubicBezTo>
                <a:cubicBezTo>
                  <a:pt x="196" y="660"/>
                  <a:pt x="265" y="663"/>
                  <a:pt x="333" y="655"/>
                </a:cubicBezTo>
                <a:cubicBezTo>
                  <a:pt x="377" y="650"/>
                  <a:pt x="416" y="623"/>
                  <a:pt x="459" y="615"/>
                </a:cubicBezTo>
                <a:cubicBezTo>
                  <a:pt x="509" y="606"/>
                  <a:pt x="559" y="600"/>
                  <a:pt x="609" y="592"/>
                </a:cubicBezTo>
                <a:cubicBezTo>
                  <a:pt x="625" y="590"/>
                  <a:pt x="656" y="584"/>
                  <a:pt x="656" y="584"/>
                </a:cubicBezTo>
                <a:cubicBezTo>
                  <a:pt x="762" y="541"/>
                  <a:pt x="866" y="535"/>
                  <a:pt x="980" y="529"/>
                </a:cubicBezTo>
                <a:cubicBezTo>
                  <a:pt x="1003" y="521"/>
                  <a:pt x="1029" y="524"/>
                  <a:pt x="1051" y="513"/>
                </a:cubicBezTo>
                <a:cubicBezTo>
                  <a:pt x="1059" y="509"/>
                  <a:pt x="1059" y="496"/>
                  <a:pt x="1066" y="489"/>
                </a:cubicBezTo>
                <a:cubicBezTo>
                  <a:pt x="1073" y="482"/>
                  <a:pt x="1083" y="480"/>
                  <a:pt x="1090" y="473"/>
                </a:cubicBezTo>
                <a:cubicBezTo>
                  <a:pt x="1107" y="456"/>
                  <a:pt x="1120" y="435"/>
                  <a:pt x="1137" y="418"/>
                </a:cubicBezTo>
                <a:cubicBezTo>
                  <a:pt x="1203" y="227"/>
                  <a:pt x="994" y="61"/>
                  <a:pt x="830" y="32"/>
                </a:cubicBezTo>
                <a:cubicBezTo>
                  <a:pt x="781" y="12"/>
                  <a:pt x="758" y="7"/>
                  <a:pt x="703" y="0"/>
                </a:cubicBezTo>
                <a:cubicBezTo>
                  <a:pt x="569" y="5"/>
                  <a:pt x="473" y="18"/>
                  <a:pt x="348" y="32"/>
                </a:cubicBezTo>
                <a:cubicBezTo>
                  <a:pt x="304" y="45"/>
                  <a:pt x="343" y="30"/>
                  <a:pt x="293" y="71"/>
                </a:cubicBezTo>
                <a:cubicBezTo>
                  <a:pt x="258" y="100"/>
                  <a:pt x="208" y="125"/>
                  <a:pt x="175" y="158"/>
                </a:cubicBezTo>
                <a:cubicBezTo>
                  <a:pt x="110" y="223"/>
                  <a:pt x="225" y="131"/>
                  <a:pt x="127" y="205"/>
                </a:cubicBezTo>
                <a:cubicBezTo>
                  <a:pt x="77" y="195"/>
                  <a:pt x="78" y="206"/>
                  <a:pt x="112" y="174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033963" y="2331244"/>
            <a:ext cx="3879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recursive call gets as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subarray starting with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second element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517524" y="4400551"/>
            <a:ext cx="83407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It is possible to pass part of an array to a function, by passing a pointer to the beginning of the subarray.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For example, if a is an array,  f(&amp;a[2]) and     f(a+2) both pass to the function f the address of the subarray that starts at a[2].</a:t>
            </a:r>
          </a:p>
        </p:txBody>
      </p:sp>
    </p:spTree>
    <p:extLst>
      <p:ext uri="{BB962C8B-B14F-4D97-AF65-F5344CB8AC3E}">
        <p14:creationId xmlns:p14="http://schemas.microsoft.com/office/powerpoint/2010/main" val="3383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6293AF-028A-4D73-8682-1E6377FE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54631"/>
            <a:ext cx="7076747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Pointers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Addresses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Function Arguments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Arrays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Arithmetic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strings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Dynamic memory allocation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arrays. Pointers to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Multidimensional arrays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Structures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24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addresses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44298"/>
            <a:ext cx="8574087" cy="489746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66"/>
                </a:solidFill>
              </a:rPr>
              <a:t>a</a:t>
            </a:r>
            <a:r>
              <a:rPr lang="en-US" altLang="en-US" i="1" dirty="0">
                <a:solidFill>
                  <a:srgbClr val="FF0066"/>
                </a:solidFill>
              </a:rPr>
              <a:t> pointer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variable</a:t>
            </a:r>
            <a:r>
              <a:rPr lang="en-US" altLang="en-US" dirty="0">
                <a:solidFill>
                  <a:srgbClr val="FF0066"/>
                </a:solidFill>
              </a:rPr>
              <a:t> whose </a:t>
            </a:r>
            <a:r>
              <a:rPr lang="en-US" altLang="en-US" i="1" dirty="0">
                <a:solidFill>
                  <a:srgbClr val="FF0066"/>
                </a:solidFill>
              </a:rPr>
              <a:t>value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memory address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count = 10;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*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 = &amp;count;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</a:t>
            </a:r>
            <a:r>
              <a:rPr lang="en-US" altLang="en-US" sz="2200" b="1" dirty="0"/>
              <a:t>address operator</a:t>
            </a:r>
            <a:r>
              <a:rPr lang="en-US" altLang="en-US" sz="2200" dirty="0"/>
              <a:t> has the effect of assigning to the variable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/>
              <a:t>, not the value of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, but a </a:t>
            </a:r>
            <a:r>
              <a:rPr lang="en-US" altLang="en-US" sz="2200" i="1" dirty="0"/>
              <a:t>pointer </a:t>
            </a:r>
            <a:r>
              <a:rPr lang="en-US" altLang="en-US" sz="2200" dirty="0"/>
              <a:t>to the variable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We say that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int_ptr</a:t>
            </a:r>
            <a:r>
              <a:rPr lang="en-US" altLang="en-US" sz="2200" dirty="0"/>
              <a:t> "points to"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values and the format of the numbers representing memory addresses depend on the computer architecture and operating system. In order to have a portable way of representing memory addresses, we need a different type than integer !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To print addresses: </a:t>
            </a:r>
            <a:r>
              <a:rPr lang="en-US" altLang="en-US" sz="2200" dirty="0">
                <a:latin typeface="Courier New" panose="02070309020205020404" pitchFamily="49" charset="0"/>
              </a:rPr>
              <a:t>%p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191932" y="5404442"/>
            <a:ext cx="3394129" cy="145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/>
              <a:t>Lvalues</a:t>
            </a:r>
            <a:r>
              <a:rPr lang="en-US" altLang="en-US" dirty="0"/>
              <a:t> and </a:t>
            </a:r>
            <a:r>
              <a:rPr lang="en-US" altLang="en-US" dirty="0" err="1"/>
              <a:t>Rvalues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4630"/>
            <a:ext cx="8689356" cy="480964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There are two “values” associated with any variable: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An "</a:t>
            </a:r>
            <a:r>
              <a:rPr lang="en-US" altLang="en-US" sz="2000" dirty="0" err="1"/>
              <a:t>lvalue</a:t>
            </a:r>
            <a:r>
              <a:rPr lang="en-US" altLang="en-US" sz="2000" dirty="0"/>
              <a:t>"  (left value) of a variable is the value of its address,  where it is stored in memory.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The "</a:t>
            </a:r>
            <a:r>
              <a:rPr lang="en-US" altLang="en-US" sz="2000" dirty="0" err="1"/>
              <a:t>rvalue</a:t>
            </a:r>
            <a:r>
              <a:rPr lang="en-US" altLang="en-US" sz="2000" dirty="0"/>
              <a:t>" (right value) of a variable is the value stored in that variable (at that address).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lvalue</a:t>
            </a:r>
            <a:r>
              <a:rPr lang="en-US" altLang="en-US" sz="2400" dirty="0"/>
              <a:t> is the value permitted on the left side of the assignment operator '=' (the address where the result of evaluation of the right side will be stored).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rvalue</a:t>
            </a:r>
            <a:r>
              <a:rPr lang="en-US" altLang="en-US" sz="2400" dirty="0"/>
              <a:t> is that which is on the right side of the assignment statement</a:t>
            </a:r>
          </a:p>
          <a:p>
            <a:pPr marL="0" indent="0" eaLnBrk="1" hangingPunct="1">
              <a:buNone/>
            </a:pPr>
            <a:r>
              <a:rPr lang="en-US" altLang="en-US" dirty="0"/>
              <a:t>				</a:t>
            </a:r>
            <a:r>
              <a:rPr lang="en-US" altLang="en-US" sz="2400" dirty="0"/>
              <a:t>a = a+1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9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Declaring 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2458243"/>
            <a:ext cx="8574087" cy="406876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it is not enough to say that a variable is a pointer. You also have to specify the </a:t>
            </a:r>
            <a:r>
              <a:rPr lang="en-US" altLang="en-US" i="1" dirty="0">
                <a:solidFill>
                  <a:srgbClr val="FF0066"/>
                </a:solidFill>
              </a:rPr>
              <a:t>type of variable to which the pointer points !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 p1; // p1 points to an integer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float *  p2; // p2 points to a float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Exception: generic pointers </a:t>
            </a:r>
            <a:r>
              <a:rPr lang="en-US" altLang="en-US" dirty="0">
                <a:latin typeface="Courier New" panose="02070309020205020404" pitchFamily="49" charset="0"/>
              </a:rPr>
              <a:t>(void *)</a:t>
            </a:r>
            <a:r>
              <a:rPr lang="en-US" altLang="en-US" dirty="0"/>
              <a:t> indicate that the pointed data type is unknown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may be used with explicit type cast to any type (type *)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void * p;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36142" y="1869281"/>
            <a:ext cx="4424609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type *  </a:t>
            </a:r>
            <a:r>
              <a:rPr lang="en-US" altLang="en-US" sz="2400" dirty="0" err="1">
                <a:latin typeface="Courier New" panose="02070309020205020404" pitchFamily="49" charset="0"/>
              </a:rPr>
              <a:t>variable_name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8888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2502"/>
            <a:ext cx="8915400" cy="1425374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To reference the contents of count through the pointer variable </a:t>
            </a:r>
            <a:r>
              <a:rPr lang="en-US" altLang="en-US" sz="2000" dirty="0" err="1"/>
              <a:t>int_pointer</a:t>
            </a:r>
            <a:r>
              <a:rPr lang="en-US" altLang="en-US" sz="2000" dirty="0"/>
              <a:t>, you use the </a:t>
            </a:r>
            <a:r>
              <a:rPr lang="en-US" altLang="en-US" sz="2000" b="1" i="1" dirty="0">
                <a:solidFill>
                  <a:srgbClr val="FF0066"/>
                </a:solidFill>
              </a:rPr>
              <a:t>indirection </a:t>
            </a:r>
            <a:r>
              <a:rPr lang="en-US" altLang="en-US" sz="2000" b="1" dirty="0">
                <a:solidFill>
                  <a:srgbClr val="FF0066"/>
                </a:solidFill>
              </a:rPr>
              <a:t>operator</a:t>
            </a:r>
            <a:r>
              <a:rPr lang="en-US" altLang="en-US" sz="2000" dirty="0"/>
              <a:t>, which is the asterisk * as an unary prefix operator. </a:t>
            </a:r>
            <a:r>
              <a:rPr lang="en-US" altLang="en-US" sz="2000" dirty="0">
                <a:solidFill>
                  <a:srgbClr val="FF0066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 dirty="0" err="1">
                <a:solidFill>
                  <a:srgbClr val="FF0066"/>
                </a:solidFill>
                <a:latin typeface="Courier New" panose="02070309020205020404" pitchFamily="49" charset="0"/>
              </a:rPr>
              <a:t>int_pointer</a:t>
            </a:r>
            <a:endParaRPr lang="en-US" altLang="en-US" sz="2000" dirty="0">
              <a:solidFill>
                <a:srgbClr val="FF0066"/>
              </a:solidFill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a pointer variable </a:t>
            </a:r>
            <a:r>
              <a:rPr lang="en-US" altLang="en-US" sz="2000" dirty="0">
                <a:latin typeface="Courier New" panose="02070309020205020404" pitchFamily="49" charset="0"/>
              </a:rPr>
              <a:t>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t*,</a:t>
            </a:r>
            <a:r>
              <a:rPr lang="en-US" altLang="en-US" sz="2000" dirty="0"/>
              <a:t>  then the expression </a:t>
            </a:r>
            <a:r>
              <a:rPr lang="en-US" altLang="en-US" sz="2000" dirty="0">
                <a:latin typeface="Courier New" panose="02070309020205020404" pitchFamily="49" charset="0"/>
              </a:rPr>
              <a:t>*p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</a:t>
            </a:r>
            <a:endParaRPr lang="en-US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087938" y="3950777"/>
            <a:ext cx="3770312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317875"/>
            <a:ext cx="478155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10, x;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x =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&lt;&lt;"count =“&lt;&lt; count&lt;&lt;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&lt;&lt;“x= x&lt;&lt;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Indirection (dereferencing) operator *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6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pointers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4163" y="1831383"/>
            <a:ext cx="78989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 = 10;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=4;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3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9876" y="3907630"/>
            <a:ext cx="7076747" cy="3992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>
              <a:buFontTx/>
              <a:buNone/>
            </a:pPr>
            <a:endParaRPr lang="en-US" altLang="en-US" sz="1600" dirty="0"/>
          </a:p>
          <a:p>
            <a:pPr eaLnBrk="1" hangingPunct="1"/>
            <a:endParaRPr lang="en-US" altLang="en-US" sz="180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Using pointer variables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41843" y="2191127"/>
            <a:ext cx="1563930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*p = 4;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813050" y="2133600"/>
            <a:ext cx="6083300" cy="8002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Severe runtime error !!! </a:t>
            </a:r>
            <a:r>
              <a:rPr lang="en-US" altLang="en-US" sz="1800" b="1" dirty="0"/>
              <a:t> </a:t>
            </a:r>
            <a:r>
              <a:rPr lang="en-US" altLang="en-US" sz="1400" b="1" dirty="0"/>
              <a:t>the value 4 is stored in the location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which p points. But p, being uninitialized, has a random value,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 so we cannot know where the 4 will be stored 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3086" y="3299123"/>
            <a:ext cx="1524000" cy="1200150"/>
            <a:chOff x="1371600" y="3505200"/>
            <a:chExt cx="1524000" cy="1200150"/>
          </a:xfrm>
        </p:grpSpPr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600200" y="3505200"/>
              <a:ext cx="1149350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371600" y="41148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7218" y="4876868"/>
            <a:ext cx="1524000" cy="1749425"/>
            <a:chOff x="1447800" y="5029200"/>
            <a:chExt cx="1524000" cy="1749425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600200" y="5029200"/>
              <a:ext cx="1285875" cy="1749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p1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 = 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447800" y="61722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4162" y="1764268"/>
            <a:ext cx="8574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The value of a pointer in C is meaningless until it is set pointing to something</a:t>
            </a:r>
            <a:r>
              <a:rPr lang="en-US" altLang="en-US" sz="2000" dirty="0">
                <a:latin typeface="Bembo" charset="0"/>
              </a:rPr>
              <a:t> 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909923"/>
            <a:ext cx="678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dirty="0"/>
              <a:t>How to set pointer values: Using the address operator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7000" y="4514858"/>
            <a:ext cx="81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Using directly </a:t>
            </a:r>
            <a:r>
              <a:rPr lang="en-US" altLang="en-US" sz="2000" dirty="0" err="1"/>
              <a:t>assignements</a:t>
            </a:r>
            <a:r>
              <a:rPr lang="en-US" altLang="en-US" sz="2000" dirty="0"/>
              <a:t> between pointer variables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6573" y="2353746"/>
            <a:ext cx="469177" cy="36530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NULL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0538"/>
            <a:ext cx="8574087" cy="48434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Values of a pointer variable: 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Usually the value of a pointer variable is a pointer to some other variable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Another value a pointer may have: it may be set to a </a:t>
            </a:r>
            <a:r>
              <a:rPr lang="en-US" altLang="en-US" sz="1800" i="1" dirty="0">
                <a:solidFill>
                  <a:schemeClr val="tx1"/>
                </a:solidFill>
              </a:rPr>
              <a:t>null pointer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chemeClr val="tx1"/>
                </a:solidFill>
              </a:rPr>
              <a:t>null pointer</a:t>
            </a:r>
            <a:r>
              <a:rPr lang="en-US" altLang="en-US" sz="2000" dirty="0">
                <a:solidFill>
                  <a:schemeClr val="tx1"/>
                </a:solidFill>
              </a:rPr>
              <a:t> is a special pointer value that is known not to point anywhere. 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No other valid pointer, to any other variable, will ever compare equal to a null pointer !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Predefined constant NULL, defined in &lt;</a:t>
            </a:r>
            <a:r>
              <a:rPr lang="en-US" altLang="en-US" sz="2000" dirty="0" err="1">
                <a:solidFill>
                  <a:schemeClr val="tx1"/>
                </a:solidFill>
              </a:rPr>
              <a:t>stdio.h</a:t>
            </a:r>
            <a:r>
              <a:rPr lang="en-US" altLang="en-US" sz="2000" dirty="0">
                <a:solidFill>
                  <a:schemeClr val="tx1"/>
                </a:solidFill>
              </a:rPr>
              <a:t>&gt;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Good practice: test  for a null pointer before inspecting the value pointed !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33500" y="4292600"/>
            <a:ext cx="52355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= NULL;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!= NULL)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48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0C3E96581A2240A8F1CA835A7125E3" ma:contentTypeVersion="2" ma:contentTypeDescription="Create a new document." ma:contentTypeScope="" ma:versionID="19f7bf6515e0792aa3ef672d58923d71">
  <xsd:schema xmlns:xsd="http://www.w3.org/2001/XMLSchema" xmlns:xs="http://www.w3.org/2001/XMLSchema" xmlns:p="http://schemas.microsoft.com/office/2006/metadata/properties" xmlns:ns2="48844da0-2adc-44d5-863d-76a7bcd4fab5" targetNamespace="http://schemas.microsoft.com/office/2006/metadata/properties" ma:root="true" ma:fieldsID="c71502d84341d95e491060e01a413a02" ns2:_="">
    <xsd:import namespace="48844da0-2adc-44d5-863d-76a7bcd4fa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844da0-2adc-44d5-863d-76a7bcd4f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76EB4-44E7-41B9-A5D2-3FB3D6099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268809-4CC2-4773-909B-D7446BACD8F4}"/>
</file>

<file path=customXml/itemProps3.xml><?xml version="1.0" encoding="utf-8"?>
<ds:datastoreItem xmlns:ds="http://schemas.openxmlformats.org/officeDocument/2006/customXml" ds:itemID="{623F5A2E-0694-4CC3-A354-3D03C5BC8A0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155</TotalTime>
  <Words>1856</Words>
  <Application>Microsoft Office PowerPoint</Application>
  <PresentationFormat>On-screen Show (4:3)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Bembo</vt:lpstr>
      <vt:lpstr>Calibri</vt:lpstr>
      <vt:lpstr>Corbel</vt:lpstr>
      <vt:lpstr>Courier New</vt:lpstr>
      <vt:lpstr>Times-Roman</vt:lpstr>
      <vt:lpstr>Wingdings</vt:lpstr>
      <vt:lpstr>Spectrum</vt:lpstr>
      <vt:lpstr>Pointers</vt:lpstr>
      <vt:lpstr>Outline</vt:lpstr>
      <vt:lpstr>Pointers and addresses</vt:lpstr>
      <vt:lpstr>Lvalues and Rvalues</vt:lpstr>
      <vt:lpstr>Declaring pointer variables</vt:lpstr>
      <vt:lpstr>PowerPoint Presentation</vt:lpstr>
      <vt:lpstr>Example: pointers</vt:lpstr>
      <vt:lpstr>Using pointer variables</vt:lpstr>
      <vt:lpstr>NULL pointers</vt:lpstr>
      <vt:lpstr>const and pointers</vt:lpstr>
      <vt:lpstr>Pointers and Function Arguments</vt:lpstr>
      <vt:lpstr>Pointers and Function Arguments</vt:lpstr>
      <vt:lpstr>Pointers and arrays</vt:lpstr>
      <vt:lpstr>Pointers and Arrays</vt:lpstr>
      <vt:lpstr>Arrays are constant pointers</vt:lpstr>
      <vt:lpstr>Arrays as parameters</vt:lpstr>
      <vt:lpstr>Example: Arrays as parameters</vt:lpstr>
      <vt:lpstr>Example: Arrays as parameters</vt:lpstr>
      <vt:lpstr>Example: Arrays as parameters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Mahbub Chowdhury Mishu</cp:lastModifiedBy>
  <cp:revision>74</cp:revision>
  <dcterms:created xsi:type="dcterms:W3CDTF">2018-12-10T17:20:29Z</dcterms:created>
  <dcterms:modified xsi:type="dcterms:W3CDTF">2020-04-24T18:52:16Z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0x0101001B0C3E96581A2240A8F1CA835A7125E3</vt:lpwstr>
  </property>
</Properties>
</file>