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67" r:id="rId5"/>
    <p:sldId id="274" r:id="rId6"/>
    <p:sldId id="269" r:id="rId7"/>
    <p:sldId id="271" r:id="rId8"/>
    <p:sldId id="275" r:id="rId9"/>
    <p:sldId id="276" r:id="rId10"/>
    <p:sldId id="277" r:id="rId11"/>
    <p:sldId id="278" r:id="rId12"/>
    <p:sldId id="279"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8" autoAdjust="0"/>
    <p:restoredTop sz="94660"/>
  </p:normalViewPr>
  <p:slideViewPr>
    <p:cSldViewPr snapToGrid="0">
      <p:cViewPr varScale="1">
        <p:scale>
          <a:sx n="86" d="100"/>
          <a:sy n="86" d="100"/>
        </p:scale>
        <p:origin x="59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34EB-A3F3-4E13-B34B-B4CE9C96B2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C4E053-FE9F-445B-9CB4-4286324EC5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36D5DF-22F5-492B-BD7A-A75A26E94134}"/>
              </a:ext>
            </a:extLst>
          </p:cNvPr>
          <p:cNvSpPr>
            <a:spLocks noGrp="1"/>
          </p:cNvSpPr>
          <p:nvPr>
            <p:ph type="dt" sz="half" idx="10"/>
          </p:nvPr>
        </p:nvSpPr>
        <p:spPr/>
        <p:txBody>
          <a:bodyPr/>
          <a:lstStyle/>
          <a:p>
            <a:fld id="{3D71BD18-3A7C-41AF-A839-207B596D2234}" type="datetimeFigureOut">
              <a:rPr lang="en-US" smtClean="0"/>
              <a:t>6/11/2022</a:t>
            </a:fld>
            <a:endParaRPr lang="en-US"/>
          </a:p>
        </p:txBody>
      </p:sp>
      <p:sp>
        <p:nvSpPr>
          <p:cNvPr id="5" name="Footer Placeholder 4">
            <a:extLst>
              <a:ext uri="{FF2B5EF4-FFF2-40B4-BE49-F238E27FC236}">
                <a16:creationId xmlns:a16="http://schemas.microsoft.com/office/drawing/2014/main" id="{633EEA4F-0EDC-484A-890E-E8F6B968E0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BCF72-E0CE-4339-9422-702163D20D6D}"/>
              </a:ext>
            </a:extLst>
          </p:cNvPr>
          <p:cNvSpPr>
            <a:spLocks noGrp="1"/>
          </p:cNvSpPr>
          <p:nvPr>
            <p:ph type="sldNum" sz="quarter" idx="12"/>
          </p:nvPr>
        </p:nvSpPr>
        <p:spPr/>
        <p:txBody>
          <a:bodyPr/>
          <a:lstStyle/>
          <a:p>
            <a:fld id="{F28B5936-F3A3-4FEF-91C8-1D445034AFA4}" type="slidenum">
              <a:rPr lang="en-US" smtClean="0"/>
              <a:t>‹#›</a:t>
            </a:fld>
            <a:endParaRPr lang="en-US"/>
          </a:p>
        </p:txBody>
      </p:sp>
    </p:spTree>
    <p:extLst>
      <p:ext uri="{BB962C8B-B14F-4D97-AF65-F5344CB8AC3E}">
        <p14:creationId xmlns:p14="http://schemas.microsoft.com/office/powerpoint/2010/main" val="2859991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ED36-9F55-48D3-9309-1A623C8A00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5126E8-7D27-46B8-A1CC-D026DAB37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B158C-5084-4BFC-8DBB-9614533D203E}"/>
              </a:ext>
            </a:extLst>
          </p:cNvPr>
          <p:cNvSpPr>
            <a:spLocks noGrp="1"/>
          </p:cNvSpPr>
          <p:nvPr>
            <p:ph type="dt" sz="half" idx="10"/>
          </p:nvPr>
        </p:nvSpPr>
        <p:spPr/>
        <p:txBody>
          <a:bodyPr/>
          <a:lstStyle/>
          <a:p>
            <a:fld id="{3D71BD18-3A7C-41AF-A839-207B596D2234}" type="datetimeFigureOut">
              <a:rPr lang="en-US" smtClean="0"/>
              <a:t>6/11/2022</a:t>
            </a:fld>
            <a:endParaRPr lang="en-US"/>
          </a:p>
        </p:txBody>
      </p:sp>
      <p:sp>
        <p:nvSpPr>
          <p:cNvPr id="5" name="Footer Placeholder 4">
            <a:extLst>
              <a:ext uri="{FF2B5EF4-FFF2-40B4-BE49-F238E27FC236}">
                <a16:creationId xmlns:a16="http://schemas.microsoft.com/office/drawing/2014/main" id="{41417346-90B2-43F9-ADBC-965DEB789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27E2F-FE62-455D-AEA5-44FB91893D49}"/>
              </a:ext>
            </a:extLst>
          </p:cNvPr>
          <p:cNvSpPr>
            <a:spLocks noGrp="1"/>
          </p:cNvSpPr>
          <p:nvPr>
            <p:ph type="sldNum" sz="quarter" idx="12"/>
          </p:nvPr>
        </p:nvSpPr>
        <p:spPr/>
        <p:txBody>
          <a:bodyPr/>
          <a:lstStyle/>
          <a:p>
            <a:fld id="{F28B5936-F3A3-4FEF-91C8-1D445034AFA4}" type="slidenum">
              <a:rPr lang="en-US" smtClean="0"/>
              <a:t>‹#›</a:t>
            </a:fld>
            <a:endParaRPr lang="en-US"/>
          </a:p>
        </p:txBody>
      </p:sp>
    </p:spTree>
    <p:extLst>
      <p:ext uri="{BB962C8B-B14F-4D97-AF65-F5344CB8AC3E}">
        <p14:creationId xmlns:p14="http://schemas.microsoft.com/office/powerpoint/2010/main" val="216006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0C678B-D4F0-4451-A743-E998288DF7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19EC24-0490-4A73-AA43-3B4F250670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0D8882-6D68-46B9-882C-F2ED3BF0D1A7}"/>
              </a:ext>
            </a:extLst>
          </p:cNvPr>
          <p:cNvSpPr>
            <a:spLocks noGrp="1"/>
          </p:cNvSpPr>
          <p:nvPr>
            <p:ph type="dt" sz="half" idx="10"/>
          </p:nvPr>
        </p:nvSpPr>
        <p:spPr/>
        <p:txBody>
          <a:bodyPr/>
          <a:lstStyle/>
          <a:p>
            <a:fld id="{3D71BD18-3A7C-41AF-A839-207B596D2234}" type="datetimeFigureOut">
              <a:rPr lang="en-US" smtClean="0"/>
              <a:t>6/11/2022</a:t>
            </a:fld>
            <a:endParaRPr lang="en-US"/>
          </a:p>
        </p:txBody>
      </p:sp>
      <p:sp>
        <p:nvSpPr>
          <p:cNvPr id="5" name="Footer Placeholder 4">
            <a:extLst>
              <a:ext uri="{FF2B5EF4-FFF2-40B4-BE49-F238E27FC236}">
                <a16:creationId xmlns:a16="http://schemas.microsoft.com/office/drawing/2014/main" id="{4ADB7295-6582-40A3-8A07-463C46472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801B7-7EEA-4750-B0FD-7BCEFEE6D05B}"/>
              </a:ext>
            </a:extLst>
          </p:cNvPr>
          <p:cNvSpPr>
            <a:spLocks noGrp="1"/>
          </p:cNvSpPr>
          <p:nvPr>
            <p:ph type="sldNum" sz="quarter" idx="12"/>
          </p:nvPr>
        </p:nvSpPr>
        <p:spPr/>
        <p:txBody>
          <a:bodyPr/>
          <a:lstStyle/>
          <a:p>
            <a:fld id="{F28B5936-F3A3-4FEF-91C8-1D445034AFA4}" type="slidenum">
              <a:rPr lang="en-US" smtClean="0"/>
              <a:t>‹#›</a:t>
            </a:fld>
            <a:endParaRPr lang="en-US"/>
          </a:p>
        </p:txBody>
      </p:sp>
    </p:spTree>
    <p:extLst>
      <p:ext uri="{BB962C8B-B14F-4D97-AF65-F5344CB8AC3E}">
        <p14:creationId xmlns:p14="http://schemas.microsoft.com/office/powerpoint/2010/main" val="125352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BB65-3005-448B-8CBC-41A83AA8B5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2A83C4-5A80-4D7C-BB61-EB487A3C4A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E6D170-ECF0-4204-A7BB-CE9A791B7D9E}"/>
              </a:ext>
            </a:extLst>
          </p:cNvPr>
          <p:cNvSpPr>
            <a:spLocks noGrp="1"/>
          </p:cNvSpPr>
          <p:nvPr>
            <p:ph type="dt" sz="half" idx="10"/>
          </p:nvPr>
        </p:nvSpPr>
        <p:spPr/>
        <p:txBody>
          <a:bodyPr/>
          <a:lstStyle/>
          <a:p>
            <a:fld id="{3D71BD18-3A7C-41AF-A839-207B596D2234}" type="datetimeFigureOut">
              <a:rPr lang="en-US" smtClean="0"/>
              <a:t>6/11/2022</a:t>
            </a:fld>
            <a:endParaRPr lang="en-US"/>
          </a:p>
        </p:txBody>
      </p:sp>
      <p:sp>
        <p:nvSpPr>
          <p:cNvPr id="5" name="Footer Placeholder 4">
            <a:extLst>
              <a:ext uri="{FF2B5EF4-FFF2-40B4-BE49-F238E27FC236}">
                <a16:creationId xmlns:a16="http://schemas.microsoft.com/office/drawing/2014/main" id="{2930F402-728B-4407-A756-BEEA274A8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B47A9-CBB2-49F1-84AC-9B5AA1F271D5}"/>
              </a:ext>
            </a:extLst>
          </p:cNvPr>
          <p:cNvSpPr>
            <a:spLocks noGrp="1"/>
          </p:cNvSpPr>
          <p:nvPr>
            <p:ph type="sldNum" sz="quarter" idx="12"/>
          </p:nvPr>
        </p:nvSpPr>
        <p:spPr/>
        <p:txBody>
          <a:bodyPr/>
          <a:lstStyle/>
          <a:p>
            <a:fld id="{F28B5936-F3A3-4FEF-91C8-1D445034AFA4}" type="slidenum">
              <a:rPr lang="en-US" smtClean="0"/>
              <a:t>‹#›</a:t>
            </a:fld>
            <a:endParaRPr lang="en-US"/>
          </a:p>
        </p:txBody>
      </p:sp>
    </p:spTree>
    <p:extLst>
      <p:ext uri="{BB962C8B-B14F-4D97-AF65-F5344CB8AC3E}">
        <p14:creationId xmlns:p14="http://schemas.microsoft.com/office/powerpoint/2010/main" val="251014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96BBA-D10C-4C6B-AECF-D1A4F42F5D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8AF5AF-8110-46FB-90D7-68ACED890B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9E9D04-A961-4945-8421-FB18F8B5DFF5}"/>
              </a:ext>
            </a:extLst>
          </p:cNvPr>
          <p:cNvSpPr>
            <a:spLocks noGrp="1"/>
          </p:cNvSpPr>
          <p:nvPr>
            <p:ph type="dt" sz="half" idx="10"/>
          </p:nvPr>
        </p:nvSpPr>
        <p:spPr/>
        <p:txBody>
          <a:bodyPr/>
          <a:lstStyle/>
          <a:p>
            <a:fld id="{3D71BD18-3A7C-41AF-A839-207B596D2234}" type="datetimeFigureOut">
              <a:rPr lang="en-US" smtClean="0"/>
              <a:t>6/11/2022</a:t>
            </a:fld>
            <a:endParaRPr lang="en-US"/>
          </a:p>
        </p:txBody>
      </p:sp>
      <p:sp>
        <p:nvSpPr>
          <p:cNvPr id="5" name="Footer Placeholder 4">
            <a:extLst>
              <a:ext uri="{FF2B5EF4-FFF2-40B4-BE49-F238E27FC236}">
                <a16:creationId xmlns:a16="http://schemas.microsoft.com/office/drawing/2014/main" id="{2091AA77-5B16-4E66-8F48-7FB6E6F20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EF5AD-53B1-4569-8D4E-EC407366E8C8}"/>
              </a:ext>
            </a:extLst>
          </p:cNvPr>
          <p:cNvSpPr>
            <a:spLocks noGrp="1"/>
          </p:cNvSpPr>
          <p:nvPr>
            <p:ph type="sldNum" sz="quarter" idx="12"/>
          </p:nvPr>
        </p:nvSpPr>
        <p:spPr/>
        <p:txBody>
          <a:bodyPr/>
          <a:lstStyle/>
          <a:p>
            <a:fld id="{F28B5936-F3A3-4FEF-91C8-1D445034AFA4}" type="slidenum">
              <a:rPr lang="en-US" smtClean="0"/>
              <a:t>‹#›</a:t>
            </a:fld>
            <a:endParaRPr lang="en-US"/>
          </a:p>
        </p:txBody>
      </p:sp>
    </p:spTree>
    <p:extLst>
      <p:ext uri="{BB962C8B-B14F-4D97-AF65-F5344CB8AC3E}">
        <p14:creationId xmlns:p14="http://schemas.microsoft.com/office/powerpoint/2010/main" val="3182488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565E-DCAC-4E4C-847C-8D467C9725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8F3F35-7147-46C1-8A0D-8D17FEB473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F6E979-030C-4D48-AEBD-656E04EDDA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098684-E366-4BDC-8E41-91739D5801B9}"/>
              </a:ext>
            </a:extLst>
          </p:cNvPr>
          <p:cNvSpPr>
            <a:spLocks noGrp="1"/>
          </p:cNvSpPr>
          <p:nvPr>
            <p:ph type="dt" sz="half" idx="10"/>
          </p:nvPr>
        </p:nvSpPr>
        <p:spPr/>
        <p:txBody>
          <a:bodyPr/>
          <a:lstStyle/>
          <a:p>
            <a:fld id="{3D71BD18-3A7C-41AF-A839-207B596D2234}" type="datetimeFigureOut">
              <a:rPr lang="en-US" smtClean="0"/>
              <a:t>6/11/2022</a:t>
            </a:fld>
            <a:endParaRPr lang="en-US"/>
          </a:p>
        </p:txBody>
      </p:sp>
      <p:sp>
        <p:nvSpPr>
          <p:cNvPr id="6" name="Footer Placeholder 5">
            <a:extLst>
              <a:ext uri="{FF2B5EF4-FFF2-40B4-BE49-F238E27FC236}">
                <a16:creationId xmlns:a16="http://schemas.microsoft.com/office/drawing/2014/main" id="{4132DB5F-C82C-4E79-8EF5-E000CCE21D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7C395-C13B-4E39-A0B2-F1110D77702F}"/>
              </a:ext>
            </a:extLst>
          </p:cNvPr>
          <p:cNvSpPr>
            <a:spLocks noGrp="1"/>
          </p:cNvSpPr>
          <p:nvPr>
            <p:ph type="sldNum" sz="quarter" idx="12"/>
          </p:nvPr>
        </p:nvSpPr>
        <p:spPr/>
        <p:txBody>
          <a:bodyPr/>
          <a:lstStyle/>
          <a:p>
            <a:fld id="{F28B5936-F3A3-4FEF-91C8-1D445034AFA4}" type="slidenum">
              <a:rPr lang="en-US" smtClean="0"/>
              <a:t>‹#›</a:t>
            </a:fld>
            <a:endParaRPr lang="en-US"/>
          </a:p>
        </p:txBody>
      </p:sp>
    </p:spTree>
    <p:extLst>
      <p:ext uri="{BB962C8B-B14F-4D97-AF65-F5344CB8AC3E}">
        <p14:creationId xmlns:p14="http://schemas.microsoft.com/office/powerpoint/2010/main" val="130368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CD41-646A-4772-8B01-06632B712F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FF46E9-BE84-4636-BEAE-1076A037AC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AE6112-FF6F-4840-93D4-98A4852FAB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F8407D-D5D8-47F4-925F-103BD1C761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C00081-F071-4B23-A662-F01EA163A8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3C1C4C-E5C8-48E3-A189-9BB582B01EAD}"/>
              </a:ext>
            </a:extLst>
          </p:cNvPr>
          <p:cNvSpPr>
            <a:spLocks noGrp="1"/>
          </p:cNvSpPr>
          <p:nvPr>
            <p:ph type="dt" sz="half" idx="10"/>
          </p:nvPr>
        </p:nvSpPr>
        <p:spPr/>
        <p:txBody>
          <a:bodyPr/>
          <a:lstStyle/>
          <a:p>
            <a:fld id="{3D71BD18-3A7C-41AF-A839-207B596D2234}" type="datetimeFigureOut">
              <a:rPr lang="en-US" smtClean="0"/>
              <a:t>6/11/2022</a:t>
            </a:fld>
            <a:endParaRPr lang="en-US"/>
          </a:p>
        </p:txBody>
      </p:sp>
      <p:sp>
        <p:nvSpPr>
          <p:cNvPr id="8" name="Footer Placeholder 7">
            <a:extLst>
              <a:ext uri="{FF2B5EF4-FFF2-40B4-BE49-F238E27FC236}">
                <a16:creationId xmlns:a16="http://schemas.microsoft.com/office/drawing/2014/main" id="{9C096328-EA39-4A37-BFF7-CD5176254F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F00DA4-784F-4DC8-9856-BC97DC82EA91}"/>
              </a:ext>
            </a:extLst>
          </p:cNvPr>
          <p:cNvSpPr>
            <a:spLocks noGrp="1"/>
          </p:cNvSpPr>
          <p:nvPr>
            <p:ph type="sldNum" sz="quarter" idx="12"/>
          </p:nvPr>
        </p:nvSpPr>
        <p:spPr/>
        <p:txBody>
          <a:bodyPr/>
          <a:lstStyle/>
          <a:p>
            <a:fld id="{F28B5936-F3A3-4FEF-91C8-1D445034AFA4}" type="slidenum">
              <a:rPr lang="en-US" smtClean="0"/>
              <a:t>‹#›</a:t>
            </a:fld>
            <a:endParaRPr lang="en-US"/>
          </a:p>
        </p:txBody>
      </p:sp>
    </p:spTree>
    <p:extLst>
      <p:ext uri="{BB962C8B-B14F-4D97-AF65-F5344CB8AC3E}">
        <p14:creationId xmlns:p14="http://schemas.microsoft.com/office/powerpoint/2010/main" val="151098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1C1E-64ED-428F-89FC-1AF3C71FEE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56A987-73EE-45F4-BD2C-E0972D2C1F00}"/>
              </a:ext>
            </a:extLst>
          </p:cNvPr>
          <p:cNvSpPr>
            <a:spLocks noGrp="1"/>
          </p:cNvSpPr>
          <p:nvPr>
            <p:ph type="dt" sz="half" idx="10"/>
          </p:nvPr>
        </p:nvSpPr>
        <p:spPr/>
        <p:txBody>
          <a:bodyPr/>
          <a:lstStyle/>
          <a:p>
            <a:fld id="{3D71BD18-3A7C-41AF-A839-207B596D2234}" type="datetimeFigureOut">
              <a:rPr lang="en-US" smtClean="0"/>
              <a:t>6/11/2022</a:t>
            </a:fld>
            <a:endParaRPr lang="en-US"/>
          </a:p>
        </p:txBody>
      </p:sp>
      <p:sp>
        <p:nvSpPr>
          <p:cNvPr id="4" name="Footer Placeholder 3">
            <a:extLst>
              <a:ext uri="{FF2B5EF4-FFF2-40B4-BE49-F238E27FC236}">
                <a16:creationId xmlns:a16="http://schemas.microsoft.com/office/drawing/2014/main" id="{3378414F-25A0-437D-B59D-0017146EE3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52AAC5-A674-493D-836A-515A60EDFFE4}"/>
              </a:ext>
            </a:extLst>
          </p:cNvPr>
          <p:cNvSpPr>
            <a:spLocks noGrp="1"/>
          </p:cNvSpPr>
          <p:nvPr>
            <p:ph type="sldNum" sz="quarter" idx="12"/>
          </p:nvPr>
        </p:nvSpPr>
        <p:spPr/>
        <p:txBody>
          <a:bodyPr/>
          <a:lstStyle/>
          <a:p>
            <a:fld id="{F28B5936-F3A3-4FEF-91C8-1D445034AFA4}" type="slidenum">
              <a:rPr lang="en-US" smtClean="0"/>
              <a:t>‹#›</a:t>
            </a:fld>
            <a:endParaRPr lang="en-US"/>
          </a:p>
        </p:txBody>
      </p:sp>
    </p:spTree>
    <p:extLst>
      <p:ext uri="{BB962C8B-B14F-4D97-AF65-F5344CB8AC3E}">
        <p14:creationId xmlns:p14="http://schemas.microsoft.com/office/powerpoint/2010/main" val="295695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A76F52-4B4E-4A4A-9CAD-A9434F854F56}"/>
              </a:ext>
            </a:extLst>
          </p:cNvPr>
          <p:cNvSpPr>
            <a:spLocks noGrp="1"/>
          </p:cNvSpPr>
          <p:nvPr>
            <p:ph type="dt" sz="half" idx="10"/>
          </p:nvPr>
        </p:nvSpPr>
        <p:spPr/>
        <p:txBody>
          <a:bodyPr/>
          <a:lstStyle/>
          <a:p>
            <a:fld id="{3D71BD18-3A7C-41AF-A839-207B596D2234}" type="datetimeFigureOut">
              <a:rPr lang="en-US" smtClean="0"/>
              <a:t>6/11/2022</a:t>
            </a:fld>
            <a:endParaRPr lang="en-US"/>
          </a:p>
        </p:txBody>
      </p:sp>
      <p:sp>
        <p:nvSpPr>
          <p:cNvPr id="3" name="Footer Placeholder 2">
            <a:extLst>
              <a:ext uri="{FF2B5EF4-FFF2-40B4-BE49-F238E27FC236}">
                <a16:creationId xmlns:a16="http://schemas.microsoft.com/office/drawing/2014/main" id="{72F3052C-B61A-47FF-BADE-66B1B94094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C75350-6F11-40A5-949C-C0BC6FA64F17}"/>
              </a:ext>
            </a:extLst>
          </p:cNvPr>
          <p:cNvSpPr>
            <a:spLocks noGrp="1"/>
          </p:cNvSpPr>
          <p:nvPr>
            <p:ph type="sldNum" sz="quarter" idx="12"/>
          </p:nvPr>
        </p:nvSpPr>
        <p:spPr/>
        <p:txBody>
          <a:bodyPr/>
          <a:lstStyle/>
          <a:p>
            <a:fld id="{F28B5936-F3A3-4FEF-91C8-1D445034AFA4}" type="slidenum">
              <a:rPr lang="en-US" smtClean="0"/>
              <a:t>‹#›</a:t>
            </a:fld>
            <a:endParaRPr lang="en-US"/>
          </a:p>
        </p:txBody>
      </p:sp>
    </p:spTree>
    <p:extLst>
      <p:ext uri="{BB962C8B-B14F-4D97-AF65-F5344CB8AC3E}">
        <p14:creationId xmlns:p14="http://schemas.microsoft.com/office/powerpoint/2010/main" val="1342248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9D770-16A8-4F90-974E-B49327943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D05ABF-1542-4ABE-9F47-CAE0AF2245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DC204B-AC61-4861-8CFC-3D6E1BAD4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85C98D-3780-466A-8FF8-FCAA4B4F144A}"/>
              </a:ext>
            </a:extLst>
          </p:cNvPr>
          <p:cNvSpPr>
            <a:spLocks noGrp="1"/>
          </p:cNvSpPr>
          <p:nvPr>
            <p:ph type="dt" sz="half" idx="10"/>
          </p:nvPr>
        </p:nvSpPr>
        <p:spPr/>
        <p:txBody>
          <a:bodyPr/>
          <a:lstStyle/>
          <a:p>
            <a:fld id="{3D71BD18-3A7C-41AF-A839-207B596D2234}" type="datetimeFigureOut">
              <a:rPr lang="en-US" smtClean="0"/>
              <a:t>6/11/2022</a:t>
            </a:fld>
            <a:endParaRPr lang="en-US"/>
          </a:p>
        </p:txBody>
      </p:sp>
      <p:sp>
        <p:nvSpPr>
          <p:cNvPr id="6" name="Footer Placeholder 5">
            <a:extLst>
              <a:ext uri="{FF2B5EF4-FFF2-40B4-BE49-F238E27FC236}">
                <a16:creationId xmlns:a16="http://schemas.microsoft.com/office/drawing/2014/main" id="{EBC69E3A-8F24-4BBA-BA08-8186C50B0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243AC-0706-47E5-BDD2-A597C9F3BA6B}"/>
              </a:ext>
            </a:extLst>
          </p:cNvPr>
          <p:cNvSpPr>
            <a:spLocks noGrp="1"/>
          </p:cNvSpPr>
          <p:nvPr>
            <p:ph type="sldNum" sz="quarter" idx="12"/>
          </p:nvPr>
        </p:nvSpPr>
        <p:spPr/>
        <p:txBody>
          <a:bodyPr/>
          <a:lstStyle/>
          <a:p>
            <a:fld id="{F28B5936-F3A3-4FEF-91C8-1D445034AFA4}" type="slidenum">
              <a:rPr lang="en-US" smtClean="0"/>
              <a:t>‹#›</a:t>
            </a:fld>
            <a:endParaRPr lang="en-US"/>
          </a:p>
        </p:txBody>
      </p:sp>
    </p:spTree>
    <p:extLst>
      <p:ext uri="{BB962C8B-B14F-4D97-AF65-F5344CB8AC3E}">
        <p14:creationId xmlns:p14="http://schemas.microsoft.com/office/powerpoint/2010/main" val="49319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1D49-57DB-4294-87F8-71238E427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7CA3ED-9207-46D5-8F88-C34D76C0D1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981691-03EB-41C7-A969-9EA7410EE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2BD887-557B-418A-92FA-173341CE7BA1}"/>
              </a:ext>
            </a:extLst>
          </p:cNvPr>
          <p:cNvSpPr>
            <a:spLocks noGrp="1"/>
          </p:cNvSpPr>
          <p:nvPr>
            <p:ph type="dt" sz="half" idx="10"/>
          </p:nvPr>
        </p:nvSpPr>
        <p:spPr/>
        <p:txBody>
          <a:bodyPr/>
          <a:lstStyle/>
          <a:p>
            <a:fld id="{3D71BD18-3A7C-41AF-A839-207B596D2234}" type="datetimeFigureOut">
              <a:rPr lang="en-US" smtClean="0"/>
              <a:t>6/11/2022</a:t>
            </a:fld>
            <a:endParaRPr lang="en-US"/>
          </a:p>
        </p:txBody>
      </p:sp>
      <p:sp>
        <p:nvSpPr>
          <p:cNvPr id="6" name="Footer Placeholder 5">
            <a:extLst>
              <a:ext uri="{FF2B5EF4-FFF2-40B4-BE49-F238E27FC236}">
                <a16:creationId xmlns:a16="http://schemas.microsoft.com/office/drawing/2014/main" id="{2C13CF17-B2FE-413C-938B-68B880238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BB5918-F02C-4A28-86D8-F4946CABF236}"/>
              </a:ext>
            </a:extLst>
          </p:cNvPr>
          <p:cNvSpPr>
            <a:spLocks noGrp="1"/>
          </p:cNvSpPr>
          <p:nvPr>
            <p:ph type="sldNum" sz="quarter" idx="12"/>
          </p:nvPr>
        </p:nvSpPr>
        <p:spPr/>
        <p:txBody>
          <a:bodyPr/>
          <a:lstStyle/>
          <a:p>
            <a:fld id="{F28B5936-F3A3-4FEF-91C8-1D445034AFA4}" type="slidenum">
              <a:rPr lang="en-US" smtClean="0"/>
              <a:t>‹#›</a:t>
            </a:fld>
            <a:endParaRPr lang="en-US"/>
          </a:p>
        </p:txBody>
      </p:sp>
    </p:spTree>
    <p:extLst>
      <p:ext uri="{BB962C8B-B14F-4D97-AF65-F5344CB8AC3E}">
        <p14:creationId xmlns:p14="http://schemas.microsoft.com/office/powerpoint/2010/main" val="15110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A1B7C0-F9C1-4910-A6EB-692C0675AF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0D71AE-E520-49B0-B86E-CCFDAA8D70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9D12BC-4BE2-4AFC-B49E-E9DD17B0C6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1BD18-3A7C-41AF-A839-207B596D2234}" type="datetimeFigureOut">
              <a:rPr lang="en-US" smtClean="0"/>
              <a:t>6/11/2022</a:t>
            </a:fld>
            <a:endParaRPr lang="en-US"/>
          </a:p>
        </p:txBody>
      </p:sp>
      <p:sp>
        <p:nvSpPr>
          <p:cNvPr id="5" name="Footer Placeholder 4">
            <a:extLst>
              <a:ext uri="{FF2B5EF4-FFF2-40B4-BE49-F238E27FC236}">
                <a16:creationId xmlns:a16="http://schemas.microsoft.com/office/drawing/2014/main" id="{D74A76FB-9362-4882-BC54-FDA6290FA1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7C98A5-ABAE-422A-9DCF-9A181D3A1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8B5936-F3A3-4FEF-91C8-1D445034AFA4}" type="slidenum">
              <a:rPr lang="en-US" smtClean="0"/>
              <a:t>‹#›</a:t>
            </a:fld>
            <a:endParaRPr lang="en-US"/>
          </a:p>
        </p:txBody>
      </p:sp>
    </p:spTree>
    <p:extLst>
      <p:ext uri="{BB962C8B-B14F-4D97-AF65-F5344CB8AC3E}">
        <p14:creationId xmlns:p14="http://schemas.microsoft.com/office/powerpoint/2010/main" val="2214790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91.png"/><Relationship Id="rId4" Type="http://schemas.openxmlformats.org/officeDocument/2006/relationships/image" Target="../media/image80.png"/></Relationships>
</file>

<file path=ppt/slides/_rels/slide1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NULL"/><Relationship Id="rId4" Type="http://schemas.openxmlformats.org/officeDocument/2006/relationships/image" Target="NUL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0.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0.png"/><Relationship Id="rId7" Type="http://schemas.openxmlformats.org/officeDocument/2006/relationships/image" Target="../media/image4.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0.png"/></Relationships>
</file>

<file path=ppt/slides/_rels/slide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26.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28.png"/><Relationship Id="rId9" Type="http://schemas.openxmlformats.org/officeDocument/2006/relationships/image" Target="../media/image41.png"/></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60.png"/><Relationship Id="rId7" Type="http://schemas.openxmlformats.org/officeDocument/2006/relationships/image" Target="../media/image47.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00.png"/><Relationship Id="rId4" Type="http://schemas.openxmlformats.org/officeDocument/2006/relationships/image" Target="../media/image39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CEFA7-D1B9-405D-84F9-592B1B2075A1}"/>
              </a:ext>
            </a:extLst>
          </p:cNvPr>
          <p:cNvSpPr/>
          <p:nvPr/>
        </p:nvSpPr>
        <p:spPr>
          <a:xfrm>
            <a:off x="3217515" y="2006462"/>
            <a:ext cx="3527931" cy="461665"/>
          </a:xfrm>
          <a:prstGeom prst="rect">
            <a:avLst/>
          </a:prstGeom>
        </p:spPr>
        <p:txBody>
          <a:bodyPr wrap="square">
            <a:spAutoFit/>
          </a:bodyPr>
          <a:lstStyle/>
          <a:p>
            <a:r>
              <a:rPr lang="en-US" sz="2400" dirty="0">
                <a:solidFill>
                  <a:srgbClr val="00B0F0"/>
                </a:solidFill>
                <a:latin typeface="Arial" panose="020B0604020202020204" pitchFamily="34" charset="0"/>
                <a:cs typeface="Arial" panose="020B0604020202020204" pitchFamily="34" charset="0"/>
              </a:rPr>
              <a:t>adiabatic process, Q = 0</a:t>
            </a:r>
          </a:p>
        </p:txBody>
      </p:sp>
      <p:sp>
        <p:nvSpPr>
          <p:cNvPr id="5" name="Rectangle 4">
            <a:extLst>
              <a:ext uri="{FF2B5EF4-FFF2-40B4-BE49-F238E27FC236}">
                <a16:creationId xmlns:a16="http://schemas.microsoft.com/office/drawing/2014/main" id="{E15299C8-43EA-43F9-86FE-8AD2538E99FF}"/>
              </a:ext>
            </a:extLst>
          </p:cNvPr>
          <p:cNvSpPr/>
          <p:nvPr/>
        </p:nvSpPr>
        <p:spPr>
          <a:xfrm>
            <a:off x="275097" y="4652677"/>
            <a:ext cx="6854230" cy="461665"/>
          </a:xfrm>
          <a:prstGeom prst="rect">
            <a:avLst/>
          </a:prstGeom>
        </p:spPr>
        <p:txBody>
          <a:bodyPr wrap="square">
            <a:spAutoFit/>
          </a:bodyPr>
          <a:lstStyle/>
          <a:p>
            <a:pPr lvl="0">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n-US" sz="2400" b="0" i="0" u="none" strike="noStrike" kern="1200" cap="none" spc="0" normalizeH="0" baseline="30000" noProof="0" dirty="0">
                <a:ln>
                  <a:noFill/>
                </a:ln>
                <a:solidFill>
                  <a:prstClr val="black"/>
                </a:solidFill>
                <a:effectLst/>
                <a:uLnTx/>
                <a:uFillTx/>
                <a:latin typeface="Arial" panose="020B0604020202020204" pitchFamily="34" charset="0"/>
                <a:ea typeface="+mn-ea"/>
                <a:cs typeface="Arial" panose="020B0604020202020204" pitchFamily="34" charset="0"/>
              </a:rPr>
              <a:t>st</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law of thermodynamics</a:t>
            </a:r>
            <a:r>
              <a:rPr lang="en-US" sz="2400" dirty="0">
                <a:solidFill>
                  <a:prstClr val="black"/>
                </a:solidFill>
                <a:latin typeface="Arial" panose="020B0604020202020204" pitchFamily="34" charset="0"/>
                <a:cs typeface="Arial" panose="020B0604020202020204" pitchFamily="34" charset="0"/>
              </a:rPr>
              <a:t>,</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lang="el-GR" sz="2400" dirty="0">
                <a:solidFill>
                  <a:srgbClr val="FF0000"/>
                </a:solidFill>
                <a:latin typeface="Arial" panose="020B0604020202020204" pitchFamily="34" charset="0"/>
                <a:cs typeface="Arial" panose="020B0604020202020204" pitchFamily="34" charset="0"/>
              </a:rPr>
              <a:t>Δ</a:t>
            </a:r>
            <a:r>
              <a:rPr lang="en-US" sz="2400" dirty="0" err="1">
                <a:solidFill>
                  <a:srgbClr val="FF0000"/>
                </a:solidFill>
                <a:latin typeface="Arial" panose="020B0604020202020204" pitchFamily="34" charset="0"/>
                <a:cs typeface="Arial" panose="020B0604020202020204" pitchFamily="34" charset="0"/>
              </a:rPr>
              <a:t>E</a:t>
            </a:r>
            <a:r>
              <a:rPr lang="en-US" sz="2400" baseline="-25000" dirty="0" err="1">
                <a:solidFill>
                  <a:srgbClr val="FF0000"/>
                </a:solidFill>
                <a:latin typeface="Arial" panose="020B0604020202020204" pitchFamily="34" charset="0"/>
                <a:cs typeface="Arial" panose="020B0604020202020204" pitchFamily="34" charset="0"/>
              </a:rPr>
              <a:t>int</a:t>
            </a:r>
            <a:r>
              <a:rPr lang="en-US" sz="2400" dirty="0">
                <a:solidFill>
                  <a:srgbClr val="FF0000"/>
                </a:solidFill>
                <a:latin typeface="Arial" panose="020B0604020202020204" pitchFamily="34" charset="0"/>
                <a:cs typeface="Arial" panose="020B0604020202020204" pitchFamily="34" charset="0"/>
              </a:rPr>
              <a:t> </a:t>
            </a:r>
            <a:r>
              <a:rPr lang="en-US" sz="2400" dirty="0">
                <a:solidFill>
                  <a:prstClr val="black"/>
                </a:solidFill>
                <a:latin typeface="Arial" panose="020B0604020202020204" pitchFamily="34" charset="0"/>
                <a:cs typeface="Arial" panose="020B0604020202020204" pitchFamily="34" charset="0"/>
              </a:rPr>
              <a:t>= </a:t>
            </a:r>
            <a:r>
              <a:rPr lang="en-US" sz="2400" dirty="0">
                <a:solidFill>
                  <a:srgbClr val="00B0F0"/>
                </a:solidFill>
                <a:latin typeface="Arial" panose="020B0604020202020204" pitchFamily="34" charset="0"/>
                <a:cs typeface="Arial" panose="020B0604020202020204" pitchFamily="34" charset="0"/>
              </a:rPr>
              <a:t>Q</a:t>
            </a:r>
            <a:r>
              <a:rPr lang="en-US" sz="2400" dirty="0">
                <a:solidFill>
                  <a:prstClr val="black"/>
                </a:solidFill>
                <a:latin typeface="Arial" panose="020B0604020202020204" pitchFamily="34" charset="0"/>
                <a:cs typeface="Arial" panose="020B0604020202020204" pitchFamily="34" charset="0"/>
              </a:rPr>
              <a:t> – </a:t>
            </a:r>
            <a:r>
              <a:rPr lang="en-US" sz="2400" dirty="0">
                <a:solidFill>
                  <a:srgbClr val="7030A0"/>
                </a:solidFill>
                <a:latin typeface="Arial" panose="020B0604020202020204" pitchFamily="34" charset="0"/>
                <a:cs typeface="Arial" panose="020B0604020202020204" pitchFamily="34" charset="0"/>
              </a:rPr>
              <a:t>W</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07E99C6C-A4E3-4400-9F37-F9072D4B9114}"/>
                  </a:ext>
                </a:extLst>
              </p:cNvPr>
              <p:cNvSpPr/>
              <p:nvPr/>
            </p:nvSpPr>
            <p:spPr>
              <a:xfrm>
                <a:off x="3866965" y="5639929"/>
                <a:ext cx="2229033" cy="679801"/>
              </a:xfrm>
              <a:prstGeom prst="rect">
                <a:avLst/>
              </a:prstGeom>
            </p:spPr>
            <p:txBody>
              <a:bodyPr wrap="square">
                <a:spAutoFit/>
              </a:bodyPr>
              <a:lstStyle/>
              <a:p>
                <a:pPr lvl="0">
                  <a:defRPr/>
                </a:pPr>
                <a:r>
                  <a:rPr lang="en-US" sz="2400" dirty="0">
                    <a:solidFill>
                      <a:srgbClr val="FF0000"/>
                    </a:solidFill>
                    <a:latin typeface="Arial" panose="020B0604020202020204" pitchFamily="34" charset="0"/>
                    <a:cs typeface="Arial" panose="020B0604020202020204" pitchFamily="34" charset="0"/>
                  </a:rPr>
                  <a:t>n</a:t>
                </a:r>
                <a:r>
                  <a:rPr lang="el-GR" sz="2400" dirty="0">
                    <a:solidFill>
                      <a:srgbClr val="FF0000"/>
                    </a:solidFill>
                    <a:latin typeface="Arial" panose="020B0604020202020204" pitchFamily="34" charset="0"/>
                    <a:cs typeface="Arial" panose="020B0604020202020204" pitchFamily="34" charset="0"/>
                  </a:rPr>
                  <a:t>Δ</a:t>
                </a:r>
                <a:r>
                  <a:rPr lang="en-US" sz="2400" dirty="0">
                    <a:solidFill>
                      <a:srgbClr val="FF0000"/>
                    </a:solidFill>
                    <a:latin typeface="Arial" panose="020B0604020202020204" pitchFamily="34" charset="0"/>
                    <a:cs typeface="Arial" panose="020B0604020202020204" pitchFamily="34" charset="0"/>
                  </a:rPr>
                  <a:t>T</a:t>
                </a:r>
                <a:r>
                  <a:rPr lang="en-US" sz="2400" dirty="0">
                    <a:solidFill>
                      <a:prstClr val="black"/>
                    </a:solidFill>
                    <a:latin typeface="Arial" panose="020B0604020202020204" pitchFamily="34" charset="0"/>
                    <a:cs typeface="Arial" panose="020B0604020202020204" pitchFamily="34" charset="0"/>
                  </a:rPr>
                  <a:t> = – </a:t>
                </a:r>
                <a14:m>
                  <m:oMath xmlns:m="http://schemas.openxmlformats.org/officeDocument/2006/math">
                    <m:f>
                      <m:fPr>
                        <m:ctrlPr>
                          <a:rPr lang="en-US" sz="2400" i="1" smtClean="0">
                            <a:solidFill>
                              <a:prstClr val="black"/>
                            </a:solidFill>
                            <a:latin typeface="Cambria Math" panose="02040503050406030204" pitchFamily="18" charset="0"/>
                            <a:cs typeface="Arial" panose="020B0604020202020204" pitchFamily="34" charset="0"/>
                          </a:rPr>
                        </m:ctrlPr>
                      </m:fPr>
                      <m:num>
                        <m:r>
                          <m:rPr>
                            <m:sty m:val="p"/>
                          </m:rPr>
                          <a:rPr lang="en-US" sz="2400" b="0" i="0" smtClean="0">
                            <a:solidFill>
                              <a:prstClr val="black"/>
                            </a:solidFill>
                            <a:latin typeface="Cambria Math" panose="02040503050406030204" pitchFamily="18" charset="0"/>
                            <a:cs typeface="Arial" panose="020B0604020202020204" pitchFamily="34" charset="0"/>
                          </a:rPr>
                          <m:t>p</m:t>
                        </m:r>
                        <m:r>
                          <a:rPr lang="en-US" sz="2400" b="0" i="0" smtClean="0">
                            <a:solidFill>
                              <a:prstClr val="black"/>
                            </a:solidFill>
                            <a:latin typeface="Cambria Math" panose="02040503050406030204" pitchFamily="18" charset="0"/>
                            <a:cs typeface="Arial" panose="020B0604020202020204" pitchFamily="34" charset="0"/>
                          </a:rPr>
                          <m:t> </m:t>
                        </m:r>
                        <m:r>
                          <m:rPr>
                            <m:sty m:val="p"/>
                          </m:rPr>
                          <a:rPr lang="en-US" sz="2400" b="0" i="0" smtClean="0">
                            <a:solidFill>
                              <a:prstClr val="black"/>
                            </a:solidFill>
                            <a:latin typeface="Cambria Math" panose="02040503050406030204" pitchFamily="18" charset="0"/>
                            <a:cs typeface="Arial" panose="020B0604020202020204" pitchFamily="34" charset="0"/>
                          </a:rPr>
                          <m:t>dV</m:t>
                        </m:r>
                      </m:num>
                      <m:den>
                        <m:sSub>
                          <m:sSubPr>
                            <m:ctrlPr>
                              <a:rPr lang="en-US" sz="2400" i="1" smtClean="0">
                                <a:solidFill>
                                  <a:prstClr val="black"/>
                                </a:solidFill>
                                <a:latin typeface="Cambria Math" panose="02040503050406030204" pitchFamily="18" charset="0"/>
                                <a:cs typeface="Arial" panose="020B0604020202020204" pitchFamily="34" charset="0"/>
                              </a:rPr>
                            </m:ctrlPr>
                          </m:sSubPr>
                          <m:e>
                            <m:r>
                              <m:rPr>
                                <m:sty m:val="p"/>
                              </m:rPr>
                              <a:rPr lang="en-US" sz="2400" b="0" i="0" smtClean="0">
                                <a:solidFill>
                                  <a:prstClr val="black"/>
                                </a:solidFill>
                                <a:latin typeface="Cambria Math" panose="02040503050406030204" pitchFamily="18" charset="0"/>
                                <a:cs typeface="Arial" panose="020B0604020202020204" pitchFamily="34" charset="0"/>
                              </a:rPr>
                              <m:t>C</m:t>
                            </m:r>
                          </m:e>
                          <m:sub>
                            <m:r>
                              <m:rPr>
                                <m:sty m:val="p"/>
                              </m:rPr>
                              <a:rPr lang="en-US" sz="2400" b="0" i="0" smtClean="0">
                                <a:solidFill>
                                  <a:prstClr val="black"/>
                                </a:solidFill>
                                <a:latin typeface="Cambria Math" panose="02040503050406030204" pitchFamily="18" charset="0"/>
                                <a:cs typeface="Arial" panose="020B0604020202020204" pitchFamily="34" charset="0"/>
                              </a:rPr>
                              <m:t>V</m:t>
                            </m:r>
                          </m:sub>
                        </m:sSub>
                      </m:den>
                    </m:f>
                  </m:oMath>
                </a14:m>
                <a:r>
                  <a:rPr lang="en-US" sz="2400" dirty="0">
                    <a:solidFill>
                      <a:prstClr val="black"/>
                    </a:solidFill>
                    <a:latin typeface="Arial" panose="020B0604020202020204" pitchFamily="34" charset="0"/>
                    <a:cs typeface="Arial" panose="020B0604020202020204" pitchFamily="34" charset="0"/>
                  </a:rPr>
                  <a:t> </a:t>
                </a:r>
              </a:p>
            </p:txBody>
          </p:sp>
        </mc:Choice>
        <mc:Fallback xmlns="">
          <p:sp>
            <p:nvSpPr>
              <p:cNvPr id="2" name="Rectangle 1">
                <a:extLst>
                  <a:ext uri="{FF2B5EF4-FFF2-40B4-BE49-F238E27FC236}">
                    <a16:creationId xmlns:a16="http://schemas.microsoft.com/office/drawing/2014/main" id="{07E99C6C-A4E3-4400-9F37-F9072D4B9114}"/>
                  </a:ext>
                </a:extLst>
              </p:cNvPr>
              <p:cNvSpPr>
                <a:spLocks noRot="1" noChangeAspect="1" noMove="1" noResize="1" noEditPoints="1" noAdjustHandles="1" noChangeArrowheads="1" noChangeShapeType="1" noTextEdit="1"/>
              </p:cNvSpPr>
              <p:nvPr/>
            </p:nvSpPr>
            <p:spPr>
              <a:xfrm>
                <a:off x="3866965" y="5639929"/>
                <a:ext cx="2229033" cy="679801"/>
              </a:xfrm>
              <a:prstGeom prst="rect">
                <a:avLst/>
              </a:prstGeom>
              <a:blipFill>
                <a:blip r:embed="rId2"/>
                <a:stretch>
                  <a:fillRect l="-4098" b="-893"/>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7935C5D4-6A35-4E5F-AF14-08E92F20DA34}"/>
              </a:ext>
            </a:extLst>
          </p:cNvPr>
          <p:cNvSpPr/>
          <p:nvPr/>
        </p:nvSpPr>
        <p:spPr>
          <a:xfrm>
            <a:off x="3866965" y="5197723"/>
            <a:ext cx="2835905" cy="461665"/>
          </a:xfrm>
          <a:prstGeom prst="rect">
            <a:avLst/>
          </a:prstGeom>
        </p:spPr>
        <p:txBody>
          <a:bodyPr wrap="none">
            <a:spAutoFit/>
          </a:bodyPr>
          <a:lstStyle/>
          <a:p>
            <a:pPr lvl="0">
              <a:defRPr/>
            </a:pPr>
            <a:r>
              <a:rPr lang="en-US" sz="2400" dirty="0">
                <a:solidFill>
                  <a:srgbClr val="FF0000"/>
                </a:solidFill>
                <a:latin typeface="Arial" panose="020B0604020202020204" pitchFamily="34" charset="0"/>
                <a:cs typeface="Arial" panose="020B0604020202020204" pitchFamily="34" charset="0"/>
              </a:rPr>
              <a:t>nC</a:t>
            </a:r>
            <a:r>
              <a:rPr lang="en-US" sz="2400" baseline="-25000" dirty="0">
                <a:solidFill>
                  <a:srgbClr val="FF0000"/>
                </a:solidFill>
                <a:latin typeface="Arial" panose="020B0604020202020204" pitchFamily="34" charset="0"/>
                <a:cs typeface="Arial" panose="020B0604020202020204" pitchFamily="34" charset="0"/>
              </a:rPr>
              <a:t>V</a:t>
            </a:r>
            <a:r>
              <a:rPr lang="en-US" sz="2400" dirty="0">
                <a:solidFill>
                  <a:srgbClr val="FF0000"/>
                </a:solidFill>
                <a:latin typeface="Arial" panose="020B0604020202020204" pitchFamily="34" charset="0"/>
                <a:cs typeface="Arial" panose="020B0604020202020204" pitchFamily="34" charset="0"/>
              </a:rPr>
              <a:t> </a:t>
            </a:r>
            <a:r>
              <a:rPr lang="el-GR" sz="2400" dirty="0">
                <a:solidFill>
                  <a:srgbClr val="FF0000"/>
                </a:solidFill>
                <a:latin typeface="Arial" panose="020B0604020202020204" pitchFamily="34" charset="0"/>
                <a:cs typeface="Arial" panose="020B0604020202020204" pitchFamily="34" charset="0"/>
              </a:rPr>
              <a:t>Δ</a:t>
            </a:r>
            <a:r>
              <a:rPr lang="en-US" sz="2400" dirty="0">
                <a:solidFill>
                  <a:srgbClr val="FF0000"/>
                </a:solidFill>
                <a:latin typeface="Arial" panose="020B0604020202020204" pitchFamily="34" charset="0"/>
                <a:cs typeface="Arial" panose="020B0604020202020204" pitchFamily="34" charset="0"/>
              </a:rPr>
              <a:t>T</a:t>
            </a:r>
            <a:r>
              <a:rPr lang="en-US" sz="2400" dirty="0">
                <a:solidFill>
                  <a:prstClr val="black"/>
                </a:solidFill>
                <a:latin typeface="Arial" panose="020B0604020202020204" pitchFamily="34" charset="0"/>
                <a:cs typeface="Arial" panose="020B0604020202020204" pitchFamily="34" charset="0"/>
              </a:rPr>
              <a:t> = </a:t>
            </a:r>
            <a:r>
              <a:rPr lang="en-US" sz="2400" dirty="0">
                <a:solidFill>
                  <a:srgbClr val="00B0F0"/>
                </a:solidFill>
                <a:latin typeface="Arial" panose="020B0604020202020204" pitchFamily="34" charset="0"/>
                <a:cs typeface="Arial" panose="020B0604020202020204" pitchFamily="34" charset="0"/>
              </a:rPr>
              <a:t>0</a:t>
            </a:r>
            <a:r>
              <a:rPr lang="en-US" sz="2400" dirty="0">
                <a:solidFill>
                  <a:prstClr val="black"/>
                </a:solidFill>
                <a:latin typeface="Arial" panose="020B0604020202020204" pitchFamily="34" charset="0"/>
                <a:cs typeface="Arial" panose="020B0604020202020204" pitchFamily="34" charset="0"/>
              </a:rPr>
              <a:t> –  p </a:t>
            </a:r>
            <a:r>
              <a:rPr lang="en-US" sz="2400" dirty="0" err="1">
                <a:solidFill>
                  <a:prstClr val="black"/>
                </a:solidFill>
                <a:latin typeface="Arial" panose="020B0604020202020204" pitchFamily="34" charset="0"/>
                <a:cs typeface="Arial" panose="020B0604020202020204" pitchFamily="34" charset="0"/>
              </a:rPr>
              <a:t>dV</a:t>
            </a:r>
            <a:r>
              <a:rPr lang="en-US" sz="2400" dirty="0">
                <a:solidFill>
                  <a:prstClr val="black"/>
                </a:solidFill>
                <a:latin typeface="Arial" panose="020B0604020202020204" pitchFamily="34" charset="0"/>
                <a:cs typeface="Arial" panose="020B0604020202020204" pitchFamily="34" charset="0"/>
              </a:rPr>
              <a:t> </a:t>
            </a:r>
          </a:p>
        </p:txBody>
      </p:sp>
      <p:sp>
        <p:nvSpPr>
          <p:cNvPr id="8" name="Rectangle 7">
            <a:extLst>
              <a:ext uri="{FF2B5EF4-FFF2-40B4-BE49-F238E27FC236}">
                <a16:creationId xmlns:a16="http://schemas.microsoft.com/office/drawing/2014/main" id="{9F9D2BB6-7864-4D83-9672-2DB14B1CAAFD}"/>
              </a:ext>
            </a:extLst>
          </p:cNvPr>
          <p:cNvSpPr/>
          <p:nvPr/>
        </p:nvSpPr>
        <p:spPr>
          <a:xfrm>
            <a:off x="275097" y="3218793"/>
            <a:ext cx="11641806" cy="1323439"/>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Suppose that you remove some shots from the piston, allowing the ideal gas to push the piston and the remaining shots upward and thus to </a:t>
            </a:r>
            <a:r>
              <a:rPr lang="en-US" sz="2000" dirty="0">
                <a:solidFill>
                  <a:srgbClr val="7030A0"/>
                </a:solidFill>
                <a:latin typeface="Arial" panose="020B0604020202020204" pitchFamily="34" charset="0"/>
                <a:cs typeface="Arial" panose="020B0604020202020204" pitchFamily="34" charset="0"/>
              </a:rPr>
              <a:t>increase the volume </a:t>
            </a:r>
            <a:r>
              <a:rPr lang="en-US" sz="2000" dirty="0">
                <a:latin typeface="Arial" panose="020B0604020202020204" pitchFamily="34" charset="0"/>
                <a:cs typeface="Arial" panose="020B0604020202020204" pitchFamily="34" charset="0"/>
              </a:rPr>
              <a:t>by a differential amount </a:t>
            </a:r>
            <a:r>
              <a:rPr lang="en-US" sz="2000" dirty="0" err="1">
                <a:solidFill>
                  <a:srgbClr val="7030A0"/>
                </a:solidFill>
                <a:latin typeface="Arial" panose="020B0604020202020204" pitchFamily="34" charset="0"/>
                <a:cs typeface="Arial" panose="020B0604020202020204" pitchFamily="34" charset="0"/>
              </a:rPr>
              <a:t>dV</a:t>
            </a:r>
            <a:r>
              <a:rPr lang="en-US" sz="2000" dirty="0">
                <a:latin typeface="Arial" panose="020B0604020202020204" pitchFamily="34" charset="0"/>
                <a:cs typeface="Arial" panose="020B0604020202020204" pitchFamily="34" charset="0"/>
              </a:rPr>
              <a:t>. Since the </a:t>
            </a:r>
            <a:r>
              <a:rPr lang="en-US" sz="2000" dirty="0">
                <a:solidFill>
                  <a:srgbClr val="00B0F0"/>
                </a:solidFill>
                <a:latin typeface="Arial" panose="020B0604020202020204" pitchFamily="34" charset="0"/>
                <a:cs typeface="Arial" panose="020B0604020202020204" pitchFamily="34" charset="0"/>
              </a:rPr>
              <a:t>volume change is tiny</a:t>
            </a:r>
            <a:r>
              <a:rPr lang="en-US" sz="2000" dirty="0">
                <a:latin typeface="Arial" panose="020B0604020202020204" pitchFamily="34" charset="0"/>
                <a:cs typeface="Arial" panose="020B0604020202020204" pitchFamily="34" charset="0"/>
              </a:rPr>
              <a:t>, we may assume that the pressure </a:t>
            </a:r>
            <a:r>
              <a:rPr lang="en-US" sz="2000" dirty="0">
                <a:solidFill>
                  <a:srgbClr val="FF0000"/>
                </a:solidFill>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 of the gas on the piston is </a:t>
            </a:r>
            <a:r>
              <a:rPr lang="en-US" sz="2000" dirty="0">
                <a:solidFill>
                  <a:srgbClr val="FF0000"/>
                </a:solidFill>
                <a:latin typeface="Arial" panose="020B0604020202020204" pitchFamily="34" charset="0"/>
                <a:cs typeface="Arial" panose="020B0604020202020204" pitchFamily="34" charset="0"/>
              </a:rPr>
              <a:t>constant</a:t>
            </a:r>
            <a:r>
              <a:rPr lang="en-US" sz="2000" dirty="0">
                <a:latin typeface="Arial" panose="020B0604020202020204" pitchFamily="34" charset="0"/>
                <a:cs typeface="Arial" panose="020B0604020202020204" pitchFamily="34" charset="0"/>
              </a:rPr>
              <a:t> </a:t>
            </a:r>
            <a:r>
              <a:rPr lang="en-US" sz="2000" dirty="0">
                <a:solidFill>
                  <a:srgbClr val="00B0F0"/>
                </a:solidFill>
                <a:latin typeface="Arial" panose="020B0604020202020204" pitchFamily="34" charset="0"/>
                <a:cs typeface="Arial" panose="020B0604020202020204" pitchFamily="34" charset="0"/>
              </a:rPr>
              <a:t>during the change</a:t>
            </a:r>
            <a:r>
              <a:rPr lang="en-US" sz="2000" dirty="0">
                <a:latin typeface="Arial" panose="020B0604020202020204" pitchFamily="34" charset="0"/>
                <a:cs typeface="Arial" panose="020B0604020202020204" pitchFamily="34" charset="0"/>
              </a:rPr>
              <a:t>. The work </a:t>
            </a:r>
            <a:r>
              <a:rPr lang="en-US" sz="2000" dirty="0" err="1">
                <a:latin typeface="Arial" panose="020B0604020202020204" pitchFamily="34" charset="0"/>
                <a:cs typeface="Arial" panose="020B0604020202020204" pitchFamily="34" charset="0"/>
              </a:rPr>
              <a:t>dW</a:t>
            </a:r>
            <a:r>
              <a:rPr lang="en-US" sz="2000" dirty="0">
                <a:latin typeface="Arial" panose="020B0604020202020204" pitchFamily="34" charset="0"/>
                <a:cs typeface="Arial" panose="020B0604020202020204" pitchFamily="34" charset="0"/>
              </a:rPr>
              <a:t> done by the gas during the volume increase is equal to </a:t>
            </a:r>
            <a:r>
              <a:rPr lang="en-US" sz="2000" dirty="0">
                <a:solidFill>
                  <a:srgbClr val="7030A0"/>
                </a:solidFill>
                <a:latin typeface="Arial" panose="020B0604020202020204" pitchFamily="34" charset="0"/>
                <a:cs typeface="Arial" panose="020B0604020202020204" pitchFamily="34" charset="0"/>
              </a:rPr>
              <a:t>W = p </a:t>
            </a:r>
            <a:r>
              <a:rPr lang="en-US" sz="2000" dirty="0" err="1">
                <a:solidFill>
                  <a:srgbClr val="7030A0"/>
                </a:solidFill>
                <a:latin typeface="Arial" panose="020B0604020202020204" pitchFamily="34" charset="0"/>
                <a:cs typeface="Arial" panose="020B0604020202020204" pitchFamily="34" charset="0"/>
              </a:rPr>
              <a:t>dV</a:t>
            </a:r>
            <a:r>
              <a:rPr lang="en-US" sz="2000" dirty="0">
                <a:latin typeface="Arial" panose="020B0604020202020204" pitchFamily="34" charset="0"/>
                <a:cs typeface="Arial" panose="020B0604020202020204" pitchFamily="34" charset="0"/>
              </a:rPr>
              <a:t>.</a:t>
            </a:r>
          </a:p>
        </p:txBody>
      </p:sp>
      <p:pic>
        <p:nvPicPr>
          <p:cNvPr id="9" name="Picture 8">
            <a:extLst>
              <a:ext uri="{FF2B5EF4-FFF2-40B4-BE49-F238E27FC236}">
                <a16:creationId xmlns:a16="http://schemas.microsoft.com/office/drawing/2014/main" id="{C0104B6A-86C5-4473-A523-EC0CB95C5A24}"/>
              </a:ext>
            </a:extLst>
          </p:cNvPr>
          <p:cNvPicPr>
            <a:picLocks noChangeAspect="1"/>
          </p:cNvPicPr>
          <p:nvPr/>
        </p:nvPicPr>
        <p:blipFill>
          <a:blip r:embed="rId3"/>
          <a:stretch>
            <a:fillRect/>
          </a:stretch>
        </p:blipFill>
        <p:spPr>
          <a:xfrm>
            <a:off x="6983896" y="1146464"/>
            <a:ext cx="5208104" cy="2089405"/>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60633EC-32C3-4BCE-A5BD-5FCB473F539C}"/>
                  </a:ext>
                </a:extLst>
              </p:cNvPr>
              <p:cNvSpPr/>
              <p:nvPr/>
            </p:nvSpPr>
            <p:spPr>
              <a:xfrm>
                <a:off x="92766" y="755070"/>
                <a:ext cx="9104243" cy="461665"/>
              </a:xfrm>
              <a:prstGeom prst="rect">
                <a:avLst/>
              </a:prstGeom>
            </p:spPr>
            <p:txBody>
              <a:bodyPr wrap="square">
                <a:spAutoFit/>
              </a:bodyPr>
              <a:lstStyle/>
              <a:p>
                <a:r>
                  <a:rPr lang="en-US" sz="2400" dirty="0">
                    <a:solidFill>
                      <a:srgbClr val="00B050"/>
                    </a:solidFill>
                    <a:latin typeface="Arial" panose="020B0604020202020204" pitchFamily="34" charset="0"/>
                    <a:cs typeface="Arial" panose="020B0604020202020204" pitchFamily="34" charset="0"/>
                  </a:rPr>
                  <a:t> 19-9 Adiabatic expansion of an ideal gas: p</a:t>
                </a:r>
                <a14:m>
                  <m:oMath xmlns:m="http://schemas.openxmlformats.org/officeDocument/2006/math">
                    <m:sSup>
                      <m:sSupPr>
                        <m:ctrlPr>
                          <a:rPr lang="en-US" sz="2400" i="1" smtClean="0">
                            <a:solidFill>
                              <a:srgbClr val="00B050"/>
                            </a:solidFill>
                            <a:latin typeface="Cambria Math" panose="02040503050406030204" pitchFamily="18" charset="0"/>
                          </a:rPr>
                        </m:ctrlPr>
                      </m:sSupPr>
                      <m:e>
                        <m:r>
                          <a:rPr lang="en-US" sz="2400" b="0" i="1" smtClean="0">
                            <a:solidFill>
                              <a:srgbClr val="00B050"/>
                            </a:solidFill>
                            <a:latin typeface="Cambria Math" panose="02040503050406030204" pitchFamily="18" charset="0"/>
                          </a:rPr>
                          <m:t>𝑉</m:t>
                        </m:r>
                      </m:e>
                      <m:sup>
                        <m:r>
                          <a:rPr lang="en-US" sz="2400" i="1">
                            <a:solidFill>
                              <a:srgbClr val="00B050"/>
                            </a:solidFill>
                            <a:latin typeface="Cambria Math" panose="02040503050406030204" pitchFamily="18" charset="0"/>
                            <a:ea typeface="Cambria Math" panose="02040503050406030204" pitchFamily="18" charset="0"/>
                          </a:rPr>
                          <m:t>𝛾</m:t>
                        </m:r>
                      </m:sup>
                    </m:sSup>
                  </m:oMath>
                </a14:m>
                <a:r>
                  <a:rPr lang="en-US" sz="2400" dirty="0">
                    <a:solidFill>
                      <a:srgbClr val="00B050"/>
                    </a:solidFill>
                    <a:latin typeface="Arial" panose="020B0604020202020204" pitchFamily="34" charset="0"/>
                    <a:cs typeface="Arial" panose="020B0604020202020204" pitchFamily="34" charset="0"/>
                  </a:rPr>
                  <a:t>= a constant</a:t>
                </a:r>
              </a:p>
            </p:txBody>
          </p:sp>
        </mc:Choice>
        <mc:Fallback xmlns="">
          <p:sp>
            <p:nvSpPr>
              <p:cNvPr id="10" name="Rectangle 9">
                <a:extLst>
                  <a:ext uri="{FF2B5EF4-FFF2-40B4-BE49-F238E27FC236}">
                    <a16:creationId xmlns:a16="http://schemas.microsoft.com/office/drawing/2014/main" id="{D60633EC-32C3-4BCE-A5BD-5FCB473F539C}"/>
                  </a:ext>
                </a:extLst>
              </p:cNvPr>
              <p:cNvSpPr>
                <a:spLocks noRot="1" noChangeAspect="1" noMove="1" noResize="1" noEditPoints="1" noAdjustHandles="1" noChangeArrowheads="1" noChangeShapeType="1" noTextEdit="1"/>
              </p:cNvSpPr>
              <p:nvPr/>
            </p:nvSpPr>
            <p:spPr>
              <a:xfrm>
                <a:off x="92766" y="755070"/>
                <a:ext cx="9104243" cy="461665"/>
              </a:xfrm>
              <a:prstGeom prst="rect">
                <a:avLst/>
              </a:prstGeom>
              <a:blipFill>
                <a:blip r:embed="rId4"/>
                <a:stretch>
                  <a:fillRect l="-67" t="-9211" b="-30263"/>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96477B44-40EE-4877-B004-B0864E2EAC09}"/>
              </a:ext>
            </a:extLst>
          </p:cNvPr>
          <p:cNvSpPr/>
          <p:nvPr/>
        </p:nvSpPr>
        <p:spPr>
          <a:xfrm>
            <a:off x="275097" y="6300271"/>
            <a:ext cx="109720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a:t>
            </a:r>
            <a:r>
              <a:rPr kumimoji="0" lang="el-GR"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Δ</a:t>
            </a:r>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E</a:t>
            </a:r>
            <a:r>
              <a:rPr kumimoji="0" lang="en-US" sz="2400" b="0" i="0" u="none" strike="noStrike" kern="1200" cap="none" spc="0" normalizeH="0" baseline="-25000" noProof="0" dirty="0">
                <a:ln>
                  <a:noFill/>
                </a:ln>
                <a:solidFill>
                  <a:srgbClr val="FF0000"/>
                </a:solidFill>
                <a:effectLst/>
                <a:uLnTx/>
                <a:uFillTx/>
                <a:latin typeface="Arial" panose="020B0604020202020204" pitchFamily="34" charset="0"/>
                <a:ea typeface="+mn-ea"/>
                <a:cs typeface="Arial" panose="020B0604020202020204" pitchFamily="34" charset="0"/>
              </a:rPr>
              <a:t>int</a:t>
            </a:r>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Q</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a:t>
            </a:r>
            <a:r>
              <a:rPr kumimoji="0" lang="en-US" sz="2400" b="0"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W</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nC</a:t>
            </a:r>
            <a:r>
              <a:rPr kumimoji="0" lang="en-US" sz="2400" b="0" i="0" u="none" strike="noStrike" kern="1200" cap="none" spc="0" normalizeH="0" baseline="-25000" noProof="0" dirty="0">
                <a:ln>
                  <a:noFill/>
                </a:ln>
                <a:solidFill>
                  <a:prstClr val="black"/>
                </a:solidFill>
                <a:effectLst/>
                <a:uLnTx/>
                <a:uFillTx/>
                <a:latin typeface="Arial" panose="020B0604020202020204" pitchFamily="34" charset="0"/>
                <a:ea typeface="+mn-ea"/>
                <a:cs typeface="Arial" panose="020B0604020202020204" pitchFamily="34" charset="0"/>
              </a:rPr>
              <a:t>V</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l-GR"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Δ</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 –  p</a:t>
            </a:r>
            <a:r>
              <a:rPr kumimoji="0" lang="el-GR"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Δ</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 = nC</a:t>
            </a:r>
            <a:r>
              <a:rPr kumimoji="0" lang="en-US" sz="2400" b="0" i="0" u="none" strike="noStrike" kern="1200" cap="none" spc="0" normalizeH="0" baseline="-25000" noProof="0" dirty="0">
                <a:ln>
                  <a:noFill/>
                </a:ln>
                <a:solidFill>
                  <a:prstClr val="black"/>
                </a:solidFill>
                <a:effectLst/>
                <a:uLnTx/>
                <a:uFillTx/>
                <a:latin typeface="Arial" panose="020B0604020202020204" pitchFamily="34" charset="0"/>
                <a:ea typeface="+mn-ea"/>
                <a:cs typeface="Arial" panose="020B0604020202020204" pitchFamily="34" charset="0"/>
              </a:rPr>
              <a:t>V</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l-GR"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Δ</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 p(V – V) = nC</a:t>
            </a:r>
            <a:r>
              <a:rPr kumimoji="0" lang="en-US" sz="2400" b="0" i="0" u="none" strike="noStrike" kern="1200" cap="none" spc="0" normalizeH="0" baseline="-25000" noProof="0" dirty="0">
                <a:ln>
                  <a:noFill/>
                </a:ln>
                <a:solidFill>
                  <a:prstClr val="black"/>
                </a:solidFill>
                <a:effectLst/>
                <a:uLnTx/>
                <a:uFillTx/>
                <a:latin typeface="Arial" panose="020B0604020202020204" pitchFamily="34" charset="0"/>
                <a:ea typeface="+mn-ea"/>
                <a:cs typeface="Arial" panose="020B0604020202020204" pitchFamily="34" charset="0"/>
              </a:rPr>
              <a:t>V</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l-GR"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Δ</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 p(</a:t>
            </a:r>
            <a:r>
              <a:rPr kumimoji="0" lang="en-US" sz="2400" b="0"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0</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a:t>
            </a:r>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nC</a:t>
            </a:r>
            <a:r>
              <a:rPr kumimoji="0" lang="en-US" sz="2400" b="0" i="0" u="none" strike="noStrike" kern="1200" cap="none" spc="0" normalizeH="0" baseline="-25000" noProof="0" dirty="0">
                <a:ln>
                  <a:noFill/>
                </a:ln>
                <a:solidFill>
                  <a:srgbClr val="FF0000"/>
                </a:solidFill>
                <a:effectLst/>
                <a:uLnTx/>
                <a:uFillTx/>
                <a:latin typeface="Arial" panose="020B0604020202020204" pitchFamily="34" charset="0"/>
                <a:ea typeface="+mn-ea"/>
                <a:cs typeface="Arial" panose="020B0604020202020204" pitchFamily="34" charset="0"/>
              </a:rPr>
              <a:t>V</a:t>
            </a:r>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 </a:t>
            </a:r>
            <a:r>
              <a:rPr kumimoji="0" lang="el-GR"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Δ</a:t>
            </a:r>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T]</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p:txBody>
      </p:sp>
      <p:sp>
        <p:nvSpPr>
          <p:cNvPr id="6" name="Rectangle 5">
            <a:extLst>
              <a:ext uri="{FF2B5EF4-FFF2-40B4-BE49-F238E27FC236}">
                <a16:creationId xmlns:a16="http://schemas.microsoft.com/office/drawing/2014/main" id="{5268B374-81F2-4AC7-831E-3D261C005DFB}"/>
              </a:ext>
            </a:extLst>
          </p:cNvPr>
          <p:cNvSpPr/>
          <p:nvPr/>
        </p:nvSpPr>
        <p:spPr>
          <a:xfrm>
            <a:off x="2994991" y="25462"/>
            <a:ext cx="6096000" cy="830997"/>
          </a:xfrm>
          <a:prstGeom prst="rect">
            <a:avLst/>
          </a:prstGeom>
        </p:spPr>
        <p:txBody>
          <a:bodyPr>
            <a:spAutoFit/>
          </a:bodyPr>
          <a:lstStyle/>
          <a:p>
            <a:pPr lvl="0"/>
            <a:r>
              <a:rPr lang="en-US" sz="2400" dirty="0">
                <a:solidFill>
                  <a:srgbClr val="FF0000"/>
                </a:solidFill>
                <a:latin typeface="Arial" panose="020B0604020202020204" pitchFamily="34" charset="0"/>
                <a:cs typeface="Arial" panose="020B0604020202020204" pitchFamily="34" charset="0"/>
              </a:rPr>
              <a:t>Lesson 8</a:t>
            </a:r>
          </a:p>
          <a:p>
            <a:pPr lvl="0"/>
            <a:r>
              <a:rPr lang="en-US" sz="2400" dirty="0">
                <a:solidFill>
                  <a:srgbClr val="7030A0"/>
                </a:solidFill>
                <a:latin typeface="Arial" panose="020B0604020202020204" pitchFamily="34" charset="0"/>
                <a:cs typeface="Arial" panose="020B0604020202020204" pitchFamily="34" charset="0"/>
              </a:rPr>
              <a:t>Chapter 19: The Kinetic Theory of Gases</a:t>
            </a:r>
            <a:endParaRPr lang="en-US" dirty="0">
              <a:solidFill>
                <a:prstClr val="black"/>
              </a:solidFill>
            </a:endParaRPr>
          </a:p>
        </p:txBody>
      </p:sp>
    </p:spTree>
    <p:extLst>
      <p:ext uri="{BB962C8B-B14F-4D97-AF65-F5344CB8AC3E}">
        <p14:creationId xmlns:p14="http://schemas.microsoft.com/office/powerpoint/2010/main" val="137042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3283066-71D3-46BE-A9D1-06914800ADCD}"/>
              </a:ext>
            </a:extLst>
          </p:cNvPr>
          <p:cNvPicPr>
            <a:picLocks noChangeAspect="1"/>
          </p:cNvPicPr>
          <p:nvPr/>
        </p:nvPicPr>
        <p:blipFill>
          <a:blip r:embed="rId2"/>
          <a:stretch>
            <a:fillRect/>
          </a:stretch>
        </p:blipFill>
        <p:spPr>
          <a:xfrm>
            <a:off x="8095205" y="2597206"/>
            <a:ext cx="4096795" cy="3707222"/>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9D58575-0542-45A9-987C-41A339552128}"/>
                  </a:ext>
                </a:extLst>
              </p:cNvPr>
              <p:cNvSpPr/>
              <p:nvPr/>
            </p:nvSpPr>
            <p:spPr>
              <a:xfrm>
                <a:off x="463826" y="328064"/>
                <a:ext cx="10999305" cy="2221249"/>
              </a:xfrm>
              <a:prstGeom prst="rect">
                <a:avLst/>
              </a:prstGeom>
            </p:spPr>
            <p:txBody>
              <a:bodyPr wrap="square">
                <a:spAutoFit/>
              </a:bodyPr>
              <a:lstStyle/>
              <a:p>
                <a:pPr algn="just"/>
                <a:r>
                  <a:rPr lang="en-US" sz="2000" dirty="0">
                    <a:solidFill>
                      <a:srgbClr val="FF0000"/>
                    </a:solidFill>
                    <a:latin typeface="Arial" panose="020B0604020202020204" pitchFamily="34" charset="0"/>
                    <a:cs typeface="Arial" panose="020B0604020202020204" pitchFamily="34" charset="0"/>
                  </a:rPr>
                  <a:t>There is a problem </a:t>
                </a:r>
                <a14:m>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rPr>
                      <m:t>∆</m:t>
                    </m:r>
                    <m:r>
                      <a:rPr lang="en-US" sz="2000" i="1">
                        <a:solidFill>
                          <a:srgbClr val="FF0000"/>
                        </a:solidFill>
                        <a:latin typeface="Cambria Math" panose="02040503050406030204" pitchFamily="18" charset="0"/>
                        <a:ea typeface="Cambria Math" panose="02040503050406030204" pitchFamily="18" charset="0"/>
                      </a:rPr>
                      <m:t>𝑆</m:t>
                    </m:r>
                    <m:r>
                      <a:rPr lang="en-US" sz="2000" i="1">
                        <a:solidFill>
                          <a:srgbClr val="FF0000"/>
                        </a:solidFill>
                        <a:latin typeface="Cambria Math" panose="02040503050406030204" pitchFamily="18" charset="0"/>
                        <a:ea typeface="Cambria Math" panose="02040503050406030204" pitchFamily="18" charset="0"/>
                      </a:rPr>
                      <m:t>=</m:t>
                    </m:r>
                    <m:nary>
                      <m:naryPr>
                        <m:ctrlPr>
                          <a:rPr lang="en-US" sz="2000" i="1">
                            <a:solidFill>
                              <a:srgbClr val="FF0000"/>
                            </a:solidFill>
                            <a:latin typeface="Cambria Math" panose="02040503050406030204" pitchFamily="18" charset="0"/>
                            <a:ea typeface="Cambria Math" panose="02040503050406030204" pitchFamily="18" charset="0"/>
                          </a:rPr>
                        </m:ctrlPr>
                      </m:naryPr>
                      <m:sub>
                        <m:r>
                          <m:rPr>
                            <m:brk m:alnAt="23"/>
                          </m:rPr>
                          <a:rPr lang="en-US" sz="2000" i="1">
                            <a:solidFill>
                              <a:srgbClr val="FF0000"/>
                            </a:solidFill>
                            <a:latin typeface="Cambria Math" panose="02040503050406030204" pitchFamily="18" charset="0"/>
                            <a:ea typeface="Cambria Math" panose="02040503050406030204" pitchFamily="18" charset="0"/>
                          </a:rPr>
                          <m:t>𝑖</m:t>
                        </m:r>
                      </m:sub>
                      <m:sup>
                        <m:r>
                          <a:rPr lang="en-US" sz="2000" i="1">
                            <a:solidFill>
                              <a:srgbClr val="FF0000"/>
                            </a:solidFill>
                            <a:latin typeface="Cambria Math" panose="02040503050406030204" pitchFamily="18" charset="0"/>
                            <a:ea typeface="Cambria Math" panose="02040503050406030204" pitchFamily="18" charset="0"/>
                          </a:rPr>
                          <m:t>𝑓</m:t>
                        </m:r>
                      </m:sup>
                      <m:e>
                        <m:f>
                          <m:fPr>
                            <m:ctrlPr>
                              <a:rPr lang="en-US" sz="2000" i="1">
                                <a:solidFill>
                                  <a:srgbClr val="FF0000"/>
                                </a:solidFill>
                                <a:latin typeface="Cambria Math" panose="02040503050406030204" pitchFamily="18" charset="0"/>
                                <a:ea typeface="Cambria Math" panose="02040503050406030204" pitchFamily="18" charset="0"/>
                              </a:rPr>
                            </m:ctrlPr>
                          </m:fPr>
                          <m:num>
                            <m:r>
                              <a:rPr lang="en-US" sz="2000" i="1">
                                <a:solidFill>
                                  <a:srgbClr val="FF0000"/>
                                </a:solidFill>
                                <a:latin typeface="Cambria Math" panose="02040503050406030204" pitchFamily="18" charset="0"/>
                                <a:ea typeface="Cambria Math" panose="02040503050406030204" pitchFamily="18" charset="0"/>
                              </a:rPr>
                              <m:t>𝑑𝑄</m:t>
                            </m:r>
                          </m:num>
                          <m:den>
                            <m:r>
                              <a:rPr lang="en-US" sz="2000" i="1">
                                <a:solidFill>
                                  <a:srgbClr val="FF0000"/>
                                </a:solidFill>
                                <a:latin typeface="Cambria Math" panose="02040503050406030204" pitchFamily="18" charset="0"/>
                                <a:ea typeface="Cambria Math" panose="02040503050406030204" pitchFamily="18" charset="0"/>
                              </a:rPr>
                              <m:t>𝑇</m:t>
                            </m:r>
                          </m:den>
                        </m:f>
                      </m:e>
                    </m:nary>
                    <m:r>
                      <a:rPr lang="en-US" sz="2000" i="1">
                        <a:solidFill>
                          <a:srgbClr val="FF0000"/>
                        </a:solidFill>
                        <a:latin typeface="Cambria Math" panose="02040503050406030204" pitchFamily="18" charset="0"/>
                        <a:ea typeface="Cambria Math" panose="02040503050406030204" pitchFamily="18" charset="0"/>
                      </a:rPr>
                      <m:t> </m:t>
                    </m:r>
                  </m:oMath>
                </a14:m>
                <a:r>
                  <a:rPr lang="en-US" sz="2000" dirty="0">
                    <a:solidFill>
                      <a:srgbClr val="FF0000"/>
                    </a:solidFill>
                    <a:latin typeface="Arial" panose="020B0604020202020204" pitchFamily="34" charset="0"/>
                    <a:cs typeface="Arial" panose="020B0604020202020204" pitchFamily="34" charset="0"/>
                  </a:rPr>
                  <a:t>to the free expansion</a:t>
                </a:r>
                <a:r>
                  <a:rPr lang="en-US" sz="2000" dirty="0">
                    <a:latin typeface="Arial" panose="020B0604020202020204" pitchFamily="34" charset="0"/>
                    <a:cs typeface="Arial" panose="020B0604020202020204" pitchFamily="34" charset="0"/>
                  </a:rPr>
                  <a:t>. As the </a:t>
                </a:r>
                <a:r>
                  <a:rPr lang="en-US" sz="2000" dirty="0">
                    <a:solidFill>
                      <a:srgbClr val="FF0000"/>
                    </a:solidFill>
                    <a:latin typeface="Arial" panose="020B0604020202020204" pitchFamily="34" charset="0"/>
                    <a:cs typeface="Arial" panose="020B0604020202020204" pitchFamily="34" charset="0"/>
                  </a:rPr>
                  <a:t>gas rushes </a:t>
                </a:r>
                <a:r>
                  <a:rPr lang="en-US" sz="2000" dirty="0">
                    <a:latin typeface="Arial" panose="020B0604020202020204" pitchFamily="34" charset="0"/>
                    <a:cs typeface="Arial" panose="020B0604020202020204" pitchFamily="34" charset="0"/>
                  </a:rPr>
                  <a:t>to fill the entire container, the </a:t>
                </a:r>
                <a:r>
                  <a:rPr lang="en-US" sz="2000" dirty="0">
                    <a:solidFill>
                      <a:srgbClr val="FF0000"/>
                    </a:solidFill>
                    <a:latin typeface="Arial" panose="020B0604020202020204" pitchFamily="34" charset="0"/>
                    <a:cs typeface="Arial" panose="020B0604020202020204" pitchFamily="34" charset="0"/>
                  </a:rPr>
                  <a:t>pressure</a:t>
                </a:r>
                <a:r>
                  <a:rPr lang="en-US" sz="2000" dirty="0">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temperature</a:t>
                </a:r>
                <a:r>
                  <a:rPr lang="en-US" sz="2000" dirty="0">
                    <a:latin typeface="Arial" panose="020B0604020202020204" pitchFamily="34" charset="0"/>
                    <a:cs typeface="Arial" panose="020B0604020202020204" pitchFamily="34" charset="0"/>
                  </a:rPr>
                  <a:t>, and </a:t>
                </a:r>
                <a:r>
                  <a:rPr lang="en-US" sz="2000" dirty="0">
                    <a:solidFill>
                      <a:srgbClr val="FF0000"/>
                    </a:solidFill>
                    <a:latin typeface="Arial" panose="020B0604020202020204" pitchFamily="34" charset="0"/>
                    <a:cs typeface="Arial" panose="020B0604020202020204" pitchFamily="34" charset="0"/>
                  </a:rPr>
                  <a:t>volume</a:t>
                </a:r>
                <a:r>
                  <a:rPr lang="en-US" sz="2000" dirty="0">
                    <a:latin typeface="Arial" panose="020B0604020202020204" pitchFamily="34" charset="0"/>
                    <a:cs typeface="Arial" panose="020B0604020202020204" pitchFamily="34" charset="0"/>
                  </a:rPr>
                  <a:t> of the gas </a:t>
                </a:r>
                <a:r>
                  <a:rPr lang="en-US" sz="2000" dirty="0">
                    <a:solidFill>
                      <a:srgbClr val="FF0000"/>
                    </a:solidFill>
                    <a:latin typeface="Arial" panose="020B0604020202020204" pitchFamily="34" charset="0"/>
                    <a:cs typeface="Arial" panose="020B0604020202020204" pitchFamily="34" charset="0"/>
                  </a:rPr>
                  <a:t>fluctuate</a:t>
                </a:r>
                <a:r>
                  <a:rPr lang="en-US" sz="2000" dirty="0">
                    <a:latin typeface="Arial" panose="020B0604020202020204" pitchFamily="34" charset="0"/>
                    <a:cs typeface="Arial" panose="020B0604020202020204" pitchFamily="34" charset="0"/>
                  </a:rPr>
                  <a:t> unpredictably. In other words, they </a:t>
                </a:r>
                <a:r>
                  <a:rPr lang="en-US" sz="2000" dirty="0">
                    <a:solidFill>
                      <a:srgbClr val="FF0000"/>
                    </a:solidFill>
                    <a:latin typeface="Arial" panose="020B0604020202020204" pitchFamily="34" charset="0"/>
                    <a:cs typeface="Arial" panose="020B0604020202020204" pitchFamily="34" charset="0"/>
                  </a:rPr>
                  <a:t>do not </a:t>
                </a:r>
                <a:r>
                  <a:rPr lang="en-US" sz="2000" dirty="0">
                    <a:latin typeface="Arial" panose="020B0604020202020204" pitchFamily="34" charset="0"/>
                    <a:cs typeface="Arial" panose="020B0604020202020204" pitchFamily="34" charset="0"/>
                  </a:rPr>
                  <a:t>have a sequence of well-defined </a:t>
                </a:r>
                <a:r>
                  <a:rPr lang="en-US" sz="2000" dirty="0">
                    <a:solidFill>
                      <a:srgbClr val="FF0000"/>
                    </a:solidFill>
                    <a:latin typeface="Arial" panose="020B0604020202020204" pitchFamily="34" charset="0"/>
                    <a:cs typeface="Arial" panose="020B0604020202020204" pitchFamily="34" charset="0"/>
                  </a:rPr>
                  <a:t>equilibrium values </a:t>
                </a:r>
                <a:r>
                  <a:rPr lang="en-US" sz="2000" dirty="0">
                    <a:latin typeface="Arial" panose="020B0604020202020204" pitchFamily="34" charset="0"/>
                    <a:cs typeface="Arial" panose="020B0604020202020204" pitchFamily="34" charset="0"/>
                  </a:rPr>
                  <a:t>during the </a:t>
                </a:r>
                <a:r>
                  <a:rPr lang="en-US" sz="2000" dirty="0">
                    <a:solidFill>
                      <a:srgbClr val="FF0000"/>
                    </a:solidFill>
                    <a:latin typeface="Arial" panose="020B0604020202020204" pitchFamily="34" charset="0"/>
                    <a:cs typeface="Arial" panose="020B0604020202020204" pitchFamily="34" charset="0"/>
                  </a:rPr>
                  <a:t>intermediate stages </a:t>
                </a:r>
                <a:r>
                  <a:rPr lang="en-US" sz="2000" dirty="0">
                    <a:latin typeface="Arial" panose="020B0604020202020204" pitchFamily="34" charset="0"/>
                    <a:cs typeface="Arial" panose="020B0604020202020204" pitchFamily="34" charset="0"/>
                  </a:rPr>
                  <a:t>of the change from initial state </a:t>
                </a:r>
                <a:r>
                  <a:rPr lang="en-US" sz="2000" dirty="0" err="1">
                    <a:solidFill>
                      <a:srgbClr val="FF0000"/>
                    </a:solidFill>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to final state </a:t>
                </a:r>
                <a:r>
                  <a:rPr lang="en-US" sz="2000" dirty="0">
                    <a:solidFill>
                      <a:srgbClr val="FF0000"/>
                    </a:solidFill>
                    <a:latin typeface="Arial" panose="020B0604020202020204" pitchFamily="34" charset="0"/>
                    <a:cs typeface="Arial" panose="020B0604020202020204" pitchFamily="34" charset="0"/>
                  </a:rPr>
                  <a:t>f</a:t>
                </a:r>
                <a:r>
                  <a:rPr lang="en-US" sz="2000" dirty="0">
                    <a:latin typeface="Arial" panose="020B0604020202020204" pitchFamily="34" charset="0"/>
                    <a:cs typeface="Arial" panose="020B0604020202020204" pitchFamily="34" charset="0"/>
                  </a:rPr>
                  <a:t>. Thus, we </a:t>
                </a:r>
                <a:r>
                  <a:rPr lang="en-US" sz="2000" dirty="0">
                    <a:solidFill>
                      <a:srgbClr val="FF0000"/>
                    </a:solidFill>
                    <a:latin typeface="Arial" panose="020B0604020202020204" pitchFamily="34" charset="0"/>
                    <a:cs typeface="Arial" panose="020B0604020202020204" pitchFamily="34" charset="0"/>
                  </a:rPr>
                  <a:t>cannot trace </a:t>
                </a:r>
                <a:r>
                  <a:rPr lang="en-US" sz="2000" dirty="0">
                    <a:latin typeface="Arial" panose="020B0604020202020204" pitchFamily="34" charset="0"/>
                    <a:cs typeface="Arial" panose="020B0604020202020204" pitchFamily="34" charset="0"/>
                  </a:rPr>
                  <a:t>a </a:t>
                </a:r>
                <a:r>
                  <a:rPr lang="en-US" sz="2000" dirty="0">
                    <a:solidFill>
                      <a:srgbClr val="FF0000"/>
                    </a:solidFill>
                    <a:latin typeface="Arial" panose="020B0604020202020204" pitchFamily="34" charset="0"/>
                    <a:cs typeface="Arial" panose="020B0604020202020204" pitchFamily="34" charset="0"/>
                  </a:rPr>
                  <a:t>pressure–volume path for the free expansion </a:t>
                </a:r>
                <a:r>
                  <a:rPr lang="en-US" sz="2000" dirty="0">
                    <a:latin typeface="Arial" panose="020B0604020202020204" pitchFamily="34" charset="0"/>
                    <a:cs typeface="Arial" panose="020B0604020202020204" pitchFamily="34" charset="0"/>
                  </a:rPr>
                  <a:t>on the p-V plot, and we </a:t>
                </a:r>
                <a:r>
                  <a:rPr lang="en-US" sz="2000" dirty="0">
                    <a:solidFill>
                      <a:srgbClr val="FF0000"/>
                    </a:solidFill>
                    <a:latin typeface="Arial" panose="020B0604020202020204" pitchFamily="34" charset="0"/>
                    <a:cs typeface="Arial" panose="020B0604020202020204" pitchFamily="34" charset="0"/>
                  </a:rPr>
                  <a:t>cannot find </a:t>
                </a:r>
                <a:r>
                  <a:rPr lang="en-US" sz="2000" dirty="0">
                    <a:latin typeface="Arial" panose="020B0604020202020204" pitchFamily="34" charset="0"/>
                    <a:cs typeface="Arial" panose="020B0604020202020204" pitchFamily="34" charset="0"/>
                  </a:rPr>
                  <a:t>a </a:t>
                </a:r>
                <a:r>
                  <a:rPr lang="en-US" sz="2000" dirty="0">
                    <a:solidFill>
                      <a:srgbClr val="0070C0"/>
                    </a:solidFill>
                    <a:latin typeface="Arial" panose="020B0604020202020204" pitchFamily="34" charset="0"/>
                    <a:cs typeface="Arial" panose="020B0604020202020204" pitchFamily="34" charset="0"/>
                  </a:rPr>
                  <a:t>relation between Q and T </a:t>
                </a:r>
                <a:r>
                  <a:rPr lang="en-US" sz="2000" dirty="0">
                    <a:latin typeface="Arial" panose="020B0604020202020204" pitchFamily="34" charset="0"/>
                    <a:cs typeface="Arial" panose="020B0604020202020204" pitchFamily="34" charset="0"/>
                  </a:rPr>
                  <a:t>that allows us to integrate as </a:t>
                </a:r>
                <a14:m>
                  <m:oMath xmlns:m="http://schemas.openxmlformats.org/officeDocument/2006/math">
                    <m:r>
                      <a:rPr lang="en-US" sz="2000" i="1">
                        <a:solidFill>
                          <a:srgbClr val="7030A0"/>
                        </a:solidFill>
                        <a:latin typeface="Cambria Math" panose="02040503050406030204" pitchFamily="18" charset="0"/>
                        <a:ea typeface="Cambria Math" panose="02040503050406030204" pitchFamily="18" charset="0"/>
                      </a:rPr>
                      <m:t>∆</m:t>
                    </m:r>
                    <m:r>
                      <a:rPr lang="en-US" sz="2000" i="1">
                        <a:solidFill>
                          <a:srgbClr val="7030A0"/>
                        </a:solidFill>
                        <a:latin typeface="Cambria Math" panose="02040503050406030204" pitchFamily="18" charset="0"/>
                        <a:ea typeface="Cambria Math" panose="02040503050406030204" pitchFamily="18" charset="0"/>
                      </a:rPr>
                      <m:t>𝑆</m:t>
                    </m:r>
                    <m:r>
                      <a:rPr lang="en-US" sz="2000" i="1">
                        <a:solidFill>
                          <a:srgbClr val="7030A0"/>
                        </a:solidFill>
                        <a:latin typeface="Cambria Math" panose="02040503050406030204" pitchFamily="18" charset="0"/>
                        <a:ea typeface="Cambria Math" panose="02040503050406030204" pitchFamily="18" charset="0"/>
                      </a:rPr>
                      <m:t>=</m:t>
                    </m:r>
                    <m:nary>
                      <m:naryPr>
                        <m:ctrlPr>
                          <a:rPr lang="en-US" sz="2000" i="1">
                            <a:solidFill>
                              <a:srgbClr val="7030A0"/>
                            </a:solidFill>
                            <a:latin typeface="Cambria Math" panose="02040503050406030204" pitchFamily="18" charset="0"/>
                            <a:ea typeface="Cambria Math" panose="02040503050406030204" pitchFamily="18" charset="0"/>
                          </a:rPr>
                        </m:ctrlPr>
                      </m:naryPr>
                      <m:sub>
                        <m:r>
                          <m:rPr>
                            <m:brk m:alnAt="23"/>
                          </m:rPr>
                          <a:rPr lang="en-US" sz="2000" i="1">
                            <a:solidFill>
                              <a:srgbClr val="7030A0"/>
                            </a:solidFill>
                            <a:latin typeface="Cambria Math" panose="02040503050406030204" pitchFamily="18" charset="0"/>
                            <a:ea typeface="Cambria Math" panose="02040503050406030204" pitchFamily="18" charset="0"/>
                          </a:rPr>
                          <m:t>𝑖</m:t>
                        </m:r>
                      </m:sub>
                      <m:sup>
                        <m:r>
                          <a:rPr lang="en-US" sz="2000" i="1">
                            <a:solidFill>
                              <a:srgbClr val="7030A0"/>
                            </a:solidFill>
                            <a:latin typeface="Cambria Math" panose="02040503050406030204" pitchFamily="18" charset="0"/>
                            <a:ea typeface="Cambria Math" panose="02040503050406030204" pitchFamily="18" charset="0"/>
                          </a:rPr>
                          <m:t>𝑓</m:t>
                        </m:r>
                      </m:sup>
                      <m:e>
                        <m:f>
                          <m:fPr>
                            <m:ctrlPr>
                              <a:rPr lang="en-US" sz="2000" i="1">
                                <a:solidFill>
                                  <a:srgbClr val="7030A0"/>
                                </a:solidFill>
                                <a:latin typeface="Cambria Math" panose="02040503050406030204" pitchFamily="18" charset="0"/>
                                <a:ea typeface="Cambria Math" panose="02040503050406030204" pitchFamily="18" charset="0"/>
                              </a:rPr>
                            </m:ctrlPr>
                          </m:fPr>
                          <m:num>
                            <m:r>
                              <a:rPr lang="en-US" sz="2000" i="1">
                                <a:solidFill>
                                  <a:srgbClr val="7030A0"/>
                                </a:solidFill>
                                <a:latin typeface="Cambria Math" panose="02040503050406030204" pitchFamily="18" charset="0"/>
                                <a:ea typeface="Cambria Math" panose="02040503050406030204" pitchFamily="18" charset="0"/>
                              </a:rPr>
                              <m:t>𝑑𝑄</m:t>
                            </m:r>
                          </m:num>
                          <m:den>
                            <m:r>
                              <a:rPr lang="en-US" sz="2000" i="1">
                                <a:solidFill>
                                  <a:srgbClr val="7030A0"/>
                                </a:solidFill>
                                <a:latin typeface="Cambria Math" panose="02040503050406030204" pitchFamily="18" charset="0"/>
                                <a:ea typeface="Cambria Math" panose="02040503050406030204" pitchFamily="18" charset="0"/>
                              </a:rPr>
                              <m:t>𝑇</m:t>
                            </m:r>
                          </m:den>
                        </m:f>
                      </m:e>
                    </m:nary>
                    <m:r>
                      <a:rPr lang="en-US" sz="2000" i="1">
                        <a:solidFill>
                          <a:srgbClr val="7030A0"/>
                        </a:solidFill>
                        <a:latin typeface="Cambria Math" panose="02040503050406030204" pitchFamily="18" charset="0"/>
                        <a:ea typeface="Cambria Math" panose="02040503050406030204" pitchFamily="18" charset="0"/>
                      </a:rPr>
                      <m:t> </m:t>
                    </m:r>
                  </m:oMath>
                </a14:m>
                <a:r>
                  <a:rPr lang="en-US" sz="2000" dirty="0">
                    <a:latin typeface="Arial" panose="020B0604020202020204" pitchFamily="34" charset="0"/>
                    <a:cs typeface="Arial" panose="020B0604020202020204" pitchFamily="34" charset="0"/>
                  </a:rPr>
                  <a:t>requires.</a:t>
                </a:r>
              </a:p>
            </p:txBody>
          </p:sp>
        </mc:Choice>
        <mc:Fallback xmlns="">
          <p:sp>
            <p:nvSpPr>
              <p:cNvPr id="2" name="Rectangle 1">
                <a:extLst>
                  <a:ext uri="{FF2B5EF4-FFF2-40B4-BE49-F238E27FC236}">
                    <a16:creationId xmlns:a16="http://schemas.microsoft.com/office/drawing/2014/main" id="{29D58575-0542-45A9-987C-41A339552128}"/>
                  </a:ext>
                </a:extLst>
              </p:cNvPr>
              <p:cNvSpPr>
                <a:spLocks noRot="1" noChangeAspect="1" noMove="1" noResize="1" noEditPoints="1" noAdjustHandles="1" noChangeArrowheads="1" noChangeShapeType="1" noTextEdit="1"/>
              </p:cNvSpPr>
              <p:nvPr/>
            </p:nvSpPr>
            <p:spPr>
              <a:xfrm>
                <a:off x="463826" y="328064"/>
                <a:ext cx="10999305" cy="2221249"/>
              </a:xfrm>
              <a:prstGeom prst="rect">
                <a:avLst/>
              </a:prstGeom>
              <a:blipFill>
                <a:blip r:embed="rId3"/>
                <a:stretch>
                  <a:fillRect l="-554" r="-610" b="-10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C9AE697-27A3-4B2B-9150-23AA94230B83}"/>
                  </a:ext>
                </a:extLst>
              </p:cNvPr>
              <p:cNvSpPr/>
              <p:nvPr/>
            </p:nvSpPr>
            <p:spPr>
              <a:xfrm>
                <a:off x="406702" y="2822714"/>
                <a:ext cx="7380187" cy="2695674"/>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However, </a:t>
                </a:r>
                <a:r>
                  <a:rPr lang="en-US" sz="2000" dirty="0">
                    <a:solidFill>
                      <a:srgbClr val="0070C0"/>
                    </a:solidFill>
                    <a:latin typeface="Arial" panose="020B0604020202020204" pitchFamily="34" charset="0"/>
                    <a:cs typeface="Arial" panose="020B0604020202020204" pitchFamily="34" charset="0"/>
                  </a:rPr>
                  <a:t>if entropy is truly a state property</a:t>
                </a:r>
                <a:r>
                  <a:rPr lang="en-US" sz="2000" dirty="0">
                    <a:latin typeface="Arial" panose="020B0604020202020204" pitchFamily="34" charset="0"/>
                    <a:cs typeface="Arial" panose="020B0604020202020204" pitchFamily="34" charset="0"/>
                  </a:rPr>
                  <a:t>, the difference in entropy between states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and f must </a:t>
                </a:r>
                <a:r>
                  <a:rPr lang="en-US" sz="2000" dirty="0">
                    <a:solidFill>
                      <a:srgbClr val="0070C0"/>
                    </a:solidFill>
                    <a:latin typeface="Arial" panose="020B0604020202020204" pitchFamily="34" charset="0"/>
                    <a:cs typeface="Arial" panose="020B0604020202020204" pitchFamily="34" charset="0"/>
                  </a:rPr>
                  <a:t>depend only on those states </a:t>
                </a:r>
                <a:r>
                  <a:rPr lang="en-US" sz="2000" dirty="0">
                    <a:latin typeface="Arial" panose="020B0604020202020204" pitchFamily="34" charset="0"/>
                    <a:cs typeface="Arial" panose="020B0604020202020204" pitchFamily="34" charset="0"/>
                  </a:rPr>
                  <a:t>and </a:t>
                </a:r>
                <a:r>
                  <a:rPr lang="en-US" sz="2000" dirty="0">
                    <a:solidFill>
                      <a:srgbClr val="0070C0"/>
                    </a:solidFill>
                    <a:latin typeface="Arial" panose="020B0604020202020204" pitchFamily="34" charset="0"/>
                    <a:cs typeface="Arial" panose="020B0604020202020204" pitchFamily="34" charset="0"/>
                  </a:rPr>
                  <a:t>not at all on the way </a:t>
                </a:r>
                <a:r>
                  <a:rPr lang="en-US" sz="2000" dirty="0">
                    <a:latin typeface="Arial" panose="020B0604020202020204" pitchFamily="34" charset="0"/>
                    <a:cs typeface="Arial" panose="020B0604020202020204" pitchFamily="34" charset="0"/>
                  </a:rPr>
                  <a:t>the system went from one state to the other. Suppose, then, that we </a:t>
                </a:r>
                <a:r>
                  <a:rPr lang="en-US" sz="2000" dirty="0">
                    <a:solidFill>
                      <a:srgbClr val="FF0000"/>
                    </a:solidFill>
                    <a:latin typeface="Arial" panose="020B0604020202020204" pitchFamily="34" charset="0"/>
                    <a:cs typeface="Arial" panose="020B0604020202020204" pitchFamily="34" charset="0"/>
                  </a:rPr>
                  <a:t>replace the irreversible free expansion </a:t>
                </a:r>
                <a:r>
                  <a:rPr lang="en-US" sz="2000" dirty="0">
                    <a:latin typeface="Arial" panose="020B0604020202020204" pitchFamily="34" charset="0"/>
                    <a:cs typeface="Arial" panose="020B0604020202020204" pitchFamily="34" charset="0"/>
                  </a:rPr>
                  <a:t>with a </a:t>
                </a:r>
                <a:r>
                  <a:rPr lang="en-US" sz="2000" dirty="0">
                    <a:solidFill>
                      <a:srgbClr val="00B050"/>
                    </a:solidFill>
                    <a:latin typeface="Arial" panose="020B0604020202020204" pitchFamily="34" charset="0"/>
                    <a:cs typeface="Arial" panose="020B0604020202020204" pitchFamily="34" charset="0"/>
                  </a:rPr>
                  <a:t>reversible process </a:t>
                </a:r>
                <a:r>
                  <a:rPr lang="en-US" sz="2000" dirty="0">
                    <a:latin typeface="Arial" panose="020B0604020202020204" pitchFamily="34" charset="0"/>
                    <a:cs typeface="Arial" panose="020B0604020202020204" pitchFamily="34" charset="0"/>
                  </a:rPr>
                  <a:t>that connects </a:t>
                </a:r>
                <a:r>
                  <a:rPr lang="en-US" sz="2000" dirty="0">
                    <a:solidFill>
                      <a:srgbClr val="00B050"/>
                    </a:solidFill>
                    <a:latin typeface="Arial" panose="020B0604020202020204" pitchFamily="34" charset="0"/>
                    <a:cs typeface="Arial" panose="020B0604020202020204" pitchFamily="34" charset="0"/>
                  </a:rPr>
                  <a:t>states </a:t>
                </a:r>
                <a:r>
                  <a:rPr lang="en-US" sz="2000" dirty="0" err="1">
                    <a:solidFill>
                      <a:srgbClr val="00B050"/>
                    </a:solidFill>
                    <a:latin typeface="Arial" panose="020B0604020202020204" pitchFamily="34" charset="0"/>
                    <a:cs typeface="Arial" panose="020B0604020202020204" pitchFamily="34" charset="0"/>
                  </a:rPr>
                  <a:t>i</a:t>
                </a:r>
                <a:r>
                  <a:rPr lang="en-US" sz="2000" dirty="0">
                    <a:solidFill>
                      <a:srgbClr val="00B050"/>
                    </a:solidFill>
                    <a:latin typeface="Arial" panose="020B0604020202020204" pitchFamily="34" charset="0"/>
                    <a:cs typeface="Arial" panose="020B0604020202020204" pitchFamily="34" charset="0"/>
                  </a:rPr>
                  <a:t> and f</a:t>
                </a:r>
                <a:r>
                  <a:rPr lang="en-US" sz="2000" dirty="0">
                    <a:latin typeface="Arial" panose="020B0604020202020204" pitchFamily="34" charset="0"/>
                    <a:cs typeface="Arial" panose="020B0604020202020204" pitchFamily="34" charset="0"/>
                  </a:rPr>
                  <a:t>. With a </a:t>
                </a:r>
                <a:r>
                  <a:rPr lang="en-US" sz="2000" dirty="0">
                    <a:solidFill>
                      <a:srgbClr val="00B050"/>
                    </a:solidFill>
                    <a:latin typeface="Arial" panose="020B0604020202020204" pitchFamily="34" charset="0"/>
                    <a:cs typeface="Arial" panose="020B0604020202020204" pitchFamily="34" charset="0"/>
                  </a:rPr>
                  <a:t>reversible process </a:t>
                </a:r>
                <a:r>
                  <a:rPr lang="en-US" sz="2000" dirty="0">
                    <a:latin typeface="Arial" panose="020B0604020202020204" pitchFamily="34" charset="0"/>
                    <a:cs typeface="Arial" panose="020B0604020202020204" pitchFamily="34" charset="0"/>
                  </a:rPr>
                  <a:t>we </a:t>
                </a:r>
                <a:r>
                  <a:rPr lang="en-US" sz="2000" dirty="0">
                    <a:solidFill>
                      <a:srgbClr val="00B050"/>
                    </a:solidFill>
                    <a:latin typeface="Arial" panose="020B0604020202020204" pitchFamily="34" charset="0"/>
                    <a:cs typeface="Arial" panose="020B0604020202020204" pitchFamily="34" charset="0"/>
                  </a:rPr>
                  <a:t>can trace a pressure–volume path </a:t>
                </a:r>
                <a:r>
                  <a:rPr lang="en-US" sz="2000" dirty="0">
                    <a:latin typeface="Arial" panose="020B0604020202020204" pitchFamily="34" charset="0"/>
                    <a:cs typeface="Arial" panose="020B0604020202020204" pitchFamily="34" charset="0"/>
                  </a:rPr>
                  <a:t>on a p-V plot, and we can </a:t>
                </a:r>
                <a:r>
                  <a:rPr lang="en-US" sz="2000" dirty="0">
                    <a:solidFill>
                      <a:srgbClr val="0070C0"/>
                    </a:solidFill>
                    <a:latin typeface="Arial" panose="020B0604020202020204" pitchFamily="34" charset="0"/>
                    <a:cs typeface="Arial" panose="020B0604020202020204" pitchFamily="34" charset="0"/>
                  </a:rPr>
                  <a:t>find a relation between Q and T </a:t>
                </a:r>
                <a:r>
                  <a:rPr lang="en-US" sz="2000" dirty="0">
                    <a:latin typeface="Arial" panose="020B0604020202020204" pitchFamily="34" charset="0"/>
                    <a:cs typeface="Arial" panose="020B0604020202020204" pitchFamily="34" charset="0"/>
                  </a:rPr>
                  <a:t>that allows us to use </a:t>
                </a:r>
                <a14:m>
                  <m:oMath xmlns:m="http://schemas.openxmlformats.org/officeDocument/2006/math">
                    <m:r>
                      <a:rPr lang="en-US" sz="2000" i="1">
                        <a:solidFill>
                          <a:srgbClr val="7030A0"/>
                        </a:solidFill>
                        <a:latin typeface="Cambria Math" panose="02040503050406030204" pitchFamily="18" charset="0"/>
                        <a:ea typeface="Cambria Math" panose="02040503050406030204" pitchFamily="18" charset="0"/>
                      </a:rPr>
                      <m:t>∆</m:t>
                    </m:r>
                    <m:r>
                      <a:rPr lang="en-US" sz="2000" i="1">
                        <a:solidFill>
                          <a:srgbClr val="7030A0"/>
                        </a:solidFill>
                        <a:latin typeface="Cambria Math" panose="02040503050406030204" pitchFamily="18" charset="0"/>
                        <a:ea typeface="Cambria Math" panose="02040503050406030204" pitchFamily="18" charset="0"/>
                      </a:rPr>
                      <m:t>𝑆</m:t>
                    </m:r>
                    <m:r>
                      <a:rPr lang="en-US" sz="2000" i="1">
                        <a:solidFill>
                          <a:srgbClr val="7030A0"/>
                        </a:solidFill>
                        <a:latin typeface="Cambria Math" panose="02040503050406030204" pitchFamily="18" charset="0"/>
                        <a:ea typeface="Cambria Math" panose="02040503050406030204" pitchFamily="18" charset="0"/>
                      </a:rPr>
                      <m:t>=</m:t>
                    </m:r>
                    <m:nary>
                      <m:naryPr>
                        <m:ctrlPr>
                          <a:rPr lang="en-US" sz="2000" i="1">
                            <a:solidFill>
                              <a:srgbClr val="7030A0"/>
                            </a:solidFill>
                            <a:latin typeface="Cambria Math" panose="02040503050406030204" pitchFamily="18" charset="0"/>
                            <a:ea typeface="Cambria Math" panose="02040503050406030204" pitchFamily="18" charset="0"/>
                          </a:rPr>
                        </m:ctrlPr>
                      </m:naryPr>
                      <m:sub>
                        <m:r>
                          <m:rPr>
                            <m:brk m:alnAt="23"/>
                          </m:rPr>
                          <a:rPr lang="en-US" sz="2000" i="1">
                            <a:solidFill>
                              <a:srgbClr val="7030A0"/>
                            </a:solidFill>
                            <a:latin typeface="Cambria Math" panose="02040503050406030204" pitchFamily="18" charset="0"/>
                            <a:ea typeface="Cambria Math" panose="02040503050406030204" pitchFamily="18" charset="0"/>
                          </a:rPr>
                          <m:t>𝑖</m:t>
                        </m:r>
                      </m:sub>
                      <m:sup>
                        <m:r>
                          <a:rPr lang="en-US" sz="2000" i="1">
                            <a:solidFill>
                              <a:srgbClr val="7030A0"/>
                            </a:solidFill>
                            <a:latin typeface="Cambria Math" panose="02040503050406030204" pitchFamily="18" charset="0"/>
                            <a:ea typeface="Cambria Math" panose="02040503050406030204" pitchFamily="18" charset="0"/>
                          </a:rPr>
                          <m:t>𝑓</m:t>
                        </m:r>
                      </m:sup>
                      <m:e>
                        <m:f>
                          <m:fPr>
                            <m:ctrlPr>
                              <a:rPr lang="en-US" sz="2000" i="1">
                                <a:solidFill>
                                  <a:srgbClr val="7030A0"/>
                                </a:solidFill>
                                <a:latin typeface="Cambria Math" panose="02040503050406030204" pitchFamily="18" charset="0"/>
                                <a:ea typeface="Cambria Math" panose="02040503050406030204" pitchFamily="18" charset="0"/>
                              </a:rPr>
                            </m:ctrlPr>
                          </m:fPr>
                          <m:num>
                            <m:r>
                              <a:rPr lang="en-US" sz="2000" i="1">
                                <a:solidFill>
                                  <a:srgbClr val="7030A0"/>
                                </a:solidFill>
                                <a:latin typeface="Cambria Math" panose="02040503050406030204" pitchFamily="18" charset="0"/>
                                <a:ea typeface="Cambria Math" panose="02040503050406030204" pitchFamily="18" charset="0"/>
                              </a:rPr>
                              <m:t>𝑑𝑄</m:t>
                            </m:r>
                          </m:num>
                          <m:den>
                            <m:r>
                              <a:rPr lang="en-US" sz="2000" i="1">
                                <a:solidFill>
                                  <a:srgbClr val="7030A0"/>
                                </a:solidFill>
                                <a:latin typeface="Cambria Math" panose="02040503050406030204" pitchFamily="18" charset="0"/>
                                <a:ea typeface="Cambria Math" panose="02040503050406030204" pitchFamily="18" charset="0"/>
                              </a:rPr>
                              <m:t>𝑇</m:t>
                            </m:r>
                          </m:den>
                        </m:f>
                      </m:e>
                    </m:nary>
                    <m:r>
                      <a:rPr lang="en-US" sz="2000" i="1">
                        <a:solidFill>
                          <a:srgbClr val="7030A0"/>
                        </a:solidFill>
                        <a:latin typeface="Cambria Math" panose="02040503050406030204" pitchFamily="18" charset="0"/>
                        <a:ea typeface="Cambria Math" panose="02040503050406030204" pitchFamily="18" charset="0"/>
                      </a:rPr>
                      <m:t> </m:t>
                    </m:r>
                  </m:oMath>
                </a14:m>
                <a:r>
                  <a:rPr lang="en-US" sz="2000" dirty="0">
                    <a:latin typeface="Arial" panose="020B0604020202020204" pitchFamily="34" charset="0"/>
                    <a:cs typeface="Arial" panose="020B0604020202020204" pitchFamily="34" charset="0"/>
                  </a:rPr>
                  <a:t>to obtain the </a:t>
                </a:r>
                <a:r>
                  <a:rPr lang="en-US" sz="2000" dirty="0">
                    <a:solidFill>
                      <a:srgbClr val="00B050"/>
                    </a:solidFill>
                    <a:latin typeface="Arial" panose="020B0604020202020204" pitchFamily="34" charset="0"/>
                    <a:cs typeface="Arial" panose="020B0604020202020204" pitchFamily="34" charset="0"/>
                  </a:rPr>
                  <a:t>entropy change</a:t>
                </a:r>
                <a:r>
                  <a:rPr lang="en-US" sz="2000" dirty="0">
                    <a:latin typeface="Arial" panose="020B0604020202020204" pitchFamily="34" charset="0"/>
                    <a:cs typeface="Arial" panose="020B0604020202020204" pitchFamily="34" charset="0"/>
                  </a:rPr>
                  <a:t>.</a:t>
                </a:r>
              </a:p>
            </p:txBody>
          </p:sp>
        </mc:Choice>
        <mc:Fallback xmlns="">
          <p:sp>
            <p:nvSpPr>
              <p:cNvPr id="4" name="Rectangle 3">
                <a:extLst>
                  <a:ext uri="{FF2B5EF4-FFF2-40B4-BE49-F238E27FC236}">
                    <a16:creationId xmlns:a16="http://schemas.microsoft.com/office/drawing/2014/main" id="{6C9AE697-27A3-4B2B-9150-23AA94230B83}"/>
                  </a:ext>
                </a:extLst>
              </p:cNvPr>
              <p:cNvSpPr>
                <a:spLocks noRot="1" noChangeAspect="1" noMove="1" noResize="1" noEditPoints="1" noAdjustHandles="1" noChangeArrowheads="1" noChangeShapeType="1" noTextEdit="1"/>
              </p:cNvSpPr>
              <p:nvPr/>
            </p:nvSpPr>
            <p:spPr>
              <a:xfrm>
                <a:off x="406702" y="2822714"/>
                <a:ext cx="7380187" cy="2695674"/>
              </a:xfrm>
              <a:prstGeom prst="rect">
                <a:avLst/>
              </a:prstGeom>
              <a:blipFill>
                <a:blip r:embed="rId4"/>
                <a:stretch>
                  <a:fillRect l="-909" t="-905" r="-826" b="-679"/>
                </a:stretch>
              </a:blipFill>
            </p:spPr>
            <p:txBody>
              <a:bodyPr/>
              <a:lstStyle/>
              <a:p>
                <a:r>
                  <a:rPr lang="en-US">
                    <a:noFill/>
                  </a:rPr>
                  <a:t> </a:t>
                </a:r>
              </a:p>
            </p:txBody>
          </p:sp>
        </mc:Fallback>
      </mc:AlternateContent>
    </p:spTree>
    <p:extLst>
      <p:ext uri="{BB962C8B-B14F-4D97-AF65-F5344CB8AC3E}">
        <p14:creationId xmlns:p14="http://schemas.microsoft.com/office/powerpoint/2010/main" val="3454575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9BA080-45A1-4A20-925B-0D57CB6602F1}"/>
              </a:ext>
            </a:extLst>
          </p:cNvPr>
          <p:cNvSpPr/>
          <p:nvPr/>
        </p:nvSpPr>
        <p:spPr>
          <a:xfrm>
            <a:off x="371060" y="864652"/>
            <a:ext cx="9753601" cy="163121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 </a:t>
            </a:r>
            <a:r>
              <a:rPr lang="en-US" sz="2000" dirty="0">
                <a:solidFill>
                  <a:srgbClr val="0070C0"/>
                </a:solidFill>
                <a:latin typeface="Arial" panose="020B0604020202020204" pitchFamily="34" charset="0"/>
                <a:cs typeface="Arial" panose="020B0604020202020204" pitchFamily="34" charset="0"/>
              </a:rPr>
              <a:t>reversible isothermal expansion </a:t>
            </a:r>
            <a:r>
              <a:rPr lang="en-US" sz="2000" dirty="0">
                <a:latin typeface="Arial" panose="020B0604020202020204" pitchFamily="34" charset="0"/>
                <a:cs typeface="Arial" panose="020B0604020202020204" pitchFamily="34" charset="0"/>
              </a:rPr>
              <a:t>is physically </a:t>
            </a:r>
            <a:r>
              <a:rPr lang="en-US" sz="2000" dirty="0">
                <a:solidFill>
                  <a:srgbClr val="0070C0"/>
                </a:solidFill>
                <a:latin typeface="Arial" panose="020B0604020202020204" pitchFamily="34" charset="0"/>
                <a:cs typeface="Arial" panose="020B0604020202020204" pitchFamily="34" charset="0"/>
              </a:rPr>
              <a:t>quite different </a:t>
            </a:r>
            <a:r>
              <a:rPr lang="en-US" sz="2000" dirty="0">
                <a:latin typeface="Arial" panose="020B0604020202020204" pitchFamily="34" charset="0"/>
                <a:cs typeface="Arial" panose="020B0604020202020204" pitchFamily="34" charset="0"/>
              </a:rPr>
              <a:t>from the </a:t>
            </a:r>
            <a:r>
              <a:rPr lang="en-US" sz="2000" dirty="0">
                <a:solidFill>
                  <a:srgbClr val="0070C0"/>
                </a:solidFill>
                <a:latin typeface="Arial" panose="020B0604020202020204" pitchFamily="34" charset="0"/>
                <a:cs typeface="Arial" panose="020B0604020202020204" pitchFamily="34" charset="0"/>
              </a:rPr>
              <a:t>irreversible free expansion</a:t>
            </a:r>
            <a:r>
              <a:rPr lang="en-US" sz="2000" dirty="0">
                <a:latin typeface="Arial" panose="020B0604020202020204" pitchFamily="34" charset="0"/>
                <a:cs typeface="Arial" panose="020B0604020202020204" pitchFamily="34" charset="0"/>
              </a:rPr>
              <a:t>. However, </a:t>
            </a:r>
            <a:r>
              <a:rPr lang="en-US" sz="2000" dirty="0">
                <a:solidFill>
                  <a:srgbClr val="0070C0"/>
                </a:solidFill>
                <a:latin typeface="Arial" panose="020B0604020202020204" pitchFamily="34" charset="0"/>
                <a:cs typeface="Arial" panose="020B0604020202020204" pitchFamily="34" charset="0"/>
              </a:rPr>
              <a:t>both processes </a:t>
            </a:r>
            <a:r>
              <a:rPr lang="en-US" sz="2000" dirty="0">
                <a:latin typeface="Arial" panose="020B0604020202020204" pitchFamily="34" charset="0"/>
                <a:cs typeface="Arial" panose="020B0604020202020204" pitchFamily="34" charset="0"/>
              </a:rPr>
              <a:t>have the </a:t>
            </a:r>
            <a:r>
              <a:rPr lang="en-US" sz="2000" dirty="0">
                <a:solidFill>
                  <a:srgbClr val="0070C0"/>
                </a:solidFill>
                <a:latin typeface="Arial" panose="020B0604020202020204" pitchFamily="34" charset="0"/>
                <a:cs typeface="Arial" panose="020B0604020202020204" pitchFamily="34" charset="0"/>
              </a:rPr>
              <a:t>same initial state </a:t>
            </a:r>
            <a:r>
              <a:rPr lang="en-US" sz="2000" dirty="0">
                <a:latin typeface="Arial" panose="020B0604020202020204" pitchFamily="34" charset="0"/>
                <a:cs typeface="Arial" panose="020B0604020202020204" pitchFamily="34" charset="0"/>
              </a:rPr>
              <a:t>and the </a:t>
            </a:r>
            <a:r>
              <a:rPr lang="en-US" sz="2000" dirty="0">
                <a:solidFill>
                  <a:srgbClr val="0070C0"/>
                </a:solidFill>
                <a:latin typeface="Arial" panose="020B0604020202020204" pitchFamily="34" charset="0"/>
                <a:cs typeface="Arial" panose="020B0604020202020204" pitchFamily="34" charset="0"/>
              </a:rPr>
              <a:t>same final state</a:t>
            </a:r>
            <a:r>
              <a:rPr lang="en-US" sz="2000" dirty="0">
                <a:latin typeface="Arial" panose="020B0604020202020204" pitchFamily="34" charset="0"/>
                <a:cs typeface="Arial" panose="020B0604020202020204" pitchFamily="34" charset="0"/>
              </a:rPr>
              <a:t> and thus must have the </a:t>
            </a:r>
            <a:r>
              <a:rPr lang="en-US" sz="2000" dirty="0">
                <a:solidFill>
                  <a:srgbClr val="0070C0"/>
                </a:solidFill>
                <a:latin typeface="Arial" panose="020B0604020202020204" pitchFamily="34" charset="0"/>
                <a:cs typeface="Arial" panose="020B0604020202020204" pitchFamily="34" charset="0"/>
              </a:rPr>
              <a:t>same change in entropy</a:t>
            </a:r>
            <a:r>
              <a:rPr lang="en-US" sz="2000" dirty="0">
                <a:latin typeface="Arial" panose="020B0604020202020204" pitchFamily="34" charset="0"/>
                <a:cs typeface="Arial" panose="020B0604020202020204" pitchFamily="34" charset="0"/>
              </a:rPr>
              <a:t>. Because we removed the lead shot </a:t>
            </a:r>
            <a:r>
              <a:rPr lang="en-US" sz="2000" dirty="0">
                <a:solidFill>
                  <a:srgbClr val="0070C0"/>
                </a:solidFill>
                <a:latin typeface="Arial" panose="020B0604020202020204" pitchFamily="34" charset="0"/>
                <a:cs typeface="Arial" panose="020B0604020202020204" pitchFamily="34" charset="0"/>
              </a:rPr>
              <a:t>slowly,</a:t>
            </a:r>
            <a:r>
              <a:rPr lang="en-US" sz="2000" dirty="0">
                <a:latin typeface="Arial" panose="020B0604020202020204" pitchFamily="34" charset="0"/>
                <a:cs typeface="Arial" panose="020B0604020202020204" pitchFamily="34" charset="0"/>
              </a:rPr>
              <a:t> the </a:t>
            </a:r>
            <a:r>
              <a:rPr lang="en-US" sz="2000" dirty="0">
                <a:solidFill>
                  <a:srgbClr val="0070C0"/>
                </a:solidFill>
                <a:latin typeface="Arial" panose="020B0604020202020204" pitchFamily="34" charset="0"/>
                <a:cs typeface="Arial" panose="020B0604020202020204" pitchFamily="34" charset="0"/>
              </a:rPr>
              <a:t>intermediate states </a:t>
            </a:r>
            <a:r>
              <a:rPr lang="en-US" sz="2000" dirty="0">
                <a:latin typeface="Arial" panose="020B0604020202020204" pitchFamily="34" charset="0"/>
                <a:cs typeface="Arial" panose="020B0604020202020204" pitchFamily="34" charset="0"/>
              </a:rPr>
              <a:t>of the gas are </a:t>
            </a:r>
            <a:r>
              <a:rPr lang="en-US" sz="2000" dirty="0">
                <a:solidFill>
                  <a:srgbClr val="0070C0"/>
                </a:solidFill>
                <a:latin typeface="Arial" panose="020B0604020202020204" pitchFamily="34" charset="0"/>
                <a:cs typeface="Arial" panose="020B0604020202020204" pitchFamily="34" charset="0"/>
              </a:rPr>
              <a:t>equilibrium states</a:t>
            </a:r>
            <a:r>
              <a:rPr lang="en-US" sz="2000" dirty="0">
                <a:latin typeface="Arial" panose="020B0604020202020204" pitchFamily="34" charset="0"/>
                <a:cs typeface="Arial" panose="020B0604020202020204" pitchFamily="34" charset="0"/>
              </a:rPr>
              <a:t>, so we can </a:t>
            </a:r>
            <a:r>
              <a:rPr lang="en-US" sz="2000" dirty="0">
                <a:solidFill>
                  <a:srgbClr val="0070C0"/>
                </a:solidFill>
                <a:latin typeface="Arial" panose="020B0604020202020204" pitchFamily="34" charset="0"/>
                <a:cs typeface="Arial" panose="020B0604020202020204" pitchFamily="34" charset="0"/>
              </a:rPr>
              <a:t>plot</a:t>
            </a:r>
            <a:r>
              <a:rPr lang="en-US" sz="2000" dirty="0">
                <a:latin typeface="Arial" panose="020B0604020202020204" pitchFamily="34" charset="0"/>
                <a:cs typeface="Arial" panose="020B0604020202020204" pitchFamily="34" charset="0"/>
              </a:rPr>
              <a:t> them on a </a:t>
            </a:r>
            <a:r>
              <a:rPr lang="en-US" sz="2000" dirty="0">
                <a:solidFill>
                  <a:srgbClr val="0070C0"/>
                </a:solidFill>
                <a:latin typeface="Arial" panose="020B0604020202020204" pitchFamily="34" charset="0"/>
                <a:cs typeface="Arial" panose="020B0604020202020204" pitchFamily="34" charset="0"/>
              </a:rPr>
              <a:t>p-V </a:t>
            </a:r>
            <a:r>
              <a:rPr lang="en-US" sz="2000" dirty="0">
                <a:latin typeface="Arial" panose="020B0604020202020204" pitchFamily="34" charset="0"/>
                <a:cs typeface="Arial" panose="020B0604020202020204" pitchFamily="34" charset="0"/>
              </a:rPr>
              <a:t>diagram (Fig. 20-4).</a:t>
            </a:r>
          </a:p>
        </p:txBody>
      </p:sp>
      <p:pic>
        <p:nvPicPr>
          <p:cNvPr id="3" name="Picture 2">
            <a:extLst>
              <a:ext uri="{FF2B5EF4-FFF2-40B4-BE49-F238E27FC236}">
                <a16:creationId xmlns:a16="http://schemas.microsoft.com/office/drawing/2014/main" id="{34B34B6F-CE32-49A8-84EC-8B352B5A8F66}"/>
              </a:ext>
            </a:extLst>
          </p:cNvPr>
          <p:cNvPicPr>
            <a:picLocks noChangeAspect="1"/>
          </p:cNvPicPr>
          <p:nvPr/>
        </p:nvPicPr>
        <p:blipFill>
          <a:blip r:embed="rId2"/>
          <a:stretch>
            <a:fillRect/>
          </a:stretch>
        </p:blipFill>
        <p:spPr>
          <a:xfrm>
            <a:off x="10827026" y="0"/>
            <a:ext cx="1257682" cy="4127060"/>
          </a:xfrm>
          <a:prstGeom prst="rect">
            <a:avLst/>
          </a:prstGeom>
        </p:spPr>
      </p:pic>
      <p:pic>
        <p:nvPicPr>
          <p:cNvPr id="4" name="Picture 3">
            <a:extLst>
              <a:ext uri="{FF2B5EF4-FFF2-40B4-BE49-F238E27FC236}">
                <a16:creationId xmlns:a16="http://schemas.microsoft.com/office/drawing/2014/main" id="{51B45CB6-2EAC-4376-91BE-2073A9C879C8}"/>
              </a:ext>
            </a:extLst>
          </p:cNvPr>
          <p:cNvPicPr>
            <a:picLocks noChangeAspect="1"/>
          </p:cNvPicPr>
          <p:nvPr/>
        </p:nvPicPr>
        <p:blipFill>
          <a:blip r:embed="rId3"/>
          <a:stretch>
            <a:fillRect/>
          </a:stretch>
        </p:blipFill>
        <p:spPr>
          <a:xfrm>
            <a:off x="9197010" y="4307544"/>
            <a:ext cx="2958940" cy="2437813"/>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1746A7-D298-463C-B997-89CA4F029112}"/>
                  </a:ext>
                </a:extLst>
              </p:cNvPr>
              <p:cNvSpPr txBox="1"/>
              <p:nvPr/>
            </p:nvSpPr>
            <p:spPr>
              <a:xfrm>
                <a:off x="1661424" y="2614835"/>
                <a:ext cx="4541356" cy="542777"/>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r>
                      <a:rPr lang="en-US" sz="2400" b="0" i="1" smtClean="0">
                        <a:latin typeface="Cambria Math" panose="02040503050406030204" pitchFamily="18" charset="0"/>
                        <a:ea typeface="Cambria Math" panose="02040503050406030204" pitchFamily="18" charset="0"/>
                      </a:rPr>
                      <m:t>=</m:t>
                    </m:r>
                    <m:nary>
                      <m:naryPr>
                        <m:ctrlPr>
                          <a:rPr lang="en-US" sz="240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𝑖</m:t>
                        </m:r>
                      </m:sub>
                      <m:sup>
                        <m:r>
                          <a:rPr lang="en-US" sz="2400" b="0" i="1" smtClean="0">
                            <a:latin typeface="Cambria Math" panose="02040503050406030204" pitchFamily="18" charset="0"/>
                            <a:ea typeface="Cambria Math" panose="02040503050406030204" pitchFamily="18" charset="0"/>
                          </a:rPr>
                          <m:t>𝑓</m:t>
                        </m:r>
                      </m:sup>
                      <m:e>
                        <m:f>
                          <m:fPr>
                            <m:ctrlPr>
                              <a:rPr lang="en-US" sz="240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𝑑𝑄</m:t>
                            </m:r>
                          </m:num>
                          <m:den>
                            <m:r>
                              <a:rPr lang="en-US" sz="2400" b="0" i="1" smtClean="0">
                                <a:latin typeface="Cambria Math" panose="02040503050406030204" pitchFamily="18" charset="0"/>
                                <a:ea typeface="Cambria Math" panose="02040503050406030204" pitchFamily="18" charset="0"/>
                              </a:rPr>
                              <m:t>𝑇</m:t>
                            </m:r>
                          </m:den>
                        </m:f>
                      </m:e>
                    </m:nary>
                  </m:oMath>
                </a14:m>
                <a:r>
                  <a:rPr lang="en-US" sz="2400" dirty="0">
                    <a:latin typeface="Calibri" panose="020F0502020204030204" pitchFamily="34" charset="0"/>
                    <a:cs typeface="Calibri" panose="020F0502020204030204" pitchFamily="34" charset="0"/>
                  </a:rPr>
                  <a:t> =</a:t>
                </a:r>
                <a:r>
                  <a:rPr lang="en-US" sz="2400" dirty="0">
                    <a:solidFill>
                      <a:prstClr val="black"/>
                    </a:solidFill>
                    <a:ea typeface="Cambria Math" panose="02040503050406030204" pitchFamily="18" charset="0"/>
                  </a:rPr>
                  <a:t> </a:t>
                </a:r>
                <a14:m>
                  <m:oMath xmlns:m="http://schemas.openxmlformats.org/officeDocument/2006/math">
                    <m:f>
                      <m:fPr>
                        <m:ctrlPr>
                          <a:rPr lang="en-US" sz="2400" i="1">
                            <a:solidFill>
                              <a:srgbClr val="FF0000"/>
                            </a:solidFill>
                            <a:latin typeface="Cambria Math" panose="02040503050406030204" pitchFamily="18" charset="0"/>
                            <a:ea typeface="Cambria Math" panose="02040503050406030204" pitchFamily="18" charset="0"/>
                          </a:rPr>
                        </m:ctrlPr>
                      </m:fPr>
                      <m:num>
                        <m:r>
                          <a:rPr lang="en-US" sz="2400" b="0" i="1" smtClean="0">
                            <a:solidFill>
                              <a:srgbClr val="FF0000"/>
                            </a:solidFill>
                            <a:latin typeface="Cambria Math" panose="02040503050406030204" pitchFamily="18" charset="0"/>
                            <a:ea typeface="Cambria Math" panose="02040503050406030204" pitchFamily="18" charset="0"/>
                          </a:rPr>
                          <m:t>1</m:t>
                        </m:r>
                      </m:num>
                      <m:den>
                        <m:r>
                          <a:rPr lang="en-US" sz="2400" b="0" i="1">
                            <a:solidFill>
                              <a:srgbClr val="FF0000"/>
                            </a:solidFill>
                            <a:latin typeface="Cambria Math" panose="02040503050406030204" pitchFamily="18" charset="0"/>
                            <a:ea typeface="Cambria Math" panose="02040503050406030204" pitchFamily="18" charset="0"/>
                          </a:rPr>
                          <m:t>𝑇</m:t>
                        </m:r>
                      </m:den>
                    </m:f>
                    <m:r>
                      <a:rPr lang="en-US" sz="2400" b="0" i="1">
                        <a:solidFill>
                          <a:srgbClr val="FF0000"/>
                        </a:solidFill>
                        <a:latin typeface="Cambria Math" panose="02040503050406030204" pitchFamily="18" charset="0"/>
                        <a:ea typeface="Cambria Math" panose="02040503050406030204" pitchFamily="18" charset="0"/>
                      </a:rPr>
                      <m:t> </m:t>
                    </m:r>
                    <m:nary>
                      <m:naryPr>
                        <m:ctrlPr>
                          <a:rPr lang="en-US" sz="2400" i="1">
                            <a:solidFill>
                              <a:prstClr val="black"/>
                            </a:solidFill>
                            <a:latin typeface="Cambria Math" panose="02040503050406030204" pitchFamily="18" charset="0"/>
                            <a:ea typeface="Cambria Math" panose="02040503050406030204" pitchFamily="18" charset="0"/>
                          </a:rPr>
                        </m:ctrlPr>
                      </m:naryPr>
                      <m:sub>
                        <m:r>
                          <m:rPr>
                            <m:brk m:alnAt="23"/>
                          </m:rPr>
                          <a:rPr lang="en-US" sz="2400" b="0" i="1">
                            <a:solidFill>
                              <a:prstClr val="black"/>
                            </a:solidFill>
                            <a:latin typeface="Cambria Math" panose="02040503050406030204" pitchFamily="18" charset="0"/>
                            <a:ea typeface="Cambria Math" panose="02040503050406030204" pitchFamily="18" charset="0"/>
                          </a:rPr>
                          <m:t>𝑖</m:t>
                        </m:r>
                      </m:sub>
                      <m:sup>
                        <m:r>
                          <a:rPr lang="en-US" sz="2400" b="0" i="1">
                            <a:solidFill>
                              <a:prstClr val="black"/>
                            </a:solidFill>
                            <a:latin typeface="Cambria Math" panose="02040503050406030204" pitchFamily="18" charset="0"/>
                            <a:ea typeface="Cambria Math" panose="02040503050406030204" pitchFamily="18" charset="0"/>
                          </a:rPr>
                          <m:t>𝑓</m:t>
                        </m:r>
                      </m:sup>
                      <m:e>
                        <m:r>
                          <a:rPr lang="en-US" sz="2400" b="0" i="1" smtClean="0">
                            <a:solidFill>
                              <a:prstClr val="black"/>
                            </a:solidFill>
                            <a:latin typeface="Cambria Math" panose="02040503050406030204" pitchFamily="18" charset="0"/>
                            <a:ea typeface="Cambria Math" panose="02040503050406030204" pitchFamily="18" charset="0"/>
                          </a:rPr>
                          <m:t>𝑑𝑄</m:t>
                        </m:r>
                        <m:r>
                          <a:rPr lang="en-US" sz="2400" b="0" i="1">
                            <a:solidFill>
                              <a:srgbClr val="FF0000"/>
                            </a:solidFill>
                            <a:latin typeface="Cambria Math" panose="02040503050406030204" pitchFamily="18" charset="0"/>
                            <a:ea typeface="Cambria Math" panose="02040503050406030204" pitchFamily="18" charset="0"/>
                          </a:rPr>
                          <m:t>=</m:t>
                        </m:r>
                        <m:f>
                          <m:fPr>
                            <m:ctrlPr>
                              <a:rPr lang="en-US" sz="2400" i="1">
                                <a:solidFill>
                                  <a:srgbClr val="FF0000"/>
                                </a:solidFill>
                                <a:latin typeface="Cambria Math" panose="02040503050406030204" pitchFamily="18" charset="0"/>
                                <a:ea typeface="Cambria Math" panose="02040503050406030204" pitchFamily="18" charset="0"/>
                              </a:rPr>
                            </m:ctrlPr>
                          </m:fPr>
                          <m:num>
                            <m:r>
                              <a:rPr lang="en-US" sz="2400" b="0" i="1">
                                <a:solidFill>
                                  <a:srgbClr val="FF0000"/>
                                </a:solidFill>
                                <a:latin typeface="Cambria Math" panose="02040503050406030204" pitchFamily="18" charset="0"/>
                                <a:ea typeface="Cambria Math" panose="02040503050406030204" pitchFamily="18" charset="0"/>
                              </a:rPr>
                              <m:t>𝑄</m:t>
                            </m:r>
                          </m:num>
                          <m:den>
                            <m:r>
                              <a:rPr lang="en-US" sz="2400" b="0" i="1">
                                <a:solidFill>
                                  <a:srgbClr val="FF0000"/>
                                </a:solidFill>
                                <a:latin typeface="Cambria Math" panose="02040503050406030204" pitchFamily="18" charset="0"/>
                                <a:ea typeface="Cambria Math" panose="02040503050406030204" pitchFamily="18" charset="0"/>
                              </a:rPr>
                              <m:t>𝑇</m:t>
                            </m:r>
                          </m:den>
                        </m:f>
                      </m:e>
                    </m:nary>
                  </m:oMath>
                </a14:m>
                <a:r>
                  <a:rPr lang="en-US" sz="2400" dirty="0">
                    <a:latin typeface="Calibri" panose="020F0502020204030204" pitchFamily="34" charset="0"/>
                    <a:cs typeface="Calibri" panose="020F0502020204030204" pitchFamily="34" charset="0"/>
                  </a:rPr>
                  <a:t> </a:t>
                </a:r>
              </a:p>
            </p:txBody>
          </p:sp>
        </mc:Choice>
        <mc:Fallback xmlns="">
          <p:sp>
            <p:nvSpPr>
              <p:cNvPr id="5" name="TextBox 4">
                <a:extLst>
                  <a:ext uri="{FF2B5EF4-FFF2-40B4-BE49-F238E27FC236}">
                    <a16:creationId xmlns:a16="http://schemas.microsoft.com/office/drawing/2014/main" id="{7A1746A7-D298-463C-B997-89CA4F029112}"/>
                  </a:ext>
                </a:extLst>
              </p:cNvPr>
              <p:cNvSpPr txBox="1">
                <a:spLocks noRot="1" noChangeAspect="1" noMove="1" noResize="1" noEditPoints="1" noAdjustHandles="1" noChangeArrowheads="1" noChangeShapeType="1" noTextEdit="1"/>
              </p:cNvSpPr>
              <p:nvPr/>
            </p:nvSpPr>
            <p:spPr>
              <a:xfrm>
                <a:off x="1661424" y="2614835"/>
                <a:ext cx="4541356" cy="542777"/>
              </a:xfrm>
              <a:prstGeom prst="rect">
                <a:avLst/>
              </a:prstGeom>
              <a:blipFill>
                <a:blip r:embed="rId4"/>
                <a:stretch>
                  <a:fillRect t="-1124" b="-17978"/>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2680E6FA-B70B-4EFC-B5FC-0E36372D64AE}"/>
              </a:ext>
            </a:extLst>
          </p:cNvPr>
          <p:cNvSpPr/>
          <p:nvPr/>
        </p:nvSpPr>
        <p:spPr>
          <a:xfrm>
            <a:off x="516831" y="3499261"/>
            <a:ext cx="9117499" cy="1323439"/>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To </a:t>
            </a:r>
            <a:r>
              <a:rPr lang="en-US" sz="2000" dirty="0">
                <a:solidFill>
                  <a:srgbClr val="0070C0"/>
                </a:solidFill>
                <a:latin typeface="Arial" panose="020B0604020202020204" pitchFamily="34" charset="0"/>
                <a:cs typeface="Arial" panose="020B0604020202020204" pitchFamily="34" charset="0"/>
              </a:rPr>
              <a:t>keep</a:t>
            </a:r>
            <a:r>
              <a:rPr lang="en-US" sz="2000" dirty="0">
                <a:latin typeface="Arial" panose="020B0604020202020204" pitchFamily="34" charset="0"/>
                <a:cs typeface="Arial" panose="020B0604020202020204" pitchFamily="34" charset="0"/>
              </a:rPr>
              <a:t> the temperature </a:t>
            </a:r>
            <a:r>
              <a:rPr lang="en-US" sz="2000" dirty="0">
                <a:solidFill>
                  <a:srgbClr val="0070C0"/>
                </a:solidFill>
                <a:latin typeface="Arial" panose="020B0604020202020204" pitchFamily="34" charset="0"/>
                <a:cs typeface="Arial" panose="020B0604020202020204" pitchFamily="34" charset="0"/>
              </a:rPr>
              <a:t>T </a:t>
            </a:r>
            <a:r>
              <a:rPr lang="en-US" sz="2000" dirty="0">
                <a:latin typeface="Arial" panose="020B0604020202020204" pitchFamily="34" charset="0"/>
                <a:cs typeface="Arial" panose="020B0604020202020204" pitchFamily="34" charset="0"/>
              </a:rPr>
              <a:t>of the gas </a:t>
            </a:r>
            <a:r>
              <a:rPr lang="en-US" sz="2000" dirty="0">
                <a:solidFill>
                  <a:srgbClr val="0070C0"/>
                </a:solidFill>
                <a:latin typeface="Arial" panose="020B0604020202020204" pitchFamily="34" charset="0"/>
                <a:cs typeface="Arial" panose="020B0604020202020204" pitchFamily="34" charset="0"/>
              </a:rPr>
              <a:t>constant</a:t>
            </a:r>
            <a:r>
              <a:rPr lang="en-US" sz="2000" dirty="0">
                <a:latin typeface="Arial" panose="020B0604020202020204" pitchFamily="34" charset="0"/>
                <a:cs typeface="Arial" panose="020B0604020202020204" pitchFamily="34" charset="0"/>
              </a:rPr>
              <a:t> during the </a:t>
            </a:r>
            <a:r>
              <a:rPr lang="en-US" sz="2000" dirty="0">
                <a:solidFill>
                  <a:srgbClr val="0070C0"/>
                </a:solidFill>
                <a:latin typeface="Arial" panose="020B0604020202020204" pitchFamily="34" charset="0"/>
                <a:cs typeface="Arial" panose="020B0604020202020204" pitchFamily="34" charset="0"/>
              </a:rPr>
              <a:t>isothermal expansion</a:t>
            </a:r>
            <a:r>
              <a:rPr lang="en-US" sz="2000" dirty="0">
                <a:latin typeface="Arial" panose="020B0604020202020204" pitchFamily="34" charset="0"/>
                <a:cs typeface="Arial" panose="020B0604020202020204" pitchFamily="34" charset="0"/>
              </a:rPr>
              <a:t>, heat </a:t>
            </a:r>
            <a:r>
              <a:rPr lang="en-US" sz="2000" dirty="0">
                <a:solidFill>
                  <a:srgbClr val="0070C0"/>
                </a:solidFill>
                <a:latin typeface="Arial" panose="020B0604020202020204" pitchFamily="34" charset="0"/>
                <a:cs typeface="Arial" panose="020B0604020202020204" pitchFamily="34" charset="0"/>
              </a:rPr>
              <a:t>Q </a:t>
            </a:r>
            <a:r>
              <a:rPr lang="en-US" sz="2000" dirty="0">
                <a:latin typeface="Arial" panose="020B0604020202020204" pitchFamily="34" charset="0"/>
                <a:cs typeface="Arial" panose="020B0604020202020204" pitchFamily="34" charset="0"/>
              </a:rPr>
              <a:t>must have been energy </a:t>
            </a:r>
            <a:r>
              <a:rPr lang="en-US" sz="2000" dirty="0">
                <a:solidFill>
                  <a:srgbClr val="0070C0"/>
                </a:solidFill>
                <a:latin typeface="Arial" panose="020B0604020202020204" pitchFamily="34" charset="0"/>
                <a:cs typeface="Arial" panose="020B0604020202020204" pitchFamily="34" charset="0"/>
              </a:rPr>
              <a:t>transferred</a:t>
            </a:r>
            <a:r>
              <a:rPr lang="en-US" sz="2000" dirty="0">
                <a:latin typeface="Arial" panose="020B0604020202020204" pitchFamily="34" charset="0"/>
                <a:cs typeface="Arial" panose="020B0604020202020204" pitchFamily="34" charset="0"/>
              </a:rPr>
              <a:t> from the </a:t>
            </a:r>
            <a:r>
              <a:rPr lang="en-US" sz="2000" dirty="0">
                <a:solidFill>
                  <a:srgbClr val="0070C0"/>
                </a:solidFill>
                <a:latin typeface="Arial" panose="020B0604020202020204" pitchFamily="34" charset="0"/>
                <a:cs typeface="Arial" panose="020B0604020202020204" pitchFamily="34" charset="0"/>
              </a:rPr>
              <a:t>reservoir </a:t>
            </a:r>
            <a:r>
              <a:rPr lang="en-US" sz="2000" dirty="0">
                <a:latin typeface="Arial" panose="020B0604020202020204" pitchFamily="34" charset="0"/>
                <a:cs typeface="Arial" panose="020B0604020202020204" pitchFamily="34" charset="0"/>
              </a:rPr>
              <a:t>to the </a:t>
            </a:r>
            <a:r>
              <a:rPr lang="en-US" sz="2000" dirty="0">
                <a:solidFill>
                  <a:srgbClr val="0070C0"/>
                </a:solidFill>
                <a:latin typeface="Arial" panose="020B0604020202020204" pitchFamily="34" charset="0"/>
                <a:cs typeface="Arial" panose="020B0604020202020204" pitchFamily="34" charset="0"/>
              </a:rPr>
              <a:t>gas</a:t>
            </a:r>
            <a:r>
              <a:rPr lang="en-US" sz="2000" dirty="0">
                <a:latin typeface="Arial" panose="020B0604020202020204" pitchFamily="34" charset="0"/>
                <a:cs typeface="Arial" panose="020B0604020202020204" pitchFamily="34" charset="0"/>
              </a:rPr>
              <a:t>. Thus, </a:t>
            </a:r>
            <a:r>
              <a:rPr lang="en-US" sz="2000" dirty="0">
                <a:solidFill>
                  <a:srgbClr val="0070C0"/>
                </a:solidFill>
                <a:latin typeface="Arial" panose="020B0604020202020204" pitchFamily="34" charset="0"/>
                <a:cs typeface="Arial" panose="020B0604020202020204" pitchFamily="34" charset="0"/>
              </a:rPr>
              <a:t>Q is positive </a:t>
            </a:r>
            <a:r>
              <a:rPr lang="en-US" sz="2000" dirty="0">
                <a:latin typeface="Arial" panose="020B0604020202020204" pitchFamily="34" charset="0"/>
                <a:cs typeface="Arial" panose="020B0604020202020204" pitchFamily="34" charset="0"/>
              </a:rPr>
              <a:t>and the </a:t>
            </a:r>
            <a:r>
              <a:rPr lang="en-US" sz="2000" dirty="0">
                <a:solidFill>
                  <a:srgbClr val="0070C0"/>
                </a:solidFill>
                <a:latin typeface="Arial" panose="020B0604020202020204" pitchFamily="34" charset="0"/>
                <a:cs typeface="Arial" panose="020B0604020202020204" pitchFamily="34" charset="0"/>
              </a:rPr>
              <a:t>entropy</a:t>
            </a:r>
            <a:r>
              <a:rPr lang="en-US" sz="2000" dirty="0">
                <a:latin typeface="Arial" panose="020B0604020202020204" pitchFamily="34" charset="0"/>
                <a:cs typeface="Arial" panose="020B0604020202020204" pitchFamily="34" charset="0"/>
              </a:rPr>
              <a:t> of the gas </a:t>
            </a:r>
            <a:r>
              <a:rPr lang="en-US" sz="2000" dirty="0">
                <a:solidFill>
                  <a:srgbClr val="0070C0"/>
                </a:solidFill>
                <a:latin typeface="Arial" panose="020B0604020202020204" pitchFamily="34" charset="0"/>
                <a:cs typeface="Arial" panose="020B0604020202020204" pitchFamily="34" charset="0"/>
              </a:rPr>
              <a:t>increases</a:t>
            </a:r>
            <a:r>
              <a:rPr lang="en-US" sz="2000" dirty="0">
                <a:latin typeface="Arial" panose="020B0604020202020204" pitchFamily="34" charset="0"/>
                <a:cs typeface="Arial" panose="020B0604020202020204" pitchFamily="34" charset="0"/>
              </a:rPr>
              <a:t> during the </a:t>
            </a:r>
            <a:r>
              <a:rPr lang="en-US" sz="2000" dirty="0">
                <a:solidFill>
                  <a:srgbClr val="0070C0"/>
                </a:solidFill>
                <a:latin typeface="Arial" panose="020B0604020202020204" pitchFamily="34" charset="0"/>
                <a:cs typeface="Arial" panose="020B0604020202020204" pitchFamily="34" charset="0"/>
              </a:rPr>
              <a:t>isothermal process</a:t>
            </a:r>
            <a:r>
              <a:rPr lang="en-US" sz="2000" dirty="0">
                <a:latin typeface="Arial" panose="020B0604020202020204" pitchFamily="34" charset="0"/>
                <a:cs typeface="Arial" panose="020B0604020202020204" pitchFamily="34" charset="0"/>
              </a:rPr>
              <a:t> and during the </a:t>
            </a:r>
            <a:r>
              <a:rPr lang="en-US" sz="2000" dirty="0">
                <a:solidFill>
                  <a:srgbClr val="0070C0"/>
                </a:solidFill>
                <a:latin typeface="Arial" panose="020B0604020202020204" pitchFamily="34" charset="0"/>
                <a:cs typeface="Arial" panose="020B0604020202020204" pitchFamily="34" charset="0"/>
              </a:rPr>
              <a:t>free expansion</a:t>
            </a:r>
            <a:r>
              <a:rPr lang="en-US" sz="2000"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5192FC8-33BD-42E2-9BF8-76CF2A68741C}"/>
                  </a:ext>
                </a:extLst>
              </p:cNvPr>
              <p:cNvSpPr/>
              <p:nvPr/>
            </p:nvSpPr>
            <p:spPr>
              <a:xfrm>
                <a:off x="516831" y="5036563"/>
                <a:ext cx="8401882" cy="1464568"/>
              </a:xfrm>
              <a:prstGeom prst="rect">
                <a:avLst/>
              </a:prstGeom>
            </p:spPr>
            <p:txBody>
              <a:bodyPr wrap="square">
                <a:spAutoFit/>
              </a:bodyPr>
              <a:lstStyle/>
              <a:p>
                <a:pPr lvl="0"/>
                <a:r>
                  <a:rPr lang="en-US" sz="2000" dirty="0">
                    <a:solidFill>
                      <a:srgbClr val="7030A0"/>
                    </a:solidFill>
                    <a:latin typeface="Arial" panose="020B0604020202020204" pitchFamily="34" charset="0"/>
                    <a:cs typeface="Arial" panose="020B0604020202020204" pitchFamily="34" charset="0"/>
                  </a:rPr>
                  <a:t>To summarize</a:t>
                </a:r>
                <a:r>
                  <a:rPr lang="en-US" sz="2000" dirty="0">
                    <a:latin typeface="Arial" panose="020B0604020202020204" pitchFamily="34" charset="0"/>
                    <a:cs typeface="Arial" panose="020B0604020202020204" pitchFamily="34" charset="0"/>
                  </a:rPr>
                  <a:t>: To find the </a:t>
                </a:r>
                <a:r>
                  <a:rPr lang="en-US" sz="2000" dirty="0">
                    <a:solidFill>
                      <a:srgbClr val="0070C0"/>
                    </a:solidFill>
                    <a:latin typeface="Arial" panose="020B0604020202020204" pitchFamily="34" charset="0"/>
                    <a:cs typeface="Arial" panose="020B0604020202020204" pitchFamily="34" charset="0"/>
                  </a:rPr>
                  <a:t>entropy change </a:t>
                </a:r>
                <a:r>
                  <a:rPr lang="en-US" sz="2000" dirty="0">
                    <a:latin typeface="Arial" panose="020B0604020202020204" pitchFamily="34" charset="0"/>
                    <a:cs typeface="Arial" panose="020B0604020202020204" pitchFamily="34" charset="0"/>
                  </a:rPr>
                  <a:t>for an </a:t>
                </a:r>
                <a:r>
                  <a:rPr lang="en-US" sz="2000" dirty="0">
                    <a:solidFill>
                      <a:srgbClr val="0070C0"/>
                    </a:solidFill>
                    <a:latin typeface="Arial" panose="020B0604020202020204" pitchFamily="34" charset="0"/>
                    <a:cs typeface="Arial" panose="020B0604020202020204" pitchFamily="34" charset="0"/>
                  </a:rPr>
                  <a:t>irreversible process</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replace that process </a:t>
                </a:r>
                <a:r>
                  <a:rPr lang="en-US" sz="2000" dirty="0">
                    <a:latin typeface="Arial" panose="020B0604020202020204" pitchFamily="34" charset="0"/>
                    <a:cs typeface="Arial" panose="020B0604020202020204" pitchFamily="34" charset="0"/>
                  </a:rPr>
                  <a:t>with any </a:t>
                </a:r>
                <a:r>
                  <a:rPr lang="en-US" sz="2000" dirty="0">
                    <a:solidFill>
                      <a:srgbClr val="0070C0"/>
                    </a:solidFill>
                    <a:latin typeface="Arial" panose="020B0604020202020204" pitchFamily="34" charset="0"/>
                    <a:cs typeface="Arial" panose="020B0604020202020204" pitchFamily="34" charset="0"/>
                  </a:rPr>
                  <a:t>reversible process </a:t>
                </a:r>
                <a:r>
                  <a:rPr lang="en-US" sz="2000" dirty="0">
                    <a:latin typeface="Arial" panose="020B0604020202020204" pitchFamily="34" charset="0"/>
                    <a:cs typeface="Arial" panose="020B0604020202020204" pitchFamily="34" charset="0"/>
                  </a:rPr>
                  <a:t>that connects the </a:t>
                </a:r>
                <a:r>
                  <a:rPr lang="en-US" sz="2000" dirty="0">
                    <a:solidFill>
                      <a:srgbClr val="0070C0"/>
                    </a:solidFill>
                    <a:latin typeface="Arial" panose="020B0604020202020204" pitchFamily="34" charset="0"/>
                    <a:cs typeface="Arial" panose="020B0604020202020204" pitchFamily="34" charset="0"/>
                  </a:rPr>
                  <a:t>same initial and final states</a:t>
                </a:r>
                <a:r>
                  <a:rPr lang="en-US" sz="2000" dirty="0">
                    <a:latin typeface="Arial" panose="020B0604020202020204" pitchFamily="34" charset="0"/>
                    <a:cs typeface="Arial" panose="020B0604020202020204" pitchFamily="34" charset="0"/>
                  </a:rPr>
                  <a:t>. Calculate the </a:t>
                </a:r>
                <a:r>
                  <a:rPr lang="en-US" sz="2000" dirty="0">
                    <a:solidFill>
                      <a:srgbClr val="0070C0"/>
                    </a:solidFill>
                    <a:latin typeface="Arial" panose="020B0604020202020204" pitchFamily="34" charset="0"/>
                    <a:cs typeface="Arial" panose="020B0604020202020204" pitchFamily="34" charset="0"/>
                  </a:rPr>
                  <a:t>entropy change </a:t>
                </a:r>
                <a:r>
                  <a:rPr lang="en-US" sz="2000" dirty="0">
                    <a:latin typeface="Arial" panose="020B0604020202020204" pitchFamily="34" charset="0"/>
                    <a:cs typeface="Arial" panose="020B0604020202020204" pitchFamily="34" charset="0"/>
                  </a:rPr>
                  <a:t>for </a:t>
                </a:r>
                <a:r>
                  <a:rPr lang="en-US" sz="2000" dirty="0">
                    <a:solidFill>
                      <a:srgbClr val="0070C0"/>
                    </a:solidFill>
                    <a:latin typeface="Arial" panose="020B0604020202020204" pitchFamily="34" charset="0"/>
                    <a:cs typeface="Arial" panose="020B0604020202020204" pitchFamily="34" charset="0"/>
                  </a:rPr>
                  <a:t>this reversible process</a:t>
                </a:r>
                <a:r>
                  <a:rPr lang="en-US" sz="2000" dirty="0">
                    <a:latin typeface="Arial" panose="020B0604020202020204" pitchFamily="34" charset="0"/>
                    <a:cs typeface="Arial" panose="020B0604020202020204" pitchFamily="34" charset="0"/>
                  </a:rPr>
                  <a:t> with</a:t>
                </a:r>
                <a14:m>
                  <m:oMath xmlns:m="http://schemas.openxmlformats.org/officeDocument/2006/math">
                    <m:r>
                      <a:rPr lang="en-US" sz="2000" b="0" i="0" smtClean="0">
                        <a:solidFill>
                          <a:srgbClr val="7030A0"/>
                        </a:solidFill>
                        <a:latin typeface="Cambria Math" panose="02040503050406030204" pitchFamily="18" charset="0"/>
                        <a:ea typeface="Cambria Math" panose="02040503050406030204" pitchFamily="18" charset="0"/>
                      </a:rPr>
                      <m:t> </m:t>
                    </m:r>
                    <m:r>
                      <a:rPr lang="en-US" sz="2000" i="1">
                        <a:solidFill>
                          <a:srgbClr val="7030A0"/>
                        </a:solidFill>
                        <a:latin typeface="Cambria Math" panose="02040503050406030204" pitchFamily="18" charset="0"/>
                        <a:ea typeface="Cambria Math" panose="02040503050406030204" pitchFamily="18" charset="0"/>
                      </a:rPr>
                      <m:t>∆</m:t>
                    </m:r>
                    <m:r>
                      <a:rPr lang="en-US" sz="2000" i="1">
                        <a:solidFill>
                          <a:srgbClr val="7030A0"/>
                        </a:solidFill>
                        <a:latin typeface="Cambria Math" panose="02040503050406030204" pitchFamily="18" charset="0"/>
                        <a:ea typeface="Cambria Math" panose="02040503050406030204" pitchFamily="18" charset="0"/>
                      </a:rPr>
                      <m:t>𝑆</m:t>
                    </m:r>
                    <m:r>
                      <a:rPr lang="en-US" sz="2000" i="1">
                        <a:solidFill>
                          <a:srgbClr val="7030A0"/>
                        </a:solidFill>
                        <a:latin typeface="Cambria Math" panose="02040503050406030204" pitchFamily="18" charset="0"/>
                        <a:ea typeface="Cambria Math" panose="02040503050406030204" pitchFamily="18" charset="0"/>
                      </a:rPr>
                      <m:t>=</m:t>
                    </m:r>
                    <m:nary>
                      <m:naryPr>
                        <m:ctrlPr>
                          <a:rPr lang="en-US" sz="2000" i="1">
                            <a:solidFill>
                              <a:srgbClr val="7030A0"/>
                            </a:solidFill>
                            <a:latin typeface="Cambria Math" panose="02040503050406030204" pitchFamily="18" charset="0"/>
                            <a:ea typeface="Cambria Math" panose="02040503050406030204" pitchFamily="18" charset="0"/>
                          </a:rPr>
                        </m:ctrlPr>
                      </m:naryPr>
                      <m:sub>
                        <m:r>
                          <m:rPr>
                            <m:brk m:alnAt="23"/>
                          </m:rPr>
                          <a:rPr lang="en-US" sz="2000" i="1">
                            <a:solidFill>
                              <a:srgbClr val="7030A0"/>
                            </a:solidFill>
                            <a:latin typeface="Cambria Math" panose="02040503050406030204" pitchFamily="18" charset="0"/>
                            <a:ea typeface="Cambria Math" panose="02040503050406030204" pitchFamily="18" charset="0"/>
                          </a:rPr>
                          <m:t>𝑖</m:t>
                        </m:r>
                      </m:sub>
                      <m:sup>
                        <m:r>
                          <a:rPr lang="en-US" sz="2000" i="1">
                            <a:solidFill>
                              <a:srgbClr val="7030A0"/>
                            </a:solidFill>
                            <a:latin typeface="Cambria Math" panose="02040503050406030204" pitchFamily="18" charset="0"/>
                            <a:ea typeface="Cambria Math" panose="02040503050406030204" pitchFamily="18" charset="0"/>
                          </a:rPr>
                          <m:t>𝑓</m:t>
                        </m:r>
                      </m:sup>
                      <m:e>
                        <m:f>
                          <m:fPr>
                            <m:ctrlPr>
                              <a:rPr lang="en-US" sz="2000" i="1">
                                <a:solidFill>
                                  <a:srgbClr val="7030A0"/>
                                </a:solidFill>
                                <a:latin typeface="Cambria Math" panose="02040503050406030204" pitchFamily="18" charset="0"/>
                                <a:ea typeface="Cambria Math" panose="02040503050406030204" pitchFamily="18" charset="0"/>
                              </a:rPr>
                            </m:ctrlPr>
                          </m:fPr>
                          <m:num>
                            <m:r>
                              <a:rPr lang="en-US" sz="2000" i="1">
                                <a:solidFill>
                                  <a:srgbClr val="7030A0"/>
                                </a:solidFill>
                                <a:latin typeface="Cambria Math" panose="02040503050406030204" pitchFamily="18" charset="0"/>
                                <a:ea typeface="Cambria Math" panose="02040503050406030204" pitchFamily="18" charset="0"/>
                              </a:rPr>
                              <m:t>𝑑𝑄</m:t>
                            </m:r>
                          </m:num>
                          <m:den>
                            <m:r>
                              <a:rPr lang="en-US" sz="2000" i="1">
                                <a:solidFill>
                                  <a:srgbClr val="7030A0"/>
                                </a:solidFill>
                                <a:latin typeface="Cambria Math" panose="02040503050406030204" pitchFamily="18" charset="0"/>
                                <a:ea typeface="Cambria Math" panose="02040503050406030204" pitchFamily="18" charset="0"/>
                              </a:rPr>
                              <m:t>𝑇</m:t>
                            </m:r>
                          </m:den>
                        </m:f>
                      </m:e>
                    </m:nary>
                  </m:oMath>
                </a14:m>
                <a:r>
                  <a:rPr lang="en-US" sz="2000" i="1" dirty="0">
                    <a:solidFill>
                      <a:prstClr val="black"/>
                    </a:solidFill>
                    <a:latin typeface="Calibri" panose="020F0502020204030204" pitchFamily="34" charset="0"/>
                    <a:cs typeface="Calibri" panose="020F0502020204030204" pitchFamily="34" charset="0"/>
                  </a:rPr>
                  <a:t>.</a:t>
                </a:r>
                <a:endParaRPr lang="en-US" sz="2000" dirty="0">
                  <a:latin typeface="Arial" panose="020B0604020202020204" pitchFamily="34" charset="0"/>
                  <a:cs typeface="Arial" panose="020B0604020202020204" pitchFamily="34" charset="0"/>
                </a:endParaRPr>
              </a:p>
            </p:txBody>
          </p:sp>
        </mc:Choice>
        <mc:Fallback xmlns="">
          <p:sp>
            <p:nvSpPr>
              <p:cNvPr id="7" name="Rectangle 6">
                <a:extLst>
                  <a:ext uri="{FF2B5EF4-FFF2-40B4-BE49-F238E27FC236}">
                    <a16:creationId xmlns:a16="http://schemas.microsoft.com/office/drawing/2014/main" id="{05192FC8-33BD-42E2-9BF8-76CF2A68741C}"/>
                  </a:ext>
                </a:extLst>
              </p:cNvPr>
              <p:cNvSpPr>
                <a:spLocks noRot="1" noChangeAspect="1" noMove="1" noResize="1" noEditPoints="1" noAdjustHandles="1" noChangeArrowheads="1" noChangeShapeType="1" noTextEdit="1"/>
              </p:cNvSpPr>
              <p:nvPr/>
            </p:nvSpPr>
            <p:spPr>
              <a:xfrm>
                <a:off x="516831" y="5036563"/>
                <a:ext cx="8401882" cy="1464568"/>
              </a:xfrm>
              <a:prstGeom prst="rect">
                <a:avLst/>
              </a:prstGeom>
              <a:blipFill>
                <a:blip r:embed="rId5"/>
                <a:stretch>
                  <a:fillRect l="-798" t="-1667" r="-218" b="-2500"/>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195CDEBF-C25E-4089-8932-1C06451C1DF9}"/>
              </a:ext>
            </a:extLst>
          </p:cNvPr>
          <p:cNvSpPr/>
          <p:nvPr/>
        </p:nvSpPr>
        <p:spPr>
          <a:xfrm>
            <a:off x="371060" y="113407"/>
            <a:ext cx="4809330" cy="461665"/>
          </a:xfrm>
          <a:prstGeom prst="rect">
            <a:avLst/>
          </a:prstGeom>
        </p:spPr>
        <p:txBody>
          <a:bodyPr wrap="none">
            <a:spAutoFit/>
          </a:bodyPr>
          <a:lstStyle/>
          <a:p>
            <a:r>
              <a:rPr lang="en-US" sz="2400" dirty="0">
                <a:solidFill>
                  <a:srgbClr val="7030A0"/>
                </a:solidFill>
                <a:latin typeface="Arial" panose="020B0604020202020204" pitchFamily="34" charset="0"/>
                <a:cs typeface="Arial" panose="020B0604020202020204" pitchFamily="34" charset="0"/>
              </a:rPr>
              <a:t>Reversible isothermal expansion: </a:t>
            </a:r>
            <a:endParaRPr lang="en-US" sz="2400" dirty="0">
              <a:solidFill>
                <a:srgbClr val="7030A0"/>
              </a:solidFill>
            </a:endParaRPr>
          </a:p>
        </p:txBody>
      </p:sp>
    </p:spTree>
    <p:extLst>
      <p:ext uri="{BB962C8B-B14F-4D97-AF65-F5344CB8AC3E}">
        <p14:creationId xmlns:p14="http://schemas.microsoft.com/office/powerpoint/2010/main" val="87448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p:cNvSpPr/>
              <p:nvPr/>
            </p:nvSpPr>
            <p:spPr>
              <a:xfrm>
                <a:off x="226172" y="1169773"/>
                <a:ext cx="9161585" cy="400110"/>
              </a:xfrm>
              <a:prstGeom prst="rect">
                <a:avLst/>
              </a:prstGeom>
              <a:noFill/>
            </p:spPr>
            <p:txBody>
              <a:bodyPr wrap="square">
                <a:spAutoFit/>
              </a:bodyPr>
              <a:lstStyle/>
              <a:p>
                <a:r>
                  <a:rPr lang="en-US" sz="2000" b="1" dirty="0">
                    <a:solidFill>
                      <a:srgbClr val="0070C0"/>
                    </a:solidFill>
                    <a:latin typeface="Arial" panose="020B0604020202020204" pitchFamily="34" charset="0"/>
                    <a:cs typeface="Arial" panose="020B0604020202020204" pitchFamily="34" charset="0"/>
                  </a:rPr>
                  <a:t>20-1 Second Law of Thermodynamics in terms of Entropy: </a:t>
                </a:r>
                <a14:m>
                  <m:oMath xmlns:m="http://schemas.openxmlformats.org/officeDocument/2006/math">
                    <m:r>
                      <a:rPr lang="en-US" sz="2000" b="1" i="0" smtClean="0">
                        <a:solidFill>
                          <a:srgbClr val="0070C0"/>
                        </a:solidFill>
                        <a:latin typeface="Cambria Math" panose="02040503050406030204" pitchFamily="18" charset="0"/>
                        <a:ea typeface="Cambria Math" panose="02040503050406030204" pitchFamily="18" charset="0"/>
                      </a:rPr>
                      <m:t>∆</m:t>
                    </m:r>
                    <m:r>
                      <a:rPr lang="en-US" sz="2000" b="1" i="0" smtClean="0">
                        <a:solidFill>
                          <a:srgbClr val="0070C0"/>
                        </a:solidFill>
                        <a:latin typeface="Cambria Math" panose="02040503050406030204" pitchFamily="18" charset="0"/>
                        <a:ea typeface="Cambria Math" panose="02040503050406030204" pitchFamily="18" charset="0"/>
                      </a:rPr>
                      <m:t>𝐒</m:t>
                    </m:r>
                    <m:r>
                      <a:rPr lang="en-US" sz="2000" b="1" i="0" smtClean="0">
                        <a:solidFill>
                          <a:srgbClr val="0070C0"/>
                        </a:solidFill>
                        <a:latin typeface="Cambria Math" panose="02040503050406030204" pitchFamily="18" charset="0"/>
                        <a:ea typeface="Cambria Math" panose="02040503050406030204" pitchFamily="18" charset="0"/>
                      </a:rPr>
                      <m:t>≥</m:t>
                    </m:r>
                    <m:r>
                      <a:rPr lang="en-US" sz="2000" b="1" i="0" smtClean="0">
                        <a:solidFill>
                          <a:srgbClr val="0070C0"/>
                        </a:solidFill>
                        <a:latin typeface="Cambria Math" panose="02040503050406030204" pitchFamily="18" charset="0"/>
                        <a:ea typeface="Cambria Math" panose="02040503050406030204" pitchFamily="18" charset="0"/>
                      </a:rPr>
                      <m:t>𝟎</m:t>
                    </m:r>
                  </m:oMath>
                </a14:m>
                <a:endParaRPr lang="en-US" sz="2000" dirty="0">
                  <a:solidFill>
                    <a:srgbClr val="0070C0"/>
                  </a:solidFill>
                  <a:latin typeface="Arial" panose="020B0604020202020204" pitchFamily="34" charset="0"/>
                  <a:cs typeface="Arial" panose="020B060402020202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226172" y="1169773"/>
                <a:ext cx="9161585" cy="400110"/>
              </a:xfrm>
              <a:prstGeom prst="rect">
                <a:avLst/>
              </a:prstGeom>
              <a:blipFill>
                <a:blip r:embed="rId2"/>
                <a:stretch>
                  <a:fillRect l="-665" t="-7576" b="-27273"/>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FCEDE157-1953-4239-BC61-AA221B9D9738}"/>
              </a:ext>
            </a:extLst>
          </p:cNvPr>
          <p:cNvSpPr/>
          <p:nvPr/>
        </p:nvSpPr>
        <p:spPr>
          <a:xfrm>
            <a:off x="226172" y="1906376"/>
            <a:ext cx="8772054" cy="1015663"/>
          </a:xfrm>
          <a:prstGeom prst="rect">
            <a:avLst/>
          </a:prstGeom>
        </p:spPr>
        <p:txBody>
          <a:bodyPr wrap="square">
            <a:spAutoFit/>
          </a:bodyPr>
          <a:lstStyle/>
          <a:p>
            <a:r>
              <a:rPr lang="en-US" sz="2000" dirty="0"/>
              <a:t> </a:t>
            </a:r>
            <a:r>
              <a:rPr lang="en-US" sz="2000" dirty="0">
                <a:solidFill>
                  <a:srgbClr val="00B0F0"/>
                </a:solidFill>
                <a:latin typeface="Arial" panose="020B0604020202020204" pitchFamily="34" charset="0"/>
                <a:cs typeface="Arial" panose="020B0604020202020204" pitchFamily="34" charset="0"/>
              </a:rPr>
              <a:t>Reversible process: </a:t>
            </a:r>
            <a:r>
              <a:rPr lang="en-US" sz="2000" dirty="0">
                <a:latin typeface="Arial" panose="020B0604020202020204" pitchFamily="34" charset="0"/>
                <a:cs typeface="Arial" panose="020B0604020202020204" pitchFamily="34" charset="0"/>
              </a:rPr>
              <a:t>Let’s check the change in entropy of the </a:t>
            </a:r>
            <a:r>
              <a:rPr lang="en-US" sz="2000" dirty="0">
                <a:solidFill>
                  <a:srgbClr val="FF0000"/>
                </a:solidFill>
                <a:latin typeface="Arial" panose="020B0604020202020204" pitchFamily="34" charset="0"/>
                <a:cs typeface="Arial" panose="020B0604020202020204" pitchFamily="34" charset="0"/>
              </a:rPr>
              <a:t>enlarged system </a:t>
            </a:r>
            <a:r>
              <a:rPr lang="en-US" sz="2000" dirty="0">
                <a:latin typeface="Arial" panose="020B0604020202020204" pitchFamily="34" charset="0"/>
                <a:cs typeface="Arial" panose="020B0604020202020204" pitchFamily="34" charset="0"/>
              </a:rPr>
              <a:t>consisting of </a:t>
            </a:r>
            <a:r>
              <a:rPr lang="en-US" sz="2000" dirty="0">
                <a:solidFill>
                  <a:srgbClr val="00B050"/>
                </a:solidFill>
                <a:latin typeface="Arial" panose="020B0604020202020204" pitchFamily="34" charset="0"/>
                <a:cs typeface="Arial" panose="020B0604020202020204" pitchFamily="34" charset="0"/>
              </a:rPr>
              <a:t>gas</a:t>
            </a:r>
            <a:r>
              <a:rPr lang="en-US" sz="2000" dirty="0">
                <a:latin typeface="Arial" panose="020B0604020202020204" pitchFamily="34" charset="0"/>
                <a:cs typeface="Arial" panose="020B0604020202020204" pitchFamily="34" charset="0"/>
              </a:rPr>
              <a:t>  and </a:t>
            </a:r>
            <a:r>
              <a:rPr lang="en-US" sz="2000" dirty="0">
                <a:solidFill>
                  <a:srgbClr val="00B050"/>
                </a:solidFill>
                <a:latin typeface="Arial" panose="020B0604020202020204" pitchFamily="34" charset="0"/>
                <a:cs typeface="Arial" panose="020B0604020202020204" pitchFamily="34" charset="0"/>
              </a:rPr>
              <a:t>reservoir</a:t>
            </a:r>
            <a:r>
              <a:rPr lang="en-US" sz="2000" dirty="0">
                <a:latin typeface="Arial" panose="020B0604020202020204" pitchFamily="34" charset="0"/>
                <a:cs typeface="Arial" panose="020B0604020202020204" pitchFamily="34" charset="0"/>
              </a:rPr>
              <a:t>.  We can then </a:t>
            </a:r>
            <a:r>
              <a:rPr lang="en-US" sz="2000" dirty="0">
                <a:solidFill>
                  <a:srgbClr val="00B050"/>
                </a:solidFill>
                <a:latin typeface="Arial" panose="020B0604020202020204" pitchFamily="34" charset="0"/>
                <a:cs typeface="Arial" panose="020B0604020202020204" pitchFamily="34" charset="0"/>
              </a:rPr>
              <a:t>calculate separately the entropy changes</a:t>
            </a:r>
            <a:r>
              <a:rPr lang="en-US" sz="2000" dirty="0">
                <a:latin typeface="Arial" panose="020B0604020202020204" pitchFamily="34" charset="0"/>
                <a:cs typeface="Arial" panose="020B0604020202020204" pitchFamily="34" charset="0"/>
              </a:rPr>
              <a:t> from the following equations.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12439E-B503-45F3-B4F5-E7757F7118AF}"/>
                  </a:ext>
                </a:extLst>
              </p:cNvPr>
              <p:cNvSpPr txBox="1"/>
              <p:nvPr/>
            </p:nvSpPr>
            <p:spPr>
              <a:xfrm>
                <a:off x="963198" y="4101536"/>
                <a:ext cx="1633717" cy="691471"/>
              </a:xfrm>
              <a:prstGeom prst="rect">
                <a:avLst/>
              </a:prstGeom>
              <a:noFill/>
            </p:spPr>
            <p:txBody>
              <a:bodyPr wrap="none" lIns="0" tIns="0" rIns="0" bIns="0" rtlCol="0">
                <a:spAutoFit/>
              </a:bodyPr>
              <a:lstStyle/>
              <a:p>
                <a:pPr algn="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400" i="1" smtClean="0">
                              <a:solidFill>
                                <a:srgbClr val="0000CC"/>
                              </a:solidFill>
                              <a:latin typeface="Cambria Math" panose="02040503050406030204" pitchFamily="18" charset="0"/>
                            </a:rPr>
                          </m:ctrlPr>
                        </m:sSubPr>
                        <m:e>
                          <m:r>
                            <a:rPr lang="en-US" sz="2400" i="1" smtClean="0">
                              <a:solidFill>
                                <a:srgbClr val="0000CC"/>
                              </a:solidFill>
                              <a:latin typeface="Cambria Math" panose="02040503050406030204" pitchFamily="18" charset="0"/>
                              <a:ea typeface="Cambria Math" panose="02040503050406030204" pitchFamily="18" charset="0"/>
                            </a:rPr>
                            <m:t>∆</m:t>
                          </m:r>
                          <m:r>
                            <a:rPr lang="en-US" sz="2400" i="1" smtClean="0">
                              <a:solidFill>
                                <a:srgbClr val="0000CC"/>
                              </a:solidFill>
                              <a:latin typeface="Cambria Math" panose="02040503050406030204" pitchFamily="18" charset="0"/>
                              <a:ea typeface="Cambria Math" panose="02040503050406030204" pitchFamily="18" charset="0"/>
                            </a:rPr>
                            <m:t>𝑆</m:t>
                          </m:r>
                        </m:e>
                        <m:sub>
                          <m:r>
                            <a:rPr lang="en-US" sz="2400" i="1" smtClean="0">
                              <a:solidFill>
                                <a:srgbClr val="0000CC"/>
                              </a:solidFill>
                              <a:latin typeface="Cambria Math" panose="02040503050406030204" pitchFamily="18" charset="0"/>
                            </a:rPr>
                            <m:t>𝑔𝑎𝑠</m:t>
                          </m:r>
                        </m:sub>
                      </m:sSub>
                      <m:r>
                        <a:rPr lang="en-US" sz="2400" i="1" smtClean="0">
                          <a:solidFill>
                            <a:srgbClr val="0000CC"/>
                          </a:solidFill>
                          <a:latin typeface="Cambria Math" panose="02040503050406030204" pitchFamily="18" charset="0"/>
                        </a:rPr>
                        <m:t>=−</m:t>
                      </m:r>
                      <m:f>
                        <m:fPr>
                          <m:ctrlPr>
                            <a:rPr lang="en-US" sz="2400" i="1" smtClean="0">
                              <a:solidFill>
                                <a:srgbClr val="0000CC"/>
                              </a:solidFill>
                              <a:latin typeface="Cambria Math" panose="02040503050406030204" pitchFamily="18" charset="0"/>
                            </a:rPr>
                          </m:ctrlPr>
                        </m:fPr>
                        <m:num>
                          <m:r>
                            <a:rPr lang="en-US" sz="2400" i="1" smtClean="0">
                              <a:solidFill>
                                <a:srgbClr val="0000CC"/>
                              </a:solidFill>
                              <a:latin typeface="Cambria Math" panose="02040503050406030204" pitchFamily="18" charset="0"/>
                            </a:rPr>
                            <m:t>𝑄</m:t>
                          </m:r>
                        </m:num>
                        <m:den>
                          <m:r>
                            <a:rPr lang="en-US" sz="2400" i="1" smtClean="0">
                              <a:solidFill>
                                <a:srgbClr val="0000CC"/>
                              </a:solidFill>
                              <a:latin typeface="Cambria Math" panose="02040503050406030204" pitchFamily="18" charset="0"/>
                            </a:rPr>
                            <m:t>𝑇</m:t>
                          </m:r>
                        </m:den>
                      </m:f>
                    </m:oMath>
                  </m:oMathPara>
                </a14:m>
                <a:endParaRPr lang="en-US" sz="2400" dirty="0">
                  <a:solidFill>
                    <a:srgbClr val="000000"/>
                  </a:solidFill>
                  <a:latin typeface="Arial" charset="0"/>
                </a:endParaRPr>
              </a:p>
            </p:txBody>
          </p:sp>
        </mc:Choice>
        <mc:Fallback xmlns="">
          <p:sp>
            <p:nvSpPr>
              <p:cNvPr id="8" name="TextBox 7">
                <a:extLst>
                  <a:ext uri="{FF2B5EF4-FFF2-40B4-BE49-F238E27FC236}">
                    <a16:creationId xmlns:a16="http://schemas.microsoft.com/office/drawing/2014/main" id="{1E12439E-B503-45F3-B4F5-E7757F7118AF}"/>
                  </a:ext>
                </a:extLst>
              </p:cNvPr>
              <p:cNvSpPr txBox="1">
                <a:spLocks noRot="1" noChangeAspect="1" noMove="1" noResize="1" noEditPoints="1" noAdjustHandles="1" noChangeArrowheads="1" noChangeShapeType="1" noTextEdit="1"/>
              </p:cNvSpPr>
              <p:nvPr/>
            </p:nvSpPr>
            <p:spPr>
              <a:xfrm>
                <a:off x="963198" y="4101536"/>
                <a:ext cx="1633717" cy="69147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0F87AA9-1A2A-4FEE-8DA7-A8A2C109E12E}"/>
                  </a:ext>
                </a:extLst>
              </p:cNvPr>
              <p:cNvSpPr txBox="1"/>
              <p:nvPr/>
            </p:nvSpPr>
            <p:spPr>
              <a:xfrm>
                <a:off x="919181" y="4793007"/>
                <a:ext cx="1597167" cy="691471"/>
              </a:xfrm>
              <a:prstGeom prst="rect">
                <a:avLst/>
              </a:prstGeom>
              <a:noFill/>
            </p:spPr>
            <p:txBody>
              <a:bodyPr wrap="none" lIns="0" tIns="0" rIns="0" bIns="0" rtlCol="0">
                <a:spAutoFit/>
              </a:bodyPr>
              <a:lstStyle/>
              <a:p>
                <a:pPr algn="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rPr>
                          </m:ctrlPr>
                        </m:sSubPr>
                        <m:e>
                          <m:r>
                            <a:rPr lang="en-US" sz="2400" i="1" smtClean="0">
                              <a:solidFill>
                                <a:srgbClr val="C00000"/>
                              </a:solidFill>
                              <a:latin typeface="Cambria Math" panose="02040503050406030204" pitchFamily="18" charset="0"/>
                              <a:ea typeface="Cambria Math" panose="02040503050406030204" pitchFamily="18" charset="0"/>
                            </a:rPr>
                            <m:t>∆</m:t>
                          </m:r>
                          <m:r>
                            <a:rPr lang="en-US" sz="2400" i="1" smtClean="0">
                              <a:solidFill>
                                <a:srgbClr val="C00000"/>
                              </a:solidFill>
                              <a:latin typeface="Cambria Math" panose="02040503050406030204" pitchFamily="18" charset="0"/>
                              <a:ea typeface="Cambria Math" panose="02040503050406030204" pitchFamily="18" charset="0"/>
                            </a:rPr>
                            <m:t>𝑆</m:t>
                          </m:r>
                        </m:e>
                        <m:sub>
                          <m:r>
                            <a:rPr lang="en-US" sz="2400" i="1" smtClean="0">
                              <a:solidFill>
                                <a:srgbClr val="C00000"/>
                              </a:solidFill>
                              <a:latin typeface="Cambria Math" panose="02040503050406030204" pitchFamily="18" charset="0"/>
                            </a:rPr>
                            <m:t>𝑟𝑒𝑠</m:t>
                          </m:r>
                        </m:sub>
                      </m:sSub>
                      <m:r>
                        <a:rPr lang="en-US" sz="2400" i="1" smtClean="0">
                          <a:solidFill>
                            <a:srgbClr val="C00000"/>
                          </a:solidFill>
                          <a:latin typeface="Cambria Math" panose="02040503050406030204" pitchFamily="18" charset="0"/>
                        </a:rPr>
                        <m:t>=+</m:t>
                      </m:r>
                      <m:f>
                        <m:fPr>
                          <m:ctrlPr>
                            <a:rPr lang="en-US" sz="2400" i="1" smtClean="0">
                              <a:solidFill>
                                <a:srgbClr val="C00000"/>
                              </a:solidFill>
                              <a:latin typeface="Cambria Math" panose="02040503050406030204" pitchFamily="18" charset="0"/>
                            </a:rPr>
                          </m:ctrlPr>
                        </m:fPr>
                        <m:num>
                          <m:r>
                            <a:rPr lang="en-US" sz="2400" i="1" smtClean="0">
                              <a:solidFill>
                                <a:srgbClr val="C00000"/>
                              </a:solidFill>
                              <a:latin typeface="Cambria Math" panose="02040503050406030204" pitchFamily="18" charset="0"/>
                            </a:rPr>
                            <m:t>𝑄</m:t>
                          </m:r>
                        </m:num>
                        <m:den>
                          <m:r>
                            <a:rPr lang="en-US" sz="2400" i="1" smtClean="0">
                              <a:solidFill>
                                <a:srgbClr val="C00000"/>
                              </a:solidFill>
                              <a:latin typeface="Cambria Math" panose="02040503050406030204" pitchFamily="18" charset="0"/>
                            </a:rPr>
                            <m:t>𝑇</m:t>
                          </m:r>
                        </m:den>
                      </m:f>
                    </m:oMath>
                  </m:oMathPara>
                </a14:m>
                <a:endParaRPr lang="en-US" sz="2400" dirty="0">
                  <a:solidFill>
                    <a:srgbClr val="000000"/>
                  </a:solidFill>
                  <a:latin typeface="Arial" charset="0"/>
                </a:endParaRPr>
              </a:p>
            </p:txBody>
          </p:sp>
        </mc:Choice>
        <mc:Fallback xmlns="">
          <p:sp>
            <p:nvSpPr>
              <p:cNvPr id="9" name="TextBox 8">
                <a:extLst>
                  <a:ext uri="{FF2B5EF4-FFF2-40B4-BE49-F238E27FC236}">
                    <a16:creationId xmlns:a16="http://schemas.microsoft.com/office/drawing/2014/main" id="{90F87AA9-1A2A-4FEE-8DA7-A8A2C109E12E}"/>
                  </a:ext>
                </a:extLst>
              </p:cNvPr>
              <p:cNvSpPr txBox="1">
                <a:spLocks noRot="1" noChangeAspect="1" noMove="1" noResize="1" noEditPoints="1" noAdjustHandles="1" noChangeArrowheads="1" noChangeShapeType="1" noTextEdit="1"/>
              </p:cNvSpPr>
              <p:nvPr/>
            </p:nvSpPr>
            <p:spPr>
              <a:xfrm>
                <a:off x="919181" y="4793007"/>
                <a:ext cx="1597167" cy="69147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60B5D1E-7AA3-4F65-8C6F-947F9EBA5F6B}"/>
                  </a:ext>
                </a:extLst>
              </p:cNvPr>
              <p:cNvSpPr txBox="1"/>
              <p:nvPr/>
            </p:nvSpPr>
            <p:spPr>
              <a:xfrm>
                <a:off x="813285" y="5843901"/>
                <a:ext cx="2253803" cy="524631"/>
              </a:xfrm>
              <a:prstGeom prst="rect">
                <a:avLst/>
              </a:prstGeom>
              <a:noFill/>
            </p:spPr>
            <p:txBody>
              <a:bodyPr wrap="square" lIns="0" tIns="0" rIns="0" bIns="0" rtlCol="0">
                <a:spAutoFit/>
              </a:bodyPr>
              <a:lstStyle/>
              <a:p>
                <a:pPr algn="r" eaLnBrk="0" fontAlgn="base" hangingPunct="0">
                  <a:spcBef>
                    <a:spcPct val="0"/>
                  </a:spcBef>
                  <a:spcAft>
                    <a:spcPct val="0"/>
                  </a:spcAft>
                </a:pPr>
                <a14:m>
                  <m:oMath xmlns:m="http://schemas.openxmlformats.org/officeDocument/2006/math">
                    <m:r>
                      <a:rPr lang="en-US" sz="2400" i="1">
                        <a:solidFill>
                          <a:srgbClr val="0000CC"/>
                        </a:solidFill>
                        <a:latin typeface="Cambria Math" panose="02040503050406030204" pitchFamily="18" charset="0"/>
                        <a:ea typeface="Cambria Math" panose="02040503050406030204" pitchFamily="18" charset="0"/>
                      </a:rPr>
                      <m:t>∆</m:t>
                    </m:r>
                    <m:r>
                      <a:rPr lang="en-US" sz="2400" i="1">
                        <a:solidFill>
                          <a:srgbClr val="0000CC"/>
                        </a:solidFill>
                        <a:latin typeface="Cambria Math" panose="02040503050406030204" pitchFamily="18" charset="0"/>
                        <a:ea typeface="Cambria Math" panose="02040503050406030204" pitchFamily="18" charset="0"/>
                      </a:rPr>
                      <m:t>𝑆</m:t>
                    </m:r>
                    <m:r>
                      <a:rPr lang="en-US" sz="2400" i="1" smtClean="0">
                        <a:solidFill>
                          <a:srgbClr val="0000CC"/>
                        </a:solidFill>
                        <a:latin typeface="Cambria Math" panose="02040503050406030204" pitchFamily="18" charset="0"/>
                      </a:rPr>
                      <m:t>=−</m:t>
                    </m:r>
                    <m:f>
                      <m:fPr>
                        <m:ctrlPr>
                          <a:rPr lang="en-US" sz="2400" i="1" smtClean="0">
                            <a:solidFill>
                              <a:srgbClr val="0000CC"/>
                            </a:solidFill>
                            <a:latin typeface="Cambria Math" panose="02040503050406030204" pitchFamily="18" charset="0"/>
                          </a:rPr>
                        </m:ctrlPr>
                      </m:fPr>
                      <m:num>
                        <m:r>
                          <a:rPr lang="en-US" sz="2400" i="1" smtClean="0">
                            <a:solidFill>
                              <a:srgbClr val="0000CC"/>
                            </a:solidFill>
                            <a:latin typeface="Cambria Math" panose="02040503050406030204" pitchFamily="18" charset="0"/>
                          </a:rPr>
                          <m:t>𝑄</m:t>
                        </m:r>
                      </m:num>
                      <m:den>
                        <m:r>
                          <a:rPr lang="en-US" sz="2400" i="1" smtClean="0">
                            <a:solidFill>
                              <a:srgbClr val="0000CC"/>
                            </a:solidFill>
                            <a:latin typeface="Cambria Math" panose="02040503050406030204" pitchFamily="18" charset="0"/>
                          </a:rPr>
                          <m:t>𝑇</m:t>
                        </m:r>
                      </m:den>
                    </m:f>
                  </m:oMath>
                </a14:m>
                <a:r>
                  <a:rPr lang="en-US" sz="2400" dirty="0">
                    <a:solidFill>
                      <a:srgbClr val="000000"/>
                    </a:solidFill>
                    <a:latin typeface="Arial" charset="0"/>
                  </a:rPr>
                  <a:t> </a:t>
                </a:r>
                <a14:m>
                  <m:oMath xmlns:m="http://schemas.openxmlformats.org/officeDocument/2006/math">
                    <m:r>
                      <a:rPr lang="en-US" sz="2400" i="1">
                        <a:solidFill>
                          <a:srgbClr val="C00000"/>
                        </a:solidFill>
                        <a:latin typeface="Cambria Math" panose="02040503050406030204" pitchFamily="18" charset="0"/>
                      </a:rPr>
                      <m:t>+</m:t>
                    </m:r>
                    <m:f>
                      <m:fPr>
                        <m:ctrlPr>
                          <a:rPr lang="en-US" sz="2400" i="1">
                            <a:solidFill>
                              <a:srgbClr val="C00000"/>
                            </a:solidFill>
                            <a:latin typeface="Cambria Math" panose="02040503050406030204" pitchFamily="18" charset="0"/>
                          </a:rPr>
                        </m:ctrlPr>
                      </m:fPr>
                      <m:num>
                        <m:r>
                          <a:rPr lang="en-US" sz="2400" i="1">
                            <a:solidFill>
                              <a:srgbClr val="C00000"/>
                            </a:solidFill>
                            <a:latin typeface="Cambria Math" panose="02040503050406030204" pitchFamily="18" charset="0"/>
                          </a:rPr>
                          <m:t>𝑄</m:t>
                        </m:r>
                      </m:num>
                      <m:den>
                        <m:r>
                          <a:rPr lang="en-US" sz="2400" i="1">
                            <a:solidFill>
                              <a:srgbClr val="C00000"/>
                            </a:solidFill>
                            <a:latin typeface="Cambria Math" panose="02040503050406030204" pitchFamily="18" charset="0"/>
                          </a:rPr>
                          <m:t>𝑇</m:t>
                        </m:r>
                      </m:den>
                    </m:f>
                    <m:r>
                      <a:rPr lang="en-US" sz="2400" i="1">
                        <a:solidFill>
                          <a:srgbClr val="C00000"/>
                        </a:solidFill>
                        <a:latin typeface="Cambria Math" panose="02040503050406030204" pitchFamily="18" charset="0"/>
                      </a:rPr>
                      <m:t> </m:t>
                    </m:r>
                  </m:oMath>
                </a14:m>
                <a:r>
                  <a:rPr lang="en-US" sz="2400" dirty="0">
                    <a:solidFill>
                      <a:srgbClr val="0070C0"/>
                    </a:solidFill>
                    <a:latin typeface="Arial" charset="0"/>
                  </a:rPr>
                  <a:t>= 0</a:t>
                </a:r>
                <a:r>
                  <a:rPr lang="en-US" sz="2400" dirty="0">
                    <a:solidFill>
                      <a:srgbClr val="000000"/>
                    </a:solidFill>
                    <a:latin typeface="Arial" charset="0"/>
                  </a:rPr>
                  <a:t>     </a:t>
                </a:r>
              </a:p>
            </p:txBody>
          </p:sp>
        </mc:Choice>
        <mc:Fallback xmlns="">
          <p:sp>
            <p:nvSpPr>
              <p:cNvPr id="10" name="TextBox 9">
                <a:extLst>
                  <a:ext uri="{FF2B5EF4-FFF2-40B4-BE49-F238E27FC236}">
                    <a16:creationId xmlns:a16="http://schemas.microsoft.com/office/drawing/2014/main" id="{360B5D1E-7AA3-4F65-8C6F-947F9EBA5F6B}"/>
                  </a:ext>
                </a:extLst>
              </p:cNvPr>
              <p:cNvSpPr txBox="1">
                <a:spLocks noRot="1" noChangeAspect="1" noMove="1" noResize="1" noEditPoints="1" noAdjustHandles="1" noChangeArrowheads="1" noChangeShapeType="1" noTextEdit="1"/>
              </p:cNvSpPr>
              <p:nvPr/>
            </p:nvSpPr>
            <p:spPr>
              <a:xfrm>
                <a:off x="813285" y="5843901"/>
                <a:ext cx="2253803" cy="524631"/>
              </a:xfrm>
              <a:prstGeom prst="rect">
                <a:avLst/>
              </a:prstGeom>
              <a:blipFill>
                <a:blip r:embed="rId5"/>
                <a:stretch>
                  <a:fillRect t="-4651" r="-8378" b="-18605"/>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03F29708-33F8-49A0-98D8-5FC0FBC8836D}"/>
              </a:ext>
            </a:extLst>
          </p:cNvPr>
          <p:cNvPicPr>
            <a:picLocks noChangeAspect="1"/>
          </p:cNvPicPr>
          <p:nvPr/>
        </p:nvPicPr>
        <p:blipFill>
          <a:blip r:embed="rId6"/>
          <a:stretch>
            <a:fillRect/>
          </a:stretch>
        </p:blipFill>
        <p:spPr>
          <a:xfrm>
            <a:off x="9736036" y="175051"/>
            <a:ext cx="1983219" cy="6507897"/>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F67301C-30C6-49E9-8B5D-2EEBF449935E}"/>
                  </a:ext>
                </a:extLst>
              </p:cNvPr>
              <p:cNvSpPr txBox="1"/>
              <p:nvPr/>
            </p:nvSpPr>
            <p:spPr>
              <a:xfrm>
                <a:off x="813285" y="3213024"/>
                <a:ext cx="4541356" cy="542777"/>
              </a:xfrm>
              <a:prstGeom prst="rect">
                <a:avLst/>
              </a:prstGeom>
              <a:noFill/>
            </p:spPr>
            <p:txBody>
              <a:bodyPr wrap="square" lIns="0" tIns="0" rIns="0" bIns="0" rtlCol="0">
                <a:spAutoFit/>
              </a:bodyPr>
              <a:lstStyle/>
              <a:p>
                <a14:m>
                  <m:oMath xmlns:m="http://schemas.openxmlformats.org/officeDocument/2006/math">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𝑺</m:t>
                    </m:r>
                    <m:r>
                      <a:rPr lang="en-US" sz="2400" b="1" i="1" smtClean="0">
                        <a:latin typeface="Cambria Math" panose="02040503050406030204" pitchFamily="18" charset="0"/>
                        <a:ea typeface="Cambria Math" panose="02040503050406030204" pitchFamily="18" charset="0"/>
                      </a:rPr>
                      <m:t>=</m:t>
                    </m:r>
                    <m:nary>
                      <m:naryPr>
                        <m:ctrlPr>
                          <a:rPr lang="en-US" sz="2400" b="1" i="1" smtClean="0">
                            <a:latin typeface="Cambria Math" panose="02040503050406030204" pitchFamily="18" charset="0"/>
                            <a:ea typeface="Cambria Math" panose="02040503050406030204" pitchFamily="18" charset="0"/>
                          </a:rPr>
                        </m:ctrlPr>
                      </m:naryPr>
                      <m:sub>
                        <m:r>
                          <m:rPr>
                            <m:brk m:alnAt="23"/>
                          </m:rPr>
                          <a:rPr lang="en-US" sz="2400" b="1" i="1" smtClean="0">
                            <a:latin typeface="Cambria Math" panose="02040503050406030204" pitchFamily="18" charset="0"/>
                            <a:ea typeface="Cambria Math" panose="02040503050406030204" pitchFamily="18" charset="0"/>
                          </a:rPr>
                          <m:t>𝒊</m:t>
                        </m:r>
                      </m:sub>
                      <m:sup>
                        <m:r>
                          <a:rPr lang="en-US" sz="2400" b="1" i="1" smtClean="0">
                            <a:latin typeface="Cambria Math" panose="02040503050406030204" pitchFamily="18" charset="0"/>
                            <a:ea typeface="Cambria Math" panose="02040503050406030204" pitchFamily="18" charset="0"/>
                          </a:rPr>
                          <m:t>𝒇</m:t>
                        </m:r>
                      </m:sup>
                      <m:e>
                        <m:f>
                          <m:fPr>
                            <m:ctrlPr>
                              <a:rPr lang="en-US" sz="2400" b="1" i="1" smtClean="0">
                                <a:latin typeface="Cambria Math" panose="02040503050406030204" pitchFamily="18" charset="0"/>
                                <a:ea typeface="Cambria Math" panose="02040503050406030204" pitchFamily="18" charset="0"/>
                              </a:rPr>
                            </m:ctrlPr>
                          </m:fPr>
                          <m:num>
                            <m:r>
                              <a:rPr lang="en-US" sz="2400" b="1" i="1" smtClean="0">
                                <a:latin typeface="Cambria Math" panose="02040503050406030204" pitchFamily="18" charset="0"/>
                                <a:ea typeface="Cambria Math" panose="02040503050406030204" pitchFamily="18" charset="0"/>
                              </a:rPr>
                              <m:t>𝒅𝑸</m:t>
                            </m:r>
                          </m:num>
                          <m:den>
                            <m:r>
                              <a:rPr lang="en-US" sz="2400" b="1" i="1" smtClean="0">
                                <a:latin typeface="Cambria Math" panose="02040503050406030204" pitchFamily="18" charset="0"/>
                                <a:ea typeface="Cambria Math" panose="02040503050406030204" pitchFamily="18" charset="0"/>
                              </a:rPr>
                              <m:t>𝑻</m:t>
                            </m:r>
                          </m:den>
                        </m:f>
                      </m:e>
                    </m:nary>
                  </m:oMath>
                </a14:m>
                <a:r>
                  <a:rPr lang="en-US" sz="2400" b="1" dirty="0">
                    <a:latin typeface="Calibri" panose="020F0502020204030204" pitchFamily="34" charset="0"/>
                    <a:cs typeface="Calibri" panose="020F0502020204030204" pitchFamily="34" charset="0"/>
                  </a:rPr>
                  <a:t> =</a:t>
                </a:r>
                <a:r>
                  <a:rPr lang="en-US" sz="2400" b="1" dirty="0">
                    <a:solidFill>
                      <a:prstClr val="black"/>
                    </a:solidFill>
                    <a:ea typeface="Cambria Math" panose="02040503050406030204" pitchFamily="18" charset="0"/>
                  </a:rPr>
                  <a:t> </a:t>
                </a:r>
                <a14:m>
                  <m:oMath xmlns:m="http://schemas.openxmlformats.org/officeDocument/2006/math">
                    <m:f>
                      <m:fPr>
                        <m:ctrlPr>
                          <a:rPr lang="en-US" sz="2400" b="1" i="1">
                            <a:solidFill>
                              <a:srgbClr val="FF0000"/>
                            </a:solidFill>
                            <a:latin typeface="Cambria Math" panose="02040503050406030204" pitchFamily="18" charset="0"/>
                            <a:ea typeface="Cambria Math" panose="02040503050406030204" pitchFamily="18" charset="0"/>
                          </a:rPr>
                        </m:ctrlPr>
                      </m:fPr>
                      <m:num>
                        <m:r>
                          <a:rPr lang="en-US" sz="2400" b="1" i="1" smtClean="0">
                            <a:solidFill>
                              <a:srgbClr val="FF0000"/>
                            </a:solidFill>
                            <a:latin typeface="Cambria Math" panose="02040503050406030204" pitchFamily="18" charset="0"/>
                            <a:ea typeface="Cambria Math" panose="02040503050406030204" pitchFamily="18" charset="0"/>
                          </a:rPr>
                          <m:t>𝟏</m:t>
                        </m:r>
                      </m:num>
                      <m:den>
                        <m:r>
                          <a:rPr lang="en-US" sz="2400" b="1" i="1">
                            <a:solidFill>
                              <a:srgbClr val="FF0000"/>
                            </a:solidFill>
                            <a:latin typeface="Cambria Math" panose="02040503050406030204" pitchFamily="18" charset="0"/>
                            <a:ea typeface="Cambria Math" panose="02040503050406030204" pitchFamily="18" charset="0"/>
                          </a:rPr>
                          <m:t>𝑻</m:t>
                        </m:r>
                      </m:den>
                    </m:f>
                    <m:r>
                      <a:rPr lang="en-US" sz="2400" b="1" i="1">
                        <a:solidFill>
                          <a:srgbClr val="FF0000"/>
                        </a:solidFill>
                        <a:latin typeface="Cambria Math" panose="02040503050406030204" pitchFamily="18" charset="0"/>
                        <a:ea typeface="Cambria Math" panose="02040503050406030204" pitchFamily="18" charset="0"/>
                      </a:rPr>
                      <m:t> </m:t>
                    </m:r>
                    <m:nary>
                      <m:naryPr>
                        <m:ctrlPr>
                          <a:rPr lang="en-US" sz="2400" b="1" i="1">
                            <a:solidFill>
                              <a:prstClr val="black"/>
                            </a:solidFill>
                            <a:latin typeface="Cambria Math" panose="02040503050406030204" pitchFamily="18" charset="0"/>
                            <a:ea typeface="Cambria Math" panose="02040503050406030204" pitchFamily="18" charset="0"/>
                          </a:rPr>
                        </m:ctrlPr>
                      </m:naryPr>
                      <m:sub>
                        <m:r>
                          <m:rPr>
                            <m:brk m:alnAt="23"/>
                          </m:rPr>
                          <a:rPr lang="en-US" sz="2400" b="1" i="1">
                            <a:solidFill>
                              <a:prstClr val="black"/>
                            </a:solidFill>
                            <a:latin typeface="Cambria Math" panose="02040503050406030204" pitchFamily="18" charset="0"/>
                            <a:ea typeface="Cambria Math" panose="02040503050406030204" pitchFamily="18" charset="0"/>
                          </a:rPr>
                          <m:t>𝒊</m:t>
                        </m:r>
                      </m:sub>
                      <m:sup>
                        <m:r>
                          <a:rPr lang="en-US" sz="2400" b="1" i="1">
                            <a:solidFill>
                              <a:prstClr val="black"/>
                            </a:solidFill>
                            <a:latin typeface="Cambria Math" panose="02040503050406030204" pitchFamily="18" charset="0"/>
                            <a:ea typeface="Cambria Math" panose="02040503050406030204" pitchFamily="18" charset="0"/>
                          </a:rPr>
                          <m:t>𝒇</m:t>
                        </m:r>
                      </m:sup>
                      <m:e>
                        <m:r>
                          <a:rPr lang="en-US" sz="2400" b="1" i="1" smtClean="0">
                            <a:solidFill>
                              <a:prstClr val="black"/>
                            </a:solidFill>
                            <a:latin typeface="Cambria Math" panose="02040503050406030204" pitchFamily="18" charset="0"/>
                            <a:ea typeface="Cambria Math" panose="02040503050406030204" pitchFamily="18" charset="0"/>
                          </a:rPr>
                          <m:t>𝒅𝑸</m:t>
                        </m:r>
                        <m:r>
                          <a:rPr lang="en-US" sz="2400" b="1" i="1">
                            <a:solidFill>
                              <a:srgbClr val="FF0000"/>
                            </a:solidFill>
                            <a:latin typeface="Cambria Math" panose="02040503050406030204" pitchFamily="18" charset="0"/>
                            <a:ea typeface="Cambria Math" panose="02040503050406030204" pitchFamily="18" charset="0"/>
                          </a:rPr>
                          <m:t>=</m:t>
                        </m:r>
                        <m:f>
                          <m:fPr>
                            <m:ctrlPr>
                              <a:rPr lang="en-US" sz="2400" b="1" i="1">
                                <a:solidFill>
                                  <a:srgbClr val="FF0000"/>
                                </a:solidFill>
                                <a:latin typeface="Cambria Math" panose="02040503050406030204" pitchFamily="18" charset="0"/>
                                <a:ea typeface="Cambria Math" panose="02040503050406030204" pitchFamily="18" charset="0"/>
                              </a:rPr>
                            </m:ctrlPr>
                          </m:fPr>
                          <m:num>
                            <m:r>
                              <a:rPr lang="en-US" sz="2400" b="1" i="1">
                                <a:solidFill>
                                  <a:srgbClr val="FF0000"/>
                                </a:solidFill>
                                <a:latin typeface="Cambria Math" panose="02040503050406030204" pitchFamily="18" charset="0"/>
                                <a:ea typeface="Cambria Math" panose="02040503050406030204" pitchFamily="18" charset="0"/>
                              </a:rPr>
                              <m:t>𝑸</m:t>
                            </m:r>
                          </m:num>
                          <m:den>
                            <m:r>
                              <a:rPr lang="en-US" sz="2400" b="1" i="1">
                                <a:solidFill>
                                  <a:srgbClr val="FF0000"/>
                                </a:solidFill>
                                <a:latin typeface="Cambria Math" panose="02040503050406030204" pitchFamily="18" charset="0"/>
                                <a:ea typeface="Cambria Math" panose="02040503050406030204" pitchFamily="18" charset="0"/>
                              </a:rPr>
                              <m:t>𝑻</m:t>
                            </m:r>
                          </m:den>
                        </m:f>
                      </m:e>
                    </m:nary>
                  </m:oMath>
                </a14:m>
                <a:r>
                  <a:rPr lang="en-US" sz="2400" b="1" dirty="0">
                    <a:latin typeface="Calibri" panose="020F0502020204030204" pitchFamily="34" charset="0"/>
                    <a:cs typeface="Calibri" panose="020F0502020204030204" pitchFamily="34" charset="0"/>
                  </a:rPr>
                  <a:t> </a:t>
                </a:r>
              </a:p>
            </p:txBody>
          </p:sp>
        </mc:Choice>
        <mc:Fallback xmlns="">
          <p:sp>
            <p:nvSpPr>
              <p:cNvPr id="12" name="TextBox 11">
                <a:extLst>
                  <a:ext uri="{FF2B5EF4-FFF2-40B4-BE49-F238E27FC236}">
                    <a16:creationId xmlns:a16="http://schemas.microsoft.com/office/drawing/2014/main" id="{0F67301C-30C6-49E9-8B5D-2EEBF449935E}"/>
                  </a:ext>
                </a:extLst>
              </p:cNvPr>
              <p:cNvSpPr txBox="1">
                <a:spLocks noRot="1" noChangeAspect="1" noMove="1" noResize="1" noEditPoints="1" noAdjustHandles="1" noChangeArrowheads="1" noChangeShapeType="1" noTextEdit="1"/>
              </p:cNvSpPr>
              <p:nvPr/>
            </p:nvSpPr>
            <p:spPr>
              <a:xfrm>
                <a:off x="813285" y="3213024"/>
                <a:ext cx="4541356" cy="542777"/>
              </a:xfrm>
              <a:prstGeom prst="rect">
                <a:avLst/>
              </a:prstGeom>
              <a:blipFill>
                <a:blip r:embed="rId7"/>
                <a:stretch>
                  <a:fillRect b="-20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260E937-D6F9-4C0F-B65C-BEC2A96A9EFB}"/>
                  </a:ext>
                </a:extLst>
              </p:cNvPr>
              <p:cNvSpPr/>
              <p:nvPr/>
            </p:nvSpPr>
            <p:spPr>
              <a:xfrm>
                <a:off x="5143526" y="3244333"/>
                <a:ext cx="16012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𝑐𝑜𝑛𝑠𝑡𝑎𝑛𝑡</m:t>
                      </m:r>
                    </m:oMath>
                  </m:oMathPara>
                </a14:m>
                <a:endParaRPr lang="en-US" dirty="0"/>
              </a:p>
            </p:txBody>
          </p:sp>
        </mc:Choice>
        <mc:Fallback xmlns="">
          <p:sp>
            <p:nvSpPr>
              <p:cNvPr id="5" name="Rectangle 4">
                <a:extLst>
                  <a:ext uri="{FF2B5EF4-FFF2-40B4-BE49-F238E27FC236}">
                    <a16:creationId xmlns:a16="http://schemas.microsoft.com/office/drawing/2014/main" id="{3260E937-D6F9-4C0F-B65C-BEC2A96A9EFB}"/>
                  </a:ext>
                </a:extLst>
              </p:cNvPr>
              <p:cNvSpPr>
                <a:spLocks noRot="1" noChangeAspect="1" noMove="1" noResize="1" noEditPoints="1" noAdjustHandles="1" noChangeArrowheads="1" noChangeShapeType="1" noTextEdit="1"/>
              </p:cNvSpPr>
              <p:nvPr/>
            </p:nvSpPr>
            <p:spPr>
              <a:xfrm>
                <a:off x="5143526" y="3244333"/>
                <a:ext cx="1601208" cy="369332"/>
              </a:xfrm>
              <a:prstGeom prst="rect">
                <a:avLst/>
              </a:prstGeom>
              <a:blipFill>
                <a:blip r:embed="rId8"/>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1D59D760-9585-4B2F-8F0B-7B85FC3A5F21}"/>
              </a:ext>
            </a:extLst>
          </p:cNvPr>
          <p:cNvSpPr/>
          <p:nvPr/>
        </p:nvSpPr>
        <p:spPr>
          <a:xfrm>
            <a:off x="226172" y="75778"/>
            <a:ext cx="7687535" cy="461665"/>
          </a:xfrm>
          <a:prstGeom prst="rect">
            <a:avLst/>
          </a:prstGeom>
        </p:spPr>
        <p:txBody>
          <a:bodyPr wrap="square">
            <a:spAutoFit/>
          </a:bodyPr>
          <a:lstStyle/>
          <a:p>
            <a:pPr lvl="0"/>
            <a:r>
              <a:rPr lang="en-US" sz="2400" dirty="0">
                <a:solidFill>
                  <a:srgbClr val="7030A0"/>
                </a:solidFill>
                <a:latin typeface="Arial" panose="020B0604020202020204" pitchFamily="34" charset="0"/>
                <a:cs typeface="Arial" panose="020B0604020202020204" pitchFamily="34" charset="0"/>
              </a:rPr>
              <a:t>Chapter 20: </a:t>
            </a:r>
            <a:r>
              <a:rPr lang="en-US" sz="2000" b="1" kern="0" dirty="0">
                <a:solidFill>
                  <a:srgbClr val="7030A0"/>
                </a:solidFill>
                <a:latin typeface="Arial" panose="020B0604020202020204" pitchFamily="34" charset="0"/>
                <a:cs typeface="Arial" panose="020B0604020202020204" pitchFamily="34" charset="0"/>
              </a:rPr>
              <a:t>Entropy and the second law of thermodynamics</a:t>
            </a:r>
            <a:endParaRPr lang="en-US" dirty="0">
              <a:solidFill>
                <a:srgbClr val="7030A0"/>
              </a:solidFill>
            </a:endParaRPr>
          </a:p>
        </p:txBody>
      </p:sp>
    </p:spTree>
    <p:extLst>
      <p:ext uri="{BB962C8B-B14F-4D97-AF65-F5344CB8AC3E}">
        <p14:creationId xmlns:p14="http://schemas.microsoft.com/office/powerpoint/2010/main" val="2428332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534900" y="474489"/>
                <a:ext cx="11220490" cy="1015663"/>
              </a:xfrm>
              <a:prstGeom prst="rect">
                <a:avLst/>
              </a:prstGeom>
            </p:spPr>
            <p:txBody>
              <a:bodyPr wrap="square">
                <a:spAutoFit/>
              </a:bodyPr>
              <a:lstStyle/>
              <a:p>
                <a:pPr algn="just"/>
                <a:r>
                  <a:rPr lang="en-US" sz="2000" b="1" dirty="0">
                    <a:latin typeface="Arial" panose="020B0604020202020204" pitchFamily="34" charset="0"/>
                    <a:cs typeface="Arial" panose="020B0604020202020204" pitchFamily="34" charset="0"/>
                  </a:rPr>
                  <a:t>“If a process occurs in a </a:t>
                </a:r>
                <a:r>
                  <a:rPr lang="en-US" sz="2000" b="1" dirty="0">
                    <a:solidFill>
                      <a:srgbClr val="00B050"/>
                    </a:solidFill>
                    <a:latin typeface="Arial" panose="020B0604020202020204" pitchFamily="34" charset="0"/>
                    <a:cs typeface="Arial" panose="020B0604020202020204" pitchFamily="34" charset="0"/>
                  </a:rPr>
                  <a:t>closed system</a:t>
                </a:r>
                <a:r>
                  <a:rPr lang="en-US" sz="2000" b="1" dirty="0">
                    <a:latin typeface="Arial" panose="020B0604020202020204" pitchFamily="34" charset="0"/>
                    <a:cs typeface="Arial" panose="020B0604020202020204" pitchFamily="34" charset="0"/>
                  </a:rPr>
                  <a:t>, the entropy of the system </a:t>
                </a:r>
                <a:r>
                  <a:rPr lang="en-US" sz="2000" b="1" dirty="0">
                    <a:solidFill>
                      <a:srgbClr val="00B050"/>
                    </a:solidFill>
                    <a:latin typeface="Arial" panose="020B0604020202020204" pitchFamily="34" charset="0"/>
                    <a:cs typeface="Arial" panose="020B0604020202020204" pitchFamily="34" charset="0"/>
                  </a:rPr>
                  <a:t>increases for irreversible processes</a:t>
                </a:r>
                <a:r>
                  <a:rPr lang="en-US" sz="2000" b="1" dirty="0">
                    <a:solidFill>
                      <a:srgbClr val="FF0000"/>
                    </a:solidFill>
                    <a:ea typeface="Cambria Math" panose="02040503050406030204" pitchFamily="18" charset="0"/>
                  </a:rPr>
                  <a:t> </a:t>
                </a:r>
                <a14:m>
                  <m:oMath xmlns:m="http://schemas.openxmlformats.org/officeDocument/2006/math">
                    <m:r>
                      <a:rPr lang="en-US" sz="2000" b="1" i="0" smtClean="0">
                        <a:solidFill>
                          <a:srgbClr val="FF0000"/>
                        </a:solidFill>
                        <a:latin typeface="Cambria Math" panose="02040503050406030204" pitchFamily="18" charset="0"/>
                        <a:ea typeface="Cambria Math" panose="02040503050406030204" pitchFamily="18" charset="0"/>
                      </a:rPr>
                      <m:t>(</m:t>
                    </m:r>
                    <m:r>
                      <a:rPr lang="en-US" sz="2000" b="1" i="1">
                        <a:solidFill>
                          <a:srgbClr val="FF0000"/>
                        </a:solidFill>
                        <a:latin typeface="Cambria Math" panose="02040503050406030204" pitchFamily="18" charset="0"/>
                        <a:ea typeface="Cambria Math" panose="02040503050406030204" pitchFamily="18" charset="0"/>
                      </a:rPr>
                      <m:t>∆</m:t>
                    </m:r>
                    <m:r>
                      <a:rPr lang="en-US" sz="2000" b="1" i="1">
                        <a:solidFill>
                          <a:srgbClr val="FF0000"/>
                        </a:solidFill>
                        <a:latin typeface="Cambria Math" panose="02040503050406030204" pitchFamily="18" charset="0"/>
                        <a:ea typeface="Cambria Math" panose="02040503050406030204" pitchFamily="18" charset="0"/>
                      </a:rPr>
                      <m:t>𝑺</m:t>
                    </m:r>
                    <m:r>
                      <a:rPr lang="en-US" sz="2000" b="1" i="1" smtClean="0">
                        <a:solidFill>
                          <a:srgbClr val="FF0000"/>
                        </a:solidFill>
                        <a:latin typeface="Cambria Math" panose="02040503050406030204" pitchFamily="18" charset="0"/>
                        <a:ea typeface="Cambria Math" panose="02040503050406030204" pitchFamily="18" charset="0"/>
                      </a:rPr>
                      <m:t>&gt;</m:t>
                    </m:r>
                    <m:r>
                      <a:rPr lang="en-US" sz="2000" b="1" i="1">
                        <a:solidFill>
                          <a:srgbClr val="FF0000"/>
                        </a:solidFill>
                        <a:latin typeface="Cambria Math" panose="02040503050406030204" pitchFamily="18" charset="0"/>
                        <a:ea typeface="Cambria Math" panose="02040503050406030204" pitchFamily="18" charset="0"/>
                      </a:rPr>
                      <m:t>𝟎</m:t>
                    </m:r>
                    <m:r>
                      <a:rPr lang="en-US" sz="2000" b="1" i="1" smtClean="0">
                        <a:solidFill>
                          <a:srgbClr val="FF0000"/>
                        </a:solidFill>
                        <a:latin typeface="Cambria Math" panose="02040503050406030204" pitchFamily="18" charset="0"/>
                        <a:ea typeface="Cambria Math" panose="02040503050406030204" pitchFamily="18" charset="0"/>
                      </a:rPr>
                      <m:t>)</m:t>
                    </m:r>
                  </m:oMath>
                </a14:m>
                <a:r>
                  <a:rPr lang="en-US" sz="2000" b="1" dirty="0">
                    <a:latin typeface="Arial" panose="020B0604020202020204" pitchFamily="34" charset="0"/>
                    <a:cs typeface="Arial" panose="020B0604020202020204" pitchFamily="34" charset="0"/>
                  </a:rPr>
                  <a:t> and </a:t>
                </a:r>
                <a:r>
                  <a:rPr lang="en-US" sz="2000" b="1" dirty="0">
                    <a:solidFill>
                      <a:srgbClr val="00B0F0"/>
                    </a:solidFill>
                    <a:latin typeface="Arial" panose="020B0604020202020204" pitchFamily="34" charset="0"/>
                    <a:cs typeface="Arial" panose="020B0604020202020204" pitchFamily="34" charset="0"/>
                  </a:rPr>
                  <a:t>remains constant for reversible processes</a:t>
                </a:r>
                <a14:m>
                  <m:oMath xmlns:m="http://schemas.openxmlformats.org/officeDocument/2006/math">
                    <m:r>
                      <a:rPr lang="en-US" sz="2000" b="1" i="0" smtClean="0">
                        <a:solidFill>
                          <a:srgbClr val="FF0000"/>
                        </a:solidFill>
                        <a:latin typeface="Cambria Math" panose="02040503050406030204" pitchFamily="18" charset="0"/>
                        <a:ea typeface="Cambria Math" panose="02040503050406030204" pitchFamily="18" charset="0"/>
                      </a:rPr>
                      <m:t>(</m:t>
                    </m:r>
                    <m:r>
                      <a:rPr lang="en-US" sz="2000" b="1" i="1">
                        <a:solidFill>
                          <a:srgbClr val="FF0000"/>
                        </a:solidFill>
                        <a:latin typeface="Cambria Math" panose="02040503050406030204" pitchFamily="18" charset="0"/>
                        <a:ea typeface="Cambria Math" panose="02040503050406030204" pitchFamily="18" charset="0"/>
                      </a:rPr>
                      <m:t>∆</m:t>
                    </m:r>
                    <m:r>
                      <a:rPr lang="en-US" sz="2000" b="1" i="1">
                        <a:solidFill>
                          <a:srgbClr val="FF0000"/>
                        </a:solidFill>
                        <a:latin typeface="Cambria Math" panose="02040503050406030204" pitchFamily="18" charset="0"/>
                        <a:ea typeface="Cambria Math" panose="02040503050406030204" pitchFamily="18" charset="0"/>
                      </a:rPr>
                      <m:t>𝑺</m:t>
                    </m:r>
                    <m:r>
                      <a:rPr lang="en-US" sz="2000" b="1" i="1" smtClean="0">
                        <a:solidFill>
                          <a:srgbClr val="FF0000"/>
                        </a:solidFill>
                        <a:latin typeface="Cambria Math" panose="02040503050406030204" pitchFamily="18" charset="0"/>
                        <a:ea typeface="Cambria Math" panose="02040503050406030204" pitchFamily="18" charset="0"/>
                      </a:rPr>
                      <m:t>=</m:t>
                    </m:r>
                    <m:r>
                      <a:rPr lang="en-US" sz="2000" b="1" i="1">
                        <a:solidFill>
                          <a:srgbClr val="FF0000"/>
                        </a:solidFill>
                        <a:latin typeface="Cambria Math" panose="02040503050406030204" pitchFamily="18" charset="0"/>
                        <a:ea typeface="Cambria Math" panose="02040503050406030204" pitchFamily="18" charset="0"/>
                      </a:rPr>
                      <m:t>𝟎</m:t>
                    </m:r>
                    <m:r>
                      <a:rPr lang="en-US" sz="2000" b="1" i="1" smtClean="0">
                        <a:solidFill>
                          <a:srgbClr val="FF0000"/>
                        </a:solidFill>
                        <a:latin typeface="Cambria Math" panose="02040503050406030204" pitchFamily="18" charset="0"/>
                        <a:ea typeface="Cambria Math" panose="02040503050406030204" pitchFamily="18" charset="0"/>
                      </a:rPr>
                      <m:t>)</m:t>
                    </m:r>
                  </m:oMath>
                </a14:m>
                <a:r>
                  <a:rPr lang="en-US" sz="2000" b="1" dirty="0">
                    <a:latin typeface="Arial" panose="020B0604020202020204" pitchFamily="34" charset="0"/>
                    <a:cs typeface="Arial" panose="020B0604020202020204" pitchFamily="34" charset="0"/>
                  </a:rPr>
                  <a:t>. It </a:t>
                </a:r>
                <a:r>
                  <a:rPr lang="en-US" sz="2000" b="1" dirty="0">
                    <a:solidFill>
                      <a:srgbClr val="00B0F0"/>
                    </a:solidFill>
                    <a:latin typeface="Arial" panose="020B0604020202020204" pitchFamily="34" charset="0"/>
                    <a:cs typeface="Arial" panose="020B0604020202020204" pitchFamily="34" charset="0"/>
                  </a:rPr>
                  <a:t>never decreases</a:t>
                </a:r>
                <a:r>
                  <a:rPr lang="en-US" sz="2000" b="1" dirty="0">
                    <a:latin typeface="Arial" panose="020B0604020202020204" pitchFamily="34" charset="0"/>
                    <a:cs typeface="Arial" panose="020B0604020202020204" pitchFamily="34" charset="0"/>
                  </a:rPr>
                  <a:t>.”</a:t>
                </a:r>
              </a:p>
            </p:txBody>
          </p:sp>
        </mc:Choice>
        <mc:Fallback xmlns="">
          <p:sp>
            <p:nvSpPr>
              <p:cNvPr id="3" name="Rectangle 2"/>
              <p:cNvSpPr>
                <a:spLocks noRot="1" noChangeAspect="1" noMove="1" noResize="1" noEditPoints="1" noAdjustHandles="1" noChangeArrowheads="1" noChangeShapeType="1" noTextEdit="1"/>
              </p:cNvSpPr>
              <p:nvPr/>
            </p:nvSpPr>
            <p:spPr>
              <a:xfrm>
                <a:off x="534900" y="474489"/>
                <a:ext cx="11220490" cy="1015663"/>
              </a:xfrm>
              <a:prstGeom prst="rect">
                <a:avLst/>
              </a:prstGeom>
              <a:blipFill>
                <a:blip r:embed="rId2"/>
                <a:stretch>
                  <a:fillRect l="-598" t="-3012" r="-543" b="-10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303299" y="1795307"/>
                <a:ext cx="2253803" cy="461665"/>
              </a:xfrm>
              <a:prstGeom prst="rect">
                <a:avLst/>
              </a:prstGeom>
              <a:noFill/>
            </p:spPr>
            <p:txBody>
              <a:bodyPr wrap="square" rtlCol="0">
                <a:spAutoFit/>
              </a:bodyPr>
              <a:lstStyle/>
              <a:p>
                <a:r>
                  <a:rPr lang="en-US" sz="2400" b="1" dirty="0"/>
                  <a:t>That is, </a:t>
                </a:r>
                <a14:m>
                  <m:oMath xmlns:m="http://schemas.openxmlformats.org/officeDocument/2006/math">
                    <m:r>
                      <a:rPr lang="en-US" sz="2400" b="1" i="1" smtClean="0">
                        <a:solidFill>
                          <a:srgbClr val="FF0000"/>
                        </a:solidFill>
                        <a:latin typeface="Cambria Math" panose="02040503050406030204" pitchFamily="18" charset="0"/>
                        <a:ea typeface="Cambria Math" panose="02040503050406030204" pitchFamily="18" charset="0"/>
                      </a:rPr>
                      <m:t>∆</m:t>
                    </m:r>
                    <m:r>
                      <a:rPr lang="en-US" sz="2400" b="1" i="1" smtClean="0">
                        <a:solidFill>
                          <a:srgbClr val="FF0000"/>
                        </a:solidFill>
                        <a:latin typeface="Cambria Math" panose="02040503050406030204" pitchFamily="18" charset="0"/>
                        <a:ea typeface="Cambria Math" panose="02040503050406030204" pitchFamily="18" charset="0"/>
                      </a:rPr>
                      <m:t>𝑺</m:t>
                    </m:r>
                    <m:r>
                      <a:rPr lang="en-US" sz="2400" b="1" i="1" smtClean="0">
                        <a:solidFill>
                          <a:srgbClr val="FF0000"/>
                        </a:solidFill>
                        <a:latin typeface="Cambria Math" panose="02040503050406030204" pitchFamily="18" charset="0"/>
                        <a:ea typeface="Cambria Math" panose="02040503050406030204" pitchFamily="18" charset="0"/>
                      </a:rPr>
                      <m:t>≥</m:t>
                    </m:r>
                    <m:r>
                      <a:rPr lang="en-US" sz="2400" b="1" i="1" smtClean="0">
                        <a:solidFill>
                          <a:srgbClr val="FF0000"/>
                        </a:solidFill>
                        <a:latin typeface="Cambria Math" panose="02040503050406030204" pitchFamily="18" charset="0"/>
                        <a:ea typeface="Cambria Math" panose="02040503050406030204" pitchFamily="18" charset="0"/>
                      </a:rPr>
                      <m:t>𝟎</m:t>
                    </m:r>
                  </m:oMath>
                </a14:m>
                <a:endParaRPr lang="en-US" sz="24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3303299" y="1795307"/>
                <a:ext cx="2253803" cy="461665"/>
              </a:xfrm>
              <a:prstGeom prst="rect">
                <a:avLst/>
              </a:prstGeom>
              <a:blipFill>
                <a:blip r:embed="rId3"/>
                <a:stretch>
                  <a:fillRect l="-4324" t="-10667" b="-30667"/>
                </a:stretch>
              </a:blipFill>
            </p:spPr>
            <p:txBody>
              <a:bodyPr/>
              <a:lstStyle/>
              <a:p>
                <a:r>
                  <a:rPr lang="en-US">
                    <a:noFill/>
                  </a:rPr>
                  <a:t> </a:t>
                </a:r>
              </a:p>
            </p:txBody>
          </p:sp>
        </mc:Fallback>
      </mc:AlternateContent>
      <p:sp>
        <p:nvSpPr>
          <p:cNvPr id="5" name="Rectangle 4"/>
          <p:cNvSpPr/>
          <p:nvPr/>
        </p:nvSpPr>
        <p:spPr>
          <a:xfrm>
            <a:off x="719862" y="2562127"/>
            <a:ext cx="10752275" cy="1323439"/>
          </a:xfrm>
          <a:prstGeom prst="rect">
            <a:avLst/>
          </a:prstGeom>
        </p:spPr>
        <p:txBody>
          <a:bodyPr wrap="square">
            <a:spAutoFit/>
          </a:bodyPr>
          <a:lstStyle/>
          <a:p>
            <a:pPr algn="just"/>
            <a:r>
              <a:rPr lang="en-US" sz="2000" b="1" dirty="0">
                <a:latin typeface="Arial" panose="020B0604020202020204" pitchFamily="34" charset="0"/>
                <a:cs typeface="Arial" panose="020B0604020202020204" pitchFamily="34" charset="0"/>
              </a:rPr>
              <a:t>In the </a:t>
            </a:r>
            <a:r>
              <a:rPr lang="en-US" sz="2000" b="1" dirty="0">
                <a:solidFill>
                  <a:srgbClr val="FF0000"/>
                </a:solidFill>
                <a:latin typeface="Arial" panose="020B0604020202020204" pitchFamily="34" charset="0"/>
                <a:cs typeface="Arial" panose="020B0604020202020204" pitchFamily="34" charset="0"/>
              </a:rPr>
              <a:t>real world almost, all processes are irreversible </a:t>
            </a:r>
            <a:r>
              <a:rPr lang="en-US" sz="2000" b="1" dirty="0">
                <a:latin typeface="Arial" panose="020B0604020202020204" pitchFamily="34" charset="0"/>
                <a:cs typeface="Arial" panose="020B0604020202020204" pitchFamily="34" charset="0"/>
              </a:rPr>
              <a:t>to some extent because of friction, turbulence, and other factors, so the entropy of real closed systems undergoing real processes always increases. Processes in which the system’s entropy remains constant are always idealizations.</a:t>
            </a:r>
          </a:p>
        </p:txBody>
      </p:sp>
    </p:spTree>
    <p:extLst>
      <p:ext uri="{BB962C8B-B14F-4D97-AF65-F5344CB8AC3E}">
        <p14:creationId xmlns:p14="http://schemas.microsoft.com/office/powerpoint/2010/main" val="237600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9DACA9E-E0E1-47CF-A306-39C0E5B4EB3E}"/>
              </a:ext>
            </a:extLst>
          </p:cNvPr>
          <p:cNvSpPr/>
          <p:nvPr/>
        </p:nvSpPr>
        <p:spPr>
          <a:xfrm>
            <a:off x="573616" y="351873"/>
            <a:ext cx="6476541" cy="461665"/>
          </a:xfrm>
          <a:prstGeom prst="rect">
            <a:avLst/>
          </a:prstGeom>
        </p:spPr>
        <p:txBody>
          <a:bodyPr wrap="square">
            <a:spAutoFit/>
          </a:bodyPr>
          <a:lstStyle/>
          <a:p>
            <a:r>
              <a:rPr lang="en-US" sz="2400" dirty="0">
                <a:solidFill>
                  <a:srgbClr val="00B0F0"/>
                </a:solidFill>
                <a:latin typeface="Arial" panose="020B0604020202020204" pitchFamily="34" charset="0"/>
                <a:cs typeface="Arial" panose="020B0604020202020204" pitchFamily="34" charset="0"/>
              </a:rPr>
              <a:t>Ideal gas equation, pV = nRT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9F6D9DA-DC6C-4BBE-8138-9781BF4D5241}"/>
                  </a:ext>
                </a:extLst>
              </p:cNvPr>
              <p:cNvSpPr txBox="1"/>
              <p:nvPr/>
            </p:nvSpPr>
            <p:spPr>
              <a:xfrm>
                <a:off x="2987673" y="976022"/>
                <a:ext cx="3108327" cy="531940"/>
              </a:xfrm>
              <a:prstGeom prst="rect">
                <a:avLst/>
              </a:prstGeom>
              <a:noFill/>
            </p:spPr>
            <p:txBody>
              <a:bodyPr wrap="square" lIns="0" tIns="0" rIns="0" bIns="0" rtlCol="0">
                <a:spAutoFit/>
              </a:bodyPr>
              <a:lstStyle/>
              <a:p>
                <a:r>
                  <a:rPr lang="en-US" sz="2800" dirty="0"/>
                  <a:t> </a:t>
                </a:r>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rPr>
                          <m:t>𝑑</m:t>
                        </m:r>
                      </m:num>
                      <m:den>
                        <m:r>
                          <a:rPr lang="en-US" sz="2400" i="1" smtClean="0">
                            <a:latin typeface="Cambria Math" panose="02040503050406030204" pitchFamily="18" charset="0"/>
                          </a:rPr>
                          <m:t>𝑑</m:t>
                        </m:r>
                        <m:r>
                          <a:rPr lang="en-US" sz="2400" b="0" i="1" smtClean="0">
                            <a:latin typeface="Cambria Math" panose="02040503050406030204" pitchFamily="18" charset="0"/>
                          </a:rPr>
                          <m:t>𝑇</m:t>
                        </m:r>
                      </m:den>
                    </m:f>
                  </m:oMath>
                </a14:m>
                <a:r>
                  <a:rPr lang="en-US" sz="2400" dirty="0">
                    <a:latin typeface="Arial" panose="020B0604020202020204" pitchFamily="34" charset="0"/>
                    <a:cs typeface="Arial" panose="020B0604020202020204" pitchFamily="34" charset="0"/>
                  </a:rPr>
                  <a:t> (pV) =</a:t>
                </a:r>
                <a:r>
                  <a:rPr lang="en-US" sz="2400" dirty="0">
                    <a:solidFill>
                      <a:prstClr val="black"/>
                    </a:solidFill>
                    <a:latin typeface="Arial" panose="020B0604020202020204" pitchFamily="34" charset="0"/>
                    <a:cs typeface="Arial" panose="020B0604020202020204" pitchFamily="34" charset="0"/>
                  </a:rPr>
                  <a:t> </a:t>
                </a:r>
                <a14:m>
                  <m:oMath xmlns:m="http://schemas.openxmlformats.org/officeDocument/2006/math">
                    <m:f>
                      <m:fPr>
                        <m:ctrlPr>
                          <a:rPr lang="en-US" sz="2400" i="1">
                            <a:solidFill>
                              <a:prstClr val="black"/>
                            </a:solidFill>
                            <a:latin typeface="Cambria Math" panose="02040503050406030204" pitchFamily="18" charset="0"/>
                          </a:rPr>
                        </m:ctrlPr>
                      </m:fPr>
                      <m:num>
                        <m:r>
                          <a:rPr lang="en-US" sz="2400" i="1">
                            <a:solidFill>
                              <a:prstClr val="black"/>
                            </a:solidFill>
                            <a:latin typeface="Cambria Math" panose="02040503050406030204" pitchFamily="18" charset="0"/>
                          </a:rPr>
                          <m:t>𝑑</m:t>
                        </m:r>
                      </m:num>
                      <m:den>
                        <m:r>
                          <a:rPr lang="en-US" sz="2400" i="1">
                            <a:solidFill>
                              <a:prstClr val="black"/>
                            </a:solidFill>
                            <a:latin typeface="Cambria Math" panose="02040503050406030204" pitchFamily="18" charset="0"/>
                          </a:rPr>
                          <m:t>𝑑𝑇</m:t>
                        </m:r>
                      </m:den>
                    </m:f>
                  </m:oMath>
                </a14:m>
                <a:r>
                  <a:rPr lang="en-US" sz="2400" dirty="0">
                    <a:latin typeface="Arial" panose="020B0604020202020204" pitchFamily="34" charset="0"/>
                    <a:cs typeface="Arial" panose="020B0604020202020204" pitchFamily="34" charset="0"/>
                  </a:rPr>
                  <a:t> (nRT) </a:t>
                </a:r>
              </a:p>
            </p:txBody>
          </p:sp>
        </mc:Choice>
        <mc:Fallback xmlns="">
          <p:sp>
            <p:nvSpPr>
              <p:cNvPr id="4" name="TextBox 3">
                <a:extLst>
                  <a:ext uri="{FF2B5EF4-FFF2-40B4-BE49-F238E27FC236}">
                    <a16:creationId xmlns:a16="http://schemas.microsoft.com/office/drawing/2014/main" id="{B9F6D9DA-DC6C-4BBE-8138-9781BF4D5241}"/>
                  </a:ext>
                </a:extLst>
              </p:cNvPr>
              <p:cNvSpPr txBox="1">
                <a:spLocks noRot="1" noChangeAspect="1" noMove="1" noResize="1" noEditPoints="1" noAdjustHandles="1" noChangeArrowheads="1" noChangeShapeType="1" noTextEdit="1"/>
              </p:cNvSpPr>
              <p:nvPr/>
            </p:nvSpPr>
            <p:spPr>
              <a:xfrm>
                <a:off x="2987673" y="976022"/>
                <a:ext cx="3108327" cy="531940"/>
              </a:xfrm>
              <a:prstGeom prst="rect">
                <a:avLst/>
              </a:prstGeom>
              <a:blipFill>
                <a:blip r:embed="rId2"/>
                <a:stretch>
                  <a:fillRect t="-2299" b="-195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45C0629-76BE-4F38-9265-A7B66C9C7CAC}"/>
                  </a:ext>
                </a:extLst>
              </p:cNvPr>
              <p:cNvSpPr txBox="1"/>
              <p:nvPr/>
            </p:nvSpPr>
            <p:spPr>
              <a:xfrm>
                <a:off x="2888282" y="1670446"/>
                <a:ext cx="4758222" cy="901272"/>
              </a:xfrm>
              <a:prstGeom prst="rect">
                <a:avLst/>
              </a:prstGeom>
              <a:noFill/>
            </p:spPr>
            <p:txBody>
              <a:bodyPr wrap="square" lIns="0" tIns="0" rIns="0" bIns="0" rtlCol="0">
                <a:spAutoFit/>
              </a:bodyPr>
              <a:lstStyle/>
              <a:p>
                <a:pPr lvl="0"/>
                <a:r>
                  <a:rPr lang="en-US" sz="2800" dirty="0"/>
                  <a:t> p </a:t>
                </a:r>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rPr>
                          <m:t>𝑑</m:t>
                        </m:r>
                        <m:r>
                          <a:rPr lang="en-US" sz="2400" b="0" i="1" smtClean="0">
                            <a:latin typeface="Cambria Math" panose="02040503050406030204" pitchFamily="18" charset="0"/>
                          </a:rPr>
                          <m:t>𝑉</m:t>
                        </m:r>
                      </m:num>
                      <m:den>
                        <m:r>
                          <a:rPr lang="en-US" sz="2400" i="1" smtClean="0">
                            <a:latin typeface="Cambria Math" panose="02040503050406030204" pitchFamily="18" charset="0"/>
                          </a:rPr>
                          <m:t>𝑑</m:t>
                        </m:r>
                        <m:r>
                          <a:rPr lang="en-US" sz="2400" b="0" i="1" smtClean="0">
                            <a:latin typeface="Cambria Math" panose="02040503050406030204" pitchFamily="18" charset="0"/>
                          </a:rPr>
                          <m:t>𝑇</m:t>
                        </m:r>
                      </m:den>
                    </m:f>
                  </m:oMath>
                </a14:m>
                <a:r>
                  <a:rPr lang="en-US" sz="2400" dirty="0">
                    <a:latin typeface="Arial" panose="020B0604020202020204" pitchFamily="34" charset="0"/>
                    <a:cs typeface="Arial" panose="020B0604020202020204" pitchFamily="34" charset="0"/>
                  </a:rPr>
                  <a:t> + </a:t>
                </a:r>
                <a:r>
                  <a:rPr lang="en-US" sz="2800" dirty="0">
                    <a:solidFill>
                      <a:prstClr val="black"/>
                    </a:solidFill>
                  </a:rPr>
                  <a:t>V </a:t>
                </a:r>
                <a14:m>
                  <m:oMath xmlns:m="http://schemas.openxmlformats.org/officeDocument/2006/math">
                    <m:f>
                      <m:fPr>
                        <m:ctrlPr>
                          <a:rPr lang="en-US" sz="2400" i="1">
                            <a:solidFill>
                              <a:prstClr val="black"/>
                            </a:solidFill>
                            <a:latin typeface="Cambria Math" panose="02040503050406030204" pitchFamily="18" charset="0"/>
                          </a:rPr>
                        </m:ctrlPr>
                      </m:fPr>
                      <m:num>
                        <m:r>
                          <a:rPr lang="en-US" sz="2400" i="1">
                            <a:solidFill>
                              <a:prstClr val="black"/>
                            </a:solidFill>
                            <a:latin typeface="Cambria Math" panose="02040503050406030204" pitchFamily="18" charset="0"/>
                          </a:rPr>
                          <m:t>𝑑</m:t>
                        </m:r>
                        <m:r>
                          <a:rPr lang="en-US" sz="2400" b="0" i="1" smtClean="0">
                            <a:solidFill>
                              <a:prstClr val="black"/>
                            </a:solidFill>
                            <a:latin typeface="Cambria Math" panose="02040503050406030204" pitchFamily="18" charset="0"/>
                          </a:rPr>
                          <m:t>𝑝</m:t>
                        </m:r>
                      </m:num>
                      <m:den>
                        <m:r>
                          <a:rPr lang="en-US" sz="2400" i="1">
                            <a:solidFill>
                              <a:prstClr val="black"/>
                            </a:solidFill>
                            <a:latin typeface="Cambria Math" panose="02040503050406030204" pitchFamily="18" charset="0"/>
                          </a:rPr>
                          <m:t>𝑑𝑇</m:t>
                        </m:r>
                      </m:den>
                    </m:f>
                    <m:r>
                      <a:rPr lang="en-US" sz="2400" i="1">
                        <a:solidFill>
                          <a:prstClr val="black"/>
                        </a:solidFill>
                        <a:latin typeface="Cambria Math" panose="02040503050406030204" pitchFamily="18" charset="0"/>
                      </a:rPr>
                      <m:t> </m:t>
                    </m:r>
                  </m:oMath>
                </a14:m>
                <a:r>
                  <a:rPr lang="en-US" sz="2400" dirty="0">
                    <a:latin typeface="Arial" panose="020B0604020202020204" pitchFamily="34" charset="0"/>
                    <a:cs typeface="Arial" panose="020B0604020202020204" pitchFamily="34" charset="0"/>
                  </a:rPr>
                  <a:t>=</a:t>
                </a:r>
                <a:r>
                  <a:rPr lang="en-US" sz="2400" dirty="0">
                    <a:solidFill>
                      <a:prstClr val="black"/>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nR</a:t>
                </a:r>
                <a:r>
                  <a:rPr lang="en-US" sz="2800" dirty="0">
                    <a:solidFill>
                      <a:prstClr val="black"/>
                    </a:solidFill>
                  </a:rPr>
                  <a:t> </a:t>
                </a:r>
                <a14:m>
                  <m:oMath xmlns:m="http://schemas.openxmlformats.org/officeDocument/2006/math">
                    <m:f>
                      <m:fPr>
                        <m:ctrlPr>
                          <a:rPr lang="en-US" sz="2400" i="1">
                            <a:solidFill>
                              <a:prstClr val="black"/>
                            </a:solidFill>
                            <a:latin typeface="Cambria Math" panose="02040503050406030204" pitchFamily="18" charset="0"/>
                          </a:rPr>
                        </m:ctrlPr>
                      </m:fPr>
                      <m:num>
                        <m:r>
                          <a:rPr lang="en-US" sz="2400" i="1">
                            <a:solidFill>
                              <a:prstClr val="black"/>
                            </a:solidFill>
                            <a:latin typeface="Cambria Math" panose="02040503050406030204" pitchFamily="18" charset="0"/>
                          </a:rPr>
                          <m:t>𝑑</m:t>
                        </m:r>
                        <m:r>
                          <a:rPr lang="en-US" sz="2400" b="0" i="1" smtClean="0">
                            <a:solidFill>
                              <a:prstClr val="black"/>
                            </a:solidFill>
                            <a:latin typeface="Cambria Math" panose="02040503050406030204" pitchFamily="18" charset="0"/>
                          </a:rPr>
                          <m:t>𝑇</m:t>
                        </m:r>
                      </m:num>
                      <m:den>
                        <m:r>
                          <a:rPr lang="en-US" sz="2400" i="1">
                            <a:solidFill>
                              <a:prstClr val="black"/>
                            </a:solidFill>
                            <a:latin typeface="Cambria Math" panose="02040503050406030204" pitchFamily="18" charset="0"/>
                          </a:rPr>
                          <m:t>𝑑𝑇</m:t>
                        </m:r>
                      </m:den>
                    </m:f>
                  </m:oMath>
                </a14:m>
                <a:endParaRPr lang="en-US" sz="2400" dirty="0">
                  <a:solidFill>
                    <a:prstClr val="black"/>
                  </a:solidFill>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645C0629-76BE-4F38-9265-A7B66C9C7CAC}"/>
                  </a:ext>
                </a:extLst>
              </p:cNvPr>
              <p:cNvSpPr txBox="1">
                <a:spLocks noRot="1" noChangeAspect="1" noMove="1" noResize="1" noEditPoints="1" noAdjustHandles="1" noChangeArrowheads="1" noChangeShapeType="1" noTextEdit="1"/>
              </p:cNvSpPr>
              <p:nvPr/>
            </p:nvSpPr>
            <p:spPr>
              <a:xfrm>
                <a:off x="2888282" y="1670446"/>
                <a:ext cx="4758222" cy="901272"/>
              </a:xfrm>
              <a:prstGeom prst="rect">
                <a:avLst/>
              </a:prstGeom>
              <a:blipFill>
                <a:blip r:embed="rId3"/>
                <a:stretch>
                  <a:fillRect l="-2949" t="-74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C6B9612-E303-4ABB-8A9C-620155D0F2EE}"/>
                  </a:ext>
                </a:extLst>
              </p:cNvPr>
              <p:cNvSpPr txBox="1"/>
              <p:nvPr/>
            </p:nvSpPr>
            <p:spPr>
              <a:xfrm>
                <a:off x="2888281" y="2527354"/>
                <a:ext cx="3108327" cy="531940"/>
              </a:xfrm>
              <a:prstGeom prst="rect">
                <a:avLst/>
              </a:prstGeom>
              <a:noFill/>
            </p:spPr>
            <p:txBody>
              <a:bodyPr wrap="square" lIns="0" tIns="0" rIns="0" bIns="0" rtlCol="0">
                <a:spAutoFit/>
              </a:bodyPr>
              <a:lstStyle/>
              <a:p>
                <a:r>
                  <a:rPr lang="en-US" sz="2800" dirty="0"/>
                  <a:t>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𝑝</m:t>
                        </m:r>
                        <m:r>
                          <a:rPr lang="en-US" sz="2400" b="0" i="1" smtClean="0">
                            <a:latin typeface="Cambria Math" panose="02040503050406030204" pitchFamily="18" charset="0"/>
                          </a:rPr>
                          <m:t> </m:t>
                        </m:r>
                        <m:r>
                          <a:rPr lang="en-US" sz="2400" i="1" smtClean="0">
                            <a:latin typeface="Cambria Math" panose="02040503050406030204" pitchFamily="18" charset="0"/>
                          </a:rPr>
                          <m:t>𝑑</m:t>
                        </m:r>
                        <m: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𝑉</m:t>
                        </m:r>
                        <m:r>
                          <a:rPr lang="en-US" sz="2400" b="0" i="1" smtClean="0">
                            <a:latin typeface="Cambria Math" panose="02040503050406030204" pitchFamily="18" charset="0"/>
                          </a:rPr>
                          <m:t> </m:t>
                        </m:r>
                        <m:r>
                          <a:rPr lang="en-US" sz="2400" b="0" i="1" smtClean="0">
                            <a:latin typeface="Cambria Math" panose="02040503050406030204" pitchFamily="18" charset="0"/>
                          </a:rPr>
                          <m:t>𝑑𝑝</m:t>
                        </m:r>
                      </m:num>
                      <m:den>
                        <m:r>
                          <a:rPr lang="en-US" sz="2400" i="1" smtClean="0">
                            <a:latin typeface="Cambria Math" panose="02040503050406030204" pitchFamily="18" charset="0"/>
                          </a:rPr>
                          <m:t>𝑑</m:t>
                        </m:r>
                        <m:r>
                          <a:rPr lang="en-US" sz="2400" b="0" i="1" smtClean="0">
                            <a:latin typeface="Cambria Math" panose="02040503050406030204" pitchFamily="18" charset="0"/>
                          </a:rPr>
                          <m:t>𝑇</m:t>
                        </m:r>
                      </m:den>
                    </m:f>
                  </m:oMath>
                </a14:m>
                <a:r>
                  <a:rPr lang="en-US" sz="2400" dirty="0">
                    <a:latin typeface="Arial" panose="020B0604020202020204" pitchFamily="34" charset="0"/>
                    <a:cs typeface="Arial" panose="020B0604020202020204" pitchFamily="34" charset="0"/>
                  </a:rPr>
                  <a:t> =</a:t>
                </a:r>
                <a:r>
                  <a:rPr lang="en-US" sz="2400" dirty="0">
                    <a:solidFill>
                      <a:prstClr val="black"/>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nR</a:t>
                </a:r>
              </a:p>
            </p:txBody>
          </p:sp>
        </mc:Choice>
        <mc:Fallback xmlns="">
          <p:sp>
            <p:nvSpPr>
              <p:cNvPr id="6" name="TextBox 5">
                <a:extLst>
                  <a:ext uri="{FF2B5EF4-FFF2-40B4-BE49-F238E27FC236}">
                    <a16:creationId xmlns:a16="http://schemas.microsoft.com/office/drawing/2014/main" id="{8C6B9612-E303-4ABB-8A9C-620155D0F2EE}"/>
                  </a:ext>
                </a:extLst>
              </p:cNvPr>
              <p:cNvSpPr txBox="1">
                <a:spLocks noRot="1" noChangeAspect="1" noMove="1" noResize="1" noEditPoints="1" noAdjustHandles="1" noChangeArrowheads="1" noChangeShapeType="1" noTextEdit="1"/>
              </p:cNvSpPr>
              <p:nvPr/>
            </p:nvSpPr>
            <p:spPr>
              <a:xfrm>
                <a:off x="2888281" y="2527354"/>
                <a:ext cx="3108327" cy="531940"/>
              </a:xfrm>
              <a:prstGeom prst="rect">
                <a:avLst/>
              </a:prstGeom>
              <a:blipFill>
                <a:blip r:embed="rId4"/>
                <a:stretch>
                  <a:fillRect t="-3448" b="-18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1F94C39-EBE0-4FE5-8191-8F4189C0694A}"/>
                  </a:ext>
                </a:extLst>
              </p:cNvPr>
              <p:cNvSpPr txBox="1"/>
              <p:nvPr/>
            </p:nvSpPr>
            <p:spPr>
              <a:xfrm>
                <a:off x="2888280" y="3266767"/>
                <a:ext cx="3108327" cy="531940"/>
              </a:xfrm>
              <a:prstGeom prst="rect">
                <a:avLst/>
              </a:prstGeom>
              <a:noFill/>
            </p:spPr>
            <p:txBody>
              <a:bodyPr wrap="square" lIns="0" tIns="0" rIns="0" bIns="0" rtlCol="0">
                <a:spAutoFit/>
              </a:bodyPr>
              <a:lstStyle/>
              <a:p>
                <a:r>
                  <a:rPr lang="en-US" sz="2800" dirty="0"/>
                  <a:t>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𝑝</m:t>
                        </m:r>
                        <m:r>
                          <a:rPr lang="en-US" sz="2400" b="0" i="1" smtClean="0">
                            <a:latin typeface="Cambria Math" panose="02040503050406030204" pitchFamily="18" charset="0"/>
                          </a:rPr>
                          <m:t> </m:t>
                        </m:r>
                        <m:r>
                          <a:rPr lang="en-US" sz="2400" i="1" smtClean="0">
                            <a:latin typeface="Cambria Math" panose="02040503050406030204" pitchFamily="18" charset="0"/>
                          </a:rPr>
                          <m:t>𝑑</m:t>
                        </m:r>
                        <m: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𝑉</m:t>
                        </m:r>
                        <m:r>
                          <a:rPr lang="en-US" sz="2400" b="0" i="1" smtClean="0">
                            <a:latin typeface="Cambria Math" panose="02040503050406030204" pitchFamily="18" charset="0"/>
                          </a:rPr>
                          <m:t> </m:t>
                        </m:r>
                        <m:r>
                          <a:rPr lang="en-US" sz="2400" b="0" i="1" smtClean="0">
                            <a:latin typeface="Cambria Math" panose="02040503050406030204" pitchFamily="18" charset="0"/>
                          </a:rPr>
                          <m:t>𝑑𝑝</m:t>
                        </m:r>
                      </m:num>
                      <m:den>
                        <m:r>
                          <a:rPr lang="en-US" sz="2400" b="0" i="1" smtClean="0">
                            <a:latin typeface="Cambria Math" panose="02040503050406030204" pitchFamily="18" charset="0"/>
                          </a:rPr>
                          <m:t>𝑅</m:t>
                        </m:r>
                      </m:den>
                    </m:f>
                  </m:oMath>
                </a14:m>
                <a:r>
                  <a:rPr lang="en-US" sz="2400" dirty="0">
                    <a:latin typeface="Arial" panose="020B0604020202020204" pitchFamily="34" charset="0"/>
                    <a:cs typeface="Arial" panose="020B0604020202020204" pitchFamily="34" charset="0"/>
                  </a:rPr>
                  <a:t> =</a:t>
                </a:r>
                <a:r>
                  <a:rPr lang="en-US" sz="2400" dirty="0">
                    <a:solidFill>
                      <a:prstClr val="black"/>
                    </a:solidFill>
                    <a:latin typeface="Arial" panose="020B0604020202020204" pitchFamily="34" charset="0"/>
                    <a:cs typeface="Arial" panose="020B0604020202020204" pitchFamily="34" charset="0"/>
                  </a:rPr>
                  <a:t> </a:t>
                </a:r>
                <a:r>
                  <a:rPr lang="en-US" sz="2400" dirty="0">
                    <a:solidFill>
                      <a:srgbClr val="FF0000"/>
                    </a:solidFill>
                    <a:latin typeface="Arial" panose="020B0604020202020204" pitchFamily="34" charset="0"/>
                    <a:cs typeface="Arial" panose="020B0604020202020204" pitchFamily="34" charset="0"/>
                  </a:rPr>
                  <a:t>n dT</a:t>
                </a:r>
              </a:p>
            </p:txBody>
          </p:sp>
        </mc:Choice>
        <mc:Fallback xmlns="">
          <p:sp>
            <p:nvSpPr>
              <p:cNvPr id="8" name="TextBox 7">
                <a:extLst>
                  <a:ext uri="{FF2B5EF4-FFF2-40B4-BE49-F238E27FC236}">
                    <a16:creationId xmlns:a16="http://schemas.microsoft.com/office/drawing/2014/main" id="{31F94C39-EBE0-4FE5-8191-8F4189C0694A}"/>
                  </a:ext>
                </a:extLst>
              </p:cNvPr>
              <p:cNvSpPr txBox="1">
                <a:spLocks noRot="1" noChangeAspect="1" noMove="1" noResize="1" noEditPoints="1" noAdjustHandles="1" noChangeArrowheads="1" noChangeShapeType="1" noTextEdit="1"/>
              </p:cNvSpPr>
              <p:nvPr/>
            </p:nvSpPr>
            <p:spPr>
              <a:xfrm>
                <a:off x="2888280" y="3266767"/>
                <a:ext cx="3108327" cy="531940"/>
              </a:xfrm>
              <a:prstGeom prst="rect">
                <a:avLst/>
              </a:prstGeom>
              <a:blipFill>
                <a:blip r:embed="rId5"/>
                <a:stretch>
                  <a:fillRect t="-3448" b="-18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7D8B86F-3545-427A-84B3-FC1B4020C109}"/>
                  </a:ext>
                </a:extLst>
              </p:cNvPr>
              <p:cNvSpPr txBox="1"/>
              <p:nvPr/>
            </p:nvSpPr>
            <p:spPr>
              <a:xfrm>
                <a:off x="2781965" y="4185641"/>
                <a:ext cx="3108327" cy="587469"/>
              </a:xfrm>
              <a:prstGeom prst="rect">
                <a:avLst/>
              </a:prstGeom>
              <a:noFill/>
            </p:spPr>
            <p:txBody>
              <a:bodyPr wrap="square" lIns="0" tIns="0" rIns="0" bIns="0" rtlCol="0">
                <a:spAutoFit/>
              </a:bodyPr>
              <a:lstStyle/>
              <a:p>
                <a:r>
                  <a:rPr lang="en-US" sz="2800" dirty="0"/>
                  <a:t>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𝑝</m:t>
                        </m:r>
                        <m:r>
                          <a:rPr lang="en-US" sz="2400" b="0" i="1" smtClean="0">
                            <a:latin typeface="Cambria Math" panose="02040503050406030204" pitchFamily="18" charset="0"/>
                          </a:rPr>
                          <m:t> </m:t>
                        </m:r>
                        <m:r>
                          <a:rPr lang="en-US" sz="2400" i="1" smtClean="0">
                            <a:latin typeface="Cambria Math" panose="02040503050406030204" pitchFamily="18" charset="0"/>
                          </a:rPr>
                          <m:t>𝑑</m:t>
                        </m:r>
                        <m: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𝑉</m:t>
                        </m:r>
                        <m:r>
                          <a:rPr lang="en-US" sz="2400" b="0" i="1" smtClean="0">
                            <a:latin typeface="Cambria Math" panose="02040503050406030204" pitchFamily="18" charset="0"/>
                          </a:rPr>
                          <m:t> </m:t>
                        </m:r>
                        <m:r>
                          <a:rPr lang="en-US" sz="2400" b="0" i="1" smtClean="0">
                            <a:latin typeface="Cambria Math" panose="02040503050406030204" pitchFamily="18" charset="0"/>
                          </a:rPr>
                          <m:t>𝑑𝑝</m:t>
                        </m:r>
                      </m:num>
                      <m:den>
                        <m:r>
                          <a:rPr lang="en-US" sz="2400" b="0" i="1" smtClean="0">
                            <a:latin typeface="Cambria Math" panose="02040503050406030204" pitchFamily="18" charset="0"/>
                          </a:rPr>
                          <m:t>𝑅</m:t>
                        </m:r>
                      </m:den>
                    </m:f>
                  </m:oMath>
                </a14:m>
                <a:r>
                  <a:rPr lang="en-US" sz="2400" dirty="0">
                    <a:latin typeface="Arial" panose="020B0604020202020204" pitchFamily="34" charset="0"/>
                    <a:cs typeface="Arial" panose="020B0604020202020204" pitchFamily="34" charset="0"/>
                  </a:rPr>
                  <a:t> =</a:t>
                </a:r>
                <a:r>
                  <a:rPr lang="en-US" sz="2400" dirty="0">
                    <a:solidFill>
                      <a:prstClr val="black"/>
                    </a:solidFill>
                    <a:latin typeface="Arial" panose="020B0604020202020204" pitchFamily="34" charset="0"/>
                    <a:cs typeface="Arial" panose="020B0604020202020204" pitchFamily="34" charset="0"/>
                  </a:rPr>
                  <a:t> – </a:t>
                </a:r>
                <a14:m>
                  <m:oMath xmlns:m="http://schemas.openxmlformats.org/officeDocument/2006/math">
                    <m:f>
                      <m:fPr>
                        <m:ctrlPr>
                          <a:rPr lang="en-US" sz="2400" i="1">
                            <a:solidFill>
                              <a:prstClr val="black"/>
                            </a:solidFill>
                            <a:latin typeface="Cambria Math" panose="02040503050406030204" pitchFamily="18" charset="0"/>
                            <a:cs typeface="Arial" panose="020B0604020202020204" pitchFamily="34" charset="0"/>
                          </a:rPr>
                        </m:ctrlPr>
                      </m:fPr>
                      <m:num>
                        <m:r>
                          <m:rPr>
                            <m:sty m:val="p"/>
                          </m:rPr>
                          <a:rPr lang="en-US" sz="2400">
                            <a:solidFill>
                              <a:prstClr val="black"/>
                            </a:solidFill>
                            <a:latin typeface="Cambria Math" panose="02040503050406030204" pitchFamily="18" charset="0"/>
                            <a:cs typeface="Arial" panose="020B0604020202020204" pitchFamily="34" charset="0"/>
                          </a:rPr>
                          <m:t>p</m:t>
                        </m:r>
                        <m:r>
                          <a:rPr lang="en-US" sz="2400" b="0" i="0" smtClean="0">
                            <a:solidFill>
                              <a:prstClr val="black"/>
                            </a:solidFill>
                            <a:latin typeface="Cambria Math" panose="02040503050406030204" pitchFamily="18" charset="0"/>
                            <a:cs typeface="Arial" panose="020B0604020202020204" pitchFamily="34" charset="0"/>
                          </a:rPr>
                          <m:t> </m:t>
                        </m:r>
                        <m:r>
                          <m:rPr>
                            <m:sty m:val="p"/>
                          </m:rPr>
                          <a:rPr lang="en-US" sz="2400">
                            <a:solidFill>
                              <a:prstClr val="black"/>
                            </a:solidFill>
                            <a:latin typeface="Cambria Math" panose="02040503050406030204" pitchFamily="18" charset="0"/>
                            <a:cs typeface="Arial" panose="020B0604020202020204" pitchFamily="34" charset="0"/>
                          </a:rPr>
                          <m:t>dV</m:t>
                        </m:r>
                      </m:num>
                      <m:den>
                        <m:sSub>
                          <m:sSubPr>
                            <m:ctrlPr>
                              <a:rPr lang="en-US" sz="2400" i="1">
                                <a:solidFill>
                                  <a:prstClr val="black"/>
                                </a:solidFill>
                                <a:latin typeface="Cambria Math" panose="02040503050406030204" pitchFamily="18" charset="0"/>
                                <a:cs typeface="Arial" panose="020B0604020202020204" pitchFamily="34" charset="0"/>
                              </a:rPr>
                            </m:ctrlPr>
                          </m:sSubPr>
                          <m:e>
                            <m:r>
                              <m:rPr>
                                <m:sty m:val="p"/>
                              </m:rPr>
                              <a:rPr lang="en-US" sz="2400">
                                <a:solidFill>
                                  <a:prstClr val="black"/>
                                </a:solidFill>
                                <a:latin typeface="Cambria Math" panose="02040503050406030204" pitchFamily="18" charset="0"/>
                                <a:cs typeface="Arial" panose="020B0604020202020204" pitchFamily="34" charset="0"/>
                              </a:rPr>
                              <m:t>C</m:t>
                            </m:r>
                          </m:e>
                          <m:sub>
                            <m:r>
                              <m:rPr>
                                <m:sty m:val="p"/>
                              </m:rPr>
                              <a:rPr lang="en-US" sz="2400">
                                <a:solidFill>
                                  <a:prstClr val="black"/>
                                </a:solidFill>
                                <a:latin typeface="Cambria Math" panose="02040503050406030204" pitchFamily="18" charset="0"/>
                                <a:cs typeface="Arial" panose="020B0604020202020204" pitchFamily="34" charset="0"/>
                              </a:rPr>
                              <m:t>V</m:t>
                            </m:r>
                          </m:sub>
                        </m:sSub>
                      </m:den>
                    </m:f>
                  </m:oMath>
                </a14:m>
                <a:endParaRPr lang="en-US" sz="2400" dirty="0">
                  <a:solidFill>
                    <a:srgbClr val="FF0000"/>
                  </a:solidFill>
                  <a:latin typeface="Arial" panose="020B060402020202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B7D8B86F-3545-427A-84B3-FC1B4020C109}"/>
                  </a:ext>
                </a:extLst>
              </p:cNvPr>
              <p:cNvSpPr txBox="1">
                <a:spLocks noRot="1" noChangeAspect="1" noMove="1" noResize="1" noEditPoints="1" noAdjustHandles="1" noChangeArrowheads="1" noChangeShapeType="1" noTextEdit="1"/>
              </p:cNvSpPr>
              <p:nvPr/>
            </p:nvSpPr>
            <p:spPr>
              <a:xfrm>
                <a:off x="2781965" y="4185641"/>
                <a:ext cx="3108327" cy="587469"/>
              </a:xfrm>
              <a:prstGeom prst="rect">
                <a:avLst/>
              </a:prstGeom>
              <a:blipFill>
                <a:blip r:embed="rId6"/>
                <a:stretch>
                  <a:fillRect t="-1042"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B646808-2587-4AA3-8FCB-6B5AD8D8EA7E}"/>
                  </a:ext>
                </a:extLst>
              </p:cNvPr>
              <p:cNvSpPr/>
              <p:nvPr/>
            </p:nvSpPr>
            <p:spPr>
              <a:xfrm>
                <a:off x="7180011" y="4139474"/>
                <a:ext cx="2547085" cy="679801"/>
              </a:xfrm>
              <a:prstGeom prst="rect">
                <a:avLst/>
              </a:prstGeom>
            </p:spPr>
            <p:txBody>
              <a:bodyPr wrap="square">
                <a:spAutoFit/>
              </a:bodyPr>
              <a:lstStyle/>
              <a:p>
                <a:pPr lvl="0">
                  <a:defRPr/>
                </a:pPr>
                <a:r>
                  <a:rPr lang="en-US" sz="2400" dirty="0">
                    <a:solidFill>
                      <a:srgbClr val="FF0000"/>
                    </a:solidFill>
                    <a:latin typeface="Arial" panose="020B0604020202020204" pitchFamily="34" charset="0"/>
                    <a:cs typeface="Arial" panose="020B0604020202020204" pitchFamily="34" charset="0"/>
                  </a:rPr>
                  <a:t> [ n dT</a:t>
                </a:r>
                <a:r>
                  <a:rPr lang="en-US" sz="2400" dirty="0">
                    <a:solidFill>
                      <a:prstClr val="black"/>
                    </a:solidFill>
                    <a:latin typeface="Arial" panose="020B0604020202020204" pitchFamily="34" charset="0"/>
                    <a:cs typeface="Arial" panose="020B0604020202020204" pitchFamily="34" charset="0"/>
                  </a:rPr>
                  <a:t> = – </a:t>
                </a:r>
                <a14:m>
                  <m:oMath xmlns:m="http://schemas.openxmlformats.org/officeDocument/2006/math">
                    <m:f>
                      <m:fPr>
                        <m:ctrlPr>
                          <a:rPr lang="en-US" sz="2400" i="1" smtClean="0">
                            <a:solidFill>
                              <a:prstClr val="black"/>
                            </a:solidFill>
                            <a:latin typeface="Cambria Math" panose="02040503050406030204" pitchFamily="18" charset="0"/>
                            <a:cs typeface="Arial" panose="020B0604020202020204" pitchFamily="34" charset="0"/>
                          </a:rPr>
                        </m:ctrlPr>
                      </m:fPr>
                      <m:num>
                        <m:r>
                          <m:rPr>
                            <m:sty m:val="p"/>
                          </m:rPr>
                          <a:rPr lang="en-US" sz="2400" b="0" i="0" smtClean="0">
                            <a:solidFill>
                              <a:prstClr val="black"/>
                            </a:solidFill>
                            <a:latin typeface="Cambria Math" panose="02040503050406030204" pitchFamily="18" charset="0"/>
                            <a:cs typeface="Arial" panose="020B0604020202020204" pitchFamily="34" charset="0"/>
                          </a:rPr>
                          <m:t>p</m:t>
                        </m:r>
                        <m:r>
                          <a:rPr lang="en-US" sz="2400" b="0" i="0" smtClean="0">
                            <a:solidFill>
                              <a:prstClr val="black"/>
                            </a:solidFill>
                            <a:latin typeface="Cambria Math" panose="02040503050406030204" pitchFamily="18" charset="0"/>
                            <a:cs typeface="Arial" panose="020B0604020202020204" pitchFamily="34" charset="0"/>
                          </a:rPr>
                          <m:t> </m:t>
                        </m:r>
                        <m:r>
                          <m:rPr>
                            <m:sty m:val="p"/>
                          </m:rPr>
                          <a:rPr lang="en-US" sz="2400" b="0" i="0" smtClean="0">
                            <a:solidFill>
                              <a:prstClr val="black"/>
                            </a:solidFill>
                            <a:latin typeface="Cambria Math" panose="02040503050406030204" pitchFamily="18" charset="0"/>
                            <a:cs typeface="Arial" panose="020B0604020202020204" pitchFamily="34" charset="0"/>
                          </a:rPr>
                          <m:t>dV</m:t>
                        </m:r>
                      </m:num>
                      <m:den>
                        <m:sSub>
                          <m:sSubPr>
                            <m:ctrlPr>
                              <a:rPr lang="en-US" sz="2400" i="1" smtClean="0">
                                <a:solidFill>
                                  <a:prstClr val="black"/>
                                </a:solidFill>
                                <a:latin typeface="Cambria Math" panose="02040503050406030204" pitchFamily="18" charset="0"/>
                                <a:cs typeface="Arial" panose="020B0604020202020204" pitchFamily="34" charset="0"/>
                              </a:rPr>
                            </m:ctrlPr>
                          </m:sSubPr>
                          <m:e>
                            <m:r>
                              <m:rPr>
                                <m:sty m:val="p"/>
                              </m:rPr>
                              <a:rPr lang="en-US" sz="2400" b="0" i="0" smtClean="0">
                                <a:solidFill>
                                  <a:prstClr val="black"/>
                                </a:solidFill>
                                <a:latin typeface="Cambria Math" panose="02040503050406030204" pitchFamily="18" charset="0"/>
                                <a:cs typeface="Arial" panose="020B0604020202020204" pitchFamily="34" charset="0"/>
                              </a:rPr>
                              <m:t>C</m:t>
                            </m:r>
                          </m:e>
                          <m:sub>
                            <m:r>
                              <m:rPr>
                                <m:sty m:val="p"/>
                              </m:rPr>
                              <a:rPr lang="en-US" sz="2400" b="0" i="0" smtClean="0">
                                <a:solidFill>
                                  <a:prstClr val="black"/>
                                </a:solidFill>
                                <a:latin typeface="Cambria Math" panose="02040503050406030204" pitchFamily="18" charset="0"/>
                                <a:cs typeface="Arial" panose="020B0604020202020204" pitchFamily="34" charset="0"/>
                              </a:rPr>
                              <m:t>V</m:t>
                            </m:r>
                          </m:sub>
                        </m:sSub>
                      </m:den>
                    </m:f>
                  </m:oMath>
                </a14:m>
                <a:r>
                  <a:rPr lang="en-US" sz="2400" dirty="0">
                    <a:solidFill>
                      <a:prstClr val="black"/>
                    </a:solidFill>
                    <a:latin typeface="Arial" panose="020B0604020202020204" pitchFamily="34" charset="0"/>
                    <a:cs typeface="Arial" panose="020B0604020202020204" pitchFamily="34" charset="0"/>
                  </a:rPr>
                  <a:t> ] </a:t>
                </a:r>
              </a:p>
            </p:txBody>
          </p:sp>
        </mc:Choice>
        <mc:Fallback xmlns="">
          <p:sp>
            <p:nvSpPr>
              <p:cNvPr id="10" name="Rectangle 9">
                <a:extLst>
                  <a:ext uri="{FF2B5EF4-FFF2-40B4-BE49-F238E27FC236}">
                    <a16:creationId xmlns:a16="http://schemas.microsoft.com/office/drawing/2014/main" id="{8B646808-2587-4AA3-8FCB-6B5AD8D8EA7E}"/>
                  </a:ext>
                </a:extLst>
              </p:cNvPr>
              <p:cNvSpPr>
                <a:spLocks noRot="1" noChangeAspect="1" noMove="1" noResize="1" noEditPoints="1" noAdjustHandles="1" noChangeArrowheads="1" noChangeShapeType="1" noTextEdit="1"/>
              </p:cNvSpPr>
              <p:nvPr/>
            </p:nvSpPr>
            <p:spPr>
              <a:xfrm>
                <a:off x="7180011" y="4139474"/>
                <a:ext cx="2547085" cy="679801"/>
              </a:xfrm>
              <a:prstGeom prst="rect">
                <a:avLst/>
              </a:prstGeom>
              <a:blipFill>
                <a:blip r:embed="rId7"/>
                <a:stretch>
                  <a:fillRect l="-478" b="-8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63FB3F4-155F-497E-9FED-1D702499FAA1}"/>
                  </a:ext>
                </a:extLst>
              </p:cNvPr>
              <p:cNvSpPr txBox="1"/>
              <p:nvPr/>
            </p:nvSpPr>
            <p:spPr>
              <a:xfrm>
                <a:off x="2781964" y="5280624"/>
                <a:ext cx="5073908" cy="577594"/>
              </a:xfrm>
              <a:prstGeom prst="rect">
                <a:avLst/>
              </a:prstGeom>
              <a:noFill/>
            </p:spPr>
            <p:txBody>
              <a:bodyPr wrap="square" lIns="0" tIns="0" rIns="0" bIns="0" rtlCol="0">
                <a:spAutoFit/>
              </a:bodyPr>
              <a:lstStyle/>
              <a:p>
                <a:r>
                  <a:rPr lang="en-US" sz="2800" dirty="0"/>
                  <a:t>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 </m:t>
                    </m:r>
                    <m:r>
                      <a:rPr lang="en-US" sz="2400" i="1" smtClean="0">
                        <a:latin typeface="Cambria Math" panose="02040503050406030204" pitchFamily="18" charset="0"/>
                      </a:rPr>
                      <m:t>𝑑</m:t>
                    </m:r>
                    <m: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𝑉</m:t>
                    </m:r>
                    <m:r>
                      <a:rPr lang="en-US" sz="2400" b="0" i="1" smtClean="0">
                        <a:latin typeface="Cambria Math" panose="02040503050406030204" pitchFamily="18" charset="0"/>
                      </a:rPr>
                      <m:t> </m:t>
                    </m:r>
                    <m:r>
                      <a:rPr lang="en-US" sz="2400" b="0" i="1" smtClean="0">
                        <a:latin typeface="Cambria Math" panose="02040503050406030204" pitchFamily="18" charset="0"/>
                      </a:rPr>
                      <m:t>𝑑𝑝</m:t>
                    </m:r>
                  </m:oMath>
                </a14:m>
                <a:r>
                  <a:rPr lang="en-US" sz="2400" dirty="0">
                    <a:latin typeface="Arial" panose="020B0604020202020204" pitchFamily="34" charset="0"/>
                    <a:cs typeface="Arial" panose="020B0604020202020204" pitchFamily="34" charset="0"/>
                  </a:rPr>
                  <a:t> =</a:t>
                </a:r>
                <a:r>
                  <a:rPr lang="en-US" sz="2400" dirty="0">
                    <a:solidFill>
                      <a:prstClr val="black"/>
                    </a:solidFill>
                    <a:latin typeface="Arial" panose="020B0604020202020204" pitchFamily="34" charset="0"/>
                    <a:cs typeface="Arial" panose="020B0604020202020204" pitchFamily="34" charset="0"/>
                  </a:rPr>
                  <a:t> – </a:t>
                </a:r>
                <a:r>
                  <a:rPr lang="en-US" sz="2400" dirty="0">
                    <a:solidFill>
                      <a:schemeClr val="tx1"/>
                    </a:solidFill>
                    <a:latin typeface="Arial" panose="020B0604020202020204" pitchFamily="34" charset="0"/>
                    <a:cs typeface="Arial" panose="020B0604020202020204" pitchFamily="34" charset="0"/>
                  </a:rPr>
                  <a:t>(</a:t>
                </a:r>
                <a14:m>
                  <m:oMath xmlns:m="http://schemas.openxmlformats.org/officeDocument/2006/math">
                    <m:f>
                      <m:fPr>
                        <m:ctrlPr>
                          <a:rPr lang="en-US" sz="2400" i="1">
                            <a:solidFill>
                              <a:schemeClr val="tx1"/>
                            </a:solidFill>
                            <a:latin typeface="Cambria Math" panose="02040503050406030204" pitchFamily="18" charset="0"/>
                            <a:cs typeface="Arial" panose="020B0604020202020204" pitchFamily="34" charset="0"/>
                          </a:rPr>
                        </m:ctrlPr>
                      </m:fPr>
                      <m:num>
                        <m:r>
                          <m:rPr>
                            <m:sty m:val="p"/>
                          </m:rPr>
                          <a:rPr lang="en-US" sz="2400" b="0" i="0" smtClean="0">
                            <a:solidFill>
                              <a:srgbClr val="00B0F0"/>
                            </a:solidFill>
                            <a:latin typeface="Cambria Math" panose="02040503050406030204" pitchFamily="18" charset="0"/>
                            <a:cs typeface="Arial" panose="020B0604020202020204" pitchFamily="34" charset="0"/>
                          </a:rPr>
                          <m:t>R</m:t>
                        </m:r>
                        <m:r>
                          <a:rPr lang="en-US" sz="2400" b="0" i="0" smtClean="0">
                            <a:solidFill>
                              <a:schemeClr val="tx1"/>
                            </a:solidFill>
                            <a:latin typeface="Cambria Math" panose="02040503050406030204" pitchFamily="18" charset="0"/>
                            <a:cs typeface="Arial" panose="020B0604020202020204" pitchFamily="34" charset="0"/>
                          </a:rPr>
                          <m:t> </m:t>
                        </m:r>
                      </m:num>
                      <m:den>
                        <m:sSub>
                          <m:sSubPr>
                            <m:ctrlPr>
                              <a:rPr lang="en-US" sz="2400" i="1">
                                <a:solidFill>
                                  <a:schemeClr val="tx1"/>
                                </a:solidFill>
                                <a:latin typeface="Cambria Math" panose="02040503050406030204" pitchFamily="18" charset="0"/>
                                <a:cs typeface="Arial" panose="020B0604020202020204" pitchFamily="34" charset="0"/>
                              </a:rPr>
                            </m:ctrlPr>
                          </m:sSubPr>
                          <m:e>
                            <m:r>
                              <m:rPr>
                                <m:sty m:val="p"/>
                              </m:rPr>
                              <a:rPr lang="en-US" sz="2400">
                                <a:solidFill>
                                  <a:schemeClr val="tx1"/>
                                </a:solidFill>
                                <a:latin typeface="Cambria Math" panose="02040503050406030204" pitchFamily="18" charset="0"/>
                                <a:cs typeface="Arial" panose="020B0604020202020204" pitchFamily="34" charset="0"/>
                              </a:rPr>
                              <m:t>C</m:t>
                            </m:r>
                          </m:e>
                          <m:sub>
                            <m:r>
                              <m:rPr>
                                <m:sty m:val="p"/>
                              </m:rPr>
                              <a:rPr lang="en-US" sz="2400">
                                <a:solidFill>
                                  <a:schemeClr val="tx1"/>
                                </a:solidFill>
                                <a:latin typeface="Cambria Math" panose="02040503050406030204" pitchFamily="18" charset="0"/>
                                <a:cs typeface="Arial" panose="020B0604020202020204" pitchFamily="34" charset="0"/>
                              </a:rPr>
                              <m:t>V</m:t>
                            </m:r>
                          </m:sub>
                        </m:sSub>
                      </m:den>
                    </m:f>
                  </m:oMath>
                </a14:m>
                <a:r>
                  <a:rPr lang="en-US" sz="2400" dirty="0">
                    <a:solidFill>
                      <a:schemeClr val="tx1"/>
                    </a:solidFill>
                    <a:latin typeface="Arial" panose="020B0604020202020204" pitchFamily="34" charset="0"/>
                    <a:cs typeface="Arial" panose="020B0604020202020204" pitchFamily="34" charset="0"/>
                  </a:rPr>
                  <a:t>) p </a:t>
                </a:r>
                <a:r>
                  <a:rPr lang="en-US" sz="2400" dirty="0" err="1">
                    <a:solidFill>
                      <a:schemeClr val="tx1"/>
                    </a:solidFill>
                    <a:latin typeface="Arial" panose="020B0604020202020204" pitchFamily="34" charset="0"/>
                    <a:cs typeface="Arial" panose="020B0604020202020204" pitchFamily="34" charset="0"/>
                  </a:rPr>
                  <a:t>dV</a:t>
                </a:r>
                <a:endParaRPr lang="en-US" sz="2400" dirty="0">
                  <a:solidFill>
                    <a:srgbClr val="FF0000"/>
                  </a:solidFill>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C63FB3F4-155F-497E-9FED-1D702499FAA1}"/>
                  </a:ext>
                </a:extLst>
              </p:cNvPr>
              <p:cNvSpPr txBox="1">
                <a:spLocks noRot="1" noChangeAspect="1" noMove="1" noResize="1" noEditPoints="1" noAdjustHandles="1" noChangeArrowheads="1" noChangeShapeType="1" noTextEdit="1"/>
              </p:cNvSpPr>
              <p:nvPr/>
            </p:nvSpPr>
            <p:spPr>
              <a:xfrm>
                <a:off x="2781964" y="5280624"/>
                <a:ext cx="5073908" cy="577594"/>
              </a:xfrm>
              <a:prstGeom prst="rect">
                <a:avLst/>
              </a:prstGeom>
              <a:blipFill>
                <a:blip r:embed="rId8"/>
                <a:stretch>
                  <a:fillRect t="-2105" b="-9474"/>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132BD98C-7591-4E74-804A-1252CCAE8E6D}"/>
              </a:ext>
            </a:extLst>
          </p:cNvPr>
          <p:cNvSpPr/>
          <p:nvPr/>
        </p:nvSpPr>
        <p:spPr>
          <a:xfrm>
            <a:off x="7388329" y="5326789"/>
            <a:ext cx="2021707" cy="461665"/>
          </a:xfrm>
          <a:prstGeom prst="rect">
            <a:avLst/>
          </a:prstGeom>
        </p:spPr>
        <p:txBody>
          <a:bodyPr wrap="none">
            <a:spAutoFit/>
          </a:bodyPr>
          <a:lstStyle/>
          <a:p>
            <a:pPr lvl="0"/>
            <a:r>
              <a:rPr lang="en-US" sz="2400" dirty="0">
                <a:solidFill>
                  <a:prstClr val="black"/>
                </a:solidFill>
                <a:latin typeface="Arial" panose="020B0604020202020204" pitchFamily="34" charset="0"/>
                <a:cs typeface="Arial" panose="020B0604020202020204" pitchFamily="34" charset="0"/>
              </a:rPr>
              <a:t>[C</a:t>
            </a:r>
            <a:r>
              <a:rPr lang="en-US" sz="2400" baseline="-25000" dirty="0">
                <a:solidFill>
                  <a:prstClr val="black"/>
                </a:solidFill>
                <a:latin typeface="Arial" panose="020B0604020202020204" pitchFamily="34" charset="0"/>
                <a:cs typeface="Arial" panose="020B0604020202020204" pitchFamily="34" charset="0"/>
              </a:rPr>
              <a:t>p</a:t>
            </a:r>
            <a:r>
              <a:rPr lang="en-US" sz="2400" dirty="0">
                <a:solidFill>
                  <a:prstClr val="black"/>
                </a:solidFill>
                <a:latin typeface="Arial" panose="020B0604020202020204" pitchFamily="34" charset="0"/>
                <a:cs typeface="Arial" panose="020B0604020202020204" pitchFamily="34" charset="0"/>
              </a:rPr>
              <a:t> –  C</a:t>
            </a:r>
            <a:r>
              <a:rPr lang="en-US" sz="2400" baseline="-25000" dirty="0">
                <a:solidFill>
                  <a:prstClr val="black"/>
                </a:solidFill>
                <a:latin typeface="Arial" panose="020B0604020202020204" pitchFamily="34" charset="0"/>
                <a:cs typeface="Arial" panose="020B0604020202020204" pitchFamily="34" charset="0"/>
              </a:rPr>
              <a:t>V </a:t>
            </a:r>
            <a:r>
              <a:rPr lang="en-US" sz="2400" dirty="0">
                <a:solidFill>
                  <a:prstClr val="black"/>
                </a:solidFill>
                <a:latin typeface="Arial" panose="020B0604020202020204" pitchFamily="34" charset="0"/>
                <a:cs typeface="Arial" panose="020B0604020202020204" pitchFamily="34" charset="0"/>
              </a:rPr>
              <a:t>= </a:t>
            </a:r>
            <a:r>
              <a:rPr lang="en-US" sz="2400" dirty="0">
                <a:solidFill>
                  <a:srgbClr val="00B0F0"/>
                </a:solidFill>
                <a:latin typeface="Arial" panose="020B0604020202020204" pitchFamily="34" charset="0"/>
                <a:cs typeface="Arial" panose="020B0604020202020204" pitchFamily="34" charset="0"/>
              </a:rPr>
              <a:t>R</a:t>
            </a:r>
            <a:r>
              <a:rPr lang="en-US" sz="2400" dirty="0">
                <a:latin typeface="Arial" panose="020B0604020202020204" pitchFamily="34" charset="0"/>
                <a:cs typeface="Arial" panose="020B0604020202020204" pitchFamily="34" charset="0"/>
              </a:rPr>
              <a:t>]</a:t>
            </a:r>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647EFD4-45AD-4715-9EEC-E866A8C967AE}"/>
                  </a:ext>
                </a:extLst>
              </p:cNvPr>
              <p:cNvSpPr txBox="1"/>
              <p:nvPr/>
            </p:nvSpPr>
            <p:spPr>
              <a:xfrm>
                <a:off x="7855872" y="1210348"/>
                <a:ext cx="3544657" cy="595228"/>
              </a:xfrm>
              <a:prstGeom prst="rect">
                <a:avLst/>
              </a:prstGeom>
              <a:noFill/>
            </p:spPr>
            <p:txBody>
              <a:bodyPr wrap="square" lIns="0" tIns="0" rIns="0" bIns="0" rtlCol="0">
                <a:spAutoFit/>
              </a:bodyPr>
              <a:lstStyle/>
              <a:p>
                <a:r>
                  <a:rPr lang="en-US" sz="2800" dirty="0"/>
                  <a:t> </a:t>
                </a:r>
                <a:r>
                  <a:rPr lang="en-US" sz="2800" dirty="0">
                    <a:solidFill>
                      <a:srgbClr val="00B050"/>
                    </a:solidFill>
                  </a:rPr>
                  <a:t>[</a:t>
                </a:r>
                <a14:m>
                  <m:oMath xmlns:m="http://schemas.openxmlformats.org/officeDocument/2006/math">
                    <m:f>
                      <m:fPr>
                        <m:ctrlPr>
                          <a:rPr lang="en-US" sz="2400" i="1" smtClean="0">
                            <a:solidFill>
                              <a:srgbClr val="00B050"/>
                            </a:solidFill>
                            <a:latin typeface="Cambria Math" panose="02040503050406030204" pitchFamily="18" charset="0"/>
                          </a:rPr>
                        </m:ctrlPr>
                      </m:fPr>
                      <m:num>
                        <m:r>
                          <a:rPr lang="en-US" sz="2400" i="1" smtClean="0">
                            <a:solidFill>
                              <a:srgbClr val="00B050"/>
                            </a:solidFill>
                            <a:latin typeface="Cambria Math" panose="02040503050406030204" pitchFamily="18" charset="0"/>
                          </a:rPr>
                          <m:t>𝑑</m:t>
                        </m:r>
                      </m:num>
                      <m:den>
                        <m:r>
                          <a:rPr lang="en-US" sz="2400" i="1" smtClean="0">
                            <a:solidFill>
                              <a:srgbClr val="00B050"/>
                            </a:solidFill>
                            <a:latin typeface="Cambria Math" panose="02040503050406030204" pitchFamily="18" charset="0"/>
                          </a:rPr>
                          <m:t>𝑑</m:t>
                        </m:r>
                        <m:r>
                          <a:rPr lang="en-US" sz="2400" b="0" i="1" smtClean="0">
                            <a:solidFill>
                              <a:srgbClr val="00B050"/>
                            </a:solidFill>
                            <a:latin typeface="Cambria Math" panose="02040503050406030204" pitchFamily="18" charset="0"/>
                          </a:rPr>
                          <m:t>𝑥</m:t>
                        </m:r>
                      </m:den>
                    </m:f>
                  </m:oMath>
                </a14:m>
                <a:r>
                  <a:rPr lang="en-US" sz="2400" dirty="0">
                    <a:solidFill>
                      <a:srgbClr val="00B050"/>
                    </a:solidFill>
                    <a:latin typeface="Arial" panose="020B0604020202020204" pitchFamily="34" charset="0"/>
                    <a:cs typeface="Arial" panose="020B0604020202020204" pitchFamily="34" charset="0"/>
                  </a:rPr>
                  <a:t> (</a:t>
                </a:r>
                <a:r>
                  <a:rPr lang="en-US" sz="2400" dirty="0" err="1">
                    <a:solidFill>
                      <a:srgbClr val="00B050"/>
                    </a:solidFill>
                    <a:latin typeface="Arial" panose="020B0604020202020204" pitchFamily="34" charset="0"/>
                    <a:cs typeface="Arial" panose="020B0604020202020204" pitchFamily="34" charset="0"/>
                  </a:rPr>
                  <a:t>uv</a:t>
                </a:r>
                <a:r>
                  <a:rPr lang="en-US" sz="2400" dirty="0">
                    <a:solidFill>
                      <a:srgbClr val="00B050"/>
                    </a:solidFill>
                    <a:latin typeface="Arial" panose="020B0604020202020204" pitchFamily="34" charset="0"/>
                    <a:cs typeface="Arial" panose="020B0604020202020204" pitchFamily="34" charset="0"/>
                  </a:rPr>
                  <a:t>) = </a:t>
                </a:r>
                <a14:m>
                  <m:oMath xmlns:m="http://schemas.openxmlformats.org/officeDocument/2006/math">
                    <m:r>
                      <m:rPr>
                        <m:nor/>
                      </m:rPr>
                      <a:rPr lang="en-US" sz="2800" dirty="0" smtClean="0">
                        <a:solidFill>
                          <a:srgbClr val="00B050"/>
                        </a:solidFill>
                        <a:latin typeface="Cambria Math" panose="02040503050406030204" pitchFamily="18" charset="0"/>
                      </a:rPr>
                      <m:t>u</m:t>
                    </m:r>
                    <m:r>
                      <m:rPr>
                        <m:nor/>
                      </m:rPr>
                      <a:rPr lang="en-US" sz="2800" dirty="0">
                        <a:solidFill>
                          <a:srgbClr val="00B050"/>
                        </a:solidFill>
                      </a:rPr>
                      <m:t> </m:t>
                    </m:r>
                    <m:f>
                      <m:fPr>
                        <m:ctrlPr>
                          <a:rPr lang="en-US" sz="2400" i="1">
                            <a:solidFill>
                              <a:srgbClr val="00B050"/>
                            </a:solidFill>
                            <a:latin typeface="Cambria Math" panose="02040503050406030204" pitchFamily="18" charset="0"/>
                          </a:rPr>
                        </m:ctrlPr>
                      </m:fPr>
                      <m:num>
                        <m:r>
                          <a:rPr lang="en-US" sz="2400" i="1">
                            <a:solidFill>
                              <a:srgbClr val="00B050"/>
                            </a:solidFill>
                            <a:latin typeface="Cambria Math" panose="02040503050406030204" pitchFamily="18" charset="0"/>
                          </a:rPr>
                          <m:t>𝑑</m:t>
                        </m:r>
                        <m:r>
                          <a:rPr lang="en-US" sz="2400" b="0" i="1" smtClean="0">
                            <a:solidFill>
                              <a:srgbClr val="00B050"/>
                            </a:solidFill>
                            <a:latin typeface="Cambria Math" panose="02040503050406030204" pitchFamily="18" charset="0"/>
                          </a:rPr>
                          <m:t>𝑣</m:t>
                        </m:r>
                      </m:num>
                      <m:den>
                        <m:r>
                          <a:rPr lang="en-US" sz="2400" i="1">
                            <a:solidFill>
                              <a:srgbClr val="00B050"/>
                            </a:solidFill>
                            <a:latin typeface="Cambria Math" panose="02040503050406030204" pitchFamily="18" charset="0"/>
                          </a:rPr>
                          <m:t>𝑑</m:t>
                        </m:r>
                        <m:r>
                          <a:rPr lang="en-US" sz="2400" b="0" i="1" smtClean="0">
                            <a:solidFill>
                              <a:srgbClr val="00B050"/>
                            </a:solidFill>
                            <a:latin typeface="Cambria Math" panose="02040503050406030204" pitchFamily="18" charset="0"/>
                          </a:rPr>
                          <m:t>𝑥</m:t>
                        </m:r>
                      </m:den>
                    </m:f>
                    <m:r>
                      <m:rPr>
                        <m:nor/>
                      </m:rPr>
                      <a:rPr lang="en-US" sz="2400" dirty="0">
                        <a:solidFill>
                          <a:srgbClr val="00B050"/>
                        </a:solidFill>
                        <a:latin typeface="Arial" panose="020B0604020202020204" pitchFamily="34" charset="0"/>
                        <a:cs typeface="Arial" panose="020B0604020202020204" pitchFamily="34" charset="0"/>
                      </a:rPr>
                      <m:t> + </m:t>
                    </m:r>
                    <m:r>
                      <m:rPr>
                        <m:nor/>
                      </m:rPr>
                      <a:rPr lang="en-US" sz="2400" b="0" i="0" dirty="0" smtClean="0">
                        <a:solidFill>
                          <a:srgbClr val="00B050"/>
                        </a:solidFill>
                        <a:latin typeface="Arial" panose="020B0604020202020204" pitchFamily="34" charset="0"/>
                        <a:cs typeface="Arial" panose="020B0604020202020204" pitchFamily="34" charset="0"/>
                      </a:rPr>
                      <m:t>v</m:t>
                    </m:r>
                    <m:r>
                      <m:rPr>
                        <m:nor/>
                      </m:rPr>
                      <a:rPr lang="en-US" sz="2800" dirty="0">
                        <a:solidFill>
                          <a:srgbClr val="00B050"/>
                        </a:solidFill>
                      </a:rPr>
                      <m:t> </m:t>
                    </m:r>
                    <m:f>
                      <m:fPr>
                        <m:ctrlPr>
                          <a:rPr lang="en-US" sz="2400" i="1">
                            <a:solidFill>
                              <a:srgbClr val="00B050"/>
                            </a:solidFill>
                            <a:latin typeface="Cambria Math" panose="02040503050406030204" pitchFamily="18" charset="0"/>
                          </a:rPr>
                        </m:ctrlPr>
                      </m:fPr>
                      <m:num>
                        <m:r>
                          <a:rPr lang="en-US" sz="2400" i="1">
                            <a:solidFill>
                              <a:srgbClr val="00B050"/>
                            </a:solidFill>
                            <a:latin typeface="Cambria Math" panose="02040503050406030204" pitchFamily="18" charset="0"/>
                          </a:rPr>
                          <m:t>𝑑</m:t>
                        </m:r>
                        <m:r>
                          <a:rPr lang="en-US" sz="2400" b="0" i="1" smtClean="0">
                            <a:solidFill>
                              <a:srgbClr val="00B050"/>
                            </a:solidFill>
                            <a:latin typeface="Cambria Math" panose="02040503050406030204" pitchFamily="18" charset="0"/>
                          </a:rPr>
                          <m:t>𝑢</m:t>
                        </m:r>
                      </m:num>
                      <m:den>
                        <m:r>
                          <a:rPr lang="en-US" sz="2400" i="1">
                            <a:solidFill>
                              <a:srgbClr val="00B050"/>
                            </a:solidFill>
                            <a:latin typeface="Cambria Math" panose="02040503050406030204" pitchFamily="18" charset="0"/>
                          </a:rPr>
                          <m:t>𝑑</m:t>
                        </m:r>
                        <m:r>
                          <a:rPr lang="en-US" sz="2400" b="0" i="1" smtClean="0">
                            <a:solidFill>
                              <a:srgbClr val="00B050"/>
                            </a:solidFill>
                            <a:latin typeface="Cambria Math" panose="02040503050406030204" pitchFamily="18" charset="0"/>
                          </a:rPr>
                          <m:t>𝑥</m:t>
                        </m:r>
                      </m:den>
                    </m:f>
                  </m:oMath>
                </a14:m>
                <a:r>
                  <a:rPr lang="en-US" sz="2400" dirty="0">
                    <a:solidFill>
                      <a:srgbClr val="00B050"/>
                    </a:solidFill>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0647EFD4-45AD-4715-9EEC-E866A8C967AE}"/>
                  </a:ext>
                </a:extLst>
              </p:cNvPr>
              <p:cNvSpPr txBox="1">
                <a:spLocks noRot="1" noChangeAspect="1" noMove="1" noResize="1" noEditPoints="1" noAdjustHandles="1" noChangeArrowheads="1" noChangeShapeType="1" noTextEdit="1"/>
              </p:cNvSpPr>
              <p:nvPr/>
            </p:nvSpPr>
            <p:spPr>
              <a:xfrm>
                <a:off x="7855872" y="1210348"/>
                <a:ext cx="3544657" cy="595228"/>
              </a:xfrm>
              <a:prstGeom prst="rect">
                <a:avLst/>
              </a:prstGeom>
              <a:blipFill>
                <a:blip r:embed="rId9"/>
                <a:stretch>
                  <a:fillRect l="-3959" t="-5155" b="-21649"/>
                </a:stretch>
              </a:blipFill>
            </p:spPr>
            <p:txBody>
              <a:bodyPr/>
              <a:lstStyle/>
              <a:p>
                <a:r>
                  <a:rPr lang="en-US">
                    <a:noFill/>
                  </a:rPr>
                  <a:t> </a:t>
                </a:r>
              </a:p>
            </p:txBody>
          </p:sp>
        </mc:Fallback>
      </mc:AlternateContent>
    </p:spTree>
    <p:extLst>
      <p:ext uri="{BB962C8B-B14F-4D97-AF65-F5344CB8AC3E}">
        <p14:creationId xmlns:p14="http://schemas.microsoft.com/office/powerpoint/2010/main" val="315425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1CA372A0-C7D7-4258-B823-83A5CEF7E207}"/>
                  </a:ext>
                </a:extLst>
              </p:cNvPr>
              <p:cNvSpPr/>
              <p:nvPr/>
            </p:nvSpPr>
            <p:spPr>
              <a:xfrm>
                <a:off x="739247" y="5038617"/>
                <a:ext cx="2257609" cy="461665"/>
              </a:xfrm>
              <a:prstGeom prst="rect">
                <a:avLst/>
              </a:prstGeom>
            </p:spPr>
            <p:txBody>
              <a:bodyPr wrap="square">
                <a:spAutoFit/>
              </a:bodyPr>
              <a:lstStyle/>
              <a:p>
                <a:r>
                  <a:rPr lang="en-US" sz="2400" dirty="0">
                    <a:solidFill>
                      <a:schemeClr val="tx1"/>
                    </a:solidFill>
                    <a:latin typeface="Arial" panose="020B0604020202020204" pitchFamily="34" charset="0"/>
                    <a:cs typeface="Arial" panose="020B0604020202020204" pitchFamily="34" charset="0"/>
                  </a:rPr>
                  <a:t>ln (p</a:t>
                </a:r>
                <a14:m>
                  <m:oMath xmlns:m="http://schemas.openxmlformats.org/officeDocument/2006/math">
                    <m:sSup>
                      <m:sSupPr>
                        <m:ctrlPr>
                          <a:rPr lang="en-US" sz="240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𝑉</m:t>
                        </m:r>
                      </m:e>
                      <m:sup>
                        <m:r>
                          <a:rPr lang="en-US" sz="2400" i="1">
                            <a:solidFill>
                              <a:schemeClr val="tx1"/>
                            </a:solidFill>
                            <a:latin typeface="Cambria Math" panose="02040503050406030204" pitchFamily="18" charset="0"/>
                            <a:ea typeface="Cambria Math" panose="02040503050406030204" pitchFamily="18" charset="0"/>
                          </a:rPr>
                          <m:t>𝛾</m:t>
                        </m:r>
                      </m:sup>
                    </m:sSup>
                    <m:r>
                      <a:rPr lang="en-US" sz="2400" b="0" i="0" smtClean="0">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latin typeface="Arial" panose="020B0604020202020204" pitchFamily="34" charset="0"/>
                    <a:cs typeface="Arial" panose="020B0604020202020204" pitchFamily="34" charset="0"/>
                  </a:rPr>
                  <a:t> = C</a:t>
                </a:r>
              </a:p>
            </p:txBody>
          </p:sp>
        </mc:Choice>
        <mc:Fallback xmlns="">
          <p:sp>
            <p:nvSpPr>
              <p:cNvPr id="2" name="Rectangle 1">
                <a:extLst>
                  <a:ext uri="{FF2B5EF4-FFF2-40B4-BE49-F238E27FC236}">
                    <a16:creationId xmlns:a16="http://schemas.microsoft.com/office/drawing/2014/main" id="{1CA372A0-C7D7-4258-B823-83A5CEF7E207}"/>
                  </a:ext>
                </a:extLst>
              </p:cNvPr>
              <p:cNvSpPr>
                <a:spLocks noRot="1" noChangeAspect="1" noMove="1" noResize="1" noEditPoints="1" noAdjustHandles="1" noChangeArrowheads="1" noChangeShapeType="1" noTextEdit="1"/>
              </p:cNvSpPr>
              <p:nvPr/>
            </p:nvSpPr>
            <p:spPr>
              <a:xfrm>
                <a:off x="739247" y="5038617"/>
                <a:ext cx="2257609" cy="461665"/>
              </a:xfrm>
              <a:prstGeom prst="rect">
                <a:avLst/>
              </a:prstGeom>
              <a:blipFill>
                <a:blip r:embed="rId2"/>
                <a:stretch>
                  <a:fillRect l="-4043" t="-9333"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2A4F722-B53D-4A43-A610-54981C2A02DE}"/>
                  </a:ext>
                </a:extLst>
              </p:cNvPr>
              <p:cNvSpPr txBox="1"/>
              <p:nvPr/>
            </p:nvSpPr>
            <p:spPr>
              <a:xfrm>
                <a:off x="219498" y="148913"/>
                <a:ext cx="11521928" cy="651973"/>
              </a:xfrm>
              <a:prstGeom prst="rect">
                <a:avLst/>
              </a:prstGeom>
              <a:noFill/>
            </p:spPr>
            <p:txBody>
              <a:bodyPr wrap="square" lIns="0" tIns="0" rIns="0" bIns="0" rtlCol="0">
                <a:spAutoFit/>
              </a:bodyPr>
              <a:lstStyle/>
              <a:p>
                <a:r>
                  <a:rPr lang="en-US" sz="2800" dirty="0"/>
                  <a:t>  </a:t>
                </a:r>
                <a14:m>
                  <m:oMath xmlns:m="http://schemas.openxmlformats.org/officeDocument/2006/math">
                    <m:r>
                      <a:rPr lang="en-US" sz="2400" b="0" i="1" smtClean="0">
                        <a:solidFill>
                          <a:srgbClr val="0070C0"/>
                        </a:solidFill>
                        <a:latin typeface="Cambria Math" panose="02040503050406030204" pitchFamily="18" charset="0"/>
                      </a:rPr>
                      <m:t>𝑝</m:t>
                    </m:r>
                    <m:r>
                      <a:rPr lang="en-US" sz="2400" b="0" i="1" smtClean="0">
                        <a:solidFill>
                          <a:srgbClr val="0070C0"/>
                        </a:solidFill>
                        <a:latin typeface="Cambria Math" panose="02040503050406030204" pitchFamily="18" charset="0"/>
                      </a:rPr>
                      <m:t> </m:t>
                    </m:r>
                    <m:r>
                      <a:rPr lang="en-US" sz="2400" i="1" smtClean="0">
                        <a:solidFill>
                          <a:srgbClr val="0070C0"/>
                        </a:solidFill>
                        <a:latin typeface="Cambria Math" panose="02040503050406030204" pitchFamily="18" charset="0"/>
                      </a:rPr>
                      <m:t>𝑑</m:t>
                    </m:r>
                    <m:r>
                      <a:rPr lang="en-US" sz="2400" b="0" i="1" smtClean="0">
                        <a:solidFill>
                          <a:srgbClr val="0070C0"/>
                        </a:solidFill>
                        <a:latin typeface="Cambria Math" panose="02040503050406030204" pitchFamily="18" charset="0"/>
                      </a:rPr>
                      <m:t>𝑉</m:t>
                    </m:r>
                    <m:r>
                      <a:rPr lang="en-US" sz="2400" b="0" i="1" smtClean="0">
                        <a:solidFill>
                          <a:srgbClr val="0070C0"/>
                        </a:solidFill>
                        <a:latin typeface="Cambria Math" panose="02040503050406030204" pitchFamily="18" charset="0"/>
                      </a:rPr>
                      <m:t>+</m:t>
                    </m:r>
                    <m:r>
                      <a:rPr lang="en-US" sz="2400" b="0" i="1" smtClean="0">
                        <a:solidFill>
                          <a:schemeClr val="tx1"/>
                        </a:solidFill>
                        <a:latin typeface="Cambria Math" panose="02040503050406030204" pitchFamily="18" charset="0"/>
                      </a:rPr>
                      <m:t>𝑉</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𝑑𝑝</m:t>
                    </m:r>
                  </m:oMath>
                </a14:m>
                <a:r>
                  <a:rPr lang="en-US" sz="2400" dirty="0">
                    <a:solidFill>
                      <a:schemeClr val="tx1"/>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r>
                  <a:rPr lang="en-US" sz="2400" dirty="0">
                    <a:solidFill>
                      <a:prstClr val="black"/>
                    </a:solidFill>
                    <a:latin typeface="Arial" panose="020B0604020202020204" pitchFamily="34" charset="0"/>
                    <a:cs typeface="Arial" panose="020B0604020202020204" pitchFamily="34" charset="0"/>
                  </a:rPr>
                  <a:t> – </a:t>
                </a:r>
                <a:r>
                  <a:rPr lang="en-US" sz="2400" dirty="0">
                    <a:solidFill>
                      <a:schemeClr val="tx1"/>
                    </a:solidFill>
                    <a:latin typeface="Arial" panose="020B0604020202020204" pitchFamily="34" charset="0"/>
                    <a:cs typeface="Arial" panose="020B0604020202020204" pitchFamily="34" charset="0"/>
                  </a:rPr>
                  <a:t>(</a:t>
                </a:r>
                <a14:m>
                  <m:oMath xmlns:m="http://schemas.openxmlformats.org/officeDocument/2006/math">
                    <m:f>
                      <m:fPr>
                        <m:ctrlPr>
                          <a:rPr lang="en-US" sz="2400" i="1">
                            <a:solidFill>
                              <a:schemeClr val="tx1"/>
                            </a:solidFill>
                            <a:latin typeface="Cambria Math" panose="02040503050406030204" pitchFamily="18" charset="0"/>
                            <a:cs typeface="Arial" panose="020B0604020202020204" pitchFamily="34" charset="0"/>
                          </a:rPr>
                        </m:ctrlPr>
                      </m:fPr>
                      <m:num>
                        <m:r>
                          <m:rPr>
                            <m:nor/>
                          </m:rPr>
                          <a:rPr lang="en-US" sz="2400" b="0" i="0" smtClean="0">
                            <a:solidFill>
                              <a:schemeClr val="tx1"/>
                            </a:solidFill>
                            <a:latin typeface="Cambria Math" panose="02040503050406030204" pitchFamily="18" charset="0"/>
                            <a:cs typeface="Arial" panose="020B0604020202020204" pitchFamily="34" charset="0"/>
                          </a:rPr>
                          <m:t>C</m:t>
                        </m:r>
                        <m:r>
                          <m:rPr>
                            <m:nor/>
                          </m:rPr>
                          <a:rPr lang="en-US" sz="2400" baseline="-25000" dirty="0">
                            <a:solidFill>
                              <a:prstClr val="black"/>
                            </a:solidFill>
                            <a:latin typeface="Arial" panose="020B0604020202020204" pitchFamily="34" charset="0"/>
                            <a:cs typeface="Arial" panose="020B0604020202020204" pitchFamily="34" charset="0"/>
                          </a:rPr>
                          <m:t>p</m:t>
                        </m:r>
                        <m:r>
                          <m:rPr>
                            <m:nor/>
                          </m:rPr>
                          <a:rPr lang="en-US" sz="2400" dirty="0">
                            <a:solidFill>
                              <a:prstClr val="black"/>
                            </a:solidFill>
                            <a:latin typeface="Arial" panose="020B0604020202020204" pitchFamily="34" charset="0"/>
                            <a:cs typeface="Arial" panose="020B0604020202020204" pitchFamily="34" charset="0"/>
                          </a:rPr>
                          <m:t> –  </m:t>
                        </m:r>
                        <m:r>
                          <m:rPr>
                            <m:nor/>
                          </m:rPr>
                          <a:rPr lang="en-US" sz="2400" b="0" i="0" dirty="0" smtClean="0">
                            <a:solidFill>
                              <a:prstClr val="black"/>
                            </a:solidFill>
                            <a:latin typeface="Arial" panose="020B0604020202020204" pitchFamily="34" charset="0"/>
                            <a:cs typeface="Arial" panose="020B0604020202020204" pitchFamily="34" charset="0"/>
                          </a:rPr>
                          <m:t>C</m:t>
                        </m:r>
                        <m:r>
                          <m:rPr>
                            <m:nor/>
                          </m:rPr>
                          <a:rPr lang="en-US" sz="2400" baseline="-25000" dirty="0">
                            <a:solidFill>
                              <a:prstClr val="black"/>
                            </a:solidFill>
                            <a:latin typeface="Arial" panose="020B0604020202020204" pitchFamily="34" charset="0"/>
                            <a:cs typeface="Arial" panose="020B0604020202020204" pitchFamily="34" charset="0"/>
                          </a:rPr>
                          <m:t>V</m:t>
                        </m:r>
                      </m:num>
                      <m:den>
                        <m:sSub>
                          <m:sSubPr>
                            <m:ctrlPr>
                              <a:rPr lang="en-US" sz="2400" i="1">
                                <a:solidFill>
                                  <a:schemeClr val="tx1"/>
                                </a:solidFill>
                                <a:latin typeface="Cambria Math" panose="02040503050406030204" pitchFamily="18" charset="0"/>
                                <a:cs typeface="Arial" panose="020B0604020202020204" pitchFamily="34" charset="0"/>
                              </a:rPr>
                            </m:ctrlPr>
                          </m:sSubPr>
                          <m:e>
                            <m:r>
                              <m:rPr>
                                <m:sty m:val="p"/>
                              </m:rPr>
                              <a:rPr lang="en-US" sz="2400" b="0" i="0" smtClean="0">
                                <a:solidFill>
                                  <a:schemeClr val="tx1"/>
                                </a:solidFill>
                                <a:latin typeface="Cambria Math" panose="02040503050406030204" pitchFamily="18" charset="0"/>
                                <a:cs typeface="Arial" panose="020B0604020202020204" pitchFamily="34" charset="0"/>
                              </a:rPr>
                              <m:t>C</m:t>
                            </m:r>
                          </m:e>
                          <m:sub>
                            <m:r>
                              <m:rPr>
                                <m:sty m:val="p"/>
                              </m:rPr>
                              <a:rPr lang="en-US" sz="2400" i="0">
                                <a:solidFill>
                                  <a:schemeClr val="tx1"/>
                                </a:solidFill>
                                <a:latin typeface="Cambria Math" panose="02040503050406030204" pitchFamily="18" charset="0"/>
                                <a:cs typeface="Arial" panose="020B0604020202020204" pitchFamily="34" charset="0"/>
                              </a:rPr>
                              <m:t>V</m:t>
                            </m:r>
                          </m:sub>
                        </m:sSub>
                      </m:den>
                    </m:f>
                  </m:oMath>
                </a14:m>
                <a:r>
                  <a:rPr lang="en-US" sz="2400" dirty="0">
                    <a:solidFill>
                      <a:schemeClr val="tx1"/>
                    </a:solidFill>
                    <a:latin typeface="Arial" panose="020B0604020202020204" pitchFamily="34" charset="0"/>
                    <a:cs typeface="Arial" panose="020B0604020202020204" pitchFamily="34" charset="0"/>
                  </a:rPr>
                  <a:t>) p </a:t>
                </a:r>
                <a:r>
                  <a:rPr lang="en-US" sz="2400" dirty="0" err="1">
                    <a:solidFill>
                      <a:schemeClr val="tx1"/>
                    </a:solidFill>
                    <a:latin typeface="Arial" panose="020B0604020202020204" pitchFamily="34" charset="0"/>
                    <a:cs typeface="Arial" panose="020B0604020202020204" pitchFamily="34" charset="0"/>
                  </a:rPr>
                  <a:t>dV</a:t>
                </a:r>
                <a:r>
                  <a:rPr lang="en-US" sz="2400" dirty="0">
                    <a:solidFill>
                      <a:schemeClr val="tx1"/>
                    </a:solidFill>
                    <a:latin typeface="Arial" panose="020B0604020202020204" pitchFamily="34" charset="0"/>
                    <a:cs typeface="Arial" panose="020B0604020202020204" pitchFamily="34" charset="0"/>
                  </a:rPr>
                  <a:t> = </a:t>
                </a:r>
                <a:r>
                  <a:rPr lang="en-US" sz="2400" dirty="0">
                    <a:solidFill>
                      <a:prstClr val="black"/>
                    </a:solidFill>
                    <a:latin typeface="Arial" panose="020B0604020202020204" pitchFamily="34" charset="0"/>
                    <a:cs typeface="Arial" panose="020B0604020202020204" pitchFamily="34" charset="0"/>
                  </a:rPr>
                  <a:t>– (</a:t>
                </a:r>
                <a14:m>
                  <m:oMath xmlns:m="http://schemas.openxmlformats.org/officeDocument/2006/math">
                    <m:f>
                      <m:fPr>
                        <m:ctrlPr>
                          <a:rPr lang="en-US" sz="2400" i="1">
                            <a:solidFill>
                              <a:prstClr val="black"/>
                            </a:solidFill>
                            <a:latin typeface="Cambria Math" panose="02040503050406030204" pitchFamily="18" charset="0"/>
                            <a:cs typeface="Arial" panose="020B0604020202020204" pitchFamily="34" charset="0"/>
                          </a:rPr>
                        </m:ctrlPr>
                      </m:fPr>
                      <m:num>
                        <m:r>
                          <m:rPr>
                            <m:nor/>
                          </m:rPr>
                          <a:rPr lang="en-US" sz="2400">
                            <a:solidFill>
                              <a:prstClr val="black"/>
                            </a:solidFill>
                            <a:latin typeface="Cambria Math" panose="02040503050406030204" pitchFamily="18" charset="0"/>
                            <a:cs typeface="Arial" panose="020B0604020202020204" pitchFamily="34" charset="0"/>
                          </a:rPr>
                          <m:t>C</m:t>
                        </m:r>
                        <m:r>
                          <m:rPr>
                            <m:nor/>
                          </m:rPr>
                          <a:rPr lang="en-US" sz="2400" baseline="-25000" dirty="0">
                            <a:solidFill>
                              <a:prstClr val="black"/>
                            </a:solidFill>
                            <a:latin typeface="Arial" panose="020B0604020202020204" pitchFamily="34" charset="0"/>
                            <a:cs typeface="Arial" panose="020B0604020202020204" pitchFamily="34" charset="0"/>
                          </a:rPr>
                          <m:t>p</m:t>
                        </m:r>
                        <m:r>
                          <m:rPr>
                            <m:nor/>
                          </m:rPr>
                          <a:rPr lang="en-US" sz="2400" dirty="0">
                            <a:solidFill>
                              <a:prstClr val="black"/>
                            </a:solidFill>
                            <a:latin typeface="Arial" panose="020B0604020202020204" pitchFamily="34" charset="0"/>
                            <a:cs typeface="Arial" panose="020B0604020202020204" pitchFamily="34" charset="0"/>
                          </a:rPr>
                          <m:t> </m:t>
                        </m:r>
                      </m:num>
                      <m:den>
                        <m:sSub>
                          <m:sSubPr>
                            <m:ctrlPr>
                              <a:rPr lang="en-US" sz="2400" i="1">
                                <a:solidFill>
                                  <a:prstClr val="black"/>
                                </a:solidFill>
                                <a:latin typeface="Cambria Math" panose="02040503050406030204" pitchFamily="18" charset="0"/>
                                <a:cs typeface="Arial" panose="020B0604020202020204" pitchFamily="34" charset="0"/>
                              </a:rPr>
                            </m:ctrlPr>
                          </m:sSubPr>
                          <m:e>
                            <m:r>
                              <m:rPr>
                                <m:sty m:val="p"/>
                              </m:rPr>
                              <a:rPr lang="en-US" sz="2400">
                                <a:solidFill>
                                  <a:prstClr val="black"/>
                                </a:solidFill>
                                <a:latin typeface="Cambria Math" panose="02040503050406030204" pitchFamily="18" charset="0"/>
                                <a:cs typeface="Arial" panose="020B0604020202020204" pitchFamily="34" charset="0"/>
                              </a:rPr>
                              <m:t>C</m:t>
                            </m:r>
                          </m:e>
                          <m:sub>
                            <m:r>
                              <m:rPr>
                                <m:sty m:val="p"/>
                              </m:rPr>
                              <a:rPr lang="en-US" sz="2400">
                                <a:solidFill>
                                  <a:prstClr val="black"/>
                                </a:solidFill>
                                <a:latin typeface="Cambria Math" panose="02040503050406030204" pitchFamily="18" charset="0"/>
                                <a:cs typeface="Arial" panose="020B0604020202020204" pitchFamily="34" charset="0"/>
                              </a:rPr>
                              <m:t>V</m:t>
                            </m:r>
                          </m:sub>
                        </m:sSub>
                      </m:den>
                    </m:f>
                  </m:oMath>
                </a14:m>
                <a:r>
                  <a:rPr lang="en-US" sz="2400" dirty="0">
                    <a:solidFill>
                      <a:prstClr val="black"/>
                    </a:solidFill>
                    <a:latin typeface="Arial" panose="020B0604020202020204" pitchFamily="34" charset="0"/>
                    <a:cs typeface="Arial" panose="020B0604020202020204" pitchFamily="34" charset="0"/>
                  </a:rPr>
                  <a:t> </a:t>
                </a:r>
                <a14:m>
                  <m:oMath xmlns:m="http://schemas.openxmlformats.org/officeDocument/2006/math">
                    <m:r>
                      <m:rPr>
                        <m:nor/>
                      </m:rPr>
                      <a:rPr lang="en-US" sz="2400" dirty="0">
                        <a:solidFill>
                          <a:prstClr val="black"/>
                        </a:solidFill>
                        <a:latin typeface="Arial" panose="020B0604020202020204" pitchFamily="34" charset="0"/>
                        <a:cs typeface="Arial" panose="020B0604020202020204" pitchFamily="34" charset="0"/>
                      </a:rPr>
                      <m:t>–</m:t>
                    </m:r>
                  </m:oMath>
                </a14:m>
                <a:r>
                  <a:rPr lang="en-US" sz="2400" dirty="0">
                    <a:solidFill>
                      <a:prstClr val="black"/>
                    </a:solidFill>
                    <a:latin typeface="Arial" panose="020B0604020202020204" pitchFamily="34" charset="0"/>
                    <a:cs typeface="Arial" panose="020B0604020202020204" pitchFamily="34" charset="0"/>
                  </a:rPr>
                  <a:t> 1) p </a:t>
                </a:r>
                <a:r>
                  <a:rPr lang="en-US" sz="2400" dirty="0" err="1">
                    <a:solidFill>
                      <a:prstClr val="black"/>
                    </a:solidFill>
                    <a:latin typeface="Arial" panose="020B0604020202020204" pitchFamily="34" charset="0"/>
                    <a:cs typeface="Arial" panose="020B0604020202020204" pitchFamily="34" charset="0"/>
                  </a:rPr>
                  <a:t>dV</a:t>
                </a:r>
                <a:r>
                  <a:rPr lang="en-US" sz="2400" dirty="0">
                    <a:solidFill>
                      <a:prstClr val="black"/>
                    </a:solidFill>
                    <a:latin typeface="Arial" panose="020B0604020202020204" pitchFamily="34" charset="0"/>
                    <a:cs typeface="Arial" panose="020B0604020202020204" pitchFamily="34" charset="0"/>
                  </a:rPr>
                  <a:t> = – (</a:t>
                </a:r>
                <a14:m>
                  <m:oMath xmlns:m="http://schemas.openxmlformats.org/officeDocument/2006/math">
                    <m:r>
                      <a:rPr lang="en-US" sz="2400" i="1" smtClean="0">
                        <a:solidFill>
                          <a:prstClr val="black"/>
                        </a:solidFill>
                        <a:latin typeface="Cambria Math" panose="02040503050406030204" pitchFamily="18" charset="0"/>
                        <a:ea typeface="Cambria Math" panose="02040503050406030204" pitchFamily="18" charset="0"/>
                        <a:cs typeface="Arial" panose="020B0604020202020204" pitchFamily="34" charset="0"/>
                      </a:rPr>
                      <m:t>𝛾</m:t>
                    </m:r>
                  </m:oMath>
                </a14:m>
                <a:r>
                  <a:rPr lang="en-US" sz="2400" dirty="0">
                    <a:solidFill>
                      <a:prstClr val="black"/>
                    </a:solidFill>
                    <a:latin typeface="Arial" panose="020B0604020202020204" pitchFamily="34" charset="0"/>
                    <a:cs typeface="Arial" panose="020B0604020202020204" pitchFamily="34" charset="0"/>
                  </a:rPr>
                  <a:t> </a:t>
                </a:r>
                <a14:m>
                  <m:oMath xmlns:m="http://schemas.openxmlformats.org/officeDocument/2006/math">
                    <m:r>
                      <m:rPr>
                        <m:nor/>
                      </m:rPr>
                      <a:rPr lang="en-US" sz="2400" dirty="0">
                        <a:solidFill>
                          <a:prstClr val="black"/>
                        </a:solidFill>
                        <a:latin typeface="Arial" panose="020B0604020202020204" pitchFamily="34" charset="0"/>
                        <a:cs typeface="Arial" panose="020B0604020202020204" pitchFamily="34" charset="0"/>
                      </a:rPr>
                      <m:t>–</m:t>
                    </m:r>
                  </m:oMath>
                </a14:m>
                <a:r>
                  <a:rPr lang="en-US" sz="2400" dirty="0">
                    <a:solidFill>
                      <a:prstClr val="black"/>
                    </a:solidFill>
                    <a:latin typeface="Arial" panose="020B0604020202020204" pitchFamily="34" charset="0"/>
                    <a:cs typeface="Arial" panose="020B0604020202020204" pitchFamily="34" charset="0"/>
                  </a:rPr>
                  <a:t> 1) p </a:t>
                </a:r>
                <a:r>
                  <a:rPr lang="en-US" sz="2400" dirty="0" err="1">
                    <a:solidFill>
                      <a:prstClr val="black"/>
                    </a:solidFill>
                    <a:latin typeface="Arial" panose="020B0604020202020204" pitchFamily="34" charset="0"/>
                    <a:cs typeface="Arial" panose="020B0604020202020204" pitchFamily="34" charset="0"/>
                  </a:rPr>
                  <a:t>dV</a:t>
                </a:r>
                <a:r>
                  <a:rPr lang="en-US" sz="2400" dirty="0">
                    <a:solidFill>
                      <a:prstClr val="black"/>
                    </a:solidFill>
                    <a:latin typeface="Arial" panose="020B0604020202020204" pitchFamily="34" charset="0"/>
                    <a:cs typeface="Arial" panose="020B0604020202020204" pitchFamily="34" charset="0"/>
                  </a:rPr>
                  <a:t> = – 𝛾 p </a:t>
                </a:r>
                <a:r>
                  <a:rPr lang="en-US" sz="2400" dirty="0" err="1">
                    <a:solidFill>
                      <a:prstClr val="black"/>
                    </a:solidFill>
                    <a:latin typeface="Arial" panose="020B0604020202020204" pitchFamily="34" charset="0"/>
                    <a:cs typeface="Arial" panose="020B0604020202020204" pitchFamily="34" charset="0"/>
                  </a:rPr>
                  <a:t>dV</a:t>
                </a:r>
                <a:r>
                  <a:rPr lang="en-US" sz="2400" dirty="0">
                    <a:solidFill>
                      <a:prstClr val="black"/>
                    </a:solidFill>
                    <a:latin typeface="Arial" panose="020B0604020202020204" pitchFamily="34" charset="0"/>
                    <a:cs typeface="Arial" panose="020B0604020202020204" pitchFamily="34" charset="0"/>
                  </a:rPr>
                  <a:t> + </a:t>
                </a:r>
                <a:r>
                  <a:rPr lang="en-US" sz="2400" dirty="0">
                    <a:solidFill>
                      <a:srgbClr val="0070C0"/>
                    </a:solidFill>
                    <a:latin typeface="Arial" panose="020B0604020202020204" pitchFamily="34" charset="0"/>
                    <a:cs typeface="Arial" panose="020B0604020202020204" pitchFamily="34" charset="0"/>
                  </a:rPr>
                  <a:t>p </a:t>
                </a:r>
                <a:r>
                  <a:rPr lang="en-US" sz="2400" dirty="0" err="1">
                    <a:solidFill>
                      <a:srgbClr val="0070C0"/>
                    </a:solidFill>
                    <a:latin typeface="Arial" panose="020B0604020202020204" pitchFamily="34" charset="0"/>
                    <a:cs typeface="Arial" panose="020B0604020202020204" pitchFamily="34" charset="0"/>
                  </a:rPr>
                  <a:t>dV</a:t>
                </a:r>
                <a:r>
                  <a:rPr lang="en-US" sz="2400" dirty="0">
                    <a:solidFill>
                      <a:srgbClr val="0070C0"/>
                    </a:solidFill>
                    <a:latin typeface="Arial" panose="020B0604020202020204" pitchFamily="34" charset="0"/>
                    <a:cs typeface="Arial" panose="020B0604020202020204" pitchFamily="34" charset="0"/>
                  </a:rPr>
                  <a:t>   </a:t>
                </a:r>
              </a:p>
            </p:txBody>
          </p:sp>
        </mc:Choice>
        <mc:Fallback xmlns="">
          <p:sp>
            <p:nvSpPr>
              <p:cNvPr id="3" name="TextBox 2">
                <a:extLst>
                  <a:ext uri="{FF2B5EF4-FFF2-40B4-BE49-F238E27FC236}">
                    <a16:creationId xmlns:a16="http://schemas.microsoft.com/office/drawing/2014/main" id="{42A4F722-B53D-4A43-A610-54981C2A02DE}"/>
                  </a:ext>
                </a:extLst>
              </p:cNvPr>
              <p:cNvSpPr txBox="1">
                <a:spLocks noRot="1" noChangeAspect="1" noMove="1" noResize="1" noEditPoints="1" noAdjustHandles="1" noChangeArrowheads="1" noChangeShapeType="1" noTextEdit="1"/>
              </p:cNvSpPr>
              <p:nvPr/>
            </p:nvSpPr>
            <p:spPr>
              <a:xfrm>
                <a:off x="219498" y="148913"/>
                <a:ext cx="11521928" cy="651973"/>
              </a:xfrm>
              <a:prstGeom prst="rect">
                <a:avLst/>
              </a:prstGeom>
              <a:blipFill>
                <a:blip r:embed="rId3"/>
                <a:stretch>
                  <a:fillRect r="-265" b="-84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067D3E2-49CC-49FD-A58F-F57845A48C03}"/>
                  </a:ext>
                </a:extLst>
              </p:cNvPr>
              <p:cNvSpPr txBox="1"/>
              <p:nvPr/>
            </p:nvSpPr>
            <p:spPr>
              <a:xfrm>
                <a:off x="692845" y="1083191"/>
                <a:ext cx="2540686" cy="369332"/>
              </a:xfrm>
              <a:prstGeom prst="rect">
                <a:avLst/>
              </a:prstGeom>
              <a:noFill/>
            </p:spPr>
            <p:txBody>
              <a:bodyPr wrap="square" lIns="0" tIns="0" rIns="0" bIns="0" rtlCol="0">
                <a:spAutoFit/>
              </a:bodyPr>
              <a:lstStyle/>
              <a:p>
                <a14:m>
                  <m:oMath xmlns:m="http://schemas.openxmlformats.org/officeDocument/2006/math">
                    <m:r>
                      <a:rPr lang="en-US" sz="2400" b="0" i="1" smtClean="0">
                        <a:solidFill>
                          <a:schemeClr val="tx1"/>
                        </a:solidFill>
                        <a:latin typeface="Cambria Math" panose="02040503050406030204" pitchFamily="18" charset="0"/>
                      </a:rPr>
                      <m:t>𝑉</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𝑑𝑝</m:t>
                    </m:r>
                  </m:oMath>
                </a14:m>
                <a:r>
                  <a:rPr lang="en-US" sz="2400" dirty="0">
                    <a:solidFill>
                      <a:schemeClr val="tx1"/>
                    </a:solidFill>
                    <a:latin typeface="Arial" panose="020B0604020202020204" pitchFamily="34" charset="0"/>
                    <a:cs typeface="Arial" panose="020B0604020202020204" pitchFamily="34" charset="0"/>
                  </a:rPr>
                  <a:t> </a:t>
                </a:r>
                <a:r>
                  <a:rPr lang="en-US" sz="2400" dirty="0">
                    <a:solidFill>
                      <a:prstClr val="black"/>
                    </a:solidFill>
                    <a:latin typeface="Arial" panose="020B0604020202020204" pitchFamily="34" charset="0"/>
                    <a:cs typeface="Arial" panose="020B0604020202020204" pitchFamily="34" charset="0"/>
                  </a:rPr>
                  <a:t>= – 𝛾 p </a:t>
                </a:r>
                <a:r>
                  <a:rPr lang="en-US" sz="2400" dirty="0" err="1">
                    <a:solidFill>
                      <a:prstClr val="black"/>
                    </a:solidFill>
                    <a:latin typeface="Arial" panose="020B0604020202020204" pitchFamily="34" charset="0"/>
                    <a:cs typeface="Arial" panose="020B0604020202020204" pitchFamily="34" charset="0"/>
                  </a:rPr>
                  <a:t>dV</a:t>
                </a:r>
                <a:endParaRPr lang="en-US" sz="2400" dirty="0">
                  <a:solidFill>
                    <a:srgbClr val="0070C0"/>
                  </a:solidFill>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7067D3E2-49CC-49FD-A58F-F57845A48C03}"/>
                  </a:ext>
                </a:extLst>
              </p:cNvPr>
              <p:cNvSpPr txBox="1">
                <a:spLocks noRot="1" noChangeAspect="1" noMove="1" noResize="1" noEditPoints="1" noAdjustHandles="1" noChangeArrowheads="1" noChangeShapeType="1" noTextEdit="1"/>
              </p:cNvSpPr>
              <p:nvPr/>
            </p:nvSpPr>
            <p:spPr>
              <a:xfrm>
                <a:off x="692845" y="1083191"/>
                <a:ext cx="2540686" cy="369332"/>
              </a:xfrm>
              <a:prstGeom prst="rect">
                <a:avLst/>
              </a:prstGeom>
              <a:blipFill>
                <a:blip r:embed="rId4"/>
                <a:stretch>
                  <a:fillRect l="-4327" t="-26667" b="-5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3AB812F-238A-4DF6-9BC3-26FD9F521CC8}"/>
                  </a:ext>
                </a:extLst>
              </p:cNvPr>
              <p:cNvSpPr txBox="1"/>
              <p:nvPr/>
            </p:nvSpPr>
            <p:spPr>
              <a:xfrm>
                <a:off x="812115" y="1831939"/>
                <a:ext cx="2302146" cy="572529"/>
              </a:xfrm>
              <a:prstGeom prst="rect">
                <a:avLst/>
              </a:prstGeom>
              <a:noFill/>
            </p:spPr>
            <p:txBody>
              <a:bodyPr wrap="square" lIns="0" tIns="0" rIns="0" bIns="0" rtlCol="0">
                <a:spAutoFit/>
              </a:bodyPr>
              <a:lstStyle/>
              <a:p>
                <a:r>
                  <a:rPr lang="en-US" sz="2400" dirty="0">
                    <a:solidFill>
                      <a:prstClr val="black"/>
                    </a:solidFill>
                    <a:cs typeface="Arial" panose="020B0604020202020204" pitchFamily="34" charset="0"/>
                  </a:rPr>
                  <a:t>  </a:t>
                </a:r>
                <a14:m>
                  <m:oMath xmlns:m="http://schemas.openxmlformats.org/officeDocument/2006/math">
                    <m:f>
                      <m:fPr>
                        <m:ctrlPr>
                          <a:rPr lang="en-US" sz="2400" i="1" dirty="0" smtClean="0">
                            <a:solidFill>
                              <a:prstClr val="black"/>
                            </a:solidFill>
                            <a:latin typeface="Cambria Math" panose="02040503050406030204" pitchFamily="18" charset="0"/>
                            <a:cs typeface="Arial" panose="020B0604020202020204" pitchFamily="34" charset="0"/>
                          </a:rPr>
                        </m:ctrlPr>
                      </m:fPr>
                      <m:num>
                        <m:r>
                          <a:rPr lang="en-US" sz="2400" i="1" dirty="0" smtClean="0">
                            <a:solidFill>
                              <a:prstClr val="black"/>
                            </a:solidFill>
                            <a:latin typeface="Cambria Math" panose="02040503050406030204" pitchFamily="18" charset="0"/>
                            <a:cs typeface="Arial" panose="020B0604020202020204" pitchFamily="34" charset="0"/>
                          </a:rPr>
                          <m:t>𝑑</m:t>
                        </m:r>
                        <m:r>
                          <a:rPr lang="en-US" sz="2400" b="0" i="1" dirty="0" smtClean="0">
                            <a:solidFill>
                              <a:prstClr val="black"/>
                            </a:solidFill>
                            <a:latin typeface="Cambria Math" panose="02040503050406030204" pitchFamily="18" charset="0"/>
                            <a:cs typeface="Arial" panose="020B0604020202020204" pitchFamily="34" charset="0"/>
                          </a:rPr>
                          <m:t>𝑝</m:t>
                        </m:r>
                      </m:num>
                      <m:den>
                        <m:r>
                          <a:rPr lang="en-US" sz="2400" b="0" i="1" dirty="0" smtClean="0">
                            <a:solidFill>
                              <a:prstClr val="black"/>
                            </a:solidFill>
                            <a:latin typeface="Cambria Math" panose="02040503050406030204" pitchFamily="18" charset="0"/>
                            <a:cs typeface="Arial" panose="020B0604020202020204" pitchFamily="34" charset="0"/>
                          </a:rPr>
                          <m:t>𝑝</m:t>
                        </m:r>
                      </m:den>
                    </m:f>
                  </m:oMath>
                </a14:m>
                <a:r>
                  <a:rPr lang="en-US" sz="2400" dirty="0">
                    <a:solidFill>
                      <a:prstClr val="black"/>
                    </a:solidFill>
                    <a:latin typeface="Arial" panose="020B0604020202020204" pitchFamily="34" charset="0"/>
                    <a:cs typeface="Arial" panose="020B0604020202020204" pitchFamily="34" charset="0"/>
                  </a:rPr>
                  <a:t> = – 𝛾 </a:t>
                </a:r>
                <a:r>
                  <a:rPr lang="en-US" sz="2400" dirty="0">
                    <a:solidFill>
                      <a:prstClr val="black"/>
                    </a:solidFill>
                    <a:cs typeface="Arial" panose="020B0604020202020204" pitchFamily="34" charset="0"/>
                  </a:rPr>
                  <a:t> </a:t>
                </a:r>
                <a14:m>
                  <m:oMath xmlns:m="http://schemas.openxmlformats.org/officeDocument/2006/math">
                    <m:f>
                      <m:fPr>
                        <m:ctrlPr>
                          <a:rPr lang="en-US" sz="2400" i="1" dirty="0">
                            <a:solidFill>
                              <a:prstClr val="black"/>
                            </a:solidFill>
                            <a:latin typeface="Cambria Math" panose="02040503050406030204" pitchFamily="18" charset="0"/>
                            <a:cs typeface="Arial" panose="020B0604020202020204" pitchFamily="34" charset="0"/>
                          </a:rPr>
                        </m:ctrlPr>
                      </m:fPr>
                      <m:num>
                        <m:r>
                          <a:rPr lang="en-US" sz="2400" i="1" dirty="0">
                            <a:solidFill>
                              <a:prstClr val="black"/>
                            </a:solidFill>
                            <a:latin typeface="Cambria Math" panose="02040503050406030204" pitchFamily="18" charset="0"/>
                            <a:cs typeface="Arial" panose="020B0604020202020204" pitchFamily="34" charset="0"/>
                          </a:rPr>
                          <m:t>𝑑</m:t>
                        </m:r>
                        <m:r>
                          <a:rPr lang="en-US" sz="2400" b="0" i="1" dirty="0" smtClean="0">
                            <a:solidFill>
                              <a:prstClr val="black"/>
                            </a:solidFill>
                            <a:latin typeface="Cambria Math" panose="02040503050406030204" pitchFamily="18" charset="0"/>
                            <a:cs typeface="Arial" panose="020B0604020202020204" pitchFamily="34" charset="0"/>
                          </a:rPr>
                          <m:t>𝑉</m:t>
                        </m:r>
                      </m:num>
                      <m:den>
                        <m:r>
                          <a:rPr lang="en-US" sz="2400" b="0" i="1" dirty="0" smtClean="0">
                            <a:solidFill>
                              <a:prstClr val="black"/>
                            </a:solidFill>
                            <a:latin typeface="Cambria Math" panose="02040503050406030204" pitchFamily="18" charset="0"/>
                            <a:cs typeface="Arial" panose="020B0604020202020204" pitchFamily="34" charset="0"/>
                          </a:rPr>
                          <m:t>𝑉</m:t>
                        </m:r>
                      </m:den>
                    </m:f>
                  </m:oMath>
                </a14:m>
                <a:endParaRPr lang="en-US" sz="2400" dirty="0">
                  <a:solidFill>
                    <a:srgbClr val="0070C0"/>
                  </a:solidFill>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53AB812F-238A-4DF6-9BC3-26FD9F521CC8}"/>
                  </a:ext>
                </a:extLst>
              </p:cNvPr>
              <p:cNvSpPr txBox="1">
                <a:spLocks noRot="1" noChangeAspect="1" noMove="1" noResize="1" noEditPoints="1" noAdjustHandles="1" noChangeArrowheads="1" noChangeShapeType="1" noTextEdit="1"/>
              </p:cNvSpPr>
              <p:nvPr/>
            </p:nvSpPr>
            <p:spPr>
              <a:xfrm>
                <a:off x="812115" y="1831939"/>
                <a:ext cx="2302146" cy="572529"/>
              </a:xfrm>
              <a:prstGeom prst="rect">
                <a:avLst/>
              </a:prstGeom>
              <a:blipFill>
                <a:blip r:embed="rId5"/>
                <a:stretch>
                  <a:fillRect t="-4301" b="-107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3BE0F8-ADCA-4A78-AE03-F17945845661}"/>
                  </a:ext>
                </a:extLst>
              </p:cNvPr>
              <p:cNvSpPr txBox="1"/>
              <p:nvPr/>
            </p:nvSpPr>
            <p:spPr>
              <a:xfrm>
                <a:off x="812114" y="2695453"/>
                <a:ext cx="4369485" cy="572529"/>
              </a:xfrm>
              <a:prstGeom prst="rect">
                <a:avLst/>
              </a:prstGeom>
              <a:noFill/>
            </p:spPr>
            <p:txBody>
              <a:bodyPr wrap="square" lIns="0" tIns="0" rIns="0" bIns="0" rtlCol="0">
                <a:spAutoFit/>
              </a:bodyPr>
              <a:lstStyle/>
              <a:p>
                <a14:m>
                  <m:oMath xmlns:m="http://schemas.openxmlformats.org/officeDocument/2006/math">
                    <m:r>
                      <a:rPr lang="en-US" sz="2400" b="0" i="1" smtClean="0">
                        <a:solidFill>
                          <a:prstClr val="black"/>
                        </a:solidFill>
                        <a:latin typeface="Cambria Math" panose="02040503050406030204" pitchFamily="18" charset="0"/>
                        <a:cs typeface="Arial" panose="020B0604020202020204" pitchFamily="34" charset="0"/>
                      </a:rPr>
                      <m:t> </m:t>
                    </m:r>
                    <m:r>
                      <a:rPr lang="en-US" sz="2400" i="1" smtClean="0">
                        <a:solidFill>
                          <a:prstClr val="black"/>
                        </a:solidFill>
                        <a:latin typeface="Cambria Math" panose="02040503050406030204" pitchFamily="18" charset="0"/>
                        <a:cs typeface="Arial" panose="020B0604020202020204" pitchFamily="34" charset="0"/>
                      </a:rPr>
                      <m:t>∫</m:t>
                    </m:r>
                  </m:oMath>
                </a14:m>
                <a:r>
                  <a:rPr lang="en-US" sz="2400" dirty="0">
                    <a:solidFill>
                      <a:prstClr val="black"/>
                    </a:solidFill>
                    <a:cs typeface="Arial" panose="020B0604020202020204" pitchFamily="34" charset="0"/>
                  </a:rPr>
                  <a:t> </a:t>
                </a:r>
                <a14:m>
                  <m:oMath xmlns:m="http://schemas.openxmlformats.org/officeDocument/2006/math">
                    <m:f>
                      <m:fPr>
                        <m:ctrlPr>
                          <a:rPr lang="en-US" sz="2400" i="1" dirty="0" smtClean="0">
                            <a:solidFill>
                              <a:prstClr val="black"/>
                            </a:solidFill>
                            <a:latin typeface="Cambria Math" panose="02040503050406030204" pitchFamily="18" charset="0"/>
                            <a:cs typeface="Arial" panose="020B0604020202020204" pitchFamily="34" charset="0"/>
                          </a:rPr>
                        </m:ctrlPr>
                      </m:fPr>
                      <m:num>
                        <m:r>
                          <a:rPr lang="en-US" sz="2400" i="1" dirty="0" smtClean="0">
                            <a:solidFill>
                              <a:prstClr val="black"/>
                            </a:solidFill>
                            <a:latin typeface="Cambria Math" panose="02040503050406030204" pitchFamily="18" charset="0"/>
                            <a:cs typeface="Arial" panose="020B0604020202020204" pitchFamily="34" charset="0"/>
                          </a:rPr>
                          <m:t>𝑑</m:t>
                        </m:r>
                        <m:r>
                          <a:rPr lang="en-US" sz="2400" b="0" i="1" dirty="0" smtClean="0">
                            <a:solidFill>
                              <a:prstClr val="black"/>
                            </a:solidFill>
                            <a:latin typeface="Cambria Math" panose="02040503050406030204" pitchFamily="18" charset="0"/>
                            <a:cs typeface="Arial" panose="020B0604020202020204" pitchFamily="34" charset="0"/>
                          </a:rPr>
                          <m:t>𝑝</m:t>
                        </m:r>
                      </m:num>
                      <m:den>
                        <m:r>
                          <a:rPr lang="en-US" sz="2400" b="0" i="1" dirty="0" smtClean="0">
                            <a:solidFill>
                              <a:prstClr val="black"/>
                            </a:solidFill>
                            <a:latin typeface="Cambria Math" panose="02040503050406030204" pitchFamily="18" charset="0"/>
                            <a:cs typeface="Arial" panose="020B0604020202020204" pitchFamily="34" charset="0"/>
                          </a:rPr>
                          <m:t>𝑝</m:t>
                        </m:r>
                      </m:den>
                    </m:f>
                  </m:oMath>
                </a14:m>
                <a:r>
                  <a:rPr lang="en-US" sz="2400" dirty="0">
                    <a:solidFill>
                      <a:prstClr val="black"/>
                    </a:solidFill>
                    <a:latin typeface="Arial" panose="020B0604020202020204" pitchFamily="34" charset="0"/>
                    <a:cs typeface="Arial" panose="020B0604020202020204" pitchFamily="34" charset="0"/>
                  </a:rPr>
                  <a:t> = – </a:t>
                </a:r>
                <a14:m>
                  <m:oMath xmlns:m="http://schemas.openxmlformats.org/officeDocument/2006/math">
                    <m:r>
                      <a:rPr lang="en-US" sz="2400" i="1">
                        <a:solidFill>
                          <a:prstClr val="black"/>
                        </a:solidFill>
                        <a:latin typeface="Cambria Math" panose="02040503050406030204" pitchFamily="18" charset="0"/>
                        <a:cs typeface="Arial" panose="020B0604020202020204" pitchFamily="34" charset="0"/>
                      </a:rPr>
                      <m:t>∫</m:t>
                    </m:r>
                  </m:oMath>
                </a14:m>
                <a:r>
                  <a:rPr lang="en-US" sz="2400" dirty="0">
                    <a:solidFill>
                      <a:prstClr val="black"/>
                    </a:solidFill>
                    <a:latin typeface="Arial" panose="020B0604020202020204" pitchFamily="34" charset="0"/>
                    <a:cs typeface="Arial" panose="020B0604020202020204" pitchFamily="34" charset="0"/>
                  </a:rPr>
                  <a:t>𝛾 </a:t>
                </a:r>
                <a:r>
                  <a:rPr lang="en-US" sz="2400" dirty="0">
                    <a:solidFill>
                      <a:prstClr val="black"/>
                    </a:solidFill>
                    <a:cs typeface="Arial" panose="020B0604020202020204" pitchFamily="34" charset="0"/>
                  </a:rPr>
                  <a:t> </a:t>
                </a:r>
                <a14:m>
                  <m:oMath xmlns:m="http://schemas.openxmlformats.org/officeDocument/2006/math">
                    <m:f>
                      <m:fPr>
                        <m:ctrlPr>
                          <a:rPr lang="en-US" sz="2400" i="1" dirty="0">
                            <a:solidFill>
                              <a:prstClr val="black"/>
                            </a:solidFill>
                            <a:latin typeface="Cambria Math" panose="02040503050406030204" pitchFamily="18" charset="0"/>
                            <a:cs typeface="Arial" panose="020B0604020202020204" pitchFamily="34" charset="0"/>
                          </a:rPr>
                        </m:ctrlPr>
                      </m:fPr>
                      <m:num>
                        <m:r>
                          <a:rPr lang="en-US" sz="2400" i="1" dirty="0">
                            <a:solidFill>
                              <a:prstClr val="black"/>
                            </a:solidFill>
                            <a:latin typeface="Cambria Math" panose="02040503050406030204" pitchFamily="18" charset="0"/>
                            <a:cs typeface="Arial" panose="020B0604020202020204" pitchFamily="34" charset="0"/>
                          </a:rPr>
                          <m:t>𝑑</m:t>
                        </m:r>
                        <m:r>
                          <a:rPr lang="en-US" sz="2400" b="0" i="1" dirty="0" smtClean="0">
                            <a:solidFill>
                              <a:prstClr val="black"/>
                            </a:solidFill>
                            <a:latin typeface="Cambria Math" panose="02040503050406030204" pitchFamily="18" charset="0"/>
                            <a:cs typeface="Arial" panose="020B0604020202020204" pitchFamily="34" charset="0"/>
                          </a:rPr>
                          <m:t>𝑉</m:t>
                        </m:r>
                      </m:num>
                      <m:den>
                        <m:r>
                          <a:rPr lang="en-US" sz="2400" b="0" i="1" dirty="0" smtClean="0">
                            <a:solidFill>
                              <a:prstClr val="black"/>
                            </a:solidFill>
                            <a:latin typeface="Cambria Math" panose="02040503050406030204" pitchFamily="18" charset="0"/>
                            <a:cs typeface="Arial" panose="020B0604020202020204" pitchFamily="34" charset="0"/>
                          </a:rPr>
                          <m:t>𝑉</m:t>
                        </m:r>
                      </m:den>
                    </m:f>
                  </m:oMath>
                </a14:m>
                <a:r>
                  <a:rPr lang="en-US" sz="2400" dirty="0">
                    <a:solidFill>
                      <a:srgbClr val="0070C0"/>
                    </a:solidFill>
                    <a:latin typeface="Arial" panose="020B0604020202020204" pitchFamily="34" charset="0"/>
                    <a:cs typeface="Arial" panose="020B0604020202020204" pitchFamily="34" charset="0"/>
                  </a:rPr>
                  <a:t> = </a:t>
                </a:r>
                <a:r>
                  <a:rPr lang="en-US" sz="2400" dirty="0">
                    <a:solidFill>
                      <a:prstClr val="black"/>
                    </a:solidFill>
                    <a:latin typeface="Arial" panose="020B0604020202020204" pitchFamily="34" charset="0"/>
                    <a:cs typeface="Arial" panose="020B0604020202020204" pitchFamily="34" charset="0"/>
                  </a:rPr>
                  <a:t>–𝛾</a:t>
                </a:r>
                <a14:m>
                  <m:oMath xmlns:m="http://schemas.openxmlformats.org/officeDocument/2006/math">
                    <m:r>
                      <a:rPr lang="en-US" sz="2400" i="1">
                        <a:solidFill>
                          <a:prstClr val="black"/>
                        </a:solidFill>
                        <a:latin typeface="Cambria Math" panose="02040503050406030204" pitchFamily="18" charset="0"/>
                        <a:cs typeface="Arial" panose="020B0604020202020204" pitchFamily="34" charset="0"/>
                      </a:rPr>
                      <m:t>∫</m:t>
                    </m:r>
                  </m:oMath>
                </a14:m>
                <a:r>
                  <a:rPr lang="en-US" sz="2400" dirty="0">
                    <a:solidFill>
                      <a:prstClr val="black"/>
                    </a:solidFill>
                    <a:cs typeface="Arial" panose="020B0604020202020204" pitchFamily="34" charset="0"/>
                  </a:rPr>
                  <a:t> </a:t>
                </a:r>
                <a14:m>
                  <m:oMath xmlns:m="http://schemas.openxmlformats.org/officeDocument/2006/math">
                    <m:f>
                      <m:fPr>
                        <m:ctrlPr>
                          <a:rPr lang="en-US" sz="2400" i="1" dirty="0">
                            <a:solidFill>
                              <a:prstClr val="black"/>
                            </a:solidFill>
                            <a:latin typeface="Cambria Math" panose="02040503050406030204" pitchFamily="18" charset="0"/>
                            <a:cs typeface="Arial" panose="020B0604020202020204" pitchFamily="34" charset="0"/>
                          </a:rPr>
                        </m:ctrlPr>
                      </m:fPr>
                      <m:num>
                        <m:r>
                          <a:rPr lang="en-US" sz="2400" i="1" dirty="0">
                            <a:solidFill>
                              <a:prstClr val="black"/>
                            </a:solidFill>
                            <a:latin typeface="Cambria Math" panose="02040503050406030204" pitchFamily="18" charset="0"/>
                            <a:cs typeface="Arial" panose="020B0604020202020204" pitchFamily="34" charset="0"/>
                          </a:rPr>
                          <m:t>𝑑𝑉</m:t>
                        </m:r>
                      </m:num>
                      <m:den>
                        <m:r>
                          <a:rPr lang="en-US" sz="2400" i="1" dirty="0">
                            <a:solidFill>
                              <a:prstClr val="black"/>
                            </a:solidFill>
                            <a:latin typeface="Cambria Math" panose="02040503050406030204" pitchFamily="18" charset="0"/>
                            <a:cs typeface="Arial" panose="020B0604020202020204" pitchFamily="34" charset="0"/>
                          </a:rPr>
                          <m:t>𝑉</m:t>
                        </m:r>
                      </m:den>
                    </m:f>
                  </m:oMath>
                </a14:m>
                <a:endParaRPr lang="en-US" sz="2400" dirty="0">
                  <a:solidFill>
                    <a:srgbClr val="0070C0"/>
                  </a:solidFill>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823BE0F8-ADCA-4A78-AE03-F17945845661}"/>
                  </a:ext>
                </a:extLst>
              </p:cNvPr>
              <p:cNvSpPr txBox="1">
                <a:spLocks noRot="1" noChangeAspect="1" noMove="1" noResize="1" noEditPoints="1" noAdjustHandles="1" noChangeArrowheads="1" noChangeShapeType="1" noTextEdit="1"/>
              </p:cNvSpPr>
              <p:nvPr/>
            </p:nvSpPr>
            <p:spPr>
              <a:xfrm>
                <a:off x="812114" y="2695453"/>
                <a:ext cx="4369485" cy="572529"/>
              </a:xfrm>
              <a:prstGeom prst="rect">
                <a:avLst/>
              </a:prstGeom>
              <a:blipFill>
                <a:blip r:embed="rId6"/>
                <a:stretch>
                  <a:fillRect t="-3191" b="-10638"/>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06222453-B0BB-4F87-99A4-DE2C63F7F6EF}"/>
              </a:ext>
            </a:extLst>
          </p:cNvPr>
          <p:cNvSpPr/>
          <p:nvPr/>
        </p:nvSpPr>
        <p:spPr>
          <a:xfrm>
            <a:off x="812113" y="3429000"/>
            <a:ext cx="3309313" cy="461665"/>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ln p + C</a:t>
            </a:r>
            <a:r>
              <a:rPr lang="en-US" sz="2400" baseline="-25000" dirty="0">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 - 𝛾 ln V</a:t>
            </a:r>
            <a:r>
              <a:rPr lang="en-US" sz="2400" dirty="0">
                <a:solidFill>
                  <a:prstClr val="black"/>
                </a:solidFill>
                <a:latin typeface="Arial" panose="020B0604020202020204" pitchFamily="34" charset="0"/>
                <a:cs typeface="Arial" panose="020B0604020202020204" pitchFamily="34" charset="0"/>
              </a:rPr>
              <a:t> + C</a:t>
            </a:r>
            <a:r>
              <a:rPr lang="en-US" sz="2400" baseline="-25000" dirty="0">
                <a:solidFill>
                  <a:prstClr val="black"/>
                </a:solidFill>
                <a:latin typeface="Arial" panose="020B0604020202020204" pitchFamily="34" charset="0"/>
                <a:cs typeface="Arial" panose="020B0604020202020204" pitchFamily="34" charset="0"/>
              </a:rPr>
              <a:t>2</a:t>
            </a:r>
            <a:endParaRPr lang="en-US" sz="2400" baseline="-25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9A1A8AE-A9DE-4358-9A63-C93F8E1DF49A}"/>
                  </a:ext>
                </a:extLst>
              </p:cNvPr>
              <p:cNvSpPr/>
              <p:nvPr/>
            </p:nvSpPr>
            <p:spPr>
              <a:xfrm>
                <a:off x="692845" y="4453533"/>
                <a:ext cx="2752680" cy="461665"/>
              </a:xfrm>
              <a:prstGeom prst="rect">
                <a:avLst/>
              </a:prstGeom>
            </p:spPr>
            <p:txBody>
              <a:bodyPr wrap="square">
                <a:spAutoFit/>
              </a:bodyPr>
              <a:lstStyle/>
              <a:p>
                <a:r>
                  <a:rPr lang="en-US" sz="2400" dirty="0">
                    <a:solidFill>
                      <a:schemeClr val="tx1"/>
                    </a:solidFill>
                    <a:latin typeface="Arial" panose="020B0604020202020204" pitchFamily="34" charset="0"/>
                    <a:cs typeface="Arial" panose="020B0604020202020204" pitchFamily="34" charset="0"/>
                  </a:rPr>
                  <a:t>ln p + ln </a:t>
                </a: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𝑉</m:t>
                        </m:r>
                      </m:e>
                      <m:sup>
                        <m:r>
                          <a:rPr lang="en-US" sz="2400" i="1">
                            <a:solidFill>
                              <a:schemeClr val="tx1"/>
                            </a:solidFill>
                            <a:latin typeface="Cambria Math" panose="02040503050406030204" pitchFamily="18" charset="0"/>
                            <a:ea typeface="Cambria Math" panose="02040503050406030204" pitchFamily="18" charset="0"/>
                          </a:rPr>
                          <m:t>𝛾</m:t>
                        </m:r>
                      </m:sup>
                    </m:sSup>
                  </m:oMath>
                </a14:m>
                <a:r>
                  <a:rPr lang="en-US" sz="2400" dirty="0">
                    <a:solidFill>
                      <a:schemeClr val="tx1"/>
                    </a:solidFill>
                    <a:latin typeface="Arial" panose="020B0604020202020204" pitchFamily="34" charset="0"/>
                    <a:cs typeface="Arial" panose="020B0604020202020204" pitchFamily="34" charset="0"/>
                  </a:rPr>
                  <a:t> = C</a:t>
                </a:r>
              </a:p>
            </p:txBody>
          </p:sp>
        </mc:Choice>
        <mc:Fallback xmlns="">
          <p:sp>
            <p:nvSpPr>
              <p:cNvPr id="10" name="Rectangle 9">
                <a:extLst>
                  <a:ext uri="{FF2B5EF4-FFF2-40B4-BE49-F238E27FC236}">
                    <a16:creationId xmlns:a16="http://schemas.microsoft.com/office/drawing/2014/main" id="{59A1A8AE-A9DE-4358-9A63-C93F8E1DF49A}"/>
                  </a:ext>
                </a:extLst>
              </p:cNvPr>
              <p:cNvSpPr>
                <a:spLocks noRot="1" noChangeAspect="1" noMove="1" noResize="1" noEditPoints="1" noAdjustHandles="1" noChangeArrowheads="1" noChangeShapeType="1" noTextEdit="1"/>
              </p:cNvSpPr>
              <p:nvPr/>
            </p:nvSpPr>
            <p:spPr>
              <a:xfrm>
                <a:off x="692845" y="4453533"/>
                <a:ext cx="2752680" cy="461665"/>
              </a:xfrm>
              <a:prstGeom prst="rect">
                <a:avLst/>
              </a:prstGeom>
              <a:blipFill>
                <a:blip r:embed="rId7"/>
                <a:stretch>
                  <a:fillRect l="-3548" t="-9333"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0C9A3BF-B731-484C-83DB-0C0EDC7C72C2}"/>
                  </a:ext>
                </a:extLst>
              </p:cNvPr>
              <p:cNvSpPr/>
              <p:nvPr/>
            </p:nvSpPr>
            <p:spPr>
              <a:xfrm>
                <a:off x="677726" y="6132964"/>
                <a:ext cx="9007746" cy="461665"/>
              </a:xfrm>
              <a:prstGeom prst="rect">
                <a:avLst/>
              </a:prstGeom>
            </p:spPr>
            <p:txBody>
              <a:bodyPr wrap="square">
                <a:spAutoFit/>
              </a:bodyPr>
              <a:lstStyle/>
              <a:p>
                <a:r>
                  <a:rPr lang="en-US" sz="2400" dirty="0">
                    <a:solidFill>
                      <a:srgbClr val="00B050"/>
                    </a:solidFill>
                    <a:latin typeface="Arial" panose="020B0604020202020204" pitchFamily="34" charset="0"/>
                    <a:cs typeface="Arial" panose="020B0604020202020204" pitchFamily="34" charset="0"/>
                  </a:rPr>
                  <a:t>p</a:t>
                </a:r>
                <a14:m>
                  <m:oMath xmlns:m="http://schemas.openxmlformats.org/officeDocument/2006/math">
                    <m:sSup>
                      <m:sSupPr>
                        <m:ctrlPr>
                          <a:rPr lang="en-US" sz="2400" i="1" smtClean="0">
                            <a:solidFill>
                              <a:srgbClr val="00B050"/>
                            </a:solidFill>
                            <a:latin typeface="Cambria Math" panose="02040503050406030204" pitchFamily="18" charset="0"/>
                          </a:rPr>
                        </m:ctrlPr>
                      </m:sSupPr>
                      <m:e>
                        <m:r>
                          <a:rPr lang="en-US" sz="2400" b="0" i="1" smtClean="0">
                            <a:solidFill>
                              <a:srgbClr val="00B050"/>
                            </a:solidFill>
                            <a:latin typeface="Cambria Math" panose="02040503050406030204" pitchFamily="18" charset="0"/>
                          </a:rPr>
                          <m:t>𝑉</m:t>
                        </m:r>
                      </m:e>
                      <m:sup>
                        <m:r>
                          <a:rPr lang="en-US" sz="2400" i="1">
                            <a:solidFill>
                              <a:srgbClr val="00B050"/>
                            </a:solidFill>
                            <a:latin typeface="Cambria Math" panose="02040503050406030204" pitchFamily="18" charset="0"/>
                            <a:ea typeface="Cambria Math" panose="02040503050406030204" pitchFamily="18" charset="0"/>
                          </a:rPr>
                          <m:t>𝛾</m:t>
                        </m:r>
                      </m:sup>
                    </m:sSup>
                  </m:oMath>
                </a14:m>
                <a:r>
                  <a:rPr lang="en-US" sz="2400" dirty="0">
                    <a:solidFill>
                      <a:srgbClr val="00B050"/>
                    </a:solidFill>
                    <a:latin typeface="Arial" panose="020B0604020202020204" pitchFamily="34" charset="0"/>
                    <a:cs typeface="Arial" panose="020B0604020202020204" pitchFamily="34" charset="0"/>
                  </a:rPr>
                  <a:t> = a constant           </a:t>
                </a:r>
                <a:r>
                  <a:rPr lang="en-US" sz="2400" dirty="0">
                    <a:solidFill>
                      <a:schemeClr val="tx1"/>
                    </a:solidFill>
                    <a:latin typeface="Arial" panose="020B0604020202020204" pitchFamily="34" charset="0"/>
                    <a:cs typeface="Arial" panose="020B0604020202020204" pitchFamily="34" charset="0"/>
                  </a:rPr>
                  <a:t>[adiabatic expansion or contraction]</a:t>
                </a:r>
              </a:p>
            </p:txBody>
          </p:sp>
        </mc:Choice>
        <mc:Fallback xmlns="">
          <p:sp>
            <p:nvSpPr>
              <p:cNvPr id="11" name="Rectangle 10">
                <a:extLst>
                  <a:ext uri="{FF2B5EF4-FFF2-40B4-BE49-F238E27FC236}">
                    <a16:creationId xmlns:a16="http://schemas.microsoft.com/office/drawing/2014/main" id="{70C9A3BF-B731-484C-83DB-0C0EDC7C72C2}"/>
                  </a:ext>
                </a:extLst>
              </p:cNvPr>
              <p:cNvSpPr>
                <a:spLocks noRot="1" noChangeAspect="1" noMove="1" noResize="1" noEditPoints="1" noAdjustHandles="1" noChangeArrowheads="1" noChangeShapeType="1" noTextEdit="1"/>
              </p:cNvSpPr>
              <p:nvPr/>
            </p:nvSpPr>
            <p:spPr>
              <a:xfrm>
                <a:off x="677726" y="6132964"/>
                <a:ext cx="9007746" cy="461665"/>
              </a:xfrm>
              <a:prstGeom prst="rect">
                <a:avLst/>
              </a:prstGeom>
              <a:blipFill>
                <a:blip r:embed="rId8"/>
                <a:stretch>
                  <a:fillRect l="-1015"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40FAB4B-C55B-4793-AF77-926A34714A25}"/>
                  </a:ext>
                </a:extLst>
              </p:cNvPr>
              <p:cNvSpPr/>
              <p:nvPr/>
            </p:nvSpPr>
            <p:spPr>
              <a:xfrm>
                <a:off x="677726" y="5579533"/>
                <a:ext cx="2752680" cy="542584"/>
              </a:xfrm>
              <a:prstGeom prst="rect">
                <a:avLst/>
              </a:prstGeom>
            </p:spPr>
            <p:txBody>
              <a:bodyPr wrap="square">
                <a:spAutoFit/>
              </a:bodyPr>
              <a:lstStyle/>
              <a:p>
                <a14:m>
                  <m:oMath xmlns:m="http://schemas.openxmlformats.org/officeDocument/2006/math">
                    <m:sSup>
                      <m:sSupPr>
                        <m:ctrlPr>
                          <a:rPr lang="en-US" sz="2400" i="1" dirty="0" smtClean="0">
                            <a:solidFill>
                              <a:schemeClr val="tx1"/>
                            </a:solidFill>
                            <a:latin typeface="Cambria Math" panose="02040503050406030204" pitchFamily="18" charset="0"/>
                            <a:cs typeface="Arial" panose="020B0604020202020204" pitchFamily="34" charset="0"/>
                          </a:rPr>
                        </m:ctrlPr>
                      </m:sSupPr>
                      <m:e>
                        <m:r>
                          <a:rPr lang="en-US" sz="2400" i="1" dirty="0" smtClean="0">
                            <a:solidFill>
                              <a:schemeClr val="tx1"/>
                            </a:solidFill>
                            <a:latin typeface="Cambria Math" panose="02040503050406030204" pitchFamily="18" charset="0"/>
                            <a:cs typeface="Arial" panose="020B0604020202020204" pitchFamily="34" charset="0"/>
                          </a:rPr>
                          <m:t>𝑒</m:t>
                        </m:r>
                      </m:e>
                      <m:sup>
                        <m:r>
                          <m:rPr>
                            <m:nor/>
                          </m:rPr>
                          <a:rPr lang="en-US" sz="2400" dirty="0">
                            <a:solidFill>
                              <a:prstClr val="black"/>
                            </a:solidFill>
                            <a:latin typeface="Arial" panose="020B0604020202020204" pitchFamily="34" charset="0"/>
                            <a:cs typeface="Arial" panose="020B0604020202020204" pitchFamily="34" charset="0"/>
                          </a:rPr>
                          <m:t>ln</m:t>
                        </m:r>
                        <m:r>
                          <m:rPr>
                            <m:nor/>
                          </m:rPr>
                          <a:rPr lang="en-US" sz="2400" dirty="0">
                            <a:solidFill>
                              <a:prstClr val="black"/>
                            </a:solidFill>
                            <a:latin typeface="Arial" panose="020B0604020202020204" pitchFamily="34" charset="0"/>
                            <a:cs typeface="Arial" panose="020B0604020202020204" pitchFamily="34" charset="0"/>
                          </a:rPr>
                          <m:t> (</m:t>
                        </m:r>
                        <m:r>
                          <m:rPr>
                            <m:sty m:val="p"/>
                          </m:rPr>
                          <a:rPr lang="en-US" sz="2400" b="0" i="0" dirty="0" smtClean="0">
                            <a:solidFill>
                              <a:prstClr val="black"/>
                            </a:solidFill>
                            <a:latin typeface="Cambria Math" panose="02040503050406030204" pitchFamily="18" charset="0"/>
                            <a:cs typeface="Arial" panose="020B0604020202020204" pitchFamily="34" charset="0"/>
                          </a:rPr>
                          <m:t>p</m:t>
                        </m:r>
                        <m:sSup>
                          <m:sSupPr>
                            <m:ctrlPr>
                              <a:rPr lang="en-US" sz="2400" i="1">
                                <a:solidFill>
                                  <a:prstClr val="black"/>
                                </a:solidFill>
                                <a:latin typeface="Cambria Math" panose="02040503050406030204" pitchFamily="18" charset="0"/>
                              </a:rPr>
                            </m:ctrlPr>
                          </m:sSupPr>
                          <m:e>
                            <m:r>
                              <m:rPr>
                                <m:sty m:val="p"/>
                              </m:rPr>
                              <a:rPr lang="en-US" sz="2400" b="0" i="0" smtClean="0">
                                <a:solidFill>
                                  <a:prstClr val="black"/>
                                </a:solidFill>
                                <a:latin typeface="Cambria Math" panose="02040503050406030204" pitchFamily="18" charset="0"/>
                              </a:rPr>
                              <m:t>V</m:t>
                            </m:r>
                          </m:e>
                          <m:sup>
                            <m:r>
                              <m:rPr>
                                <m:sty m:val="p"/>
                              </m:rPr>
                              <a:rPr lang="en-US" sz="2400" i="0">
                                <a:solidFill>
                                  <a:prstClr val="black"/>
                                </a:solidFill>
                                <a:latin typeface="Cambria Math" panose="02040503050406030204" pitchFamily="18" charset="0"/>
                                <a:ea typeface="Cambria Math" panose="02040503050406030204" pitchFamily="18" charset="0"/>
                              </a:rPr>
                              <m:t>γ</m:t>
                            </m:r>
                          </m:sup>
                        </m:sSup>
                        <m:r>
                          <a:rPr lang="en-US" sz="2400">
                            <a:solidFill>
                              <a:prstClr val="black"/>
                            </a:solidFill>
                            <a:latin typeface="Cambria Math" panose="02040503050406030204" pitchFamily="18" charset="0"/>
                            <a:ea typeface="Cambria Math" panose="02040503050406030204" pitchFamily="18" charset="0"/>
                          </a:rPr>
                          <m:t>)</m:t>
                        </m:r>
                      </m:sup>
                    </m:sSup>
                  </m:oMath>
                </a14:m>
                <a:r>
                  <a:rPr lang="en-US" sz="2400" dirty="0">
                    <a:solidFill>
                      <a:schemeClr val="tx1"/>
                    </a:solidFill>
                    <a:latin typeface="Arial" panose="020B0604020202020204" pitchFamily="34" charset="0"/>
                    <a:cs typeface="Arial" panose="020B0604020202020204" pitchFamily="34" charset="0"/>
                  </a:rPr>
                  <a:t> = </a:t>
                </a:r>
                <a14:m>
                  <m:oMath xmlns:m="http://schemas.openxmlformats.org/officeDocument/2006/math">
                    <m:sSup>
                      <m:sSupPr>
                        <m:ctrlPr>
                          <a:rPr lang="en-US" sz="2400" i="1" dirty="0">
                            <a:solidFill>
                              <a:prstClr val="black"/>
                            </a:solidFill>
                            <a:latin typeface="Cambria Math" panose="02040503050406030204" pitchFamily="18" charset="0"/>
                            <a:cs typeface="Arial" panose="020B0604020202020204" pitchFamily="34" charset="0"/>
                          </a:rPr>
                        </m:ctrlPr>
                      </m:sSupPr>
                      <m:e>
                        <m:r>
                          <a:rPr lang="en-US" sz="2400" i="1" dirty="0">
                            <a:solidFill>
                              <a:prstClr val="black"/>
                            </a:solidFill>
                            <a:latin typeface="Cambria Math" panose="02040503050406030204" pitchFamily="18" charset="0"/>
                            <a:cs typeface="Arial" panose="020B0604020202020204" pitchFamily="34" charset="0"/>
                          </a:rPr>
                          <m:t>𝑒</m:t>
                        </m:r>
                      </m:e>
                      <m:sup>
                        <m:r>
                          <m:rPr>
                            <m:nor/>
                          </m:rPr>
                          <a:rPr lang="en-US" sz="2400" dirty="0">
                            <a:solidFill>
                              <a:prstClr val="black"/>
                            </a:solidFill>
                            <a:latin typeface="Arial" panose="020B0604020202020204" pitchFamily="34" charset="0"/>
                            <a:cs typeface="Arial" panose="020B0604020202020204" pitchFamily="34" charset="0"/>
                          </a:rPr>
                          <m:t>C</m:t>
                        </m:r>
                      </m:sup>
                    </m:sSup>
                    <m:r>
                      <a:rPr lang="en-US" sz="2400" i="1" dirty="0">
                        <a:solidFill>
                          <a:prstClr val="black"/>
                        </a:solidFill>
                        <a:latin typeface="Cambria Math" panose="02040503050406030204" pitchFamily="18" charset="0"/>
                        <a:cs typeface="Arial" panose="020B0604020202020204" pitchFamily="34" charset="0"/>
                      </a:rPr>
                      <m:t> </m:t>
                    </m:r>
                  </m:oMath>
                </a14:m>
                <a:endParaRPr lang="en-US" sz="2400" dirty="0">
                  <a:solidFill>
                    <a:schemeClr val="tx1"/>
                  </a:solidFill>
                  <a:latin typeface="Arial" panose="020B0604020202020204" pitchFamily="34" charset="0"/>
                  <a:cs typeface="Arial" panose="020B0604020202020204" pitchFamily="34" charset="0"/>
                </a:endParaRPr>
              </a:p>
            </p:txBody>
          </p:sp>
        </mc:Choice>
        <mc:Fallback xmlns="">
          <p:sp>
            <p:nvSpPr>
              <p:cNvPr id="12" name="Rectangle 11">
                <a:extLst>
                  <a:ext uri="{FF2B5EF4-FFF2-40B4-BE49-F238E27FC236}">
                    <a16:creationId xmlns:a16="http://schemas.microsoft.com/office/drawing/2014/main" id="{A40FAB4B-C55B-4793-AF77-926A34714A25}"/>
                  </a:ext>
                </a:extLst>
              </p:cNvPr>
              <p:cNvSpPr>
                <a:spLocks noRot="1" noChangeAspect="1" noMove="1" noResize="1" noEditPoints="1" noAdjustHandles="1" noChangeArrowheads="1" noChangeShapeType="1" noTextEdit="1"/>
              </p:cNvSpPr>
              <p:nvPr/>
            </p:nvSpPr>
            <p:spPr>
              <a:xfrm>
                <a:off x="677726" y="5579533"/>
                <a:ext cx="2752680" cy="542584"/>
              </a:xfrm>
              <a:prstGeom prst="rect">
                <a:avLst/>
              </a:prstGeom>
              <a:blipFill>
                <a:blip r:embed="rId9"/>
                <a:stretch>
                  <a:fillRect b="-25843"/>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E821899A-C44F-4534-8722-3C2679FC062B}"/>
              </a:ext>
            </a:extLst>
          </p:cNvPr>
          <p:cNvSpPr/>
          <p:nvPr/>
        </p:nvSpPr>
        <p:spPr>
          <a:xfrm>
            <a:off x="725955" y="3941266"/>
            <a:ext cx="2752680" cy="461665"/>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ln p + 𝛾 ln V = C</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C84C01F-11BC-4673-B35A-1D3ECA65E7A5}"/>
                  </a:ext>
                </a:extLst>
              </p:cNvPr>
              <p:cNvSpPr/>
              <p:nvPr/>
            </p:nvSpPr>
            <p:spPr>
              <a:xfrm>
                <a:off x="9441462" y="6122117"/>
                <a:ext cx="1997663" cy="461665"/>
              </a:xfrm>
              <a:prstGeom prst="rect">
                <a:avLst/>
              </a:prstGeom>
            </p:spPr>
            <p:txBody>
              <a:bodyPr wrap="square">
                <a:spAutoFit/>
              </a:bodyPr>
              <a:lstStyle/>
              <a:p>
                <a:r>
                  <a:rPr lang="en-US" sz="2400" dirty="0">
                    <a:solidFill>
                      <a:srgbClr val="00B050"/>
                    </a:solidFill>
                    <a:latin typeface="Arial" panose="020B0604020202020204" pitchFamily="34" charset="0"/>
                    <a:cs typeface="Arial" panose="020B0604020202020204" pitchFamily="34" charset="0"/>
                  </a:rPr>
                  <a:t>p</a:t>
                </a:r>
                <a:r>
                  <a:rPr lang="en-US" sz="2400" baseline="-25000" dirty="0">
                    <a:solidFill>
                      <a:srgbClr val="00B050"/>
                    </a:solidFill>
                    <a:latin typeface="Arial" panose="020B0604020202020204" pitchFamily="34" charset="0"/>
                    <a:cs typeface="Arial" panose="020B0604020202020204" pitchFamily="34" charset="0"/>
                  </a:rPr>
                  <a:t>i</a:t>
                </a:r>
                <a14:m>
                  <m:oMath xmlns:m="http://schemas.openxmlformats.org/officeDocument/2006/math">
                    <m:sSup>
                      <m:sSupPr>
                        <m:ctrlPr>
                          <a:rPr lang="en-US" sz="2400" i="1">
                            <a:solidFill>
                              <a:srgbClr val="00B050"/>
                            </a:solidFill>
                            <a:latin typeface="Cambria Math" panose="02040503050406030204" pitchFamily="18" charset="0"/>
                          </a:rPr>
                        </m:ctrlPr>
                      </m:sSupPr>
                      <m:e>
                        <m:r>
                          <a:rPr lang="en-US" sz="2400" i="1">
                            <a:solidFill>
                              <a:srgbClr val="00B050"/>
                            </a:solidFill>
                            <a:latin typeface="Cambria Math" panose="02040503050406030204" pitchFamily="18" charset="0"/>
                          </a:rPr>
                          <m:t>𝑉</m:t>
                        </m:r>
                        <m:r>
                          <a:rPr lang="en-US" sz="2400" b="0" i="1" baseline="-25000" smtClean="0">
                            <a:solidFill>
                              <a:srgbClr val="00B050"/>
                            </a:solidFill>
                            <a:latin typeface="Cambria Math" panose="02040503050406030204" pitchFamily="18" charset="0"/>
                          </a:rPr>
                          <m:t>𝑖</m:t>
                        </m:r>
                      </m:e>
                      <m:sup>
                        <m:r>
                          <a:rPr lang="en-US" sz="2400" i="1">
                            <a:solidFill>
                              <a:srgbClr val="00B050"/>
                            </a:solidFill>
                            <a:latin typeface="Cambria Math" panose="02040503050406030204" pitchFamily="18" charset="0"/>
                            <a:ea typeface="Cambria Math" panose="02040503050406030204" pitchFamily="18" charset="0"/>
                          </a:rPr>
                          <m:t>𝛾</m:t>
                        </m:r>
                      </m:sup>
                    </m:sSup>
                  </m:oMath>
                </a14:m>
                <a:r>
                  <a:rPr lang="en-US" sz="2400" dirty="0">
                    <a:solidFill>
                      <a:srgbClr val="00B050"/>
                    </a:solidFill>
                    <a:latin typeface="Arial" panose="020B0604020202020204" pitchFamily="34" charset="0"/>
                    <a:cs typeface="Arial" panose="020B0604020202020204" pitchFamily="34" charset="0"/>
                  </a:rPr>
                  <a:t> = p</a:t>
                </a:r>
                <a:r>
                  <a:rPr lang="en-US" sz="2400" baseline="-25000" dirty="0">
                    <a:solidFill>
                      <a:srgbClr val="00B050"/>
                    </a:solidFill>
                    <a:latin typeface="Arial" panose="020B0604020202020204" pitchFamily="34" charset="0"/>
                    <a:cs typeface="Arial" panose="020B0604020202020204" pitchFamily="34" charset="0"/>
                  </a:rPr>
                  <a:t>f</a:t>
                </a:r>
                <a14:m>
                  <m:oMath xmlns:m="http://schemas.openxmlformats.org/officeDocument/2006/math">
                    <m:sSup>
                      <m:sSupPr>
                        <m:ctrlPr>
                          <a:rPr lang="en-US" sz="2400" i="1" smtClean="0">
                            <a:solidFill>
                              <a:srgbClr val="00B050"/>
                            </a:solidFill>
                            <a:latin typeface="Cambria Math" panose="02040503050406030204" pitchFamily="18" charset="0"/>
                          </a:rPr>
                        </m:ctrlPr>
                      </m:sSupPr>
                      <m:e>
                        <m:r>
                          <a:rPr lang="en-US" sz="2400" i="1">
                            <a:solidFill>
                              <a:srgbClr val="00B050"/>
                            </a:solidFill>
                            <a:latin typeface="Cambria Math" panose="02040503050406030204" pitchFamily="18" charset="0"/>
                          </a:rPr>
                          <m:t>𝑉</m:t>
                        </m:r>
                        <m:r>
                          <a:rPr lang="en-US" sz="2400" b="0" i="1" baseline="-25000" smtClean="0">
                            <a:solidFill>
                              <a:srgbClr val="00B050"/>
                            </a:solidFill>
                            <a:latin typeface="Cambria Math" panose="02040503050406030204" pitchFamily="18" charset="0"/>
                          </a:rPr>
                          <m:t>𝑓</m:t>
                        </m:r>
                      </m:e>
                      <m:sup>
                        <m:r>
                          <a:rPr lang="en-US" sz="2400" i="1">
                            <a:solidFill>
                              <a:srgbClr val="00B050"/>
                            </a:solidFill>
                            <a:latin typeface="Cambria Math" panose="02040503050406030204" pitchFamily="18" charset="0"/>
                            <a:ea typeface="Cambria Math" panose="02040503050406030204" pitchFamily="18" charset="0"/>
                          </a:rPr>
                          <m:t>𝛾</m:t>
                        </m:r>
                      </m:sup>
                    </m:sSup>
                  </m:oMath>
                </a14:m>
                <a:r>
                  <a:rPr lang="en-US" sz="2400" dirty="0">
                    <a:solidFill>
                      <a:srgbClr val="00B050"/>
                    </a:solidFill>
                    <a:latin typeface="Arial" panose="020B0604020202020204" pitchFamily="34" charset="0"/>
                    <a:cs typeface="Arial" panose="020B0604020202020204" pitchFamily="34" charset="0"/>
                  </a:rPr>
                  <a:t> </a:t>
                </a:r>
                <a:endParaRPr lang="en-US" dirty="0"/>
              </a:p>
            </p:txBody>
          </p:sp>
        </mc:Choice>
        <mc:Fallback xmlns="">
          <p:sp>
            <p:nvSpPr>
              <p:cNvPr id="8" name="Rectangle 7">
                <a:extLst>
                  <a:ext uri="{FF2B5EF4-FFF2-40B4-BE49-F238E27FC236}">
                    <a16:creationId xmlns:a16="http://schemas.microsoft.com/office/drawing/2014/main" id="{BC84C01F-11BC-4673-B35A-1D3ECA65E7A5}"/>
                  </a:ext>
                </a:extLst>
              </p:cNvPr>
              <p:cNvSpPr>
                <a:spLocks noRot="1" noChangeAspect="1" noMove="1" noResize="1" noEditPoints="1" noAdjustHandles="1" noChangeArrowheads="1" noChangeShapeType="1" noTextEdit="1"/>
              </p:cNvSpPr>
              <p:nvPr/>
            </p:nvSpPr>
            <p:spPr>
              <a:xfrm>
                <a:off x="9441462" y="6122117"/>
                <a:ext cx="1997663" cy="461665"/>
              </a:xfrm>
              <a:prstGeom prst="rect">
                <a:avLst/>
              </a:prstGeom>
              <a:blipFill>
                <a:blip r:embed="rId10"/>
                <a:stretch>
                  <a:fillRect l="-4893" t="-11842" b="-27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E32C36F2-BFF7-4E4F-9414-EC5A31C47BCA}"/>
                  </a:ext>
                </a:extLst>
              </p:cNvPr>
              <p:cNvSpPr/>
              <p:nvPr/>
            </p:nvSpPr>
            <p:spPr>
              <a:xfrm>
                <a:off x="4232868" y="1928825"/>
                <a:ext cx="1747594" cy="369332"/>
              </a:xfrm>
              <a:prstGeom prst="rect">
                <a:avLst/>
              </a:prstGeom>
            </p:spPr>
            <p:txBody>
              <a:bodyPr wrap="none">
                <a:spAutoFit/>
              </a:bodyPr>
              <a:lstStyle/>
              <a:p>
                <a:r>
                  <a:rPr lang="en-US" b="0" dirty="0"/>
                  <a:t>[</a:t>
                </a:r>
                <a14:m>
                  <m:oMath xmlns:m="http://schemas.openxmlformats.org/officeDocument/2006/math">
                    <m:r>
                      <m:rPr>
                        <m:sty m:val="p"/>
                      </m:rPr>
                      <a:rPr lang="en-US" b="0" i="0" smtClean="0">
                        <a:latin typeface="Cambria Math" panose="02040503050406030204" pitchFamily="18" charset="0"/>
                      </a:rPr>
                      <m:t>divided</m:t>
                    </m:r>
                    <m:r>
                      <a:rPr lang="en-US" b="0" i="0" smtClean="0">
                        <a:latin typeface="Cambria Math" panose="02040503050406030204" pitchFamily="18" charset="0"/>
                      </a:rPr>
                      <m:t> </m:t>
                    </m:r>
                    <m:r>
                      <m:rPr>
                        <m:sty m:val="p"/>
                      </m:rPr>
                      <a:rPr lang="en-US" b="0" i="0" smtClean="0">
                        <a:latin typeface="Cambria Math" panose="02040503050406030204" pitchFamily="18" charset="0"/>
                      </a:rPr>
                      <m:t>by</m:t>
                    </m:r>
                    <m:r>
                      <a:rPr lang="en-US" b="0" i="0" smtClean="0">
                        <a:latin typeface="Cambria Math" panose="02040503050406030204" pitchFamily="18" charset="0"/>
                      </a:rPr>
                      <m:t> </m:t>
                    </m:r>
                    <m:r>
                      <m:rPr>
                        <m:sty m:val="p"/>
                      </m:rPr>
                      <a:rPr lang="en-US" b="0" i="0" smtClean="0">
                        <a:latin typeface="Cambria Math" panose="02040503050406030204" pitchFamily="18" charset="0"/>
                      </a:rPr>
                      <m:t>pV</m:t>
                    </m:r>
                    <m:r>
                      <a:rPr lang="en-US" b="0" i="0" smtClean="0">
                        <a:latin typeface="Cambria Math" panose="02040503050406030204" pitchFamily="18" charset="0"/>
                      </a:rPr>
                      <m:t>]</m:t>
                    </m:r>
                  </m:oMath>
                </a14:m>
                <a:r>
                  <a:rPr lang="en-US" dirty="0">
                    <a:latin typeface="Arial" panose="020B0604020202020204" pitchFamily="34" charset="0"/>
                    <a:cs typeface="Arial" panose="020B0604020202020204" pitchFamily="34" charset="0"/>
                  </a:rPr>
                  <a:t> </a:t>
                </a:r>
                <a:endParaRPr lang="en-US" dirty="0"/>
              </a:p>
            </p:txBody>
          </p:sp>
        </mc:Choice>
        <mc:Fallback xmlns="">
          <p:sp>
            <p:nvSpPr>
              <p:cNvPr id="9" name="Rectangle 8">
                <a:extLst>
                  <a:ext uri="{FF2B5EF4-FFF2-40B4-BE49-F238E27FC236}">
                    <a16:creationId xmlns:a16="http://schemas.microsoft.com/office/drawing/2014/main" id="{E32C36F2-BFF7-4E4F-9414-EC5A31C47BCA}"/>
                  </a:ext>
                </a:extLst>
              </p:cNvPr>
              <p:cNvSpPr>
                <a:spLocks noRot="1" noChangeAspect="1" noMove="1" noResize="1" noEditPoints="1" noAdjustHandles="1" noChangeArrowheads="1" noChangeShapeType="1" noTextEdit="1"/>
              </p:cNvSpPr>
              <p:nvPr/>
            </p:nvSpPr>
            <p:spPr>
              <a:xfrm>
                <a:off x="4232868" y="1928825"/>
                <a:ext cx="1747594" cy="369332"/>
              </a:xfrm>
              <a:prstGeom prst="rect">
                <a:avLst/>
              </a:prstGeom>
              <a:blipFill>
                <a:blip r:embed="rId11"/>
                <a:stretch>
                  <a:fillRect l="-2787"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689643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87B5C3-169A-4E79-B59A-AE758B9981D4}"/>
                  </a:ext>
                </a:extLst>
              </p:cNvPr>
              <p:cNvSpPr/>
              <p:nvPr/>
            </p:nvSpPr>
            <p:spPr>
              <a:xfrm>
                <a:off x="569842" y="762827"/>
                <a:ext cx="7841555" cy="461665"/>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For an adiabatic process, </a:t>
                </a:r>
                <a:r>
                  <a:rPr lang="en-US" sz="2400" dirty="0">
                    <a:solidFill>
                      <a:srgbClr val="FF0000"/>
                    </a:solidFill>
                    <a:latin typeface="Arial" panose="020B0604020202020204" pitchFamily="34" charset="0"/>
                    <a:cs typeface="Arial" panose="020B0604020202020204" pitchFamily="34" charset="0"/>
                  </a:rPr>
                  <a:t>p</a:t>
                </a:r>
                <a14:m>
                  <m:oMath xmlns:m="http://schemas.openxmlformats.org/officeDocument/2006/math">
                    <m:sSup>
                      <m:sSupPr>
                        <m:ctrlPr>
                          <a:rPr lang="en-US" sz="240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𝑉</m:t>
                        </m:r>
                      </m:e>
                      <m:sup>
                        <m:r>
                          <a:rPr lang="en-US" sz="2400" i="1">
                            <a:solidFill>
                              <a:schemeClr val="tx1"/>
                            </a:solidFill>
                            <a:latin typeface="Cambria Math" panose="02040503050406030204" pitchFamily="18" charset="0"/>
                            <a:ea typeface="Cambria Math" panose="02040503050406030204" pitchFamily="18" charset="0"/>
                          </a:rPr>
                          <m:t>𝛾</m:t>
                        </m:r>
                      </m:sup>
                    </m:sSup>
                  </m:oMath>
                </a14:m>
                <a:r>
                  <a:rPr lang="en-US" sz="2400" dirty="0">
                    <a:solidFill>
                      <a:schemeClr val="tx1"/>
                    </a:solidFill>
                    <a:latin typeface="Arial" panose="020B0604020202020204" pitchFamily="34" charset="0"/>
                    <a:cs typeface="Arial" panose="020B0604020202020204" pitchFamily="34" charset="0"/>
                  </a:rPr>
                  <a:t> = constant</a:t>
                </a:r>
              </a:p>
            </p:txBody>
          </p:sp>
        </mc:Choice>
        <mc:Fallback xmlns="">
          <p:sp>
            <p:nvSpPr>
              <p:cNvPr id="2" name="Rectangle 1">
                <a:extLst>
                  <a:ext uri="{FF2B5EF4-FFF2-40B4-BE49-F238E27FC236}">
                    <a16:creationId xmlns:a16="http://schemas.microsoft.com/office/drawing/2014/main" id="{9A87B5C3-169A-4E79-B59A-AE758B9981D4}"/>
                  </a:ext>
                </a:extLst>
              </p:cNvPr>
              <p:cNvSpPr>
                <a:spLocks noRot="1" noChangeAspect="1" noMove="1" noResize="1" noEditPoints="1" noAdjustHandles="1" noChangeArrowheads="1" noChangeShapeType="1" noTextEdit="1"/>
              </p:cNvSpPr>
              <p:nvPr/>
            </p:nvSpPr>
            <p:spPr>
              <a:xfrm>
                <a:off x="569842" y="762827"/>
                <a:ext cx="7841555" cy="461665"/>
              </a:xfrm>
              <a:prstGeom prst="rect">
                <a:avLst/>
              </a:prstGeom>
              <a:blipFill>
                <a:blip r:embed="rId2"/>
                <a:stretch>
                  <a:fillRect l="-1166" t="-9211" b="-30263"/>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CB9DB9A8-B3E7-4AD1-8C82-6B46C56545D8}"/>
              </a:ext>
            </a:extLst>
          </p:cNvPr>
          <p:cNvSpPr/>
          <p:nvPr/>
        </p:nvSpPr>
        <p:spPr>
          <a:xfrm>
            <a:off x="569842" y="1224492"/>
            <a:ext cx="11343862" cy="830997"/>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To write an equation for an adiabatic process in terms of </a:t>
            </a:r>
            <a:r>
              <a:rPr lang="en-US" sz="2400" i="1" dirty="0">
                <a:solidFill>
                  <a:srgbClr val="00B0F0"/>
                </a:solidFill>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and </a:t>
            </a:r>
            <a:r>
              <a:rPr lang="en-US" sz="2400" i="1" dirty="0">
                <a:solidFill>
                  <a:srgbClr val="00B0F0"/>
                </a:solidFill>
                <a:latin typeface="Arial" panose="020B0604020202020204" pitchFamily="34" charset="0"/>
                <a:cs typeface="Arial" panose="020B0604020202020204" pitchFamily="34" charset="0"/>
              </a:rPr>
              <a:t>V</a:t>
            </a:r>
            <a:r>
              <a:rPr lang="en-US" sz="2400" dirty="0">
                <a:latin typeface="Arial" panose="020B0604020202020204" pitchFamily="34" charset="0"/>
                <a:cs typeface="Arial" panose="020B0604020202020204" pitchFamily="34" charset="0"/>
              </a:rPr>
              <a:t>, we use the ideal gas equation to eliminate </a:t>
            </a:r>
            <a:r>
              <a:rPr lang="en-US" sz="2400" i="1" dirty="0">
                <a:solidFill>
                  <a:srgbClr val="FF0000"/>
                </a:solidFill>
                <a:latin typeface="Arial" panose="020B0604020202020204" pitchFamily="34" charset="0"/>
                <a:cs typeface="Arial" panose="020B0604020202020204" pitchFamily="34" charset="0"/>
              </a:rPr>
              <a:t>p</a:t>
            </a:r>
          </a:p>
        </p:txBody>
      </p:sp>
      <p:sp>
        <p:nvSpPr>
          <p:cNvPr id="4" name="Rectangle 3">
            <a:extLst>
              <a:ext uri="{FF2B5EF4-FFF2-40B4-BE49-F238E27FC236}">
                <a16:creationId xmlns:a16="http://schemas.microsoft.com/office/drawing/2014/main" id="{8676021A-D4BD-46C7-824A-AA0D8F4744BE}"/>
              </a:ext>
            </a:extLst>
          </p:cNvPr>
          <p:cNvSpPr/>
          <p:nvPr/>
        </p:nvSpPr>
        <p:spPr>
          <a:xfrm>
            <a:off x="717564" y="2124119"/>
            <a:ext cx="6476541" cy="461665"/>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Ideal gas equation, pV = nRT</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3B1ACC7-5727-4BBD-8B12-93610B94164C}"/>
                  </a:ext>
                </a:extLst>
              </p:cNvPr>
              <p:cNvSpPr/>
              <p:nvPr/>
            </p:nvSpPr>
            <p:spPr>
              <a:xfrm>
                <a:off x="3342759" y="2688304"/>
                <a:ext cx="1601185" cy="692882"/>
              </a:xfrm>
              <a:prstGeom prst="rect">
                <a:avLst/>
              </a:prstGeom>
            </p:spPr>
            <p:txBody>
              <a:bodyPr wrap="square">
                <a:spAutoFit/>
              </a:bodyPr>
              <a:lstStyle/>
              <a:p>
                <a:r>
                  <a:rPr lang="en-US" sz="2400" dirty="0">
                    <a:solidFill>
                      <a:srgbClr val="FF0000"/>
                    </a:solidFill>
                    <a:latin typeface="Arial" panose="020B0604020202020204" pitchFamily="34" charset="0"/>
                    <a:cs typeface="Arial" panose="020B0604020202020204" pitchFamily="34" charset="0"/>
                  </a:rPr>
                  <a:t>p</a:t>
                </a:r>
                <a:r>
                  <a:rPr lang="en-US" sz="2400" dirty="0">
                    <a:solidFill>
                      <a:srgbClr val="00B0F0"/>
                    </a:solidFill>
                    <a:latin typeface="Arial" panose="020B0604020202020204" pitchFamily="34" charset="0"/>
                    <a:cs typeface="Arial" panose="020B0604020202020204" pitchFamily="34" charset="0"/>
                  </a:rPr>
                  <a:t> = </a:t>
                </a:r>
                <a14:m>
                  <m:oMath xmlns:m="http://schemas.openxmlformats.org/officeDocument/2006/math">
                    <m:f>
                      <m:fPr>
                        <m:ctrlPr>
                          <a:rPr lang="en-US" sz="2400" i="1" smtClean="0">
                            <a:solidFill>
                              <a:srgbClr val="00B0F0"/>
                            </a:solidFill>
                            <a:latin typeface="Cambria Math" panose="02040503050406030204" pitchFamily="18" charset="0"/>
                            <a:cs typeface="Arial" panose="020B0604020202020204" pitchFamily="34" charset="0"/>
                          </a:rPr>
                        </m:ctrlPr>
                      </m:fPr>
                      <m:num>
                        <m:r>
                          <m:rPr>
                            <m:nor/>
                          </m:rPr>
                          <a:rPr lang="en-US" sz="2400" dirty="0">
                            <a:solidFill>
                              <a:srgbClr val="00B0F0"/>
                            </a:solidFill>
                            <a:latin typeface="Arial" panose="020B0604020202020204" pitchFamily="34" charset="0"/>
                            <a:cs typeface="Arial" panose="020B0604020202020204" pitchFamily="34" charset="0"/>
                          </a:rPr>
                          <m:t>nRT</m:t>
                        </m:r>
                      </m:num>
                      <m:den>
                        <m:r>
                          <m:rPr>
                            <m:sty m:val="p"/>
                          </m:rPr>
                          <a:rPr lang="en-US" sz="2400" b="0" i="0" smtClean="0">
                            <a:solidFill>
                              <a:srgbClr val="00B0F0"/>
                            </a:solidFill>
                            <a:latin typeface="Cambria Math" panose="02040503050406030204" pitchFamily="18" charset="0"/>
                            <a:cs typeface="Arial" panose="020B0604020202020204" pitchFamily="34" charset="0"/>
                          </a:rPr>
                          <m:t>V</m:t>
                        </m:r>
                      </m:den>
                    </m:f>
                  </m:oMath>
                </a14:m>
                <a:endParaRPr lang="en-US" sz="2400" dirty="0">
                  <a:latin typeface="Arial" panose="020B0604020202020204" pitchFamily="34" charset="0"/>
                  <a:cs typeface="Arial" panose="020B0604020202020204" pitchFamily="34" charset="0"/>
                </a:endParaRPr>
              </a:p>
            </p:txBody>
          </p:sp>
        </mc:Choice>
        <mc:Fallback xmlns="">
          <p:sp>
            <p:nvSpPr>
              <p:cNvPr id="5" name="Rectangle 4">
                <a:extLst>
                  <a:ext uri="{FF2B5EF4-FFF2-40B4-BE49-F238E27FC236}">
                    <a16:creationId xmlns:a16="http://schemas.microsoft.com/office/drawing/2014/main" id="{73B1ACC7-5727-4BBD-8B12-93610B94164C}"/>
                  </a:ext>
                </a:extLst>
              </p:cNvPr>
              <p:cNvSpPr>
                <a:spLocks noRot="1" noChangeAspect="1" noMove="1" noResize="1" noEditPoints="1" noAdjustHandles="1" noChangeArrowheads="1" noChangeShapeType="1" noTextEdit="1"/>
              </p:cNvSpPr>
              <p:nvPr/>
            </p:nvSpPr>
            <p:spPr>
              <a:xfrm>
                <a:off x="3342759" y="2688304"/>
                <a:ext cx="1601185" cy="692882"/>
              </a:xfrm>
              <a:prstGeom prst="rect">
                <a:avLst/>
              </a:prstGeom>
              <a:blipFill>
                <a:blip r:embed="rId3"/>
                <a:stretch>
                  <a:fillRect l="-5703" b="-7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7A4D048-F395-41A6-947E-22B3EF59132E}"/>
                  </a:ext>
                </a:extLst>
              </p:cNvPr>
              <p:cNvSpPr/>
              <p:nvPr/>
            </p:nvSpPr>
            <p:spPr>
              <a:xfrm>
                <a:off x="3067875" y="3657991"/>
                <a:ext cx="3366054" cy="694998"/>
              </a:xfrm>
              <a:prstGeom prst="rect">
                <a:avLst/>
              </a:prstGeom>
            </p:spPr>
            <p:txBody>
              <a:bodyPr wrap="square">
                <a:spAutoFit/>
              </a:bodyPr>
              <a:lstStyle/>
              <a:p>
                <a:r>
                  <a:rPr lang="en-US" sz="2400" dirty="0">
                    <a:solidFill>
                      <a:srgbClr val="00B0F0"/>
                    </a:solidFill>
                    <a:cs typeface="Arial" panose="020B0604020202020204" pitchFamily="34" charset="0"/>
                  </a:rPr>
                  <a:t>(</a:t>
                </a:r>
                <a14:m>
                  <m:oMath xmlns:m="http://schemas.openxmlformats.org/officeDocument/2006/math">
                    <m:f>
                      <m:fPr>
                        <m:ctrlPr>
                          <a:rPr lang="en-US" sz="2400" i="1" smtClean="0">
                            <a:solidFill>
                              <a:srgbClr val="00B0F0"/>
                            </a:solidFill>
                            <a:latin typeface="Cambria Math" panose="02040503050406030204" pitchFamily="18" charset="0"/>
                            <a:cs typeface="Arial" panose="020B0604020202020204" pitchFamily="34" charset="0"/>
                          </a:rPr>
                        </m:ctrlPr>
                      </m:fPr>
                      <m:num>
                        <m:r>
                          <m:rPr>
                            <m:nor/>
                          </m:rPr>
                          <a:rPr lang="en-US" sz="2400" dirty="0">
                            <a:solidFill>
                              <a:srgbClr val="00B0F0"/>
                            </a:solidFill>
                            <a:latin typeface="Arial" panose="020B0604020202020204" pitchFamily="34" charset="0"/>
                            <a:cs typeface="Arial" panose="020B0604020202020204" pitchFamily="34" charset="0"/>
                          </a:rPr>
                          <m:t>nRT</m:t>
                        </m:r>
                      </m:num>
                      <m:den>
                        <m:r>
                          <m:rPr>
                            <m:sty m:val="p"/>
                          </m:rPr>
                          <a:rPr lang="en-US" sz="2400" b="0" i="0" smtClean="0">
                            <a:solidFill>
                              <a:srgbClr val="00B0F0"/>
                            </a:solidFill>
                            <a:latin typeface="Cambria Math" panose="02040503050406030204" pitchFamily="18" charset="0"/>
                            <a:cs typeface="Arial" panose="020B0604020202020204" pitchFamily="34" charset="0"/>
                          </a:rPr>
                          <m:t>V</m:t>
                        </m:r>
                      </m:den>
                    </m:f>
                  </m:oMath>
                </a14:m>
                <a:r>
                  <a:rPr lang="en-US" sz="2400" dirty="0">
                    <a:solidFill>
                      <a:srgbClr val="00B0F0"/>
                    </a:solidFill>
                  </a:rPr>
                  <a:t>) </a:t>
                </a:r>
                <a14:m>
                  <m:oMath xmlns:m="http://schemas.openxmlformats.org/officeDocument/2006/math">
                    <m:sSup>
                      <m:sSupPr>
                        <m:ctrlPr>
                          <a:rPr lang="en-US" sz="2400" i="1">
                            <a:solidFill>
                              <a:prstClr val="black"/>
                            </a:solidFill>
                            <a:latin typeface="Cambria Math" panose="02040503050406030204" pitchFamily="18" charset="0"/>
                          </a:rPr>
                        </m:ctrlPr>
                      </m:sSupPr>
                      <m:e>
                        <m:r>
                          <m:rPr>
                            <m:sty m:val="p"/>
                          </m:rPr>
                          <a:rPr lang="en-US" sz="2400" i="0">
                            <a:solidFill>
                              <a:prstClr val="black"/>
                            </a:solidFill>
                            <a:latin typeface="Cambria Math" panose="02040503050406030204" pitchFamily="18" charset="0"/>
                          </a:rPr>
                          <m:t>V</m:t>
                        </m:r>
                      </m:e>
                      <m:sup>
                        <m:r>
                          <m:rPr>
                            <m:sty m:val="p"/>
                          </m:rPr>
                          <a:rPr lang="en-US" sz="2400" i="0">
                            <a:solidFill>
                              <a:prstClr val="black"/>
                            </a:solidFill>
                            <a:latin typeface="Cambria Math" panose="02040503050406030204" pitchFamily="18" charset="0"/>
                            <a:ea typeface="Cambria Math" panose="02040503050406030204" pitchFamily="18" charset="0"/>
                          </a:rPr>
                          <m:t>γ</m:t>
                        </m:r>
                      </m:sup>
                    </m:sSup>
                  </m:oMath>
                </a14:m>
                <a:r>
                  <a:rPr lang="en-US" sz="2400" dirty="0">
                    <a:latin typeface="Arial" panose="020B0604020202020204" pitchFamily="34" charset="0"/>
                    <a:cs typeface="Arial" panose="020B0604020202020204" pitchFamily="34" charset="0"/>
                  </a:rPr>
                  <a:t> = constant</a:t>
                </a:r>
              </a:p>
            </p:txBody>
          </p:sp>
        </mc:Choice>
        <mc:Fallback xmlns="">
          <p:sp>
            <p:nvSpPr>
              <p:cNvPr id="7" name="Rectangle 6">
                <a:extLst>
                  <a:ext uri="{FF2B5EF4-FFF2-40B4-BE49-F238E27FC236}">
                    <a16:creationId xmlns:a16="http://schemas.microsoft.com/office/drawing/2014/main" id="{E7A4D048-F395-41A6-947E-22B3EF59132E}"/>
                  </a:ext>
                </a:extLst>
              </p:cNvPr>
              <p:cNvSpPr>
                <a:spLocks noRot="1" noChangeAspect="1" noMove="1" noResize="1" noEditPoints="1" noAdjustHandles="1" noChangeArrowheads="1" noChangeShapeType="1" noTextEdit="1"/>
              </p:cNvSpPr>
              <p:nvPr/>
            </p:nvSpPr>
            <p:spPr>
              <a:xfrm>
                <a:off x="3067875" y="3657991"/>
                <a:ext cx="3366054" cy="694998"/>
              </a:xfrm>
              <a:prstGeom prst="rect">
                <a:avLst/>
              </a:prstGeom>
              <a:blipFill>
                <a:blip r:embed="rId4"/>
                <a:stretch>
                  <a:fillRect l="-2717"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43EA7CF-6B18-4E8F-8631-B0A4357FC68F}"/>
                  </a:ext>
                </a:extLst>
              </p:cNvPr>
              <p:cNvSpPr/>
              <p:nvPr/>
            </p:nvSpPr>
            <p:spPr>
              <a:xfrm>
                <a:off x="3067875" y="4629794"/>
                <a:ext cx="3544959" cy="655372"/>
              </a:xfrm>
              <a:prstGeom prst="rect">
                <a:avLst/>
              </a:prstGeom>
            </p:spPr>
            <p:txBody>
              <a:bodyPr wrap="square">
                <a:spAutoFit/>
              </a:bodyPr>
              <a:lstStyle/>
              <a:p>
                <a:r>
                  <a:rPr lang="en-US" sz="2400" dirty="0">
                    <a:solidFill>
                      <a:schemeClr val="tx1"/>
                    </a:solidFill>
                    <a:cs typeface="Arial" panose="020B0604020202020204" pitchFamily="34" charset="0"/>
                  </a:rPr>
                  <a:t>T ( </a:t>
                </a:r>
                <a14:m>
                  <m:oMath xmlns:m="http://schemas.openxmlformats.org/officeDocument/2006/math">
                    <m:f>
                      <m:fPr>
                        <m:ctrlPr>
                          <a:rPr lang="en-US" sz="2400" i="1" smtClean="0">
                            <a:solidFill>
                              <a:schemeClr val="tx1"/>
                            </a:solidFill>
                            <a:latin typeface="Cambria Math" panose="02040503050406030204" pitchFamily="18" charset="0"/>
                            <a:cs typeface="Arial" panose="020B0604020202020204" pitchFamily="34" charset="0"/>
                          </a:rPr>
                        </m:ctrlPr>
                      </m:fPr>
                      <m:num>
                        <m:sSup>
                          <m:sSupPr>
                            <m:ctrlPr>
                              <a:rPr lang="en-US" sz="2400" i="1">
                                <a:solidFill>
                                  <a:schemeClr val="tx1"/>
                                </a:solidFill>
                                <a:latin typeface="Cambria Math" panose="02040503050406030204" pitchFamily="18" charset="0"/>
                              </a:rPr>
                            </m:ctrlPr>
                          </m:sSupPr>
                          <m:e>
                            <m:r>
                              <m:rPr>
                                <m:sty m:val="p"/>
                              </m:rPr>
                              <a:rPr lang="en-US" sz="2400" i="0">
                                <a:solidFill>
                                  <a:schemeClr val="tx1"/>
                                </a:solidFill>
                                <a:latin typeface="Cambria Math" panose="02040503050406030204" pitchFamily="18" charset="0"/>
                              </a:rPr>
                              <m:t>V</m:t>
                            </m:r>
                          </m:e>
                          <m:sup>
                            <m:r>
                              <m:rPr>
                                <m:sty m:val="p"/>
                              </m:rPr>
                              <a:rPr lang="en-US" sz="2400" i="0">
                                <a:solidFill>
                                  <a:schemeClr val="tx1"/>
                                </a:solidFill>
                                <a:latin typeface="Cambria Math" panose="02040503050406030204" pitchFamily="18" charset="0"/>
                                <a:ea typeface="Cambria Math" panose="02040503050406030204" pitchFamily="18" charset="0"/>
                              </a:rPr>
                              <m:t>γ</m:t>
                            </m:r>
                          </m:sup>
                        </m:sSup>
                      </m:num>
                      <m:den>
                        <m:sSup>
                          <m:sSupPr>
                            <m:ctrlPr>
                              <a:rPr lang="en-US" sz="2400" i="1">
                                <a:solidFill>
                                  <a:schemeClr val="tx1"/>
                                </a:solidFill>
                                <a:latin typeface="Cambria Math" panose="02040503050406030204" pitchFamily="18" charset="0"/>
                              </a:rPr>
                            </m:ctrlPr>
                          </m:sSupPr>
                          <m:e>
                            <m:r>
                              <m:rPr>
                                <m:sty m:val="p"/>
                              </m:rPr>
                              <a:rPr lang="en-US" sz="2400" i="0">
                                <a:solidFill>
                                  <a:schemeClr val="tx1"/>
                                </a:solidFill>
                                <a:latin typeface="Cambria Math" panose="02040503050406030204" pitchFamily="18" charset="0"/>
                              </a:rPr>
                              <m:t>V</m:t>
                            </m:r>
                          </m:e>
                          <m:sup>
                            <m:r>
                              <a:rPr lang="en-US" sz="2400" b="0" i="0" smtClean="0">
                                <a:solidFill>
                                  <a:schemeClr val="tx1"/>
                                </a:solidFill>
                                <a:latin typeface="Cambria Math" panose="02040503050406030204" pitchFamily="18" charset="0"/>
                              </a:rPr>
                              <m:t>1</m:t>
                            </m:r>
                          </m:sup>
                        </m:sSup>
                      </m:den>
                    </m:f>
                    <m:r>
                      <a:rPr lang="en-US" sz="2400" b="0" i="0" smtClean="0">
                        <a:solidFill>
                          <a:schemeClr val="tx1"/>
                        </a:solidFill>
                        <a:latin typeface="Cambria Math" panose="02040503050406030204" pitchFamily="18" charset="0"/>
                        <a:cs typeface="Arial" panose="020B0604020202020204" pitchFamily="34" charset="0"/>
                      </a:rPr>
                      <m:t>) </m:t>
                    </m:r>
                  </m:oMath>
                </a14:m>
                <a:r>
                  <a:rPr lang="en-US" sz="2400" dirty="0">
                    <a:solidFill>
                      <a:schemeClr val="tx1"/>
                    </a:solidFill>
                    <a:latin typeface="Arial" panose="020B0604020202020204" pitchFamily="34" charset="0"/>
                    <a:cs typeface="Arial" panose="020B0604020202020204" pitchFamily="34" charset="0"/>
                  </a:rPr>
                  <a:t>= </a:t>
                </a:r>
                <a14:m>
                  <m:oMath xmlns:m="http://schemas.openxmlformats.org/officeDocument/2006/math">
                    <m:f>
                      <m:fPr>
                        <m:ctrlPr>
                          <a:rPr lang="en-US" sz="2400" i="1">
                            <a:solidFill>
                              <a:schemeClr val="tx1"/>
                            </a:solidFill>
                            <a:latin typeface="Cambria Math" panose="02040503050406030204" pitchFamily="18" charset="0"/>
                            <a:cs typeface="Arial" panose="020B0604020202020204" pitchFamily="34" charset="0"/>
                          </a:rPr>
                        </m:ctrlPr>
                      </m:fPr>
                      <m:num>
                        <m:r>
                          <m:rPr>
                            <m:nor/>
                          </m:rPr>
                          <a:rPr lang="en-US" sz="2400" b="0" smtClean="0">
                            <a:solidFill>
                              <a:schemeClr val="tx1"/>
                            </a:solidFill>
                            <a:latin typeface="Cambria Math" panose="02040503050406030204" pitchFamily="18" charset="0"/>
                            <a:cs typeface="Arial" panose="020B0604020202020204" pitchFamily="34" charset="0"/>
                          </a:rPr>
                          <m:t>constant</m:t>
                        </m:r>
                      </m:num>
                      <m:den>
                        <m:r>
                          <m:rPr>
                            <m:sty m:val="p"/>
                          </m:rPr>
                          <a:rPr lang="en-US" sz="2400" b="0" i="0" dirty="0" smtClean="0">
                            <a:solidFill>
                              <a:schemeClr val="tx1"/>
                            </a:solidFill>
                            <a:latin typeface="Cambria Math" panose="02040503050406030204" pitchFamily="18" charset="0"/>
                            <a:cs typeface="Arial" panose="020B0604020202020204" pitchFamily="34" charset="0"/>
                          </a:rPr>
                          <m:t>nR</m:t>
                        </m:r>
                      </m:den>
                    </m:f>
                  </m:oMath>
                </a14:m>
                <a:endParaRPr lang="en-US" sz="2400" dirty="0">
                  <a:solidFill>
                    <a:schemeClr val="tx1"/>
                  </a:solidFill>
                  <a:latin typeface="Arial" panose="020B0604020202020204" pitchFamily="34" charset="0"/>
                  <a:cs typeface="Arial" panose="020B0604020202020204" pitchFamily="34" charset="0"/>
                </a:endParaRPr>
              </a:p>
            </p:txBody>
          </p:sp>
        </mc:Choice>
        <mc:Fallback xmlns="">
          <p:sp>
            <p:nvSpPr>
              <p:cNvPr id="8" name="Rectangle 7">
                <a:extLst>
                  <a:ext uri="{FF2B5EF4-FFF2-40B4-BE49-F238E27FC236}">
                    <a16:creationId xmlns:a16="http://schemas.microsoft.com/office/drawing/2014/main" id="{B43EA7CF-6B18-4E8F-8631-B0A4357FC68F}"/>
                  </a:ext>
                </a:extLst>
              </p:cNvPr>
              <p:cNvSpPr>
                <a:spLocks noRot="1" noChangeAspect="1" noMove="1" noResize="1" noEditPoints="1" noAdjustHandles="1" noChangeArrowheads="1" noChangeShapeType="1" noTextEdit="1"/>
              </p:cNvSpPr>
              <p:nvPr/>
            </p:nvSpPr>
            <p:spPr>
              <a:xfrm>
                <a:off x="3067875" y="4629794"/>
                <a:ext cx="3544959" cy="655372"/>
              </a:xfrm>
              <a:prstGeom prst="rect">
                <a:avLst/>
              </a:prstGeom>
              <a:blipFill>
                <a:blip r:embed="rId5"/>
                <a:stretch>
                  <a:fillRect l="-2577"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F1A428B-EA65-47F5-AF6E-906D9E0BE366}"/>
                  </a:ext>
                </a:extLst>
              </p:cNvPr>
              <p:cNvSpPr/>
              <p:nvPr/>
            </p:nvSpPr>
            <p:spPr>
              <a:xfrm>
                <a:off x="2983160" y="5425197"/>
                <a:ext cx="2539991" cy="461665"/>
              </a:xfrm>
              <a:prstGeom prst="rect">
                <a:avLst/>
              </a:prstGeom>
            </p:spPr>
            <p:txBody>
              <a:bodyPr wrap="none">
                <a:spAutoFit/>
              </a:bodyPr>
              <a:lstStyle/>
              <a:p>
                <a:r>
                  <a:rPr lang="en-US" sz="2400" dirty="0">
                    <a:solidFill>
                      <a:srgbClr val="0070C0"/>
                    </a:solidFill>
                    <a:latin typeface="Arial" panose="020B0604020202020204" pitchFamily="34" charset="0"/>
                    <a:cs typeface="Arial" panose="020B0604020202020204" pitchFamily="34" charset="0"/>
                  </a:rPr>
                  <a:t>T</a:t>
                </a:r>
                <a14:m>
                  <m:oMath xmlns:m="http://schemas.openxmlformats.org/officeDocument/2006/math">
                    <m:sSup>
                      <m:sSupPr>
                        <m:ctrlPr>
                          <a:rPr lang="en-US" sz="2400" i="1">
                            <a:solidFill>
                              <a:srgbClr val="0070C0"/>
                            </a:solidFill>
                            <a:latin typeface="Cambria Math" panose="02040503050406030204" pitchFamily="18" charset="0"/>
                          </a:rPr>
                        </m:ctrlPr>
                      </m:sSupPr>
                      <m:e>
                        <m:r>
                          <m:rPr>
                            <m:sty m:val="p"/>
                          </m:rPr>
                          <a:rPr lang="en-US" sz="2400" i="0">
                            <a:solidFill>
                              <a:srgbClr val="0070C0"/>
                            </a:solidFill>
                            <a:latin typeface="Cambria Math" panose="02040503050406030204" pitchFamily="18" charset="0"/>
                          </a:rPr>
                          <m:t>V</m:t>
                        </m:r>
                      </m:e>
                      <m:sup>
                        <m:r>
                          <m:rPr>
                            <m:sty m:val="p"/>
                          </m:rPr>
                          <a:rPr lang="en-US" sz="2400" i="0">
                            <a:solidFill>
                              <a:srgbClr val="0070C0"/>
                            </a:solidFill>
                            <a:latin typeface="Cambria Math" panose="02040503050406030204" pitchFamily="18" charset="0"/>
                            <a:ea typeface="Cambria Math" panose="02040503050406030204" pitchFamily="18" charset="0"/>
                          </a:rPr>
                          <m:t>γ</m:t>
                        </m:r>
                        <m:r>
                          <a:rPr lang="en-US" sz="2400" b="0" i="0" smtClean="0">
                            <a:solidFill>
                              <a:srgbClr val="0070C0"/>
                            </a:solidFill>
                            <a:latin typeface="Cambria Math" panose="02040503050406030204" pitchFamily="18" charset="0"/>
                            <a:ea typeface="Cambria Math" panose="02040503050406030204" pitchFamily="18" charset="0"/>
                          </a:rPr>
                          <m:t>−1</m:t>
                        </m:r>
                      </m:sup>
                    </m:sSup>
                  </m:oMath>
                </a14:m>
                <a:r>
                  <a:rPr lang="en-US" sz="2400" dirty="0">
                    <a:solidFill>
                      <a:srgbClr val="0070C0"/>
                    </a:solidFill>
                    <a:latin typeface="Arial" panose="020B0604020202020204" pitchFamily="34" charset="0"/>
                    <a:cs typeface="Arial" panose="020B0604020202020204" pitchFamily="34" charset="0"/>
                  </a:rPr>
                  <a:t> = constant</a:t>
                </a:r>
              </a:p>
            </p:txBody>
          </p:sp>
        </mc:Choice>
        <mc:Fallback xmlns="">
          <p:sp>
            <p:nvSpPr>
              <p:cNvPr id="9" name="Rectangle 8">
                <a:extLst>
                  <a:ext uri="{FF2B5EF4-FFF2-40B4-BE49-F238E27FC236}">
                    <a16:creationId xmlns:a16="http://schemas.microsoft.com/office/drawing/2014/main" id="{8F1A428B-EA65-47F5-AF6E-906D9E0BE366}"/>
                  </a:ext>
                </a:extLst>
              </p:cNvPr>
              <p:cNvSpPr>
                <a:spLocks noRot="1" noChangeAspect="1" noMove="1" noResize="1" noEditPoints="1" noAdjustHandles="1" noChangeArrowheads="1" noChangeShapeType="1" noTextEdit="1"/>
              </p:cNvSpPr>
              <p:nvPr/>
            </p:nvSpPr>
            <p:spPr>
              <a:xfrm>
                <a:off x="2983160" y="5425197"/>
                <a:ext cx="2539991" cy="461665"/>
              </a:xfrm>
              <a:prstGeom prst="rect">
                <a:avLst/>
              </a:prstGeom>
              <a:blipFill>
                <a:blip r:embed="rId6"/>
                <a:stretch>
                  <a:fillRect l="-3597" t="-9211" r="-2398"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6E5AD64-38D4-4B6A-8F1F-B9E7F8825795}"/>
                  </a:ext>
                </a:extLst>
              </p:cNvPr>
              <p:cNvSpPr/>
              <p:nvPr/>
            </p:nvSpPr>
            <p:spPr>
              <a:xfrm>
                <a:off x="461463" y="122991"/>
                <a:ext cx="6676571" cy="461665"/>
              </a:xfrm>
              <a:prstGeom prst="rect">
                <a:avLst/>
              </a:prstGeom>
            </p:spPr>
            <p:txBody>
              <a:bodyPr wrap="none">
                <a:spAutoFit/>
              </a:bodyPr>
              <a:lstStyle/>
              <a:p>
                <a:r>
                  <a:rPr lang="en-US" sz="2400" dirty="0">
                    <a:solidFill>
                      <a:srgbClr val="0070C0"/>
                    </a:solidFill>
                    <a:latin typeface="Arial" panose="020B0604020202020204" pitchFamily="34" charset="0"/>
                    <a:cs typeface="Arial" panose="020B0604020202020204" pitchFamily="34" charset="0"/>
                  </a:rPr>
                  <a:t>19-9 T</a:t>
                </a:r>
                <a14:m>
                  <m:oMath xmlns:m="http://schemas.openxmlformats.org/officeDocument/2006/math">
                    <m:sSup>
                      <m:sSupPr>
                        <m:ctrlPr>
                          <a:rPr lang="en-US" sz="2400" i="1">
                            <a:solidFill>
                              <a:srgbClr val="0070C0"/>
                            </a:solidFill>
                            <a:latin typeface="Cambria Math" panose="02040503050406030204" pitchFamily="18" charset="0"/>
                          </a:rPr>
                        </m:ctrlPr>
                      </m:sSupPr>
                      <m:e>
                        <m:r>
                          <a:rPr lang="en-US" sz="2400" i="1">
                            <a:solidFill>
                              <a:srgbClr val="0070C0"/>
                            </a:solidFill>
                            <a:latin typeface="Cambria Math" panose="02040503050406030204" pitchFamily="18" charset="0"/>
                          </a:rPr>
                          <m:t>𝑉</m:t>
                        </m:r>
                      </m:e>
                      <m:sup>
                        <m:r>
                          <a:rPr lang="en-US" sz="2400" i="1">
                            <a:solidFill>
                              <a:srgbClr val="0070C0"/>
                            </a:solidFill>
                            <a:latin typeface="Cambria Math" panose="02040503050406030204" pitchFamily="18" charset="0"/>
                            <a:ea typeface="Cambria Math" panose="02040503050406030204" pitchFamily="18" charset="0"/>
                          </a:rPr>
                          <m:t>𝛾</m:t>
                        </m:r>
                        <m:r>
                          <a:rPr lang="en-US" sz="2400" b="0" i="1" smtClean="0">
                            <a:solidFill>
                              <a:srgbClr val="0070C0"/>
                            </a:solidFill>
                            <a:latin typeface="Cambria Math" panose="02040503050406030204" pitchFamily="18" charset="0"/>
                            <a:ea typeface="Cambria Math" panose="02040503050406030204" pitchFamily="18" charset="0"/>
                          </a:rPr>
                          <m:t>−1</m:t>
                        </m:r>
                      </m:sup>
                    </m:sSup>
                  </m:oMath>
                </a14:m>
                <a:r>
                  <a:rPr lang="en-US" sz="2400" dirty="0">
                    <a:solidFill>
                      <a:srgbClr val="0070C0"/>
                    </a:solidFill>
                    <a:latin typeface="Arial" panose="020B0604020202020204" pitchFamily="34" charset="0"/>
                    <a:cs typeface="Arial" panose="020B0604020202020204" pitchFamily="34" charset="0"/>
                  </a:rPr>
                  <a:t> = constant for an adiabatic process:</a:t>
                </a:r>
              </a:p>
            </p:txBody>
          </p:sp>
        </mc:Choice>
        <mc:Fallback xmlns="">
          <p:sp>
            <p:nvSpPr>
              <p:cNvPr id="10" name="Rectangle 9">
                <a:extLst>
                  <a:ext uri="{FF2B5EF4-FFF2-40B4-BE49-F238E27FC236}">
                    <a16:creationId xmlns:a16="http://schemas.microsoft.com/office/drawing/2014/main" id="{46E5AD64-38D4-4B6A-8F1F-B9E7F8825795}"/>
                  </a:ext>
                </a:extLst>
              </p:cNvPr>
              <p:cNvSpPr>
                <a:spLocks noRot="1" noChangeAspect="1" noMove="1" noResize="1" noEditPoints="1" noAdjustHandles="1" noChangeArrowheads="1" noChangeShapeType="1" noTextEdit="1"/>
              </p:cNvSpPr>
              <p:nvPr/>
            </p:nvSpPr>
            <p:spPr>
              <a:xfrm>
                <a:off x="461463" y="122991"/>
                <a:ext cx="6676571" cy="461665"/>
              </a:xfrm>
              <a:prstGeom prst="rect">
                <a:avLst/>
              </a:prstGeom>
              <a:blipFill>
                <a:blip r:embed="rId7"/>
                <a:stretch>
                  <a:fillRect l="-1461" t="-9211" r="-457" b="-30263"/>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778C3376-531E-4C4B-8C76-214CE9403803}"/>
              </a:ext>
            </a:extLst>
          </p:cNvPr>
          <p:cNvSpPr/>
          <p:nvPr/>
        </p:nvSpPr>
        <p:spPr>
          <a:xfrm>
            <a:off x="6612834" y="4685772"/>
            <a:ext cx="2902228"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[n and R are constants]</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60823CE0-DC8D-463A-A7D3-7D3183432E54}"/>
                  </a:ext>
                </a:extLst>
              </p:cNvPr>
              <p:cNvSpPr/>
              <p:nvPr/>
            </p:nvSpPr>
            <p:spPr>
              <a:xfrm>
                <a:off x="717564" y="6026893"/>
                <a:ext cx="10756872" cy="830997"/>
              </a:xfrm>
              <a:prstGeom prst="rect">
                <a:avLst/>
              </a:prstGeom>
            </p:spPr>
            <p:txBody>
              <a:bodyPr wrap="square">
                <a:spAutoFit/>
              </a:bodyPr>
              <a:lstStyle/>
              <a:p>
                <a:pPr lvl="0"/>
                <a:r>
                  <a:rPr lang="en-US" sz="2400" dirty="0">
                    <a:latin typeface="Arial" panose="020B0604020202020204" pitchFamily="34" charset="0"/>
                    <a:cs typeface="Arial" panose="020B0604020202020204" pitchFamily="34" charset="0"/>
                  </a:rPr>
                  <a:t>When the gas goes from an initial state </a:t>
                </a:r>
                <a:r>
                  <a:rPr lang="en-US" sz="2400" i="1" dirty="0">
                    <a:solidFill>
                      <a:srgbClr val="0070C0"/>
                    </a:solidFill>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to a final state </a:t>
                </a:r>
                <a:r>
                  <a:rPr lang="en-US" sz="2400" i="1" dirty="0">
                    <a:solidFill>
                      <a:srgbClr val="0070C0"/>
                    </a:solidFill>
                    <a:latin typeface="Arial" panose="020B0604020202020204" pitchFamily="34" charset="0"/>
                    <a:cs typeface="Arial" panose="020B0604020202020204" pitchFamily="34" charset="0"/>
                  </a:rPr>
                  <a:t>f</a:t>
                </a:r>
                <a:r>
                  <a:rPr lang="en-US" sz="2400" dirty="0">
                    <a:latin typeface="Arial" panose="020B0604020202020204" pitchFamily="34" charset="0"/>
                    <a:cs typeface="Arial" panose="020B0604020202020204" pitchFamily="34" charset="0"/>
                  </a:rPr>
                  <a:t>: </a:t>
                </a:r>
                <a:r>
                  <a:rPr lang="en-US" sz="2400" dirty="0">
                    <a:solidFill>
                      <a:srgbClr val="FF0000"/>
                    </a:solidFill>
                    <a:latin typeface="Arial" panose="020B0604020202020204" pitchFamily="34" charset="0"/>
                    <a:cs typeface="Arial" panose="020B0604020202020204" pitchFamily="34" charset="0"/>
                  </a:rPr>
                  <a:t> </a:t>
                </a:r>
                <a:r>
                  <a:rPr lang="en-US" sz="2400" dirty="0">
                    <a:solidFill>
                      <a:srgbClr val="0070C0"/>
                    </a:solidFill>
                    <a:latin typeface="Arial" panose="020B0604020202020204" pitchFamily="34" charset="0"/>
                    <a:cs typeface="Arial" panose="020B0604020202020204" pitchFamily="34" charset="0"/>
                  </a:rPr>
                  <a:t>T</a:t>
                </a:r>
                <a:r>
                  <a:rPr lang="en-US" sz="2400" baseline="-25000" dirty="0">
                    <a:solidFill>
                      <a:srgbClr val="0070C0"/>
                    </a:solidFill>
                    <a:latin typeface="Arial" panose="020B0604020202020204" pitchFamily="34" charset="0"/>
                    <a:cs typeface="Arial" panose="020B0604020202020204" pitchFamily="34" charset="0"/>
                  </a:rPr>
                  <a:t>i</a:t>
                </a:r>
                <a14:m>
                  <m:oMath xmlns:m="http://schemas.openxmlformats.org/officeDocument/2006/math">
                    <m:sSup>
                      <m:sSupPr>
                        <m:ctrlPr>
                          <a:rPr lang="en-US" sz="2400" i="1">
                            <a:solidFill>
                              <a:srgbClr val="0070C0"/>
                            </a:solidFill>
                            <a:latin typeface="Cambria Math" panose="02040503050406030204" pitchFamily="18" charset="0"/>
                          </a:rPr>
                        </m:ctrlPr>
                      </m:sSupPr>
                      <m:e>
                        <m:r>
                          <m:rPr>
                            <m:sty m:val="p"/>
                          </m:rPr>
                          <a:rPr lang="en-US" sz="2400" i="0">
                            <a:solidFill>
                              <a:srgbClr val="0070C0"/>
                            </a:solidFill>
                            <a:latin typeface="Cambria Math" panose="02040503050406030204" pitchFamily="18" charset="0"/>
                          </a:rPr>
                          <m:t>V</m:t>
                        </m:r>
                        <m:r>
                          <m:rPr>
                            <m:sty m:val="p"/>
                          </m:rPr>
                          <a:rPr lang="en-US" sz="2400" i="0" baseline="-25000">
                            <a:solidFill>
                              <a:srgbClr val="0070C0"/>
                            </a:solidFill>
                            <a:latin typeface="Cambria Math" panose="02040503050406030204" pitchFamily="18" charset="0"/>
                          </a:rPr>
                          <m:t>i</m:t>
                        </m:r>
                      </m:e>
                      <m:sup>
                        <m:r>
                          <m:rPr>
                            <m:sty m:val="p"/>
                          </m:rPr>
                          <a:rPr lang="en-US" sz="2400" i="0">
                            <a:solidFill>
                              <a:srgbClr val="0070C0"/>
                            </a:solidFill>
                            <a:latin typeface="Cambria Math" panose="02040503050406030204" pitchFamily="18" charset="0"/>
                            <a:ea typeface="Cambria Math" panose="02040503050406030204" pitchFamily="18" charset="0"/>
                          </a:rPr>
                          <m:t>γ</m:t>
                        </m:r>
                        <m:r>
                          <a:rPr lang="en-US" sz="2400" i="0">
                            <a:solidFill>
                              <a:srgbClr val="0070C0"/>
                            </a:solidFill>
                            <a:latin typeface="Cambria Math" panose="02040503050406030204" pitchFamily="18" charset="0"/>
                            <a:ea typeface="Cambria Math" panose="02040503050406030204" pitchFamily="18" charset="0"/>
                          </a:rPr>
                          <m:t>−1</m:t>
                        </m:r>
                      </m:sup>
                    </m:sSup>
                  </m:oMath>
                </a14:m>
                <a:r>
                  <a:rPr lang="en-US" sz="2400" dirty="0">
                    <a:solidFill>
                      <a:srgbClr val="0070C0"/>
                    </a:solidFill>
                    <a:latin typeface="Arial" panose="020B0604020202020204" pitchFamily="34" charset="0"/>
                    <a:cs typeface="Arial" panose="020B0604020202020204" pitchFamily="34" charset="0"/>
                  </a:rPr>
                  <a:t> = T</a:t>
                </a:r>
                <a:r>
                  <a:rPr lang="en-US" sz="2400" baseline="-25000" dirty="0">
                    <a:solidFill>
                      <a:srgbClr val="0070C0"/>
                    </a:solidFill>
                    <a:latin typeface="Arial" panose="020B0604020202020204" pitchFamily="34" charset="0"/>
                    <a:cs typeface="Arial" panose="020B0604020202020204" pitchFamily="34" charset="0"/>
                  </a:rPr>
                  <a:t>f</a:t>
                </a:r>
                <a14:m>
                  <m:oMath xmlns:m="http://schemas.openxmlformats.org/officeDocument/2006/math">
                    <m:sSup>
                      <m:sSupPr>
                        <m:ctrlPr>
                          <a:rPr lang="en-US" sz="2400" i="1">
                            <a:solidFill>
                              <a:srgbClr val="0070C0"/>
                            </a:solidFill>
                            <a:latin typeface="Cambria Math" panose="02040503050406030204" pitchFamily="18" charset="0"/>
                          </a:rPr>
                        </m:ctrlPr>
                      </m:sSupPr>
                      <m:e>
                        <m:r>
                          <m:rPr>
                            <m:sty m:val="p"/>
                          </m:rPr>
                          <a:rPr lang="en-US" sz="2400" i="0">
                            <a:solidFill>
                              <a:srgbClr val="0070C0"/>
                            </a:solidFill>
                            <a:latin typeface="Cambria Math" panose="02040503050406030204" pitchFamily="18" charset="0"/>
                          </a:rPr>
                          <m:t>V</m:t>
                        </m:r>
                        <m:r>
                          <m:rPr>
                            <m:sty m:val="p"/>
                          </m:rPr>
                          <a:rPr lang="en-US" sz="2400" i="0" baseline="-25000">
                            <a:solidFill>
                              <a:srgbClr val="0070C0"/>
                            </a:solidFill>
                            <a:latin typeface="Cambria Math" panose="02040503050406030204" pitchFamily="18" charset="0"/>
                          </a:rPr>
                          <m:t>f</m:t>
                        </m:r>
                      </m:e>
                      <m:sup>
                        <m:r>
                          <m:rPr>
                            <m:sty m:val="p"/>
                          </m:rPr>
                          <a:rPr lang="en-US" sz="2400" i="0">
                            <a:solidFill>
                              <a:srgbClr val="0070C0"/>
                            </a:solidFill>
                            <a:latin typeface="Cambria Math" panose="02040503050406030204" pitchFamily="18" charset="0"/>
                            <a:ea typeface="Cambria Math" panose="02040503050406030204" pitchFamily="18" charset="0"/>
                          </a:rPr>
                          <m:t>γ</m:t>
                        </m:r>
                        <m:r>
                          <a:rPr lang="en-US" sz="2400" i="0">
                            <a:solidFill>
                              <a:srgbClr val="0070C0"/>
                            </a:solidFill>
                            <a:latin typeface="Cambria Math" panose="02040503050406030204" pitchFamily="18" charset="0"/>
                            <a:ea typeface="Cambria Math" panose="02040503050406030204" pitchFamily="18" charset="0"/>
                          </a:rPr>
                          <m:t>−1</m:t>
                        </m:r>
                      </m:sup>
                    </m:sSup>
                  </m:oMath>
                </a14:m>
                <a:endParaRPr lang="en-US" sz="2400" dirty="0">
                  <a:solidFill>
                    <a:prstClr val="black"/>
                  </a:solidFill>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p>
            </p:txBody>
          </p:sp>
        </mc:Choice>
        <mc:Fallback xmlns="">
          <p:sp>
            <p:nvSpPr>
              <p:cNvPr id="13" name="Rectangle 12">
                <a:extLst>
                  <a:ext uri="{FF2B5EF4-FFF2-40B4-BE49-F238E27FC236}">
                    <a16:creationId xmlns:a16="http://schemas.microsoft.com/office/drawing/2014/main" id="{60823CE0-DC8D-463A-A7D3-7D3183432E54}"/>
                  </a:ext>
                </a:extLst>
              </p:cNvPr>
              <p:cNvSpPr>
                <a:spLocks noRot="1" noChangeAspect="1" noMove="1" noResize="1" noEditPoints="1" noAdjustHandles="1" noChangeArrowheads="1" noChangeShapeType="1" noTextEdit="1"/>
              </p:cNvSpPr>
              <p:nvPr/>
            </p:nvSpPr>
            <p:spPr>
              <a:xfrm>
                <a:off x="717564" y="6026893"/>
                <a:ext cx="10756872" cy="830997"/>
              </a:xfrm>
              <a:prstGeom prst="rect">
                <a:avLst/>
              </a:prstGeom>
              <a:blipFill>
                <a:blip r:embed="rId8"/>
                <a:stretch>
                  <a:fillRect l="-907" t="-5147"/>
                </a:stretch>
              </a:blipFill>
            </p:spPr>
            <p:txBody>
              <a:bodyPr/>
              <a:lstStyle/>
              <a:p>
                <a:r>
                  <a:rPr lang="en-US">
                    <a:noFill/>
                  </a:rPr>
                  <a:t> </a:t>
                </a:r>
              </a:p>
            </p:txBody>
          </p:sp>
        </mc:Fallback>
      </mc:AlternateContent>
    </p:spTree>
    <p:extLst>
      <p:ext uri="{BB962C8B-B14F-4D97-AF65-F5344CB8AC3E}">
        <p14:creationId xmlns:p14="http://schemas.microsoft.com/office/powerpoint/2010/main" val="1660871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5185D7F-55B6-4CE3-8227-2F5757AB4B64}"/>
                  </a:ext>
                </a:extLst>
              </p:cNvPr>
              <p:cNvSpPr txBox="1"/>
              <p:nvPr/>
            </p:nvSpPr>
            <p:spPr>
              <a:xfrm>
                <a:off x="231219" y="304620"/>
                <a:ext cx="10370520" cy="590546"/>
              </a:xfrm>
              <a:prstGeom prst="rect">
                <a:avLst/>
              </a:prstGeom>
              <a:noFill/>
            </p:spPr>
            <p:txBody>
              <a:bodyPr wrap="square" lIns="0" tIns="0" rIns="0" bIns="0" rtlCol="0">
                <a:spAutoFit/>
              </a:bodyPr>
              <a:lstStyle/>
              <a:p>
                <a:r>
                  <a:rPr lang="en-US" sz="2400" b="0" i="1" dirty="0">
                    <a:solidFill>
                      <a:srgbClr val="7030A0"/>
                    </a:solidFill>
                    <a:latin typeface="Arial" panose="020B0604020202020204" pitchFamily="34" charset="0"/>
                    <a:cs typeface="Arial" panose="020B0604020202020204" pitchFamily="34" charset="0"/>
                  </a:rPr>
                  <a:t>19-9 W</a:t>
                </a:r>
                <a14:m>
                  <m:oMath xmlns:m="http://schemas.openxmlformats.org/officeDocument/2006/math">
                    <m:r>
                      <a:rPr lang="en-US" sz="2400" b="0" i="1" smtClean="0">
                        <a:solidFill>
                          <a:srgbClr val="7030A0"/>
                        </a:solidFill>
                        <a:latin typeface="Cambria Math" panose="02040503050406030204" pitchFamily="18" charset="0"/>
                      </a:rPr>
                      <m:t>𝑜𝑟𝑘</m:t>
                    </m:r>
                    <m:r>
                      <a:rPr lang="en-US" sz="2400" b="0" i="1" smtClean="0">
                        <a:solidFill>
                          <a:srgbClr val="7030A0"/>
                        </a:solidFill>
                        <a:latin typeface="Cambria Math" panose="02040503050406030204" pitchFamily="18" charset="0"/>
                      </a:rPr>
                      <m:t> </m:t>
                    </m:r>
                    <m:r>
                      <a:rPr lang="en-US" sz="2400" b="0" i="1" smtClean="0">
                        <a:solidFill>
                          <a:srgbClr val="7030A0"/>
                        </a:solidFill>
                        <a:latin typeface="Cambria Math" panose="02040503050406030204" pitchFamily="18" charset="0"/>
                      </a:rPr>
                      <m:t>𝑑𝑜𝑛𝑒</m:t>
                    </m:r>
                    <m:r>
                      <a:rPr lang="en-US" sz="2400" b="0" i="1" smtClean="0">
                        <a:solidFill>
                          <a:srgbClr val="7030A0"/>
                        </a:solidFill>
                        <a:latin typeface="Cambria Math" panose="02040503050406030204" pitchFamily="18" charset="0"/>
                      </a:rPr>
                      <m:t> </m:t>
                    </m:r>
                    <m:r>
                      <a:rPr lang="en-US" sz="2400" b="0" i="1" smtClean="0">
                        <a:solidFill>
                          <a:srgbClr val="7030A0"/>
                        </a:solidFill>
                        <a:latin typeface="Cambria Math" panose="02040503050406030204" pitchFamily="18" charset="0"/>
                      </a:rPr>
                      <m:t>𝑓𝑜𝑟</m:t>
                    </m:r>
                    <m:r>
                      <a:rPr lang="en-US" sz="2400" b="0" i="1" smtClean="0">
                        <a:solidFill>
                          <a:srgbClr val="7030A0"/>
                        </a:solidFill>
                        <a:latin typeface="Cambria Math" panose="02040503050406030204" pitchFamily="18" charset="0"/>
                      </a:rPr>
                      <m:t> </m:t>
                    </m:r>
                    <m:r>
                      <a:rPr lang="en-US" sz="2400" b="0" i="1" smtClean="0">
                        <a:solidFill>
                          <a:srgbClr val="7030A0"/>
                        </a:solidFill>
                        <a:latin typeface="Cambria Math" panose="02040503050406030204" pitchFamily="18" charset="0"/>
                      </a:rPr>
                      <m:t>𝑎𝑛</m:t>
                    </m:r>
                    <m:r>
                      <a:rPr lang="en-US" sz="2400" b="0" i="1" smtClean="0">
                        <a:solidFill>
                          <a:srgbClr val="7030A0"/>
                        </a:solidFill>
                        <a:latin typeface="Cambria Math" panose="02040503050406030204" pitchFamily="18" charset="0"/>
                      </a:rPr>
                      <m:t> </m:t>
                    </m:r>
                    <m:r>
                      <a:rPr lang="en-US" sz="2400" b="0" i="1" smtClean="0">
                        <a:solidFill>
                          <a:srgbClr val="7030A0"/>
                        </a:solidFill>
                        <a:latin typeface="Cambria Math" panose="02040503050406030204" pitchFamily="18" charset="0"/>
                      </a:rPr>
                      <m:t>𝑖𝑑𝑒𝑎𝑙</m:t>
                    </m:r>
                    <m:r>
                      <a:rPr lang="en-US" sz="2400" b="0" i="1" smtClean="0">
                        <a:solidFill>
                          <a:srgbClr val="7030A0"/>
                        </a:solidFill>
                        <a:latin typeface="Cambria Math" panose="02040503050406030204" pitchFamily="18" charset="0"/>
                      </a:rPr>
                      <m:t> </m:t>
                    </m:r>
                    <m:r>
                      <a:rPr lang="en-US" sz="2400" b="0" i="1" smtClean="0">
                        <a:solidFill>
                          <a:srgbClr val="7030A0"/>
                        </a:solidFill>
                        <a:latin typeface="Cambria Math" panose="02040503050406030204" pitchFamily="18" charset="0"/>
                      </a:rPr>
                      <m:t>𝑔𝑎𝑠</m:t>
                    </m:r>
                    <m:r>
                      <a:rPr lang="en-US" sz="2400" b="0" i="1" smtClean="0">
                        <a:solidFill>
                          <a:srgbClr val="7030A0"/>
                        </a:solidFill>
                        <a:latin typeface="Cambria Math" panose="02040503050406030204" pitchFamily="18" charset="0"/>
                      </a:rPr>
                      <m:t> </m:t>
                    </m:r>
                    <m:r>
                      <a:rPr lang="en-US" sz="2400" b="0" i="1" smtClean="0">
                        <a:solidFill>
                          <a:srgbClr val="7030A0"/>
                        </a:solidFill>
                        <a:latin typeface="Cambria Math" panose="02040503050406030204" pitchFamily="18" charset="0"/>
                      </a:rPr>
                      <m:t>𝑖𝑛</m:t>
                    </m:r>
                    <m:r>
                      <a:rPr lang="en-US" sz="2400" b="0" i="1" smtClean="0">
                        <a:solidFill>
                          <a:srgbClr val="7030A0"/>
                        </a:solidFill>
                        <a:latin typeface="Cambria Math" panose="02040503050406030204" pitchFamily="18" charset="0"/>
                      </a:rPr>
                      <m:t> </m:t>
                    </m:r>
                    <m:r>
                      <a:rPr lang="en-US" sz="2400" b="0" i="1" smtClean="0">
                        <a:solidFill>
                          <a:srgbClr val="7030A0"/>
                        </a:solidFill>
                        <a:latin typeface="Cambria Math" panose="02040503050406030204" pitchFamily="18" charset="0"/>
                      </a:rPr>
                      <m:t>𝑎𝑛</m:t>
                    </m:r>
                    <m:r>
                      <a:rPr lang="en-US" sz="2400" b="0" i="1" smtClean="0">
                        <a:solidFill>
                          <a:srgbClr val="7030A0"/>
                        </a:solidFill>
                        <a:latin typeface="Cambria Math" panose="02040503050406030204" pitchFamily="18" charset="0"/>
                      </a:rPr>
                      <m:t> </m:t>
                    </m:r>
                    <m:r>
                      <a:rPr lang="en-US" sz="2400" b="0" i="1" smtClean="0">
                        <a:solidFill>
                          <a:srgbClr val="7030A0"/>
                        </a:solidFill>
                        <a:latin typeface="Cambria Math" panose="02040503050406030204" pitchFamily="18" charset="0"/>
                      </a:rPr>
                      <m:t>𝑎𝑑𝑖𝑎𝑏𝑎𝑡𝑖𝑐</m:t>
                    </m:r>
                    <m:r>
                      <a:rPr lang="en-US" sz="2400" b="0" i="1" smtClean="0">
                        <a:solidFill>
                          <a:srgbClr val="7030A0"/>
                        </a:solidFill>
                        <a:latin typeface="Cambria Math" panose="02040503050406030204" pitchFamily="18" charset="0"/>
                      </a:rPr>
                      <m:t> </m:t>
                    </m:r>
                    <m:r>
                      <a:rPr lang="en-US" sz="2400" b="0" i="1" smtClean="0">
                        <a:solidFill>
                          <a:srgbClr val="7030A0"/>
                        </a:solidFill>
                        <a:latin typeface="Cambria Math" panose="02040503050406030204" pitchFamily="18" charset="0"/>
                      </a:rPr>
                      <m:t>𝑝𝑟𝑜𝑐𝑒𝑠𝑠</m:t>
                    </m:r>
                    <m:r>
                      <a:rPr lang="en-US" sz="2400" b="0" i="1" smtClean="0">
                        <a:solidFill>
                          <a:srgbClr val="7030A0"/>
                        </a:solidFill>
                        <a:latin typeface="Cambria Math" panose="02040503050406030204" pitchFamily="18" charset="0"/>
                      </a:rPr>
                      <m:t>: </m:t>
                    </m:r>
                    <m:r>
                      <a:rPr lang="en-US" sz="2400" i="1" smtClean="0">
                        <a:solidFill>
                          <a:srgbClr val="7030A0"/>
                        </a:solidFill>
                        <a:latin typeface="Cambria Math" panose="02040503050406030204" pitchFamily="18" charset="0"/>
                      </a:rPr>
                      <m:t>𝑊</m:t>
                    </m:r>
                    <m:r>
                      <a:rPr lang="en-US" sz="2400" i="1">
                        <a:solidFill>
                          <a:srgbClr val="7030A0"/>
                        </a:solidFill>
                        <a:latin typeface="Cambria Math" panose="02040503050406030204" pitchFamily="18" charset="0"/>
                      </a:rPr>
                      <m:t>=</m:t>
                    </m:r>
                    <m:f>
                      <m:fPr>
                        <m:ctrlPr>
                          <a:rPr lang="en-US" sz="2400" i="1">
                            <a:solidFill>
                              <a:srgbClr val="7030A0"/>
                            </a:solidFill>
                            <a:latin typeface="Cambria Math" panose="02040503050406030204" pitchFamily="18" charset="0"/>
                          </a:rPr>
                        </m:ctrlPr>
                      </m:fPr>
                      <m:num>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𝑃</m:t>
                            </m:r>
                          </m:e>
                          <m:sub>
                            <m:r>
                              <a:rPr lang="en-US" sz="2400" i="1">
                                <a:solidFill>
                                  <a:srgbClr val="7030A0"/>
                                </a:solidFill>
                                <a:latin typeface="Cambria Math" panose="02040503050406030204" pitchFamily="18" charset="0"/>
                              </a:rPr>
                              <m:t>𝑖</m:t>
                            </m:r>
                          </m:sub>
                        </m:sSub>
                        <m:sSub>
                          <m:sSubPr>
                            <m:ctrlPr>
                              <a:rPr lang="en-US" sz="2400" i="1">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𝑉</m:t>
                            </m:r>
                          </m:e>
                          <m:sub>
                            <m:r>
                              <a:rPr lang="en-US" sz="2400" i="1">
                                <a:solidFill>
                                  <a:srgbClr val="7030A0"/>
                                </a:solidFill>
                                <a:latin typeface="Cambria Math" panose="02040503050406030204" pitchFamily="18" charset="0"/>
                              </a:rPr>
                              <m:t>𝑖</m:t>
                            </m:r>
                          </m:sub>
                        </m:sSub>
                        <m:r>
                          <a:rPr lang="en-US" sz="2400" i="1">
                            <a:solidFill>
                              <a:srgbClr val="7030A0"/>
                            </a:solidFill>
                            <a:latin typeface="Cambria Math" panose="02040503050406030204" pitchFamily="18" charset="0"/>
                          </a:rPr>
                          <m:t>−</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𝑃</m:t>
                            </m:r>
                          </m:e>
                          <m:sub>
                            <m:r>
                              <a:rPr lang="en-US" sz="2400" i="1">
                                <a:solidFill>
                                  <a:srgbClr val="7030A0"/>
                                </a:solidFill>
                                <a:latin typeface="Cambria Math" panose="02040503050406030204" pitchFamily="18" charset="0"/>
                              </a:rPr>
                              <m:t>𝑓</m:t>
                            </m:r>
                          </m:sub>
                        </m:sSub>
                        <m:sSub>
                          <m:sSubPr>
                            <m:ctrlPr>
                              <a:rPr lang="en-US" sz="2400" i="1">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𝑉</m:t>
                            </m:r>
                          </m:e>
                          <m:sub>
                            <m:r>
                              <a:rPr lang="en-US" sz="2400" i="1">
                                <a:solidFill>
                                  <a:srgbClr val="7030A0"/>
                                </a:solidFill>
                                <a:latin typeface="Cambria Math" panose="02040503050406030204" pitchFamily="18" charset="0"/>
                              </a:rPr>
                              <m:t>𝑓</m:t>
                            </m:r>
                          </m:sub>
                        </m:sSub>
                      </m:num>
                      <m:den>
                        <m:r>
                          <a:rPr lang="en-US" sz="2400" i="1">
                            <a:solidFill>
                              <a:srgbClr val="7030A0"/>
                            </a:solidFill>
                            <a:latin typeface="Cambria Math" panose="02040503050406030204" pitchFamily="18" charset="0"/>
                          </a:rPr>
                          <m:t>𝛾</m:t>
                        </m:r>
                        <m:r>
                          <a:rPr lang="en-US" sz="2400" i="1">
                            <a:solidFill>
                              <a:srgbClr val="7030A0"/>
                            </a:solidFill>
                            <a:latin typeface="Cambria Math" panose="02040503050406030204" pitchFamily="18" charset="0"/>
                          </a:rPr>
                          <m:t>−1</m:t>
                        </m:r>
                      </m:den>
                    </m:f>
                  </m:oMath>
                </a14:m>
                <a:endParaRPr lang="en-US" sz="2400" i="1" dirty="0">
                  <a:solidFill>
                    <a:srgbClr val="7030A0"/>
                  </a:solidFill>
                </a:endParaRPr>
              </a:p>
            </p:txBody>
          </p:sp>
        </mc:Choice>
        <mc:Fallback xmlns="">
          <p:sp>
            <p:nvSpPr>
              <p:cNvPr id="4" name="TextBox 3">
                <a:extLst>
                  <a:ext uri="{FF2B5EF4-FFF2-40B4-BE49-F238E27FC236}">
                    <a16:creationId xmlns:a16="http://schemas.microsoft.com/office/drawing/2014/main" id="{95185D7F-55B6-4CE3-8227-2F5757AB4B64}"/>
                  </a:ext>
                </a:extLst>
              </p:cNvPr>
              <p:cNvSpPr txBox="1">
                <a:spLocks noRot="1" noChangeAspect="1" noMove="1" noResize="1" noEditPoints="1" noAdjustHandles="1" noChangeArrowheads="1" noChangeShapeType="1" noTextEdit="1"/>
              </p:cNvSpPr>
              <p:nvPr/>
            </p:nvSpPr>
            <p:spPr>
              <a:xfrm>
                <a:off x="231219" y="304620"/>
                <a:ext cx="10370520" cy="590546"/>
              </a:xfrm>
              <a:prstGeom prst="rect">
                <a:avLst/>
              </a:prstGeom>
              <a:blipFill>
                <a:blip r:embed="rId2"/>
                <a:stretch>
                  <a:fillRect l="-1822" b="-92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4E6E493-F4D5-41E1-A50F-BF0573465B88}"/>
                  </a:ext>
                </a:extLst>
              </p:cNvPr>
              <p:cNvSpPr txBox="1"/>
              <p:nvPr/>
            </p:nvSpPr>
            <p:spPr>
              <a:xfrm>
                <a:off x="284228" y="1260859"/>
                <a:ext cx="8146981" cy="848117"/>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𝑊</m:t>
                    </m:r>
                    <m:r>
                      <a:rPr lang="en-US" sz="2400" b="0" i="1" smtClean="0">
                        <a:latin typeface="Cambria Math" panose="02040503050406030204" pitchFamily="18" charset="0"/>
                      </a:rPr>
                      <m:t>=</m:t>
                    </m:r>
                    <m:nary>
                      <m:naryPr>
                        <m:ctrlPr>
                          <a:rPr lang="en-US" sz="2400" i="1" dirty="0" smtClean="0">
                            <a:latin typeface="Cambria Math" panose="02040503050406030204" pitchFamily="18" charset="0"/>
                          </a:rPr>
                        </m:ctrlPr>
                      </m:naryPr>
                      <m:sub>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𝑉</m:t>
                            </m:r>
                          </m:e>
                          <m:sub>
                            <m:r>
                              <a:rPr lang="en-US" sz="2400" b="0" i="1" dirty="0" smtClean="0">
                                <a:latin typeface="Cambria Math" panose="02040503050406030204" pitchFamily="18" charset="0"/>
                              </a:rPr>
                              <m:t>𝑖</m:t>
                            </m:r>
                          </m:sub>
                        </m:sSub>
                      </m:sub>
                      <m:sup>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𝑉</m:t>
                            </m:r>
                          </m:e>
                          <m:sub>
                            <m:r>
                              <a:rPr lang="en-US" sz="2400" b="0" i="1" dirty="0" smtClean="0">
                                <a:latin typeface="Cambria Math" panose="02040503050406030204" pitchFamily="18" charset="0"/>
                              </a:rPr>
                              <m:t>𝑓</m:t>
                            </m:r>
                          </m:sub>
                        </m:sSub>
                      </m:sup>
                      <m:e>
                        <m:r>
                          <a:rPr lang="en-US" sz="2400" b="0" i="1" dirty="0" smtClean="0">
                            <a:latin typeface="Cambria Math" panose="02040503050406030204" pitchFamily="18" charset="0"/>
                          </a:rPr>
                          <m:t>𝑝𝑑𝑉</m:t>
                        </m:r>
                      </m:e>
                    </m:nary>
                    <m:r>
                      <a:rPr lang="en-US" sz="2400" b="0" i="1">
                        <a:solidFill>
                          <a:prstClr val="black"/>
                        </a:solidFill>
                        <a:latin typeface="Cambria Math" panose="02040503050406030204" pitchFamily="18" charset="0"/>
                      </a:rPr>
                      <m:t>=</m:t>
                    </m:r>
                  </m:oMath>
                </a14:m>
                <a:r>
                  <a:rPr lang="en-US" sz="2400" dirty="0">
                    <a:solidFill>
                      <a:prstClr val="black"/>
                    </a:solidFill>
                  </a:rPr>
                  <a:t> </a:t>
                </a:r>
                <a14:m>
                  <m:oMath xmlns:m="http://schemas.openxmlformats.org/officeDocument/2006/math">
                    <m:r>
                      <a:rPr lang="en-US" sz="2400" b="0" i="1">
                        <a:solidFill>
                          <a:prstClr val="black"/>
                        </a:solidFill>
                        <a:latin typeface="Cambria Math" panose="02040503050406030204" pitchFamily="18" charset="0"/>
                      </a:rPr>
                      <m:t>=</m:t>
                    </m:r>
                    <m:nary>
                      <m:naryPr>
                        <m:ctrlPr>
                          <a:rPr lang="en-US" sz="2400" i="1" dirty="0">
                            <a:solidFill>
                              <a:prstClr val="black"/>
                            </a:solidFill>
                            <a:latin typeface="Cambria Math" panose="02040503050406030204" pitchFamily="18" charset="0"/>
                          </a:rPr>
                        </m:ctrlPr>
                      </m:naryPr>
                      <m:sub>
                        <m:sSub>
                          <m:sSubPr>
                            <m:ctrlPr>
                              <a:rPr lang="en-US" sz="2400" i="1" dirty="0">
                                <a:solidFill>
                                  <a:prstClr val="black"/>
                                </a:solidFill>
                                <a:latin typeface="Cambria Math" panose="02040503050406030204" pitchFamily="18" charset="0"/>
                              </a:rPr>
                            </m:ctrlPr>
                          </m:sSubPr>
                          <m:e>
                            <m:r>
                              <a:rPr lang="en-US" sz="2400" b="0" i="1" dirty="0">
                                <a:solidFill>
                                  <a:prstClr val="black"/>
                                </a:solidFill>
                                <a:latin typeface="Cambria Math" panose="02040503050406030204" pitchFamily="18" charset="0"/>
                              </a:rPr>
                              <m:t>𝑉</m:t>
                            </m:r>
                          </m:e>
                          <m:sub>
                            <m:r>
                              <a:rPr lang="en-US" sz="2400" b="0" i="1" dirty="0">
                                <a:solidFill>
                                  <a:prstClr val="black"/>
                                </a:solidFill>
                                <a:latin typeface="Cambria Math" panose="02040503050406030204" pitchFamily="18" charset="0"/>
                              </a:rPr>
                              <m:t>𝑖</m:t>
                            </m:r>
                          </m:sub>
                        </m:sSub>
                      </m:sub>
                      <m:sup>
                        <m:sSub>
                          <m:sSubPr>
                            <m:ctrlPr>
                              <a:rPr lang="en-US" sz="2400" i="1" dirty="0">
                                <a:solidFill>
                                  <a:prstClr val="black"/>
                                </a:solidFill>
                                <a:latin typeface="Cambria Math" panose="02040503050406030204" pitchFamily="18" charset="0"/>
                              </a:rPr>
                            </m:ctrlPr>
                          </m:sSubPr>
                          <m:e>
                            <m:r>
                              <a:rPr lang="en-US" sz="2400" b="0" i="1" dirty="0">
                                <a:solidFill>
                                  <a:prstClr val="black"/>
                                </a:solidFill>
                                <a:latin typeface="Cambria Math" panose="02040503050406030204" pitchFamily="18" charset="0"/>
                              </a:rPr>
                              <m:t>𝑉</m:t>
                            </m:r>
                          </m:e>
                          <m:sub>
                            <m:r>
                              <a:rPr lang="en-US" sz="2400" b="0" i="1" dirty="0">
                                <a:solidFill>
                                  <a:prstClr val="black"/>
                                </a:solidFill>
                                <a:latin typeface="Cambria Math" panose="02040503050406030204" pitchFamily="18" charset="0"/>
                              </a:rPr>
                              <m:t>𝑓</m:t>
                            </m:r>
                          </m:sub>
                        </m:sSub>
                      </m:sup>
                      <m:e>
                        <m:f>
                          <m:fPr>
                            <m:ctrlPr>
                              <a:rPr lang="en-US" sz="2400" i="1">
                                <a:solidFill>
                                  <a:prstClr val="black"/>
                                </a:solidFill>
                                <a:latin typeface="Cambria Math" panose="02040503050406030204" pitchFamily="18" charset="0"/>
                              </a:rPr>
                            </m:ctrlPr>
                          </m:fPr>
                          <m:num>
                            <m:r>
                              <a:rPr lang="en-US" sz="2400" b="0" i="1">
                                <a:solidFill>
                                  <a:prstClr val="black"/>
                                </a:solidFill>
                                <a:latin typeface="Cambria Math" panose="02040503050406030204" pitchFamily="18" charset="0"/>
                              </a:rPr>
                              <m:t>𝑎</m:t>
                            </m:r>
                          </m:num>
                          <m:den>
                            <m:sSup>
                              <m:sSupPr>
                                <m:ctrlPr>
                                  <a:rPr lang="en-US" sz="2400" i="1">
                                    <a:solidFill>
                                      <a:prstClr val="black"/>
                                    </a:solidFill>
                                    <a:latin typeface="Cambria Math" panose="02040503050406030204" pitchFamily="18" charset="0"/>
                                  </a:rPr>
                                </m:ctrlPr>
                              </m:sSupPr>
                              <m:e>
                                <m:r>
                                  <a:rPr lang="en-US" sz="2400" b="0" i="1">
                                    <a:solidFill>
                                      <a:prstClr val="black"/>
                                    </a:solidFill>
                                    <a:latin typeface="Cambria Math" panose="02040503050406030204" pitchFamily="18" charset="0"/>
                                  </a:rPr>
                                  <m:t>𝑉</m:t>
                                </m:r>
                              </m:e>
                              <m:sup>
                                <m:r>
                                  <a:rPr lang="en-US" sz="2400" b="0" i="1">
                                    <a:solidFill>
                                      <a:prstClr val="black"/>
                                    </a:solidFill>
                                    <a:latin typeface="Cambria Math" panose="02040503050406030204" pitchFamily="18" charset="0"/>
                                  </a:rPr>
                                  <m:t>𝛾</m:t>
                                </m:r>
                              </m:sup>
                            </m:sSup>
                          </m:den>
                        </m:f>
                        <m:r>
                          <a:rPr lang="en-US" sz="2400" b="0" i="1" dirty="0">
                            <a:solidFill>
                              <a:prstClr val="black"/>
                            </a:solidFill>
                            <a:latin typeface="Cambria Math" panose="02040503050406030204" pitchFamily="18" charset="0"/>
                          </a:rPr>
                          <m:t>𝑑𝑉</m:t>
                        </m:r>
                      </m:e>
                    </m:nary>
                    <m:r>
                      <a:rPr lang="en-US" sz="2400" b="0" i="1">
                        <a:solidFill>
                          <a:prstClr val="black"/>
                        </a:solidFill>
                        <a:latin typeface="Cambria Math" panose="02040503050406030204" pitchFamily="18" charset="0"/>
                      </a:rPr>
                      <m:t>=</m:t>
                    </m:r>
                    <m:r>
                      <a:rPr lang="en-US" sz="2400" b="0" i="1" smtClean="0">
                        <a:solidFill>
                          <a:prstClr val="black"/>
                        </a:solidFill>
                        <a:latin typeface="Cambria Math" panose="02040503050406030204" pitchFamily="18" charset="0"/>
                      </a:rPr>
                      <m:t>𝑎</m:t>
                    </m:r>
                    <m:nary>
                      <m:naryPr>
                        <m:limLoc m:val="undOvr"/>
                        <m:grow m:val="on"/>
                        <m:ctrlPr>
                          <a:rPr lang="en-US" sz="2400" i="1">
                            <a:solidFill>
                              <a:prstClr val="black"/>
                            </a:solidFill>
                            <a:latin typeface="Cambria Math" panose="02040503050406030204" pitchFamily="18" charset="0"/>
                          </a:rPr>
                        </m:ctrlPr>
                      </m:naryPr>
                      <m:sub>
                        <m:sSub>
                          <m:sSubPr>
                            <m:ctrlPr>
                              <a:rPr lang="en-US" sz="2400" i="1">
                                <a:solidFill>
                                  <a:prstClr val="black"/>
                                </a:solidFill>
                                <a:latin typeface="Cambria Math" panose="02040503050406030204" pitchFamily="18" charset="0"/>
                              </a:rPr>
                            </m:ctrlPr>
                          </m:sSubPr>
                          <m:e>
                            <m:r>
                              <a:rPr lang="en-US" sz="2400" b="0" i="1">
                                <a:solidFill>
                                  <a:prstClr val="black"/>
                                </a:solidFill>
                                <a:latin typeface="Cambria Math" panose="02040503050406030204" pitchFamily="18" charset="0"/>
                              </a:rPr>
                              <m:t>𝑣</m:t>
                            </m:r>
                          </m:e>
                          <m:sub>
                            <m:r>
                              <a:rPr lang="en-US" sz="2400" b="0" i="1">
                                <a:solidFill>
                                  <a:prstClr val="black"/>
                                </a:solidFill>
                                <a:latin typeface="Cambria Math" panose="02040503050406030204" pitchFamily="18" charset="0"/>
                              </a:rPr>
                              <m:t>𝑖</m:t>
                            </m:r>
                          </m:sub>
                        </m:sSub>
                      </m:sub>
                      <m:sup>
                        <m:sSub>
                          <m:sSubPr>
                            <m:ctrlPr>
                              <a:rPr lang="en-US" sz="2400" i="1">
                                <a:solidFill>
                                  <a:prstClr val="black"/>
                                </a:solidFill>
                                <a:latin typeface="Cambria Math" panose="02040503050406030204" pitchFamily="18" charset="0"/>
                              </a:rPr>
                            </m:ctrlPr>
                          </m:sSubPr>
                          <m:e>
                            <m:r>
                              <a:rPr lang="en-US" sz="2400" b="0" i="1">
                                <a:solidFill>
                                  <a:prstClr val="black"/>
                                </a:solidFill>
                                <a:latin typeface="Cambria Math" panose="02040503050406030204" pitchFamily="18" charset="0"/>
                              </a:rPr>
                              <m:t>𝑣</m:t>
                            </m:r>
                          </m:e>
                          <m:sub>
                            <m:r>
                              <a:rPr lang="en-US" sz="2400" b="0" i="1">
                                <a:solidFill>
                                  <a:prstClr val="black"/>
                                </a:solidFill>
                                <a:latin typeface="Cambria Math" panose="02040503050406030204" pitchFamily="18" charset="0"/>
                              </a:rPr>
                              <m:t>𝑓</m:t>
                            </m:r>
                          </m:sub>
                        </m:sSub>
                      </m:sup>
                      <m:e>
                        <m:sSup>
                          <m:sSupPr>
                            <m:ctrlPr>
                              <a:rPr lang="en-US" sz="2400" i="1">
                                <a:solidFill>
                                  <a:prstClr val="black"/>
                                </a:solidFill>
                                <a:latin typeface="Cambria Math" panose="02040503050406030204" pitchFamily="18" charset="0"/>
                              </a:rPr>
                            </m:ctrlPr>
                          </m:sSupPr>
                          <m:e>
                            <m:r>
                              <a:rPr lang="en-US" sz="2400" b="0" i="1">
                                <a:solidFill>
                                  <a:prstClr val="black"/>
                                </a:solidFill>
                                <a:latin typeface="Cambria Math" panose="02040503050406030204" pitchFamily="18" charset="0"/>
                              </a:rPr>
                              <m:t>𝑉</m:t>
                            </m:r>
                          </m:e>
                          <m:sup>
                            <m:r>
                              <a:rPr lang="en-US" sz="2400" b="0" i="1">
                                <a:solidFill>
                                  <a:prstClr val="black"/>
                                </a:solidFill>
                                <a:latin typeface="Cambria Math" panose="02040503050406030204" pitchFamily="18" charset="0"/>
                              </a:rPr>
                              <m:t>−</m:t>
                            </m:r>
                            <m:r>
                              <a:rPr lang="en-US" sz="2400" b="0" i="1">
                                <a:solidFill>
                                  <a:prstClr val="black"/>
                                </a:solidFill>
                                <a:latin typeface="Cambria Math" panose="02040503050406030204" pitchFamily="18" charset="0"/>
                              </a:rPr>
                              <m:t>𝛾</m:t>
                            </m:r>
                          </m:sup>
                        </m:sSup>
                        <m:r>
                          <a:rPr lang="en-US" sz="2400" b="0" i="1">
                            <a:solidFill>
                              <a:prstClr val="black"/>
                            </a:solidFill>
                            <a:latin typeface="Cambria Math" panose="02040503050406030204" pitchFamily="18" charset="0"/>
                          </a:rPr>
                          <m:t>ⅆ</m:t>
                        </m:r>
                        <m:r>
                          <a:rPr lang="en-US" sz="2400" b="0" i="1">
                            <a:solidFill>
                              <a:prstClr val="black"/>
                            </a:solidFill>
                            <a:latin typeface="Cambria Math" panose="02040503050406030204" pitchFamily="18" charset="0"/>
                          </a:rPr>
                          <m:t>𝑉</m:t>
                        </m:r>
                        <m:r>
                          <a:rPr lang="en-US" sz="2400" b="0" i="1" smtClean="0">
                            <a:solidFill>
                              <a:prstClr val="black"/>
                            </a:solidFill>
                            <a:latin typeface="Cambria Math" panose="02040503050406030204" pitchFamily="18" charset="0"/>
                          </a:rPr>
                          <m:t>=</m:t>
                        </m:r>
                        <m:r>
                          <a:rPr lang="en-US" sz="2400" b="0" i="1">
                            <a:solidFill>
                              <a:prstClr val="black"/>
                            </a:solidFill>
                            <a:latin typeface="Cambria Math" panose="02040503050406030204" pitchFamily="18" charset="0"/>
                            <a:ea typeface="Cambria Math" panose="02040503050406030204" pitchFamily="18" charset="0"/>
                          </a:rPr>
                          <m:t>𝑎</m:t>
                        </m:r>
                        <m:sSubSup>
                          <m:sSubSupPr>
                            <m:ctrlPr>
                              <a:rPr lang="en-US" sz="2400" i="1">
                                <a:solidFill>
                                  <a:prstClr val="black"/>
                                </a:solidFill>
                                <a:latin typeface="Cambria Math" panose="02040503050406030204" pitchFamily="18" charset="0"/>
                                <a:ea typeface="Cambria Math" panose="02040503050406030204" pitchFamily="18" charset="0"/>
                              </a:rPr>
                            </m:ctrlPr>
                          </m:sSubSupPr>
                          <m:e>
                            <m:r>
                              <a:rPr lang="en-US" sz="2400" b="0" i="1">
                                <a:solidFill>
                                  <a:prstClr val="black"/>
                                </a:solidFill>
                                <a:latin typeface="Cambria Math" panose="02040503050406030204" pitchFamily="18" charset="0"/>
                                <a:ea typeface="Cambria Math" panose="02040503050406030204" pitchFamily="18" charset="0"/>
                              </a:rPr>
                              <m:t>[</m:t>
                            </m:r>
                            <m:f>
                              <m:fPr>
                                <m:ctrlPr>
                                  <a:rPr lang="en-US" sz="2400" i="1">
                                    <a:solidFill>
                                      <a:prstClr val="black"/>
                                    </a:solidFill>
                                    <a:latin typeface="Cambria Math" panose="02040503050406030204" pitchFamily="18" charset="0"/>
                                  </a:rPr>
                                </m:ctrlPr>
                              </m:fPr>
                              <m:num>
                                <m:sSup>
                                  <m:sSupPr>
                                    <m:ctrlPr>
                                      <a:rPr lang="en-US" sz="2400" i="1">
                                        <a:solidFill>
                                          <a:prstClr val="black"/>
                                        </a:solidFill>
                                        <a:latin typeface="Cambria Math" panose="02040503050406030204" pitchFamily="18" charset="0"/>
                                      </a:rPr>
                                    </m:ctrlPr>
                                  </m:sSupPr>
                                  <m:e>
                                    <m:r>
                                      <a:rPr lang="en-US" sz="2400" b="0" i="1">
                                        <a:solidFill>
                                          <a:prstClr val="black"/>
                                        </a:solidFill>
                                        <a:latin typeface="Cambria Math" panose="02040503050406030204" pitchFamily="18" charset="0"/>
                                      </a:rPr>
                                      <m:t>𝑉</m:t>
                                    </m:r>
                                  </m:e>
                                  <m:sup>
                                    <m:r>
                                      <a:rPr lang="en-US" sz="2400" b="0" i="1">
                                        <a:solidFill>
                                          <a:prstClr val="black"/>
                                        </a:solidFill>
                                        <a:latin typeface="Cambria Math" panose="02040503050406030204" pitchFamily="18" charset="0"/>
                                      </a:rPr>
                                      <m:t>−</m:t>
                                    </m:r>
                                    <m:r>
                                      <a:rPr lang="en-US" sz="2400" b="0" i="1">
                                        <a:solidFill>
                                          <a:prstClr val="black"/>
                                        </a:solidFill>
                                        <a:latin typeface="Cambria Math" panose="02040503050406030204" pitchFamily="18" charset="0"/>
                                      </a:rPr>
                                      <m:t>𝛾</m:t>
                                    </m:r>
                                    <m:r>
                                      <a:rPr lang="en-US" sz="2400" b="0" i="1">
                                        <a:solidFill>
                                          <a:prstClr val="black"/>
                                        </a:solidFill>
                                        <a:latin typeface="Cambria Math" panose="02040503050406030204" pitchFamily="18" charset="0"/>
                                      </a:rPr>
                                      <m:t>+1</m:t>
                                    </m:r>
                                  </m:sup>
                                </m:sSup>
                              </m:num>
                              <m:den>
                                <m:r>
                                  <a:rPr lang="en-US" sz="2400" b="0" i="1">
                                    <a:solidFill>
                                      <a:prstClr val="black"/>
                                    </a:solidFill>
                                    <a:latin typeface="Cambria Math" panose="02040503050406030204" pitchFamily="18" charset="0"/>
                                  </a:rPr>
                                  <m:t>−</m:t>
                                </m:r>
                                <m:r>
                                  <a:rPr lang="en-US" sz="2400" b="0" i="1">
                                    <a:solidFill>
                                      <a:prstClr val="black"/>
                                    </a:solidFill>
                                    <a:latin typeface="Cambria Math" panose="02040503050406030204" pitchFamily="18" charset="0"/>
                                  </a:rPr>
                                  <m:t>𝛾</m:t>
                                </m:r>
                                <m:r>
                                  <a:rPr lang="en-US" sz="2400" b="0" i="1">
                                    <a:solidFill>
                                      <a:prstClr val="black"/>
                                    </a:solidFill>
                                    <a:latin typeface="Cambria Math" panose="02040503050406030204" pitchFamily="18" charset="0"/>
                                  </a:rPr>
                                  <m:t>+1</m:t>
                                </m:r>
                              </m:den>
                            </m:f>
                            <m:r>
                              <a:rPr lang="en-US" sz="2400" b="0" i="1">
                                <a:solidFill>
                                  <a:prstClr val="black"/>
                                </a:solidFill>
                                <a:latin typeface="Cambria Math" panose="02040503050406030204" pitchFamily="18" charset="0"/>
                                <a:ea typeface="Cambria Math" panose="02040503050406030204" pitchFamily="18" charset="0"/>
                              </a:rPr>
                              <m:t>]</m:t>
                            </m:r>
                          </m:e>
                          <m:sub>
                            <m:sSub>
                              <m:sSubPr>
                                <m:ctrlPr>
                                  <a:rPr lang="en-US" sz="2400" i="1">
                                    <a:solidFill>
                                      <a:prstClr val="black"/>
                                    </a:solidFill>
                                    <a:latin typeface="Cambria Math" panose="02040503050406030204" pitchFamily="18" charset="0"/>
                                    <a:ea typeface="Cambria Math" panose="02040503050406030204" pitchFamily="18" charset="0"/>
                                  </a:rPr>
                                </m:ctrlPr>
                              </m:sSubPr>
                              <m:e>
                                <m:r>
                                  <a:rPr lang="en-US" sz="2400" b="0" i="1">
                                    <a:solidFill>
                                      <a:prstClr val="black"/>
                                    </a:solidFill>
                                    <a:latin typeface="Cambria Math" panose="02040503050406030204" pitchFamily="18" charset="0"/>
                                    <a:ea typeface="Cambria Math" panose="02040503050406030204" pitchFamily="18" charset="0"/>
                                  </a:rPr>
                                  <m:t>𝑉</m:t>
                                </m:r>
                              </m:e>
                              <m:sub>
                                <m:r>
                                  <a:rPr lang="en-US" sz="2400" b="0" i="1">
                                    <a:solidFill>
                                      <a:prstClr val="black"/>
                                    </a:solidFill>
                                    <a:latin typeface="Cambria Math" panose="02040503050406030204" pitchFamily="18" charset="0"/>
                                    <a:ea typeface="Cambria Math" panose="02040503050406030204" pitchFamily="18" charset="0"/>
                                  </a:rPr>
                                  <m:t>𝑖</m:t>
                                </m:r>
                              </m:sub>
                            </m:sSub>
                          </m:sub>
                          <m:sup>
                            <m:sSub>
                              <m:sSubPr>
                                <m:ctrlPr>
                                  <a:rPr lang="en-US" sz="2400" i="1">
                                    <a:solidFill>
                                      <a:prstClr val="black"/>
                                    </a:solidFill>
                                    <a:latin typeface="Cambria Math" panose="02040503050406030204" pitchFamily="18" charset="0"/>
                                    <a:ea typeface="Cambria Math" panose="02040503050406030204" pitchFamily="18" charset="0"/>
                                  </a:rPr>
                                </m:ctrlPr>
                              </m:sSubPr>
                              <m:e>
                                <m:r>
                                  <a:rPr lang="en-US" sz="2400" b="0" i="1">
                                    <a:solidFill>
                                      <a:prstClr val="black"/>
                                    </a:solidFill>
                                    <a:latin typeface="Cambria Math" panose="02040503050406030204" pitchFamily="18" charset="0"/>
                                    <a:ea typeface="Cambria Math" panose="02040503050406030204" pitchFamily="18" charset="0"/>
                                  </a:rPr>
                                  <m:t>𝑉</m:t>
                                </m:r>
                              </m:e>
                              <m:sub>
                                <m:r>
                                  <a:rPr lang="en-US" sz="2400" b="0" i="1">
                                    <a:solidFill>
                                      <a:prstClr val="black"/>
                                    </a:solidFill>
                                    <a:latin typeface="Cambria Math" panose="02040503050406030204" pitchFamily="18" charset="0"/>
                                    <a:ea typeface="Cambria Math" panose="02040503050406030204" pitchFamily="18" charset="0"/>
                                  </a:rPr>
                                  <m:t>𝑓</m:t>
                                </m:r>
                              </m:sub>
                            </m:sSub>
                          </m:sup>
                        </m:sSubSup>
                      </m:e>
                    </m:nary>
                  </m:oMath>
                </a14:m>
                <a:endParaRPr lang="en-US" sz="2400" dirty="0"/>
              </a:p>
            </p:txBody>
          </p:sp>
        </mc:Choice>
        <mc:Fallback xmlns="">
          <p:sp>
            <p:nvSpPr>
              <p:cNvPr id="6" name="TextBox 5">
                <a:extLst>
                  <a:ext uri="{FF2B5EF4-FFF2-40B4-BE49-F238E27FC236}">
                    <a16:creationId xmlns:a16="http://schemas.microsoft.com/office/drawing/2014/main" id="{B4E6E493-F4D5-41E1-A50F-BF0573465B88}"/>
                  </a:ext>
                </a:extLst>
              </p:cNvPr>
              <p:cNvSpPr txBox="1">
                <a:spLocks noRot="1" noChangeAspect="1" noMove="1" noResize="1" noEditPoints="1" noAdjustHandles="1" noChangeArrowheads="1" noChangeShapeType="1" noTextEdit="1"/>
              </p:cNvSpPr>
              <p:nvPr/>
            </p:nvSpPr>
            <p:spPr>
              <a:xfrm>
                <a:off x="284228" y="1260859"/>
                <a:ext cx="8146981" cy="84811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A826E3-2040-4D9A-956E-ECDCB4225686}"/>
                  </a:ext>
                </a:extLst>
              </p:cNvPr>
              <p:cNvSpPr txBox="1"/>
              <p:nvPr/>
            </p:nvSpPr>
            <p:spPr>
              <a:xfrm>
                <a:off x="8941118" y="1370312"/>
                <a:ext cx="3147392" cy="738664"/>
              </a:xfrm>
              <a:prstGeom prst="rect">
                <a:avLst/>
              </a:prstGeom>
              <a:noFill/>
            </p:spPr>
            <p:txBody>
              <a:bodyPr wrap="square" lIns="0" tIns="0" rIns="0" bIns="0" rtlCol="0">
                <a:spAutoFit/>
              </a:bodyPr>
              <a:lstStyle/>
              <a:p>
                <a:r>
                  <a:rPr lang="en-US" sz="2400" dirty="0"/>
                  <a:t>Adiabatic process of</a:t>
                </a:r>
              </a:p>
              <a:p>
                <a:r>
                  <a:rPr lang="en-US" sz="2400" dirty="0"/>
                  <a:t>an ideal gas: </a:t>
                </a:r>
                <a14:m>
                  <m:oMath xmlns:m="http://schemas.openxmlformats.org/officeDocument/2006/math">
                    <m:r>
                      <a:rPr lang="en-US" sz="2400" i="1" smtClean="0">
                        <a:latin typeface="Cambria Math" panose="02040503050406030204" pitchFamily="18" charset="0"/>
                      </a:rPr>
                      <m:t>𝑝</m:t>
                    </m:r>
                    <m:sSup>
                      <m:sSupPr>
                        <m:ctrlPr>
                          <a:rPr lang="en-US" sz="2400" i="1" smtClean="0">
                            <a:latin typeface="Cambria Math" panose="02040503050406030204" pitchFamily="18" charset="0"/>
                          </a:rPr>
                        </m:ctrlPr>
                      </m:sSupPr>
                      <m:e>
                        <m:r>
                          <a:rPr lang="en-US" sz="2400" i="1" smtClean="0">
                            <a:latin typeface="Cambria Math" panose="02040503050406030204" pitchFamily="18" charset="0"/>
                          </a:rPr>
                          <m:t>𝑉</m:t>
                        </m:r>
                      </m:e>
                      <m:sup>
                        <m:r>
                          <a:rPr lang="en-US" sz="2400" i="1" smtClean="0">
                            <a:latin typeface="Cambria Math" panose="02040503050406030204" pitchFamily="18" charset="0"/>
                          </a:rPr>
                          <m:t>𝛾</m:t>
                        </m:r>
                      </m:sup>
                    </m:sSup>
                    <m:r>
                      <a:rPr lang="en-US" sz="2400" i="1" smtClean="0">
                        <a:latin typeface="Cambria Math" panose="02040503050406030204" pitchFamily="18" charset="0"/>
                      </a:rPr>
                      <m:t>=</m:t>
                    </m:r>
                    <m:r>
                      <a:rPr lang="en-US" sz="2400" i="1" smtClean="0">
                        <a:latin typeface="Cambria Math" panose="02040503050406030204" pitchFamily="18" charset="0"/>
                      </a:rPr>
                      <m:t>𝑎</m:t>
                    </m:r>
                  </m:oMath>
                </a14:m>
                <a:endParaRPr lang="en-US" sz="2400" dirty="0"/>
              </a:p>
            </p:txBody>
          </p:sp>
        </mc:Choice>
        <mc:Fallback xmlns="">
          <p:sp>
            <p:nvSpPr>
              <p:cNvPr id="7" name="TextBox 6">
                <a:extLst>
                  <a:ext uri="{FF2B5EF4-FFF2-40B4-BE49-F238E27FC236}">
                    <a16:creationId xmlns:a16="http://schemas.microsoft.com/office/drawing/2014/main" id="{64A826E3-2040-4D9A-956E-ECDCB4225686}"/>
                  </a:ext>
                </a:extLst>
              </p:cNvPr>
              <p:cNvSpPr txBox="1">
                <a:spLocks noRot="1" noChangeAspect="1" noMove="1" noResize="1" noEditPoints="1" noAdjustHandles="1" noChangeArrowheads="1" noChangeShapeType="1" noTextEdit="1"/>
              </p:cNvSpPr>
              <p:nvPr/>
            </p:nvSpPr>
            <p:spPr>
              <a:xfrm>
                <a:off x="8941118" y="1370312"/>
                <a:ext cx="3147392" cy="738664"/>
              </a:xfrm>
              <a:prstGeom prst="rect">
                <a:avLst/>
              </a:prstGeom>
              <a:blipFill>
                <a:blip r:embed="rId4"/>
                <a:stretch>
                  <a:fillRect l="-6008" t="-13223" b="-239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480012E-A8E4-443B-8069-CBA666862332}"/>
                  </a:ext>
                </a:extLst>
              </p:cNvPr>
              <p:cNvSpPr txBox="1"/>
              <p:nvPr/>
            </p:nvSpPr>
            <p:spPr>
              <a:xfrm>
                <a:off x="9959006" y="2267849"/>
                <a:ext cx="1005596" cy="6325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𝑝</m:t>
                      </m:r>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𝑎</m:t>
                          </m:r>
                        </m:num>
                        <m:den>
                          <m:sSup>
                            <m:sSupPr>
                              <m:ctrlPr>
                                <a:rPr lang="en-US" sz="2400" i="1">
                                  <a:latin typeface="Cambria Math" panose="02040503050406030204" pitchFamily="18" charset="0"/>
                                </a:rPr>
                              </m:ctrlPr>
                            </m:sSupPr>
                            <m:e>
                              <m:r>
                                <a:rPr lang="en-US" sz="2400" i="1">
                                  <a:latin typeface="Cambria Math" panose="02040503050406030204" pitchFamily="18" charset="0"/>
                                </a:rPr>
                                <m:t>𝑉</m:t>
                              </m:r>
                            </m:e>
                            <m:sup>
                              <m:r>
                                <a:rPr lang="en-US" sz="2400" i="1">
                                  <a:latin typeface="Cambria Math" panose="02040503050406030204" pitchFamily="18" charset="0"/>
                                </a:rPr>
                                <m:t>𝛾</m:t>
                              </m:r>
                            </m:sup>
                          </m:sSup>
                        </m:den>
                      </m:f>
                    </m:oMath>
                  </m:oMathPara>
                </a14:m>
                <a:endParaRPr lang="en-US" sz="2400" dirty="0"/>
              </a:p>
            </p:txBody>
          </p:sp>
        </mc:Choice>
        <mc:Fallback xmlns="">
          <p:sp>
            <p:nvSpPr>
              <p:cNvPr id="8" name="TextBox 7">
                <a:extLst>
                  <a:ext uri="{FF2B5EF4-FFF2-40B4-BE49-F238E27FC236}">
                    <a16:creationId xmlns:a16="http://schemas.microsoft.com/office/drawing/2014/main" id="{D480012E-A8E4-443B-8069-CBA666862332}"/>
                  </a:ext>
                </a:extLst>
              </p:cNvPr>
              <p:cNvSpPr txBox="1">
                <a:spLocks noRot="1" noChangeAspect="1" noMove="1" noResize="1" noEditPoints="1" noAdjustHandles="1" noChangeArrowheads="1" noChangeShapeType="1" noTextEdit="1"/>
              </p:cNvSpPr>
              <p:nvPr/>
            </p:nvSpPr>
            <p:spPr>
              <a:xfrm>
                <a:off x="9959006" y="2267849"/>
                <a:ext cx="1005596" cy="63254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79DA70E-6503-4086-A7B8-550B95E17BB3}"/>
                  </a:ext>
                </a:extLst>
              </p:cNvPr>
              <p:cNvSpPr/>
              <p:nvPr/>
            </p:nvSpPr>
            <p:spPr>
              <a:xfrm>
                <a:off x="9546658" y="3059267"/>
                <a:ext cx="2474075" cy="491288"/>
              </a:xfrm>
              <a:prstGeom prst="rect">
                <a:avLst/>
              </a:prstGeom>
            </p:spPr>
            <p:txBody>
              <a:bodyPr wrap="none">
                <a:spAutoFit/>
              </a:bodyPr>
              <a:lstStyle/>
              <a:p>
                <a14:m>
                  <m:oMath xmlns:m="http://schemas.openxmlformats.org/officeDocument/2006/math">
                    <m:sSub>
                      <m:sSubPr>
                        <m:ctrlPr>
                          <a:rPr lang="en-US" sz="2400" i="1" smtClean="0">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𝑃</m:t>
                        </m:r>
                      </m:e>
                      <m:sub>
                        <m:r>
                          <a:rPr lang="en-US" sz="2400" i="1">
                            <a:solidFill>
                              <a:srgbClr val="0070C0"/>
                            </a:solidFill>
                            <a:latin typeface="Cambria Math" panose="02040503050406030204" pitchFamily="18" charset="0"/>
                          </a:rPr>
                          <m:t>𝑖</m:t>
                        </m:r>
                      </m:sub>
                    </m:sSub>
                    <m:sSup>
                      <m:sSupPr>
                        <m:ctrlPr>
                          <a:rPr lang="en-US" sz="2400" i="1">
                            <a:solidFill>
                              <a:prstClr val="black"/>
                            </a:solidFill>
                            <a:latin typeface="Cambria Math" panose="02040503050406030204" pitchFamily="18" charset="0"/>
                          </a:rPr>
                        </m:ctrlPr>
                      </m:sSupPr>
                      <m:e>
                        <m:r>
                          <a:rPr lang="en-US" sz="2400" i="1">
                            <a:solidFill>
                              <a:prstClr val="black"/>
                            </a:solidFill>
                            <a:latin typeface="Cambria Math" panose="02040503050406030204" pitchFamily="18" charset="0"/>
                          </a:rPr>
                          <m:t>𝑉</m:t>
                        </m:r>
                        <m:r>
                          <a:rPr lang="en-US" sz="2400" b="0" i="1" baseline="-25000" smtClean="0">
                            <a:solidFill>
                              <a:prstClr val="black"/>
                            </a:solidFill>
                            <a:latin typeface="Cambria Math" panose="02040503050406030204" pitchFamily="18" charset="0"/>
                          </a:rPr>
                          <m:t>𝑖</m:t>
                        </m:r>
                      </m:e>
                      <m:sup>
                        <m:r>
                          <a:rPr lang="en-US" sz="2400" i="1">
                            <a:solidFill>
                              <a:prstClr val="black"/>
                            </a:solidFill>
                            <a:latin typeface="Cambria Math" panose="02040503050406030204" pitchFamily="18" charset="0"/>
                          </a:rPr>
                          <m:t>𝛾</m:t>
                        </m:r>
                      </m:sup>
                    </m:sSup>
                    <m:r>
                      <a:rPr lang="en-US" sz="2400" b="0" i="1" smtClean="0">
                        <a:solidFill>
                          <a:srgbClr val="0070C0"/>
                        </a:solidFill>
                        <a:latin typeface="Cambria Math" panose="02040503050406030204" pitchFamily="18" charset="0"/>
                      </a:rPr>
                      <m:t>=</m:t>
                    </m:r>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𝑃</m:t>
                        </m:r>
                      </m:e>
                      <m:sub>
                        <m:r>
                          <a:rPr lang="en-US" sz="2400" b="0" i="1" smtClean="0">
                            <a:solidFill>
                              <a:srgbClr val="0070C0"/>
                            </a:solidFill>
                            <a:latin typeface="Cambria Math" panose="02040503050406030204" pitchFamily="18" charset="0"/>
                          </a:rPr>
                          <m:t>𝑓</m:t>
                        </m:r>
                      </m:sub>
                    </m:sSub>
                    <m:sSup>
                      <m:sSupPr>
                        <m:ctrlPr>
                          <a:rPr lang="en-US" sz="2400" i="1">
                            <a:solidFill>
                              <a:prstClr val="black"/>
                            </a:solidFill>
                            <a:latin typeface="Cambria Math" panose="02040503050406030204" pitchFamily="18" charset="0"/>
                          </a:rPr>
                        </m:ctrlPr>
                      </m:sSupPr>
                      <m:e>
                        <m:r>
                          <a:rPr lang="en-US" sz="2400" i="1">
                            <a:solidFill>
                              <a:prstClr val="black"/>
                            </a:solidFill>
                            <a:latin typeface="Cambria Math" panose="02040503050406030204" pitchFamily="18" charset="0"/>
                          </a:rPr>
                          <m:t>𝑉</m:t>
                        </m:r>
                        <m:r>
                          <a:rPr lang="en-US" sz="2400" b="0" i="1" baseline="-25000" smtClean="0">
                            <a:solidFill>
                              <a:prstClr val="black"/>
                            </a:solidFill>
                            <a:latin typeface="Cambria Math" panose="02040503050406030204" pitchFamily="18" charset="0"/>
                          </a:rPr>
                          <m:t>𝑓</m:t>
                        </m:r>
                      </m:e>
                      <m:sup>
                        <m:r>
                          <a:rPr lang="en-US" sz="2400" i="1">
                            <a:solidFill>
                              <a:prstClr val="black"/>
                            </a:solidFill>
                            <a:latin typeface="Cambria Math" panose="02040503050406030204" pitchFamily="18" charset="0"/>
                          </a:rPr>
                          <m:t>𝛾</m:t>
                        </m:r>
                      </m:sup>
                    </m:sSup>
                  </m:oMath>
                </a14:m>
                <a:r>
                  <a:rPr lang="en-US" sz="2400" i="1" dirty="0"/>
                  <a:t>= a</a:t>
                </a:r>
              </a:p>
            </p:txBody>
          </p:sp>
        </mc:Choice>
        <mc:Fallback xmlns="">
          <p:sp>
            <p:nvSpPr>
              <p:cNvPr id="3" name="Rectangle 2">
                <a:extLst>
                  <a:ext uri="{FF2B5EF4-FFF2-40B4-BE49-F238E27FC236}">
                    <a16:creationId xmlns:a16="http://schemas.microsoft.com/office/drawing/2014/main" id="{379DA70E-6503-4086-A7B8-550B95E17BB3}"/>
                  </a:ext>
                </a:extLst>
              </p:cNvPr>
              <p:cNvSpPr>
                <a:spLocks noRot="1" noChangeAspect="1" noMove="1" noResize="1" noEditPoints="1" noAdjustHandles="1" noChangeArrowheads="1" noChangeShapeType="1" noTextEdit="1"/>
              </p:cNvSpPr>
              <p:nvPr/>
            </p:nvSpPr>
            <p:spPr>
              <a:xfrm>
                <a:off x="9546658" y="3059267"/>
                <a:ext cx="2474075" cy="491288"/>
              </a:xfrm>
              <a:prstGeom prst="rect">
                <a:avLst/>
              </a:prstGeom>
              <a:blipFill>
                <a:blip r:embed="rId6"/>
                <a:stretch>
                  <a:fillRect l="-493" t="-8750" r="-739" b="-2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98CA3C9-27EF-4868-9967-8CF762F4A1BB}"/>
                  </a:ext>
                </a:extLst>
              </p:cNvPr>
              <p:cNvSpPr/>
              <p:nvPr/>
            </p:nvSpPr>
            <p:spPr>
              <a:xfrm>
                <a:off x="136565" y="2297868"/>
                <a:ext cx="8294645" cy="805670"/>
              </a:xfrm>
              <a:prstGeom prst="rect">
                <a:avLst/>
              </a:prstGeom>
            </p:spPr>
            <p:txBody>
              <a:bodyPr wrap="square">
                <a:spAutoFit/>
              </a:bodyPr>
              <a:lstStyle/>
              <a:p>
                <a14:m>
                  <m:oMath xmlns:m="http://schemas.openxmlformats.org/officeDocument/2006/math">
                    <m:r>
                      <m:rPr>
                        <m:sty m:val="p"/>
                      </m:rPr>
                      <a:rPr lang="en-US" sz="2400" b="0" i="0" smtClean="0">
                        <a:solidFill>
                          <a:prstClr val="black"/>
                        </a:solidFill>
                        <a:latin typeface="Cambria Math" panose="02040503050406030204" pitchFamily="18" charset="0"/>
                      </a:rPr>
                      <m:t>W</m:t>
                    </m:r>
                    <m:r>
                      <a:rPr lang="en-US" sz="2400">
                        <a:solidFill>
                          <a:prstClr val="black"/>
                        </a:solidFill>
                        <a:latin typeface="Cambria Math" panose="02040503050406030204" pitchFamily="18" charset="0"/>
                      </a:rPr>
                      <m:t>=</m:t>
                    </m:r>
                    <m:f>
                      <m:fPr>
                        <m:ctrlPr>
                          <a:rPr lang="en-US" sz="2400" i="1">
                            <a:solidFill>
                              <a:prstClr val="black"/>
                            </a:solidFill>
                            <a:latin typeface="Cambria Math" panose="02040503050406030204" pitchFamily="18" charset="0"/>
                          </a:rPr>
                        </m:ctrlPr>
                      </m:fPr>
                      <m:num>
                        <m:r>
                          <a:rPr lang="en-US" sz="2400" i="1">
                            <a:solidFill>
                              <a:prstClr val="black"/>
                            </a:solidFill>
                            <a:latin typeface="Cambria Math" panose="02040503050406030204" pitchFamily="18" charset="0"/>
                          </a:rPr>
                          <m:t>𝑎</m:t>
                        </m:r>
                      </m:num>
                      <m:den>
                        <m:r>
                          <a:rPr lang="en-US" sz="2400" i="1">
                            <a:solidFill>
                              <a:prstClr val="black"/>
                            </a:solidFill>
                            <a:latin typeface="Cambria Math" panose="02040503050406030204" pitchFamily="18" charset="0"/>
                          </a:rPr>
                          <m:t>−</m:t>
                        </m:r>
                        <m:r>
                          <a:rPr lang="en-US" sz="2400" i="1">
                            <a:solidFill>
                              <a:prstClr val="black"/>
                            </a:solidFill>
                            <a:latin typeface="Cambria Math" panose="02040503050406030204" pitchFamily="18" charset="0"/>
                          </a:rPr>
                          <m:t>𝛾</m:t>
                        </m:r>
                        <m:r>
                          <a:rPr lang="en-US" sz="2400" i="1">
                            <a:solidFill>
                              <a:prstClr val="black"/>
                            </a:solidFill>
                            <a:latin typeface="Cambria Math" panose="02040503050406030204" pitchFamily="18" charset="0"/>
                          </a:rPr>
                          <m:t>+1</m:t>
                        </m:r>
                      </m:den>
                    </m:f>
                  </m:oMath>
                </a14:m>
                <a:r>
                  <a:rPr lang="en-US" sz="2400" dirty="0">
                    <a:solidFill>
                      <a:prstClr val="black"/>
                    </a:solidFill>
                    <a:ea typeface="Cambria Math" panose="02040503050406030204" pitchFamily="18" charset="0"/>
                  </a:rPr>
                  <a:t> </a:t>
                </a:r>
                <a14:m>
                  <m:oMath xmlns:m="http://schemas.openxmlformats.org/officeDocument/2006/math">
                    <m:sSubSup>
                      <m:sSubSupPr>
                        <m:ctrlPr>
                          <a:rPr lang="en-US" sz="2400" i="1">
                            <a:solidFill>
                              <a:prstClr val="black"/>
                            </a:solidFill>
                            <a:latin typeface="Cambria Math" panose="02040503050406030204" pitchFamily="18" charset="0"/>
                            <a:ea typeface="Cambria Math" panose="02040503050406030204" pitchFamily="18" charset="0"/>
                          </a:rPr>
                        </m:ctrlPr>
                      </m:sSubSupPr>
                      <m:e>
                        <m:r>
                          <a:rPr lang="en-US" sz="2400" i="1">
                            <a:solidFill>
                              <a:prstClr val="black"/>
                            </a:solidFill>
                            <a:latin typeface="Cambria Math" panose="02040503050406030204" pitchFamily="18" charset="0"/>
                            <a:ea typeface="Cambria Math" panose="02040503050406030204" pitchFamily="18" charset="0"/>
                          </a:rPr>
                          <m:t>[</m:t>
                        </m:r>
                        <m:sSup>
                          <m:sSupPr>
                            <m:ctrlPr>
                              <a:rPr lang="en-US" sz="2400" i="1">
                                <a:solidFill>
                                  <a:prstClr val="black"/>
                                </a:solidFill>
                                <a:latin typeface="Cambria Math" panose="02040503050406030204" pitchFamily="18" charset="0"/>
                              </a:rPr>
                            </m:ctrlPr>
                          </m:sSupPr>
                          <m:e>
                            <m:r>
                              <a:rPr lang="en-US" sz="2400" i="1">
                                <a:solidFill>
                                  <a:prstClr val="black"/>
                                </a:solidFill>
                                <a:latin typeface="Cambria Math" panose="02040503050406030204" pitchFamily="18" charset="0"/>
                              </a:rPr>
                              <m:t>𝑉</m:t>
                            </m:r>
                          </m:e>
                          <m:sup>
                            <m:r>
                              <a:rPr lang="en-US" sz="2400" i="1">
                                <a:solidFill>
                                  <a:prstClr val="black"/>
                                </a:solidFill>
                                <a:latin typeface="Cambria Math" panose="02040503050406030204" pitchFamily="18" charset="0"/>
                              </a:rPr>
                              <m:t>−</m:t>
                            </m:r>
                            <m:r>
                              <a:rPr lang="en-US" sz="2400" i="1">
                                <a:solidFill>
                                  <a:prstClr val="black"/>
                                </a:solidFill>
                                <a:latin typeface="Cambria Math" panose="02040503050406030204" pitchFamily="18" charset="0"/>
                              </a:rPr>
                              <m:t>𝛾</m:t>
                            </m:r>
                            <m:r>
                              <a:rPr lang="en-US" sz="2400" i="1">
                                <a:solidFill>
                                  <a:prstClr val="black"/>
                                </a:solidFill>
                                <a:latin typeface="Cambria Math" panose="02040503050406030204" pitchFamily="18" charset="0"/>
                              </a:rPr>
                              <m:t>+1</m:t>
                            </m:r>
                          </m:sup>
                        </m:sSup>
                        <m:r>
                          <a:rPr lang="en-US" sz="2400" i="1">
                            <a:solidFill>
                              <a:prstClr val="black"/>
                            </a:solidFill>
                            <a:latin typeface="Cambria Math" panose="02040503050406030204" pitchFamily="18" charset="0"/>
                            <a:ea typeface="Cambria Math" panose="02040503050406030204" pitchFamily="18" charset="0"/>
                          </a:rPr>
                          <m:t>]</m:t>
                        </m:r>
                      </m:e>
                      <m:sub>
                        <m:sSub>
                          <m:sSubPr>
                            <m:ctrlPr>
                              <a:rPr lang="en-US" sz="2400" i="1">
                                <a:solidFill>
                                  <a:prstClr val="black"/>
                                </a:solidFill>
                                <a:latin typeface="Cambria Math" panose="02040503050406030204" pitchFamily="18" charset="0"/>
                                <a:ea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𝑉</m:t>
                            </m:r>
                          </m:e>
                          <m:sub>
                            <m:r>
                              <a:rPr lang="en-US" sz="2400" i="1">
                                <a:solidFill>
                                  <a:prstClr val="black"/>
                                </a:solidFill>
                                <a:latin typeface="Cambria Math" panose="02040503050406030204" pitchFamily="18" charset="0"/>
                                <a:ea typeface="Cambria Math" panose="02040503050406030204" pitchFamily="18" charset="0"/>
                              </a:rPr>
                              <m:t>𝑖</m:t>
                            </m:r>
                          </m:sub>
                        </m:sSub>
                      </m:sub>
                      <m:sup>
                        <m:sSub>
                          <m:sSubPr>
                            <m:ctrlPr>
                              <a:rPr lang="en-US" sz="2400" i="1">
                                <a:solidFill>
                                  <a:prstClr val="black"/>
                                </a:solidFill>
                                <a:latin typeface="Cambria Math" panose="02040503050406030204" pitchFamily="18" charset="0"/>
                                <a:ea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𝑉</m:t>
                            </m:r>
                          </m:e>
                          <m:sub>
                            <m:r>
                              <a:rPr lang="en-US" sz="2400" i="1">
                                <a:solidFill>
                                  <a:prstClr val="black"/>
                                </a:solidFill>
                                <a:latin typeface="Cambria Math" panose="02040503050406030204" pitchFamily="18" charset="0"/>
                                <a:ea typeface="Cambria Math" panose="02040503050406030204" pitchFamily="18" charset="0"/>
                              </a:rPr>
                              <m:t>𝑓</m:t>
                            </m:r>
                          </m:sub>
                        </m:sSub>
                      </m:sup>
                    </m:sSubSup>
                  </m:oMath>
                </a14:m>
                <a:r>
                  <a:rPr lang="en-US" sz="2400" dirty="0">
                    <a:solidFill>
                      <a:prstClr val="black"/>
                    </a:solidFill>
                  </a:rPr>
                  <a:t> </a:t>
                </a:r>
                <a14:m>
                  <m:oMath xmlns:m="http://schemas.openxmlformats.org/officeDocument/2006/math">
                    <m:r>
                      <a:rPr lang="en-US" sz="2400">
                        <a:solidFill>
                          <a:prstClr val="black"/>
                        </a:solidFill>
                        <a:latin typeface="Cambria Math" panose="02040503050406030204" pitchFamily="18" charset="0"/>
                      </a:rPr>
                      <m:t>=</m:t>
                    </m:r>
                    <m:f>
                      <m:fPr>
                        <m:ctrlPr>
                          <a:rPr lang="en-US" sz="2400" i="1">
                            <a:solidFill>
                              <a:prstClr val="black"/>
                            </a:solidFill>
                            <a:latin typeface="Cambria Math" panose="02040503050406030204" pitchFamily="18" charset="0"/>
                          </a:rPr>
                        </m:ctrlPr>
                      </m:fPr>
                      <m:num>
                        <m:r>
                          <a:rPr lang="en-US" sz="2400" i="1">
                            <a:solidFill>
                              <a:prstClr val="black"/>
                            </a:solidFill>
                            <a:latin typeface="Cambria Math" panose="02040503050406030204" pitchFamily="18" charset="0"/>
                          </a:rPr>
                          <m:t>𝑎</m:t>
                        </m:r>
                      </m:num>
                      <m:den>
                        <m:r>
                          <a:rPr lang="en-US" sz="2400" i="1">
                            <a:solidFill>
                              <a:prstClr val="black"/>
                            </a:solidFill>
                            <a:latin typeface="Cambria Math" panose="02040503050406030204" pitchFamily="18" charset="0"/>
                          </a:rPr>
                          <m:t>−</m:t>
                        </m:r>
                        <m:r>
                          <a:rPr lang="en-US" sz="2400" i="1">
                            <a:solidFill>
                              <a:prstClr val="black"/>
                            </a:solidFill>
                            <a:latin typeface="Cambria Math" panose="02040503050406030204" pitchFamily="18" charset="0"/>
                          </a:rPr>
                          <m:t>𝛾</m:t>
                        </m:r>
                        <m:r>
                          <a:rPr lang="en-US" sz="2400" i="1">
                            <a:solidFill>
                              <a:prstClr val="black"/>
                            </a:solidFill>
                            <a:latin typeface="Cambria Math" panose="02040503050406030204" pitchFamily="18" charset="0"/>
                          </a:rPr>
                          <m:t>+1</m:t>
                        </m:r>
                      </m:den>
                    </m:f>
                  </m:oMath>
                </a14:m>
                <a:r>
                  <a:rPr lang="en-US" sz="2400" dirty="0"/>
                  <a:t>(</a:t>
                </a:r>
                <a14:m>
                  <m:oMath xmlns:m="http://schemas.openxmlformats.org/officeDocument/2006/math">
                    <m:sSubSup>
                      <m:sSubSupPr>
                        <m:ctrlPr>
                          <a:rPr lang="en-US" sz="2400" i="1" dirty="0" smtClean="0">
                            <a:latin typeface="Cambria Math" panose="02040503050406030204" pitchFamily="18" charset="0"/>
                          </a:rPr>
                        </m:ctrlPr>
                      </m:sSubSupPr>
                      <m:e>
                        <m:r>
                          <a:rPr lang="en-US" sz="2400" b="0" i="1" dirty="0" smtClean="0">
                            <a:latin typeface="Cambria Math" panose="02040503050406030204" pitchFamily="18" charset="0"/>
                          </a:rPr>
                          <m:t>𝑉</m:t>
                        </m:r>
                      </m:e>
                      <m:sub>
                        <m:r>
                          <a:rPr lang="en-US" sz="2400" b="0" i="1" dirty="0" smtClean="0">
                            <a:latin typeface="Cambria Math" panose="02040503050406030204" pitchFamily="18" charset="0"/>
                          </a:rPr>
                          <m:t>𝑓</m:t>
                        </m:r>
                      </m:sub>
                      <m:sup>
                        <m:r>
                          <a:rPr lang="en-US" sz="2400" b="0" i="1" dirty="0"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𝛾</m:t>
                        </m:r>
                        <m:r>
                          <a:rPr lang="en-US" sz="2400" b="0" i="1" dirty="0" smtClean="0">
                            <a:latin typeface="Cambria Math" panose="02040503050406030204" pitchFamily="18" charset="0"/>
                            <a:ea typeface="Cambria Math" panose="02040503050406030204" pitchFamily="18" charset="0"/>
                          </a:rPr>
                          <m:t>+1</m:t>
                        </m:r>
                      </m:sup>
                    </m:sSubSup>
                  </m:oMath>
                </a14:m>
                <a:r>
                  <a:rPr lang="en-US" sz="2400" dirty="0"/>
                  <a:t>- </a:t>
                </a:r>
                <a14:m>
                  <m:oMath xmlns:m="http://schemas.openxmlformats.org/officeDocument/2006/math">
                    <m:sSubSup>
                      <m:sSubSupPr>
                        <m:ctrlPr>
                          <a:rPr lang="en-US" sz="2400" i="1" dirty="0">
                            <a:solidFill>
                              <a:prstClr val="black"/>
                            </a:solidFill>
                            <a:latin typeface="Cambria Math" panose="02040503050406030204" pitchFamily="18" charset="0"/>
                          </a:rPr>
                        </m:ctrlPr>
                      </m:sSubSupPr>
                      <m:e>
                        <m:r>
                          <a:rPr lang="en-US" sz="2400" i="1" dirty="0">
                            <a:solidFill>
                              <a:prstClr val="black"/>
                            </a:solidFill>
                            <a:latin typeface="Cambria Math" panose="02040503050406030204" pitchFamily="18" charset="0"/>
                          </a:rPr>
                          <m:t>𝑉</m:t>
                        </m:r>
                      </m:e>
                      <m:sub>
                        <m:r>
                          <a:rPr lang="en-US" sz="2400" b="0" i="1" dirty="0" smtClean="0">
                            <a:solidFill>
                              <a:prstClr val="black"/>
                            </a:solidFill>
                            <a:latin typeface="Cambria Math" panose="02040503050406030204" pitchFamily="18" charset="0"/>
                          </a:rPr>
                          <m:t>𝑖</m:t>
                        </m:r>
                      </m:sub>
                      <m:sup>
                        <m:r>
                          <a:rPr lang="en-US" sz="2400" i="1" dirty="0">
                            <a:solidFill>
                              <a:prstClr val="black"/>
                            </a:solidFill>
                            <a:latin typeface="Cambria Math" panose="02040503050406030204" pitchFamily="18" charset="0"/>
                          </a:rPr>
                          <m:t>−</m:t>
                        </m:r>
                        <m:r>
                          <a:rPr lang="en-US" sz="2400" i="1" dirty="0">
                            <a:solidFill>
                              <a:prstClr val="black"/>
                            </a:solidFill>
                            <a:latin typeface="Cambria Math" panose="02040503050406030204" pitchFamily="18" charset="0"/>
                            <a:ea typeface="Cambria Math" panose="02040503050406030204" pitchFamily="18" charset="0"/>
                          </a:rPr>
                          <m:t>𝛾</m:t>
                        </m:r>
                        <m:r>
                          <a:rPr lang="en-US" sz="2400" i="1" dirty="0">
                            <a:solidFill>
                              <a:prstClr val="black"/>
                            </a:solidFill>
                            <a:latin typeface="Cambria Math" panose="02040503050406030204" pitchFamily="18" charset="0"/>
                            <a:ea typeface="Cambria Math" panose="02040503050406030204" pitchFamily="18" charset="0"/>
                          </a:rPr>
                          <m:t>+1</m:t>
                        </m:r>
                      </m:sup>
                    </m:sSubSup>
                  </m:oMath>
                </a14:m>
                <a:r>
                  <a:rPr lang="en-US" sz="2400" dirty="0"/>
                  <a:t>)</a:t>
                </a:r>
                <a:r>
                  <a:rPr lang="en-US" sz="2400" dirty="0">
                    <a:solidFill>
                      <a:prstClr val="black"/>
                    </a:solidFill>
                  </a:rPr>
                  <a:t> </a:t>
                </a:r>
                <a14:m>
                  <m:oMath xmlns:m="http://schemas.openxmlformats.org/officeDocument/2006/math">
                    <m:r>
                      <a:rPr lang="en-US" sz="2400">
                        <a:solidFill>
                          <a:prstClr val="black"/>
                        </a:solidFill>
                        <a:latin typeface="Cambria Math" panose="02040503050406030204" pitchFamily="18" charset="0"/>
                      </a:rPr>
                      <m:t>=</m:t>
                    </m:r>
                    <m:f>
                      <m:fPr>
                        <m:ctrlPr>
                          <a:rPr lang="en-US" sz="2400" i="1">
                            <a:solidFill>
                              <a:prstClr val="black"/>
                            </a:solidFill>
                            <a:latin typeface="Cambria Math" panose="02040503050406030204" pitchFamily="18" charset="0"/>
                          </a:rPr>
                        </m:ctrlPr>
                      </m:fPr>
                      <m:num>
                        <m:sSubSup>
                          <m:sSubSupPr>
                            <m:ctrlPr>
                              <a:rPr lang="en-US" sz="2400" i="1" dirty="0">
                                <a:solidFill>
                                  <a:prstClr val="black"/>
                                </a:solidFill>
                                <a:latin typeface="Cambria Math" panose="02040503050406030204" pitchFamily="18" charset="0"/>
                              </a:rPr>
                            </m:ctrlPr>
                          </m:sSubSupPr>
                          <m:e>
                            <m:r>
                              <a:rPr lang="en-US" sz="2400" b="0" i="1" dirty="0" smtClean="0">
                                <a:solidFill>
                                  <a:prstClr val="black"/>
                                </a:solidFill>
                                <a:latin typeface="Cambria Math" panose="02040503050406030204" pitchFamily="18" charset="0"/>
                              </a:rPr>
                              <m:t>𝑎</m:t>
                            </m:r>
                            <m:r>
                              <a:rPr lang="en-US" sz="2400" i="1" dirty="0">
                                <a:solidFill>
                                  <a:prstClr val="black"/>
                                </a:solidFill>
                                <a:latin typeface="Cambria Math" panose="02040503050406030204" pitchFamily="18" charset="0"/>
                              </a:rPr>
                              <m:t>𝑉</m:t>
                            </m:r>
                          </m:e>
                          <m:sub>
                            <m:r>
                              <a:rPr lang="en-US" sz="2400" i="1" dirty="0">
                                <a:solidFill>
                                  <a:prstClr val="black"/>
                                </a:solidFill>
                                <a:latin typeface="Cambria Math" panose="02040503050406030204" pitchFamily="18" charset="0"/>
                              </a:rPr>
                              <m:t>𝑓</m:t>
                            </m:r>
                          </m:sub>
                          <m:sup>
                            <m:r>
                              <a:rPr lang="en-US" sz="2400" i="1" dirty="0">
                                <a:solidFill>
                                  <a:prstClr val="black"/>
                                </a:solidFill>
                                <a:latin typeface="Cambria Math" panose="02040503050406030204" pitchFamily="18" charset="0"/>
                              </a:rPr>
                              <m:t>−</m:t>
                            </m:r>
                            <m:r>
                              <a:rPr lang="en-US" sz="2400" i="1" dirty="0">
                                <a:solidFill>
                                  <a:prstClr val="black"/>
                                </a:solidFill>
                                <a:latin typeface="Cambria Math" panose="02040503050406030204" pitchFamily="18" charset="0"/>
                                <a:ea typeface="Cambria Math" panose="02040503050406030204" pitchFamily="18" charset="0"/>
                              </a:rPr>
                              <m:t>𝛾</m:t>
                            </m:r>
                            <m:r>
                              <a:rPr lang="en-US" sz="2400" i="1" dirty="0">
                                <a:solidFill>
                                  <a:prstClr val="black"/>
                                </a:solidFill>
                                <a:latin typeface="Cambria Math" panose="02040503050406030204" pitchFamily="18" charset="0"/>
                                <a:ea typeface="Cambria Math" panose="02040503050406030204" pitchFamily="18" charset="0"/>
                              </a:rPr>
                              <m:t>+1</m:t>
                            </m:r>
                          </m:sup>
                        </m:sSubSup>
                        <m:r>
                          <m:rPr>
                            <m:nor/>
                          </m:rPr>
                          <a:rPr lang="en-US" sz="2400" dirty="0">
                            <a:solidFill>
                              <a:prstClr val="black"/>
                            </a:solidFill>
                          </a:rPr>
                          <m:t>− </m:t>
                        </m:r>
                        <m:sSubSup>
                          <m:sSubSupPr>
                            <m:ctrlPr>
                              <a:rPr lang="en-US" sz="2400" i="1" dirty="0">
                                <a:solidFill>
                                  <a:prstClr val="black"/>
                                </a:solidFill>
                                <a:latin typeface="Cambria Math" panose="02040503050406030204" pitchFamily="18" charset="0"/>
                              </a:rPr>
                            </m:ctrlPr>
                          </m:sSubSupPr>
                          <m:e>
                            <m:r>
                              <a:rPr lang="en-US" sz="2400" b="0" i="1" dirty="0" smtClean="0">
                                <a:solidFill>
                                  <a:prstClr val="black"/>
                                </a:solidFill>
                                <a:latin typeface="Cambria Math" panose="02040503050406030204" pitchFamily="18" charset="0"/>
                              </a:rPr>
                              <m:t>𝑎</m:t>
                            </m:r>
                            <m:r>
                              <a:rPr lang="en-US" sz="2400" i="1" dirty="0">
                                <a:solidFill>
                                  <a:prstClr val="black"/>
                                </a:solidFill>
                                <a:latin typeface="Cambria Math" panose="02040503050406030204" pitchFamily="18" charset="0"/>
                              </a:rPr>
                              <m:t>𝑉</m:t>
                            </m:r>
                          </m:e>
                          <m:sub>
                            <m:r>
                              <a:rPr lang="en-US" sz="2400" i="1" dirty="0">
                                <a:solidFill>
                                  <a:prstClr val="black"/>
                                </a:solidFill>
                                <a:latin typeface="Cambria Math" panose="02040503050406030204" pitchFamily="18" charset="0"/>
                              </a:rPr>
                              <m:t>𝑖</m:t>
                            </m:r>
                          </m:sub>
                          <m:sup>
                            <m:r>
                              <a:rPr lang="en-US" sz="2400" i="1" dirty="0">
                                <a:solidFill>
                                  <a:prstClr val="black"/>
                                </a:solidFill>
                                <a:latin typeface="Cambria Math" panose="02040503050406030204" pitchFamily="18" charset="0"/>
                              </a:rPr>
                              <m:t>−</m:t>
                            </m:r>
                            <m:r>
                              <a:rPr lang="en-US" sz="2400" i="1" dirty="0">
                                <a:solidFill>
                                  <a:prstClr val="black"/>
                                </a:solidFill>
                                <a:latin typeface="Cambria Math" panose="02040503050406030204" pitchFamily="18" charset="0"/>
                                <a:ea typeface="Cambria Math" panose="02040503050406030204" pitchFamily="18" charset="0"/>
                              </a:rPr>
                              <m:t>𝛾</m:t>
                            </m:r>
                            <m:r>
                              <a:rPr lang="en-US" sz="2400" i="1" dirty="0">
                                <a:solidFill>
                                  <a:prstClr val="black"/>
                                </a:solidFill>
                                <a:latin typeface="Cambria Math" panose="02040503050406030204" pitchFamily="18" charset="0"/>
                                <a:ea typeface="Cambria Math" panose="02040503050406030204" pitchFamily="18" charset="0"/>
                              </a:rPr>
                              <m:t>+1</m:t>
                            </m:r>
                          </m:sup>
                        </m:sSubSup>
                      </m:num>
                      <m:den>
                        <m:r>
                          <a:rPr lang="en-US" sz="2400" i="1">
                            <a:solidFill>
                              <a:prstClr val="black"/>
                            </a:solidFill>
                            <a:latin typeface="Cambria Math" panose="02040503050406030204" pitchFamily="18" charset="0"/>
                          </a:rPr>
                          <m:t>−</m:t>
                        </m:r>
                        <m:r>
                          <a:rPr lang="en-US" sz="2400" i="1">
                            <a:solidFill>
                              <a:prstClr val="black"/>
                            </a:solidFill>
                            <a:latin typeface="Cambria Math" panose="02040503050406030204" pitchFamily="18" charset="0"/>
                          </a:rPr>
                          <m:t>𝛾</m:t>
                        </m:r>
                        <m:r>
                          <a:rPr lang="en-US" sz="2400" i="1">
                            <a:solidFill>
                              <a:prstClr val="black"/>
                            </a:solidFill>
                            <a:latin typeface="Cambria Math" panose="02040503050406030204" pitchFamily="18" charset="0"/>
                          </a:rPr>
                          <m:t>+1</m:t>
                        </m:r>
                      </m:den>
                    </m:f>
                  </m:oMath>
                </a14:m>
                <a:endParaRPr lang="en-US" sz="2400" dirty="0"/>
              </a:p>
            </p:txBody>
          </p:sp>
        </mc:Choice>
        <mc:Fallback xmlns="">
          <p:sp>
            <p:nvSpPr>
              <p:cNvPr id="5" name="Rectangle 4">
                <a:extLst>
                  <a:ext uri="{FF2B5EF4-FFF2-40B4-BE49-F238E27FC236}">
                    <a16:creationId xmlns:a16="http://schemas.microsoft.com/office/drawing/2014/main" id="{398CA3C9-27EF-4868-9967-8CF762F4A1BB}"/>
                  </a:ext>
                </a:extLst>
              </p:cNvPr>
              <p:cNvSpPr>
                <a:spLocks noRot="1" noChangeAspect="1" noMove="1" noResize="1" noEditPoints="1" noAdjustHandles="1" noChangeArrowheads="1" noChangeShapeType="1" noTextEdit="1"/>
              </p:cNvSpPr>
              <p:nvPr/>
            </p:nvSpPr>
            <p:spPr>
              <a:xfrm>
                <a:off x="136565" y="2297868"/>
                <a:ext cx="8294645" cy="805670"/>
              </a:xfrm>
              <a:prstGeom prst="rect">
                <a:avLst/>
              </a:prstGeom>
              <a:blipFill>
                <a:blip r:embed="rId7"/>
                <a:stretch>
                  <a:fillRect b="-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3CDDE49-51C0-4D3B-A358-7D716FD5ED7C}"/>
                  </a:ext>
                </a:extLst>
              </p:cNvPr>
              <p:cNvSpPr/>
              <p:nvPr/>
            </p:nvSpPr>
            <p:spPr>
              <a:xfrm>
                <a:off x="284229" y="3244379"/>
                <a:ext cx="8893311" cy="805670"/>
              </a:xfrm>
              <a:prstGeom prst="rect">
                <a:avLst/>
              </a:prstGeom>
            </p:spPr>
            <p:txBody>
              <a:bodyPr wrap="square">
                <a:spAutoFit/>
              </a:bodyPr>
              <a:lstStyle/>
              <a:p>
                <a14:m>
                  <m:oMath xmlns:m="http://schemas.openxmlformats.org/officeDocument/2006/math">
                    <m:r>
                      <m:rPr>
                        <m:sty m:val="p"/>
                      </m:rPr>
                      <a:rPr lang="en-US" sz="2400" b="0" i="0" smtClean="0">
                        <a:solidFill>
                          <a:prstClr val="black"/>
                        </a:solidFill>
                        <a:latin typeface="Cambria Math" panose="02040503050406030204" pitchFamily="18" charset="0"/>
                      </a:rPr>
                      <m:t>W</m:t>
                    </m:r>
                    <m:r>
                      <a:rPr lang="en-US" sz="2400">
                        <a:solidFill>
                          <a:prstClr val="black"/>
                        </a:solidFill>
                        <a:latin typeface="Cambria Math" panose="02040503050406030204" pitchFamily="18" charset="0"/>
                      </a:rPr>
                      <m:t>=</m:t>
                    </m:r>
                    <m:f>
                      <m:fPr>
                        <m:ctrlPr>
                          <a:rPr lang="en-US" sz="2400" i="1">
                            <a:solidFill>
                              <a:prstClr val="black"/>
                            </a:solidFill>
                            <a:latin typeface="Cambria Math" panose="02040503050406030204" pitchFamily="18" charset="0"/>
                          </a:rPr>
                        </m:ctrlPr>
                      </m:fPr>
                      <m:num>
                        <m:sSubSup>
                          <m:sSubSupPr>
                            <m:ctrlPr>
                              <a:rPr lang="en-US" sz="2400" i="1" dirty="0">
                                <a:solidFill>
                                  <a:prstClr val="black"/>
                                </a:solidFill>
                                <a:latin typeface="Cambria Math" panose="02040503050406030204" pitchFamily="18" charset="0"/>
                              </a:rPr>
                            </m:ctrlPr>
                          </m:sSubSupPr>
                          <m:e>
                            <m:r>
                              <a:rPr lang="en-US" sz="2400" i="1" dirty="0">
                                <a:solidFill>
                                  <a:prstClr val="black"/>
                                </a:solidFill>
                                <a:latin typeface="Cambria Math" panose="02040503050406030204" pitchFamily="18" charset="0"/>
                              </a:rPr>
                              <m:t>𝑎𝑉</m:t>
                            </m:r>
                          </m:e>
                          <m:sub>
                            <m:r>
                              <a:rPr lang="en-US" sz="2400" i="1" dirty="0">
                                <a:solidFill>
                                  <a:prstClr val="black"/>
                                </a:solidFill>
                                <a:latin typeface="Cambria Math" panose="02040503050406030204" pitchFamily="18" charset="0"/>
                              </a:rPr>
                              <m:t>𝑓</m:t>
                            </m:r>
                          </m:sub>
                          <m:sup>
                            <m:r>
                              <a:rPr lang="en-US" sz="2400" i="1" dirty="0">
                                <a:solidFill>
                                  <a:prstClr val="black"/>
                                </a:solidFill>
                                <a:latin typeface="Cambria Math" panose="02040503050406030204" pitchFamily="18" charset="0"/>
                              </a:rPr>
                              <m:t>−</m:t>
                            </m:r>
                            <m:r>
                              <a:rPr lang="en-US" sz="2400" i="1" dirty="0">
                                <a:solidFill>
                                  <a:prstClr val="black"/>
                                </a:solidFill>
                                <a:latin typeface="Cambria Math" panose="02040503050406030204" pitchFamily="18" charset="0"/>
                                <a:ea typeface="Cambria Math" panose="02040503050406030204" pitchFamily="18" charset="0"/>
                              </a:rPr>
                              <m:t>𝛾</m:t>
                            </m:r>
                            <m:r>
                              <a:rPr lang="en-US" sz="2400" i="1" dirty="0">
                                <a:solidFill>
                                  <a:prstClr val="black"/>
                                </a:solidFill>
                                <a:latin typeface="Cambria Math" panose="02040503050406030204" pitchFamily="18" charset="0"/>
                                <a:ea typeface="Cambria Math" panose="02040503050406030204" pitchFamily="18" charset="0"/>
                              </a:rPr>
                              <m:t>+1</m:t>
                            </m:r>
                          </m:sup>
                        </m:sSubSup>
                        <m:r>
                          <m:rPr>
                            <m:nor/>
                          </m:rPr>
                          <a:rPr lang="en-US" sz="2400" dirty="0">
                            <a:solidFill>
                              <a:prstClr val="black"/>
                            </a:solidFill>
                          </a:rPr>
                          <m:t>− </m:t>
                        </m:r>
                        <m:sSubSup>
                          <m:sSubSupPr>
                            <m:ctrlPr>
                              <a:rPr lang="en-US" sz="2400" i="1" dirty="0">
                                <a:solidFill>
                                  <a:prstClr val="black"/>
                                </a:solidFill>
                                <a:latin typeface="Cambria Math" panose="02040503050406030204" pitchFamily="18" charset="0"/>
                              </a:rPr>
                            </m:ctrlPr>
                          </m:sSubSupPr>
                          <m:e>
                            <m:r>
                              <a:rPr lang="en-US" sz="2400" i="1" dirty="0">
                                <a:solidFill>
                                  <a:prstClr val="black"/>
                                </a:solidFill>
                                <a:latin typeface="Cambria Math" panose="02040503050406030204" pitchFamily="18" charset="0"/>
                              </a:rPr>
                              <m:t>𝑎𝑉</m:t>
                            </m:r>
                          </m:e>
                          <m:sub>
                            <m:r>
                              <a:rPr lang="en-US" sz="2400" i="1" dirty="0">
                                <a:solidFill>
                                  <a:prstClr val="black"/>
                                </a:solidFill>
                                <a:latin typeface="Cambria Math" panose="02040503050406030204" pitchFamily="18" charset="0"/>
                              </a:rPr>
                              <m:t>𝑖</m:t>
                            </m:r>
                          </m:sub>
                          <m:sup>
                            <m:r>
                              <a:rPr lang="en-US" sz="2400" i="1" dirty="0">
                                <a:solidFill>
                                  <a:prstClr val="black"/>
                                </a:solidFill>
                                <a:latin typeface="Cambria Math" panose="02040503050406030204" pitchFamily="18" charset="0"/>
                              </a:rPr>
                              <m:t>−</m:t>
                            </m:r>
                            <m:r>
                              <a:rPr lang="en-US" sz="2400" i="1" dirty="0">
                                <a:solidFill>
                                  <a:prstClr val="black"/>
                                </a:solidFill>
                                <a:latin typeface="Cambria Math" panose="02040503050406030204" pitchFamily="18" charset="0"/>
                                <a:ea typeface="Cambria Math" panose="02040503050406030204" pitchFamily="18" charset="0"/>
                              </a:rPr>
                              <m:t>𝛾</m:t>
                            </m:r>
                            <m:r>
                              <a:rPr lang="en-US" sz="2400" i="1" dirty="0">
                                <a:solidFill>
                                  <a:prstClr val="black"/>
                                </a:solidFill>
                                <a:latin typeface="Cambria Math" panose="02040503050406030204" pitchFamily="18" charset="0"/>
                                <a:ea typeface="Cambria Math" panose="02040503050406030204" pitchFamily="18" charset="0"/>
                              </a:rPr>
                              <m:t>+1</m:t>
                            </m:r>
                          </m:sup>
                        </m:sSubSup>
                      </m:num>
                      <m:den>
                        <m:r>
                          <a:rPr lang="en-US" sz="2400" i="1">
                            <a:solidFill>
                              <a:prstClr val="black"/>
                            </a:solidFill>
                            <a:latin typeface="Cambria Math" panose="02040503050406030204" pitchFamily="18" charset="0"/>
                          </a:rPr>
                          <m:t>−</m:t>
                        </m:r>
                        <m:r>
                          <a:rPr lang="en-US" sz="2400" i="1">
                            <a:solidFill>
                              <a:prstClr val="black"/>
                            </a:solidFill>
                            <a:latin typeface="Cambria Math" panose="02040503050406030204" pitchFamily="18" charset="0"/>
                          </a:rPr>
                          <m:t>𝛾</m:t>
                        </m:r>
                        <m:r>
                          <a:rPr lang="en-US" sz="2400" i="1">
                            <a:solidFill>
                              <a:prstClr val="black"/>
                            </a:solidFill>
                            <a:latin typeface="Cambria Math" panose="02040503050406030204" pitchFamily="18" charset="0"/>
                          </a:rPr>
                          <m:t>+1</m:t>
                        </m:r>
                      </m:den>
                    </m:f>
                  </m:oMath>
                </a14:m>
                <a:r>
                  <a:rPr lang="en-US" dirty="0"/>
                  <a:t> </a:t>
                </a:r>
                <a14:m>
                  <m:oMath xmlns:m="http://schemas.openxmlformats.org/officeDocument/2006/math">
                    <m:r>
                      <a:rPr lang="en-US" sz="2400">
                        <a:solidFill>
                          <a:prstClr val="black"/>
                        </a:solidFill>
                        <a:latin typeface="Cambria Math" panose="02040503050406030204" pitchFamily="18" charset="0"/>
                      </a:rPr>
                      <m:t>=</m:t>
                    </m:r>
                    <m:f>
                      <m:fPr>
                        <m:ctrlPr>
                          <a:rPr lang="en-US" sz="2400" i="1">
                            <a:solidFill>
                              <a:prstClr val="black"/>
                            </a:solidFill>
                            <a:latin typeface="Cambria Math" panose="02040503050406030204" pitchFamily="18" charset="0"/>
                          </a:rPr>
                        </m:ctrlPr>
                      </m:fPr>
                      <m:num>
                        <m:sSubSup>
                          <m:sSubSupPr>
                            <m:ctrlPr>
                              <a:rPr lang="en-US" sz="2400" i="1" dirty="0">
                                <a:solidFill>
                                  <a:prstClr val="black"/>
                                </a:solidFill>
                                <a:latin typeface="Cambria Math" panose="02040503050406030204" pitchFamily="18" charset="0"/>
                              </a:rPr>
                            </m:ctrlPr>
                          </m:sSubSupPr>
                          <m:e>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𝑃</m:t>
                                </m:r>
                              </m:e>
                              <m:sub>
                                <m:r>
                                  <a:rPr lang="en-US" sz="2400" b="0" i="1" smtClean="0">
                                    <a:solidFill>
                                      <a:srgbClr val="0070C0"/>
                                    </a:solidFill>
                                    <a:latin typeface="Cambria Math" panose="02040503050406030204" pitchFamily="18" charset="0"/>
                                  </a:rPr>
                                  <m:t>𝑓</m:t>
                                </m:r>
                              </m:sub>
                            </m:sSub>
                            <m:sSup>
                              <m:sSupPr>
                                <m:ctrlPr>
                                  <a:rPr lang="en-US" sz="2400" i="1" smtClean="0">
                                    <a:solidFill>
                                      <a:prstClr val="black"/>
                                    </a:solidFill>
                                    <a:latin typeface="Cambria Math" panose="02040503050406030204" pitchFamily="18" charset="0"/>
                                  </a:rPr>
                                </m:ctrlPr>
                              </m:sSupPr>
                              <m:e>
                                <m:r>
                                  <a:rPr lang="en-US" sz="2400" i="1">
                                    <a:solidFill>
                                      <a:prstClr val="black"/>
                                    </a:solidFill>
                                    <a:latin typeface="Cambria Math" panose="02040503050406030204" pitchFamily="18" charset="0"/>
                                  </a:rPr>
                                  <m:t>𝑉</m:t>
                                </m:r>
                                <m:r>
                                  <a:rPr lang="en-US" sz="2400" b="0" i="1" baseline="-25000" smtClean="0">
                                    <a:solidFill>
                                      <a:prstClr val="black"/>
                                    </a:solidFill>
                                    <a:latin typeface="Cambria Math" panose="02040503050406030204" pitchFamily="18" charset="0"/>
                                  </a:rPr>
                                  <m:t>𝑓</m:t>
                                </m:r>
                              </m:e>
                              <m:sup>
                                <m:r>
                                  <a:rPr lang="en-US" sz="2400" i="1">
                                    <a:solidFill>
                                      <a:prstClr val="black"/>
                                    </a:solidFill>
                                    <a:latin typeface="Cambria Math" panose="02040503050406030204" pitchFamily="18" charset="0"/>
                                  </a:rPr>
                                  <m:t>𝛾</m:t>
                                </m:r>
                              </m:sup>
                            </m:sSup>
                            <m:r>
                              <a:rPr lang="en-US" sz="2400" i="1" dirty="0">
                                <a:solidFill>
                                  <a:prstClr val="black"/>
                                </a:solidFill>
                                <a:latin typeface="Cambria Math" panose="02040503050406030204" pitchFamily="18" charset="0"/>
                              </a:rPr>
                              <m:t>𝑉</m:t>
                            </m:r>
                          </m:e>
                          <m:sub>
                            <m:r>
                              <a:rPr lang="en-US" sz="2400" i="1" dirty="0">
                                <a:solidFill>
                                  <a:prstClr val="black"/>
                                </a:solidFill>
                                <a:latin typeface="Cambria Math" panose="02040503050406030204" pitchFamily="18" charset="0"/>
                              </a:rPr>
                              <m:t>𝑓</m:t>
                            </m:r>
                          </m:sub>
                          <m:sup>
                            <m:r>
                              <a:rPr lang="en-US" sz="2400" i="1" dirty="0">
                                <a:solidFill>
                                  <a:prstClr val="black"/>
                                </a:solidFill>
                                <a:latin typeface="Cambria Math" panose="02040503050406030204" pitchFamily="18" charset="0"/>
                              </a:rPr>
                              <m:t>−</m:t>
                            </m:r>
                            <m:r>
                              <a:rPr lang="en-US" sz="2400" i="1" dirty="0">
                                <a:solidFill>
                                  <a:prstClr val="black"/>
                                </a:solidFill>
                                <a:latin typeface="Cambria Math" panose="02040503050406030204" pitchFamily="18" charset="0"/>
                                <a:ea typeface="Cambria Math" panose="02040503050406030204" pitchFamily="18" charset="0"/>
                              </a:rPr>
                              <m:t>𝛾</m:t>
                            </m:r>
                            <m:r>
                              <a:rPr lang="en-US" sz="2400" i="1" dirty="0">
                                <a:solidFill>
                                  <a:prstClr val="black"/>
                                </a:solidFill>
                                <a:latin typeface="Cambria Math" panose="02040503050406030204" pitchFamily="18" charset="0"/>
                                <a:ea typeface="Cambria Math" panose="02040503050406030204" pitchFamily="18" charset="0"/>
                              </a:rPr>
                              <m:t>+1</m:t>
                            </m:r>
                          </m:sup>
                        </m:sSubSup>
                        <m:r>
                          <m:rPr>
                            <m:nor/>
                          </m:rPr>
                          <a:rPr lang="en-US" sz="2400" dirty="0">
                            <a:solidFill>
                              <a:prstClr val="black"/>
                            </a:solidFill>
                          </a:rPr>
                          <m:t>− </m:t>
                        </m:r>
                        <m:sSubSup>
                          <m:sSubSupPr>
                            <m:ctrlPr>
                              <a:rPr lang="en-US" sz="2400" i="1" dirty="0">
                                <a:solidFill>
                                  <a:prstClr val="black"/>
                                </a:solidFill>
                                <a:latin typeface="Cambria Math" panose="02040503050406030204" pitchFamily="18" charset="0"/>
                              </a:rPr>
                            </m:ctrlPr>
                          </m:sSubSupPr>
                          <m:e>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𝑃</m:t>
                                </m:r>
                              </m:e>
                              <m:sub>
                                <m:r>
                                  <a:rPr lang="en-US" sz="2400" b="0" i="1" smtClean="0">
                                    <a:solidFill>
                                      <a:srgbClr val="0070C0"/>
                                    </a:solidFill>
                                    <a:latin typeface="Cambria Math" panose="02040503050406030204" pitchFamily="18" charset="0"/>
                                  </a:rPr>
                                  <m:t>𝑖</m:t>
                                </m:r>
                              </m:sub>
                            </m:sSub>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𝑉</m:t>
                                </m:r>
                              </m:e>
                              <m:sub>
                                <m:r>
                                  <a:rPr lang="en-US" sz="2400" b="0" i="1" smtClean="0">
                                    <a:solidFill>
                                      <a:srgbClr val="0070C0"/>
                                    </a:solidFill>
                                    <a:latin typeface="Cambria Math" panose="02040503050406030204" pitchFamily="18" charset="0"/>
                                  </a:rPr>
                                  <m:t>𝑖</m:t>
                                </m:r>
                              </m:sub>
                            </m:sSub>
                            <m:r>
                              <a:rPr lang="en-US" sz="2400" i="1" dirty="0">
                                <a:solidFill>
                                  <a:prstClr val="black"/>
                                </a:solidFill>
                                <a:latin typeface="Cambria Math" panose="02040503050406030204" pitchFamily="18" charset="0"/>
                              </a:rPr>
                              <m:t>𝑉</m:t>
                            </m:r>
                          </m:e>
                          <m:sub>
                            <m:r>
                              <a:rPr lang="en-US" sz="2400" i="1" dirty="0">
                                <a:solidFill>
                                  <a:prstClr val="black"/>
                                </a:solidFill>
                                <a:latin typeface="Cambria Math" panose="02040503050406030204" pitchFamily="18" charset="0"/>
                              </a:rPr>
                              <m:t>𝑖</m:t>
                            </m:r>
                          </m:sub>
                          <m:sup>
                            <m:r>
                              <a:rPr lang="en-US" sz="2400" i="1" dirty="0">
                                <a:solidFill>
                                  <a:prstClr val="black"/>
                                </a:solidFill>
                                <a:latin typeface="Cambria Math" panose="02040503050406030204" pitchFamily="18" charset="0"/>
                              </a:rPr>
                              <m:t>−</m:t>
                            </m:r>
                            <m:r>
                              <a:rPr lang="en-US" sz="2400" i="1" dirty="0">
                                <a:solidFill>
                                  <a:prstClr val="black"/>
                                </a:solidFill>
                                <a:latin typeface="Cambria Math" panose="02040503050406030204" pitchFamily="18" charset="0"/>
                                <a:ea typeface="Cambria Math" panose="02040503050406030204" pitchFamily="18" charset="0"/>
                              </a:rPr>
                              <m:t>𝛾</m:t>
                            </m:r>
                            <m:r>
                              <a:rPr lang="en-US" sz="2400" i="1" dirty="0">
                                <a:solidFill>
                                  <a:prstClr val="black"/>
                                </a:solidFill>
                                <a:latin typeface="Cambria Math" panose="02040503050406030204" pitchFamily="18" charset="0"/>
                                <a:ea typeface="Cambria Math" panose="02040503050406030204" pitchFamily="18" charset="0"/>
                              </a:rPr>
                              <m:t>+1</m:t>
                            </m:r>
                          </m:sup>
                        </m:sSubSup>
                      </m:num>
                      <m:den>
                        <m:r>
                          <a:rPr lang="en-US" sz="2400" i="1">
                            <a:solidFill>
                              <a:prstClr val="black"/>
                            </a:solidFill>
                            <a:latin typeface="Cambria Math" panose="02040503050406030204" pitchFamily="18" charset="0"/>
                          </a:rPr>
                          <m:t>−</m:t>
                        </m:r>
                        <m:r>
                          <a:rPr lang="en-US" sz="2400" i="1">
                            <a:solidFill>
                              <a:prstClr val="black"/>
                            </a:solidFill>
                            <a:latin typeface="Cambria Math" panose="02040503050406030204" pitchFamily="18" charset="0"/>
                          </a:rPr>
                          <m:t>𝛾</m:t>
                        </m:r>
                        <m:r>
                          <a:rPr lang="en-US" sz="2400" i="1">
                            <a:solidFill>
                              <a:prstClr val="black"/>
                            </a:solidFill>
                            <a:latin typeface="Cambria Math" panose="02040503050406030204" pitchFamily="18" charset="0"/>
                          </a:rPr>
                          <m:t>+1</m:t>
                        </m:r>
                      </m:den>
                    </m:f>
                  </m:oMath>
                </a14:m>
                <a:r>
                  <a:rPr lang="en-US" dirty="0">
                    <a:solidFill>
                      <a:prstClr val="black"/>
                    </a:solidFill>
                  </a:rPr>
                  <a:t> </a:t>
                </a:r>
                <a14:m>
                  <m:oMath xmlns:m="http://schemas.openxmlformats.org/officeDocument/2006/math">
                    <m:r>
                      <a:rPr lang="en-US" sz="2400">
                        <a:solidFill>
                          <a:prstClr val="black"/>
                        </a:solidFill>
                        <a:latin typeface="Cambria Math" panose="02040503050406030204" pitchFamily="18" charset="0"/>
                      </a:rPr>
                      <m:t>=</m:t>
                    </m:r>
                    <m:f>
                      <m:fPr>
                        <m:ctrlPr>
                          <a:rPr lang="en-US" sz="2400" i="1">
                            <a:solidFill>
                              <a:prstClr val="black"/>
                            </a:solidFill>
                            <a:latin typeface="Cambria Math" panose="02040503050406030204" pitchFamily="18" charset="0"/>
                          </a:rPr>
                        </m:ctrlPr>
                      </m:fPr>
                      <m:num>
                        <m:sSubSup>
                          <m:sSubSupPr>
                            <m:ctrlPr>
                              <a:rPr lang="en-US" sz="2400" i="1" dirty="0">
                                <a:solidFill>
                                  <a:prstClr val="black"/>
                                </a:solidFill>
                                <a:latin typeface="Cambria Math" panose="02040503050406030204" pitchFamily="18" charset="0"/>
                              </a:rPr>
                            </m:ctrlPr>
                          </m:sSubSupPr>
                          <m:e>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𝑃</m:t>
                                </m:r>
                              </m:e>
                              <m:sub>
                                <m:r>
                                  <a:rPr lang="en-US" sz="2400" i="1">
                                    <a:solidFill>
                                      <a:srgbClr val="0070C0"/>
                                    </a:solidFill>
                                    <a:latin typeface="Cambria Math" panose="02040503050406030204" pitchFamily="18" charset="0"/>
                                  </a:rPr>
                                  <m:t>𝑓</m:t>
                                </m:r>
                              </m:sub>
                            </m:sSub>
                            <m:r>
                              <a:rPr lang="en-US" sz="2400" i="1" dirty="0">
                                <a:solidFill>
                                  <a:prstClr val="black"/>
                                </a:solidFill>
                                <a:latin typeface="Cambria Math" panose="02040503050406030204" pitchFamily="18" charset="0"/>
                              </a:rPr>
                              <m:t>𝑉</m:t>
                            </m:r>
                          </m:e>
                          <m:sub>
                            <m:r>
                              <a:rPr lang="en-US" sz="2400" i="1" dirty="0">
                                <a:solidFill>
                                  <a:prstClr val="black"/>
                                </a:solidFill>
                                <a:latin typeface="Cambria Math" panose="02040503050406030204" pitchFamily="18" charset="0"/>
                              </a:rPr>
                              <m:t>𝑓</m:t>
                            </m:r>
                          </m:sub>
                          <m:sup>
                            <m:r>
                              <a:rPr lang="en-US" sz="2400" i="1" dirty="0">
                                <a:solidFill>
                                  <a:prstClr val="black"/>
                                </a:solidFill>
                                <a:latin typeface="Cambria Math" panose="02040503050406030204" pitchFamily="18" charset="0"/>
                                <a:ea typeface="Cambria Math" panose="02040503050406030204" pitchFamily="18" charset="0"/>
                              </a:rPr>
                              <m:t>𝛾</m:t>
                            </m:r>
                            <m:r>
                              <a:rPr lang="en-US" sz="2400" i="1" dirty="0">
                                <a:solidFill>
                                  <a:prstClr val="black"/>
                                </a:solidFill>
                                <a:latin typeface="Cambria Math" panose="02040503050406030204" pitchFamily="18" charset="0"/>
                              </a:rPr>
                              <m:t>−</m:t>
                            </m:r>
                            <m:r>
                              <a:rPr lang="en-US" sz="2400" i="1" dirty="0">
                                <a:solidFill>
                                  <a:prstClr val="black"/>
                                </a:solidFill>
                                <a:latin typeface="Cambria Math" panose="02040503050406030204" pitchFamily="18" charset="0"/>
                                <a:ea typeface="Cambria Math" panose="02040503050406030204" pitchFamily="18" charset="0"/>
                              </a:rPr>
                              <m:t>𝛾</m:t>
                            </m:r>
                            <m:r>
                              <a:rPr lang="en-US" sz="2400" i="1" dirty="0">
                                <a:solidFill>
                                  <a:prstClr val="black"/>
                                </a:solidFill>
                                <a:latin typeface="Cambria Math" panose="02040503050406030204" pitchFamily="18" charset="0"/>
                                <a:ea typeface="Cambria Math" panose="02040503050406030204" pitchFamily="18" charset="0"/>
                              </a:rPr>
                              <m:t>+1</m:t>
                            </m:r>
                          </m:sup>
                        </m:sSubSup>
                        <m:r>
                          <m:rPr>
                            <m:nor/>
                          </m:rPr>
                          <a:rPr lang="en-US" sz="2400" dirty="0">
                            <a:solidFill>
                              <a:prstClr val="black"/>
                            </a:solidFill>
                          </a:rPr>
                          <m:t>− </m:t>
                        </m:r>
                        <m:sSubSup>
                          <m:sSubSupPr>
                            <m:ctrlPr>
                              <a:rPr lang="en-US" sz="2400" i="1" dirty="0">
                                <a:solidFill>
                                  <a:prstClr val="black"/>
                                </a:solidFill>
                                <a:latin typeface="Cambria Math" panose="02040503050406030204" pitchFamily="18" charset="0"/>
                              </a:rPr>
                            </m:ctrlPr>
                          </m:sSubSupPr>
                          <m:e>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𝑃</m:t>
                                </m:r>
                              </m:e>
                              <m:sub>
                                <m:r>
                                  <a:rPr lang="en-US" sz="2400" i="1">
                                    <a:solidFill>
                                      <a:srgbClr val="0070C0"/>
                                    </a:solidFill>
                                    <a:latin typeface="Cambria Math" panose="02040503050406030204" pitchFamily="18" charset="0"/>
                                  </a:rPr>
                                  <m:t>𝑖</m:t>
                                </m:r>
                              </m:sub>
                            </m:sSub>
                            <m:r>
                              <a:rPr lang="en-US" sz="2400" i="1" dirty="0">
                                <a:solidFill>
                                  <a:prstClr val="black"/>
                                </a:solidFill>
                                <a:latin typeface="Cambria Math" panose="02040503050406030204" pitchFamily="18" charset="0"/>
                              </a:rPr>
                              <m:t>𝑉</m:t>
                            </m:r>
                          </m:e>
                          <m:sub>
                            <m:r>
                              <a:rPr lang="en-US" sz="2400" i="1" dirty="0">
                                <a:solidFill>
                                  <a:prstClr val="black"/>
                                </a:solidFill>
                                <a:latin typeface="Cambria Math" panose="02040503050406030204" pitchFamily="18" charset="0"/>
                              </a:rPr>
                              <m:t>𝑖</m:t>
                            </m:r>
                          </m:sub>
                          <m:sup>
                            <m:r>
                              <a:rPr lang="en-US" sz="2400" i="1" dirty="0">
                                <a:solidFill>
                                  <a:prstClr val="black"/>
                                </a:solidFill>
                                <a:latin typeface="Cambria Math" panose="02040503050406030204" pitchFamily="18" charset="0"/>
                                <a:ea typeface="Cambria Math" panose="02040503050406030204" pitchFamily="18" charset="0"/>
                              </a:rPr>
                              <m:t>𝛾</m:t>
                            </m:r>
                            <m:r>
                              <a:rPr lang="en-US" sz="2400" i="1" dirty="0">
                                <a:solidFill>
                                  <a:prstClr val="black"/>
                                </a:solidFill>
                                <a:latin typeface="Cambria Math" panose="02040503050406030204" pitchFamily="18" charset="0"/>
                              </a:rPr>
                              <m:t>−</m:t>
                            </m:r>
                            <m:r>
                              <a:rPr lang="en-US" sz="2400" i="1" dirty="0">
                                <a:solidFill>
                                  <a:prstClr val="black"/>
                                </a:solidFill>
                                <a:latin typeface="Cambria Math" panose="02040503050406030204" pitchFamily="18" charset="0"/>
                                <a:ea typeface="Cambria Math" panose="02040503050406030204" pitchFamily="18" charset="0"/>
                              </a:rPr>
                              <m:t>𝛾</m:t>
                            </m:r>
                            <m:r>
                              <a:rPr lang="en-US" sz="2400" i="1" dirty="0">
                                <a:solidFill>
                                  <a:prstClr val="black"/>
                                </a:solidFill>
                                <a:latin typeface="Cambria Math" panose="02040503050406030204" pitchFamily="18" charset="0"/>
                                <a:ea typeface="Cambria Math" panose="02040503050406030204" pitchFamily="18" charset="0"/>
                              </a:rPr>
                              <m:t>+1</m:t>
                            </m:r>
                          </m:sup>
                        </m:sSubSup>
                      </m:num>
                      <m:den>
                        <m:r>
                          <a:rPr lang="en-US" sz="2400" i="1">
                            <a:solidFill>
                              <a:prstClr val="black"/>
                            </a:solidFill>
                            <a:latin typeface="Cambria Math" panose="02040503050406030204" pitchFamily="18" charset="0"/>
                          </a:rPr>
                          <m:t>−</m:t>
                        </m:r>
                        <m:r>
                          <a:rPr lang="en-US" sz="2400" i="1">
                            <a:solidFill>
                              <a:prstClr val="black"/>
                            </a:solidFill>
                            <a:latin typeface="Cambria Math" panose="02040503050406030204" pitchFamily="18" charset="0"/>
                          </a:rPr>
                          <m:t>𝛾</m:t>
                        </m:r>
                        <m:r>
                          <a:rPr lang="en-US" sz="2400" i="1">
                            <a:solidFill>
                              <a:prstClr val="black"/>
                            </a:solidFill>
                            <a:latin typeface="Cambria Math" panose="02040503050406030204" pitchFamily="18" charset="0"/>
                          </a:rPr>
                          <m:t>+1</m:t>
                        </m:r>
                      </m:den>
                    </m:f>
                  </m:oMath>
                </a14:m>
                <a:r>
                  <a:rPr lang="en-US" dirty="0"/>
                  <a:t> </a:t>
                </a:r>
              </a:p>
            </p:txBody>
          </p:sp>
        </mc:Choice>
        <mc:Fallback xmlns="">
          <p:sp>
            <p:nvSpPr>
              <p:cNvPr id="10" name="Rectangle 9">
                <a:extLst>
                  <a:ext uri="{FF2B5EF4-FFF2-40B4-BE49-F238E27FC236}">
                    <a16:creationId xmlns:a16="http://schemas.microsoft.com/office/drawing/2014/main" id="{C3CDDE49-51C0-4D3B-A358-7D716FD5ED7C}"/>
                  </a:ext>
                </a:extLst>
              </p:cNvPr>
              <p:cNvSpPr>
                <a:spLocks noRot="1" noChangeAspect="1" noMove="1" noResize="1" noEditPoints="1" noAdjustHandles="1" noChangeArrowheads="1" noChangeShapeType="1" noTextEdit="1"/>
              </p:cNvSpPr>
              <p:nvPr/>
            </p:nvSpPr>
            <p:spPr>
              <a:xfrm>
                <a:off x="284229" y="3244379"/>
                <a:ext cx="8893311" cy="80567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C1D218E-3343-4D0B-A871-4474C48E6974}"/>
                  </a:ext>
                </a:extLst>
              </p:cNvPr>
              <p:cNvSpPr/>
              <p:nvPr/>
            </p:nvSpPr>
            <p:spPr>
              <a:xfrm>
                <a:off x="284229" y="4190890"/>
                <a:ext cx="4536507" cy="982192"/>
              </a:xfrm>
              <a:prstGeom prst="rect">
                <a:avLst/>
              </a:prstGeom>
            </p:spPr>
            <p:txBody>
              <a:bodyPr wrap="square">
                <a:spAutoFit/>
              </a:bodyPr>
              <a:lstStyle/>
              <a:p>
                <a:r>
                  <a:rPr lang="en-US" sz="2400" dirty="0">
                    <a:solidFill>
                      <a:prstClr val="black"/>
                    </a:solidFill>
                  </a:rPr>
                  <a:t>W </a:t>
                </a:r>
                <a14:m>
                  <m:oMath xmlns:m="http://schemas.openxmlformats.org/officeDocument/2006/math">
                    <m:r>
                      <a:rPr lang="en-US" sz="2400">
                        <a:solidFill>
                          <a:prstClr val="black"/>
                        </a:solidFill>
                        <a:latin typeface="Cambria Math" panose="02040503050406030204" pitchFamily="18" charset="0"/>
                      </a:rPr>
                      <m:t>=</m:t>
                    </m:r>
                    <m:f>
                      <m:fPr>
                        <m:ctrlPr>
                          <a:rPr lang="en-US" sz="2400" i="1">
                            <a:solidFill>
                              <a:prstClr val="black"/>
                            </a:solidFill>
                            <a:latin typeface="Cambria Math" panose="02040503050406030204" pitchFamily="18" charset="0"/>
                          </a:rPr>
                        </m:ctrlPr>
                      </m:fPr>
                      <m:num>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𝑃</m:t>
                            </m:r>
                          </m:e>
                          <m:sub>
                            <m:r>
                              <a:rPr lang="en-US" sz="2400" b="0" i="1" smtClean="0">
                                <a:solidFill>
                                  <a:srgbClr val="0070C0"/>
                                </a:solidFill>
                                <a:latin typeface="Cambria Math" panose="02040503050406030204" pitchFamily="18" charset="0"/>
                              </a:rPr>
                              <m:t>𝑓</m:t>
                            </m:r>
                          </m:sub>
                        </m:sSub>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𝑉</m:t>
                            </m:r>
                          </m:e>
                          <m:sub>
                            <m:r>
                              <a:rPr lang="en-US" sz="2400" b="0" i="1" smtClean="0">
                                <a:solidFill>
                                  <a:srgbClr val="0070C0"/>
                                </a:solidFill>
                                <a:latin typeface="Cambria Math" panose="02040503050406030204" pitchFamily="18" charset="0"/>
                              </a:rPr>
                              <m:t>𝑓</m:t>
                            </m:r>
                          </m:sub>
                        </m:sSub>
                        <m:r>
                          <a:rPr lang="en-US" sz="2400" i="1">
                            <a:solidFill>
                              <a:srgbClr val="0070C0"/>
                            </a:solidFill>
                            <a:latin typeface="Cambria Math" panose="02040503050406030204" pitchFamily="18" charset="0"/>
                          </a:rPr>
                          <m:t>−</m:t>
                        </m:r>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𝑃</m:t>
                            </m:r>
                          </m:e>
                          <m:sub>
                            <m:r>
                              <a:rPr lang="en-US" sz="2400" b="0" i="1" smtClean="0">
                                <a:solidFill>
                                  <a:srgbClr val="0070C0"/>
                                </a:solidFill>
                                <a:latin typeface="Cambria Math" panose="02040503050406030204" pitchFamily="18" charset="0"/>
                              </a:rPr>
                              <m:t>𝑖</m:t>
                            </m:r>
                          </m:sub>
                        </m:sSub>
                        <m:sSub>
                          <m:sSubPr>
                            <m:ctrlPr>
                              <a:rPr lang="en-US" sz="2400" i="1" smtClean="0">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𝑉</m:t>
                            </m:r>
                          </m:e>
                          <m:sub>
                            <m:r>
                              <a:rPr lang="en-US" sz="2400" b="0" i="1" smtClean="0">
                                <a:solidFill>
                                  <a:srgbClr val="0070C0"/>
                                </a:solidFill>
                                <a:latin typeface="Cambria Math" panose="02040503050406030204" pitchFamily="18" charset="0"/>
                              </a:rPr>
                              <m:t>𝑖</m:t>
                            </m:r>
                          </m:sub>
                        </m:sSub>
                      </m:num>
                      <m:den>
                        <m:r>
                          <a:rPr lang="en-US" sz="2400" i="1">
                            <a:solidFill>
                              <a:prstClr val="black"/>
                            </a:solidFill>
                            <a:latin typeface="Cambria Math" panose="02040503050406030204" pitchFamily="18" charset="0"/>
                          </a:rPr>
                          <m:t>−</m:t>
                        </m:r>
                        <m:r>
                          <a:rPr lang="en-US" sz="2400" i="1">
                            <a:solidFill>
                              <a:prstClr val="black"/>
                            </a:solidFill>
                            <a:latin typeface="Cambria Math" panose="02040503050406030204" pitchFamily="18" charset="0"/>
                          </a:rPr>
                          <m:t>𝛾</m:t>
                        </m:r>
                        <m:r>
                          <a:rPr lang="en-US" sz="2400" i="1">
                            <a:solidFill>
                              <a:prstClr val="black"/>
                            </a:solidFill>
                            <a:latin typeface="Cambria Math" panose="02040503050406030204" pitchFamily="18" charset="0"/>
                          </a:rPr>
                          <m:t>+1</m:t>
                        </m:r>
                      </m:den>
                    </m:f>
                  </m:oMath>
                </a14:m>
                <a:r>
                  <a:rPr lang="en-US" sz="2400" dirty="0">
                    <a:solidFill>
                      <a:prstClr val="black"/>
                    </a:solidFill>
                  </a:rPr>
                  <a:t> </a:t>
                </a:r>
                <a14:m>
                  <m:oMath xmlns:m="http://schemas.openxmlformats.org/officeDocument/2006/math">
                    <m:r>
                      <a:rPr lang="en-US" sz="2400">
                        <a:solidFill>
                          <a:prstClr val="black"/>
                        </a:solidFill>
                        <a:latin typeface="Cambria Math" panose="02040503050406030204" pitchFamily="18" charset="0"/>
                      </a:rPr>
                      <m:t>=</m:t>
                    </m:r>
                    <m:f>
                      <m:fPr>
                        <m:ctrlPr>
                          <a:rPr lang="en-US" sz="2400" i="1">
                            <a:solidFill>
                              <a:prstClr val="black"/>
                            </a:solidFill>
                            <a:latin typeface="Cambria Math" panose="02040503050406030204" pitchFamily="18" charset="0"/>
                          </a:rPr>
                        </m:ctrlPr>
                      </m:fPr>
                      <m:num>
                        <m:sSub>
                          <m:sSubPr>
                            <m:ctrlPr>
                              <a:rPr lang="en-US" sz="2400" i="1">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 (</m:t>
                            </m:r>
                            <m:r>
                              <a:rPr lang="en-US" sz="2400" i="1">
                                <a:solidFill>
                                  <a:srgbClr val="0070C0"/>
                                </a:solidFill>
                                <a:latin typeface="Cambria Math" panose="02040503050406030204" pitchFamily="18" charset="0"/>
                              </a:rPr>
                              <m:t>𝑃</m:t>
                            </m:r>
                          </m:e>
                          <m:sub>
                            <m:r>
                              <a:rPr lang="en-US" sz="2400" b="0" i="1" smtClean="0">
                                <a:solidFill>
                                  <a:srgbClr val="0070C0"/>
                                </a:solidFill>
                                <a:latin typeface="Cambria Math" panose="02040503050406030204" pitchFamily="18" charset="0"/>
                              </a:rPr>
                              <m:t>𝑖</m:t>
                            </m:r>
                          </m:sub>
                        </m:sSub>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𝑉</m:t>
                            </m:r>
                          </m:e>
                          <m:sub>
                            <m:r>
                              <a:rPr lang="en-US" sz="2400" b="0" i="1" smtClean="0">
                                <a:solidFill>
                                  <a:srgbClr val="0070C0"/>
                                </a:solidFill>
                                <a:latin typeface="Cambria Math" panose="02040503050406030204" pitchFamily="18" charset="0"/>
                              </a:rPr>
                              <m:t>𝑖</m:t>
                            </m:r>
                          </m:sub>
                        </m:sSub>
                        <m:r>
                          <a:rPr lang="en-US" sz="2400" i="1">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𝑃</m:t>
                        </m:r>
                        <m:r>
                          <a:rPr lang="en-US" sz="2400" b="0" i="1" baseline="-25000" smtClean="0">
                            <a:solidFill>
                              <a:srgbClr val="0070C0"/>
                            </a:solidFill>
                            <a:latin typeface="Cambria Math" panose="02040503050406030204" pitchFamily="18" charset="0"/>
                          </a:rPr>
                          <m:t>𝑓</m:t>
                        </m:r>
                        <m:sSub>
                          <m:sSubPr>
                            <m:ctrlPr>
                              <a:rPr lang="en-US" sz="2400" i="1" smtClean="0">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𝑉</m:t>
                            </m:r>
                          </m:e>
                          <m:sub>
                            <m:r>
                              <a:rPr lang="en-US" sz="2400" b="0" i="1" baseline="-25000" smtClean="0">
                                <a:solidFill>
                                  <a:srgbClr val="0070C0"/>
                                </a:solidFill>
                                <a:latin typeface="Cambria Math" panose="02040503050406030204" pitchFamily="18" charset="0"/>
                              </a:rPr>
                              <m:t>𝑓</m:t>
                            </m:r>
                            <m:r>
                              <a:rPr lang="en-US" sz="2400" b="0" i="1" smtClean="0">
                                <a:solidFill>
                                  <a:srgbClr val="0070C0"/>
                                </a:solidFill>
                                <a:latin typeface="Cambria Math" panose="02040503050406030204" pitchFamily="18" charset="0"/>
                              </a:rPr>
                              <m:t> </m:t>
                            </m:r>
                          </m:sub>
                        </m:sSub>
                        <m:r>
                          <a:rPr lang="en-US" sz="2400" b="0" i="1" smtClean="0">
                            <a:solidFill>
                              <a:srgbClr val="0070C0"/>
                            </a:solidFill>
                            <a:latin typeface="Cambria Math" panose="02040503050406030204" pitchFamily="18" charset="0"/>
                          </a:rPr>
                          <m:t>)</m:t>
                        </m:r>
                      </m:num>
                      <m:den>
                        <m:r>
                          <a:rPr lang="en-US" sz="2400" i="1">
                            <a:solidFill>
                              <a:prstClr val="black"/>
                            </a:solidFill>
                            <a:latin typeface="Cambria Math" panose="02040503050406030204" pitchFamily="18" charset="0"/>
                          </a:rPr>
                          <m:t>−</m:t>
                        </m:r>
                        <m:r>
                          <a:rPr lang="en-US" sz="2400" b="0" i="1" smtClean="0">
                            <a:solidFill>
                              <a:prstClr val="black"/>
                            </a:solidFill>
                            <a:latin typeface="Cambria Math" panose="02040503050406030204" pitchFamily="18" charset="0"/>
                          </a:rPr>
                          <m:t>(</m:t>
                        </m:r>
                        <m:r>
                          <a:rPr lang="en-US" sz="2400" i="1">
                            <a:solidFill>
                              <a:prstClr val="black"/>
                            </a:solidFill>
                            <a:latin typeface="Cambria Math" panose="02040503050406030204" pitchFamily="18" charset="0"/>
                          </a:rPr>
                          <m:t>𝛾</m:t>
                        </m:r>
                        <m:r>
                          <a:rPr lang="en-US" sz="2400" b="0" i="1" smtClean="0">
                            <a:solidFill>
                              <a:prstClr val="black"/>
                            </a:solidFill>
                            <a:latin typeface="Cambria Math" panose="02040503050406030204" pitchFamily="18" charset="0"/>
                          </a:rPr>
                          <m:t>−</m:t>
                        </m:r>
                        <m:r>
                          <a:rPr lang="en-US" sz="2400" i="1">
                            <a:solidFill>
                              <a:prstClr val="black"/>
                            </a:solidFill>
                            <a:latin typeface="Cambria Math" panose="02040503050406030204" pitchFamily="18" charset="0"/>
                          </a:rPr>
                          <m:t>1</m:t>
                        </m:r>
                        <m:r>
                          <a:rPr lang="en-US" sz="2400" b="0" i="1" smtClean="0">
                            <a:solidFill>
                              <a:prstClr val="black"/>
                            </a:solidFill>
                            <a:latin typeface="Cambria Math" panose="02040503050406030204" pitchFamily="18" charset="0"/>
                          </a:rPr>
                          <m:t>)</m:t>
                        </m:r>
                      </m:den>
                    </m:f>
                  </m:oMath>
                </a14:m>
                <a:r>
                  <a:rPr lang="en-US" sz="2400" dirty="0">
                    <a:solidFill>
                      <a:prstClr val="black"/>
                    </a:solidFill>
                  </a:rPr>
                  <a:t> </a:t>
                </a:r>
                <a:endParaRPr lang="en-US" sz="2400" dirty="0">
                  <a:solidFill>
                    <a:prstClr val="black"/>
                  </a:solidFill>
                  <a:latin typeface="Cambria Math" panose="02040503050406030204" pitchFamily="18" charset="0"/>
                </a:endParaRPr>
              </a:p>
              <a:p>
                <a:endParaRPr lang="en-US" dirty="0"/>
              </a:p>
            </p:txBody>
          </p:sp>
        </mc:Choice>
        <mc:Fallback xmlns="">
          <p:sp>
            <p:nvSpPr>
              <p:cNvPr id="12" name="Rectangle 11">
                <a:extLst>
                  <a:ext uri="{FF2B5EF4-FFF2-40B4-BE49-F238E27FC236}">
                    <a16:creationId xmlns:a16="http://schemas.microsoft.com/office/drawing/2014/main" id="{AC1D218E-3343-4D0B-A871-4474C48E6974}"/>
                  </a:ext>
                </a:extLst>
              </p:cNvPr>
              <p:cNvSpPr>
                <a:spLocks noRot="1" noChangeAspect="1" noMove="1" noResize="1" noEditPoints="1" noAdjustHandles="1" noChangeArrowheads="1" noChangeShapeType="1" noTextEdit="1"/>
              </p:cNvSpPr>
              <p:nvPr/>
            </p:nvSpPr>
            <p:spPr>
              <a:xfrm>
                <a:off x="284229" y="4190890"/>
                <a:ext cx="4536507" cy="982192"/>
              </a:xfrm>
              <a:prstGeom prst="rect">
                <a:avLst/>
              </a:prstGeom>
              <a:blipFill>
                <a:blip r:embed="rId9"/>
                <a:stretch>
                  <a:fillRect l="-2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A7B973E-6441-4415-AEF2-D9477B4B4B95}"/>
                  </a:ext>
                </a:extLst>
              </p:cNvPr>
              <p:cNvSpPr/>
              <p:nvPr/>
            </p:nvSpPr>
            <p:spPr>
              <a:xfrm>
                <a:off x="360843" y="5132862"/>
                <a:ext cx="3167148" cy="85215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nor/>
                        </m:rPr>
                        <a:rPr lang="en-US" sz="2400" dirty="0" smtClean="0">
                          <a:solidFill>
                            <a:srgbClr val="7030A0"/>
                          </a:solidFill>
                        </a:rPr>
                        <m:t>W</m:t>
                      </m:r>
                      <m:r>
                        <a:rPr lang="en-US" sz="2400">
                          <a:solidFill>
                            <a:srgbClr val="7030A0"/>
                          </a:solidFill>
                          <a:latin typeface="Cambria Math" panose="02040503050406030204" pitchFamily="18" charset="0"/>
                        </a:rPr>
                        <m:t>=</m:t>
                      </m:r>
                      <m:f>
                        <m:fPr>
                          <m:ctrlPr>
                            <a:rPr lang="en-US" sz="2400" i="1">
                              <a:solidFill>
                                <a:srgbClr val="7030A0"/>
                              </a:solidFill>
                              <a:latin typeface="Cambria Math" panose="02040503050406030204" pitchFamily="18" charset="0"/>
                            </a:rPr>
                          </m:ctrlPr>
                        </m:fPr>
                        <m:num>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𝑃</m:t>
                              </m:r>
                            </m:e>
                            <m:sub>
                              <m:r>
                                <a:rPr lang="en-US" sz="2400" b="0" i="1" smtClean="0">
                                  <a:solidFill>
                                    <a:srgbClr val="7030A0"/>
                                  </a:solidFill>
                                  <a:latin typeface="Cambria Math" panose="02040503050406030204" pitchFamily="18" charset="0"/>
                                </a:rPr>
                                <m:t>𝑖</m:t>
                              </m:r>
                            </m:sub>
                          </m:sSub>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𝑉</m:t>
                              </m:r>
                            </m:e>
                            <m:sub>
                              <m:r>
                                <a:rPr lang="en-US" sz="2400" b="0" i="1" smtClean="0">
                                  <a:solidFill>
                                    <a:srgbClr val="7030A0"/>
                                  </a:solidFill>
                                  <a:latin typeface="Cambria Math" panose="02040503050406030204" pitchFamily="18" charset="0"/>
                                </a:rPr>
                                <m:t>𝑖</m:t>
                              </m:r>
                            </m:sub>
                          </m:sSub>
                          <m:r>
                            <a:rPr lang="en-US" sz="2400" i="1">
                              <a:solidFill>
                                <a:srgbClr val="7030A0"/>
                              </a:solidFill>
                              <a:latin typeface="Cambria Math" panose="02040503050406030204" pitchFamily="18" charset="0"/>
                            </a:rPr>
                            <m:t>−</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𝑃</m:t>
                              </m:r>
                            </m:e>
                            <m:sub>
                              <m:r>
                                <a:rPr lang="en-US" sz="2400" b="0" i="1" smtClean="0">
                                  <a:solidFill>
                                    <a:srgbClr val="7030A0"/>
                                  </a:solidFill>
                                  <a:latin typeface="Cambria Math" panose="02040503050406030204" pitchFamily="18" charset="0"/>
                                </a:rPr>
                                <m:t>𝑓</m:t>
                              </m:r>
                            </m:sub>
                          </m:sSub>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𝑉</m:t>
                              </m:r>
                            </m:e>
                            <m:sub>
                              <m:r>
                                <a:rPr lang="en-US" sz="2400" b="0" i="1" smtClean="0">
                                  <a:solidFill>
                                    <a:srgbClr val="7030A0"/>
                                  </a:solidFill>
                                  <a:latin typeface="Cambria Math" panose="02040503050406030204" pitchFamily="18" charset="0"/>
                                </a:rPr>
                                <m:t>𝑓</m:t>
                              </m:r>
                              <m:r>
                                <a:rPr lang="en-US" sz="2400" i="1">
                                  <a:solidFill>
                                    <a:srgbClr val="7030A0"/>
                                  </a:solidFill>
                                  <a:latin typeface="Cambria Math" panose="02040503050406030204" pitchFamily="18" charset="0"/>
                                </a:rPr>
                                <m:t> </m:t>
                              </m:r>
                            </m:sub>
                          </m:sSub>
                        </m:num>
                        <m:den>
                          <m:r>
                            <a:rPr lang="en-US" sz="2400" i="1">
                              <a:solidFill>
                                <a:srgbClr val="7030A0"/>
                              </a:solidFill>
                              <a:latin typeface="Cambria Math" panose="02040503050406030204" pitchFamily="18" charset="0"/>
                            </a:rPr>
                            <m:t>𝛾</m:t>
                          </m:r>
                          <m:r>
                            <a:rPr lang="en-US" sz="2400" i="1">
                              <a:solidFill>
                                <a:srgbClr val="7030A0"/>
                              </a:solidFill>
                              <a:latin typeface="Cambria Math" panose="02040503050406030204" pitchFamily="18" charset="0"/>
                            </a:rPr>
                            <m:t>−1</m:t>
                          </m:r>
                        </m:den>
                      </m:f>
                    </m:oMath>
                  </m:oMathPara>
                </a14:m>
                <a:endParaRPr lang="en-US" sz="2400" dirty="0"/>
              </a:p>
            </p:txBody>
          </p:sp>
        </mc:Choice>
        <mc:Fallback xmlns="">
          <p:sp>
            <p:nvSpPr>
              <p:cNvPr id="15" name="Rectangle 14">
                <a:extLst>
                  <a:ext uri="{FF2B5EF4-FFF2-40B4-BE49-F238E27FC236}">
                    <a16:creationId xmlns:a16="http://schemas.microsoft.com/office/drawing/2014/main" id="{DA7B973E-6441-4415-AEF2-D9477B4B4B95}"/>
                  </a:ext>
                </a:extLst>
              </p:cNvPr>
              <p:cNvSpPr>
                <a:spLocks noRot="1" noChangeAspect="1" noMove="1" noResize="1" noEditPoints="1" noAdjustHandles="1" noChangeArrowheads="1" noChangeShapeType="1" noTextEdit="1"/>
              </p:cNvSpPr>
              <p:nvPr/>
            </p:nvSpPr>
            <p:spPr>
              <a:xfrm>
                <a:off x="360843" y="5132862"/>
                <a:ext cx="3167148" cy="852156"/>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2983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34B470-A499-4118-873A-BB64FF37B11A}"/>
              </a:ext>
            </a:extLst>
          </p:cNvPr>
          <p:cNvSpPr/>
          <p:nvPr/>
        </p:nvSpPr>
        <p:spPr>
          <a:xfrm>
            <a:off x="-92817" y="20766"/>
            <a:ext cx="11330608" cy="1479379"/>
          </a:xfrm>
          <a:prstGeom prst="rect">
            <a:avLst/>
          </a:prstGeom>
        </p:spPr>
        <p:txBody>
          <a:bodyPr wrap="square">
            <a:spAutoFit/>
          </a:bodyPr>
          <a:lstStyle/>
          <a:p>
            <a:pPr marL="266700" marR="124460" algn="just">
              <a:lnSpc>
                <a:spcPct val="115000"/>
              </a:lnSpc>
              <a:spcBef>
                <a:spcPts val="0"/>
              </a:spcBef>
              <a:spcAft>
                <a:spcPts val="0"/>
              </a:spcAft>
            </a:pPr>
            <a:r>
              <a:rPr lang="en-US" sz="2000" dirty="0">
                <a:solidFill>
                  <a:srgbClr val="00B0F0"/>
                </a:solidFill>
                <a:latin typeface="Arial" panose="020B0604020202020204" pitchFamily="34" charset="0"/>
                <a:ea typeface="Times New Roman" panose="02020603050405020304" pitchFamily="18" charset="0"/>
              </a:rPr>
              <a:t>54. We know that for an adiabatic process </a:t>
            </a:r>
            <a:r>
              <a:rPr lang="en-US" sz="2000" i="1" dirty="0" err="1">
                <a:solidFill>
                  <a:srgbClr val="00B0F0"/>
                </a:solidFill>
                <a:latin typeface="Arial" panose="020B0604020202020204" pitchFamily="34" charset="0"/>
                <a:ea typeface="Times New Roman" panose="02020603050405020304" pitchFamily="18" charset="0"/>
              </a:rPr>
              <a:t>pV</a:t>
            </a:r>
            <a:r>
              <a:rPr lang="en-US" sz="2000" i="1" baseline="30000" dirty="0" err="1">
                <a:solidFill>
                  <a:srgbClr val="00B0F0"/>
                </a:solidFill>
                <a:latin typeface="Arial" panose="020B0604020202020204" pitchFamily="34" charset="0"/>
                <a:ea typeface="Times New Roman" panose="02020603050405020304" pitchFamily="18" charset="0"/>
              </a:rPr>
              <a:t>γ</a:t>
            </a:r>
            <a:r>
              <a:rPr lang="en-US" sz="2000" dirty="0">
                <a:solidFill>
                  <a:srgbClr val="00B0F0"/>
                </a:solidFill>
                <a:latin typeface="Arial" panose="020B0604020202020204" pitchFamily="34" charset="0"/>
                <a:ea typeface="Times New Roman" panose="02020603050405020304" pitchFamily="18" charset="0"/>
              </a:rPr>
              <a:t> = a constant. Evaluate “a constant” for an adiabatic process involving exactly 2.0 mol of an ideal gas passing through the state having exactly </a:t>
            </a:r>
            <a:r>
              <a:rPr lang="en-US" sz="2000" i="1" dirty="0">
                <a:solidFill>
                  <a:srgbClr val="00B0F0"/>
                </a:solidFill>
                <a:latin typeface="Arial" panose="020B0604020202020204" pitchFamily="34" charset="0"/>
                <a:ea typeface="Times New Roman" panose="02020603050405020304" pitchFamily="18" charset="0"/>
              </a:rPr>
              <a:t>p</a:t>
            </a:r>
            <a:r>
              <a:rPr lang="en-US" sz="2000" dirty="0">
                <a:solidFill>
                  <a:srgbClr val="00B0F0"/>
                </a:solidFill>
                <a:latin typeface="Arial" panose="020B0604020202020204" pitchFamily="34" charset="0"/>
                <a:ea typeface="Times New Roman" panose="02020603050405020304" pitchFamily="18" charset="0"/>
              </a:rPr>
              <a:t> = 1.0 atm and </a:t>
            </a:r>
            <a:r>
              <a:rPr lang="en-US" sz="2000" i="1" dirty="0">
                <a:solidFill>
                  <a:srgbClr val="00B0F0"/>
                </a:solidFill>
                <a:latin typeface="Arial" panose="020B0604020202020204" pitchFamily="34" charset="0"/>
                <a:ea typeface="Times New Roman" panose="02020603050405020304" pitchFamily="18" charset="0"/>
              </a:rPr>
              <a:t>T</a:t>
            </a:r>
            <a:r>
              <a:rPr lang="en-US" sz="2000" dirty="0">
                <a:solidFill>
                  <a:srgbClr val="00B0F0"/>
                </a:solidFill>
                <a:latin typeface="Arial" panose="020B0604020202020204" pitchFamily="34" charset="0"/>
                <a:ea typeface="Times New Roman" panose="02020603050405020304" pitchFamily="18" charset="0"/>
              </a:rPr>
              <a:t> = 300 K. Assume a </a:t>
            </a:r>
            <a:r>
              <a:rPr lang="en-US" sz="2000" dirty="0">
                <a:solidFill>
                  <a:srgbClr val="C00000"/>
                </a:solidFill>
                <a:latin typeface="Arial" panose="020B0604020202020204" pitchFamily="34" charset="0"/>
                <a:ea typeface="Times New Roman" panose="02020603050405020304" pitchFamily="18" charset="0"/>
              </a:rPr>
              <a:t>diatomic gas </a:t>
            </a:r>
            <a:r>
              <a:rPr lang="en-US" sz="2000" dirty="0">
                <a:solidFill>
                  <a:srgbClr val="00B0F0"/>
                </a:solidFill>
                <a:latin typeface="Arial" panose="020B0604020202020204" pitchFamily="34" charset="0"/>
                <a:ea typeface="Times New Roman" panose="02020603050405020304" pitchFamily="18" charset="0"/>
              </a:rPr>
              <a:t>whose molecules rotate but do not oscillate.</a:t>
            </a:r>
            <a:endParaRPr lang="en-US" sz="2000" dirty="0">
              <a:solidFill>
                <a:srgbClr val="00B0F0"/>
              </a:solidFill>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D3C78355-E6EE-45F5-9C59-618DD24A7EF8}"/>
              </a:ext>
            </a:extLst>
          </p:cNvPr>
          <p:cNvSpPr/>
          <p:nvPr/>
        </p:nvSpPr>
        <p:spPr>
          <a:xfrm>
            <a:off x="73304" y="1942105"/>
            <a:ext cx="2382383" cy="461665"/>
          </a:xfrm>
          <a:prstGeom prst="rect">
            <a:avLst/>
          </a:prstGeom>
        </p:spPr>
        <p:txBody>
          <a:bodyPr wrap="none">
            <a:spAutoFit/>
          </a:bodyPr>
          <a:lstStyle/>
          <a:p>
            <a:r>
              <a:rPr lang="en-US" sz="2400" dirty="0">
                <a:solidFill>
                  <a:srgbClr val="00B050"/>
                </a:solidFill>
                <a:latin typeface="Arial" panose="020B0604020202020204" pitchFamily="34" charset="0"/>
                <a:cs typeface="Arial" panose="020B0604020202020204" pitchFamily="34" charset="0"/>
              </a:rPr>
              <a:t>Here, n = 2 mol </a:t>
            </a:r>
            <a:endParaRPr lang="en-US" dirty="0"/>
          </a:p>
        </p:txBody>
      </p:sp>
      <p:sp>
        <p:nvSpPr>
          <p:cNvPr id="8" name="Rectangle 7">
            <a:extLst>
              <a:ext uri="{FF2B5EF4-FFF2-40B4-BE49-F238E27FC236}">
                <a16:creationId xmlns:a16="http://schemas.microsoft.com/office/drawing/2014/main" id="{D5F13367-C286-4D9D-8285-7C857264816E}"/>
              </a:ext>
            </a:extLst>
          </p:cNvPr>
          <p:cNvSpPr/>
          <p:nvPr/>
        </p:nvSpPr>
        <p:spPr>
          <a:xfrm>
            <a:off x="133093" y="2427375"/>
            <a:ext cx="3609514" cy="461665"/>
          </a:xfrm>
          <a:prstGeom prst="rect">
            <a:avLst/>
          </a:prstGeom>
        </p:spPr>
        <p:txBody>
          <a:bodyPr wrap="none">
            <a:spAutoFit/>
          </a:bodyPr>
          <a:lstStyle/>
          <a:p>
            <a:r>
              <a:rPr lang="en-US" sz="2400" dirty="0">
                <a:solidFill>
                  <a:srgbClr val="00B050"/>
                </a:solidFill>
                <a:latin typeface="Arial" panose="020B0604020202020204" pitchFamily="34" charset="0"/>
                <a:cs typeface="Arial" panose="020B0604020202020204" pitchFamily="34" charset="0"/>
              </a:rPr>
              <a:t>P = 1.0 </a:t>
            </a:r>
            <a:r>
              <a:rPr lang="en-US" sz="2400" dirty="0" err="1">
                <a:solidFill>
                  <a:srgbClr val="00B050"/>
                </a:solidFill>
                <a:latin typeface="Arial" panose="020B0604020202020204" pitchFamily="34" charset="0"/>
                <a:cs typeface="Arial" panose="020B0604020202020204" pitchFamily="34" charset="0"/>
              </a:rPr>
              <a:t>atm</a:t>
            </a:r>
            <a:r>
              <a:rPr lang="en-US" sz="2400" dirty="0">
                <a:solidFill>
                  <a:srgbClr val="00B050"/>
                </a:solidFill>
                <a:latin typeface="Arial" panose="020B0604020202020204" pitchFamily="34" charset="0"/>
                <a:cs typeface="Arial" panose="020B0604020202020204" pitchFamily="34" charset="0"/>
              </a:rPr>
              <a:t> = 1.0x10</a:t>
            </a:r>
            <a:r>
              <a:rPr lang="en-US" sz="2400" baseline="30000" dirty="0">
                <a:solidFill>
                  <a:srgbClr val="00B050"/>
                </a:solidFill>
                <a:latin typeface="Arial" panose="020B0604020202020204" pitchFamily="34" charset="0"/>
                <a:cs typeface="Arial" panose="020B0604020202020204" pitchFamily="34" charset="0"/>
              </a:rPr>
              <a:t>5</a:t>
            </a:r>
            <a:r>
              <a:rPr lang="en-US" sz="2400" dirty="0">
                <a:solidFill>
                  <a:srgbClr val="00B050"/>
                </a:solidFill>
                <a:latin typeface="Arial" panose="020B0604020202020204" pitchFamily="34" charset="0"/>
                <a:cs typeface="Arial" panose="020B0604020202020204" pitchFamily="34" charset="0"/>
              </a:rPr>
              <a:t> Pa</a:t>
            </a:r>
            <a:endParaRPr lang="en-US" dirty="0"/>
          </a:p>
        </p:txBody>
      </p:sp>
      <p:sp>
        <p:nvSpPr>
          <p:cNvPr id="9" name="Rectangle 8">
            <a:extLst>
              <a:ext uri="{FF2B5EF4-FFF2-40B4-BE49-F238E27FC236}">
                <a16:creationId xmlns:a16="http://schemas.microsoft.com/office/drawing/2014/main" id="{8F2F3033-7D62-49DD-88F3-DA25868A3A1F}"/>
              </a:ext>
            </a:extLst>
          </p:cNvPr>
          <p:cNvSpPr/>
          <p:nvPr/>
        </p:nvSpPr>
        <p:spPr>
          <a:xfrm>
            <a:off x="2465469" y="1865884"/>
            <a:ext cx="1640629" cy="461665"/>
          </a:xfrm>
          <a:prstGeom prst="rect">
            <a:avLst/>
          </a:prstGeom>
        </p:spPr>
        <p:txBody>
          <a:bodyPr wrap="square">
            <a:spAutoFit/>
          </a:bodyPr>
          <a:lstStyle/>
          <a:p>
            <a:r>
              <a:rPr lang="en-US" sz="2400" dirty="0">
                <a:solidFill>
                  <a:srgbClr val="00B050"/>
                </a:solidFill>
                <a:latin typeface="Arial" panose="020B0604020202020204" pitchFamily="34" charset="0"/>
                <a:cs typeface="Arial" panose="020B0604020202020204" pitchFamily="34" charset="0"/>
              </a:rPr>
              <a:t>T = 300 K</a:t>
            </a:r>
            <a:endParaRPr lang="en-US" dirty="0"/>
          </a:p>
        </p:txBody>
      </p:sp>
      <p:sp>
        <p:nvSpPr>
          <p:cNvPr id="10" name="Rectangle 9">
            <a:extLst>
              <a:ext uri="{FF2B5EF4-FFF2-40B4-BE49-F238E27FC236}">
                <a16:creationId xmlns:a16="http://schemas.microsoft.com/office/drawing/2014/main" id="{04176531-E808-4D85-9959-AAD08990D065}"/>
              </a:ext>
            </a:extLst>
          </p:cNvPr>
          <p:cNvSpPr/>
          <p:nvPr/>
        </p:nvSpPr>
        <p:spPr>
          <a:xfrm>
            <a:off x="105804" y="3770575"/>
            <a:ext cx="10230680" cy="830997"/>
          </a:xfrm>
          <a:prstGeom prst="rect">
            <a:avLst/>
          </a:prstGeom>
        </p:spPr>
        <p:txBody>
          <a:bodyPr wrap="square">
            <a:spAutoFit/>
          </a:bodyPr>
          <a:lstStyle/>
          <a:p>
            <a:r>
              <a:rPr lang="en-US" sz="2400" dirty="0">
                <a:solidFill>
                  <a:srgbClr val="00B0F0"/>
                </a:solidFill>
                <a:latin typeface="Arial" panose="020B0604020202020204" pitchFamily="34" charset="0"/>
                <a:ea typeface="Times New Roman" panose="02020603050405020304" pitchFamily="18" charset="0"/>
              </a:rPr>
              <a:t>Diatomic gas whose molecules rotate </a:t>
            </a:r>
          </a:p>
          <a:p>
            <a:r>
              <a:rPr lang="en-US" sz="2400" dirty="0">
                <a:solidFill>
                  <a:srgbClr val="00B0F0"/>
                </a:solidFill>
                <a:latin typeface="Arial" panose="020B0604020202020204" pitchFamily="34" charset="0"/>
                <a:ea typeface="Times New Roman" panose="02020603050405020304" pitchFamily="18" charset="0"/>
              </a:rPr>
              <a:t>but do not oscillate, f = 3+2 = 5</a:t>
            </a:r>
            <a:endParaRPr lang="en-US"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E5A0F39-2C18-4091-AE15-A09A49D342D9}"/>
                  </a:ext>
                </a:extLst>
              </p:cNvPr>
              <p:cNvSpPr/>
              <p:nvPr/>
            </p:nvSpPr>
            <p:spPr>
              <a:xfrm>
                <a:off x="198313" y="4627273"/>
                <a:ext cx="4232331" cy="525400"/>
              </a:xfrm>
              <a:prstGeom prst="rect">
                <a:avLst/>
              </a:prstGeom>
            </p:spPr>
            <p:txBody>
              <a:bodyPr wrap="square">
                <a:spAutoFit/>
              </a:bodyPr>
              <a:lstStyle/>
              <a:p>
                <a:pPr lvl="0">
                  <a:defRPr/>
                </a:pPr>
                <a:r>
                  <a:rPr lang="en-US" sz="2400" dirty="0">
                    <a:solidFill>
                      <a:srgbClr val="00B0F0"/>
                    </a:solidFill>
                    <a:latin typeface="Arial" panose="020B0604020202020204" pitchFamily="34" charset="0"/>
                    <a:cs typeface="Arial" panose="020B0604020202020204" pitchFamily="34" charset="0"/>
                  </a:rPr>
                  <a:t>C</a:t>
                </a:r>
                <a:r>
                  <a:rPr lang="en-US" sz="2400" baseline="-25000" dirty="0">
                    <a:solidFill>
                      <a:srgbClr val="00B0F0"/>
                    </a:solidFill>
                    <a:latin typeface="Arial" panose="020B0604020202020204" pitchFamily="34" charset="0"/>
                    <a:cs typeface="Arial" panose="020B0604020202020204" pitchFamily="34" charset="0"/>
                  </a:rPr>
                  <a:t>V</a:t>
                </a:r>
                <a:r>
                  <a:rPr lang="en-US" sz="2400" dirty="0">
                    <a:solidFill>
                      <a:srgbClr val="00B0F0"/>
                    </a:solidFill>
                    <a:latin typeface="Arial" panose="020B0604020202020204" pitchFamily="34" charset="0"/>
                    <a:cs typeface="Arial" panose="020B0604020202020204" pitchFamily="34" charset="0"/>
                  </a:rPr>
                  <a:t> = (</a:t>
                </a:r>
                <a14:m>
                  <m:oMath xmlns:m="http://schemas.openxmlformats.org/officeDocument/2006/math">
                    <m:box>
                      <m:boxPr>
                        <m:ctrlPr>
                          <a:rPr lang="en-US" sz="2400" i="1">
                            <a:solidFill>
                              <a:srgbClr val="00B0F0"/>
                            </a:solidFill>
                            <a:latin typeface="Cambria Math" panose="02040503050406030204" pitchFamily="18" charset="0"/>
                            <a:cs typeface="Arial" panose="020B0604020202020204" pitchFamily="34" charset="0"/>
                          </a:rPr>
                        </m:ctrlPr>
                      </m:boxPr>
                      <m:e>
                        <m:argPr>
                          <m:argSz m:val="-1"/>
                        </m:argPr>
                        <m:f>
                          <m:fPr>
                            <m:ctrlPr>
                              <a:rPr lang="en-US" sz="2400" i="1">
                                <a:solidFill>
                                  <a:srgbClr val="00B0F0"/>
                                </a:solidFill>
                                <a:latin typeface="Cambria Math" panose="02040503050406030204" pitchFamily="18" charset="0"/>
                                <a:cs typeface="Arial" panose="020B0604020202020204" pitchFamily="34" charset="0"/>
                              </a:rPr>
                            </m:ctrlPr>
                          </m:fPr>
                          <m:num>
                            <m:r>
                              <a:rPr lang="en-US" sz="2400" i="1">
                                <a:solidFill>
                                  <a:srgbClr val="00B0F0"/>
                                </a:solidFill>
                                <a:latin typeface="Cambria Math" panose="02040503050406030204" pitchFamily="18" charset="0"/>
                                <a:cs typeface="Arial" panose="020B0604020202020204" pitchFamily="34" charset="0"/>
                              </a:rPr>
                              <m:t>𝑓</m:t>
                            </m:r>
                          </m:num>
                          <m:den>
                            <m:r>
                              <a:rPr lang="en-US" sz="2400" i="1">
                                <a:solidFill>
                                  <a:srgbClr val="00B0F0"/>
                                </a:solidFill>
                                <a:latin typeface="Cambria Math" panose="02040503050406030204" pitchFamily="18" charset="0"/>
                                <a:cs typeface="Arial" panose="020B0604020202020204" pitchFamily="34" charset="0"/>
                              </a:rPr>
                              <m:t>2</m:t>
                            </m:r>
                          </m:den>
                        </m:f>
                      </m:e>
                    </m:box>
                    <m:r>
                      <a:rPr lang="en-US" sz="2400">
                        <a:solidFill>
                          <a:srgbClr val="00B0F0"/>
                        </a:solidFill>
                        <a:latin typeface="Cambria Math" panose="02040503050406030204" pitchFamily="18" charset="0"/>
                        <a:cs typeface="Arial" panose="020B0604020202020204" pitchFamily="34" charset="0"/>
                      </a:rPr>
                      <m:t>)</m:t>
                    </m:r>
                    <m:r>
                      <m:rPr>
                        <m:sty m:val="p"/>
                      </m:rPr>
                      <a:rPr lang="en-US" sz="2400">
                        <a:solidFill>
                          <a:srgbClr val="00B0F0"/>
                        </a:solidFill>
                        <a:latin typeface="Cambria Math" panose="02040503050406030204" pitchFamily="18" charset="0"/>
                        <a:cs typeface="Arial" panose="020B0604020202020204" pitchFamily="34" charset="0"/>
                      </a:rPr>
                      <m:t>R</m:t>
                    </m:r>
                    <m:r>
                      <a:rPr lang="en-US" sz="2400" b="0" i="0" smtClean="0">
                        <a:solidFill>
                          <a:srgbClr val="00B0F0"/>
                        </a:solidFill>
                        <a:latin typeface="Cambria Math" panose="02040503050406030204" pitchFamily="18" charset="0"/>
                        <a:cs typeface="Arial" panose="020B0604020202020204" pitchFamily="34" charset="0"/>
                      </a:rPr>
                      <m:t>=</m:t>
                    </m:r>
                  </m:oMath>
                </a14:m>
                <a:r>
                  <a:rPr lang="en-US" sz="2400" dirty="0">
                    <a:solidFill>
                      <a:srgbClr val="00B0F0"/>
                    </a:solidFill>
                    <a:latin typeface="Arial" panose="020B0604020202020204" pitchFamily="34" charset="0"/>
                    <a:cs typeface="Arial" panose="020B0604020202020204" pitchFamily="34" charset="0"/>
                  </a:rPr>
                  <a:t> (</a:t>
                </a:r>
                <a14:m>
                  <m:oMath xmlns:m="http://schemas.openxmlformats.org/officeDocument/2006/math">
                    <m:box>
                      <m:boxPr>
                        <m:ctrlPr>
                          <a:rPr lang="en-US" sz="2400" i="1">
                            <a:solidFill>
                              <a:srgbClr val="00B0F0"/>
                            </a:solidFill>
                            <a:latin typeface="Cambria Math" panose="02040503050406030204" pitchFamily="18" charset="0"/>
                            <a:cs typeface="Arial" panose="020B0604020202020204" pitchFamily="34" charset="0"/>
                          </a:rPr>
                        </m:ctrlPr>
                      </m:boxPr>
                      <m:e>
                        <m:argPr>
                          <m:argSz m:val="-1"/>
                        </m:argPr>
                        <m:f>
                          <m:fPr>
                            <m:ctrlPr>
                              <a:rPr lang="en-US" sz="2400" i="1">
                                <a:solidFill>
                                  <a:srgbClr val="00B0F0"/>
                                </a:solidFill>
                                <a:latin typeface="Cambria Math" panose="02040503050406030204" pitchFamily="18" charset="0"/>
                                <a:cs typeface="Arial" panose="020B0604020202020204" pitchFamily="34" charset="0"/>
                              </a:rPr>
                            </m:ctrlPr>
                          </m:fPr>
                          <m:num>
                            <m:r>
                              <a:rPr lang="en-US" sz="2400" b="0" i="1" smtClean="0">
                                <a:solidFill>
                                  <a:srgbClr val="00B0F0"/>
                                </a:solidFill>
                                <a:latin typeface="Cambria Math" panose="02040503050406030204" pitchFamily="18" charset="0"/>
                                <a:cs typeface="Arial" panose="020B0604020202020204" pitchFamily="34" charset="0"/>
                              </a:rPr>
                              <m:t>5</m:t>
                            </m:r>
                          </m:num>
                          <m:den>
                            <m:r>
                              <a:rPr lang="en-US" sz="2400" i="1">
                                <a:solidFill>
                                  <a:srgbClr val="00B0F0"/>
                                </a:solidFill>
                                <a:latin typeface="Cambria Math" panose="02040503050406030204" pitchFamily="18" charset="0"/>
                                <a:cs typeface="Arial" panose="020B0604020202020204" pitchFamily="34" charset="0"/>
                              </a:rPr>
                              <m:t>2</m:t>
                            </m:r>
                          </m:den>
                        </m:f>
                      </m:e>
                    </m:box>
                    <m:r>
                      <a:rPr lang="en-US" sz="2400">
                        <a:solidFill>
                          <a:srgbClr val="00B0F0"/>
                        </a:solidFill>
                        <a:latin typeface="Cambria Math" panose="02040503050406030204" pitchFamily="18" charset="0"/>
                        <a:cs typeface="Arial" panose="020B0604020202020204" pitchFamily="34" charset="0"/>
                      </a:rPr>
                      <m:t>)</m:t>
                    </m:r>
                    <m:r>
                      <m:rPr>
                        <m:sty m:val="p"/>
                      </m:rPr>
                      <a:rPr lang="en-US" sz="2400">
                        <a:solidFill>
                          <a:srgbClr val="00B0F0"/>
                        </a:solidFill>
                        <a:latin typeface="Cambria Math" panose="02040503050406030204" pitchFamily="18" charset="0"/>
                        <a:cs typeface="Arial" panose="020B0604020202020204" pitchFamily="34" charset="0"/>
                      </a:rPr>
                      <m:t>R</m:t>
                    </m:r>
                  </m:oMath>
                </a14:m>
                <a:endParaRPr lang="en-US" sz="2400" dirty="0">
                  <a:solidFill>
                    <a:srgbClr val="00B0F0"/>
                  </a:solidFill>
                  <a:latin typeface="Arial" panose="020B0604020202020204" pitchFamily="34" charset="0"/>
                  <a:cs typeface="Arial" panose="020B0604020202020204" pitchFamily="34" charset="0"/>
                </a:endParaRPr>
              </a:p>
            </p:txBody>
          </p:sp>
        </mc:Choice>
        <mc:Fallback xmlns="">
          <p:sp>
            <p:nvSpPr>
              <p:cNvPr id="11" name="Rectangle 10">
                <a:extLst>
                  <a:ext uri="{FF2B5EF4-FFF2-40B4-BE49-F238E27FC236}">
                    <a16:creationId xmlns="" xmlns:a16="http://schemas.microsoft.com/office/drawing/2014/main" xmlns:a14="http://schemas.microsoft.com/office/drawing/2010/main" id="{EE5A0F39-2C18-4091-AE15-A09A49D342D9}"/>
                  </a:ext>
                </a:extLst>
              </p:cNvPr>
              <p:cNvSpPr>
                <a:spLocks noRot="1" noChangeAspect="1" noMove="1" noResize="1" noEditPoints="1" noAdjustHandles="1" noChangeArrowheads="1" noChangeShapeType="1" noTextEdit="1"/>
              </p:cNvSpPr>
              <p:nvPr/>
            </p:nvSpPr>
            <p:spPr>
              <a:xfrm>
                <a:off x="198313" y="4627273"/>
                <a:ext cx="4232331" cy="525400"/>
              </a:xfrm>
              <a:prstGeom prst="rect">
                <a:avLst/>
              </a:prstGeom>
              <a:blipFill rotWithShape="0">
                <a:blip r:embed="rId2"/>
                <a:stretch>
                  <a:fillRect l="-2305" t="-6977" b="-16279"/>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5958598A-383B-493B-A567-B432EC6F5055}"/>
              </a:ext>
            </a:extLst>
          </p:cNvPr>
          <p:cNvSpPr/>
          <p:nvPr/>
        </p:nvSpPr>
        <p:spPr>
          <a:xfrm>
            <a:off x="198314" y="5119578"/>
            <a:ext cx="1851789" cy="461665"/>
          </a:xfrm>
          <a:prstGeom prst="rect">
            <a:avLst/>
          </a:prstGeom>
        </p:spPr>
        <p:txBody>
          <a:bodyPr wrap="none">
            <a:spAutoFit/>
          </a:bodyPr>
          <a:lstStyle/>
          <a:p>
            <a:pPr lvl="0"/>
            <a:r>
              <a:rPr lang="en-US" sz="2400" dirty="0">
                <a:latin typeface="Arial" panose="020B0604020202020204" pitchFamily="34" charset="0"/>
                <a:cs typeface="Arial" panose="020B0604020202020204" pitchFamily="34" charset="0"/>
              </a:rPr>
              <a:t>C</a:t>
            </a:r>
            <a:r>
              <a:rPr lang="en-US" sz="2400" baseline="-25000" dirty="0">
                <a:latin typeface="Arial" panose="020B0604020202020204" pitchFamily="34" charset="0"/>
                <a:cs typeface="Arial" panose="020B0604020202020204" pitchFamily="34" charset="0"/>
              </a:rPr>
              <a:t>p</a:t>
            </a:r>
            <a:r>
              <a:rPr lang="en-US" sz="2400" dirty="0">
                <a:latin typeface="Arial" panose="020B0604020202020204" pitchFamily="34" charset="0"/>
                <a:cs typeface="Arial" panose="020B0604020202020204" pitchFamily="34" charset="0"/>
              </a:rPr>
              <a:t> –  C</a:t>
            </a:r>
            <a:r>
              <a:rPr lang="en-US" sz="2400" baseline="-25000" dirty="0">
                <a:latin typeface="Arial" panose="020B0604020202020204" pitchFamily="34" charset="0"/>
                <a:cs typeface="Arial" panose="020B0604020202020204" pitchFamily="34" charset="0"/>
              </a:rPr>
              <a:t>V </a:t>
            </a:r>
            <a:r>
              <a:rPr lang="en-US" sz="2400" dirty="0">
                <a:latin typeface="Arial" panose="020B0604020202020204" pitchFamily="34" charset="0"/>
                <a:cs typeface="Arial" panose="020B0604020202020204" pitchFamily="34" charset="0"/>
              </a:rPr>
              <a:t>= R</a:t>
            </a:r>
            <a:endParaRPr lang="en-US"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081B67CD-7A35-4083-94A4-98DD4539EEF6}"/>
                  </a:ext>
                </a:extLst>
              </p:cNvPr>
              <p:cNvSpPr/>
              <p:nvPr/>
            </p:nvSpPr>
            <p:spPr>
              <a:xfrm>
                <a:off x="198314" y="5543800"/>
                <a:ext cx="4232331" cy="497637"/>
              </a:xfrm>
              <a:prstGeom prst="rect">
                <a:avLst/>
              </a:prstGeom>
            </p:spPr>
            <p:txBody>
              <a:bodyPr wrap="square">
                <a:spAutoFit/>
              </a:bodyPr>
              <a:lstStyle/>
              <a:p>
                <a:pPr lvl="0"/>
                <a:r>
                  <a:rPr lang="en-US" sz="2400" dirty="0">
                    <a:solidFill>
                      <a:schemeClr val="tx1"/>
                    </a:solidFill>
                    <a:latin typeface="Arial" panose="020B0604020202020204" pitchFamily="34" charset="0"/>
                    <a:cs typeface="Arial" panose="020B0604020202020204" pitchFamily="34" charset="0"/>
                  </a:rPr>
                  <a:t>C</a:t>
                </a:r>
                <a:r>
                  <a:rPr lang="en-US" sz="2400" baseline="-25000" dirty="0">
                    <a:solidFill>
                      <a:schemeClr val="tx1"/>
                    </a:solidFill>
                    <a:latin typeface="Arial" panose="020B0604020202020204" pitchFamily="34" charset="0"/>
                    <a:cs typeface="Arial" panose="020B0604020202020204" pitchFamily="34" charset="0"/>
                  </a:rPr>
                  <a:t>p</a:t>
                </a:r>
                <a:r>
                  <a:rPr lang="en-US" sz="2400" dirty="0">
                    <a:solidFill>
                      <a:schemeClr val="tx1"/>
                    </a:solidFill>
                    <a:latin typeface="Arial" panose="020B0604020202020204" pitchFamily="34" charset="0"/>
                    <a:cs typeface="Arial" panose="020B0604020202020204" pitchFamily="34" charset="0"/>
                  </a:rPr>
                  <a:t> =  C</a:t>
                </a:r>
                <a:r>
                  <a:rPr lang="en-US" sz="2400" baseline="-25000" dirty="0">
                    <a:solidFill>
                      <a:schemeClr val="tx1"/>
                    </a:solidFill>
                    <a:latin typeface="Arial" panose="020B0604020202020204" pitchFamily="34" charset="0"/>
                    <a:cs typeface="Arial" panose="020B0604020202020204" pitchFamily="34" charset="0"/>
                  </a:rPr>
                  <a:t>V </a:t>
                </a:r>
                <a:r>
                  <a:rPr lang="en-US" sz="2400" dirty="0">
                    <a:solidFill>
                      <a:schemeClr val="tx1"/>
                    </a:solidFill>
                    <a:latin typeface="Arial" panose="020B0604020202020204" pitchFamily="34" charset="0"/>
                    <a:cs typeface="Arial" panose="020B0604020202020204" pitchFamily="34" charset="0"/>
                  </a:rPr>
                  <a:t>+ R = (</a:t>
                </a:r>
                <a14:m>
                  <m:oMath xmlns:m="http://schemas.openxmlformats.org/officeDocument/2006/math">
                    <m:box>
                      <m:boxPr>
                        <m:ctrlPr>
                          <a:rPr lang="en-US" sz="2400" i="1">
                            <a:solidFill>
                              <a:schemeClr val="tx1"/>
                            </a:solidFill>
                            <a:latin typeface="Cambria Math" panose="02040503050406030204" pitchFamily="18" charset="0"/>
                            <a:cs typeface="Arial" panose="020B0604020202020204" pitchFamily="34" charset="0"/>
                          </a:rPr>
                        </m:ctrlPr>
                      </m:boxPr>
                      <m:e>
                        <m:argPr>
                          <m:argSz m:val="-1"/>
                        </m:argPr>
                        <m:f>
                          <m:fPr>
                            <m:ctrlPr>
                              <a:rPr lang="en-US" sz="2400" i="1">
                                <a:solidFill>
                                  <a:schemeClr val="tx1"/>
                                </a:solidFill>
                                <a:latin typeface="Cambria Math" panose="02040503050406030204" pitchFamily="18" charset="0"/>
                                <a:cs typeface="Arial" panose="020B0604020202020204" pitchFamily="34" charset="0"/>
                              </a:rPr>
                            </m:ctrlPr>
                          </m:fPr>
                          <m:num>
                            <m:r>
                              <a:rPr lang="en-US" sz="2400" i="1">
                                <a:solidFill>
                                  <a:schemeClr val="tx1"/>
                                </a:solidFill>
                                <a:latin typeface="Cambria Math" panose="02040503050406030204" pitchFamily="18" charset="0"/>
                                <a:cs typeface="Arial" panose="020B0604020202020204" pitchFamily="34" charset="0"/>
                              </a:rPr>
                              <m:t>5</m:t>
                            </m:r>
                          </m:num>
                          <m:den>
                            <m:r>
                              <a:rPr lang="en-US" sz="2400" i="1">
                                <a:solidFill>
                                  <a:schemeClr val="tx1"/>
                                </a:solidFill>
                                <a:latin typeface="Cambria Math" panose="02040503050406030204" pitchFamily="18" charset="0"/>
                                <a:cs typeface="Arial" panose="020B0604020202020204" pitchFamily="34" charset="0"/>
                              </a:rPr>
                              <m:t>2</m:t>
                            </m:r>
                          </m:den>
                        </m:f>
                      </m:e>
                    </m:box>
                    <m:r>
                      <a:rPr lang="en-US" sz="2400">
                        <a:solidFill>
                          <a:schemeClr val="tx1"/>
                        </a:solidFill>
                        <a:latin typeface="Cambria Math" panose="02040503050406030204" pitchFamily="18" charset="0"/>
                        <a:cs typeface="Arial" panose="020B0604020202020204" pitchFamily="34" charset="0"/>
                      </a:rPr>
                      <m:t>)</m:t>
                    </m:r>
                    <m:r>
                      <m:rPr>
                        <m:sty m:val="p"/>
                      </m:rPr>
                      <a:rPr lang="en-US" sz="2400">
                        <a:solidFill>
                          <a:schemeClr val="tx1"/>
                        </a:solidFill>
                        <a:latin typeface="Cambria Math" panose="02040503050406030204" pitchFamily="18" charset="0"/>
                        <a:cs typeface="Arial" panose="020B0604020202020204" pitchFamily="34" charset="0"/>
                      </a:rPr>
                      <m:t>R</m:t>
                    </m:r>
                  </m:oMath>
                </a14:m>
                <a:r>
                  <a:rPr lang="en-US" sz="2400" baseline="-25000" dirty="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 R = (</a:t>
                </a:r>
                <a14:m>
                  <m:oMath xmlns:m="http://schemas.openxmlformats.org/officeDocument/2006/math">
                    <m:box>
                      <m:boxPr>
                        <m:ctrlPr>
                          <a:rPr lang="en-US" sz="2400" i="1" smtClean="0">
                            <a:solidFill>
                              <a:schemeClr val="tx1"/>
                            </a:solidFill>
                            <a:latin typeface="Cambria Math" panose="02040503050406030204" pitchFamily="18" charset="0"/>
                            <a:cs typeface="Arial" panose="020B0604020202020204" pitchFamily="34" charset="0"/>
                          </a:rPr>
                        </m:ctrlPr>
                      </m:boxPr>
                      <m:e>
                        <m:argPr>
                          <m:argSz m:val="-1"/>
                        </m:argPr>
                        <m:f>
                          <m:fPr>
                            <m:ctrlPr>
                              <a:rPr lang="en-US" sz="2400" i="1">
                                <a:solidFill>
                                  <a:schemeClr val="tx1"/>
                                </a:solidFill>
                                <a:latin typeface="Cambria Math" panose="02040503050406030204" pitchFamily="18" charset="0"/>
                                <a:cs typeface="Arial" panose="020B0604020202020204" pitchFamily="34" charset="0"/>
                              </a:rPr>
                            </m:ctrlPr>
                          </m:fPr>
                          <m:num>
                            <m:r>
                              <a:rPr lang="en-US" sz="2400" b="0" i="1" smtClean="0">
                                <a:solidFill>
                                  <a:schemeClr val="tx1"/>
                                </a:solidFill>
                                <a:latin typeface="Cambria Math" panose="02040503050406030204" pitchFamily="18" charset="0"/>
                                <a:cs typeface="Arial" panose="020B0604020202020204" pitchFamily="34" charset="0"/>
                              </a:rPr>
                              <m:t>7</m:t>
                            </m:r>
                          </m:num>
                          <m:den>
                            <m:r>
                              <a:rPr lang="en-US" sz="2400" i="1">
                                <a:solidFill>
                                  <a:schemeClr val="tx1"/>
                                </a:solidFill>
                                <a:latin typeface="Cambria Math" panose="02040503050406030204" pitchFamily="18" charset="0"/>
                                <a:cs typeface="Arial" panose="020B0604020202020204" pitchFamily="34" charset="0"/>
                              </a:rPr>
                              <m:t>2</m:t>
                            </m:r>
                          </m:den>
                        </m:f>
                      </m:e>
                    </m:box>
                    <m:r>
                      <a:rPr lang="en-US" sz="2400">
                        <a:solidFill>
                          <a:schemeClr val="tx1"/>
                        </a:solidFill>
                        <a:latin typeface="Cambria Math" panose="02040503050406030204" pitchFamily="18" charset="0"/>
                        <a:cs typeface="Arial" panose="020B0604020202020204" pitchFamily="34" charset="0"/>
                      </a:rPr>
                      <m:t>)</m:t>
                    </m:r>
                    <m:r>
                      <m:rPr>
                        <m:sty m:val="p"/>
                      </m:rPr>
                      <a:rPr lang="en-US" sz="2400">
                        <a:solidFill>
                          <a:schemeClr val="tx1"/>
                        </a:solidFill>
                        <a:latin typeface="Cambria Math" panose="02040503050406030204" pitchFamily="18" charset="0"/>
                        <a:cs typeface="Arial" panose="020B0604020202020204" pitchFamily="34" charset="0"/>
                      </a:rPr>
                      <m:t>R</m:t>
                    </m:r>
                  </m:oMath>
                </a14:m>
                <a:r>
                  <a:rPr lang="en-US" sz="2400" dirty="0">
                    <a:solidFill>
                      <a:schemeClr val="tx1"/>
                    </a:solidFill>
                    <a:latin typeface="Arial" panose="020B0604020202020204" pitchFamily="34" charset="0"/>
                    <a:cs typeface="Arial" panose="020B0604020202020204" pitchFamily="34" charset="0"/>
                  </a:rPr>
                  <a:t> </a:t>
                </a:r>
                <a:endParaRPr lang="en-US" dirty="0">
                  <a:solidFill>
                    <a:schemeClr val="tx1"/>
                  </a:solidFill>
                </a:endParaRPr>
              </a:p>
            </p:txBody>
          </p:sp>
        </mc:Choice>
        <mc:Fallback xmlns="">
          <p:sp>
            <p:nvSpPr>
              <p:cNvPr id="15" name="Rectangle 14">
                <a:extLst>
                  <a:ext uri="{FF2B5EF4-FFF2-40B4-BE49-F238E27FC236}">
                    <a16:creationId xmlns="" xmlns:a16="http://schemas.microsoft.com/office/drawing/2014/main" xmlns:a14="http://schemas.microsoft.com/office/drawing/2010/main" id="{081B67CD-7A35-4083-94A4-98DD4539EEF6}"/>
                  </a:ext>
                </a:extLst>
              </p:cNvPr>
              <p:cNvSpPr>
                <a:spLocks noRot="1" noChangeAspect="1" noMove="1" noResize="1" noEditPoints="1" noAdjustHandles="1" noChangeArrowheads="1" noChangeShapeType="1" noTextEdit="1"/>
              </p:cNvSpPr>
              <p:nvPr/>
            </p:nvSpPr>
            <p:spPr>
              <a:xfrm>
                <a:off x="198314" y="5543800"/>
                <a:ext cx="4232331" cy="497637"/>
              </a:xfrm>
              <a:prstGeom prst="rect">
                <a:avLst/>
              </a:prstGeom>
              <a:blipFill rotWithShape="0">
                <a:blip r:embed="rId3"/>
                <a:stretch>
                  <a:fillRect l="-2305" t="-9756" b="-195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B707B2DD-B60A-41E0-9C4E-9457BE24889E}"/>
                  </a:ext>
                </a:extLst>
              </p:cNvPr>
              <p:cNvSpPr/>
              <p:nvPr/>
            </p:nvSpPr>
            <p:spPr>
              <a:xfrm>
                <a:off x="314043" y="5933403"/>
                <a:ext cx="3707008" cy="911403"/>
              </a:xfrm>
              <a:prstGeom prst="rect">
                <a:avLst/>
              </a:prstGeom>
            </p:spPr>
            <p:txBody>
              <a:bodyPr wrap="square">
                <a:spAutoFit/>
              </a:bodyPr>
              <a:lstStyle/>
              <a:p>
                <a14:m>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𝛾</m:t>
                    </m:r>
                    <m:r>
                      <a:rPr lang="en-US" sz="2400" i="1" smtClean="0">
                        <a:solidFill>
                          <a:srgbClr val="FF0000"/>
                        </a:solidFill>
                        <a:latin typeface="Cambria Math" panose="02040503050406030204" pitchFamily="18" charset="0"/>
                        <a:cs typeface="Arial" panose="020B0604020202020204" pitchFamily="34" charset="0"/>
                      </a:rPr>
                      <m:t>=</m:t>
                    </m:r>
                    <m:f>
                      <m:fPr>
                        <m:ctrlPr>
                          <a:rPr lang="en-US" sz="2400" i="1" smtClean="0">
                            <a:solidFill>
                              <a:srgbClr val="FF0000"/>
                            </a:solidFill>
                            <a:latin typeface="Cambria Math" panose="02040503050406030204" pitchFamily="18" charset="0"/>
                            <a:cs typeface="Arial" panose="020B0604020202020204" pitchFamily="34" charset="0"/>
                          </a:rPr>
                        </m:ctrlPr>
                      </m:fPr>
                      <m:num>
                        <m:sSub>
                          <m:sSubPr>
                            <m:ctrlPr>
                              <a:rPr lang="en-US" sz="2400" i="1" smtClean="0">
                                <a:solidFill>
                                  <a:srgbClr val="FF0000"/>
                                </a:solidFill>
                                <a:latin typeface="Cambria Math" panose="02040503050406030204" pitchFamily="18" charset="0"/>
                                <a:cs typeface="Arial" panose="020B0604020202020204" pitchFamily="34" charset="0"/>
                              </a:rPr>
                            </m:ctrlPr>
                          </m:sSubPr>
                          <m:e>
                            <m:r>
                              <a:rPr lang="en-US" sz="2400" b="0" i="1" smtClean="0">
                                <a:solidFill>
                                  <a:srgbClr val="FF0000"/>
                                </a:solidFill>
                                <a:latin typeface="Cambria Math" panose="02040503050406030204" pitchFamily="18" charset="0"/>
                                <a:cs typeface="Arial" panose="020B0604020202020204" pitchFamily="34" charset="0"/>
                              </a:rPr>
                              <m:t>𝑐</m:t>
                            </m:r>
                          </m:e>
                          <m:sub>
                            <m:r>
                              <a:rPr lang="en-US" sz="2400" b="0" i="1" smtClean="0">
                                <a:solidFill>
                                  <a:srgbClr val="FF0000"/>
                                </a:solidFill>
                                <a:latin typeface="Cambria Math" panose="02040503050406030204" pitchFamily="18" charset="0"/>
                                <a:cs typeface="Arial" panose="020B0604020202020204" pitchFamily="34" charset="0"/>
                              </a:rPr>
                              <m:t>𝑃</m:t>
                            </m:r>
                          </m:sub>
                        </m:sSub>
                      </m:num>
                      <m:den>
                        <m:sSub>
                          <m:sSubPr>
                            <m:ctrlPr>
                              <a:rPr lang="en-US" sz="2400" i="1" smtClean="0">
                                <a:solidFill>
                                  <a:srgbClr val="FF0000"/>
                                </a:solidFill>
                                <a:latin typeface="Cambria Math" panose="02040503050406030204" pitchFamily="18" charset="0"/>
                                <a:cs typeface="Arial" panose="020B0604020202020204" pitchFamily="34" charset="0"/>
                              </a:rPr>
                            </m:ctrlPr>
                          </m:sSubPr>
                          <m:e>
                            <m:r>
                              <a:rPr lang="en-US" sz="2400" b="0" i="1" smtClean="0">
                                <a:solidFill>
                                  <a:srgbClr val="FF0000"/>
                                </a:solidFill>
                                <a:latin typeface="Cambria Math" panose="02040503050406030204" pitchFamily="18" charset="0"/>
                                <a:cs typeface="Arial" panose="020B0604020202020204" pitchFamily="34" charset="0"/>
                              </a:rPr>
                              <m:t>𝑐</m:t>
                            </m:r>
                          </m:e>
                          <m:sub>
                            <m:r>
                              <a:rPr lang="en-US" sz="2400" b="0" i="1" smtClean="0">
                                <a:solidFill>
                                  <a:srgbClr val="FF0000"/>
                                </a:solidFill>
                                <a:latin typeface="Cambria Math" panose="02040503050406030204" pitchFamily="18" charset="0"/>
                                <a:cs typeface="Arial" panose="020B0604020202020204" pitchFamily="34" charset="0"/>
                              </a:rPr>
                              <m:t>𝑣</m:t>
                            </m:r>
                          </m:sub>
                        </m:sSub>
                      </m:den>
                    </m:f>
                  </m:oMath>
                </a14:m>
                <a:r>
                  <a:rPr lang="en-US" sz="2400" dirty="0">
                    <a:solidFill>
                      <a:srgbClr val="FF0000"/>
                    </a:solidFill>
                  </a:rPr>
                  <a:t> =</a:t>
                </a:r>
                <a14:m>
                  <m:oMath xmlns:m="http://schemas.openxmlformats.org/officeDocument/2006/math">
                    <m:r>
                      <a:rPr lang="en-US" sz="2400" b="0" i="0" dirty="0" smtClean="0">
                        <a:solidFill>
                          <a:srgbClr val="FF0000"/>
                        </a:solidFill>
                        <a:latin typeface="Cambria Math" panose="02040503050406030204" pitchFamily="18" charset="0"/>
                      </a:rPr>
                      <m:t> </m:t>
                    </m:r>
                    <m:f>
                      <m:fPr>
                        <m:ctrlPr>
                          <a:rPr lang="en-US" sz="2400" i="1" dirty="0" smtClean="0">
                            <a:solidFill>
                              <a:srgbClr val="FF0000"/>
                            </a:solidFill>
                            <a:latin typeface="Cambria Math" panose="02040503050406030204" pitchFamily="18" charset="0"/>
                          </a:rPr>
                        </m:ctrlPr>
                      </m:fPr>
                      <m:num>
                        <m:f>
                          <m:fPr>
                            <m:ctrlPr>
                              <a:rPr lang="en-US" sz="2400" i="1" dirty="0" smtClean="0">
                                <a:solidFill>
                                  <a:srgbClr val="FF0000"/>
                                </a:solidFill>
                                <a:latin typeface="Cambria Math" panose="02040503050406030204" pitchFamily="18" charset="0"/>
                              </a:rPr>
                            </m:ctrlPr>
                          </m:fPr>
                          <m:num>
                            <m:r>
                              <a:rPr lang="en-US" sz="2400" b="0" i="1" dirty="0" smtClean="0">
                                <a:solidFill>
                                  <a:srgbClr val="FF0000"/>
                                </a:solidFill>
                                <a:latin typeface="Cambria Math" panose="02040503050406030204" pitchFamily="18" charset="0"/>
                              </a:rPr>
                              <m:t>7 </m:t>
                            </m:r>
                          </m:num>
                          <m:den>
                            <m:r>
                              <a:rPr lang="en-US" sz="2400" b="0" i="1" dirty="0" smtClean="0">
                                <a:solidFill>
                                  <a:srgbClr val="FF0000"/>
                                </a:solidFill>
                                <a:latin typeface="Cambria Math" panose="02040503050406030204" pitchFamily="18" charset="0"/>
                              </a:rPr>
                              <m:t>2</m:t>
                            </m:r>
                          </m:den>
                        </m:f>
                        <m:r>
                          <a:rPr lang="en-US" sz="2400" b="0" i="1" dirty="0" smtClean="0">
                            <a:solidFill>
                              <a:srgbClr val="FF0000"/>
                            </a:solidFill>
                            <a:latin typeface="Cambria Math" panose="02040503050406030204" pitchFamily="18" charset="0"/>
                          </a:rPr>
                          <m:t>𝑅</m:t>
                        </m:r>
                      </m:num>
                      <m:den>
                        <m:f>
                          <m:fPr>
                            <m:ctrlPr>
                              <a:rPr lang="en-US" sz="2400" i="1" dirty="0" smtClean="0">
                                <a:solidFill>
                                  <a:srgbClr val="FF0000"/>
                                </a:solidFill>
                                <a:latin typeface="Cambria Math" panose="02040503050406030204" pitchFamily="18" charset="0"/>
                              </a:rPr>
                            </m:ctrlPr>
                          </m:fPr>
                          <m:num>
                            <m:r>
                              <a:rPr lang="en-US" sz="2400" b="0" i="1" dirty="0" smtClean="0">
                                <a:solidFill>
                                  <a:srgbClr val="FF0000"/>
                                </a:solidFill>
                                <a:latin typeface="Cambria Math" panose="02040503050406030204" pitchFamily="18" charset="0"/>
                              </a:rPr>
                              <m:t>5</m:t>
                            </m:r>
                          </m:num>
                          <m:den>
                            <m:r>
                              <a:rPr lang="en-US" sz="2400" b="0" i="1" dirty="0" smtClean="0">
                                <a:solidFill>
                                  <a:srgbClr val="FF0000"/>
                                </a:solidFill>
                                <a:latin typeface="Cambria Math" panose="02040503050406030204" pitchFamily="18" charset="0"/>
                              </a:rPr>
                              <m:t>2</m:t>
                            </m:r>
                          </m:den>
                        </m:f>
                        <m:r>
                          <a:rPr lang="en-US" sz="2400" b="0" i="1" dirty="0" smtClean="0">
                            <a:solidFill>
                              <a:srgbClr val="FF0000"/>
                            </a:solidFill>
                            <a:latin typeface="Cambria Math" panose="02040503050406030204" pitchFamily="18" charset="0"/>
                          </a:rPr>
                          <m:t>𝑅</m:t>
                        </m:r>
                      </m:den>
                    </m:f>
                  </m:oMath>
                </a14:m>
                <a:r>
                  <a:rPr lang="en-US" sz="2400" dirty="0">
                    <a:solidFill>
                      <a:srgbClr val="FF0000"/>
                    </a:solidFill>
                  </a:rPr>
                  <a:t> = </a:t>
                </a:r>
                <a14:m>
                  <m:oMath xmlns:m="http://schemas.openxmlformats.org/officeDocument/2006/math">
                    <m:f>
                      <m:fPr>
                        <m:ctrlPr>
                          <a:rPr lang="en-US" sz="2400" i="1" smtClean="0">
                            <a:solidFill>
                              <a:srgbClr val="FF0000"/>
                            </a:solidFill>
                            <a:latin typeface="Cambria Math" panose="02040503050406030204" pitchFamily="18" charset="0"/>
                          </a:rPr>
                        </m:ctrlPr>
                      </m:fPr>
                      <m:num>
                        <m:r>
                          <a:rPr lang="en-US" sz="2400" b="0" i="1" smtClean="0">
                            <a:solidFill>
                              <a:srgbClr val="FF0000"/>
                            </a:solidFill>
                            <a:latin typeface="Cambria Math" panose="02040503050406030204" pitchFamily="18" charset="0"/>
                          </a:rPr>
                          <m:t>7</m:t>
                        </m:r>
                      </m:num>
                      <m:den>
                        <m:r>
                          <a:rPr lang="en-US" sz="2400" b="0" i="1" smtClean="0">
                            <a:solidFill>
                              <a:srgbClr val="FF0000"/>
                            </a:solidFill>
                            <a:latin typeface="Cambria Math" panose="02040503050406030204" pitchFamily="18" charset="0"/>
                          </a:rPr>
                          <m:t>5</m:t>
                        </m:r>
                      </m:den>
                    </m:f>
                  </m:oMath>
                </a14:m>
                <a:r>
                  <a:rPr lang="en-US" sz="2400" dirty="0">
                    <a:solidFill>
                      <a:srgbClr val="FF0000"/>
                    </a:solidFill>
                  </a:rPr>
                  <a:t> = 1.4</a:t>
                </a:r>
              </a:p>
            </p:txBody>
          </p:sp>
        </mc:Choice>
        <mc:Fallback xmlns="">
          <p:sp>
            <p:nvSpPr>
              <p:cNvPr id="16" name="Rectangle 15">
                <a:extLst>
                  <a:ext uri="{FF2B5EF4-FFF2-40B4-BE49-F238E27FC236}">
                    <a16:creationId xmlns="" xmlns:a16="http://schemas.microsoft.com/office/drawing/2014/main" xmlns:a14="http://schemas.microsoft.com/office/drawing/2010/main" id="{B707B2DD-B60A-41E0-9C4E-9457BE24889E}"/>
                  </a:ext>
                </a:extLst>
              </p:cNvPr>
              <p:cNvSpPr>
                <a:spLocks noRot="1" noChangeAspect="1" noMove="1" noResize="1" noEditPoints="1" noAdjustHandles="1" noChangeArrowheads="1" noChangeShapeType="1" noTextEdit="1"/>
              </p:cNvSpPr>
              <p:nvPr/>
            </p:nvSpPr>
            <p:spPr>
              <a:xfrm>
                <a:off x="314043" y="5933403"/>
                <a:ext cx="3707008" cy="91140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FA5BBDD9-B250-4C0B-A907-A5AF3E9C35FB}"/>
                  </a:ext>
                </a:extLst>
              </p:cNvPr>
              <p:cNvSpPr/>
              <p:nvPr/>
            </p:nvSpPr>
            <p:spPr>
              <a:xfrm>
                <a:off x="198313" y="3130918"/>
                <a:ext cx="2315570" cy="461665"/>
              </a:xfrm>
              <a:prstGeom prst="rect">
                <a:avLst/>
              </a:prstGeom>
            </p:spPr>
            <p:txBody>
              <a:bodyPr wrap="none">
                <a:spAutoFit/>
              </a:bodyPr>
              <a:lstStyle/>
              <a:p>
                <a:r>
                  <a:rPr lang="en-US" sz="2400" dirty="0">
                    <a:solidFill>
                      <a:srgbClr val="FF0000"/>
                    </a:solidFill>
                    <a:latin typeface="Arial" panose="020B0604020202020204" pitchFamily="34" charset="0"/>
                    <a:cs typeface="Arial" panose="020B0604020202020204" pitchFamily="34" charset="0"/>
                  </a:rPr>
                  <a:t>p</a:t>
                </a:r>
                <a14:m>
                  <m:oMath xmlns:m="http://schemas.openxmlformats.org/officeDocument/2006/math">
                    <m:sSup>
                      <m:sSupPr>
                        <m:ctrlPr>
                          <a:rPr lang="en-US" sz="2400" i="1">
                            <a:solidFill>
                              <a:srgbClr val="FF0000"/>
                            </a:solidFill>
                            <a:latin typeface="Cambria Math" panose="02040503050406030204" pitchFamily="18" charset="0"/>
                          </a:rPr>
                        </m:ctrlPr>
                      </m:sSupPr>
                      <m:e>
                        <m:r>
                          <a:rPr lang="en-US" sz="2400" i="1">
                            <a:solidFill>
                              <a:srgbClr val="FF0000"/>
                            </a:solidFill>
                            <a:latin typeface="Cambria Math" panose="02040503050406030204" pitchFamily="18" charset="0"/>
                          </a:rPr>
                          <m:t>𝑉</m:t>
                        </m:r>
                      </m:e>
                      <m:sup>
                        <m:r>
                          <a:rPr lang="en-US" sz="2400" i="1">
                            <a:solidFill>
                              <a:srgbClr val="FF0000"/>
                            </a:solidFill>
                            <a:latin typeface="Cambria Math" panose="02040503050406030204" pitchFamily="18" charset="0"/>
                            <a:ea typeface="Cambria Math" panose="02040503050406030204" pitchFamily="18" charset="0"/>
                          </a:rPr>
                          <m:t>𝛾</m:t>
                        </m:r>
                      </m:sup>
                    </m:sSup>
                  </m:oMath>
                </a14:m>
                <a:r>
                  <a:rPr lang="en-US" sz="2400" dirty="0">
                    <a:solidFill>
                      <a:srgbClr val="FF0000"/>
                    </a:solidFill>
                    <a:latin typeface="Arial" panose="020B0604020202020204" pitchFamily="34" charset="0"/>
                    <a:cs typeface="Arial" panose="020B0604020202020204" pitchFamily="34" charset="0"/>
                  </a:rPr>
                  <a:t> = constant </a:t>
                </a:r>
                <a:endParaRPr lang="en-US" dirty="0">
                  <a:solidFill>
                    <a:srgbClr val="FF0000"/>
                  </a:solidFill>
                </a:endParaRPr>
              </a:p>
            </p:txBody>
          </p:sp>
        </mc:Choice>
        <mc:Fallback xmlns="">
          <p:sp>
            <p:nvSpPr>
              <p:cNvPr id="12" name="Rectangle 11">
                <a:extLst>
                  <a:ext uri="{FF2B5EF4-FFF2-40B4-BE49-F238E27FC236}">
                    <a16:creationId xmlns="" xmlns:a16="http://schemas.microsoft.com/office/drawing/2014/main" xmlns:a14="http://schemas.microsoft.com/office/drawing/2010/main" id="{FA5BBDD9-B250-4C0B-A907-A5AF3E9C35FB}"/>
                  </a:ext>
                </a:extLst>
              </p:cNvPr>
              <p:cNvSpPr>
                <a:spLocks noRot="1" noChangeAspect="1" noMove="1" noResize="1" noEditPoints="1" noAdjustHandles="1" noChangeArrowheads="1" noChangeShapeType="1" noTextEdit="1"/>
              </p:cNvSpPr>
              <p:nvPr/>
            </p:nvSpPr>
            <p:spPr>
              <a:xfrm>
                <a:off x="198313" y="3130918"/>
                <a:ext cx="2315570" cy="461665"/>
              </a:xfrm>
              <a:prstGeom prst="rect">
                <a:avLst/>
              </a:prstGeom>
              <a:blipFill rotWithShape="0">
                <a:blip r:embed="rId5"/>
                <a:stretch>
                  <a:fillRect l="-4222" t="-12000" r="-3166" b="-29333"/>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62D2AF4A-691D-43A6-8293-47DC68333BDF}"/>
              </a:ext>
            </a:extLst>
          </p:cNvPr>
          <p:cNvSpPr/>
          <p:nvPr/>
        </p:nvSpPr>
        <p:spPr>
          <a:xfrm>
            <a:off x="0" y="1472780"/>
            <a:ext cx="1383712" cy="461665"/>
          </a:xfrm>
          <a:prstGeom prst="rect">
            <a:avLst/>
          </a:prstGeom>
        </p:spPr>
        <p:txBody>
          <a:bodyPr wrap="none">
            <a:spAutoFit/>
          </a:bodyPr>
          <a:lstStyle/>
          <a:p>
            <a:r>
              <a:rPr lang="en-US" sz="2400" dirty="0">
                <a:latin typeface="Arial" panose="020B0604020202020204" pitchFamily="34" charset="0"/>
              </a:rPr>
              <a:t>Solution:</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2513883" y="3030477"/>
                <a:ext cx="1121397" cy="7870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𝛾</m:t>
                      </m:r>
                      <m:r>
                        <a:rPr lang="en-US" sz="2400" i="1">
                          <a:solidFill>
                            <a:srgbClr val="FF0000"/>
                          </a:solidFill>
                          <a:latin typeface="Cambria Math" panose="02040503050406030204" pitchFamily="18" charset="0"/>
                          <a:cs typeface="Arial" panose="020B0604020202020204" pitchFamily="34" charset="0"/>
                        </a:rPr>
                        <m:t>=</m:t>
                      </m:r>
                      <m:f>
                        <m:fPr>
                          <m:ctrlPr>
                            <a:rPr lang="en-US" sz="2400" i="1">
                              <a:solidFill>
                                <a:srgbClr val="FF0000"/>
                              </a:solidFill>
                              <a:latin typeface="Cambria Math" panose="02040503050406030204" pitchFamily="18" charset="0"/>
                              <a:cs typeface="Arial" panose="020B0604020202020204" pitchFamily="34" charset="0"/>
                            </a:rPr>
                          </m:ctrlPr>
                        </m:fPr>
                        <m:num>
                          <m:sSub>
                            <m:sSubPr>
                              <m:ctrlPr>
                                <a:rPr lang="en-US" sz="2400" i="1">
                                  <a:solidFill>
                                    <a:srgbClr val="FF0000"/>
                                  </a:solidFill>
                                  <a:latin typeface="Cambria Math" panose="02040503050406030204" pitchFamily="18" charset="0"/>
                                  <a:cs typeface="Arial" panose="020B0604020202020204" pitchFamily="34" charset="0"/>
                                </a:rPr>
                              </m:ctrlPr>
                            </m:sSubPr>
                            <m:e>
                              <m:r>
                                <a:rPr lang="en-US" sz="2400" i="1">
                                  <a:solidFill>
                                    <a:srgbClr val="FF0000"/>
                                  </a:solidFill>
                                  <a:latin typeface="Cambria Math" panose="02040503050406030204" pitchFamily="18" charset="0"/>
                                  <a:cs typeface="Arial" panose="020B0604020202020204" pitchFamily="34" charset="0"/>
                                </a:rPr>
                                <m:t>𝑐</m:t>
                              </m:r>
                            </m:e>
                            <m:sub>
                              <m:r>
                                <a:rPr lang="en-US" sz="2400" i="1">
                                  <a:solidFill>
                                    <a:srgbClr val="FF0000"/>
                                  </a:solidFill>
                                  <a:latin typeface="Cambria Math" panose="02040503050406030204" pitchFamily="18" charset="0"/>
                                  <a:cs typeface="Arial" panose="020B0604020202020204" pitchFamily="34" charset="0"/>
                                </a:rPr>
                                <m:t>𝑃</m:t>
                              </m:r>
                            </m:sub>
                          </m:sSub>
                        </m:num>
                        <m:den>
                          <m:sSub>
                            <m:sSubPr>
                              <m:ctrlPr>
                                <a:rPr lang="en-US" sz="2400" i="1">
                                  <a:solidFill>
                                    <a:srgbClr val="FF0000"/>
                                  </a:solidFill>
                                  <a:latin typeface="Cambria Math" panose="02040503050406030204" pitchFamily="18" charset="0"/>
                                  <a:cs typeface="Arial" panose="020B0604020202020204" pitchFamily="34" charset="0"/>
                                </a:rPr>
                              </m:ctrlPr>
                            </m:sSubPr>
                            <m:e>
                              <m:r>
                                <a:rPr lang="en-US" sz="2400" i="1">
                                  <a:solidFill>
                                    <a:srgbClr val="FF0000"/>
                                  </a:solidFill>
                                  <a:latin typeface="Cambria Math" panose="02040503050406030204" pitchFamily="18" charset="0"/>
                                  <a:cs typeface="Arial" panose="020B0604020202020204" pitchFamily="34" charset="0"/>
                                </a:rPr>
                                <m:t>𝑐</m:t>
                              </m:r>
                            </m:e>
                            <m:sub>
                              <m:r>
                                <a:rPr lang="en-US" sz="2400" i="1">
                                  <a:solidFill>
                                    <a:srgbClr val="FF0000"/>
                                  </a:solidFill>
                                  <a:latin typeface="Cambria Math" panose="02040503050406030204" pitchFamily="18" charset="0"/>
                                  <a:cs typeface="Arial" panose="020B0604020202020204" pitchFamily="34" charset="0"/>
                                </a:rPr>
                                <m:t>𝑣</m:t>
                              </m:r>
                            </m:sub>
                          </m:sSub>
                        </m:den>
                      </m:f>
                    </m:oMath>
                  </m:oMathPara>
                </a14:m>
                <a:endParaRPr lang="en-US" sz="2400" dirty="0">
                  <a:solidFill>
                    <a:srgbClr val="FF0000"/>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2513883" y="3030477"/>
                <a:ext cx="1121397" cy="78701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1EF0440C-060D-48EE-B29F-0B1CFB47CA56}"/>
                  </a:ext>
                </a:extLst>
              </p:cNvPr>
              <p:cNvSpPr/>
              <p:nvPr/>
            </p:nvSpPr>
            <p:spPr>
              <a:xfrm>
                <a:off x="5834667" y="1440765"/>
                <a:ext cx="2315570" cy="461665"/>
              </a:xfrm>
              <a:prstGeom prst="rect">
                <a:avLst/>
              </a:prstGeom>
            </p:spPr>
            <p:txBody>
              <a:bodyPr wrap="none">
                <a:spAutoFit/>
              </a:bodyPr>
              <a:lstStyle/>
              <a:p>
                <a:r>
                  <a:rPr lang="en-US" sz="2400" dirty="0">
                    <a:solidFill>
                      <a:srgbClr val="00B050"/>
                    </a:solidFill>
                    <a:latin typeface="Arial" panose="020B0604020202020204" pitchFamily="34" charset="0"/>
                    <a:cs typeface="Arial" panose="020B0604020202020204" pitchFamily="34" charset="0"/>
                  </a:rPr>
                  <a:t>p</a:t>
                </a:r>
                <a14:m>
                  <m:oMath xmlns:m="http://schemas.openxmlformats.org/officeDocument/2006/math">
                    <m:sSup>
                      <m:sSupPr>
                        <m:ctrlPr>
                          <a:rPr lang="en-US" sz="2400" i="1">
                            <a:solidFill>
                              <a:srgbClr val="00B050"/>
                            </a:solidFill>
                            <a:latin typeface="Cambria Math" panose="02040503050406030204" pitchFamily="18" charset="0"/>
                          </a:rPr>
                        </m:ctrlPr>
                      </m:sSupPr>
                      <m:e>
                        <m:r>
                          <a:rPr lang="en-US" sz="2400" i="1">
                            <a:solidFill>
                              <a:srgbClr val="00B050"/>
                            </a:solidFill>
                            <a:latin typeface="Cambria Math" panose="02040503050406030204" pitchFamily="18" charset="0"/>
                          </a:rPr>
                          <m:t>𝑉</m:t>
                        </m:r>
                      </m:e>
                      <m:sup>
                        <m:r>
                          <a:rPr lang="en-US" sz="2400" i="1">
                            <a:solidFill>
                              <a:srgbClr val="00B050"/>
                            </a:solidFill>
                            <a:latin typeface="Cambria Math" panose="02040503050406030204" pitchFamily="18" charset="0"/>
                            <a:ea typeface="Cambria Math" panose="02040503050406030204" pitchFamily="18" charset="0"/>
                          </a:rPr>
                          <m:t>𝛾</m:t>
                        </m:r>
                      </m:sup>
                    </m:sSup>
                  </m:oMath>
                </a14:m>
                <a:r>
                  <a:rPr lang="en-US" sz="2400" dirty="0">
                    <a:solidFill>
                      <a:srgbClr val="00B050"/>
                    </a:solidFill>
                    <a:latin typeface="Arial" panose="020B0604020202020204" pitchFamily="34" charset="0"/>
                    <a:cs typeface="Arial" panose="020B0604020202020204" pitchFamily="34" charset="0"/>
                  </a:rPr>
                  <a:t> = constant </a:t>
                </a:r>
                <a:endParaRPr lang="en-US" dirty="0"/>
              </a:p>
            </p:txBody>
          </p:sp>
        </mc:Choice>
        <mc:Fallback xmlns="">
          <p:sp>
            <p:nvSpPr>
              <p:cNvPr id="17" name="Rectangle 16">
                <a:extLst>
                  <a:ext uri="{FF2B5EF4-FFF2-40B4-BE49-F238E27FC236}">
                    <a16:creationId xmlns="" xmlns:a16="http://schemas.microsoft.com/office/drawing/2014/main" xmlns:a14="http://schemas.microsoft.com/office/drawing/2010/main" id="{1EF0440C-060D-48EE-B29F-0B1CFB47CA56}"/>
                  </a:ext>
                </a:extLst>
              </p:cNvPr>
              <p:cNvSpPr>
                <a:spLocks noRot="1" noChangeAspect="1" noMove="1" noResize="1" noEditPoints="1" noAdjustHandles="1" noChangeArrowheads="1" noChangeShapeType="1" noTextEdit="1"/>
              </p:cNvSpPr>
              <p:nvPr/>
            </p:nvSpPr>
            <p:spPr>
              <a:xfrm>
                <a:off x="5834667" y="1440765"/>
                <a:ext cx="2315570" cy="461665"/>
              </a:xfrm>
              <a:prstGeom prst="rect">
                <a:avLst/>
              </a:prstGeom>
              <a:blipFill rotWithShape="0">
                <a:blip r:embed="rId7"/>
                <a:stretch>
                  <a:fillRect l="-3947" t="-11842" r="-3158" b="-27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0255E361-B9A0-4504-B8C1-A29DDFFE629A}"/>
                  </a:ext>
                </a:extLst>
              </p:cNvPr>
              <p:cNvSpPr/>
              <p:nvPr/>
            </p:nvSpPr>
            <p:spPr>
              <a:xfrm>
                <a:off x="5834667" y="2008610"/>
                <a:ext cx="1323311" cy="461665"/>
              </a:xfrm>
              <a:prstGeom prst="rect">
                <a:avLst/>
              </a:prstGeom>
            </p:spPr>
            <p:txBody>
              <a:bodyPr wrap="none">
                <a:spAutoFit/>
              </a:bodyPr>
              <a:lstStyle/>
              <a:p>
                <a:r>
                  <a:rPr lang="en-US" sz="2400" dirty="0">
                    <a:solidFill>
                      <a:srgbClr val="FF0000"/>
                    </a:solidFill>
                    <a:latin typeface="Arial" panose="020B0604020202020204" pitchFamily="34" charset="0"/>
                    <a:cs typeface="Arial" panose="020B0604020202020204" pitchFamily="34" charset="0"/>
                  </a:rPr>
                  <a:t>a = p</a:t>
                </a:r>
                <a14:m>
                  <m:oMath xmlns:m="http://schemas.openxmlformats.org/officeDocument/2006/math">
                    <m:sSup>
                      <m:sSupPr>
                        <m:ctrlPr>
                          <a:rPr lang="en-US" sz="2400" i="1">
                            <a:solidFill>
                              <a:srgbClr val="FF0000"/>
                            </a:solidFill>
                            <a:latin typeface="Cambria Math" panose="02040503050406030204" pitchFamily="18" charset="0"/>
                          </a:rPr>
                        </m:ctrlPr>
                      </m:sSupPr>
                      <m:e>
                        <m:r>
                          <a:rPr lang="en-US" sz="2400" i="1" smtClean="0">
                            <a:solidFill>
                              <a:srgbClr val="00B050"/>
                            </a:solidFill>
                            <a:latin typeface="Cambria Math" panose="02040503050406030204" pitchFamily="18" charset="0"/>
                          </a:rPr>
                          <m:t>𝑉</m:t>
                        </m:r>
                      </m:e>
                      <m:sup>
                        <m:r>
                          <a:rPr lang="en-US" sz="2400" i="1">
                            <a:solidFill>
                              <a:srgbClr val="FF0000"/>
                            </a:solidFill>
                            <a:latin typeface="Cambria Math" panose="02040503050406030204" pitchFamily="18" charset="0"/>
                            <a:ea typeface="Cambria Math" panose="02040503050406030204" pitchFamily="18" charset="0"/>
                          </a:rPr>
                          <m:t>𝛾</m:t>
                        </m:r>
                      </m:sup>
                    </m:sSup>
                  </m:oMath>
                </a14:m>
                <a:r>
                  <a:rPr lang="en-US" sz="2400" dirty="0">
                    <a:solidFill>
                      <a:srgbClr val="FF0000"/>
                    </a:solidFill>
                    <a:latin typeface="Arial" panose="020B0604020202020204" pitchFamily="34" charset="0"/>
                    <a:cs typeface="Arial" panose="020B0604020202020204" pitchFamily="34" charset="0"/>
                  </a:rPr>
                  <a:t> </a:t>
                </a:r>
                <a:endParaRPr lang="en-US" dirty="0">
                  <a:solidFill>
                    <a:srgbClr val="FF0000"/>
                  </a:solidFill>
                </a:endParaRPr>
              </a:p>
            </p:txBody>
          </p:sp>
        </mc:Choice>
        <mc:Fallback xmlns="">
          <p:sp>
            <p:nvSpPr>
              <p:cNvPr id="18" name="Rectangle 17">
                <a:extLst>
                  <a:ext uri="{FF2B5EF4-FFF2-40B4-BE49-F238E27FC236}">
                    <a16:creationId xmlns="" xmlns:a16="http://schemas.microsoft.com/office/drawing/2014/main" xmlns:a14="http://schemas.microsoft.com/office/drawing/2010/main" id="{0255E361-B9A0-4504-B8C1-A29DDFFE629A}"/>
                  </a:ext>
                </a:extLst>
              </p:cNvPr>
              <p:cNvSpPr>
                <a:spLocks noRot="1" noChangeAspect="1" noMove="1" noResize="1" noEditPoints="1" noAdjustHandles="1" noChangeArrowheads="1" noChangeShapeType="1" noTextEdit="1"/>
              </p:cNvSpPr>
              <p:nvPr/>
            </p:nvSpPr>
            <p:spPr>
              <a:xfrm>
                <a:off x="5834667" y="2008610"/>
                <a:ext cx="1323311" cy="461665"/>
              </a:xfrm>
              <a:prstGeom prst="rect">
                <a:avLst/>
              </a:prstGeom>
              <a:blipFill rotWithShape="0">
                <a:blip r:embed="rId8"/>
                <a:stretch>
                  <a:fillRect l="-6912" t="-11842" b="-27632"/>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5A235698-136D-4304-A534-54A7A2A7F4C4}"/>
              </a:ext>
            </a:extLst>
          </p:cNvPr>
          <p:cNvSpPr/>
          <p:nvPr/>
        </p:nvSpPr>
        <p:spPr>
          <a:xfrm>
            <a:off x="8691455" y="2413858"/>
            <a:ext cx="4471525" cy="461665"/>
          </a:xfrm>
          <a:prstGeom prst="rect">
            <a:avLst/>
          </a:prstGeom>
        </p:spPr>
        <p:txBody>
          <a:bodyPr wrap="square">
            <a:spAutoFit/>
          </a:bodyPr>
          <a:lstStyle/>
          <a:p>
            <a:r>
              <a:rPr lang="en-US" sz="2400" dirty="0">
                <a:solidFill>
                  <a:srgbClr val="00B050"/>
                </a:solidFill>
                <a:latin typeface="Arial" panose="020B0604020202020204" pitchFamily="34" charset="0"/>
                <a:cs typeface="Arial" panose="020B0604020202020204" pitchFamily="34" charset="0"/>
              </a:rPr>
              <a:t>[Ideal gas law, pV = </a:t>
            </a:r>
            <a:r>
              <a:rPr lang="en-US" sz="2400" dirty="0" err="1">
                <a:solidFill>
                  <a:srgbClr val="00B050"/>
                </a:solidFill>
                <a:latin typeface="Arial" panose="020B0604020202020204" pitchFamily="34" charset="0"/>
                <a:cs typeface="Arial" panose="020B0604020202020204" pitchFamily="34" charset="0"/>
              </a:rPr>
              <a:t>nRT</a:t>
            </a:r>
            <a:r>
              <a:rPr lang="en-US" sz="2400" dirty="0">
                <a:solidFill>
                  <a:srgbClr val="00B050"/>
                </a:solidFill>
                <a:latin typeface="Arial" panose="020B0604020202020204" pitchFamily="34" charset="0"/>
                <a:cs typeface="Arial" panose="020B0604020202020204" pitchFamily="34" charset="0"/>
              </a:rPr>
              <a:t>]</a:t>
            </a:r>
            <a:endParaRPr lang="en-US" dirty="0"/>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C4291496-F093-4F01-A8C1-041CF4A82078}"/>
                  </a:ext>
                </a:extLst>
              </p:cNvPr>
              <p:cNvSpPr/>
              <p:nvPr/>
            </p:nvSpPr>
            <p:spPr>
              <a:xfrm>
                <a:off x="10657533" y="3027105"/>
                <a:ext cx="1578748" cy="978858"/>
              </a:xfrm>
              <a:prstGeom prst="rect">
                <a:avLst/>
              </a:prstGeom>
            </p:spPr>
            <p:txBody>
              <a:bodyPr wrap="square">
                <a:spAutoFit/>
              </a:bodyPr>
              <a:lstStyle/>
              <a:p>
                <a:r>
                  <a:rPr lang="en-US" sz="2400" dirty="0">
                    <a:solidFill>
                      <a:srgbClr val="00B050"/>
                    </a:solidFill>
                    <a:latin typeface="Arial" panose="020B0604020202020204" pitchFamily="34" charset="0"/>
                    <a:cs typeface="Arial" panose="020B0604020202020204" pitchFamily="34" charset="0"/>
                  </a:rPr>
                  <a:t>[V</a:t>
                </a:r>
                <a:r>
                  <a:rPr lang="en-US" sz="2800" dirty="0">
                    <a:solidFill>
                      <a:srgbClr val="00B050"/>
                    </a:solidFill>
                    <a:latin typeface="Arial" panose="020B0604020202020204" pitchFamily="34" charset="0"/>
                    <a:cs typeface="Arial" panose="020B0604020202020204" pitchFamily="34" charset="0"/>
                  </a:rPr>
                  <a:t> = </a:t>
                </a:r>
                <a14:m>
                  <m:oMath xmlns:m="http://schemas.openxmlformats.org/officeDocument/2006/math">
                    <m:f>
                      <m:fPr>
                        <m:ctrlPr>
                          <a:rPr lang="en-US" sz="2800" i="1" smtClean="0">
                            <a:solidFill>
                              <a:srgbClr val="00B050"/>
                            </a:solidFill>
                            <a:latin typeface="Cambria Math" panose="02040503050406030204" pitchFamily="18" charset="0"/>
                            <a:cs typeface="Arial" panose="020B0604020202020204" pitchFamily="34" charset="0"/>
                          </a:rPr>
                        </m:ctrlPr>
                      </m:fPr>
                      <m:num>
                        <m:r>
                          <a:rPr lang="en-US" sz="2800" b="0" i="1" smtClean="0">
                            <a:solidFill>
                              <a:srgbClr val="00B050"/>
                            </a:solidFill>
                            <a:latin typeface="Cambria Math" panose="02040503050406030204" pitchFamily="18" charset="0"/>
                            <a:cs typeface="Arial" panose="020B0604020202020204" pitchFamily="34" charset="0"/>
                          </a:rPr>
                          <m:t>𝑛𝑅𝑇</m:t>
                        </m:r>
                      </m:num>
                      <m:den>
                        <m:r>
                          <a:rPr lang="en-US" sz="2800" b="0" i="1" smtClean="0">
                            <a:solidFill>
                              <a:srgbClr val="00B050"/>
                            </a:solidFill>
                            <a:latin typeface="Cambria Math" panose="02040503050406030204" pitchFamily="18" charset="0"/>
                            <a:cs typeface="Arial" panose="020B0604020202020204" pitchFamily="34" charset="0"/>
                          </a:rPr>
                          <m:t>𝑃</m:t>
                        </m:r>
                      </m:den>
                    </m:f>
                  </m:oMath>
                </a14:m>
                <a:r>
                  <a:rPr lang="en-US" sz="2800" dirty="0">
                    <a:solidFill>
                      <a:srgbClr val="00B050"/>
                    </a:solidFill>
                    <a:latin typeface="Arial" panose="020B0604020202020204" pitchFamily="34" charset="0"/>
                    <a:cs typeface="Arial" panose="020B0604020202020204" pitchFamily="34" charset="0"/>
                  </a:rPr>
                  <a:t>]</a:t>
                </a:r>
              </a:p>
              <a:p>
                <a:endParaRPr lang="en-US" dirty="0"/>
              </a:p>
            </p:txBody>
          </p:sp>
        </mc:Choice>
        <mc:Fallback xmlns="">
          <p:sp>
            <p:nvSpPr>
              <p:cNvPr id="20" name="Rectangle 19">
                <a:extLst>
                  <a:ext uri="{FF2B5EF4-FFF2-40B4-BE49-F238E27FC236}">
                    <a16:creationId xmlns="" xmlns:a16="http://schemas.microsoft.com/office/drawing/2014/main" xmlns:a14="http://schemas.microsoft.com/office/drawing/2010/main" id="{C4291496-F093-4F01-A8C1-041CF4A82078}"/>
                  </a:ext>
                </a:extLst>
              </p:cNvPr>
              <p:cNvSpPr>
                <a:spLocks noRot="1" noChangeAspect="1" noMove="1" noResize="1" noEditPoints="1" noAdjustHandles="1" noChangeArrowheads="1" noChangeShapeType="1" noTextEdit="1"/>
              </p:cNvSpPr>
              <p:nvPr/>
            </p:nvSpPr>
            <p:spPr>
              <a:xfrm>
                <a:off x="10657533" y="3027105"/>
                <a:ext cx="1578748" cy="978858"/>
              </a:xfrm>
              <a:prstGeom prst="rect">
                <a:avLst/>
              </a:prstGeom>
              <a:blipFill rotWithShape="0">
                <a:blip r:embed="rId9"/>
                <a:stretch>
                  <a:fillRect l="-5792" r="-19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12AD812-8715-41FF-AB52-FC1E0773BA31}"/>
                  </a:ext>
                </a:extLst>
              </p:cNvPr>
              <p:cNvSpPr/>
              <p:nvPr/>
            </p:nvSpPr>
            <p:spPr>
              <a:xfrm>
                <a:off x="5834667" y="2585833"/>
                <a:ext cx="5713576" cy="1341714"/>
              </a:xfrm>
              <a:prstGeom prst="rect">
                <a:avLst/>
              </a:prstGeom>
            </p:spPr>
            <p:txBody>
              <a:bodyPr wrap="square">
                <a:spAutoFit/>
              </a:bodyPr>
              <a:lstStyle/>
              <a:p>
                <a:r>
                  <a:rPr lang="en-US" sz="2400" dirty="0">
                    <a:solidFill>
                      <a:srgbClr val="FF0000"/>
                    </a:solidFill>
                    <a:latin typeface="Arial" panose="020B0604020202020204" pitchFamily="34" charset="0"/>
                    <a:cs typeface="Arial" panose="020B0604020202020204" pitchFamily="34" charset="0"/>
                  </a:rPr>
                  <a:t>a</a:t>
                </a:r>
                <a:r>
                  <a:rPr lang="en-US" sz="2800" dirty="0">
                    <a:solidFill>
                      <a:srgbClr val="FF0000"/>
                    </a:solidFill>
                    <a:latin typeface="Arial" panose="020B0604020202020204" pitchFamily="34" charset="0"/>
                    <a:cs typeface="Arial" panose="020B0604020202020204" pitchFamily="34" charset="0"/>
                  </a:rPr>
                  <a:t> = p</a:t>
                </a:r>
                <a:r>
                  <a:rPr lang="en-US" sz="2800" dirty="0">
                    <a:solidFill>
                      <a:srgbClr val="00B050"/>
                    </a:solidFill>
                    <a:latin typeface="Arial" panose="020B0604020202020204" pitchFamily="34" charset="0"/>
                    <a:cs typeface="Arial" panose="020B0604020202020204" pitchFamily="34" charset="0"/>
                  </a:rPr>
                  <a:t>(</a:t>
                </a:r>
                <a14:m>
                  <m:oMath xmlns:m="http://schemas.openxmlformats.org/officeDocument/2006/math">
                    <m:f>
                      <m:fPr>
                        <m:ctrlPr>
                          <a:rPr lang="en-US" sz="2800" i="1" smtClean="0">
                            <a:solidFill>
                              <a:srgbClr val="00B050"/>
                            </a:solidFill>
                            <a:latin typeface="Cambria Math" panose="02040503050406030204" pitchFamily="18" charset="0"/>
                            <a:cs typeface="Arial" panose="020B0604020202020204" pitchFamily="34" charset="0"/>
                          </a:rPr>
                        </m:ctrlPr>
                      </m:fPr>
                      <m:num>
                        <m:r>
                          <m:rPr>
                            <m:sty m:val="p"/>
                          </m:rPr>
                          <a:rPr lang="en-US" sz="2800" b="0" i="0" smtClean="0">
                            <a:solidFill>
                              <a:srgbClr val="00B050"/>
                            </a:solidFill>
                            <a:latin typeface="Cambria Math" panose="02040503050406030204" pitchFamily="18" charset="0"/>
                            <a:cs typeface="Arial" panose="020B0604020202020204" pitchFamily="34" charset="0"/>
                          </a:rPr>
                          <m:t>nRT</m:t>
                        </m:r>
                      </m:num>
                      <m:den>
                        <m:r>
                          <m:rPr>
                            <m:sty m:val="p"/>
                          </m:rPr>
                          <a:rPr lang="en-US" sz="2800" b="0" i="0" smtClean="0">
                            <a:solidFill>
                              <a:srgbClr val="00B050"/>
                            </a:solidFill>
                            <a:latin typeface="Cambria Math" panose="02040503050406030204" pitchFamily="18" charset="0"/>
                            <a:cs typeface="Arial" panose="020B0604020202020204" pitchFamily="34" charset="0"/>
                          </a:rPr>
                          <m:t>P</m:t>
                        </m:r>
                      </m:den>
                    </m:f>
                  </m:oMath>
                </a14:m>
                <a:r>
                  <a:rPr lang="en-US" sz="2800" dirty="0">
                    <a:solidFill>
                      <a:srgbClr val="00B050"/>
                    </a:solidFill>
                    <a:latin typeface="Arial" panose="020B0604020202020204" pitchFamily="34" charset="0"/>
                    <a:cs typeface="Arial" panose="020B0604020202020204" pitchFamily="34" charset="0"/>
                  </a:rPr>
                  <a:t>)</a:t>
                </a:r>
                <a14:m>
                  <m:oMath xmlns:m="http://schemas.openxmlformats.org/officeDocument/2006/math">
                    <m:r>
                      <m:rPr>
                        <m:sty m:val="p"/>
                      </m:rPr>
                      <a:rPr lang="en-US" sz="2800" i="0" baseline="30000"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γ</m:t>
                    </m:r>
                  </m:oMath>
                </a14:m>
                <a:endParaRPr lang="en-US" sz="2800" baseline="30000" dirty="0">
                  <a:solidFill>
                    <a:srgbClr val="FF0000"/>
                  </a:solidFill>
                  <a:latin typeface="Arial" panose="020B0604020202020204" pitchFamily="34" charset="0"/>
                  <a:ea typeface="Cambria Math" panose="02040503050406030204" pitchFamily="18" charset="0"/>
                  <a:cs typeface="Arial" panose="020B0604020202020204" pitchFamily="34" charset="0"/>
                </a:endParaRPr>
              </a:p>
              <a:p>
                <a:r>
                  <a:rPr lang="en-US" sz="2800" baseline="30000" dirty="0">
                    <a:solidFill>
                      <a:srgbClr val="00B050"/>
                    </a:solidFill>
                    <a:latin typeface="Arial" panose="020B0604020202020204" pitchFamily="34" charset="0"/>
                    <a:cs typeface="Arial" panose="020B0604020202020204" pitchFamily="34" charset="0"/>
                  </a:rPr>
                  <a:t>  </a:t>
                </a:r>
                <a:r>
                  <a:rPr lang="en-US" sz="2800" dirty="0">
                    <a:solidFill>
                      <a:srgbClr val="00B050"/>
                    </a:solidFill>
                    <a:latin typeface="Arial" panose="020B0604020202020204" pitchFamily="34" charset="0"/>
                    <a:cs typeface="Arial" panose="020B0604020202020204" pitchFamily="34" charset="0"/>
                  </a:rPr>
                  <a:t>= 1.0x10</a:t>
                </a:r>
                <a:r>
                  <a:rPr lang="en-US" sz="2800" baseline="30000" dirty="0">
                    <a:solidFill>
                      <a:srgbClr val="00B050"/>
                    </a:solidFill>
                    <a:latin typeface="Arial" panose="020B0604020202020204" pitchFamily="34" charset="0"/>
                    <a:cs typeface="Arial" panose="020B0604020202020204" pitchFamily="34" charset="0"/>
                  </a:rPr>
                  <a:t>5</a:t>
                </a:r>
                <a:r>
                  <a:rPr lang="en-US" sz="2800" dirty="0">
                    <a:solidFill>
                      <a:srgbClr val="00B050"/>
                    </a:solidFill>
                    <a:latin typeface="Arial" panose="020B0604020202020204" pitchFamily="34" charset="0"/>
                    <a:cs typeface="Arial" panose="020B0604020202020204" pitchFamily="34" charset="0"/>
                  </a:rPr>
                  <a:t>{</a:t>
                </a:r>
                <a14:m>
                  <m:oMath xmlns:m="http://schemas.openxmlformats.org/officeDocument/2006/math">
                    <m:f>
                      <m:fPr>
                        <m:ctrlPr>
                          <a:rPr lang="en-US" sz="2800" i="1" smtClean="0">
                            <a:solidFill>
                              <a:srgbClr val="00B050"/>
                            </a:solidFill>
                            <a:latin typeface="Cambria Math" panose="02040503050406030204" pitchFamily="18" charset="0"/>
                            <a:cs typeface="Arial" panose="020B0604020202020204" pitchFamily="34" charset="0"/>
                          </a:rPr>
                        </m:ctrlPr>
                      </m:fPr>
                      <m:num>
                        <m:r>
                          <a:rPr lang="en-US" sz="2800" b="0" i="1" smtClean="0">
                            <a:solidFill>
                              <a:srgbClr val="00B050"/>
                            </a:solidFill>
                            <a:latin typeface="Cambria Math" panose="02040503050406030204" pitchFamily="18" charset="0"/>
                            <a:cs typeface="Arial" panose="020B0604020202020204" pitchFamily="34" charset="0"/>
                          </a:rPr>
                          <m:t>2(8.31)(300)</m:t>
                        </m:r>
                      </m:num>
                      <m:den>
                        <m:r>
                          <a:rPr lang="en-US" sz="2800" b="0" i="1" smtClean="0">
                            <a:solidFill>
                              <a:srgbClr val="00B050"/>
                            </a:solidFill>
                            <a:latin typeface="Cambria Math" panose="02040503050406030204" pitchFamily="18" charset="0"/>
                            <a:cs typeface="Arial" panose="020B0604020202020204" pitchFamily="34" charset="0"/>
                          </a:rPr>
                          <m:t>1.0</m:t>
                        </m:r>
                        <m:r>
                          <a:rPr lang="en-US" sz="2800" b="0"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r>
                          <a:rPr lang="en-US" sz="2800" b="0" i="1" smtClean="0">
                            <a:solidFill>
                              <a:srgbClr val="00B050"/>
                            </a:solidFill>
                            <a:latin typeface="Cambria Math" panose="02040503050406030204" pitchFamily="18" charset="0"/>
                            <a:cs typeface="Arial" panose="020B0604020202020204" pitchFamily="34" charset="0"/>
                          </a:rPr>
                          <m:t>10</m:t>
                        </m:r>
                        <m:r>
                          <a:rPr lang="en-US" sz="2800" b="0" i="1" baseline="30000" smtClean="0">
                            <a:solidFill>
                              <a:srgbClr val="00B050"/>
                            </a:solidFill>
                            <a:latin typeface="Cambria Math" panose="02040503050406030204" pitchFamily="18" charset="0"/>
                            <a:cs typeface="Arial" panose="020B0604020202020204" pitchFamily="34" charset="0"/>
                          </a:rPr>
                          <m:t>5</m:t>
                        </m:r>
                      </m:den>
                    </m:f>
                  </m:oMath>
                </a14:m>
                <a:r>
                  <a:rPr lang="en-US" sz="2800" dirty="0">
                    <a:solidFill>
                      <a:srgbClr val="00B050"/>
                    </a:solidFill>
                    <a:latin typeface="Arial" panose="020B0604020202020204" pitchFamily="34" charset="0"/>
                    <a:cs typeface="Arial" panose="020B0604020202020204" pitchFamily="34" charset="0"/>
                  </a:rPr>
                  <a:t>}</a:t>
                </a:r>
                <a:r>
                  <a:rPr lang="en-US" sz="2800" baseline="30000" dirty="0">
                    <a:solidFill>
                      <a:srgbClr val="00B050"/>
                    </a:solidFill>
                    <a:latin typeface="Arial" panose="020B0604020202020204" pitchFamily="34" charset="0"/>
                    <a:cs typeface="Arial" panose="020B0604020202020204" pitchFamily="34" charset="0"/>
                  </a:rPr>
                  <a:t>1.4</a:t>
                </a:r>
                <a:endParaRPr lang="en-US" baseline="30000" dirty="0"/>
              </a:p>
            </p:txBody>
          </p:sp>
        </mc:Choice>
        <mc:Fallback xmlns="">
          <p:sp>
            <p:nvSpPr>
              <p:cNvPr id="21" name="Rectangle 20">
                <a:extLst>
                  <a:ext uri="{FF2B5EF4-FFF2-40B4-BE49-F238E27FC236}">
                    <a16:creationId xmlns="" xmlns:a16="http://schemas.microsoft.com/office/drawing/2014/main" xmlns:a14="http://schemas.microsoft.com/office/drawing/2010/main" id="{D12AD812-8715-41FF-AB52-FC1E0773BA31}"/>
                  </a:ext>
                </a:extLst>
              </p:cNvPr>
              <p:cNvSpPr>
                <a:spLocks noRot="1" noChangeAspect="1" noMove="1" noResize="1" noEditPoints="1" noAdjustHandles="1" noChangeArrowheads="1" noChangeShapeType="1" noTextEdit="1"/>
              </p:cNvSpPr>
              <p:nvPr/>
            </p:nvSpPr>
            <p:spPr>
              <a:xfrm>
                <a:off x="5834667" y="2585833"/>
                <a:ext cx="5713576" cy="1341714"/>
              </a:xfrm>
              <a:prstGeom prst="rect">
                <a:avLst/>
              </a:prstGeom>
              <a:blipFill rotWithShape="0">
                <a:blip r:embed="rId10"/>
                <a:stretch>
                  <a:fillRect l="-1601" b="-4091"/>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42918133-84B1-42E3-9B8F-C9884C9289F9}"/>
              </a:ext>
            </a:extLst>
          </p:cNvPr>
          <p:cNvSpPr/>
          <p:nvPr/>
        </p:nvSpPr>
        <p:spPr>
          <a:xfrm>
            <a:off x="5977001" y="4002949"/>
            <a:ext cx="3581430" cy="523220"/>
          </a:xfrm>
          <a:prstGeom prst="rect">
            <a:avLst/>
          </a:prstGeom>
        </p:spPr>
        <p:txBody>
          <a:bodyPr wrap="none">
            <a:spAutoFit/>
          </a:bodyPr>
          <a:lstStyle/>
          <a:p>
            <a:r>
              <a:rPr lang="en-US" sz="2800" dirty="0">
                <a:solidFill>
                  <a:srgbClr val="00B050"/>
                </a:solidFill>
                <a:latin typeface="Arial" panose="020B0604020202020204" pitchFamily="34" charset="0"/>
                <a:cs typeface="Arial" panose="020B0604020202020204" pitchFamily="34" charset="0"/>
              </a:rPr>
              <a:t>= 1.0x10</a:t>
            </a:r>
            <a:r>
              <a:rPr lang="en-US" sz="2800" baseline="30000" dirty="0">
                <a:solidFill>
                  <a:srgbClr val="00B050"/>
                </a:solidFill>
                <a:latin typeface="Arial" panose="020B0604020202020204" pitchFamily="34" charset="0"/>
                <a:cs typeface="Arial" panose="020B0604020202020204" pitchFamily="34" charset="0"/>
              </a:rPr>
              <a:t>5</a:t>
            </a:r>
            <a:r>
              <a:rPr lang="en-US" sz="2800" dirty="0">
                <a:solidFill>
                  <a:srgbClr val="00B050"/>
                </a:solidFill>
                <a:latin typeface="Arial" panose="020B0604020202020204" pitchFamily="34" charset="0"/>
                <a:cs typeface="Arial" panose="020B0604020202020204" pitchFamily="34" charset="0"/>
              </a:rPr>
              <a:t>{0.04986}</a:t>
            </a:r>
            <a:r>
              <a:rPr lang="en-US" sz="2800" baseline="30000" dirty="0">
                <a:solidFill>
                  <a:srgbClr val="00B050"/>
                </a:solidFill>
                <a:latin typeface="Arial" panose="020B0604020202020204" pitchFamily="34" charset="0"/>
                <a:cs typeface="Arial" panose="020B0604020202020204" pitchFamily="34" charset="0"/>
              </a:rPr>
              <a:t>1.4</a:t>
            </a:r>
            <a:endParaRPr lang="en-US" dirty="0"/>
          </a:p>
        </p:txBody>
      </p:sp>
      <p:sp>
        <p:nvSpPr>
          <p:cNvPr id="23" name="Rectangle 22">
            <a:extLst>
              <a:ext uri="{FF2B5EF4-FFF2-40B4-BE49-F238E27FC236}">
                <a16:creationId xmlns:a16="http://schemas.microsoft.com/office/drawing/2014/main" id="{5FC67DB6-A5CC-472D-B8B8-02B327130AB8}"/>
              </a:ext>
            </a:extLst>
          </p:cNvPr>
          <p:cNvSpPr/>
          <p:nvPr/>
        </p:nvSpPr>
        <p:spPr>
          <a:xfrm>
            <a:off x="5806394" y="4554679"/>
            <a:ext cx="3922644" cy="800219"/>
          </a:xfrm>
          <a:prstGeom prst="rect">
            <a:avLst/>
          </a:prstGeom>
        </p:spPr>
        <p:txBody>
          <a:bodyPr wrap="square">
            <a:spAutoFit/>
          </a:bodyPr>
          <a:lstStyle/>
          <a:p>
            <a:pPr lvl="0"/>
            <a:r>
              <a:rPr lang="en-US" sz="2800" dirty="0">
                <a:solidFill>
                  <a:srgbClr val="00B050"/>
                </a:solidFill>
                <a:latin typeface="Arial" panose="020B0604020202020204" pitchFamily="34" charset="0"/>
                <a:cs typeface="Arial" panose="020B0604020202020204" pitchFamily="34" charset="0"/>
              </a:rPr>
              <a:t>a =</a:t>
            </a:r>
            <a:r>
              <a:rPr lang="en-US" sz="2400" dirty="0">
                <a:solidFill>
                  <a:srgbClr val="00B050"/>
                </a:solidFill>
                <a:latin typeface="Arial" panose="020B0604020202020204" pitchFamily="34" charset="0"/>
                <a:cs typeface="Arial" panose="020B0604020202020204" pitchFamily="34" charset="0"/>
              </a:rPr>
              <a:t>1.5x10</a:t>
            </a:r>
            <a:r>
              <a:rPr lang="en-US" sz="2400" baseline="30000" dirty="0">
                <a:solidFill>
                  <a:srgbClr val="00B050"/>
                </a:solidFill>
                <a:latin typeface="Arial" panose="020B0604020202020204" pitchFamily="34" charset="0"/>
                <a:cs typeface="Arial" panose="020B0604020202020204" pitchFamily="34" charset="0"/>
              </a:rPr>
              <a:t>3</a:t>
            </a:r>
            <a:r>
              <a:rPr lang="en-US" sz="2400" dirty="0">
                <a:solidFill>
                  <a:srgbClr val="00B050"/>
                </a:solidFill>
                <a:latin typeface="Arial" panose="020B0604020202020204" pitchFamily="34" charset="0"/>
                <a:cs typeface="Arial" panose="020B0604020202020204" pitchFamily="34" charset="0"/>
              </a:rPr>
              <a:t> </a:t>
            </a:r>
            <a:r>
              <a:rPr lang="en-US" sz="2800" dirty="0">
                <a:solidFill>
                  <a:srgbClr val="0070C0"/>
                </a:solidFill>
                <a:latin typeface="Arial" panose="020B0604020202020204" pitchFamily="34" charset="0"/>
                <a:cs typeface="Arial" panose="020B0604020202020204" pitchFamily="34" charset="0"/>
              </a:rPr>
              <a:t>Nm</a:t>
            </a:r>
            <a:r>
              <a:rPr lang="en-US" sz="2800" baseline="30000" dirty="0">
                <a:solidFill>
                  <a:srgbClr val="0070C0"/>
                </a:solidFill>
                <a:latin typeface="Arial" panose="020B0604020202020204" pitchFamily="34" charset="0"/>
                <a:cs typeface="Arial" panose="020B0604020202020204" pitchFamily="34" charset="0"/>
              </a:rPr>
              <a:t>2.2</a:t>
            </a:r>
            <a:r>
              <a:rPr lang="en-US" sz="2400" dirty="0">
                <a:solidFill>
                  <a:srgbClr val="0070C0"/>
                </a:solidFill>
                <a:latin typeface="Arial" panose="020B0604020202020204" pitchFamily="34" charset="0"/>
                <a:cs typeface="Arial" panose="020B0604020202020204" pitchFamily="34" charset="0"/>
              </a:rPr>
              <a:t> </a:t>
            </a:r>
            <a:endParaRPr lang="en-US" dirty="0">
              <a:solidFill>
                <a:srgbClr val="0070C0"/>
              </a:solidFill>
            </a:endParaRPr>
          </a:p>
          <a:p>
            <a:endParaRPr lang="en-US" dirty="0"/>
          </a:p>
        </p:txBody>
      </p:sp>
      <p:cxnSp>
        <p:nvCxnSpPr>
          <p:cNvPr id="6" name="Straight Connector 5"/>
          <p:cNvCxnSpPr/>
          <p:nvPr/>
        </p:nvCxnSpPr>
        <p:spPr>
          <a:xfrm flipH="1">
            <a:off x="5642404" y="1538286"/>
            <a:ext cx="44944" cy="5193818"/>
          </a:xfrm>
          <a:prstGeom prst="line">
            <a:avLst/>
          </a:prstGeom>
          <a:ln w="762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5763687" y="5444509"/>
                <a:ext cx="3241272" cy="535596"/>
              </a:xfrm>
              <a:prstGeom prst="rect">
                <a:avLst/>
              </a:prstGeom>
            </p:spPr>
            <p:txBody>
              <a:bodyPr wrap="none">
                <a:spAutoFit/>
              </a:bodyPr>
              <a:lstStyle/>
              <a:p>
                <a:r>
                  <a:rPr lang="en-US" sz="2000" dirty="0">
                    <a:solidFill>
                      <a:srgbClr val="0070C0"/>
                    </a:solidFill>
                    <a:latin typeface="Arial" panose="020B0604020202020204" pitchFamily="34" charset="0"/>
                    <a:cs typeface="Arial" panose="020B0604020202020204" pitchFamily="34" charset="0"/>
                  </a:rPr>
                  <a:t>Unit of a =</a:t>
                </a:r>
                <a:r>
                  <a:rPr lang="en-US" sz="2000" dirty="0">
                    <a:solidFill>
                      <a:srgbClr val="00B050"/>
                    </a:solidFill>
                    <a:latin typeface="Arial" panose="020B0604020202020204" pitchFamily="34" charset="0"/>
                    <a:cs typeface="Arial" panose="020B0604020202020204" pitchFamily="34" charset="0"/>
                  </a:rPr>
                  <a:t> p</a:t>
                </a:r>
                <a14:m>
                  <m:oMath xmlns:m="http://schemas.openxmlformats.org/officeDocument/2006/math">
                    <m:sSup>
                      <m:sSupPr>
                        <m:ctrlPr>
                          <a:rPr lang="en-US" sz="2000" i="1">
                            <a:solidFill>
                              <a:srgbClr val="00B050"/>
                            </a:solidFill>
                            <a:latin typeface="Cambria Math" panose="02040503050406030204" pitchFamily="18" charset="0"/>
                          </a:rPr>
                        </m:ctrlPr>
                      </m:sSupPr>
                      <m:e>
                        <m:r>
                          <a:rPr lang="en-US" sz="2000" i="1">
                            <a:solidFill>
                              <a:srgbClr val="00B050"/>
                            </a:solidFill>
                            <a:latin typeface="Cambria Math" panose="02040503050406030204" pitchFamily="18" charset="0"/>
                          </a:rPr>
                          <m:t>𝑉</m:t>
                        </m:r>
                      </m:e>
                      <m:sup>
                        <m:r>
                          <a:rPr lang="en-US" sz="2000" i="1">
                            <a:solidFill>
                              <a:srgbClr val="00B050"/>
                            </a:solidFill>
                            <a:latin typeface="Cambria Math" panose="02040503050406030204" pitchFamily="18" charset="0"/>
                            <a:ea typeface="Cambria Math" panose="02040503050406030204" pitchFamily="18" charset="0"/>
                          </a:rPr>
                          <m:t>𝛾</m:t>
                        </m:r>
                      </m:sup>
                    </m:sSup>
                  </m:oMath>
                </a14:m>
                <a:r>
                  <a:rPr lang="en-US" sz="2000" dirty="0">
                    <a:solidFill>
                      <a:srgbClr val="0070C0"/>
                    </a:solidFill>
                    <a:latin typeface="Arial" panose="020B0604020202020204" pitchFamily="34" charset="0"/>
                    <a:cs typeface="Arial" panose="020B0604020202020204" pitchFamily="34" charset="0"/>
                  </a:rPr>
                  <a:t> = (</a:t>
                </a:r>
                <a14:m>
                  <m:oMath xmlns:m="http://schemas.openxmlformats.org/officeDocument/2006/math">
                    <m:f>
                      <m:fPr>
                        <m:ctrlPr>
                          <a:rPr lang="en-US" sz="2000" i="1">
                            <a:solidFill>
                              <a:srgbClr val="0070C0"/>
                            </a:solidFill>
                            <a:latin typeface="Cambria Math" panose="02040503050406030204" pitchFamily="18" charset="0"/>
                            <a:cs typeface="Arial" panose="020B0604020202020204" pitchFamily="34" charset="0"/>
                          </a:rPr>
                        </m:ctrlPr>
                      </m:fPr>
                      <m:num>
                        <m:r>
                          <m:rPr>
                            <m:sty m:val="p"/>
                          </m:rPr>
                          <a:rPr lang="en-US" sz="2000">
                            <a:solidFill>
                              <a:srgbClr val="0070C0"/>
                            </a:solidFill>
                            <a:latin typeface="Cambria Math" panose="02040503050406030204" pitchFamily="18" charset="0"/>
                            <a:cs typeface="Arial" panose="020B0604020202020204" pitchFamily="34" charset="0"/>
                          </a:rPr>
                          <m:t>N</m:t>
                        </m:r>
                      </m:num>
                      <m:den>
                        <m:sSup>
                          <m:sSupPr>
                            <m:ctrlPr>
                              <a:rPr lang="en-US" sz="2000" i="1">
                                <a:solidFill>
                                  <a:srgbClr val="0070C0"/>
                                </a:solidFill>
                                <a:latin typeface="Cambria Math" panose="02040503050406030204" pitchFamily="18" charset="0"/>
                                <a:cs typeface="Arial" panose="020B0604020202020204" pitchFamily="34" charset="0"/>
                              </a:rPr>
                            </m:ctrlPr>
                          </m:sSupPr>
                          <m:e>
                            <m:r>
                              <a:rPr lang="en-US" sz="2000" i="1">
                                <a:solidFill>
                                  <a:srgbClr val="0070C0"/>
                                </a:solidFill>
                                <a:latin typeface="Cambria Math" panose="02040503050406030204" pitchFamily="18" charset="0"/>
                                <a:cs typeface="Arial" panose="020B0604020202020204" pitchFamily="34" charset="0"/>
                              </a:rPr>
                              <m:t>𝑚</m:t>
                            </m:r>
                          </m:e>
                          <m:sup>
                            <m:r>
                              <a:rPr lang="en-US" sz="2000" i="1">
                                <a:solidFill>
                                  <a:srgbClr val="0070C0"/>
                                </a:solidFill>
                                <a:latin typeface="Cambria Math" panose="02040503050406030204" pitchFamily="18" charset="0"/>
                                <a:cs typeface="Arial" panose="020B0604020202020204" pitchFamily="34" charset="0"/>
                              </a:rPr>
                              <m:t>2</m:t>
                            </m:r>
                          </m:sup>
                        </m:sSup>
                      </m:den>
                    </m:f>
                  </m:oMath>
                </a14:m>
                <a:r>
                  <a:rPr lang="en-US" sz="2000" dirty="0">
                    <a:solidFill>
                      <a:srgbClr val="0070C0"/>
                    </a:solidFill>
                    <a:latin typeface="Arial" panose="020B0604020202020204" pitchFamily="34" charset="0"/>
                    <a:cs typeface="Arial" panose="020B0604020202020204" pitchFamily="34" charset="0"/>
                  </a:rPr>
                  <a:t>)(</a:t>
                </a:r>
                <a14:m>
                  <m:oMath xmlns:m="http://schemas.openxmlformats.org/officeDocument/2006/math">
                    <m:sSup>
                      <m:sSupPr>
                        <m:ctrlPr>
                          <a:rPr lang="en-US" sz="2000" i="1">
                            <a:solidFill>
                              <a:srgbClr val="0070C0"/>
                            </a:solidFill>
                            <a:latin typeface="Cambria Math" panose="02040503050406030204" pitchFamily="18" charset="0"/>
                            <a:cs typeface="Arial" panose="020B0604020202020204" pitchFamily="34" charset="0"/>
                          </a:rPr>
                        </m:ctrlPr>
                      </m:sSupPr>
                      <m:e>
                        <m:r>
                          <a:rPr lang="en-US" sz="2000" i="1">
                            <a:solidFill>
                              <a:srgbClr val="0070C0"/>
                            </a:solidFill>
                            <a:latin typeface="Cambria Math" panose="02040503050406030204" pitchFamily="18" charset="0"/>
                            <a:cs typeface="Arial" panose="020B0604020202020204" pitchFamily="34" charset="0"/>
                          </a:rPr>
                          <m:t>𝑚</m:t>
                        </m:r>
                      </m:e>
                      <m:sup>
                        <m:r>
                          <a:rPr lang="en-US" sz="2000" i="1">
                            <a:solidFill>
                              <a:srgbClr val="0070C0"/>
                            </a:solidFill>
                            <a:latin typeface="Cambria Math" panose="02040503050406030204" pitchFamily="18" charset="0"/>
                            <a:cs typeface="Arial" panose="020B0604020202020204" pitchFamily="34" charset="0"/>
                          </a:rPr>
                          <m:t>3</m:t>
                        </m:r>
                      </m:sup>
                    </m:sSup>
                  </m:oMath>
                </a14:m>
                <a:r>
                  <a:rPr lang="en-US" sz="2000" dirty="0">
                    <a:solidFill>
                      <a:srgbClr val="0070C0"/>
                    </a:solidFill>
                    <a:latin typeface="Arial" panose="020B0604020202020204" pitchFamily="34" charset="0"/>
                    <a:ea typeface="Cambria Math" panose="02040503050406030204" pitchFamily="18" charset="0"/>
                    <a:cs typeface="Arial" panose="020B0604020202020204" pitchFamily="34" charset="0"/>
                  </a:rPr>
                  <a:t>)</a:t>
                </a:r>
                <a14:m>
                  <m:oMath xmlns:m="http://schemas.openxmlformats.org/officeDocument/2006/math">
                    <m:r>
                      <m:rPr>
                        <m:sty m:val="p"/>
                      </m:rPr>
                      <a:rPr lang="en-US" sz="2000" baseline="30000">
                        <a:solidFill>
                          <a:srgbClr val="0070C0"/>
                        </a:solidFill>
                        <a:latin typeface="Cambria Math" panose="02040503050406030204" pitchFamily="18" charset="0"/>
                        <a:ea typeface="Cambria Math" panose="02040503050406030204" pitchFamily="18" charset="0"/>
                        <a:cs typeface="Arial" panose="020B0604020202020204" pitchFamily="34" charset="0"/>
                      </a:rPr>
                      <m:t>γ</m:t>
                    </m:r>
                    <m:r>
                      <a:rPr lang="en-US" sz="2000" i="1" baseline="30000">
                        <a:solidFill>
                          <a:srgbClr val="0070C0"/>
                        </a:solidFill>
                        <a:latin typeface="Cambria Math" panose="02040503050406030204" pitchFamily="18" charset="0"/>
                        <a:ea typeface="Cambria Math" panose="02040503050406030204" pitchFamily="18" charset="0"/>
                        <a:cs typeface="Arial" panose="020B0604020202020204" pitchFamily="34" charset="0"/>
                      </a:rPr>
                      <m:t> </m:t>
                    </m:r>
                  </m:oMath>
                </a14:m>
                <a:endParaRPr lang="en-US" sz="2000" dirty="0"/>
              </a:p>
            </p:txBody>
          </p:sp>
        </mc:Choice>
        <mc:Fallback xmlns="">
          <p:sp>
            <p:nvSpPr>
              <p:cNvPr id="26" name="Rectangle 25"/>
              <p:cNvSpPr>
                <a:spLocks noRot="1" noChangeAspect="1" noMove="1" noResize="1" noEditPoints="1" noAdjustHandles="1" noChangeArrowheads="1" noChangeShapeType="1" noTextEdit="1"/>
              </p:cNvSpPr>
              <p:nvPr/>
            </p:nvSpPr>
            <p:spPr>
              <a:xfrm>
                <a:off x="5763687" y="5444509"/>
                <a:ext cx="3241272" cy="535596"/>
              </a:xfrm>
              <a:prstGeom prst="rect">
                <a:avLst/>
              </a:prstGeom>
              <a:blipFill rotWithShape="0">
                <a:blip r:embed="rId11"/>
                <a:stretch>
                  <a:fillRect l="-1880" b="-6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9074842" y="5501800"/>
                <a:ext cx="2863413" cy="421013"/>
              </a:xfrm>
              <a:prstGeom prst="rect">
                <a:avLst/>
              </a:prstGeom>
            </p:spPr>
            <p:txBody>
              <a:bodyPr wrap="none">
                <a:spAutoFit/>
              </a:bodyPr>
              <a:lstStyle/>
              <a:p>
                <a14:m>
                  <m:oMath xmlns:m="http://schemas.openxmlformats.org/officeDocument/2006/math">
                    <m:r>
                      <a:rPr lang="en-US" sz="2000" b="0" i="1" smtClean="0">
                        <a:solidFill>
                          <a:srgbClr val="0070C0"/>
                        </a:solidFill>
                        <a:latin typeface="Cambria Math" panose="02040503050406030204" pitchFamily="18" charset="0"/>
                        <a:cs typeface="Arial" panose="020B0604020202020204" pitchFamily="34" charset="0"/>
                      </a:rPr>
                      <m:t>=</m:t>
                    </m:r>
                    <m:r>
                      <a:rPr lang="en-US" sz="2000" i="1">
                        <a:solidFill>
                          <a:srgbClr val="0070C0"/>
                        </a:solidFill>
                        <a:latin typeface="Cambria Math" panose="02040503050406030204" pitchFamily="18" charset="0"/>
                        <a:cs typeface="Arial" panose="020B0604020202020204" pitchFamily="34" charset="0"/>
                      </a:rPr>
                      <m:t>𝑁</m:t>
                    </m:r>
                    <m:sSup>
                      <m:sSupPr>
                        <m:ctrlPr>
                          <a:rPr lang="en-US" sz="2000" i="1">
                            <a:solidFill>
                              <a:srgbClr val="0070C0"/>
                            </a:solidFill>
                            <a:latin typeface="Cambria Math" panose="02040503050406030204" pitchFamily="18" charset="0"/>
                            <a:cs typeface="Arial" panose="020B0604020202020204" pitchFamily="34" charset="0"/>
                          </a:rPr>
                        </m:ctrlPr>
                      </m:sSupPr>
                      <m:e>
                        <m:r>
                          <a:rPr lang="en-US" sz="2000" i="1">
                            <a:solidFill>
                              <a:srgbClr val="0070C0"/>
                            </a:solidFill>
                            <a:latin typeface="Cambria Math" panose="02040503050406030204" pitchFamily="18" charset="0"/>
                            <a:cs typeface="Arial" panose="020B0604020202020204" pitchFamily="34" charset="0"/>
                          </a:rPr>
                          <m:t>𝑚</m:t>
                        </m:r>
                      </m:e>
                      <m:sup>
                        <m:r>
                          <a:rPr lang="en-US" sz="2000" i="1">
                            <a:solidFill>
                              <a:srgbClr val="0070C0"/>
                            </a:solidFill>
                            <a:latin typeface="Cambria Math" panose="02040503050406030204" pitchFamily="18" charset="0"/>
                            <a:cs typeface="Arial" panose="020B0604020202020204" pitchFamily="34" charset="0"/>
                          </a:rPr>
                          <m:t>3</m:t>
                        </m:r>
                        <m:r>
                          <a:rPr lang="en-US" sz="2000" i="1">
                            <a:solidFill>
                              <a:srgbClr val="0070C0"/>
                            </a:solidFill>
                            <a:latin typeface="Cambria Math" panose="02040503050406030204" pitchFamily="18" charset="0"/>
                            <a:ea typeface="Cambria Math" panose="02040503050406030204" pitchFamily="18" charset="0"/>
                            <a:cs typeface="Arial" panose="020B0604020202020204" pitchFamily="34" charset="0"/>
                          </a:rPr>
                          <m:t>𝛾</m:t>
                        </m:r>
                        <m:r>
                          <a:rPr lang="en-US" sz="2000" i="1">
                            <a:solidFill>
                              <a:srgbClr val="0070C0"/>
                            </a:solidFill>
                            <a:latin typeface="Cambria Math" panose="02040503050406030204" pitchFamily="18" charset="0"/>
                            <a:ea typeface="Cambria Math" panose="02040503050406030204" pitchFamily="18" charset="0"/>
                            <a:cs typeface="Arial" panose="020B0604020202020204" pitchFamily="34" charset="0"/>
                          </a:rPr>
                          <m:t>−2</m:t>
                        </m:r>
                      </m:sup>
                    </m:sSup>
                  </m:oMath>
                </a14:m>
                <a:r>
                  <a:rPr lang="en-US" sz="2000" dirty="0">
                    <a:solidFill>
                      <a:srgbClr val="0070C0"/>
                    </a:solidFill>
                    <a:latin typeface="Arial" panose="020B0604020202020204" pitchFamily="34" charset="0"/>
                    <a:cs typeface="Arial" panose="020B0604020202020204" pitchFamily="34" charset="0"/>
                  </a:rPr>
                  <a:t> = </a:t>
                </a:r>
                <a14:m>
                  <m:oMath xmlns:m="http://schemas.openxmlformats.org/officeDocument/2006/math">
                    <m:r>
                      <a:rPr lang="en-US" sz="2000" i="1">
                        <a:solidFill>
                          <a:srgbClr val="0070C0"/>
                        </a:solidFill>
                        <a:latin typeface="Cambria Math" panose="02040503050406030204" pitchFamily="18" charset="0"/>
                        <a:cs typeface="Arial" panose="020B0604020202020204" pitchFamily="34" charset="0"/>
                      </a:rPr>
                      <m:t>𝑁</m:t>
                    </m:r>
                    <m:sSup>
                      <m:sSupPr>
                        <m:ctrlPr>
                          <a:rPr lang="en-US" sz="2000" i="1">
                            <a:solidFill>
                              <a:srgbClr val="0070C0"/>
                            </a:solidFill>
                            <a:latin typeface="Cambria Math" panose="02040503050406030204" pitchFamily="18" charset="0"/>
                            <a:cs typeface="Arial" panose="020B0604020202020204" pitchFamily="34" charset="0"/>
                          </a:rPr>
                        </m:ctrlPr>
                      </m:sSupPr>
                      <m:e>
                        <m:r>
                          <a:rPr lang="en-US" sz="2000" i="1">
                            <a:solidFill>
                              <a:srgbClr val="0070C0"/>
                            </a:solidFill>
                            <a:latin typeface="Cambria Math" panose="02040503050406030204" pitchFamily="18" charset="0"/>
                            <a:cs typeface="Arial" panose="020B0604020202020204" pitchFamily="34" charset="0"/>
                          </a:rPr>
                          <m:t>𝑚</m:t>
                        </m:r>
                      </m:e>
                      <m:sup>
                        <m:r>
                          <a:rPr lang="en-US" sz="2000" i="1">
                            <a:solidFill>
                              <a:srgbClr val="0070C0"/>
                            </a:solidFill>
                            <a:latin typeface="Cambria Math" panose="02040503050406030204" pitchFamily="18" charset="0"/>
                            <a:cs typeface="Arial" panose="020B0604020202020204" pitchFamily="34" charset="0"/>
                          </a:rPr>
                          <m:t>3</m:t>
                        </m:r>
                        <m:d>
                          <m:dPr>
                            <m:ctrlPr>
                              <a:rPr lang="en-US" sz="2000" i="1">
                                <a:solidFill>
                                  <a:srgbClr val="0070C0"/>
                                </a:solidFill>
                                <a:latin typeface="Cambria Math" panose="02040503050406030204" pitchFamily="18" charset="0"/>
                                <a:cs typeface="Arial" panose="020B0604020202020204" pitchFamily="34" charset="0"/>
                              </a:rPr>
                            </m:ctrlPr>
                          </m:dPr>
                          <m:e>
                            <m:r>
                              <a:rPr lang="en-US" sz="2000" i="1">
                                <a:solidFill>
                                  <a:srgbClr val="0070C0"/>
                                </a:solidFill>
                                <a:latin typeface="Cambria Math" panose="02040503050406030204" pitchFamily="18" charset="0"/>
                                <a:cs typeface="Arial" panose="020B0604020202020204" pitchFamily="34" charset="0"/>
                              </a:rPr>
                              <m:t>1.4</m:t>
                            </m:r>
                          </m:e>
                        </m:d>
                        <m:r>
                          <a:rPr lang="en-US" sz="2000" i="1">
                            <a:solidFill>
                              <a:srgbClr val="0070C0"/>
                            </a:solidFill>
                            <a:latin typeface="Cambria Math" panose="02040503050406030204" pitchFamily="18" charset="0"/>
                            <a:ea typeface="Cambria Math" panose="02040503050406030204" pitchFamily="18" charset="0"/>
                            <a:cs typeface="Arial" panose="020B0604020202020204" pitchFamily="34" charset="0"/>
                          </a:rPr>
                          <m:t>−2 </m:t>
                        </m:r>
                      </m:sup>
                    </m:sSup>
                  </m:oMath>
                </a14:m>
                <a:endParaRPr lang="en-US" sz="2000" dirty="0"/>
              </a:p>
            </p:txBody>
          </p:sp>
        </mc:Choice>
        <mc:Fallback xmlns="">
          <p:sp>
            <p:nvSpPr>
              <p:cNvPr id="27" name="Rectangle 26"/>
              <p:cNvSpPr>
                <a:spLocks noRot="1" noChangeAspect="1" noMove="1" noResize="1" noEditPoints="1" noAdjustHandles="1" noChangeArrowheads="1" noChangeShapeType="1" noTextEdit="1"/>
              </p:cNvSpPr>
              <p:nvPr/>
            </p:nvSpPr>
            <p:spPr>
              <a:xfrm>
                <a:off x="9074842" y="5501800"/>
                <a:ext cx="2863413" cy="421013"/>
              </a:xfrm>
              <a:prstGeom prst="rect">
                <a:avLst/>
              </a:prstGeom>
              <a:blipFill rotWithShape="0">
                <a:blip r:embed="rId12"/>
                <a:stretch>
                  <a:fillRect t="-4348" b="-24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D07A191C-6C55-4D22-901A-4EE36B62E92A}"/>
                  </a:ext>
                </a:extLst>
              </p:cNvPr>
              <p:cNvSpPr/>
              <p:nvPr/>
            </p:nvSpPr>
            <p:spPr>
              <a:xfrm>
                <a:off x="6227528" y="6122366"/>
                <a:ext cx="1297599" cy="400110"/>
              </a:xfrm>
              <a:prstGeom prst="rect">
                <a:avLst/>
              </a:prstGeom>
            </p:spPr>
            <p:txBody>
              <a:bodyPr wrap="none">
                <a:spAutoFit/>
              </a:bodyPr>
              <a:lstStyle/>
              <a:p>
                <a:r>
                  <a:rPr lang="en-US" sz="2000" dirty="0">
                    <a:solidFill>
                      <a:srgbClr val="0070C0"/>
                    </a:solidFill>
                    <a:latin typeface="Arial" panose="020B0604020202020204" pitchFamily="34" charset="0"/>
                    <a:cs typeface="Arial" panose="020B0604020202020204" pitchFamily="34" charset="0"/>
                  </a:rPr>
                  <a:t>a = </a:t>
                </a:r>
                <a14:m>
                  <m:oMath xmlns:m="http://schemas.openxmlformats.org/officeDocument/2006/math">
                    <m:r>
                      <a:rPr lang="en-US" sz="2000" i="1">
                        <a:solidFill>
                          <a:srgbClr val="0070C0"/>
                        </a:solidFill>
                        <a:latin typeface="Cambria Math" panose="02040503050406030204" pitchFamily="18" charset="0"/>
                        <a:cs typeface="Arial" panose="020B0604020202020204" pitchFamily="34" charset="0"/>
                      </a:rPr>
                      <m:t>𝑁</m:t>
                    </m:r>
                    <m:sSup>
                      <m:sSupPr>
                        <m:ctrlPr>
                          <a:rPr lang="en-US" sz="2000" i="1">
                            <a:solidFill>
                              <a:srgbClr val="0070C0"/>
                            </a:solidFill>
                            <a:latin typeface="Cambria Math" panose="02040503050406030204" pitchFamily="18" charset="0"/>
                            <a:cs typeface="Arial" panose="020B0604020202020204" pitchFamily="34" charset="0"/>
                          </a:rPr>
                        </m:ctrlPr>
                      </m:sSupPr>
                      <m:e>
                        <m:r>
                          <a:rPr lang="en-US" sz="2000" i="1">
                            <a:solidFill>
                              <a:srgbClr val="0070C0"/>
                            </a:solidFill>
                            <a:latin typeface="Cambria Math" panose="02040503050406030204" pitchFamily="18" charset="0"/>
                            <a:cs typeface="Arial" panose="020B0604020202020204" pitchFamily="34" charset="0"/>
                          </a:rPr>
                          <m:t>𝑚</m:t>
                        </m:r>
                      </m:e>
                      <m:sup>
                        <m:r>
                          <a:rPr lang="en-US" sz="2000" b="0" i="1" smtClean="0">
                            <a:solidFill>
                              <a:srgbClr val="0070C0"/>
                            </a:solidFill>
                            <a:latin typeface="Cambria Math" panose="02040503050406030204" pitchFamily="18" charset="0"/>
                            <a:cs typeface="Arial" panose="020B0604020202020204" pitchFamily="34" charset="0"/>
                          </a:rPr>
                          <m:t>2.</m:t>
                        </m:r>
                        <m:r>
                          <a:rPr lang="en-US" sz="2000" b="0" i="1" smtClean="0">
                            <a:solidFill>
                              <a:srgbClr val="0070C0"/>
                            </a:solidFill>
                            <a:latin typeface="Cambria Math"/>
                            <a:cs typeface="Arial" panose="020B0604020202020204" pitchFamily="34" charset="0"/>
                          </a:rPr>
                          <m:t>2</m:t>
                        </m:r>
                      </m:sup>
                    </m:sSup>
                  </m:oMath>
                </a14:m>
                <a:endParaRPr lang="en-US" sz="2000" dirty="0"/>
              </a:p>
            </p:txBody>
          </p:sp>
        </mc:Choice>
        <mc:Fallback xmlns="">
          <p:sp>
            <p:nvSpPr>
              <p:cNvPr id="28" name="Rectangle 27">
                <a:extLst>
                  <a:ext uri="{FF2B5EF4-FFF2-40B4-BE49-F238E27FC236}">
                    <a16:creationId xmlns="" xmlns:a16="http://schemas.microsoft.com/office/drawing/2014/main" xmlns:a14="http://schemas.microsoft.com/office/drawing/2010/main" id="{D07A191C-6C55-4D22-901A-4EE36B62E92A}"/>
                  </a:ext>
                </a:extLst>
              </p:cNvPr>
              <p:cNvSpPr>
                <a:spLocks noRot="1" noChangeAspect="1" noMove="1" noResize="1" noEditPoints="1" noAdjustHandles="1" noChangeArrowheads="1" noChangeShapeType="1" noTextEdit="1"/>
              </p:cNvSpPr>
              <p:nvPr/>
            </p:nvSpPr>
            <p:spPr>
              <a:xfrm>
                <a:off x="6227528" y="6122366"/>
                <a:ext cx="1297599" cy="400110"/>
              </a:xfrm>
              <a:prstGeom prst="rect">
                <a:avLst/>
              </a:prstGeom>
              <a:blipFill rotWithShape="0">
                <a:blip r:embed="rId13"/>
                <a:stretch>
                  <a:fillRect l="-5189" t="-9091" b="-24242"/>
                </a:stretch>
              </a:blipFill>
            </p:spPr>
            <p:txBody>
              <a:bodyPr/>
              <a:lstStyle/>
              <a:p>
                <a:r>
                  <a:rPr lang="en-US">
                    <a:noFill/>
                  </a:rPr>
                  <a:t> </a:t>
                </a:r>
              </a:p>
            </p:txBody>
          </p:sp>
        </mc:Fallback>
      </mc:AlternateContent>
    </p:spTree>
    <p:extLst>
      <p:ext uri="{BB962C8B-B14F-4D97-AF65-F5344CB8AC3E}">
        <p14:creationId xmlns:p14="http://schemas.microsoft.com/office/powerpoint/2010/main" val="414978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1000"/>
                                        <p:tgtEl>
                                          <p:spTgt spid="20"/>
                                        </p:tgtEl>
                                      </p:cBhvr>
                                    </p:animEffect>
                                    <p:anim calcmode="lin" valueType="num">
                                      <p:cBhvr>
                                        <p:cTn id="53" dur="1000" fill="hold"/>
                                        <p:tgtEl>
                                          <p:spTgt spid="20"/>
                                        </p:tgtEl>
                                        <p:attrNameLst>
                                          <p:attrName>ppt_x</p:attrName>
                                        </p:attrNameLst>
                                      </p:cBhvr>
                                      <p:tavLst>
                                        <p:tav tm="0">
                                          <p:val>
                                            <p:strVal val="#ppt_x"/>
                                          </p:val>
                                        </p:tav>
                                        <p:tav tm="100000">
                                          <p:val>
                                            <p:strVal val="#ppt_x"/>
                                          </p:val>
                                        </p:tav>
                                      </p:tavLst>
                                    </p:anim>
                                    <p:anim calcmode="lin" valueType="num">
                                      <p:cBhvr>
                                        <p:cTn id="5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anim calcmode="lin" valueType="num">
                                      <p:cBhvr>
                                        <p:cTn id="65" dur="1000" fill="hold"/>
                                        <p:tgtEl>
                                          <p:spTgt spid="23"/>
                                        </p:tgtEl>
                                        <p:attrNameLst>
                                          <p:attrName>ppt_x</p:attrName>
                                        </p:attrNameLst>
                                      </p:cBhvr>
                                      <p:tavLst>
                                        <p:tav tm="0">
                                          <p:val>
                                            <p:strVal val="#ppt_x"/>
                                          </p:val>
                                        </p:tav>
                                        <p:tav tm="100000">
                                          <p:val>
                                            <p:strVal val="#ppt_x"/>
                                          </p:val>
                                        </p:tav>
                                      </p:tavLst>
                                    </p:anim>
                                    <p:anim calcmode="lin" valueType="num">
                                      <p:cBhvr>
                                        <p:cTn id="66" dur="1000" fill="hold"/>
                                        <p:tgtEl>
                                          <p:spTgt spid="2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1000"/>
                                        <p:tgtEl>
                                          <p:spTgt spid="26"/>
                                        </p:tgtEl>
                                      </p:cBhvr>
                                    </p:animEffect>
                                    <p:anim calcmode="lin" valueType="num">
                                      <p:cBhvr>
                                        <p:cTn id="70" dur="1000" fill="hold"/>
                                        <p:tgtEl>
                                          <p:spTgt spid="26"/>
                                        </p:tgtEl>
                                        <p:attrNameLst>
                                          <p:attrName>ppt_x</p:attrName>
                                        </p:attrNameLst>
                                      </p:cBhvr>
                                      <p:tavLst>
                                        <p:tav tm="0">
                                          <p:val>
                                            <p:strVal val="#ppt_x"/>
                                          </p:val>
                                        </p:tav>
                                        <p:tav tm="100000">
                                          <p:val>
                                            <p:strVal val="#ppt_x"/>
                                          </p:val>
                                        </p:tav>
                                      </p:tavLst>
                                    </p:anim>
                                    <p:anim calcmode="lin" valueType="num">
                                      <p:cBhvr>
                                        <p:cTn id="71" dur="1000" fill="hold"/>
                                        <p:tgtEl>
                                          <p:spTgt spid="26"/>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1000"/>
                                        <p:tgtEl>
                                          <p:spTgt spid="27"/>
                                        </p:tgtEl>
                                      </p:cBhvr>
                                    </p:animEffect>
                                    <p:anim calcmode="lin" valueType="num">
                                      <p:cBhvr>
                                        <p:cTn id="75" dur="1000" fill="hold"/>
                                        <p:tgtEl>
                                          <p:spTgt spid="27"/>
                                        </p:tgtEl>
                                        <p:attrNameLst>
                                          <p:attrName>ppt_x</p:attrName>
                                        </p:attrNameLst>
                                      </p:cBhvr>
                                      <p:tavLst>
                                        <p:tav tm="0">
                                          <p:val>
                                            <p:strVal val="#ppt_x"/>
                                          </p:val>
                                        </p:tav>
                                        <p:tav tm="100000">
                                          <p:val>
                                            <p:strVal val="#ppt_x"/>
                                          </p:val>
                                        </p:tav>
                                      </p:tavLst>
                                    </p:anim>
                                    <p:anim calcmode="lin" valueType="num">
                                      <p:cBhvr>
                                        <p:cTn id="7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5" grpId="0"/>
      <p:bldP spid="16" grpId="0"/>
      <p:bldP spid="17" grpId="0"/>
      <p:bldP spid="18" grpId="0"/>
      <p:bldP spid="19" grpId="0"/>
      <p:bldP spid="20" grpId="0"/>
      <p:bldP spid="21" grpId="0"/>
      <p:bldP spid="22" grpId="0"/>
      <p:bldP spid="23" grpId="0"/>
      <p:bldP spid="26"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1F0E94-CBB3-4C95-891A-2213AC3859FA}"/>
              </a:ext>
            </a:extLst>
          </p:cNvPr>
          <p:cNvSpPr/>
          <p:nvPr/>
        </p:nvSpPr>
        <p:spPr>
          <a:xfrm>
            <a:off x="159026" y="129567"/>
            <a:ext cx="11595652" cy="1756828"/>
          </a:xfrm>
          <a:prstGeom prst="rect">
            <a:avLst/>
          </a:prstGeom>
        </p:spPr>
        <p:txBody>
          <a:bodyPr wrap="square">
            <a:spAutoFit/>
          </a:bodyPr>
          <a:lstStyle/>
          <a:p>
            <a:pPr marL="266700" marR="124460" algn="just">
              <a:lnSpc>
                <a:spcPct val="115000"/>
              </a:lnSpc>
              <a:spcBef>
                <a:spcPts val="0"/>
              </a:spcBef>
              <a:spcAft>
                <a:spcPts val="0"/>
              </a:spcAft>
            </a:pPr>
            <a:r>
              <a:rPr lang="en-US" sz="2400" dirty="0">
                <a:solidFill>
                  <a:srgbClr val="7030A0"/>
                </a:solidFill>
                <a:latin typeface="Arial" panose="020B0604020202020204" pitchFamily="34" charset="0"/>
                <a:ea typeface="Times New Roman" panose="02020603050405020304" pitchFamily="18" charset="0"/>
              </a:rPr>
              <a:t>55. A certain gas occupies a volume of 4.3 L at a pressure of 1.2 atm and a temperature of 310 K. It is compressed adiabatically to a volume of 0.76 L. Determine (a) the final pressure and (b) the final temperature, assuming the gas to be an ideal gas for which </a:t>
            </a:r>
            <a:r>
              <a:rPr lang="en-US" sz="2400" i="1" dirty="0">
                <a:solidFill>
                  <a:srgbClr val="7030A0"/>
                </a:solidFill>
                <a:latin typeface="Arial" panose="020B0604020202020204" pitchFamily="34" charset="0"/>
                <a:ea typeface="Times New Roman" panose="02020603050405020304" pitchFamily="18" charset="0"/>
              </a:rPr>
              <a:t>γ</a:t>
            </a:r>
            <a:r>
              <a:rPr lang="en-US" sz="2400" dirty="0">
                <a:solidFill>
                  <a:srgbClr val="7030A0"/>
                </a:solidFill>
                <a:latin typeface="Arial" panose="020B0604020202020204" pitchFamily="34" charset="0"/>
                <a:ea typeface="Times New Roman" panose="02020603050405020304" pitchFamily="18" charset="0"/>
              </a:rPr>
              <a:t> = 1.4. </a:t>
            </a:r>
            <a:endParaRPr lang="en-US" sz="2400" dirty="0">
              <a:solidFill>
                <a:srgbClr val="7030A0"/>
              </a:solidFill>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21A99F1-5A69-4634-BCF0-92FA3B88AEF6}"/>
                  </a:ext>
                </a:extLst>
              </p:cNvPr>
              <p:cNvSpPr/>
              <p:nvPr/>
            </p:nvSpPr>
            <p:spPr>
              <a:xfrm>
                <a:off x="505589" y="4562248"/>
                <a:ext cx="2692275" cy="461665"/>
              </a:xfrm>
              <a:prstGeom prst="rect">
                <a:avLst/>
              </a:prstGeom>
            </p:spPr>
            <p:txBody>
              <a:bodyPr wrap="none">
                <a:spAutoFit/>
              </a:bodyPr>
              <a:lstStyle/>
              <a:p>
                <a:r>
                  <a:rPr lang="en-US" sz="2400" dirty="0">
                    <a:solidFill>
                      <a:srgbClr val="00B0F0"/>
                    </a:solidFill>
                    <a:latin typeface="Arial" panose="020B0604020202020204" pitchFamily="34" charset="0"/>
                    <a:cs typeface="Arial" panose="020B0604020202020204" pitchFamily="34" charset="0"/>
                  </a:rPr>
                  <a:t>(a) p</a:t>
                </a:r>
                <a14:m>
                  <m:oMath xmlns:m="http://schemas.openxmlformats.org/officeDocument/2006/math">
                    <m:sSup>
                      <m:sSupPr>
                        <m:ctrlPr>
                          <a:rPr lang="en-US" sz="2400" i="1">
                            <a:solidFill>
                              <a:srgbClr val="00B0F0"/>
                            </a:solidFill>
                            <a:latin typeface="Cambria Math" panose="02040503050406030204" pitchFamily="18" charset="0"/>
                          </a:rPr>
                        </m:ctrlPr>
                      </m:sSupPr>
                      <m:e>
                        <m:r>
                          <a:rPr lang="en-US" sz="2400" i="1">
                            <a:solidFill>
                              <a:srgbClr val="00B0F0"/>
                            </a:solidFill>
                            <a:latin typeface="Cambria Math" panose="02040503050406030204" pitchFamily="18" charset="0"/>
                          </a:rPr>
                          <m:t>𝑉</m:t>
                        </m:r>
                      </m:e>
                      <m:sup>
                        <m:r>
                          <a:rPr lang="en-US" sz="2400" i="1">
                            <a:solidFill>
                              <a:srgbClr val="00B0F0"/>
                            </a:solidFill>
                            <a:latin typeface="Cambria Math" panose="02040503050406030204" pitchFamily="18" charset="0"/>
                            <a:ea typeface="Cambria Math" panose="02040503050406030204" pitchFamily="18" charset="0"/>
                          </a:rPr>
                          <m:t>𝛾</m:t>
                        </m:r>
                      </m:sup>
                    </m:sSup>
                  </m:oMath>
                </a14:m>
                <a:r>
                  <a:rPr lang="en-US" sz="2400" dirty="0">
                    <a:solidFill>
                      <a:srgbClr val="00B0F0"/>
                    </a:solidFill>
                    <a:latin typeface="Arial" panose="020B0604020202020204" pitchFamily="34" charset="0"/>
                    <a:cs typeface="Arial" panose="020B0604020202020204" pitchFamily="34" charset="0"/>
                  </a:rPr>
                  <a:t> = constant</a:t>
                </a:r>
                <a:endParaRPr lang="en-US" dirty="0">
                  <a:solidFill>
                    <a:srgbClr val="00B0F0"/>
                  </a:solidFill>
                </a:endParaRPr>
              </a:p>
            </p:txBody>
          </p:sp>
        </mc:Choice>
        <mc:Fallback xmlns="">
          <p:sp>
            <p:nvSpPr>
              <p:cNvPr id="5" name="Rectangle 4">
                <a:extLst>
                  <a:ext uri="{FF2B5EF4-FFF2-40B4-BE49-F238E27FC236}">
                    <a16:creationId xmlns:a16="http://schemas.microsoft.com/office/drawing/2014/main" id="{C21A99F1-5A69-4634-BCF0-92FA3B88AEF6}"/>
                  </a:ext>
                </a:extLst>
              </p:cNvPr>
              <p:cNvSpPr>
                <a:spLocks noRot="1" noChangeAspect="1" noMove="1" noResize="1" noEditPoints="1" noAdjustHandles="1" noChangeArrowheads="1" noChangeShapeType="1" noTextEdit="1"/>
              </p:cNvSpPr>
              <p:nvPr/>
            </p:nvSpPr>
            <p:spPr>
              <a:xfrm>
                <a:off x="505589" y="4562248"/>
                <a:ext cx="2692275" cy="461665"/>
              </a:xfrm>
              <a:prstGeom prst="rect">
                <a:avLst/>
              </a:prstGeom>
              <a:blipFill>
                <a:blip r:embed="rId2"/>
                <a:stretch>
                  <a:fillRect l="-3620" t="-11842" r="-2715" b="-27632"/>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6436C34E-2C7C-462E-B47B-1DACF6E1F75D}"/>
              </a:ext>
            </a:extLst>
          </p:cNvPr>
          <p:cNvSpPr/>
          <p:nvPr/>
        </p:nvSpPr>
        <p:spPr>
          <a:xfrm>
            <a:off x="1621268" y="2752663"/>
            <a:ext cx="3599062" cy="461665"/>
          </a:xfrm>
          <a:prstGeom prst="rect">
            <a:avLst/>
          </a:prstGeom>
        </p:spPr>
        <p:txBody>
          <a:bodyPr wrap="none">
            <a:spAutoFit/>
          </a:bodyPr>
          <a:lstStyle/>
          <a:p>
            <a:pPr lvl="0"/>
            <a:r>
              <a:rPr lang="en-US" sz="2400" dirty="0">
                <a:latin typeface="Arial" panose="020B0604020202020204" pitchFamily="34" charset="0"/>
                <a:cs typeface="Arial" panose="020B0604020202020204" pitchFamily="34" charset="0"/>
              </a:rPr>
              <a:t>p</a:t>
            </a:r>
            <a:r>
              <a:rPr lang="en-US" sz="2400" baseline="-25000" dirty="0">
                <a:latin typeface="Arial" panose="020B0604020202020204" pitchFamily="34" charset="0"/>
                <a:cs typeface="Arial" panose="020B0604020202020204" pitchFamily="34" charset="0"/>
              </a:rPr>
              <a:t>i </a:t>
            </a:r>
            <a:r>
              <a:rPr lang="en-US" sz="2400" dirty="0">
                <a:latin typeface="Arial" panose="020B0604020202020204" pitchFamily="34" charset="0"/>
                <a:cs typeface="Arial" panose="020B0604020202020204" pitchFamily="34" charset="0"/>
              </a:rPr>
              <a:t>= 1.2 atm = 1.2x10</a:t>
            </a:r>
            <a:r>
              <a:rPr lang="en-US" sz="2400" baseline="30000" dirty="0">
                <a:latin typeface="Arial" panose="020B0604020202020204" pitchFamily="34" charset="0"/>
                <a:cs typeface="Arial" panose="020B0604020202020204" pitchFamily="34" charset="0"/>
              </a:rPr>
              <a:t>5</a:t>
            </a:r>
            <a:r>
              <a:rPr lang="en-US" sz="2400" dirty="0">
                <a:latin typeface="Arial" panose="020B0604020202020204" pitchFamily="34" charset="0"/>
                <a:cs typeface="Arial" panose="020B0604020202020204" pitchFamily="34" charset="0"/>
              </a:rPr>
              <a:t> Pa</a:t>
            </a:r>
            <a:endParaRPr lang="en-US" dirty="0"/>
          </a:p>
        </p:txBody>
      </p:sp>
      <p:sp>
        <p:nvSpPr>
          <p:cNvPr id="3" name="Rectangle 2">
            <a:extLst>
              <a:ext uri="{FF2B5EF4-FFF2-40B4-BE49-F238E27FC236}">
                <a16:creationId xmlns:a16="http://schemas.microsoft.com/office/drawing/2014/main" id="{A0725315-FF32-4E5B-A777-F8453F5E4E3B}"/>
              </a:ext>
            </a:extLst>
          </p:cNvPr>
          <p:cNvSpPr/>
          <p:nvPr/>
        </p:nvSpPr>
        <p:spPr>
          <a:xfrm>
            <a:off x="819989" y="2290998"/>
            <a:ext cx="2325508" cy="461665"/>
          </a:xfrm>
          <a:prstGeom prst="rect">
            <a:avLst/>
          </a:prstGeom>
        </p:spPr>
        <p:txBody>
          <a:bodyPr wrap="none">
            <a:spAutoFit/>
          </a:bodyPr>
          <a:lstStyle/>
          <a:p>
            <a:r>
              <a:rPr lang="en-US" sz="2400" dirty="0">
                <a:solidFill>
                  <a:prstClr val="black"/>
                </a:solidFill>
                <a:latin typeface="Arial" panose="020B0604020202020204" pitchFamily="34" charset="0"/>
                <a:cs typeface="Arial" panose="020B0604020202020204" pitchFamily="34" charset="0"/>
              </a:rPr>
              <a:t>Here, V</a:t>
            </a:r>
            <a:r>
              <a:rPr lang="en-US" sz="2400" baseline="-25000" dirty="0">
                <a:solidFill>
                  <a:prstClr val="black"/>
                </a:solidFill>
                <a:latin typeface="Arial" panose="020B0604020202020204" pitchFamily="34" charset="0"/>
                <a:cs typeface="Arial" panose="020B0604020202020204" pitchFamily="34" charset="0"/>
              </a:rPr>
              <a:t>i</a:t>
            </a:r>
            <a:r>
              <a:rPr lang="en-US" sz="2400" dirty="0">
                <a:solidFill>
                  <a:prstClr val="black"/>
                </a:solidFill>
                <a:latin typeface="Arial" panose="020B0604020202020204" pitchFamily="34" charset="0"/>
                <a:cs typeface="Arial" panose="020B0604020202020204" pitchFamily="34" charset="0"/>
              </a:rPr>
              <a:t> = 4.3 L</a:t>
            </a:r>
            <a:endParaRPr lang="en-US" dirty="0"/>
          </a:p>
        </p:txBody>
      </p:sp>
      <p:sp>
        <p:nvSpPr>
          <p:cNvPr id="6" name="Rectangle 5">
            <a:extLst>
              <a:ext uri="{FF2B5EF4-FFF2-40B4-BE49-F238E27FC236}">
                <a16:creationId xmlns:a16="http://schemas.microsoft.com/office/drawing/2014/main" id="{781F4F07-4877-4773-938B-0C17B7E35863}"/>
              </a:ext>
            </a:extLst>
          </p:cNvPr>
          <p:cNvSpPr/>
          <p:nvPr/>
        </p:nvSpPr>
        <p:spPr>
          <a:xfrm>
            <a:off x="1617178" y="3271947"/>
            <a:ext cx="1583895" cy="461665"/>
          </a:xfrm>
          <a:prstGeom prst="rect">
            <a:avLst/>
          </a:prstGeom>
        </p:spPr>
        <p:txBody>
          <a:bodyPr wrap="none">
            <a:spAutoFit/>
          </a:bodyPr>
          <a:lstStyle/>
          <a:p>
            <a:r>
              <a:rPr lang="en-US" sz="2400" dirty="0">
                <a:solidFill>
                  <a:prstClr val="black"/>
                </a:solidFill>
                <a:latin typeface="Arial" panose="020B0604020202020204" pitchFamily="34" charset="0"/>
                <a:cs typeface="Arial" panose="020B0604020202020204" pitchFamily="34" charset="0"/>
              </a:rPr>
              <a:t>T</a:t>
            </a:r>
            <a:r>
              <a:rPr lang="en-US" sz="2400" baseline="-25000" dirty="0">
                <a:solidFill>
                  <a:prstClr val="black"/>
                </a:solidFill>
                <a:latin typeface="Arial" panose="020B0604020202020204" pitchFamily="34" charset="0"/>
                <a:cs typeface="Arial" panose="020B0604020202020204" pitchFamily="34" charset="0"/>
              </a:rPr>
              <a:t>i </a:t>
            </a:r>
            <a:r>
              <a:rPr lang="en-US" sz="2400" dirty="0">
                <a:solidFill>
                  <a:prstClr val="black"/>
                </a:solidFill>
                <a:latin typeface="Arial" panose="020B0604020202020204" pitchFamily="34" charset="0"/>
                <a:cs typeface="Arial" panose="020B0604020202020204" pitchFamily="34" charset="0"/>
              </a:rPr>
              <a:t>= 310 K</a:t>
            </a:r>
            <a:endParaRPr lang="en-US" dirty="0"/>
          </a:p>
        </p:txBody>
      </p:sp>
      <p:sp>
        <p:nvSpPr>
          <p:cNvPr id="7" name="Rectangle 6">
            <a:extLst>
              <a:ext uri="{FF2B5EF4-FFF2-40B4-BE49-F238E27FC236}">
                <a16:creationId xmlns:a16="http://schemas.microsoft.com/office/drawing/2014/main" id="{BFA018FF-F2F3-4A8A-89DA-C891EC05F749}"/>
              </a:ext>
            </a:extLst>
          </p:cNvPr>
          <p:cNvSpPr/>
          <p:nvPr/>
        </p:nvSpPr>
        <p:spPr>
          <a:xfrm>
            <a:off x="1609629" y="3690563"/>
            <a:ext cx="1680268" cy="461665"/>
          </a:xfrm>
          <a:prstGeom prst="rect">
            <a:avLst/>
          </a:prstGeom>
        </p:spPr>
        <p:txBody>
          <a:bodyPr wrap="none">
            <a:spAutoFit/>
          </a:bodyPr>
          <a:lstStyle/>
          <a:p>
            <a:r>
              <a:rPr lang="en-US" sz="2400" dirty="0">
                <a:solidFill>
                  <a:prstClr val="black"/>
                </a:solidFill>
                <a:latin typeface="Arial" panose="020B0604020202020204" pitchFamily="34" charset="0"/>
                <a:cs typeface="Arial" panose="020B0604020202020204" pitchFamily="34" charset="0"/>
              </a:rPr>
              <a:t>V</a:t>
            </a:r>
            <a:r>
              <a:rPr lang="en-US" sz="2400" baseline="-25000" dirty="0">
                <a:solidFill>
                  <a:prstClr val="black"/>
                </a:solidFill>
                <a:latin typeface="Arial" panose="020B0604020202020204" pitchFamily="34" charset="0"/>
                <a:cs typeface="Arial" panose="020B0604020202020204" pitchFamily="34" charset="0"/>
              </a:rPr>
              <a:t>f</a:t>
            </a:r>
            <a:r>
              <a:rPr lang="en-US" sz="2400" dirty="0">
                <a:solidFill>
                  <a:prstClr val="black"/>
                </a:solidFill>
                <a:latin typeface="Arial" panose="020B0604020202020204" pitchFamily="34" charset="0"/>
                <a:cs typeface="Arial" panose="020B0604020202020204" pitchFamily="34" charset="0"/>
              </a:rPr>
              <a:t> = 0.76 L</a:t>
            </a:r>
            <a:endParaRPr lang="en-US" dirty="0"/>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D36FA0F-BD93-46D7-A6AA-622C5AF59868}"/>
                  </a:ext>
                </a:extLst>
              </p:cNvPr>
              <p:cNvSpPr/>
              <p:nvPr/>
            </p:nvSpPr>
            <p:spPr>
              <a:xfrm>
                <a:off x="1617178" y="4045498"/>
                <a:ext cx="1942327" cy="461665"/>
              </a:xfrm>
              <a:prstGeom prst="rect">
                <a:avLst/>
              </a:prstGeom>
            </p:spPr>
            <p:txBody>
              <a:bodyPr wrap="square">
                <a:spAutoFit/>
              </a:bodyPr>
              <a:lstStyle/>
              <a:p>
                <a14:m>
                  <m:oMath xmlns:m="http://schemas.openxmlformats.org/officeDocument/2006/math">
                    <m:r>
                      <a:rPr lang="en-US" sz="2400" i="1" smtClean="0">
                        <a:solidFill>
                          <a:prstClr val="black"/>
                        </a:solidFill>
                        <a:latin typeface="Cambria Math" panose="02040503050406030204" pitchFamily="18" charset="0"/>
                        <a:ea typeface="Cambria Math" panose="02040503050406030204" pitchFamily="18" charset="0"/>
                        <a:cs typeface="Arial" panose="020B0604020202020204" pitchFamily="34" charset="0"/>
                      </a:rPr>
                      <m:t>𝛾</m:t>
                    </m:r>
                  </m:oMath>
                </a14:m>
                <a:r>
                  <a:rPr lang="en-US" sz="2400" dirty="0"/>
                  <a:t> = 1.4</a:t>
                </a:r>
              </a:p>
            </p:txBody>
          </p:sp>
        </mc:Choice>
        <mc:Fallback xmlns="">
          <p:sp>
            <p:nvSpPr>
              <p:cNvPr id="8" name="Rectangle 7">
                <a:extLst>
                  <a:ext uri="{FF2B5EF4-FFF2-40B4-BE49-F238E27FC236}">
                    <a16:creationId xmlns:a16="http://schemas.microsoft.com/office/drawing/2014/main" id="{6D36FA0F-BD93-46D7-A6AA-622C5AF59868}"/>
                  </a:ext>
                </a:extLst>
              </p:cNvPr>
              <p:cNvSpPr>
                <a:spLocks noRot="1" noChangeAspect="1" noMove="1" noResize="1" noEditPoints="1" noAdjustHandles="1" noChangeArrowheads="1" noChangeShapeType="1" noTextEdit="1"/>
              </p:cNvSpPr>
              <p:nvPr/>
            </p:nvSpPr>
            <p:spPr>
              <a:xfrm>
                <a:off x="1617178" y="4045498"/>
                <a:ext cx="1942327" cy="461665"/>
              </a:xfrm>
              <a:prstGeom prst="rect">
                <a:avLst/>
              </a:prstGeom>
              <a:blipFill>
                <a:blip r:embed="rId3"/>
                <a:stretch>
                  <a:fillRect l="-627"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103E06A-9FEC-4412-A1AE-AFB67519C243}"/>
                  </a:ext>
                </a:extLst>
              </p:cNvPr>
              <p:cNvSpPr/>
              <p:nvPr/>
            </p:nvSpPr>
            <p:spPr>
              <a:xfrm>
                <a:off x="872356" y="5122762"/>
                <a:ext cx="2023311" cy="461665"/>
              </a:xfrm>
              <a:prstGeom prst="rect">
                <a:avLst/>
              </a:prstGeom>
            </p:spPr>
            <p:txBody>
              <a:bodyPr wrap="none">
                <a:spAutoFit/>
              </a:bodyPr>
              <a:lstStyle/>
              <a:p>
                <a:r>
                  <a:rPr lang="en-US" sz="2400" dirty="0">
                    <a:solidFill>
                      <a:srgbClr val="00B0F0"/>
                    </a:solidFill>
                    <a:latin typeface="Arial" panose="020B0604020202020204" pitchFamily="34" charset="0"/>
                    <a:cs typeface="Arial" panose="020B0604020202020204" pitchFamily="34" charset="0"/>
                  </a:rPr>
                  <a:t>p</a:t>
                </a:r>
                <a:r>
                  <a:rPr lang="en-US" sz="2400" baseline="-25000" dirty="0">
                    <a:solidFill>
                      <a:srgbClr val="00B0F0"/>
                    </a:solidFill>
                    <a:latin typeface="Arial" panose="020B0604020202020204" pitchFamily="34" charset="0"/>
                    <a:cs typeface="Arial" panose="020B0604020202020204" pitchFamily="34" charset="0"/>
                  </a:rPr>
                  <a:t>i</a:t>
                </a:r>
                <a14:m>
                  <m:oMath xmlns:m="http://schemas.openxmlformats.org/officeDocument/2006/math">
                    <m:sSup>
                      <m:sSupPr>
                        <m:ctrlPr>
                          <a:rPr lang="en-US" sz="2400" i="1">
                            <a:solidFill>
                              <a:srgbClr val="00B0F0"/>
                            </a:solidFill>
                            <a:latin typeface="Cambria Math" panose="02040503050406030204" pitchFamily="18" charset="0"/>
                          </a:rPr>
                        </m:ctrlPr>
                      </m:sSupPr>
                      <m:e>
                        <m:r>
                          <a:rPr lang="en-US" sz="2400" i="1">
                            <a:solidFill>
                              <a:srgbClr val="00B0F0"/>
                            </a:solidFill>
                            <a:latin typeface="Cambria Math" panose="02040503050406030204" pitchFamily="18" charset="0"/>
                          </a:rPr>
                          <m:t>𝑉</m:t>
                        </m:r>
                        <m:r>
                          <a:rPr lang="en-US" sz="2400" b="0" i="1" baseline="-25000" smtClean="0">
                            <a:solidFill>
                              <a:srgbClr val="00B0F0"/>
                            </a:solidFill>
                            <a:latin typeface="Cambria Math" panose="02040503050406030204" pitchFamily="18" charset="0"/>
                          </a:rPr>
                          <m:t>𝑖</m:t>
                        </m:r>
                      </m:e>
                      <m:sup>
                        <m:r>
                          <a:rPr lang="en-US" sz="2400" i="1">
                            <a:solidFill>
                              <a:srgbClr val="00B0F0"/>
                            </a:solidFill>
                            <a:latin typeface="Cambria Math" panose="02040503050406030204" pitchFamily="18" charset="0"/>
                            <a:ea typeface="Cambria Math" panose="02040503050406030204" pitchFamily="18" charset="0"/>
                          </a:rPr>
                          <m:t>𝛾</m:t>
                        </m:r>
                      </m:sup>
                    </m:sSup>
                  </m:oMath>
                </a14:m>
                <a:r>
                  <a:rPr lang="en-US" sz="2400" dirty="0">
                    <a:solidFill>
                      <a:srgbClr val="00B0F0"/>
                    </a:solidFill>
                    <a:latin typeface="Arial" panose="020B0604020202020204" pitchFamily="34" charset="0"/>
                    <a:cs typeface="Arial" panose="020B0604020202020204" pitchFamily="34" charset="0"/>
                  </a:rPr>
                  <a:t> = </a:t>
                </a:r>
                <a:r>
                  <a:rPr lang="en-US" sz="2400" dirty="0">
                    <a:solidFill>
                      <a:srgbClr val="FF0000"/>
                    </a:solidFill>
                    <a:latin typeface="Arial" panose="020B0604020202020204" pitchFamily="34" charset="0"/>
                    <a:cs typeface="Arial" panose="020B0604020202020204" pitchFamily="34" charset="0"/>
                  </a:rPr>
                  <a:t>p</a:t>
                </a:r>
                <a:r>
                  <a:rPr lang="en-US" sz="2400" baseline="-25000" dirty="0">
                    <a:solidFill>
                      <a:srgbClr val="FF0000"/>
                    </a:solidFill>
                    <a:latin typeface="Arial" panose="020B0604020202020204" pitchFamily="34" charset="0"/>
                    <a:cs typeface="Arial" panose="020B0604020202020204" pitchFamily="34" charset="0"/>
                  </a:rPr>
                  <a:t>f</a:t>
                </a:r>
                <a14:m>
                  <m:oMath xmlns:m="http://schemas.openxmlformats.org/officeDocument/2006/math">
                    <m:sSup>
                      <m:sSupPr>
                        <m:ctrlPr>
                          <a:rPr lang="en-US" sz="2400" i="1">
                            <a:solidFill>
                              <a:srgbClr val="00B0F0"/>
                            </a:solidFill>
                            <a:latin typeface="Cambria Math" panose="02040503050406030204" pitchFamily="18" charset="0"/>
                          </a:rPr>
                        </m:ctrlPr>
                      </m:sSupPr>
                      <m:e>
                        <m:r>
                          <a:rPr lang="en-US" sz="2400" i="1" smtClean="0">
                            <a:solidFill>
                              <a:srgbClr val="00B0F0"/>
                            </a:solidFill>
                            <a:latin typeface="Cambria Math" panose="02040503050406030204" pitchFamily="18" charset="0"/>
                          </a:rPr>
                          <m:t>𝑉</m:t>
                        </m:r>
                        <m:r>
                          <a:rPr lang="en-US" sz="2400" b="0" i="1" baseline="-25000" smtClean="0">
                            <a:solidFill>
                              <a:srgbClr val="00B0F0"/>
                            </a:solidFill>
                            <a:latin typeface="Cambria Math" panose="02040503050406030204" pitchFamily="18" charset="0"/>
                          </a:rPr>
                          <m:t>𝑓</m:t>
                        </m:r>
                      </m:e>
                      <m:sup>
                        <m:r>
                          <a:rPr lang="en-US" sz="2400" i="1">
                            <a:solidFill>
                              <a:srgbClr val="00B0F0"/>
                            </a:solidFill>
                            <a:latin typeface="Cambria Math" panose="02040503050406030204" pitchFamily="18" charset="0"/>
                            <a:ea typeface="Cambria Math" panose="02040503050406030204" pitchFamily="18" charset="0"/>
                          </a:rPr>
                          <m:t>𝛾</m:t>
                        </m:r>
                      </m:sup>
                    </m:sSup>
                  </m:oMath>
                </a14:m>
                <a:r>
                  <a:rPr lang="en-US" sz="2400" dirty="0">
                    <a:solidFill>
                      <a:srgbClr val="00B0F0"/>
                    </a:solidFill>
                    <a:latin typeface="Arial" panose="020B0604020202020204" pitchFamily="34" charset="0"/>
                    <a:cs typeface="Arial" panose="020B0604020202020204" pitchFamily="34" charset="0"/>
                  </a:rPr>
                  <a:t> </a:t>
                </a:r>
                <a:endParaRPr lang="en-US" dirty="0">
                  <a:solidFill>
                    <a:srgbClr val="00B0F0"/>
                  </a:solidFill>
                </a:endParaRPr>
              </a:p>
            </p:txBody>
          </p:sp>
        </mc:Choice>
        <mc:Fallback xmlns="">
          <p:sp>
            <p:nvSpPr>
              <p:cNvPr id="9" name="Rectangle 8">
                <a:extLst>
                  <a:ext uri="{FF2B5EF4-FFF2-40B4-BE49-F238E27FC236}">
                    <a16:creationId xmlns:a16="http://schemas.microsoft.com/office/drawing/2014/main" id="{A103E06A-9FEC-4412-A1AE-AFB67519C243}"/>
                  </a:ext>
                </a:extLst>
              </p:cNvPr>
              <p:cNvSpPr>
                <a:spLocks noRot="1" noChangeAspect="1" noMove="1" noResize="1" noEditPoints="1" noAdjustHandles="1" noChangeArrowheads="1" noChangeShapeType="1" noTextEdit="1"/>
              </p:cNvSpPr>
              <p:nvPr/>
            </p:nvSpPr>
            <p:spPr>
              <a:xfrm>
                <a:off x="872356" y="5122762"/>
                <a:ext cx="2023311" cy="461665"/>
              </a:xfrm>
              <a:prstGeom prst="rect">
                <a:avLst/>
              </a:prstGeom>
              <a:blipFill>
                <a:blip r:embed="rId4"/>
                <a:stretch>
                  <a:fillRect l="-4518" t="-11842" b="-27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6DA0746-5E50-4D25-985E-32B07BD18351}"/>
                  </a:ext>
                </a:extLst>
              </p:cNvPr>
              <p:cNvSpPr/>
              <p:nvPr/>
            </p:nvSpPr>
            <p:spPr>
              <a:xfrm>
                <a:off x="631701" y="5639512"/>
                <a:ext cx="11286405" cy="706091"/>
              </a:xfrm>
              <a:prstGeom prst="rect">
                <a:avLst/>
              </a:prstGeom>
            </p:spPr>
            <p:txBody>
              <a:bodyPr wrap="square">
                <a:spAutoFit/>
              </a:bodyPr>
              <a:lstStyle/>
              <a:p>
                <a14:m>
                  <m:oMath xmlns:m="http://schemas.openxmlformats.org/officeDocument/2006/math">
                    <m:r>
                      <m:rPr>
                        <m:nor/>
                      </m:rPr>
                      <a:rPr lang="en-US" sz="2400" dirty="0" smtClean="0">
                        <a:solidFill>
                          <a:srgbClr val="FF0000"/>
                        </a:solidFill>
                        <a:latin typeface="Arial" panose="020B0604020202020204" pitchFamily="34" charset="0"/>
                        <a:cs typeface="Arial" panose="020B0604020202020204" pitchFamily="34" charset="0"/>
                      </a:rPr>
                      <m:t>p</m:t>
                    </m:r>
                    <m:r>
                      <m:rPr>
                        <m:nor/>
                      </m:rPr>
                      <a:rPr lang="en-US" sz="2400" baseline="-25000" dirty="0" smtClean="0">
                        <a:solidFill>
                          <a:srgbClr val="FF0000"/>
                        </a:solidFill>
                        <a:latin typeface="Arial" panose="020B0604020202020204" pitchFamily="34" charset="0"/>
                        <a:cs typeface="Arial" panose="020B0604020202020204" pitchFamily="34" charset="0"/>
                      </a:rPr>
                      <m:t>f</m:t>
                    </m:r>
                    <m:r>
                      <a:rPr lang="en-US" sz="2400" i="1">
                        <a:solidFill>
                          <a:prstClr val="black"/>
                        </a:solidFill>
                        <a:latin typeface="Cambria Math" panose="02040503050406030204" pitchFamily="18" charset="0"/>
                        <a:cs typeface="Arial" panose="020B0604020202020204" pitchFamily="34" charset="0"/>
                      </a:rPr>
                      <m:t>=</m:t>
                    </m:r>
                    <m:f>
                      <m:fPr>
                        <m:ctrlPr>
                          <a:rPr lang="en-US" sz="2400" i="1" smtClean="0">
                            <a:solidFill>
                              <a:schemeClr val="tx1"/>
                            </a:solidFill>
                            <a:latin typeface="Cambria Math" panose="02040503050406030204" pitchFamily="18" charset="0"/>
                            <a:cs typeface="Arial" panose="020B0604020202020204" pitchFamily="34" charset="0"/>
                          </a:rPr>
                        </m:ctrlPr>
                      </m:fPr>
                      <m:num>
                        <m:r>
                          <m:rPr>
                            <m:nor/>
                          </m:rPr>
                          <a:rPr lang="en-US" sz="2400" dirty="0">
                            <a:solidFill>
                              <a:schemeClr val="tx1"/>
                            </a:solidFill>
                            <a:latin typeface="Arial" panose="020B0604020202020204" pitchFamily="34" charset="0"/>
                            <a:cs typeface="Arial" panose="020B0604020202020204" pitchFamily="34" charset="0"/>
                          </a:rPr>
                          <m:t>p</m:t>
                        </m:r>
                        <m:r>
                          <m:rPr>
                            <m:nor/>
                          </m:rPr>
                          <a:rPr lang="en-US" sz="2400" baseline="-25000" dirty="0">
                            <a:solidFill>
                              <a:schemeClr val="tx1"/>
                            </a:solidFill>
                            <a:latin typeface="Arial" panose="020B0604020202020204" pitchFamily="34" charset="0"/>
                            <a:cs typeface="Arial" panose="020B0604020202020204" pitchFamily="34" charset="0"/>
                          </a:rPr>
                          <m:t>i</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𝑉</m:t>
                            </m:r>
                            <m:r>
                              <a:rPr lang="en-US" sz="2400" i="1" baseline="-25000">
                                <a:solidFill>
                                  <a:schemeClr val="tx1"/>
                                </a:solidFill>
                                <a:latin typeface="Cambria Math" panose="02040503050406030204" pitchFamily="18" charset="0"/>
                              </a:rPr>
                              <m:t>𝑖</m:t>
                            </m:r>
                          </m:e>
                          <m:sup>
                            <m:r>
                              <a:rPr lang="en-US" sz="2400" i="1">
                                <a:solidFill>
                                  <a:schemeClr val="tx1"/>
                                </a:solidFill>
                                <a:latin typeface="Cambria Math" panose="02040503050406030204" pitchFamily="18" charset="0"/>
                                <a:ea typeface="Cambria Math" panose="02040503050406030204" pitchFamily="18" charset="0"/>
                              </a:rPr>
                              <m:t>𝛾</m:t>
                            </m:r>
                          </m:sup>
                        </m:sSup>
                      </m:num>
                      <m:den>
                        <m:sSup>
                          <m:sSupPr>
                            <m:ctrlPr>
                              <a:rPr lang="en-US" sz="2400" i="1" smtClean="0">
                                <a:solidFill>
                                  <a:schemeClr val="tx1"/>
                                </a:solidFill>
                                <a:latin typeface="Cambria Math" panose="02040503050406030204" pitchFamily="18" charset="0"/>
                              </a:rPr>
                            </m:ctrlPr>
                          </m:sSupPr>
                          <m:e>
                            <m:r>
                              <a:rPr lang="en-US" sz="2400" i="1" smtClean="0">
                                <a:solidFill>
                                  <a:schemeClr val="tx1"/>
                                </a:solidFill>
                                <a:latin typeface="Cambria Math" panose="02040503050406030204" pitchFamily="18" charset="0"/>
                              </a:rPr>
                              <m:t>𝑉</m:t>
                            </m:r>
                            <m:r>
                              <a:rPr lang="en-US" sz="2400" i="1" baseline="-25000">
                                <a:solidFill>
                                  <a:schemeClr val="tx1"/>
                                </a:solidFill>
                                <a:latin typeface="Cambria Math" panose="02040503050406030204" pitchFamily="18" charset="0"/>
                              </a:rPr>
                              <m:t>𝑓</m:t>
                            </m:r>
                          </m:e>
                          <m:sup>
                            <m:r>
                              <a:rPr lang="en-US" sz="2400" i="1" smtClean="0">
                                <a:solidFill>
                                  <a:schemeClr val="tx1"/>
                                </a:solidFill>
                                <a:latin typeface="Cambria Math" panose="02040503050406030204" pitchFamily="18" charset="0"/>
                                <a:ea typeface="Cambria Math" panose="02040503050406030204" pitchFamily="18" charset="0"/>
                              </a:rPr>
                              <m:t>𝛾</m:t>
                            </m:r>
                          </m:sup>
                        </m:sSup>
                      </m:den>
                    </m:f>
                  </m:oMath>
                </a14:m>
                <a:r>
                  <a:rPr lang="en-US" sz="2400" dirty="0">
                    <a:solidFill>
                      <a:schemeClr val="tx1"/>
                    </a:solidFill>
                  </a:rPr>
                  <a:t> =p</a:t>
                </a:r>
                <a:r>
                  <a:rPr lang="en-US" sz="2400" baseline="-25000" dirty="0">
                    <a:solidFill>
                      <a:schemeClr val="tx1"/>
                    </a:solidFill>
                  </a:rPr>
                  <a:t>i</a:t>
                </a:r>
                <a:r>
                  <a:rPr lang="en-US" sz="2400" dirty="0">
                    <a:solidFill>
                      <a:schemeClr val="tx1"/>
                    </a:solidFill>
                  </a:rPr>
                  <a:t>( </a:t>
                </a:r>
                <a14:m>
                  <m:oMath xmlns:m="http://schemas.openxmlformats.org/officeDocument/2006/math">
                    <m:f>
                      <m:fPr>
                        <m:ctrlPr>
                          <a:rPr lang="en-US" sz="2400" i="1">
                            <a:solidFill>
                              <a:schemeClr val="tx1"/>
                            </a:solidFill>
                            <a:latin typeface="Cambria Math" panose="02040503050406030204" pitchFamily="18" charset="0"/>
                            <a:cs typeface="Arial" panose="020B0604020202020204" pitchFamily="34" charset="0"/>
                          </a:rPr>
                        </m:ctrlPr>
                      </m:fPr>
                      <m:num>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𝑉</m:t>
                            </m:r>
                            <m:r>
                              <a:rPr lang="en-US" sz="2400" i="1" baseline="-25000">
                                <a:solidFill>
                                  <a:schemeClr val="tx1"/>
                                </a:solidFill>
                                <a:latin typeface="Cambria Math" panose="02040503050406030204" pitchFamily="18" charset="0"/>
                              </a:rPr>
                              <m:t>𝑖</m:t>
                            </m:r>
                          </m:e>
                          <m:sup>
                            <m:r>
                              <a:rPr lang="en-US" sz="2400" i="1">
                                <a:solidFill>
                                  <a:schemeClr val="tx1"/>
                                </a:solidFill>
                                <a:latin typeface="Cambria Math" panose="02040503050406030204" pitchFamily="18" charset="0"/>
                                <a:ea typeface="Cambria Math" panose="02040503050406030204" pitchFamily="18" charset="0"/>
                              </a:rPr>
                              <m:t>𝛾</m:t>
                            </m:r>
                          </m:sup>
                        </m:sSup>
                      </m:num>
                      <m:den>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𝑉</m:t>
                            </m:r>
                            <m:r>
                              <a:rPr lang="en-US" sz="2400" i="1" baseline="-25000">
                                <a:solidFill>
                                  <a:schemeClr val="tx1"/>
                                </a:solidFill>
                                <a:latin typeface="Cambria Math" panose="02040503050406030204" pitchFamily="18" charset="0"/>
                              </a:rPr>
                              <m:t>𝑓</m:t>
                            </m:r>
                          </m:e>
                          <m:sup>
                            <m:r>
                              <a:rPr lang="en-US" sz="2400" i="1">
                                <a:solidFill>
                                  <a:schemeClr val="tx1"/>
                                </a:solidFill>
                                <a:latin typeface="Cambria Math" panose="02040503050406030204" pitchFamily="18" charset="0"/>
                                <a:ea typeface="Cambria Math" panose="02040503050406030204" pitchFamily="18" charset="0"/>
                              </a:rPr>
                              <m:t>𝛾</m:t>
                            </m:r>
                          </m:sup>
                        </m:sSup>
                      </m:den>
                    </m:f>
                  </m:oMath>
                </a14:m>
                <a:r>
                  <a:rPr lang="en-US" sz="2400" dirty="0">
                    <a:solidFill>
                      <a:schemeClr val="tx1"/>
                    </a:solidFill>
                  </a:rPr>
                  <a:t>) =</a:t>
                </a:r>
                <a:r>
                  <a:rPr lang="en-US" sz="2400" dirty="0">
                    <a:solidFill>
                      <a:schemeClr val="tx1"/>
                    </a:solidFill>
                    <a:latin typeface="Arial" panose="020B0604020202020204" pitchFamily="34" charset="0"/>
                    <a:cs typeface="Arial" panose="020B0604020202020204" pitchFamily="34" charset="0"/>
                  </a:rPr>
                  <a:t> </a:t>
                </a:r>
                <a14:m>
                  <m:oMath xmlns:m="http://schemas.openxmlformats.org/officeDocument/2006/math">
                    <m:sSup>
                      <m:sSupPr>
                        <m:ctrlPr>
                          <a:rPr lang="en-US" sz="2400" i="1">
                            <a:solidFill>
                              <a:schemeClr val="tx1"/>
                            </a:solidFill>
                            <a:latin typeface="Cambria Math" panose="02040503050406030204" pitchFamily="18" charset="0"/>
                          </a:rPr>
                        </m:ctrlPr>
                      </m:sSupPr>
                      <m:e>
                        <m:sSub>
                          <m:sSubPr>
                            <m:ctrlPr>
                              <a:rPr lang="el-GR"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𝑝</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f>
                          <m:fPr>
                            <m:ctrlPr>
                              <a:rPr lang="en-US" sz="2400" i="1" smtClean="0">
                                <a:solidFill>
                                  <a:schemeClr val="tx1"/>
                                </a:solidFill>
                                <a:latin typeface="Cambria Math" panose="02040503050406030204" pitchFamily="18" charset="0"/>
                              </a:rPr>
                            </m:ctrlPr>
                          </m:fPr>
                          <m:num>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𝑉</m:t>
                                </m:r>
                              </m:e>
                              <m:sub>
                                <m:r>
                                  <a:rPr lang="en-US" sz="2400" b="0" i="1" smtClean="0">
                                    <a:solidFill>
                                      <a:schemeClr val="tx1"/>
                                    </a:solidFill>
                                    <a:latin typeface="Cambria Math" panose="02040503050406030204" pitchFamily="18" charset="0"/>
                                  </a:rPr>
                                  <m:t>𝑖</m:t>
                                </m:r>
                              </m:sub>
                            </m:sSub>
                          </m:num>
                          <m:den>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𝑉</m:t>
                                </m:r>
                              </m:e>
                              <m:sub>
                                <m:r>
                                  <a:rPr lang="en-US" sz="2400" b="0" i="1" smtClean="0">
                                    <a:solidFill>
                                      <a:schemeClr val="tx1"/>
                                    </a:solidFill>
                                    <a:latin typeface="Cambria Math" panose="02040503050406030204" pitchFamily="18" charset="0"/>
                                  </a:rPr>
                                  <m:t>𝑓</m:t>
                                </m:r>
                              </m:sub>
                            </m:sSub>
                          </m:den>
                        </m:f>
                        <m:r>
                          <a:rPr lang="en-US" sz="2400" b="0" i="1" smtClean="0">
                            <a:solidFill>
                              <a:schemeClr val="tx1"/>
                            </a:solidFill>
                            <a:latin typeface="Cambria Math" panose="02040503050406030204" pitchFamily="18" charset="0"/>
                          </a:rPr>
                          <m:t>)</m:t>
                        </m:r>
                      </m:e>
                      <m:sup>
                        <m:r>
                          <a:rPr lang="en-US" sz="2400" i="1">
                            <a:solidFill>
                              <a:schemeClr val="tx1"/>
                            </a:solidFill>
                            <a:latin typeface="Cambria Math" panose="02040503050406030204" pitchFamily="18" charset="0"/>
                            <a:ea typeface="Cambria Math" panose="02040503050406030204" pitchFamily="18" charset="0"/>
                          </a:rPr>
                          <m:t>𝛾</m:t>
                        </m:r>
                      </m:sup>
                    </m:sSup>
                  </m:oMath>
                </a14:m>
                <a:r>
                  <a:rPr lang="en-US" sz="2400" dirty="0">
                    <a:solidFill>
                      <a:schemeClr val="tx1"/>
                    </a:solidFill>
                  </a:rPr>
                  <a:t> =</a:t>
                </a:r>
                <a:r>
                  <a:rPr lang="en-US" sz="2400" dirty="0">
                    <a:solidFill>
                      <a:schemeClr val="tx1"/>
                    </a:solidFill>
                    <a:latin typeface="Arial" panose="020B0604020202020204" pitchFamily="34" charset="0"/>
                    <a:cs typeface="Arial" panose="020B0604020202020204" pitchFamily="34" charset="0"/>
                  </a:rPr>
                  <a:t> </a:t>
                </a:r>
                <a14:m>
                  <m:oMath xmlns:m="http://schemas.openxmlformats.org/officeDocument/2006/math">
                    <m:sSup>
                      <m:sSupPr>
                        <m:ctrlPr>
                          <a:rPr lang="en-US" sz="2400" i="1" smtClean="0">
                            <a:solidFill>
                              <a:schemeClr val="tx1"/>
                            </a:solidFill>
                            <a:latin typeface="Cambria Math" panose="02040503050406030204" pitchFamily="18" charset="0"/>
                          </a:rPr>
                        </m:ctrlPr>
                      </m:sSupPr>
                      <m:e>
                        <m:r>
                          <m:rPr>
                            <m:nor/>
                          </m:rPr>
                          <a:rPr lang="en-US" sz="2400" dirty="0">
                            <a:solidFill>
                              <a:schemeClr val="tx1"/>
                            </a:solidFill>
                            <a:latin typeface="Arial" panose="020B0604020202020204" pitchFamily="34" charset="0"/>
                            <a:cs typeface="Arial" panose="020B0604020202020204" pitchFamily="34" charset="0"/>
                          </a:rPr>
                          <m:t>1.2</m:t>
                        </m:r>
                        <m:r>
                          <m:rPr>
                            <m:nor/>
                          </m:rPr>
                          <a:rPr lang="en-US" sz="2400" dirty="0">
                            <a:solidFill>
                              <a:schemeClr val="tx1"/>
                            </a:solidFill>
                            <a:latin typeface="Arial" panose="020B0604020202020204" pitchFamily="34" charset="0"/>
                            <a:cs typeface="Arial" panose="020B0604020202020204" pitchFamily="34" charset="0"/>
                          </a:rPr>
                          <m:t>x</m:t>
                        </m:r>
                        <m:sSup>
                          <m:sSupPr>
                            <m:ctrlPr>
                              <a:rPr lang="en-US" sz="2400" i="1" dirty="0" smtClean="0">
                                <a:solidFill>
                                  <a:schemeClr val="tx1"/>
                                </a:solidFill>
                                <a:latin typeface="Cambria Math" panose="02040503050406030204" pitchFamily="18" charset="0"/>
                                <a:cs typeface="Arial" panose="020B0604020202020204" pitchFamily="34" charset="0"/>
                              </a:rPr>
                            </m:ctrlPr>
                          </m:sSupPr>
                          <m:e>
                            <m:r>
                              <a:rPr lang="en-US" sz="2400" b="0" i="1" dirty="0" smtClean="0">
                                <a:solidFill>
                                  <a:schemeClr val="tx1"/>
                                </a:solidFill>
                                <a:latin typeface="Cambria Math" panose="02040503050406030204" pitchFamily="18" charset="0"/>
                                <a:cs typeface="Arial" panose="020B0604020202020204" pitchFamily="34" charset="0"/>
                              </a:rPr>
                              <m:t>10</m:t>
                            </m:r>
                          </m:e>
                          <m:sup>
                            <m:r>
                              <a:rPr lang="en-US" sz="2400" b="0" i="1" dirty="0" smtClean="0">
                                <a:solidFill>
                                  <a:schemeClr val="tx1"/>
                                </a:solidFill>
                                <a:latin typeface="Cambria Math" panose="02040503050406030204" pitchFamily="18" charset="0"/>
                                <a:cs typeface="Arial" panose="020B0604020202020204" pitchFamily="34" charset="0"/>
                              </a:rPr>
                              <m:t>5</m:t>
                            </m:r>
                          </m:sup>
                        </m:sSup>
                        <m:r>
                          <a:rPr lang="en-US" sz="2400" i="1">
                            <a:solidFill>
                              <a:schemeClr val="tx1"/>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r>
                              <m:rPr>
                                <m:nor/>
                              </m:rPr>
                              <a:rPr lang="en-US" sz="2400" dirty="0">
                                <a:solidFill>
                                  <a:schemeClr val="tx1"/>
                                </a:solidFill>
                                <a:latin typeface="Arial" panose="020B0604020202020204" pitchFamily="34" charset="0"/>
                                <a:cs typeface="Arial" panose="020B0604020202020204" pitchFamily="34" charset="0"/>
                              </a:rPr>
                              <m:t>4.3 </m:t>
                            </m:r>
                            <m:r>
                              <m:rPr>
                                <m:nor/>
                              </m:rPr>
                              <a:rPr lang="en-US" sz="2400" dirty="0">
                                <a:solidFill>
                                  <a:schemeClr val="tx1"/>
                                </a:solidFill>
                                <a:latin typeface="Arial" panose="020B0604020202020204" pitchFamily="34" charset="0"/>
                                <a:cs typeface="Arial" panose="020B0604020202020204" pitchFamily="34" charset="0"/>
                              </a:rPr>
                              <m:t>L</m:t>
                            </m:r>
                          </m:num>
                          <m:den>
                            <m:r>
                              <m:rPr>
                                <m:nor/>
                              </m:rPr>
                              <a:rPr lang="en-US" sz="2400" dirty="0">
                                <a:solidFill>
                                  <a:schemeClr val="tx1"/>
                                </a:solidFill>
                                <a:latin typeface="Arial" panose="020B0604020202020204" pitchFamily="34" charset="0"/>
                                <a:cs typeface="Arial" panose="020B0604020202020204" pitchFamily="34" charset="0"/>
                              </a:rPr>
                              <m:t>0.76 </m:t>
                            </m:r>
                            <m:r>
                              <m:rPr>
                                <m:nor/>
                              </m:rPr>
                              <a:rPr lang="en-US" sz="2400" dirty="0">
                                <a:solidFill>
                                  <a:schemeClr val="tx1"/>
                                </a:solidFill>
                                <a:latin typeface="Arial" panose="020B0604020202020204" pitchFamily="34" charset="0"/>
                                <a:cs typeface="Arial" panose="020B0604020202020204" pitchFamily="34" charset="0"/>
                              </a:rPr>
                              <m:t>L</m:t>
                            </m:r>
                          </m:den>
                        </m:f>
                        <m:r>
                          <a:rPr lang="en-US" sz="2400" i="1">
                            <a:solidFill>
                              <a:schemeClr val="tx1"/>
                            </a:solidFill>
                            <a:latin typeface="Cambria Math" panose="02040503050406030204" pitchFamily="18" charset="0"/>
                          </a:rPr>
                          <m:t>)</m:t>
                        </m:r>
                      </m:e>
                      <m:sup>
                        <m:r>
                          <a:rPr lang="en-US" sz="2400" b="0" i="1" smtClean="0">
                            <a:solidFill>
                              <a:schemeClr val="tx1"/>
                            </a:solidFill>
                            <a:latin typeface="Cambria Math" panose="02040503050406030204" pitchFamily="18" charset="0"/>
                          </a:rPr>
                          <m:t>1.4</m:t>
                        </m:r>
                      </m:sup>
                    </m:sSup>
                  </m:oMath>
                </a14:m>
                <a:r>
                  <a:rPr lang="en-US" sz="2400" dirty="0">
                    <a:solidFill>
                      <a:prstClr val="black"/>
                    </a:solidFill>
                  </a:rPr>
                  <a:t> </a:t>
                </a:r>
                <a14:m>
                  <m:oMath xmlns:m="http://schemas.openxmlformats.org/officeDocument/2006/math">
                    <m:r>
                      <a:rPr lang="en-US" sz="2400" b="0" i="0" dirty="0" smtClean="0">
                        <a:solidFill>
                          <a:prstClr val="black"/>
                        </a:solidFill>
                        <a:latin typeface="Cambria Math" panose="02040503050406030204" pitchFamily="18" charset="0"/>
                        <a:cs typeface="Arial" panose="020B0604020202020204" pitchFamily="34" charset="0"/>
                      </a:rPr>
                      <m:t>=</m:t>
                    </m:r>
                    <m:r>
                      <m:rPr>
                        <m:nor/>
                      </m:rPr>
                      <a:rPr lang="en-US" sz="2400" dirty="0">
                        <a:solidFill>
                          <a:prstClr val="black"/>
                        </a:solidFill>
                        <a:latin typeface="Arial" panose="020B0604020202020204" pitchFamily="34" charset="0"/>
                        <a:cs typeface="Arial" panose="020B0604020202020204" pitchFamily="34" charset="0"/>
                      </a:rPr>
                      <m:t>1.2</m:t>
                    </m:r>
                    <m:r>
                      <m:rPr>
                        <m:nor/>
                      </m:rPr>
                      <a:rPr lang="en-US" sz="2400" dirty="0">
                        <a:solidFill>
                          <a:prstClr val="black"/>
                        </a:solidFill>
                        <a:latin typeface="Arial" panose="020B0604020202020204" pitchFamily="34" charset="0"/>
                        <a:cs typeface="Arial" panose="020B0604020202020204" pitchFamily="34" charset="0"/>
                      </a:rPr>
                      <m:t>x</m:t>
                    </m:r>
                    <m:sSup>
                      <m:sSupPr>
                        <m:ctrlPr>
                          <a:rPr lang="en-US" sz="2400" i="1" dirty="0" smtClean="0">
                            <a:solidFill>
                              <a:prstClr val="black"/>
                            </a:solidFill>
                            <a:latin typeface="Cambria Math" panose="02040503050406030204" pitchFamily="18" charset="0"/>
                            <a:cs typeface="Arial" panose="020B0604020202020204" pitchFamily="34" charset="0"/>
                          </a:rPr>
                        </m:ctrlPr>
                      </m:sSupPr>
                      <m:e>
                        <m:r>
                          <a:rPr lang="en-US" sz="2400" b="0" i="1" dirty="0" smtClean="0">
                            <a:solidFill>
                              <a:prstClr val="black"/>
                            </a:solidFill>
                            <a:latin typeface="Cambria Math" panose="02040503050406030204" pitchFamily="18" charset="0"/>
                            <a:cs typeface="Arial" panose="020B0604020202020204" pitchFamily="34" charset="0"/>
                          </a:rPr>
                          <m:t>10</m:t>
                        </m:r>
                      </m:e>
                      <m:sup>
                        <m:r>
                          <a:rPr lang="en-US" sz="2400" b="0" i="1" dirty="0" smtClean="0">
                            <a:solidFill>
                              <a:prstClr val="black"/>
                            </a:solidFill>
                            <a:latin typeface="Cambria Math" panose="02040503050406030204" pitchFamily="18" charset="0"/>
                            <a:cs typeface="Arial" panose="020B0604020202020204" pitchFamily="34" charset="0"/>
                          </a:rPr>
                          <m:t>5</m:t>
                        </m:r>
                      </m:sup>
                    </m:sSup>
                    <m:r>
                      <m:rPr>
                        <m:nor/>
                      </m:rPr>
                      <a:rPr lang="en-US" sz="2400" dirty="0">
                        <a:solidFill>
                          <a:prstClr val="black"/>
                        </a:solidFill>
                        <a:latin typeface="Arial" panose="020B0604020202020204" pitchFamily="34" charset="0"/>
                        <a:cs typeface="Arial" panose="020B0604020202020204" pitchFamily="34" charset="0"/>
                      </a:rPr>
                      <m:t>(11.3166)</m:t>
                    </m:r>
                    <m:r>
                      <a:rPr lang="en-US" sz="2400" i="1" dirty="0">
                        <a:solidFill>
                          <a:prstClr val="black"/>
                        </a:solidFill>
                        <a:latin typeface="Cambria Math" panose="02040503050406030204" pitchFamily="18" charset="0"/>
                        <a:cs typeface="Arial" panose="020B0604020202020204" pitchFamily="34" charset="0"/>
                      </a:rPr>
                      <m:t> </m:t>
                    </m:r>
                  </m:oMath>
                </a14:m>
                <a:r>
                  <a:rPr lang="en-US" sz="2400" dirty="0">
                    <a:solidFill>
                      <a:prstClr val="black"/>
                    </a:solidFill>
                  </a:rPr>
                  <a:t>=</a:t>
                </a:r>
                <a:r>
                  <a:rPr lang="en-US" sz="2400" dirty="0">
                    <a:solidFill>
                      <a:prstClr val="black"/>
                    </a:solidFill>
                    <a:cs typeface="Arial" panose="020B0604020202020204" pitchFamily="34" charset="0"/>
                  </a:rPr>
                  <a:t> </a:t>
                </a:r>
                <a14:m>
                  <m:oMath xmlns:m="http://schemas.openxmlformats.org/officeDocument/2006/math">
                    <m:r>
                      <m:rPr>
                        <m:nor/>
                      </m:rPr>
                      <a:rPr lang="en-US" sz="2400" dirty="0">
                        <a:solidFill>
                          <a:prstClr val="black"/>
                        </a:solidFill>
                        <a:latin typeface="Arial" panose="020B0604020202020204" pitchFamily="34" charset="0"/>
                        <a:cs typeface="Arial" panose="020B0604020202020204" pitchFamily="34" charset="0"/>
                      </a:rPr>
                      <m:t>1.</m:t>
                    </m:r>
                    <m:r>
                      <m:rPr>
                        <m:nor/>
                      </m:rPr>
                      <a:rPr lang="en-US" sz="2400" b="0" i="0" dirty="0" smtClean="0">
                        <a:solidFill>
                          <a:prstClr val="black"/>
                        </a:solidFill>
                        <a:latin typeface="Arial" panose="020B0604020202020204" pitchFamily="34" charset="0"/>
                        <a:cs typeface="Arial" panose="020B0604020202020204" pitchFamily="34" charset="0"/>
                      </a:rPr>
                      <m:t>36</m:t>
                    </m:r>
                    <m:r>
                      <m:rPr>
                        <m:nor/>
                      </m:rPr>
                      <a:rPr lang="en-US" sz="2400" dirty="0">
                        <a:solidFill>
                          <a:prstClr val="black"/>
                        </a:solidFill>
                        <a:latin typeface="Arial" panose="020B0604020202020204" pitchFamily="34" charset="0"/>
                        <a:cs typeface="Arial" panose="020B0604020202020204" pitchFamily="34" charset="0"/>
                      </a:rPr>
                      <m:t>x</m:t>
                    </m:r>
                    <m:sSup>
                      <m:sSupPr>
                        <m:ctrlPr>
                          <a:rPr lang="en-US" sz="2400" i="1" dirty="0" smtClean="0">
                            <a:solidFill>
                              <a:prstClr val="black"/>
                            </a:solidFill>
                            <a:latin typeface="Cambria Math" panose="02040503050406030204" pitchFamily="18" charset="0"/>
                            <a:cs typeface="Arial" panose="020B0604020202020204" pitchFamily="34" charset="0"/>
                          </a:rPr>
                        </m:ctrlPr>
                      </m:sSupPr>
                      <m:e>
                        <m:r>
                          <a:rPr lang="en-US" sz="2400" b="0" i="1" dirty="0" smtClean="0">
                            <a:solidFill>
                              <a:prstClr val="black"/>
                            </a:solidFill>
                            <a:latin typeface="Cambria Math" panose="02040503050406030204" pitchFamily="18" charset="0"/>
                            <a:cs typeface="Arial" panose="020B0604020202020204" pitchFamily="34" charset="0"/>
                          </a:rPr>
                          <m:t>10</m:t>
                        </m:r>
                      </m:e>
                      <m:sup>
                        <m:r>
                          <a:rPr lang="en-US" sz="2400" b="0" i="1" dirty="0" smtClean="0">
                            <a:solidFill>
                              <a:prstClr val="black"/>
                            </a:solidFill>
                            <a:latin typeface="Cambria Math" panose="02040503050406030204" pitchFamily="18" charset="0"/>
                            <a:cs typeface="Arial" panose="020B0604020202020204" pitchFamily="34" charset="0"/>
                          </a:rPr>
                          <m:t>6</m:t>
                        </m:r>
                      </m:sup>
                    </m:sSup>
                    <m:r>
                      <m:rPr>
                        <m:nor/>
                      </m:rPr>
                      <a:rPr lang="en-US" sz="2400" dirty="0">
                        <a:solidFill>
                          <a:prstClr val="black"/>
                        </a:solidFill>
                        <a:latin typeface="Arial" panose="020B0604020202020204" pitchFamily="34" charset="0"/>
                        <a:cs typeface="Arial" panose="020B0604020202020204" pitchFamily="34" charset="0"/>
                      </a:rPr>
                      <m:t> </m:t>
                    </m:r>
                    <m:r>
                      <m:rPr>
                        <m:nor/>
                      </m:rPr>
                      <a:rPr lang="en-US" sz="2400" b="0" i="0" dirty="0" smtClean="0">
                        <a:solidFill>
                          <a:prstClr val="black"/>
                        </a:solidFill>
                        <a:latin typeface="Arial" panose="020B0604020202020204" pitchFamily="34" charset="0"/>
                        <a:cs typeface="Arial" panose="020B0604020202020204" pitchFamily="34" charset="0"/>
                      </a:rPr>
                      <m:t>Pa</m:t>
                    </m:r>
                  </m:oMath>
                </a14:m>
                <a:endParaRPr lang="en-US" dirty="0"/>
              </a:p>
            </p:txBody>
          </p:sp>
        </mc:Choice>
        <mc:Fallback xmlns="">
          <p:sp>
            <p:nvSpPr>
              <p:cNvPr id="10" name="Rectangle 9">
                <a:extLst>
                  <a:ext uri="{FF2B5EF4-FFF2-40B4-BE49-F238E27FC236}">
                    <a16:creationId xmlns:a16="http://schemas.microsoft.com/office/drawing/2014/main" id="{A6DA0746-5E50-4D25-985E-32B07BD18351}"/>
                  </a:ext>
                </a:extLst>
              </p:cNvPr>
              <p:cNvSpPr>
                <a:spLocks noRot="1" noChangeAspect="1" noMove="1" noResize="1" noEditPoints="1" noAdjustHandles="1" noChangeArrowheads="1" noChangeShapeType="1" noTextEdit="1"/>
              </p:cNvSpPr>
              <p:nvPr/>
            </p:nvSpPr>
            <p:spPr>
              <a:xfrm>
                <a:off x="631701" y="5639512"/>
                <a:ext cx="11286405" cy="706091"/>
              </a:xfrm>
              <a:prstGeom prst="rect">
                <a:avLst/>
              </a:prstGeom>
              <a:blipFill>
                <a:blip r:embed="rId5"/>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E398A75B-0B29-4075-9315-BEA4527880F2}"/>
              </a:ext>
            </a:extLst>
          </p:cNvPr>
          <p:cNvSpPr/>
          <p:nvPr/>
        </p:nvSpPr>
        <p:spPr>
          <a:xfrm>
            <a:off x="780645" y="1936063"/>
            <a:ext cx="1383712" cy="461665"/>
          </a:xfrm>
          <a:prstGeom prst="rect">
            <a:avLst/>
          </a:prstGeom>
        </p:spPr>
        <p:txBody>
          <a:bodyPr wrap="none">
            <a:spAutoFit/>
          </a:bodyPr>
          <a:lstStyle/>
          <a:p>
            <a:r>
              <a:rPr lang="en-US" sz="2400" dirty="0">
                <a:latin typeface="Arial" panose="020B0604020202020204" pitchFamily="34" charset="0"/>
              </a:rPr>
              <a:t>Solution:</a:t>
            </a:r>
            <a:endParaRPr lang="en-US"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231ED158-E7A1-40BD-A20D-768C5AB072F6}"/>
                  </a:ext>
                </a:extLst>
              </p:cNvPr>
              <p:cNvSpPr/>
              <p:nvPr/>
            </p:nvSpPr>
            <p:spPr>
              <a:xfrm>
                <a:off x="6549198" y="2031128"/>
                <a:ext cx="3057825" cy="461665"/>
              </a:xfrm>
              <a:prstGeom prst="rect">
                <a:avLst/>
              </a:prstGeom>
            </p:spPr>
            <p:txBody>
              <a:bodyPr wrap="none">
                <a:spAutoFit/>
              </a:bodyPr>
              <a:lstStyle/>
              <a:p>
                <a:r>
                  <a:rPr lang="en-US" sz="2400" dirty="0">
                    <a:solidFill>
                      <a:srgbClr val="7030A0"/>
                    </a:solidFill>
                    <a:latin typeface="Arial" panose="020B0604020202020204" pitchFamily="34" charset="0"/>
                    <a:cs typeface="Arial" panose="020B0604020202020204" pitchFamily="34" charset="0"/>
                  </a:rPr>
                  <a:t>(b) T</a:t>
                </a:r>
                <a14:m>
                  <m:oMath xmlns:m="http://schemas.openxmlformats.org/officeDocument/2006/math">
                    <m:sSup>
                      <m:sSupPr>
                        <m:ctrlPr>
                          <a:rPr lang="en-US" sz="2400" i="1">
                            <a:solidFill>
                              <a:srgbClr val="7030A0"/>
                            </a:solidFill>
                            <a:latin typeface="Cambria Math" panose="02040503050406030204" pitchFamily="18" charset="0"/>
                          </a:rPr>
                        </m:ctrlPr>
                      </m:sSupPr>
                      <m:e>
                        <m:r>
                          <m:rPr>
                            <m:sty m:val="p"/>
                          </m:rPr>
                          <a:rPr lang="en-US" sz="2400" i="0">
                            <a:solidFill>
                              <a:srgbClr val="7030A0"/>
                            </a:solidFill>
                            <a:latin typeface="Cambria Math" panose="02040503050406030204" pitchFamily="18" charset="0"/>
                          </a:rPr>
                          <m:t>V</m:t>
                        </m:r>
                      </m:e>
                      <m:sup>
                        <m:r>
                          <m:rPr>
                            <m:sty m:val="p"/>
                          </m:rPr>
                          <a:rPr lang="en-US" sz="2400" i="0">
                            <a:solidFill>
                              <a:srgbClr val="7030A0"/>
                            </a:solidFill>
                            <a:latin typeface="Cambria Math" panose="02040503050406030204" pitchFamily="18" charset="0"/>
                            <a:ea typeface="Cambria Math" panose="02040503050406030204" pitchFamily="18" charset="0"/>
                          </a:rPr>
                          <m:t>γ</m:t>
                        </m:r>
                        <m:r>
                          <a:rPr lang="en-US" sz="2400" b="0" i="0" smtClean="0">
                            <a:solidFill>
                              <a:srgbClr val="7030A0"/>
                            </a:solidFill>
                            <a:latin typeface="Cambria Math" panose="02040503050406030204" pitchFamily="18" charset="0"/>
                            <a:ea typeface="Cambria Math" panose="02040503050406030204" pitchFamily="18" charset="0"/>
                          </a:rPr>
                          <m:t>−1</m:t>
                        </m:r>
                      </m:sup>
                    </m:sSup>
                  </m:oMath>
                </a14:m>
                <a:r>
                  <a:rPr lang="en-US" sz="2400" dirty="0">
                    <a:solidFill>
                      <a:srgbClr val="7030A0"/>
                    </a:solidFill>
                    <a:latin typeface="Arial" panose="020B0604020202020204" pitchFamily="34" charset="0"/>
                    <a:cs typeface="Arial" panose="020B0604020202020204" pitchFamily="34" charset="0"/>
                  </a:rPr>
                  <a:t> = constant</a:t>
                </a:r>
              </a:p>
            </p:txBody>
          </p:sp>
        </mc:Choice>
        <mc:Fallback xmlns="">
          <p:sp>
            <p:nvSpPr>
              <p:cNvPr id="12" name="Rectangle 11">
                <a:extLst>
                  <a:ext uri="{FF2B5EF4-FFF2-40B4-BE49-F238E27FC236}">
                    <a16:creationId xmlns="" xmlns:a16="http://schemas.microsoft.com/office/drawing/2014/main" xmlns:a14="http://schemas.microsoft.com/office/drawing/2010/main" id="{231ED158-E7A1-40BD-A20D-768C5AB072F6}"/>
                  </a:ext>
                </a:extLst>
              </p:cNvPr>
              <p:cNvSpPr>
                <a:spLocks noRot="1" noChangeAspect="1" noMove="1" noResize="1" noEditPoints="1" noAdjustHandles="1" noChangeArrowheads="1" noChangeShapeType="1" noTextEdit="1"/>
              </p:cNvSpPr>
              <p:nvPr/>
            </p:nvSpPr>
            <p:spPr>
              <a:xfrm>
                <a:off x="6549198" y="2031128"/>
                <a:ext cx="3057825" cy="461665"/>
              </a:xfrm>
              <a:prstGeom prst="rect">
                <a:avLst/>
              </a:prstGeom>
              <a:blipFill rotWithShape="0">
                <a:blip r:embed="rId6"/>
                <a:stretch>
                  <a:fillRect l="-2988"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0457A03-B53D-430C-B54E-7ECE491CFE5F}"/>
                  </a:ext>
                </a:extLst>
              </p:cNvPr>
              <p:cNvSpPr/>
              <p:nvPr/>
            </p:nvSpPr>
            <p:spPr>
              <a:xfrm>
                <a:off x="7119226" y="2561474"/>
                <a:ext cx="2487797" cy="461665"/>
              </a:xfrm>
              <a:prstGeom prst="rect">
                <a:avLst/>
              </a:prstGeom>
            </p:spPr>
            <p:txBody>
              <a:bodyPr wrap="none">
                <a:spAutoFit/>
              </a:bodyPr>
              <a:lstStyle/>
              <a:p>
                <a:r>
                  <a:rPr lang="en-US" sz="2400" dirty="0">
                    <a:solidFill>
                      <a:srgbClr val="7030A0"/>
                    </a:solidFill>
                    <a:latin typeface="Arial" panose="020B0604020202020204" pitchFamily="34" charset="0"/>
                    <a:cs typeface="Arial" panose="020B0604020202020204" pitchFamily="34" charset="0"/>
                  </a:rPr>
                  <a:t>T</a:t>
                </a:r>
                <a:r>
                  <a:rPr lang="en-US" sz="2400" baseline="-25000" dirty="0">
                    <a:solidFill>
                      <a:srgbClr val="7030A0"/>
                    </a:solidFill>
                    <a:latin typeface="Arial" panose="020B0604020202020204" pitchFamily="34" charset="0"/>
                    <a:cs typeface="Arial" panose="020B0604020202020204" pitchFamily="34" charset="0"/>
                  </a:rPr>
                  <a:t>i</a:t>
                </a:r>
                <a14:m>
                  <m:oMath xmlns:m="http://schemas.openxmlformats.org/officeDocument/2006/math">
                    <m:sSup>
                      <m:sSupPr>
                        <m:ctrlPr>
                          <a:rPr lang="en-US" sz="2400" i="1">
                            <a:solidFill>
                              <a:srgbClr val="7030A0"/>
                            </a:solidFill>
                            <a:latin typeface="Cambria Math" panose="02040503050406030204" pitchFamily="18" charset="0"/>
                          </a:rPr>
                        </m:ctrlPr>
                      </m:sSupPr>
                      <m:e>
                        <m:r>
                          <m:rPr>
                            <m:sty m:val="p"/>
                          </m:rPr>
                          <a:rPr lang="en-US" sz="2400" i="0">
                            <a:solidFill>
                              <a:srgbClr val="7030A0"/>
                            </a:solidFill>
                            <a:latin typeface="Cambria Math" panose="02040503050406030204" pitchFamily="18" charset="0"/>
                          </a:rPr>
                          <m:t>V</m:t>
                        </m:r>
                        <m:r>
                          <m:rPr>
                            <m:sty m:val="p"/>
                          </m:rPr>
                          <a:rPr lang="en-US" sz="2400" b="0" i="0" baseline="-25000" smtClean="0">
                            <a:solidFill>
                              <a:srgbClr val="7030A0"/>
                            </a:solidFill>
                            <a:latin typeface="Cambria Math" panose="02040503050406030204" pitchFamily="18" charset="0"/>
                          </a:rPr>
                          <m:t>i</m:t>
                        </m:r>
                      </m:e>
                      <m:sup>
                        <m:r>
                          <m:rPr>
                            <m:sty m:val="p"/>
                          </m:rPr>
                          <a:rPr lang="en-US" sz="2400" i="0">
                            <a:solidFill>
                              <a:srgbClr val="7030A0"/>
                            </a:solidFill>
                            <a:latin typeface="Cambria Math" panose="02040503050406030204" pitchFamily="18" charset="0"/>
                            <a:ea typeface="Cambria Math" panose="02040503050406030204" pitchFamily="18" charset="0"/>
                          </a:rPr>
                          <m:t>γ</m:t>
                        </m:r>
                        <m:r>
                          <a:rPr lang="en-US" sz="2400" b="0" i="0" smtClean="0">
                            <a:solidFill>
                              <a:srgbClr val="7030A0"/>
                            </a:solidFill>
                            <a:latin typeface="Cambria Math" panose="02040503050406030204" pitchFamily="18" charset="0"/>
                            <a:ea typeface="Cambria Math" panose="02040503050406030204" pitchFamily="18" charset="0"/>
                          </a:rPr>
                          <m:t>−1</m:t>
                        </m:r>
                      </m:sup>
                    </m:sSup>
                  </m:oMath>
                </a14:m>
                <a:r>
                  <a:rPr lang="en-US" sz="2400" dirty="0">
                    <a:solidFill>
                      <a:srgbClr val="7030A0"/>
                    </a:solidFill>
                    <a:latin typeface="Arial" panose="020B0604020202020204" pitchFamily="34" charset="0"/>
                    <a:cs typeface="Arial" panose="020B0604020202020204" pitchFamily="34" charset="0"/>
                  </a:rPr>
                  <a:t> = </a:t>
                </a:r>
                <a:r>
                  <a:rPr lang="en-US" sz="2400" dirty="0">
                    <a:solidFill>
                      <a:srgbClr val="FF0000"/>
                    </a:solidFill>
                    <a:latin typeface="Arial" panose="020B0604020202020204" pitchFamily="34" charset="0"/>
                    <a:cs typeface="Arial" panose="020B0604020202020204" pitchFamily="34" charset="0"/>
                  </a:rPr>
                  <a:t>T</a:t>
                </a:r>
                <a:r>
                  <a:rPr lang="en-US" sz="2400" baseline="-25000" dirty="0">
                    <a:solidFill>
                      <a:srgbClr val="FF0000"/>
                    </a:solidFill>
                    <a:latin typeface="Arial" panose="020B0604020202020204" pitchFamily="34" charset="0"/>
                    <a:cs typeface="Arial" panose="020B0604020202020204" pitchFamily="34" charset="0"/>
                  </a:rPr>
                  <a:t>f</a:t>
                </a:r>
                <a14:m>
                  <m:oMath xmlns:m="http://schemas.openxmlformats.org/officeDocument/2006/math">
                    <m:sSup>
                      <m:sSupPr>
                        <m:ctrlPr>
                          <a:rPr lang="en-US" sz="2400" i="1">
                            <a:solidFill>
                              <a:srgbClr val="7030A0"/>
                            </a:solidFill>
                            <a:latin typeface="Cambria Math" panose="02040503050406030204" pitchFamily="18" charset="0"/>
                          </a:rPr>
                        </m:ctrlPr>
                      </m:sSupPr>
                      <m:e>
                        <m:r>
                          <m:rPr>
                            <m:sty m:val="p"/>
                          </m:rPr>
                          <a:rPr lang="en-US" sz="2400">
                            <a:solidFill>
                              <a:srgbClr val="7030A0"/>
                            </a:solidFill>
                            <a:latin typeface="Cambria Math" panose="02040503050406030204" pitchFamily="18" charset="0"/>
                          </a:rPr>
                          <m:t>V</m:t>
                        </m:r>
                        <m:r>
                          <m:rPr>
                            <m:sty m:val="p"/>
                          </m:rPr>
                          <a:rPr lang="en-US" sz="2400" b="0" i="0" baseline="-25000" smtClean="0">
                            <a:solidFill>
                              <a:srgbClr val="7030A0"/>
                            </a:solidFill>
                            <a:latin typeface="Cambria Math" panose="02040503050406030204" pitchFamily="18" charset="0"/>
                          </a:rPr>
                          <m:t>f</m:t>
                        </m:r>
                      </m:e>
                      <m:sup>
                        <m:r>
                          <m:rPr>
                            <m:sty m:val="p"/>
                          </m:rPr>
                          <a:rPr lang="en-US" sz="2400">
                            <a:solidFill>
                              <a:srgbClr val="7030A0"/>
                            </a:solidFill>
                            <a:latin typeface="Cambria Math" panose="02040503050406030204" pitchFamily="18" charset="0"/>
                            <a:ea typeface="Cambria Math" panose="02040503050406030204" pitchFamily="18" charset="0"/>
                          </a:rPr>
                          <m:t>γ</m:t>
                        </m:r>
                        <m:r>
                          <a:rPr lang="en-US" sz="2400">
                            <a:solidFill>
                              <a:srgbClr val="7030A0"/>
                            </a:solidFill>
                            <a:latin typeface="Cambria Math" panose="02040503050406030204" pitchFamily="18" charset="0"/>
                            <a:ea typeface="Cambria Math" panose="02040503050406030204" pitchFamily="18" charset="0"/>
                          </a:rPr>
                          <m:t>−1</m:t>
                        </m:r>
                      </m:sup>
                    </m:sSup>
                  </m:oMath>
                </a14:m>
                <a:r>
                  <a:rPr lang="en-US" sz="2400" dirty="0">
                    <a:solidFill>
                      <a:srgbClr val="7030A0"/>
                    </a:solidFill>
                    <a:latin typeface="Arial" panose="020B0604020202020204" pitchFamily="34" charset="0"/>
                    <a:cs typeface="Arial" panose="020B0604020202020204" pitchFamily="34" charset="0"/>
                  </a:rPr>
                  <a:t> </a:t>
                </a:r>
              </a:p>
            </p:txBody>
          </p:sp>
        </mc:Choice>
        <mc:Fallback xmlns="">
          <p:sp>
            <p:nvSpPr>
              <p:cNvPr id="13" name="Rectangle 12">
                <a:extLst>
                  <a:ext uri="{FF2B5EF4-FFF2-40B4-BE49-F238E27FC236}">
                    <a16:creationId xmlns="" xmlns:a16="http://schemas.microsoft.com/office/drawing/2014/main" xmlns:a14="http://schemas.microsoft.com/office/drawing/2010/main" id="{F0457A03-B53D-430C-B54E-7ECE491CFE5F}"/>
                  </a:ext>
                </a:extLst>
              </p:cNvPr>
              <p:cNvSpPr>
                <a:spLocks noRot="1" noChangeAspect="1" noMove="1" noResize="1" noEditPoints="1" noAdjustHandles="1" noChangeArrowheads="1" noChangeShapeType="1" noTextEdit="1"/>
              </p:cNvSpPr>
              <p:nvPr/>
            </p:nvSpPr>
            <p:spPr>
              <a:xfrm>
                <a:off x="7119226" y="2561474"/>
                <a:ext cx="2487797" cy="461665"/>
              </a:xfrm>
              <a:prstGeom prst="rect">
                <a:avLst/>
              </a:prstGeom>
              <a:blipFill rotWithShape="0">
                <a:blip r:embed="rId7"/>
                <a:stretch>
                  <a:fillRect l="-3922"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672FEA8-5C8C-4B7C-B9C2-676DB9035C3F}"/>
                  </a:ext>
                </a:extLst>
              </p:cNvPr>
              <p:cNvSpPr/>
              <p:nvPr/>
            </p:nvSpPr>
            <p:spPr>
              <a:xfrm>
                <a:off x="6497428" y="3271947"/>
                <a:ext cx="9179581" cy="1315553"/>
              </a:xfrm>
              <a:prstGeom prst="rect">
                <a:avLst/>
              </a:prstGeom>
            </p:spPr>
            <p:txBody>
              <a:bodyPr wrap="square">
                <a:spAutoFit/>
              </a:bodyPr>
              <a:lstStyle/>
              <a:p>
                <a:r>
                  <a:rPr lang="en-US" sz="2400" dirty="0" err="1">
                    <a:solidFill>
                      <a:srgbClr val="FF0000"/>
                    </a:solidFill>
                    <a:latin typeface="Arial" panose="020B0604020202020204" pitchFamily="34" charset="0"/>
                    <a:cs typeface="Arial" panose="020B0604020202020204" pitchFamily="34" charset="0"/>
                  </a:rPr>
                  <a:t>T</a:t>
                </a:r>
                <a:r>
                  <a:rPr lang="en-US" sz="2400" baseline="-25000" dirty="0" err="1">
                    <a:solidFill>
                      <a:srgbClr val="FF0000"/>
                    </a:solidFill>
                    <a:latin typeface="Arial" panose="020B0604020202020204" pitchFamily="34" charset="0"/>
                    <a:cs typeface="Arial" panose="020B0604020202020204" pitchFamily="34" charset="0"/>
                  </a:rPr>
                  <a:t>f</a:t>
                </a:r>
                <a:r>
                  <a:rPr lang="en-US" sz="2400" dirty="0">
                    <a:solidFill>
                      <a:srgbClr val="FF0000"/>
                    </a:solidFill>
                    <a:latin typeface="Arial" panose="020B0604020202020204" pitchFamily="34" charset="0"/>
                    <a:cs typeface="Arial" panose="020B0604020202020204" pitchFamily="34" charset="0"/>
                  </a:rPr>
                  <a:t> </a:t>
                </a:r>
                <a:r>
                  <a:rPr lang="en-US" sz="2400" dirty="0">
                    <a:solidFill>
                      <a:srgbClr val="7030A0"/>
                    </a:solidFill>
                    <a:latin typeface="Arial" panose="020B0604020202020204" pitchFamily="34" charset="0"/>
                    <a:cs typeface="Arial" panose="020B0604020202020204" pitchFamily="34" charset="0"/>
                  </a:rPr>
                  <a:t>= </a:t>
                </a:r>
                <a14:m>
                  <m:oMath xmlns:m="http://schemas.openxmlformats.org/officeDocument/2006/math">
                    <m:f>
                      <m:fPr>
                        <m:ctrlPr>
                          <a:rPr lang="en-US" sz="2400" i="1" smtClean="0">
                            <a:solidFill>
                              <a:srgbClr val="7030A0"/>
                            </a:solidFill>
                            <a:latin typeface="Cambria Math" panose="02040503050406030204" pitchFamily="18" charset="0"/>
                            <a:cs typeface="Arial" panose="020B0604020202020204" pitchFamily="34" charset="0"/>
                          </a:rPr>
                        </m:ctrlPr>
                      </m:fPr>
                      <m:num>
                        <m:r>
                          <m:rPr>
                            <m:nor/>
                          </m:rPr>
                          <a:rPr lang="en-US" sz="2400" dirty="0">
                            <a:solidFill>
                              <a:srgbClr val="7030A0"/>
                            </a:solidFill>
                            <a:latin typeface="Arial" panose="020B0604020202020204" pitchFamily="34" charset="0"/>
                            <a:cs typeface="Arial" panose="020B0604020202020204" pitchFamily="34" charset="0"/>
                          </a:rPr>
                          <m:t>T</m:t>
                        </m:r>
                        <m:r>
                          <m:rPr>
                            <m:nor/>
                          </m:rPr>
                          <a:rPr lang="en-US" sz="2400" baseline="-25000" dirty="0">
                            <a:solidFill>
                              <a:srgbClr val="7030A0"/>
                            </a:solidFill>
                            <a:latin typeface="Arial" panose="020B0604020202020204" pitchFamily="34" charset="0"/>
                            <a:cs typeface="Arial" panose="020B0604020202020204" pitchFamily="34" charset="0"/>
                          </a:rPr>
                          <m:t>i</m:t>
                        </m:r>
                        <m:sSup>
                          <m:sSupPr>
                            <m:ctrlPr>
                              <a:rPr lang="en-US" sz="2400" i="1">
                                <a:solidFill>
                                  <a:srgbClr val="7030A0"/>
                                </a:solidFill>
                                <a:latin typeface="Cambria Math" panose="02040503050406030204" pitchFamily="18" charset="0"/>
                              </a:rPr>
                            </m:ctrlPr>
                          </m:sSupPr>
                          <m:e>
                            <m:r>
                              <m:rPr>
                                <m:sty m:val="p"/>
                              </m:rPr>
                              <a:rPr lang="en-US" sz="2400">
                                <a:solidFill>
                                  <a:srgbClr val="7030A0"/>
                                </a:solidFill>
                                <a:latin typeface="Cambria Math" panose="02040503050406030204" pitchFamily="18" charset="0"/>
                              </a:rPr>
                              <m:t>V</m:t>
                            </m:r>
                            <m:r>
                              <m:rPr>
                                <m:sty m:val="p"/>
                              </m:rPr>
                              <a:rPr lang="en-US" sz="2400" baseline="-25000">
                                <a:solidFill>
                                  <a:srgbClr val="7030A0"/>
                                </a:solidFill>
                                <a:latin typeface="Cambria Math" panose="02040503050406030204" pitchFamily="18" charset="0"/>
                              </a:rPr>
                              <m:t>i</m:t>
                            </m:r>
                          </m:e>
                          <m:sup>
                            <m:r>
                              <m:rPr>
                                <m:sty m:val="p"/>
                              </m:rPr>
                              <a:rPr lang="en-US" sz="2400">
                                <a:solidFill>
                                  <a:srgbClr val="7030A0"/>
                                </a:solidFill>
                                <a:latin typeface="Cambria Math" panose="02040503050406030204" pitchFamily="18" charset="0"/>
                                <a:ea typeface="Cambria Math" panose="02040503050406030204" pitchFamily="18" charset="0"/>
                              </a:rPr>
                              <m:t>γ</m:t>
                            </m:r>
                            <m:r>
                              <a:rPr lang="en-US" sz="2400">
                                <a:solidFill>
                                  <a:srgbClr val="7030A0"/>
                                </a:solidFill>
                                <a:latin typeface="Cambria Math" panose="02040503050406030204" pitchFamily="18" charset="0"/>
                                <a:ea typeface="Cambria Math" panose="02040503050406030204" pitchFamily="18" charset="0"/>
                              </a:rPr>
                              <m:t>−1</m:t>
                            </m:r>
                          </m:sup>
                        </m:sSup>
                        <m:r>
                          <a:rPr lang="en-US" sz="2400" b="0" i="1" smtClean="0">
                            <a:solidFill>
                              <a:srgbClr val="7030A0"/>
                            </a:solidFill>
                            <a:latin typeface="Cambria Math" panose="02040503050406030204" pitchFamily="18" charset="0"/>
                            <a:ea typeface="Cambria Math" panose="02040503050406030204" pitchFamily="18" charset="0"/>
                          </a:rPr>
                          <m:t> </m:t>
                        </m:r>
                      </m:num>
                      <m:den>
                        <m:sSup>
                          <m:sSupPr>
                            <m:ctrlPr>
                              <a:rPr lang="en-US" sz="2400" i="1">
                                <a:solidFill>
                                  <a:srgbClr val="7030A0"/>
                                </a:solidFill>
                                <a:latin typeface="Cambria Math" panose="02040503050406030204" pitchFamily="18" charset="0"/>
                              </a:rPr>
                            </m:ctrlPr>
                          </m:sSupPr>
                          <m:e>
                            <m:r>
                              <m:rPr>
                                <m:sty m:val="p"/>
                              </m:rPr>
                              <a:rPr lang="en-US" sz="2400">
                                <a:solidFill>
                                  <a:srgbClr val="7030A0"/>
                                </a:solidFill>
                                <a:latin typeface="Cambria Math" panose="02040503050406030204" pitchFamily="18" charset="0"/>
                              </a:rPr>
                              <m:t>V</m:t>
                            </m:r>
                            <m:r>
                              <m:rPr>
                                <m:sty m:val="p"/>
                              </m:rPr>
                              <a:rPr lang="en-US" sz="2400" baseline="-25000">
                                <a:solidFill>
                                  <a:srgbClr val="7030A0"/>
                                </a:solidFill>
                                <a:latin typeface="Cambria Math" panose="02040503050406030204" pitchFamily="18" charset="0"/>
                              </a:rPr>
                              <m:t>f</m:t>
                            </m:r>
                          </m:e>
                          <m:sup>
                            <m:r>
                              <m:rPr>
                                <m:sty m:val="p"/>
                              </m:rPr>
                              <a:rPr lang="en-US" sz="2400">
                                <a:solidFill>
                                  <a:srgbClr val="7030A0"/>
                                </a:solidFill>
                                <a:latin typeface="Cambria Math" panose="02040503050406030204" pitchFamily="18" charset="0"/>
                                <a:ea typeface="Cambria Math" panose="02040503050406030204" pitchFamily="18" charset="0"/>
                              </a:rPr>
                              <m:t>γ</m:t>
                            </m:r>
                            <m:r>
                              <a:rPr lang="en-US" sz="2400">
                                <a:solidFill>
                                  <a:srgbClr val="7030A0"/>
                                </a:solidFill>
                                <a:latin typeface="Cambria Math" panose="02040503050406030204" pitchFamily="18" charset="0"/>
                                <a:ea typeface="Cambria Math" panose="02040503050406030204" pitchFamily="18" charset="0"/>
                              </a:rPr>
                              <m:t>−1</m:t>
                            </m:r>
                          </m:sup>
                        </m:sSup>
                      </m:den>
                    </m:f>
                  </m:oMath>
                </a14:m>
                <a:r>
                  <a:rPr lang="en-US" sz="2400" dirty="0">
                    <a:solidFill>
                      <a:prstClr val="black"/>
                    </a:solidFill>
                  </a:rPr>
                  <a:t> = </a:t>
                </a:r>
                <a14:m>
                  <m:oMath xmlns:m="http://schemas.openxmlformats.org/officeDocument/2006/math">
                    <m:sSup>
                      <m:sSupPr>
                        <m:ctrlPr>
                          <a:rPr lang="en-US" sz="2400" i="1">
                            <a:solidFill>
                              <a:prstClr val="black"/>
                            </a:solidFill>
                            <a:latin typeface="Cambria Math" panose="02040503050406030204" pitchFamily="18" charset="0"/>
                          </a:rPr>
                        </m:ctrlPr>
                      </m:sSupPr>
                      <m:e>
                        <m:sSub>
                          <m:sSubPr>
                            <m:ctrlPr>
                              <a:rPr lang="el-GR" sz="2400" i="1">
                                <a:solidFill>
                                  <a:prstClr val="black"/>
                                </a:solidFill>
                                <a:latin typeface="Cambria Math" panose="02040503050406030204" pitchFamily="18" charset="0"/>
                              </a:rPr>
                            </m:ctrlPr>
                          </m:sSubPr>
                          <m:e>
                            <m:r>
                              <a:rPr lang="en-US" sz="2400" b="0" i="1" smtClean="0">
                                <a:solidFill>
                                  <a:prstClr val="black"/>
                                </a:solidFill>
                                <a:latin typeface="Cambria Math" panose="02040503050406030204" pitchFamily="18" charset="0"/>
                              </a:rPr>
                              <m:t>𝑇</m:t>
                            </m:r>
                          </m:e>
                          <m:sub>
                            <m:r>
                              <a:rPr lang="en-US" sz="2400" i="1">
                                <a:solidFill>
                                  <a:prstClr val="black"/>
                                </a:solidFill>
                                <a:latin typeface="Cambria Math" panose="02040503050406030204" pitchFamily="18" charset="0"/>
                              </a:rPr>
                              <m:t>𝑖</m:t>
                            </m:r>
                          </m:sub>
                        </m:sSub>
                        <m:r>
                          <a:rPr lang="en-US" sz="2400" i="1">
                            <a:solidFill>
                              <a:prstClr val="black"/>
                            </a:solidFill>
                            <a:latin typeface="Cambria Math" panose="02040503050406030204" pitchFamily="18" charset="0"/>
                          </a:rPr>
                          <m:t>(</m:t>
                        </m:r>
                        <m:f>
                          <m:fPr>
                            <m:ctrlPr>
                              <a:rPr lang="en-US" sz="2400" i="1">
                                <a:solidFill>
                                  <a:prstClr val="black"/>
                                </a:solidFill>
                                <a:latin typeface="Cambria Math" panose="02040503050406030204" pitchFamily="18" charset="0"/>
                              </a:rPr>
                            </m:ctrlPr>
                          </m:fPr>
                          <m:num>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𝑉</m:t>
                                </m:r>
                              </m:e>
                              <m:sub>
                                <m:r>
                                  <a:rPr lang="en-US" sz="2400" i="1">
                                    <a:solidFill>
                                      <a:prstClr val="black"/>
                                    </a:solidFill>
                                    <a:latin typeface="Cambria Math" panose="02040503050406030204" pitchFamily="18" charset="0"/>
                                  </a:rPr>
                                  <m:t>𝑖</m:t>
                                </m:r>
                              </m:sub>
                            </m:sSub>
                          </m:num>
                          <m:den>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𝑉</m:t>
                                </m:r>
                              </m:e>
                              <m:sub>
                                <m:r>
                                  <a:rPr lang="en-US" sz="2400" i="1">
                                    <a:solidFill>
                                      <a:prstClr val="black"/>
                                    </a:solidFill>
                                    <a:latin typeface="Cambria Math" panose="02040503050406030204" pitchFamily="18" charset="0"/>
                                  </a:rPr>
                                  <m:t>𝑓</m:t>
                                </m:r>
                              </m:sub>
                            </m:sSub>
                          </m:den>
                        </m:f>
                        <m:r>
                          <a:rPr lang="en-US" sz="2400" i="1">
                            <a:solidFill>
                              <a:prstClr val="black"/>
                            </a:solidFill>
                            <a:latin typeface="Cambria Math" panose="02040503050406030204" pitchFamily="18" charset="0"/>
                          </a:rPr>
                          <m:t>)</m:t>
                        </m:r>
                      </m:e>
                      <m:sup>
                        <m:r>
                          <a:rPr lang="en-US" sz="2400" i="1">
                            <a:solidFill>
                              <a:prstClr val="black"/>
                            </a:solidFill>
                            <a:latin typeface="Cambria Math" panose="02040503050406030204" pitchFamily="18" charset="0"/>
                            <a:ea typeface="Cambria Math" panose="02040503050406030204" pitchFamily="18" charset="0"/>
                          </a:rPr>
                          <m:t>𝛾</m:t>
                        </m:r>
                        <m:r>
                          <a:rPr lang="en-US" sz="2400" b="0" i="1" smtClean="0">
                            <a:solidFill>
                              <a:prstClr val="black"/>
                            </a:solidFill>
                            <a:latin typeface="Cambria Math" panose="02040503050406030204" pitchFamily="18" charset="0"/>
                            <a:ea typeface="Cambria Math" panose="02040503050406030204" pitchFamily="18" charset="0"/>
                          </a:rPr>
                          <m:t>−1</m:t>
                        </m:r>
                      </m:sup>
                    </m:sSup>
                  </m:oMath>
                </a14:m>
                <a:r>
                  <a:rPr lang="en-US" sz="2400" dirty="0">
                    <a:solidFill>
                      <a:prstClr val="black"/>
                    </a:solidFill>
                  </a:rPr>
                  <a:t> </a:t>
                </a:r>
              </a:p>
              <a:p>
                <a:r>
                  <a:rPr lang="en-US" sz="2400" dirty="0">
                    <a:solidFill>
                      <a:prstClr val="black"/>
                    </a:solidFill>
                  </a:rPr>
                  <a:t>= </a:t>
                </a:r>
                <a14:m>
                  <m:oMath xmlns:m="http://schemas.openxmlformats.org/officeDocument/2006/math">
                    <m:sSup>
                      <m:sSupPr>
                        <m:ctrlPr>
                          <a:rPr lang="en-US" sz="2400" i="1">
                            <a:solidFill>
                              <a:prstClr val="black"/>
                            </a:solidFill>
                            <a:latin typeface="Cambria Math" panose="02040503050406030204" pitchFamily="18" charset="0"/>
                          </a:rPr>
                        </m:ctrlPr>
                      </m:sSupPr>
                      <m:e>
                        <m:r>
                          <m:rPr>
                            <m:nor/>
                          </m:rPr>
                          <a:rPr lang="en-US" sz="2400" b="0" i="0" smtClean="0">
                            <a:solidFill>
                              <a:prstClr val="black"/>
                            </a:solidFill>
                            <a:latin typeface="Cambria Math" panose="02040503050406030204" pitchFamily="18" charset="0"/>
                          </a:rPr>
                          <m:t>310</m:t>
                        </m:r>
                        <m:r>
                          <a:rPr lang="en-US" sz="2400" i="1">
                            <a:solidFill>
                              <a:prstClr val="black"/>
                            </a:solidFill>
                            <a:latin typeface="Cambria Math" panose="02040503050406030204" pitchFamily="18" charset="0"/>
                          </a:rPr>
                          <m:t>(</m:t>
                        </m:r>
                        <m:f>
                          <m:fPr>
                            <m:ctrlPr>
                              <a:rPr lang="en-US" sz="2400" i="1">
                                <a:solidFill>
                                  <a:prstClr val="black"/>
                                </a:solidFill>
                                <a:latin typeface="Cambria Math" panose="02040503050406030204" pitchFamily="18" charset="0"/>
                              </a:rPr>
                            </m:ctrlPr>
                          </m:fPr>
                          <m:num>
                            <m:r>
                              <m:rPr>
                                <m:nor/>
                              </m:rPr>
                              <a:rPr lang="en-US" sz="2400" dirty="0">
                                <a:solidFill>
                                  <a:prstClr val="black"/>
                                </a:solidFill>
                                <a:latin typeface="Arial" panose="020B0604020202020204" pitchFamily="34" charset="0"/>
                                <a:cs typeface="Arial" panose="020B0604020202020204" pitchFamily="34" charset="0"/>
                              </a:rPr>
                              <m:t>4.3 </m:t>
                            </m:r>
                            <m:r>
                              <m:rPr>
                                <m:nor/>
                              </m:rPr>
                              <a:rPr lang="en-US" sz="2400" dirty="0">
                                <a:solidFill>
                                  <a:prstClr val="black"/>
                                </a:solidFill>
                                <a:latin typeface="Arial" panose="020B0604020202020204" pitchFamily="34" charset="0"/>
                                <a:cs typeface="Arial" panose="020B0604020202020204" pitchFamily="34" charset="0"/>
                              </a:rPr>
                              <m:t>L</m:t>
                            </m:r>
                          </m:num>
                          <m:den>
                            <m:r>
                              <m:rPr>
                                <m:nor/>
                              </m:rPr>
                              <a:rPr lang="en-US" sz="2400" dirty="0">
                                <a:solidFill>
                                  <a:prstClr val="black"/>
                                </a:solidFill>
                                <a:latin typeface="Arial" panose="020B0604020202020204" pitchFamily="34" charset="0"/>
                                <a:cs typeface="Arial" panose="020B0604020202020204" pitchFamily="34" charset="0"/>
                              </a:rPr>
                              <m:t>0.76 </m:t>
                            </m:r>
                            <m:r>
                              <m:rPr>
                                <m:nor/>
                              </m:rPr>
                              <a:rPr lang="en-US" sz="2400" dirty="0">
                                <a:solidFill>
                                  <a:prstClr val="black"/>
                                </a:solidFill>
                                <a:latin typeface="Arial" panose="020B0604020202020204" pitchFamily="34" charset="0"/>
                                <a:cs typeface="Arial" panose="020B0604020202020204" pitchFamily="34" charset="0"/>
                              </a:rPr>
                              <m:t>L</m:t>
                            </m:r>
                          </m:den>
                        </m:f>
                        <m:r>
                          <a:rPr lang="en-US" sz="2400" i="1">
                            <a:solidFill>
                              <a:prstClr val="black"/>
                            </a:solidFill>
                            <a:latin typeface="Cambria Math" panose="02040503050406030204" pitchFamily="18" charset="0"/>
                          </a:rPr>
                          <m:t>)</m:t>
                        </m:r>
                      </m:e>
                      <m:sup>
                        <m:r>
                          <a:rPr lang="en-US" sz="2400" i="1">
                            <a:solidFill>
                              <a:prstClr val="black"/>
                            </a:solidFill>
                            <a:latin typeface="Cambria Math" panose="02040503050406030204" pitchFamily="18" charset="0"/>
                          </a:rPr>
                          <m:t>1.</m:t>
                        </m:r>
                        <m:r>
                          <a:rPr lang="en-US" sz="2400" b="0" i="1" smtClean="0">
                            <a:solidFill>
                              <a:prstClr val="black"/>
                            </a:solidFill>
                            <a:latin typeface="Cambria Math" panose="02040503050406030204" pitchFamily="18" charset="0"/>
                          </a:rPr>
                          <m:t>4−1</m:t>
                        </m:r>
                      </m:sup>
                    </m:sSup>
                  </m:oMath>
                </a14:m>
                <a:r>
                  <a:rPr lang="en-US" sz="2400" dirty="0">
                    <a:solidFill>
                      <a:prstClr val="black"/>
                    </a:solidFill>
                  </a:rPr>
                  <a:t>  = 310(2.00) = 620 K</a:t>
                </a:r>
                <a:endParaRPr lang="en-US" sz="2400" dirty="0">
                  <a:solidFill>
                    <a:srgbClr val="7030A0"/>
                  </a:solidFill>
                  <a:latin typeface="Arial" panose="020B0604020202020204" pitchFamily="34" charset="0"/>
                  <a:cs typeface="Arial" panose="020B0604020202020204" pitchFamily="34" charset="0"/>
                </a:endParaRPr>
              </a:p>
            </p:txBody>
          </p:sp>
        </mc:Choice>
        <mc:Fallback xmlns="">
          <p:sp>
            <p:nvSpPr>
              <p:cNvPr id="14" name="Rectangle 13">
                <a:extLst>
                  <a:ext uri="{FF2B5EF4-FFF2-40B4-BE49-F238E27FC236}">
                    <a16:creationId xmlns="" xmlns:a16="http://schemas.microsoft.com/office/drawing/2014/main" xmlns:a14="http://schemas.microsoft.com/office/drawing/2010/main" id="{8672FEA8-5C8C-4B7C-B9C2-676DB9035C3F}"/>
                  </a:ext>
                </a:extLst>
              </p:cNvPr>
              <p:cNvSpPr>
                <a:spLocks noRot="1" noChangeAspect="1" noMove="1" noResize="1" noEditPoints="1" noAdjustHandles="1" noChangeArrowheads="1" noChangeShapeType="1" noTextEdit="1"/>
              </p:cNvSpPr>
              <p:nvPr/>
            </p:nvSpPr>
            <p:spPr>
              <a:xfrm>
                <a:off x="6497428" y="3271947"/>
                <a:ext cx="9179581" cy="1315553"/>
              </a:xfrm>
              <a:prstGeom prst="rect">
                <a:avLst/>
              </a:prstGeom>
              <a:blipFill rotWithShape="0">
                <a:blip r:embed="rId8"/>
                <a:stretch>
                  <a:fillRect l="-1062" b="-3241"/>
                </a:stretch>
              </a:blipFill>
            </p:spPr>
            <p:txBody>
              <a:bodyPr/>
              <a:lstStyle/>
              <a:p>
                <a:r>
                  <a:rPr lang="en-US">
                    <a:noFill/>
                  </a:rPr>
                  <a:t> </a:t>
                </a:r>
              </a:p>
            </p:txBody>
          </p:sp>
        </mc:Fallback>
      </mc:AlternateContent>
    </p:spTree>
    <p:extLst>
      <p:ext uri="{BB962C8B-B14F-4D97-AF65-F5344CB8AC3E}">
        <p14:creationId xmlns:p14="http://schemas.microsoft.com/office/powerpoint/2010/main" val="252146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241A29-B658-40EF-937C-26F92EDA50F8}"/>
              </a:ext>
            </a:extLst>
          </p:cNvPr>
          <p:cNvSpPr/>
          <p:nvPr/>
        </p:nvSpPr>
        <p:spPr>
          <a:xfrm>
            <a:off x="1173728" y="136730"/>
            <a:ext cx="8703972" cy="461665"/>
          </a:xfrm>
          <a:prstGeom prst="rect">
            <a:avLst/>
          </a:prstGeom>
        </p:spPr>
        <p:txBody>
          <a:bodyPr wrap="square">
            <a:spAutoFit/>
          </a:bodyPr>
          <a:lstStyle/>
          <a:p>
            <a:pPr lvl="0"/>
            <a:r>
              <a:rPr lang="en-US" sz="2400" dirty="0">
                <a:solidFill>
                  <a:srgbClr val="0070C0"/>
                </a:solidFill>
                <a:latin typeface="Arial" panose="020B0604020202020204" pitchFamily="34" charset="0"/>
                <a:cs typeface="Arial" panose="020B0604020202020204" pitchFamily="34" charset="0"/>
              </a:rPr>
              <a:t>Chapter 20: </a:t>
            </a:r>
            <a:r>
              <a:rPr lang="en-US" sz="2000" b="1" kern="0" dirty="0">
                <a:solidFill>
                  <a:srgbClr val="0070C0"/>
                </a:solidFill>
                <a:latin typeface="Arial" panose="020B0604020202020204" pitchFamily="34" charset="0"/>
                <a:cs typeface="Arial" panose="020B0604020202020204" pitchFamily="34" charset="0"/>
              </a:rPr>
              <a:t>Entropy and the second law of thermodynamics</a:t>
            </a:r>
            <a:endParaRPr lang="en-US" dirty="0">
              <a:solidFill>
                <a:srgbClr val="0070C0"/>
              </a:solidFill>
            </a:endParaRPr>
          </a:p>
        </p:txBody>
      </p:sp>
      <p:sp>
        <p:nvSpPr>
          <p:cNvPr id="3" name="Rectangle 2">
            <a:extLst>
              <a:ext uri="{FF2B5EF4-FFF2-40B4-BE49-F238E27FC236}">
                <a16:creationId xmlns:a16="http://schemas.microsoft.com/office/drawing/2014/main" id="{A7036650-86B6-4F71-9A29-D91A599BBD27}"/>
              </a:ext>
            </a:extLst>
          </p:cNvPr>
          <p:cNvSpPr/>
          <p:nvPr/>
        </p:nvSpPr>
        <p:spPr>
          <a:xfrm>
            <a:off x="245213" y="958678"/>
            <a:ext cx="5598995" cy="400110"/>
          </a:xfrm>
          <a:prstGeom prst="rect">
            <a:avLst/>
          </a:prstGeom>
        </p:spPr>
        <p:txBody>
          <a:bodyPr wrap="square">
            <a:spAutoFit/>
          </a:bodyPr>
          <a:lstStyle/>
          <a:p>
            <a:r>
              <a:rPr lang="en-US" sz="2000" b="1" kern="0" dirty="0">
                <a:solidFill>
                  <a:srgbClr val="7030A0"/>
                </a:solidFill>
                <a:latin typeface="Arial" panose="020B0604020202020204" pitchFamily="34" charset="0"/>
                <a:cs typeface="Arial" panose="020B0604020202020204" pitchFamily="34" charset="0"/>
              </a:rPr>
              <a:t>20-1 Irreversible process and entropy:</a:t>
            </a:r>
            <a:endParaRPr lang="en-US" sz="2000" dirty="0">
              <a:solidFill>
                <a:srgbClr val="7030A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1BC9A661-E4A2-4239-8B76-891932EBDCED}"/>
              </a:ext>
            </a:extLst>
          </p:cNvPr>
          <p:cNvSpPr/>
          <p:nvPr/>
        </p:nvSpPr>
        <p:spPr>
          <a:xfrm>
            <a:off x="234550" y="1583606"/>
            <a:ext cx="11219317"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One-way processes: Processes can occur only in a certain sequence (the right way) and never in the reverse sequence (the wrong way). An egg is dropped onto a floor, a pizza is baked.</a:t>
            </a:r>
          </a:p>
        </p:txBody>
      </p:sp>
      <p:sp>
        <p:nvSpPr>
          <p:cNvPr id="5" name="Rectangle 4">
            <a:extLst>
              <a:ext uri="{FF2B5EF4-FFF2-40B4-BE49-F238E27FC236}">
                <a16:creationId xmlns:a16="http://schemas.microsoft.com/office/drawing/2014/main" id="{2A05E539-69F8-4449-B69C-5C798F0F4BE0}"/>
              </a:ext>
            </a:extLst>
          </p:cNvPr>
          <p:cNvSpPr/>
          <p:nvPr/>
        </p:nvSpPr>
        <p:spPr>
          <a:xfrm>
            <a:off x="270316" y="2501098"/>
            <a:ext cx="11219318" cy="707886"/>
          </a:xfrm>
          <a:prstGeom prst="rect">
            <a:avLst/>
          </a:prstGeom>
        </p:spPr>
        <p:txBody>
          <a:bodyPr wrap="square">
            <a:spAutoFit/>
          </a:bodyPr>
          <a:lstStyle/>
          <a:p>
            <a:r>
              <a:rPr lang="en-US" sz="2000" dirty="0">
                <a:solidFill>
                  <a:srgbClr val="C00000"/>
                </a:solidFill>
                <a:latin typeface="Arial" panose="020B0604020202020204" pitchFamily="34" charset="0"/>
                <a:cs typeface="Arial" panose="020B0604020202020204" pitchFamily="34" charset="0"/>
              </a:rPr>
              <a:t>These one-way processes are irreversible, meaning that they cannot be reversed by means of only small changes in their environment.</a:t>
            </a:r>
          </a:p>
        </p:txBody>
      </p:sp>
      <p:sp>
        <p:nvSpPr>
          <p:cNvPr id="6" name="Rectangle 5">
            <a:extLst>
              <a:ext uri="{FF2B5EF4-FFF2-40B4-BE49-F238E27FC236}">
                <a16:creationId xmlns:a16="http://schemas.microsoft.com/office/drawing/2014/main" id="{F255D74F-9303-4613-9A95-E07FFB03C6C3}"/>
              </a:ext>
            </a:extLst>
          </p:cNvPr>
          <p:cNvSpPr/>
          <p:nvPr/>
        </p:nvSpPr>
        <p:spPr>
          <a:xfrm>
            <a:off x="165701" y="3444212"/>
            <a:ext cx="11111900"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 key to understanding why </a:t>
            </a:r>
            <a:r>
              <a:rPr lang="en-US" sz="2000" dirty="0">
                <a:solidFill>
                  <a:srgbClr val="FF0000"/>
                </a:solidFill>
                <a:latin typeface="Arial" panose="020B0604020202020204" pitchFamily="34" charset="0"/>
                <a:cs typeface="Arial" panose="020B0604020202020204" pitchFamily="34" charset="0"/>
              </a:rPr>
              <a:t>one-way processes </a:t>
            </a:r>
            <a:r>
              <a:rPr lang="en-US" sz="2000" dirty="0">
                <a:latin typeface="Arial" panose="020B0604020202020204" pitchFamily="34" charset="0"/>
                <a:cs typeface="Arial" panose="020B0604020202020204" pitchFamily="34" charset="0"/>
              </a:rPr>
              <a:t>cannot be reversed involves a quantity known as </a:t>
            </a:r>
            <a:r>
              <a:rPr lang="en-US" sz="2000" dirty="0">
                <a:solidFill>
                  <a:srgbClr val="FF0000"/>
                </a:solidFill>
                <a:latin typeface="Arial" panose="020B0604020202020204" pitchFamily="34" charset="0"/>
                <a:cs typeface="Arial" panose="020B0604020202020204" pitchFamily="34" charset="0"/>
              </a:rPr>
              <a:t>entropy</a:t>
            </a:r>
            <a:r>
              <a:rPr lang="en-US" sz="2000" dirty="0">
                <a:latin typeface="Arial" panose="020B0604020202020204" pitchFamily="34" charset="0"/>
                <a:cs typeface="Arial" panose="020B0604020202020204" pitchFamily="34" charset="0"/>
              </a:rPr>
              <a:t>.</a:t>
            </a:r>
          </a:p>
        </p:txBody>
      </p:sp>
      <p:sp>
        <p:nvSpPr>
          <p:cNvPr id="7" name="Rectangle 6">
            <a:extLst>
              <a:ext uri="{FF2B5EF4-FFF2-40B4-BE49-F238E27FC236}">
                <a16:creationId xmlns:a16="http://schemas.microsoft.com/office/drawing/2014/main" id="{1E97D235-A4B5-4DAE-83E9-15DD37B600A5}"/>
              </a:ext>
            </a:extLst>
          </p:cNvPr>
          <p:cNvSpPr/>
          <p:nvPr/>
        </p:nvSpPr>
        <p:spPr>
          <a:xfrm>
            <a:off x="165701" y="4391216"/>
            <a:ext cx="11323933" cy="707886"/>
          </a:xfrm>
          <a:prstGeom prst="rect">
            <a:avLst/>
          </a:prstGeom>
        </p:spPr>
        <p:txBody>
          <a:bodyPr wrap="square">
            <a:spAutoFit/>
          </a:bodyPr>
          <a:lstStyle/>
          <a:p>
            <a:pPr lvl="0"/>
            <a:r>
              <a:rPr lang="en-US" sz="2000" dirty="0">
                <a:solidFill>
                  <a:srgbClr val="0070C0"/>
                </a:solidFill>
                <a:latin typeface="Arial" panose="020B0604020202020204" pitchFamily="34" charset="0"/>
                <a:cs typeface="Arial" panose="020B0604020202020204" pitchFamily="34" charset="0"/>
              </a:rPr>
              <a:t>Entropy postulate: “If an irreversible process occurs in a closed system, the entropy S of the system always increases; it never decreases”.</a:t>
            </a:r>
          </a:p>
        </p:txBody>
      </p:sp>
      <p:sp>
        <p:nvSpPr>
          <p:cNvPr id="8" name="Rectangle 7">
            <a:extLst>
              <a:ext uri="{FF2B5EF4-FFF2-40B4-BE49-F238E27FC236}">
                <a16:creationId xmlns:a16="http://schemas.microsoft.com/office/drawing/2014/main" id="{0ED0C511-A80A-4A79-9967-66F0D88F6DD8}"/>
              </a:ext>
            </a:extLst>
          </p:cNvPr>
          <p:cNvSpPr/>
          <p:nvPr/>
        </p:nvSpPr>
        <p:spPr>
          <a:xfrm>
            <a:off x="270315" y="5426838"/>
            <a:ext cx="11086797" cy="1015663"/>
          </a:xfrm>
          <a:prstGeom prst="rect">
            <a:avLst/>
          </a:prstGeom>
        </p:spPr>
        <p:txBody>
          <a:bodyPr wrap="square">
            <a:spAutoFit/>
          </a:bodyPr>
          <a:lstStyle/>
          <a:p>
            <a:r>
              <a:rPr lang="en-US" sz="2000" dirty="0">
                <a:solidFill>
                  <a:srgbClr val="0070C0"/>
                </a:solidFill>
                <a:latin typeface="Arial" panose="020B0604020202020204" pitchFamily="34" charset="0"/>
                <a:cs typeface="Arial" panose="020B0604020202020204" pitchFamily="34" charset="0"/>
              </a:rPr>
              <a:t>Entropy differs </a:t>
            </a:r>
            <a:r>
              <a:rPr lang="en-US" sz="2000" dirty="0">
                <a:latin typeface="Arial" panose="020B0604020202020204" pitchFamily="34" charset="0"/>
                <a:cs typeface="Arial" panose="020B0604020202020204" pitchFamily="34" charset="0"/>
              </a:rPr>
              <a:t>from </a:t>
            </a:r>
            <a:r>
              <a:rPr lang="en-US" sz="2000" dirty="0">
                <a:solidFill>
                  <a:srgbClr val="00B050"/>
                </a:solidFill>
                <a:latin typeface="Arial" panose="020B0604020202020204" pitchFamily="34" charset="0"/>
                <a:cs typeface="Arial" panose="020B0604020202020204" pitchFamily="34" charset="0"/>
              </a:rPr>
              <a:t>energy</a:t>
            </a:r>
            <a:r>
              <a:rPr lang="en-US" sz="2000" dirty="0">
                <a:latin typeface="Arial" panose="020B0604020202020204" pitchFamily="34" charset="0"/>
                <a:cs typeface="Arial" panose="020B0604020202020204" pitchFamily="34" charset="0"/>
              </a:rPr>
              <a:t> in that </a:t>
            </a:r>
            <a:r>
              <a:rPr lang="en-US" sz="2000" dirty="0">
                <a:solidFill>
                  <a:srgbClr val="0070C0"/>
                </a:solidFill>
                <a:latin typeface="Arial" panose="020B0604020202020204" pitchFamily="34" charset="0"/>
                <a:cs typeface="Arial" panose="020B0604020202020204" pitchFamily="34" charset="0"/>
              </a:rPr>
              <a:t>entropy</a:t>
            </a:r>
            <a:r>
              <a:rPr lang="en-US" sz="2000" dirty="0">
                <a:solidFill>
                  <a:srgbClr val="FF0000"/>
                </a:solidFill>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does not </a:t>
            </a:r>
            <a:r>
              <a:rPr lang="en-US" sz="2000" dirty="0">
                <a:latin typeface="Arial" panose="020B0604020202020204" pitchFamily="34" charset="0"/>
                <a:cs typeface="Arial" panose="020B0604020202020204" pitchFamily="34" charset="0"/>
              </a:rPr>
              <a:t>obey a </a:t>
            </a:r>
            <a:r>
              <a:rPr lang="en-US" sz="2000" dirty="0">
                <a:solidFill>
                  <a:srgbClr val="00B050"/>
                </a:solidFill>
                <a:latin typeface="Arial" panose="020B0604020202020204" pitchFamily="34" charset="0"/>
                <a:cs typeface="Arial" panose="020B0604020202020204" pitchFamily="34" charset="0"/>
              </a:rPr>
              <a:t>conservation law</a:t>
            </a:r>
            <a:r>
              <a:rPr lang="en-US" sz="2000" dirty="0">
                <a:latin typeface="Arial" panose="020B0604020202020204" pitchFamily="34" charset="0"/>
                <a:cs typeface="Arial" panose="020B0604020202020204" pitchFamily="34" charset="0"/>
              </a:rPr>
              <a:t>. The </a:t>
            </a:r>
            <a:r>
              <a:rPr lang="en-US" sz="2000" dirty="0">
                <a:solidFill>
                  <a:srgbClr val="00B050"/>
                </a:solidFill>
                <a:latin typeface="Arial" panose="020B0604020202020204" pitchFamily="34" charset="0"/>
                <a:cs typeface="Arial" panose="020B0604020202020204" pitchFamily="34" charset="0"/>
              </a:rPr>
              <a:t>energy</a:t>
            </a:r>
            <a:r>
              <a:rPr lang="en-US" sz="2000" dirty="0">
                <a:latin typeface="Arial" panose="020B0604020202020204" pitchFamily="34" charset="0"/>
                <a:cs typeface="Arial" panose="020B0604020202020204" pitchFamily="34" charset="0"/>
              </a:rPr>
              <a:t> of a closed system is </a:t>
            </a:r>
            <a:r>
              <a:rPr lang="en-US" sz="2000" dirty="0">
                <a:solidFill>
                  <a:srgbClr val="00B050"/>
                </a:solidFill>
                <a:latin typeface="Arial" panose="020B0604020202020204" pitchFamily="34" charset="0"/>
                <a:cs typeface="Arial" panose="020B0604020202020204" pitchFamily="34" charset="0"/>
              </a:rPr>
              <a:t>conserved</a:t>
            </a:r>
            <a:r>
              <a:rPr lang="en-US" sz="2000" dirty="0">
                <a:latin typeface="Arial" panose="020B0604020202020204" pitchFamily="34" charset="0"/>
                <a:cs typeface="Arial" panose="020B0604020202020204" pitchFamily="34" charset="0"/>
              </a:rPr>
              <a:t>; it always </a:t>
            </a:r>
            <a:r>
              <a:rPr lang="en-US" sz="2000" dirty="0">
                <a:solidFill>
                  <a:srgbClr val="00B050"/>
                </a:solidFill>
                <a:latin typeface="Arial" panose="020B0604020202020204" pitchFamily="34" charset="0"/>
                <a:cs typeface="Arial" panose="020B0604020202020204" pitchFamily="34" charset="0"/>
              </a:rPr>
              <a:t>remains constant</a:t>
            </a:r>
            <a:r>
              <a:rPr lang="en-US" sz="2000" dirty="0">
                <a:latin typeface="Arial" panose="020B0604020202020204" pitchFamily="34" charset="0"/>
                <a:cs typeface="Arial" panose="020B0604020202020204" pitchFamily="34" charset="0"/>
              </a:rPr>
              <a:t>. For </a:t>
            </a:r>
            <a:r>
              <a:rPr lang="en-US" sz="2000" dirty="0">
                <a:solidFill>
                  <a:srgbClr val="0070C0"/>
                </a:solidFill>
                <a:latin typeface="Arial" panose="020B0604020202020204" pitchFamily="34" charset="0"/>
                <a:cs typeface="Arial" panose="020B0604020202020204" pitchFamily="34" charset="0"/>
              </a:rPr>
              <a:t>irreversible processes</a:t>
            </a:r>
            <a:r>
              <a:rPr lang="en-US" sz="2000" dirty="0">
                <a:latin typeface="Arial" panose="020B0604020202020204" pitchFamily="34" charset="0"/>
                <a:cs typeface="Arial" panose="020B0604020202020204" pitchFamily="34" charset="0"/>
              </a:rPr>
              <a:t>, the </a:t>
            </a:r>
            <a:r>
              <a:rPr lang="en-US" sz="2000" dirty="0">
                <a:solidFill>
                  <a:srgbClr val="0070C0"/>
                </a:solidFill>
                <a:latin typeface="Arial" panose="020B0604020202020204" pitchFamily="34" charset="0"/>
                <a:cs typeface="Arial" panose="020B0604020202020204" pitchFamily="34" charset="0"/>
              </a:rPr>
              <a:t>entropy</a:t>
            </a:r>
            <a:r>
              <a:rPr lang="en-US" sz="2000" dirty="0">
                <a:latin typeface="Arial" panose="020B0604020202020204" pitchFamily="34" charset="0"/>
                <a:cs typeface="Arial" panose="020B0604020202020204" pitchFamily="34" charset="0"/>
              </a:rPr>
              <a:t> of a closed system </a:t>
            </a:r>
            <a:r>
              <a:rPr lang="en-US" sz="2000" dirty="0">
                <a:solidFill>
                  <a:srgbClr val="0070C0"/>
                </a:solidFill>
                <a:latin typeface="Arial" panose="020B0604020202020204" pitchFamily="34" charset="0"/>
                <a:cs typeface="Arial" panose="020B0604020202020204" pitchFamily="34" charset="0"/>
              </a:rPr>
              <a:t>always increases</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831845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5436D7-497D-4D63-A485-C199F863347C}"/>
              </a:ext>
            </a:extLst>
          </p:cNvPr>
          <p:cNvSpPr/>
          <p:nvPr/>
        </p:nvSpPr>
        <p:spPr>
          <a:xfrm>
            <a:off x="465047" y="118919"/>
            <a:ext cx="3175869" cy="400110"/>
          </a:xfrm>
          <a:prstGeom prst="rect">
            <a:avLst/>
          </a:prstGeom>
        </p:spPr>
        <p:txBody>
          <a:bodyPr wrap="none">
            <a:spAutoFit/>
          </a:bodyPr>
          <a:lstStyle/>
          <a:p>
            <a:r>
              <a:rPr lang="en-US" sz="2000" b="1" dirty="0">
                <a:solidFill>
                  <a:srgbClr val="0070C0"/>
                </a:solidFill>
                <a:latin typeface="Arial" panose="020B0604020202020204" pitchFamily="34" charset="0"/>
                <a:cs typeface="Arial" panose="020B0604020202020204" pitchFamily="34" charset="0"/>
              </a:rPr>
              <a:t>20-1 Change in entropy: </a:t>
            </a:r>
            <a:endParaRPr lang="en-US" sz="2000" dirty="0">
              <a:solidFill>
                <a:srgbClr val="0070C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54380B59-9160-47D1-946E-85612DAD1136}"/>
              </a:ext>
            </a:extLst>
          </p:cNvPr>
          <p:cNvPicPr>
            <a:picLocks noChangeAspect="1"/>
          </p:cNvPicPr>
          <p:nvPr/>
        </p:nvPicPr>
        <p:blipFill>
          <a:blip r:embed="rId2"/>
          <a:stretch>
            <a:fillRect/>
          </a:stretch>
        </p:blipFill>
        <p:spPr>
          <a:xfrm>
            <a:off x="9780104" y="0"/>
            <a:ext cx="2411896" cy="4673048"/>
          </a:xfrm>
          <a:prstGeom prst="rect">
            <a:avLst/>
          </a:prstGeom>
        </p:spPr>
      </p:pic>
      <p:sp>
        <p:nvSpPr>
          <p:cNvPr id="3" name="Rectangle 2">
            <a:extLst>
              <a:ext uri="{FF2B5EF4-FFF2-40B4-BE49-F238E27FC236}">
                <a16:creationId xmlns:a16="http://schemas.microsoft.com/office/drawing/2014/main" id="{4F62AA0B-B087-4D84-8609-E0D57A538306}"/>
              </a:ext>
            </a:extLst>
          </p:cNvPr>
          <p:cNvSpPr/>
          <p:nvPr/>
        </p:nvSpPr>
        <p:spPr>
          <a:xfrm>
            <a:off x="465047" y="915578"/>
            <a:ext cx="9219874" cy="707886"/>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Let’s consider the </a:t>
            </a:r>
            <a:r>
              <a:rPr lang="en-US" sz="2000" dirty="0">
                <a:solidFill>
                  <a:srgbClr val="FF0000"/>
                </a:solidFill>
                <a:latin typeface="Arial" panose="020B0604020202020204" pitchFamily="34" charset="0"/>
                <a:cs typeface="Arial" panose="020B0604020202020204" pitchFamily="34" charset="0"/>
              </a:rPr>
              <a:t>free expansion of an ideal gas</a:t>
            </a:r>
            <a:r>
              <a:rPr lang="en-US" sz="2000" dirty="0">
                <a:latin typeface="Arial" panose="020B0604020202020204" pitchFamily="34" charset="0"/>
                <a:cs typeface="Arial" panose="020B0604020202020204" pitchFamily="34" charset="0"/>
              </a:rPr>
              <a:t>. This is an </a:t>
            </a:r>
            <a:r>
              <a:rPr lang="en-US" sz="2000" dirty="0">
                <a:solidFill>
                  <a:srgbClr val="FF0000"/>
                </a:solidFill>
                <a:latin typeface="Arial" panose="020B0604020202020204" pitchFamily="34" charset="0"/>
                <a:cs typeface="Arial" panose="020B0604020202020204" pitchFamily="34" charset="0"/>
              </a:rPr>
              <a:t>irreversible process</a:t>
            </a:r>
            <a:r>
              <a:rPr lang="en-US" sz="2000" dirty="0">
                <a:latin typeface="Arial" panose="020B0604020202020204" pitchFamily="34" charset="0"/>
                <a:cs typeface="Arial" panose="020B0604020202020204" pitchFamily="34" charset="0"/>
              </a:rPr>
              <a:t>; all the molecules of the gas will never return to the left half of the container.</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61C1E45A-CFD4-4AAC-9F69-54953A762C19}"/>
                  </a:ext>
                </a:extLst>
              </p:cNvPr>
              <p:cNvSpPr/>
              <p:nvPr/>
            </p:nvSpPr>
            <p:spPr>
              <a:xfrm>
                <a:off x="465047" y="1785407"/>
                <a:ext cx="9219874" cy="1963614"/>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The p-V plot of the process shows the pressure and volume of the gas in its initial state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and final state f. </a:t>
                </a:r>
                <a:r>
                  <a:rPr lang="en-US" sz="2000" dirty="0">
                    <a:solidFill>
                      <a:srgbClr val="FF0000"/>
                    </a:solidFill>
                    <a:latin typeface="Arial" panose="020B0604020202020204" pitchFamily="34" charset="0"/>
                    <a:cs typeface="Arial" panose="020B0604020202020204" pitchFamily="34" charset="0"/>
                  </a:rPr>
                  <a:t>Pressure, volume, temperature, energy and entropy are state properties</a:t>
                </a:r>
                <a:r>
                  <a:rPr lang="en-US" sz="2000" dirty="0">
                    <a:latin typeface="Arial" panose="020B0604020202020204" pitchFamily="34" charset="0"/>
                    <a:cs typeface="Arial" panose="020B0604020202020204" pitchFamily="34" charset="0"/>
                  </a:rPr>
                  <a:t>, properties that depend only on the state of the gas and not on how it reached that state. Furthermore, we define the </a:t>
                </a:r>
                <a:r>
                  <a:rPr lang="en-US" sz="2000" dirty="0">
                    <a:solidFill>
                      <a:srgbClr val="FF0000"/>
                    </a:solidFill>
                    <a:latin typeface="Arial" panose="020B0604020202020204" pitchFamily="34" charset="0"/>
                    <a:cs typeface="Arial" panose="020B0604020202020204" pitchFamily="34" charset="0"/>
                  </a:rPr>
                  <a:t>change in entropy </a:t>
                </a:r>
                <a14:m>
                  <m:oMath xmlns:m="http://schemas.openxmlformats.org/officeDocument/2006/math">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b="0" i="1">
                            <a:solidFill>
                              <a:prstClr val="black"/>
                            </a:solidFill>
                            <a:latin typeface="Cambria Math" panose="02040503050406030204" pitchFamily="18" charset="0"/>
                            <a:ea typeface="Cambria Math" panose="02040503050406030204" pitchFamily="18" charset="0"/>
                          </a:rPr>
                          <m:t>𝑆</m:t>
                        </m:r>
                      </m:e>
                      <m:sub>
                        <m:r>
                          <a:rPr lang="en-US" sz="2000" b="0" i="1">
                            <a:solidFill>
                              <a:prstClr val="black"/>
                            </a:solidFill>
                            <a:latin typeface="Cambria Math" panose="02040503050406030204" pitchFamily="18" charset="0"/>
                            <a:ea typeface="Cambria Math" panose="02040503050406030204" pitchFamily="18" charset="0"/>
                          </a:rPr>
                          <m:t>𝑓</m:t>
                        </m:r>
                      </m:sub>
                    </m:sSub>
                    <m:r>
                      <a:rPr lang="en-US" sz="2000" b="0" i="1">
                        <a:solidFill>
                          <a:prstClr val="black"/>
                        </a:solidFill>
                        <a:latin typeface="Cambria Math" panose="02040503050406030204" pitchFamily="18" charset="0"/>
                        <a:ea typeface="Cambria Math" panose="02040503050406030204" pitchFamily="18" charset="0"/>
                      </a:rPr>
                      <m:t>−</m:t>
                    </m:r>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b="0" i="1">
                            <a:solidFill>
                              <a:prstClr val="black"/>
                            </a:solidFill>
                            <a:latin typeface="Cambria Math" panose="02040503050406030204" pitchFamily="18" charset="0"/>
                            <a:ea typeface="Cambria Math" panose="02040503050406030204" pitchFamily="18" charset="0"/>
                          </a:rPr>
                          <m:t>𝑆</m:t>
                        </m:r>
                      </m:e>
                      <m:sub>
                        <m:r>
                          <a:rPr lang="en-US" sz="2000" b="0" i="1">
                            <a:solidFill>
                              <a:prstClr val="black"/>
                            </a:solidFill>
                            <a:latin typeface="Cambria Math" panose="02040503050406030204" pitchFamily="18" charset="0"/>
                            <a:ea typeface="Cambria Math" panose="02040503050406030204" pitchFamily="18" charset="0"/>
                          </a:rPr>
                          <m:t>𝑖</m:t>
                        </m:r>
                      </m:sub>
                    </m:sSub>
                    <m:r>
                      <a:rPr lang="en-US" sz="2000" b="1" i="1">
                        <a:solidFill>
                          <a:prstClr val="black"/>
                        </a:solidFill>
                        <a:latin typeface="Cambria Math" panose="02040503050406030204" pitchFamily="18" charset="0"/>
                        <a:ea typeface="Cambria Math" panose="02040503050406030204" pitchFamily="18" charset="0"/>
                      </a:rPr>
                      <m:t> </m:t>
                    </m:r>
                  </m:oMath>
                </a14:m>
                <a:r>
                  <a:rPr lang="en-US" sz="2000" dirty="0">
                    <a:latin typeface="Arial" panose="020B0604020202020204" pitchFamily="34" charset="0"/>
                    <a:cs typeface="Arial" panose="020B0604020202020204" pitchFamily="34" charset="0"/>
                  </a:rPr>
                  <a:t>of a system during a process that takes the system from an </a:t>
                </a:r>
                <a:r>
                  <a:rPr lang="en-US" sz="2000" dirty="0">
                    <a:solidFill>
                      <a:srgbClr val="FF0000"/>
                    </a:solidFill>
                    <a:latin typeface="Arial" panose="020B0604020202020204" pitchFamily="34" charset="0"/>
                    <a:cs typeface="Arial" panose="020B0604020202020204" pitchFamily="34" charset="0"/>
                  </a:rPr>
                  <a:t>initial state </a:t>
                </a:r>
                <a:r>
                  <a:rPr lang="en-US" sz="2000" dirty="0" err="1">
                    <a:solidFill>
                      <a:srgbClr val="FF0000"/>
                    </a:solidFill>
                    <a:latin typeface="Arial" panose="020B0604020202020204" pitchFamily="34" charset="0"/>
                    <a:cs typeface="Arial" panose="020B0604020202020204" pitchFamily="34" charset="0"/>
                  </a:rPr>
                  <a:t>i</a:t>
                </a:r>
                <a:r>
                  <a:rPr lang="en-US" sz="2000" dirty="0">
                    <a:solidFill>
                      <a:srgbClr val="FF0000"/>
                    </a:solidFill>
                    <a:latin typeface="Arial" panose="020B0604020202020204" pitchFamily="34" charset="0"/>
                    <a:cs typeface="Arial" panose="020B0604020202020204" pitchFamily="34" charset="0"/>
                  </a:rPr>
                  <a:t> to a final state f</a:t>
                </a:r>
                <a:r>
                  <a:rPr lang="en-US" sz="2000" dirty="0">
                    <a:latin typeface="Arial" panose="020B0604020202020204" pitchFamily="34" charset="0"/>
                    <a:cs typeface="Arial" panose="020B0604020202020204" pitchFamily="34" charset="0"/>
                  </a:rPr>
                  <a:t> as</a:t>
                </a:r>
              </a:p>
            </p:txBody>
          </p:sp>
        </mc:Choice>
        <mc:Fallback xmlns="">
          <p:sp>
            <p:nvSpPr>
              <p:cNvPr id="10" name="Rectangle 9">
                <a:extLst>
                  <a:ext uri="{FF2B5EF4-FFF2-40B4-BE49-F238E27FC236}">
                    <a16:creationId xmlns:a16="http://schemas.microsoft.com/office/drawing/2014/main" id="{61C1E45A-CFD4-4AAC-9F69-54953A762C19}"/>
                  </a:ext>
                </a:extLst>
              </p:cNvPr>
              <p:cNvSpPr>
                <a:spLocks noRot="1" noChangeAspect="1" noMove="1" noResize="1" noEditPoints="1" noAdjustHandles="1" noChangeArrowheads="1" noChangeShapeType="1" noTextEdit="1"/>
              </p:cNvSpPr>
              <p:nvPr/>
            </p:nvSpPr>
            <p:spPr>
              <a:xfrm>
                <a:off x="465047" y="1785407"/>
                <a:ext cx="9219874" cy="1963614"/>
              </a:xfrm>
              <a:prstGeom prst="rect">
                <a:avLst/>
              </a:prstGeom>
              <a:blipFill>
                <a:blip r:embed="rId3"/>
                <a:stretch>
                  <a:fillRect l="-661" t="-1553" r="-661" b="-49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265856A-80F3-4875-AA64-F9B3C3BC270C}"/>
                  </a:ext>
                </a:extLst>
              </p:cNvPr>
              <p:cNvSpPr/>
              <p:nvPr/>
            </p:nvSpPr>
            <p:spPr>
              <a:xfrm>
                <a:off x="670937" y="5002983"/>
                <a:ext cx="10850126" cy="1631216"/>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Here </a:t>
                </a:r>
                <a:r>
                  <a:rPr lang="en-US" sz="2000" dirty="0">
                    <a:solidFill>
                      <a:srgbClr val="FF0000"/>
                    </a:solidFill>
                    <a:latin typeface="Arial" panose="020B0604020202020204" pitchFamily="34" charset="0"/>
                    <a:cs typeface="Arial" panose="020B0604020202020204" pitchFamily="34" charset="0"/>
                  </a:rPr>
                  <a:t>Q</a:t>
                </a:r>
                <a:r>
                  <a:rPr lang="en-US" sz="2000" dirty="0">
                    <a:latin typeface="Arial" panose="020B0604020202020204" pitchFamily="34" charset="0"/>
                    <a:cs typeface="Arial" panose="020B0604020202020204" pitchFamily="34" charset="0"/>
                  </a:rPr>
                  <a:t> is the energy transferred as heat to or from the system during the process, and </a:t>
                </a:r>
                <a:r>
                  <a:rPr lang="en-US" sz="2000" dirty="0">
                    <a:solidFill>
                      <a:srgbClr val="FF0000"/>
                    </a:solidFill>
                    <a:latin typeface="Arial" panose="020B0604020202020204" pitchFamily="34" charset="0"/>
                    <a:cs typeface="Arial" panose="020B0604020202020204" pitchFamily="34" charset="0"/>
                  </a:rPr>
                  <a:t>T</a:t>
                </a:r>
                <a:r>
                  <a:rPr lang="en-US" sz="2000" dirty="0">
                    <a:latin typeface="Arial" panose="020B0604020202020204" pitchFamily="34" charset="0"/>
                    <a:cs typeface="Arial" panose="020B0604020202020204" pitchFamily="34" charset="0"/>
                  </a:rPr>
                  <a:t> is the temperature of the system in kelvins. Thus, an entropy change depends not only on the energy transferred as heat but also on the temperature at which the transfer takes place. Because </a:t>
                </a:r>
                <a:r>
                  <a:rPr lang="en-US" sz="2000" dirty="0">
                    <a:solidFill>
                      <a:srgbClr val="FF0000"/>
                    </a:solidFill>
                    <a:latin typeface="Arial" panose="020B0604020202020204" pitchFamily="34" charset="0"/>
                    <a:cs typeface="Arial" panose="020B0604020202020204" pitchFamily="34" charset="0"/>
                  </a:rPr>
                  <a:t>T</a:t>
                </a:r>
                <a:r>
                  <a:rPr lang="en-US" sz="2000" dirty="0">
                    <a:latin typeface="Arial" panose="020B0604020202020204" pitchFamily="34" charset="0"/>
                    <a:cs typeface="Arial" panose="020B0604020202020204" pitchFamily="34" charset="0"/>
                  </a:rPr>
                  <a:t> is always </a:t>
                </a:r>
                <a:r>
                  <a:rPr lang="en-US" sz="2000" dirty="0">
                    <a:solidFill>
                      <a:srgbClr val="FF0000"/>
                    </a:solidFill>
                    <a:latin typeface="Arial" panose="020B0604020202020204" pitchFamily="34" charset="0"/>
                    <a:cs typeface="Arial" panose="020B0604020202020204" pitchFamily="34" charset="0"/>
                  </a:rPr>
                  <a:t>positive</a:t>
                </a:r>
                <a:r>
                  <a:rPr lang="en-US" sz="2000" dirty="0">
                    <a:latin typeface="Arial" panose="020B0604020202020204" pitchFamily="34" charset="0"/>
                    <a:cs typeface="Arial" panose="020B0604020202020204" pitchFamily="34" charset="0"/>
                  </a:rPr>
                  <a:t>, the </a:t>
                </a:r>
                <a:r>
                  <a:rPr lang="en-US" sz="2000" dirty="0">
                    <a:solidFill>
                      <a:srgbClr val="FF0000"/>
                    </a:solidFill>
                    <a:latin typeface="Arial" panose="020B0604020202020204" pitchFamily="34" charset="0"/>
                    <a:cs typeface="Arial" panose="020B0604020202020204" pitchFamily="34" charset="0"/>
                  </a:rPr>
                  <a:t>sign of </a:t>
                </a:r>
                <a14:m>
                  <m:oMath xmlns:m="http://schemas.openxmlformats.org/officeDocument/2006/math">
                    <m:r>
                      <a:rPr lang="en-US" sz="2000" b="0" i="1">
                        <a:solidFill>
                          <a:srgbClr val="FF0000"/>
                        </a:solidFill>
                        <a:latin typeface="Cambria Math" panose="02040503050406030204" pitchFamily="18" charset="0"/>
                        <a:ea typeface="Cambria Math" panose="02040503050406030204" pitchFamily="18" charset="0"/>
                      </a:rPr>
                      <m:t>∆</m:t>
                    </m:r>
                    <m:r>
                      <a:rPr lang="en-US" sz="2000" b="0" i="1">
                        <a:solidFill>
                          <a:srgbClr val="FF0000"/>
                        </a:solidFill>
                        <a:latin typeface="Cambria Math" panose="02040503050406030204" pitchFamily="18" charset="0"/>
                        <a:ea typeface="Cambria Math" panose="02040503050406030204" pitchFamily="18" charset="0"/>
                      </a:rPr>
                      <m:t>𝑆</m:t>
                    </m:r>
                  </m:oMath>
                </a14:m>
                <a:r>
                  <a:rPr lang="en-US" sz="2000" dirty="0">
                    <a:solidFill>
                      <a:srgbClr val="FF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is the </a:t>
                </a:r>
                <a:r>
                  <a:rPr lang="en-US" sz="2000" dirty="0">
                    <a:solidFill>
                      <a:srgbClr val="FF0000"/>
                    </a:solidFill>
                    <a:latin typeface="Arial" panose="020B0604020202020204" pitchFamily="34" charset="0"/>
                    <a:cs typeface="Arial" panose="020B0604020202020204" pitchFamily="34" charset="0"/>
                  </a:rPr>
                  <a:t>same</a:t>
                </a:r>
                <a:r>
                  <a:rPr lang="en-US" sz="2000" dirty="0">
                    <a:latin typeface="Arial" panose="020B0604020202020204" pitchFamily="34" charset="0"/>
                    <a:cs typeface="Arial" panose="020B0604020202020204" pitchFamily="34" charset="0"/>
                  </a:rPr>
                  <a:t> as that of </a:t>
                </a:r>
                <a:r>
                  <a:rPr lang="en-US" sz="2000" dirty="0">
                    <a:solidFill>
                      <a:srgbClr val="FF0000"/>
                    </a:solidFill>
                    <a:latin typeface="Arial" panose="020B0604020202020204" pitchFamily="34" charset="0"/>
                    <a:cs typeface="Arial" panose="020B0604020202020204" pitchFamily="34" charset="0"/>
                  </a:rPr>
                  <a:t>Q</a:t>
                </a:r>
                <a:r>
                  <a:rPr lang="en-US" sz="2000" dirty="0">
                    <a:latin typeface="Arial" panose="020B0604020202020204" pitchFamily="34" charset="0"/>
                    <a:cs typeface="Arial" panose="020B0604020202020204" pitchFamily="34" charset="0"/>
                  </a:rPr>
                  <a:t>. The SI </a:t>
                </a:r>
                <a:r>
                  <a:rPr lang="en-US" sz="2000" dirty="0">
                    <a:solidFill>
                      <a:srgbClr val="FF0000"/>
                    </a:solidFill>
                    <a:latin typeface="Arial" panose="020B0604020202020204" pitchFamily="34" charset="0"/>
                    <a:cs typeface="Arial" panose="020B0604020202020204" pitchFamily="34" charset="0"/>
                  </a:rPr>
                  <a:t>unit</a:t>
                </a:r>
                <a:r>
                  <a:rPr lang="en-US" sz="2000" dirty="0">
                    <a:latin typeface="Arial" panose="020B0604020202020204" pitchFamily="34" charset="0"/>
                    <a:cs typeface="Arial" panose="020B0604020202020204" pitchFamily="34" charset="0"/>
                  </a:rPr>
                  <a:t> for entropy and entropy change is the </a:t>
                </a:r>
                <a:r>
                  <a:rPr lang="en-US" sz="2000" dirty="0">
                    <a:solidFill>
                      <a:srgbClr val="FF0000"/>
                    </a:solidFill>
                    <a:latin typeface="Arial" panose="020B0604020202020204" pitchFamily="34" charset="0"/>
                    <a:cs typeface="Arial" panose="020B0604020202020204" pitchFamily="34" charset="0"/>
                  </a:rPr>
                  <a:t>joule per kelvin</a:t>
                </a:r>
                <a:r>
                  <a:rPr lang="en-US" sz="2000" dirty="0">
                    <a:latin typeface="Arial" panose="020B0604020202020204" pitchFamily="34" charset="0"/>
                    <a:cs typeface="Arial" panose="020B0604020202020204" pitchFamily="34" charset="0"/>
                  </a:rPr>
                  <a:t>.</a:t>
                </a:r>
              </a:p>
            </p:txBody>
          </p:sp>
        </mc:Choice>
        <mc:Fallback xmlns="">
          <p:sp>
            <p:nvSpPr>
              <p:cNvPr id="11" name="Rectangle 10">
                <a:extLst>
                  <a:ext uri="{FF2B5EF4-FFF2-40B4-BE49-F238E27FC236}">
                    <a16:creationId xmlns:a16="http://schemas.microsoft.com/office/drawing/2014/main" id="{A265856A-80F3-4875-AA64-F9B3C3BC270C}"/>
                  </a:ext>
                </a:extLst>
              </p:cNvPr>
              <p:cNvSpPr>
                <a:spLocks noRot="1" noChangeAspect="1" noMove="1" noResize="1" noEditPoints="1" noAdjustHandles="1" noChangeArrowheads="1" noChangeShapeType="1" noTextEdit="1"/>
              </p:cNvSpPr>
              <p:nvPr/>
            </p:nvSpPr>
            <p:spPr>
              <a:xfrm>
                <a:off x="670937" y="5002983"/>
                <a:ext cx="10850126" cy="1631216"/>
              </a:xfrm>
              <a:prstGeom prst="rect">
                <a:avLst/>
              </a:prstGeom>
              <a:blipFill>
                <a:blip r:embed="rId4"/>
                <a:stretch>
                  <a:fillRect l="-562" t="-1873" r="-618" b="-63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475168D-4724-4057-AF88-6F95E3E72591}"/>
                  </a:ext>
                </a:extLst>
              </p:cNvPr>
              <p:cNvSpPr txBox="1"/>
              <p:nvPr/>
            </p:nvSpPr>
            <p:spPr>
              <a:xfrm>
                <a:off x="3278552" y="3827752"/>
                <a:ext cx="3431958" cy="84529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400" b="0" i="1" smtClean="0">
                          <a:solidFill>
                            <a:srgbClr val="7030A0"/>
                          </a:solidFill>
                          <a:latin typeface="Cambria Math" panose="02040503050406030204" pitchFamily="18" charset="0"/>
                          <a:ea typeface="Cambria Math" panose="02040503050406030204" pitchFamily="18" charset="0"/>
                        </a:rPr>
                        <m:t>∆</m:t>
                      </m:r>
                      <m:r>
                        <a:rPr lang="en-US" sz="2400" b="0" i="1" smtClean="0">
                          <a:solidFill>
                            <a:srgbClr val="7030A0"/>
                          </a:solidFill>
                          <a:latin typeface="Cambria Math" panose="02040503050406030204" pitchFamily="18" charset="0"/>
                          <a:ea typeface="Cambria Math" panose="02040503050406030204" pitchFamily="18" charset="0"/>
                        </a:rPr>
                        <m:t>𝑆</m:t>
                      </m:r>
                      <m:r>
                        <a:rPr lang="en-US" sz="2400" b="0" i="1" smtClean="0">
                          <a:solidFill>
                            <a:srgbClr val="7030A0"/>
                          </a:solidFill>
                          <a:latin typeface="Cambria Math" panose="02040503050406030204" pitchFamily="18" charset="0"/>
                          <a:ea typeface="Cambria Math" panose="02040503050406030204" pitchFamily="18" charset="0"/>
                        </a:rPr>
                        <m:t>=</m:t>
                      </m:r>
                      <m:sSub>
                        <m:sSubPr>
                          <m:ctrlPr>
                            <a:rPr lang="en-US" sz="2400" i="1" smtClean="0">
                              <a:solidFill>
                                <a:srgbClr val="7030A0"/>
                              </a:solidFill>
                              <a:latin typeface="Cambria Math" panose="02040503050406030204" pitchFamily="18" charset="0"/>
                              <a:ea typeface="Cambria Math" panose="02040503050406030204" pitchFamily="18" charset="0"/>
                            </a:rPr>
                          </m:ctrlPr>
                        </m:sSubPr>
                        <m:e>
                          <m:r>
                            <a:rPr lang="en-US" sz="2400" b="0" i="1" smtClean="0">
                              <a:solidFill>
                                <a:srgbClr val="7030A0"/>
                              </a:solidFill>
                              <a:latin typeface="Cambria Math" panose="02040503050406030204" pitchFamily="18" charset="0"/>
                              <a:ea typeface="Cambria Math" panose="02040503050406030204" pitchFamily="18" charset="0"/>
                            </a:rPr>
                            <m:t>𝑆</m:t>
                          </m:r>
                        </m:e>
                        <m:sub>
                          <m:r>
                            <a:rPr lang="en-US" sz="2400" b="0" i="1" smtClean="0">
                              <a:solidFill>
                                <a:srgbClr val="7030A0"/>
                              </a:solidFill>
                              <a:latin typeface="Cambria Math" panose="02040503050406030204" pitchFamily="18" charset="0"/>
                              <a:ea typeface="Cambria Math" panose="02040503050406030204" pitchFamily="18" charset="0"/>
                            </a:rPr>
                            <m:t>𝑓</m:t>
                          </m:r>
                        </m:sub>
                      </m:sSub>
                      <m:r>
                        <a:rPr lang="en-US" sz="2400" b="0" i="1" smtClean="0">
                          <a:solidFill>
                            <a:srgbClr val="7030A0"/>
                          </a:solidFill>
                          <a:latin typeface="Cambria Math" panose="02040503050406030204" pitchFamily="18" charset="0"/>
                          <a:ea typeface="Cambria Math" panose="02040503050406030204" pitchFamily="18" charset="0"/>
                        </a:rPr>
                        <m:t> −</m:t>
                      </m:r>
                      <m:sSub>
                        <m:sSubPr>
                          <m:ctrlPr>
                            <a:rPr lang="en-US" sz="2400" i="1" smtClean="0">
                              <a:solidFill>
                                <a:srgbClr val="7030A0"/>
                              </a:solidFill>
                              <a:latin typeface="Cambria Math" panose="02040503050406030204" pitchFamily="18" charset="0"/>
                              <a:ea typeface="Cambria Math" panose="02040503050406030204" pitchFamily="18" charset="0"/>
                            </a:rPr>
                          </m:ctrlPr>
                        </m:sSubPr>
                        <m:e>
                          <m:r>
                            <a:rPr lang="en-US" sz="2400" b="0" i="1" smtClean="0">
                              <a:solidFill>
                                <a:srgbClr val="7030A0"/>
                              </a:solidFill>
                              <a:latin typeface="Cambria Math" panose="02040503050406030204" pitchFamily="18" charset="0"/>
                              <a:ea typeface="Cambria Math" panose="02040503050406030204" pitchFamily="18" charset="0"/>
                            </a:rPr>
                            <m:t>𝑆</m:t>
                          </m:r>
                        </m:e>
                        <m:sub>
                          <m:r>
                            <a:rPr lang="en-US" sz="2400" b="0" i="1" smtClean="0">
                              <a:solidFill>
                                <a:srgbClr val="7030A0"/>
                              </a:solidFill>
                              <a:latin typeface="Cambria Math" panose="02040503050406030204" pitchFamily="18" charset="0"/>
                              <a:ea typeface="Cambria Math" panose="02040503050406030204" pitchFamily="18" charset="0"/>
                            </a:rPr>
                            <m:t>𝑖</m:t>
                          </m:r>
                        </m:sub>
                      </m:sSub>
                      <m:r>
                        <a:rPr lang="en-US" sz="2400" b="0" i="1" smtClean="0">
                          <a:solidFill>
                            <a:srgbClr val="7030A0"/>
                          </a:solidFill>
                          <a:latin typeface="Cambria Math" panose="02040503050406030204" pitchFamily="18" charset="0"/>
                          <a:ea typeface="Cambria Math" panose="02040503050406030204" pitchFamily="18" charset="0"/>
                        </a:rPr>
                        <m:t>=</m:t>
                      </m:r>
                      <m:nary>
                        <m:naryPr>
                          <m:ctrlPr>
                            <a:rPr lang="en-US" sz="2400" i="1" smtClean="0">
                              <a:solidFill>
                                <a:srgbClr val="7030A0"/>
                              </a:solidFill>
                              <a:latin typeface="Cambria Math" panose="02040503050406030204" pitchFamily="18" charset="0"/>
                              <a:ea typeface="Cambria Math" panose="02040503050406030204" pitchFamily="18" charset="0"/>
                            </a:rPr>
                          </m:ctrlPr>
                        </m:naryPr>
                        <m:sub>
                          <m:r>
                            <m:rPr>
                              <m:brk m:alnAt="23"/>
                            </m:rPr>
                            <a:rPr lang="en-US" sz="2400" b="0" i="1" smtClean="0">
                              <a:solidFill>
                                <a:srgbClr val="7030A0"/>
                              </a:solidFill>
                              <a:latin typeface="Cambria Math" panose="02040503050406030204" pitchFamily="18" charset="0"/>
                              <a:ea typeface="Cambria Math" panose="02040503050406030204" pitchFamily="18" charset="0"/>
                            </a:rPr>
                            <m:t>𝑖</m:t>
                          </m:r>
                        </m:sub>
                        <m:sup>
                          <m:r>
                            <a:rPr lang="en-US" sz="2400" b="0" i="1" smtClean="0">
                              <a:solidFill>
                                <a:srgbClr val="7030A0"/>
                              </a:solidFill>
                              <a:latin typeface="Cambria Math" panose="02040503050406030204" pitchFamily="18" charset="0"/>
                              <a:ea typeface="Cambria Math" panose="02040503050406030204" pitchFamily="18" charset="0"/>
                            </a:rPr>
                            <m:t>𝑓</m:t>
                          </m:r>
                        </m:sup>
                        <m:e>
                          <m:f>
                            <m:fPr>
                              <m:ctrlPr>
                                <a:rPr lang="en-US" sz="2400" i="1" smtClean="0">
                                  <a:solidFill>
                                    <a:srgbClr val="7030A0"/>
                                  </a:solidFill>
                                  <a:latin typeface="Cambria Math" panose="02040503050406030204" pitchFamily="18" charset="0"/>
                                  <a:ea typeface="Cambria Math" panose="02040503050406030204" pitchFamily="18" charset="0"/>
                                </a:rPr>
                              </m:ctrlPr>
                            </m:fPr>
                            <m:num>
                              <m:r>
                                <a:rPr lang="en-US" sz="2400" b="0" i="1" smtClean="0">
                                  <a:solidFill>
                                    <a:srgbClr val="7030A0"/>
                                  </a:solidFill>
                                  <a:latin typeface="Cambria Math" panose="02040503050406030204" pitchFamily="18" charset="0"/>
                                  <a:ea typeface="Cambria Math" panose="02040503050406030204" pitchFamily="18" charset="0"/>
                                </a:rPr>
                                <m:t>𝑑𝑄</m:t>
                              </m:r>
                            </m:num>
                            <m:den>
                              <m:r>
                                <a:rPr lang="en-US" sz="2400" b="0" i="1" smtClean="0">
                                  <a:solidFill>
                                    <a:srgbClr val="7030A0"/>
                                  </a:solidFill>
                                  <a:latin typeface="Cambria Math" panose="02040503050406030204" pitchFamily="18" charset="0"/>
                                  <a:ea typeface="Cambria Math" panose="02040503050406030204" pitchFamily="18" charset="0"/>
                                </a:rPr>
                                <m:t>𝑇</m:t>
                              </m:r>
                            </m:den>
                          </m:f>
                        </m:e>
                      </m:nary>
                    </m:oMath>
                  </m:oMathPara>
                </a14:m>
                <a:endParaRPr lang="en-US" sz="2400" i="1" dirty="0">
                  <a:latin typeface="Calibri" panose="020F0502020204030204" pitchFamily="34" charset="0"/>
                  <a:cs typeface="Calibri" panose="020F0502020204030204" pitchFamily="34" charset="0"/>
                </a:endParaRPr>
              </a:p>
            </p:txBody>
          </p:sp>
        </mc:Choice>
        <mc:Fallback xmlns="">
          <p:sp>
            <p:nvSpPr>
              <p:cNvPr id="13" name="TextBox 12">
                <a:extLst>
                  <a:ext uri="{FF2B5EF4-FFF2-40B4-BE49-F238E27FC236}">
                    <a16:creationId xmlns:a16="http://schemas.microsoft.com/office/drawing/2014/main" id="{0475168D-4724-4057-AF88-6F95E3E72591}"/>
                  </a:ext>
                </a:extLst>
              </p:cNvPr>
              <p:cNvSpPr txBox="1">
                <a:spLocks noRot="1" noChangeAspect="1" noMove="1" noResize="1" noEditPoints="1" noAdjustHandles="1" noChangeArrowheads="1" noChangeShapeType="1" noTextEdit="1"/>
              </p:cNvSpPr>
              <p:nvPr/>
            </p:nvSpPr>
            <p:spPr>
              <a:xfrm>
                <a:off x="3278552" y="3827752"/>
                <a:ext cx="3431958" cy="845296"/>
              </a:xfrm>
              <a:prstGeom prst="rect">
                <a:avLst/>
              </a:prstGeom>
              <a:blipFill>
                <a:blip r:embed="rId5"/>
                <a:stretch>
                  <a:fillRect/>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B6F105D-DF24-4E5B-B669-15F2D2CCAC1A}"/>
              </a:ext>
            </a:extLst>
          </p:cNvPr>
          <p:cNvSpPr/>
          <p:nvPr/>
        </p:nvSpPr>
        <p:spPr>
          <a:xfrm>
            <a:off x="465047" y="558394"/>
            <a:ext cx="3345788" cy="400110"/>
          </a:xfrm>
          <a:prstGeom prst="rect">
            <a:avLst/>
          </a:prstGeom>
        </p:spPr>
        <p:txBody>
          <a:bodyPr wrap="none">
            <a:spAutoFit/>
          </a:bodyPr>
          <a:lstStyle/>
          <a:p>
            <a:r>
              <a:rPr lang="en-US" sz="2000" dirty="0">
                <a:solidFill>
                  <a:srgbClr val="7030A0"/>
                </a:solidFill>
                <a:latin typeface="Arial" panose="020B0604020202020204" pitchFamily="34" charset="0"/>
                <a:cs typeface="Arial" panose="020B0604020202020204" pitchFamily="34" charset="0"/>
              </a:rPr>
              <a:t>Irreversible free expansion: </a:t>
            </a:r>
            <a:endParaRPr lang="en-US" sz="2000" dirty="0">
              <a:solidFill>
                <a:srgbClr val="7030A0"/>
              </a:solidFill>
            </a:endParaRPr>
          </a:p>
        </p:txBody>
      </p:sp>
    </p:spTree>
    <p:extLst>
      <p:ext uri="{BB962C8B-B14F-4D97-AF65-F5344CB8AC3E}">
        <p14:creationId xmlns:p14="http://schemas.microsoft.com/office/powerpoint/2010/main" val="1971962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1715</TotalTime>
  <Words>1859</Words>
  <Application>Microsoft Office PowerPoint</Application>
  <PresentationFormat>Widescreen</PresentationFormat>
  <Paragraphs>121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Md. Nurul Kabir Bhuiyan</dc:creator>
  <cp:lastModifiedBy>Dr. Farzana Sabeth</cp:lastModifiedBy>
  <cp:revision>288</cp:revision>
  <dcterms:created xsi:type="dcterms:W3CDTF">2020-03-21T14:20:57Z</dcterms:created>
  <dcterms:modified xsi:type="dcterms:W3CDTF">2022-06-11T09:21:42Z</dcterms:modified>
</cp:coreProperties>
</file>