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60" r:id="rId2"/>
    <p:sldId id="261" r:id="rId3"/>
    <p:sldId id="262" r:id="rId4"/>
    <p:sldId id="263" r:id="rId5"/>
    <p:sldId id="264" r:id="rId6"/>
    <p:sldId id="265" r:id="rId7"/>
    <p:sldId id="278" r:id="rId8"/>
    <p:sldId id="279" r:id="rId9"/>
    <p:sldId id="280" r:id="rId10"/>
    <p:sldId id="267" r:id="rId11"/>
    <p:sldId id="268" r:id="rId12"/>
    <p:sldId id="269" r:id="rId13"/>
    <p:sldId id="270"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4081F9-8605-47D4-A53C-169EC1B67313}" type="datetimeFigureOut">
              <a:rPr lang="en-US" smtClean="0"/>
              <a:t>12/20/2023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6B9980-F9AA-4E08-B7CA-8A64B7D135BB}" type="slidenum">
              <a:rPr lang="en-US" smtClean="0"/>
              <a:t>‹#›</a:t>
            </a:fld>
            <a:endParaRPr lang="en-US"/>
          </a:p>
        </p:txBody>
      </p:sp>
    </p:spTree>
    <p:extLst>
      <p:ext uri="{BB962C8B-B14F-4D97-AF65-F5344CB8AC3E}">
        <p14:creationId xmlns:p14="http://schemas.microsoft.com/office/powerpoint/2010/main" val="51461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12/20/2023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obodocbd.com/" TargetMode="External"/><Relationship Id="rId2" Type="http://schemas.openxmlformats.org/officeDocument/2006/relationships/hyperlink" Target="https://en.wikipedia.org/wiki/Water_level_(devic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918FC1-D471-CD43-1F2A-080A861BDC08}"/>
              </a:ext>
            </a:extLst>
          </p:cNvPr>
          <p:cNvSpPr>
            <a:spLocks noGrp="1"/>
          </p:cNvSpPr>
          <p:nvPr>
            <p:ph type="title"/>
          </p:nvPr>
        </p:nvSpPr>
        <p:spPr>
          <a:xfrm>
            <a:off x="913793" y="1"/>
            <a:ext cx="10353761" cy="1005840"/>
          </a:xfrm>
        </p:spPr>
        <p:txBody>
          <a:bodyPr>
            <a:normAutofit/>
          </a:bodyPr>
          <a:lstStyle/>
          <a:p>
            <a:r>
              <a:rPr lang="en-US" sz="4500" dirty="0">
                <a:solidFill>
                  <a:schemeClr val="accent4"/>
                </a:solidFill>
              </a:rPr>
              <a:t>Water level indicator</a:t>
            </a:r>
          </a:p>
        </p:txBody>
      </p:sp>
      <p:sp>
        <p:nvSpPr>
          <p:cNvPr id="4" name="TextBox 3">
            <a:extLst>
              <a:ext uri="{FF2B5EF4-FFF2-40B4-BE49-F238E27FC236}">
                <a16:creationId xmlns:a16="http://schemas.microsoft.com/office/drawing/2014/main" xmlns="" id="{F7421147-498D-0858-133A-9B58D32755B1}"/>
              </a:ext>
            </a:extLst>
          </p:cNvPr>
          <p:cNvSpPr txBox="1"/>
          <p:nvPr/>
        </p:nvSpPr>
        <p:spPr>
          <a:xfrm>
            <a:off x="3641387" y="1087845"/>
            <a:ext cx="4898572" cy="461665"/>
          </a:xfrm>
          <a:prstGeom prst="rect">
            <a:avLst/>
          </a:prstGeom>
          <a:noFill/>
        </p:spPr>
        <p:txBody>
          <a:bodyPr wrap="square" rtlCol="0">
            <a:spAutoFit/>
          </a:bodyPr>
          <a:lstStyle/>
          <a:p>
            <a:pPr algn="ctr"/>
            <a:r>
              <a:rPr lang="en-US" sz="2400" b="1" dirty="0">
                <a:solidFill>
                  <a:srgbClr val="FFC000"/>
                </a:solidFill>
              </a:rPr>
              <a:t>GROUP - 06</a:t>
            </a:r>
          </a:p>
        </p:txBody>
      </p:sp>
      <p:graphicFrame>
        <p:nvGraphicFramePr>
          <p:cNvPr id="5" name="Table 5">
            <a:extLst>
              <a:ext uri="{FF2B5EF4-FFF2-40B4-BE49-F238E27FC236}">
                <a16:creationId xmlns:a16="http://schemas.microsoft.com/office/drawing/2014/main" xmlns="" id="{9ED8A845-FB5B-BE8E-88D8-D52E7AAB4730}"/>
              </a:ext>
            </a:extLst>
          </p:cNvPr>
          <p:cNvGraphicFramePr>
            <a:graphicFrameLocks noGrp="1"/>
          </p:cNvGraphicFramePr>
          <p:nvPr>
            <p:extLst>
              <p:ext uri="{D42A27DB-BD31-4B8C-83A1-F6EECF244321}">
                <p14:modId xmlns:p14="http://schemas.microsoft.com/office/powerpoint/2010/main" val="2425391191"/>
              </p:ext>
            </p:extLst>
          </p:nvPr>
        </p:nvGraphicFramePr>
        <p:xfrm>
          <a:off x="1624141" y="1631514"/>
          <a:ext cx="8627441" cy="2377440"/>
        </p:xfrm>
        <a:graphic>
          <a:graphicData uri="http://schemas.openxmlformats.org/drawingml/2006/table">
            <a:tbl>
              <a:tblPr firstRow="1" bandRow="1">
                <a:tableStyleId>{5C22544A-7EE6-4342-B048-85BDC9FD1C3A}</a:tableStyleId>
              </a:tblPr>
              <a:tblGrid>
                <a:gridCol w="5995626">
                  <a:extLst>
                    <a:ext uri="{9D8B030D-6E8A-4147-A177-3AD203B41FA5}">
                      <a16:colId xmlns:a16="http://schemas.microsoft.com/office/drawing/2014/main" xmlns="" val="2087650623"/>
                    </a:ext>
                  </a:extLst>
                </a:gridCol>
                <a:gridCol w="2631815">
                  <a:extLst>
                    <a:ext uri="{9D8B030D-6E8A-4147-A177-3AD203B41FA5}">
                      <a16:colId xmlns:a16="http://schemas.microsoft.com/office/drawing/2014/main" xmlns="" val="3079331831"/>
                    </a:ext>
                  </a:extLst>
                </a:gridCol>
              </a:tblGrid>
              <a:tr h="220507">
                <a:tc>
                  <a:txBody>
                    <a:bodyPr/>
                    <a:lstStyle/>
                    <a:p>
                      <a:pPr algn="ctr"/>
                      <a:r>
                        <a:rPr lang="en-US" sz="2000" u="sng"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u="sng" dirty="0">
                          <a:solidFill>
                            <a:schemeClr val="tx1"/>
                          </a:solidFill>
                        </a:rPr>
                        <a:t>ID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442210708"/>
                  </a:ext>
                </a:extLst>
              </a:tr>
              <a:tr h="370840">
                <a:tc>
                  <a:txBody>
                    <a:bodyPr/>
                    <a:lstStyle/>
                    <a:p>
                      <a:pPr algn="ctr"/>
                      <a:r>
                        <a:rPr lang="en-US" sz="2000" dirty="0">
                          <a:solidFill>
                            <a:schemeClr val="tx1"/>
                          </a:solidFill>
                        </a:rPr>
                        <a:t>MD.  SHOHANUR RAMAN SHOHAN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2000" dirty="0">
                          <a:solidFill>
                            <a:schemeClr val="tx1"/>
                          </a:solidFill>
                        </a:rPr>
                        <a:t>22-46013-1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6405641"/>
                  </a:ext>
                </a:extLst>
              </a:tr>
              <a:tr h="370840">
                <a:tc>
                  <a:txBody>
                    <a:bodyPr/>
                    <a:lstStyle/>
                    <a:p>
                      <a:pPr algn="ctr"/>
                      <a:r>
                        <a:rPr lang="en-US" sz="2000" dirty="0">
                          <a:solidFill>
                            <a:schemeClr val="tx1"/>
                          </a:solidFill>
                        </a:rPr>
                        <a:t>RUDRO </a:t>
                      </a:r>
                      <a:r>
                        <a:rPr lang="en-US" sz="2000">
                          <a:solidFill>
                            <a:schemeClr val="tx1"/>
                          </a:solidFill>
                        </a:rPr>
                        <a:t>SHINE DATTA</a:t>
                      </a:r>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dirty="0">
                          <a:solidFill>
                            <a:schemeClr val="tx1"/>
                          </a:solidFill>
                        </a:rPr>
                        <a:t>22-46723-1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76084725"/>
                  </a:ext>
                </a:extLst>
              </a:tr>
              <a:tr h="370840">
                <a:tc>
                  <a:txBody>
                    <a:bodyPr/>
                    <a:lstStyle/>
                    <a:p>
                      <a:pPr algn="ctr"/>
                      <a:r>
                        <a:rPr lang="en-US" sz="2000" dirty="0">
                          <a:solidFill>
                            <a:schemeClr val="tx1"/>
                          </a:solidFill>
                        </a:rPr>
                        <a:t>A. H. M. TANVIR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dirty="0">
                          <a:solidFill>
                            <a:schemeClr val="tx1"/>
                          </a:solidFill>
                        </a:rPr>
                        <a:t>22-47034-1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53559364"/>
                  </a:ext>
                </a:extLst>
              </a:tr>
              <a:tr h="370840">
                <a:tc>
                  <a:txBody>
                    <a:bodyPr/>
                    <a:lstStyle/>
                    <a:p>
                      <a:pPr algn="ctr"/>
                      <a:r>
                        <a:rPr lang="en-US" sz="2000" dirty="0">
                          <a:solidFill>
                            <a:schemeClr val="tx1"/>
                          </a:solidFill>
                        </a:rPr>
                        <a:t>ABIR BOKHTIAR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dirty="0">
                          <a:solidFill>
                            <a:schemeClr val="tx1"/>
                          </a:solidFill>
                        </a:rPr>
                        <a:t>22-47038-1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67454868"/>
                  </a:ext>
                </a:extLst>
              </a:tr>
              <a:tr h="370840">
                <a:tc>
                  <a:txBody>
                    <a:bodyPr/>
                    <a:lstStyle/>
                    <a:p>
                      <a:pPr algn="ctr"/>
                      <a:r>
                        <a:rPr lang="en-US" sz="2000" dirty="0">
                          <a:solidFill>
                            <a:schemeClr val="tx1"/>
                          </a:solidFill>
                        </a:rPr>
                        <a:t>A. F. M .RAFIUL HASSAN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dirty="0">
                          <a:solidFill>
                            <a:schemeClr val="tx1"/>
                          </a:solidFill>
                        </a:rPr>
                        <a:t>22-47048-1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80046861"/>
                  </a:ext>
                </a:extLst>
              </a:tr>
            </a:tbl>
          </a:graphicData>
        </a:graphic>
      </p:graphicFrame>
      <p:sp>
        <p:nvSpPr>
          <p:cNvPr id="7" name="TextBox 6">
            <a:extLst>
              <a:ext uri="{FF2B5EF4-FFF2-40B4-BE49-F238E27FC236}">
                <a16:creationId xmlns:a16="http://schemas.microsoft.com/office/drawing/2014/main" xmlns="" id="{E6ED3615-F602-2B1E-42F1-50AD450FCF39}"/>
              </a:ext>
            </a:extLst>
          </p:cNvPr>
          <p:cNvSpPr txBox="1"/>
          <p:nvPr/>
        </p:nvSpPr>
        <p:spPr>
          <a:xfrm>
            <a:off x="-383927" y="5414346"/>
            <a:ext cx="5816600" cy="1477328"/>
          </a:xfrm>
          <a:prstGeom prst="rect">
            <a:avLst/>
          </a:prstGeom>
          <a:noFill/>
        </p:spPr>
        <p:txBody>
          <a:bodyPr wrap="square" rtlCol="0" anchor="ctr">
            <a:spAutoFit/>
          </a:bodyPr>
          <a:lstStyle/>
          <a:p>
            <a:pPr algn="ctr"/>
            <a:r>
              <a:rPr lang="en-US" dirty="0">
                <a:solidFill>
                  <a:srgbClr val="FFC000"/>
                </a:solidFill>
              </a:rPr>
              <a:t>Digital Logic &amp; Circuits Lab</a:t>
            </a:r>
          </a:p>
          <a:p>
            <a:pPr algn="ctr"/>
            <a:r>
              <a:rPr lang="en-US" dirty="0">
                <a:solidFill>
                  <a:srgbClr val="FFC000"/>
                </a:solidFill>
              </a:rPr>
              <a:t>Section - L</a:t>
            </a:r>
          </a:p>
          <a:p>
            <a:pPr algn="ctr"/>
            <a:r>
              <a:rPr lang="en-US" dirty="0">
                <a:solidFill>
                  <a:srgbClr val="7030A0"/>
                </a:solidFill>
              </a:rPr>
              <a:t>Fall 2023-24</a:t>
            </a:r>
          </a:p>
          <a:p>
            <a:pPr algn="ctr"/>
            <a:r>
              <a:rPr lang="en-US" dirty="0">
                <a:solidFill>
                  <a:srgbClr val="7030A0"/>
                </a:solidFill>
              </a:rPr>
              <a:t>Department of EEE</a:t>
            </a:r>
          </a:p>
          <a:p>
            <a:pPr algn="ctr"/>
            <a:r>
              <a:rPr lang="en-US" dirty="0">
                <a:solidFill>
                  <a:srgbClr val="7030A0"/>
                </a:solidFill>
              </a:rPr>
              <a:t>American International University-Bangladesh</a:t>
            </a:r>
          </a:p>
        </p:txBody>
      </p:sp>
      <p:pic>
        <p:nvPicPr>
          <p:cNvPr id="8" name="Picture 2" descr="American International University-Bangladesh - Wikipedia">
            <a:extLst>
              <a:ext uri="{FF2B5EF4-FFF2-40B4-BE49-F238E27FC236}">
                <a16:creationId xmlns:a16="http://schemas.microsoft.com/office/drawing/2014/main" xmlns="" id="{B994B15C-F7B7-03A0-73BF-6AF85A722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031" y="4182743"/>
            <a:ext cx="1224684" cy="120033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xmlns="" id="{05A01229-4692-62E7-4F73-D5D44956295F}"/>
              </a:ext>
            </a:extLst>
          </p:cNvPr>
          <p:cNvSpPr txBox="1"/>
          <p:nvPr/>
        </p:nvSpPr>
        <p:spPr>
          <a:xfrm>
            <a:off x="6455824" y="5383073"/>
            <a:ext cx="5552673" cy="830997"/>
          </a:xfrm>
          <a:prstGeom prst="rect">
            <a:avLst/>
          </a:prstGeom>
          <a:noFill/>
        </p:spPr>
        <p:txBody>
          <a:bodyPr wrap="square" rtlCol="0">
            <a:spAutoFit/>
          </a:bodyPr>
          <a:lstStyle/>
          <a:p>
            <a:pPr algn="ctr"/>
            <a:r>
              <a:rPr lang="en-US" sz="2400" u="sng" dirty="0"/>
              <a:t>WITH INSIGHT FROM RESPECTED</a:t>
            </a:r>
          </a:p>
          <a:p>
            <a:pPr algn="ctr"/>
            <a:r>
              <a:rPr lang="en-US" sz="2400" b="1" dirty="0"/>
              <a:t>NUZAT NUARY ALALM</a:t>
            </a:r>
            <a:endParaRPr lang="en-US" sz="2400" dirty="0"/>
          </a:p>
        </p:txBody>
      </p:sp>
    </p:spTree>
    <p:extLst>
      <p:ext uri="{BB962C8B-B14F-4D97-AF65-F5344CB8AC3E}">
        <p14:creationId xmlns:p14="http://schemas.microsoft.com/office/powerpoint/2010/main" val="34324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4E05298-73F3-A805-665C-DB7F8E76EB4D}"/>
              </a:ext>
            </a:extLst>
          </p:cNvPr>
          <p:cNvSpPr txBox="1"/>
          <p:nvPr/>
        </p:nvSpPr>
        <p:spPr>
          <a:xfrm>
            <a:off x="2556583" y="223936"/>
            <a:ext cx="7078826" cy="738664"/>
          </a:xfrm>
          <a:prstGeom prst="rect">
            <a:avLst/>
          </a:prstGeom>
          <a:noFill/>
        </p:spPr>
        <p:txBody>
          <a:bodyPr wrap="square" rtlCol="0">
            <a:spAutoFit/>
          </a:bodyPr>
          <a:lstStyle/>
          <a:p>
            <a:pPr algn="ctr"/>
            <a:r>
              <a:rPr lang="en-US" sz="4200" b="1" dirty="0">
                <a:latin typeface="+mj-lt"/>
              </a:rPr>
              <a:t>RESULT &amp; DISCUSSION</a:t>
            </a:r>
          </a:p>
        </p:txBody>
      </p:sp>
      <p:sp>
        <p:nvSpPr>
          <p:cNvPr id="5" name="TextBox 4">
            <a:extLst>
              <a:ext uri="{FF2B5EF4-FFF2-40B4-BE49-F238E27FC236}">
                <a16:creationId xmlns:a16="http://schemas.microsoft.com/office/drawing/2014/main" xmlns="" id="{068FDA8B-5EB6-70D8-A98F-5786558CDFF3}"/>
              </a:ext>
            </a:extLst>
          </p:cNvPr>
          <p:cNvSpPr txBox="1"/>
          <p:nvPr/>
        </p:nvSpPr>
        <p:spPr>
          <a:xfrm>
            <a:off x="1598641" y="1754150"/>
            <a:ext cx="8994711" cy="3349700"/>
          </a:xfrm>
          <a:prstGeom prst="rect">
            <a:avLst/>
          </a:prstGeom>
          <a:noFill/>
        </p:spPr>
        <p:txBody>
          <a:bodyPr wrap="square" rtlCol="0">
            <a:spAutoFit/>
          </a:bodyPr>
          <a:lstStyle/>
          <a:p>
            <a:pPr algn="just">
              <a:lnSpc>
                <a:spcPct val="150000"/>
              </a:lnSpc>
            </a:pPr>
            <a:r>
              <a:rPr lang="en-US" sz="2400" b="1" dirty="0"/>
              <a:t>The water level indicator circuit was successfully implemented using necessary component which we discuss in methodology part. The circuit was tested with a demo water tank, and the results were satisfactory. The LED indicators lit up and buzzer turn on according to the water level in the tank, indicating a full level. </a:t>
            </a:r>
          </a:p>
        </p:txBody>
      </p:sp>
    </p:spTree>
    <p:extLst>
      <p:ext uri="{BB962C8B-B14F-4D97-AF65-F5344CB8AC3E}">
        <p14:creationId xmlns:p14="http://schemas.microsoft.com/office/powerpoint/2010/main" val="134109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26EB1C3-05D6-CBF1-0530-4A317ADE56AC}"/>
              </a:ext>
            </a:extLst>
          </p:cNvPr>
          <p:cNvSpPr txBox="1"/>
          <p:nvPr/>
        </p:nvSpPr>
        <p:spPr>
          <a:xfrm>
            <a:off x="2932920" y="276278"/>
            <a:ext cx="6326158" cy="738664"/>
          </a:xfrm>
          <a:prstGeom prst="rect">
            <a:avLst/>
          </a:prstGeom>
          <a:noFill/>
        </p:spPr>
        <p:txBody>
          <a:bodyPr wrap="square" rtlCol="0">
            <a:spAutoFit/>
          </a:bodyPr>
          <a:lstStyle/>
          <a:p>
            <a:pPr algn="ctr"/>
            <a:r>
              <a:rPr lang="en-US" sz="4200" b="1" dirty="0">
                <a:latin typeface="+mj-lt"/>
              </a:rPr>
              <a:t>PROJECT COST</a:t>
            </a:r>
          </a:p>
        </p:txBody>
      </p:sp>
      <p:graphicFrame>
        <p:nvGraphicFramePr>
          <p:cNvPr id="5" name="Table 5">
            <a:extLst>
              <a:ext uri="{FF2B5EF4-FFF2-40B4-BE49-F238E27FC236}">
                <a16:creationId xmlns:a16="http://schemas.microsoft.com/office/drawing/2014/main" xmlns="" id="{36B660BE-E3BE-C0A2-D9D9-7A8BB78F879B}"/>
              </a:ext>
            </a:extLst>
          </p:cNvPr>
          <p:cNvGraphicFramePr>
            <a:graphicFrameLocks noGrp="1"/>
          </p:cNvGraphicFramePr>
          <p:nvPr>
            <p:extLst>
              <p:ext uri="{D42A27DB-BD31-4B8C-83A1-F6EECF244321}">
                <p14:modId xmlns:p14="http://schemas.microsoft.com/office/powerpoint/2010/main" val="1701766087"/>
              </p:ext>
            </p:extLst>
          </p:nvPr>
        </p:nvGraphicFramePr>
        <p:xfrm>
          <a:off x="1682620" y="1391470"/>
          <a:ext cx="8826759" cy="5191760"/>
        </p:xfrm>
        <a:graphic>
          <a:graphicData uri="http://schemas.openxmlformats.org/drawingml/2006/table">
            <a:tbl>
              <a:tblPr firstRow="1" bandRow="1">
                <a:tableStyleId>{5C22544A-7EE6-4342-B048-85BDC9FD1C3A}</a:tableStyleId>
              </a:tblPr>
              <a:tblGrid>
                <a:gridCol w="447037">
                  <a:extLst>
                    <a:ext uri="{9D8B030D-6E8A-4147-A177-3AD203B41FA5}">
                      <a16:colId xmlns:a16="http://schemas.microsoft.com/office/drawing/2014/main" xmlns="" val="3950076700"/>
                    </a:ext>
                  </a:extLst>
                </a:gridCol>
                <a:gridCol w="4593081">
                  <a:extLst>
                    <a:ext uri="{9D8B030D-6E8A-4147-A177-3AD203B41FA5}">
                      <a16:colId xmlns:a16="http://schemas.microsoft.com/office/drawing/2014/main" xmlns="" val="3001967010"/>
                    </a:ext>
                  </a:extLst>
                </a:gridCol>
                <a:gridCol w="1883197">
                  <a:extLst>
                    <a:ext uri="{9D8B030D-6E8A-4147-A177-3AD203B41FA5}">
                      <a16:colId xmlns:a16="http://schemas.microsoft.com/office/drawing/2014/main" xmlns="" val="2901379992"/>
                    </a:ext>
                  </a:extLst>
                </a:gridCol>
                <a:gridCol w="1903444">
                  <a:extLst>
                    <a:ext uri="{9D8B030D-6E8A-4147-A177-3AD203B41FA5}">
                      <a16:colId xmlns:a16="http://schemas.microsoft.com/office/drawing/2014/main" xmlns="" val="63875519"/>
                    </a:ext>
                  </a:extLst>
                </a:gridCol>
              </a:tblGrid>
              <a:tr h="370840">
                <a:tc>
                  <a:txBody>
                    <a:bodyPr/>
                    <a:lstStyle/>
                    <a:p>
                      <a:pPr algn="ctr"/>
                      <a:r>
                        <a:rPr lang="en-US" b="1" dirty="0">
                          <a:solidFill>
                            <a:schemeClr val="tx1"/>
                          </a:solidFill>
                        </a:rPr>
                        <a:t>#</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Items</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Quantity</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Amount</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675027827"/>
                  </a:ext>
                </a:extLst>
              </a:tr>
              <a:tr h="370840">
                <a:tc>
                  <a:txBody>
                    <a:bodyPr/>
                    <a:lstStyle/>
                    <a:p>
                      <a:pPr algn="ctr"/>
                      <a:r>
                        <a:rPr lang="en-US" b="1" dirty="0">
                          <a:solidFill>
                            <a:schemeClr val="tx1"/>
                          </a:solidFill>
                        </a:rPr>
                        <a:t>1</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r>
                        <a:rPr lang="en-US" dirty="0">
                          <a:solidFill>
                            <a:schemeClr val="tx1"/>
                          </a:solidFill>
                        </a:rPr>
                        <a:t>Breadboard</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1</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150</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2982399881"/>
                  </a:ext>
                </a:extLst>
              </a:tr>
              <a:tr h="370840">
                <a:tc>
                  <a:txBody>
                    <a:bodyPr/>
                    <a:lstStyle/>
                    <a:p>
                      <a:pPr algn="ctr"/>
                      <a:r>
                        <a:rPr lang="en-US" b="1" dirty="0">
                          <a:solidFill>
                            <a:schemeClr val="tx1"/>
                          </a:solidFill>
                        </a:rPr>
                        <a:t>2</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r>
                        <a:rPr lang="en-US" dirty="0">
                          <a:solidFill>
                            <a:schemeClr val="tx1"/>
                          </a:solidFill>
                        </a:rPr>
                        <a:t>3.7V rechargeable Battery</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3</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b="0" dirty="0">
                          <a:solidFill>
                            <a:schemeClr val="tx1"/>
                          </a:solidFill>
                        </a:rPr>
                        <a:t>315</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637727876"/>
                  </a:ext>
                </a:extLst>
              </a:tr>
              <a:tr h="370840">
                <a:tc>
                  <a:txBody>
                    <a:bodyPr/>
                    <a:lstStyle/>
                    <a:p>
                      <a:pPr algn="ctr"/>
                      <a:r>
                        <a:rPr lang="en-US" b="1" dirty="0">
                          <a:solidFill>
                            <a:schemeClr val="tx1"/>
                          </a:solidFill>
                        </a:rPr>
                        <a:t>3</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r>
                        <a:rPr lang="en-US" dirty="0">
                          <a:solidFill>
                            <a:schemeClr val="tx1"/>
                          </a:solidFill>
                        </a:rPr>
                        <a:t>Battery holder</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1</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50</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968838344"/>
                  </a:ext>
                </a:extLst>
              </a:tr>
              <a:tr h="370840">
                <a:tc>
                  <a:txBody>
                    <a:bodyPr/>
                    <a:lstStyle/>
                    <a:p>
                      <a:pPr algn="ctr"/>
                      <a:r>
                        <a:rPr lang="en-US" b="1" dirty="0">
                          <a:solidFill>
                            <a:schemeClr val="tx1"/>
                          </a:solidFill>
                        </a:rPr>
                        <a:t>4</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r>
                        <a:rPr lang="en-US" dirty="0">
                          <a:solidFill>
                            <a:schemeClr val="tx1"/>
                          </a:solidFill>
                        </a:rPr>
                        <a:t>570 </a:t>
                      </a:r>
                      <a:r>
                        <a:rPr lang="el-GR" sz="1800" b="1" dirty="0">
                          <a:solidFill>
                            <a:schemeClr val="tx1"/>
                          </a:solidFill>
                        </a:rPr>
                        <a:t>Ω</a:t>
                      </a:r>
                      <a:r>
                        <a:rPr lang="en-US" sz="1800" b="1" dirty="0">
                          <a:solidFill>
                            <a:schemeClr val="tx1"/>
                          </a:solidFill>
                        </a:rPr>
                        <a:t> </a:t>
                      </a:r>
                      <a:r>
                        <a:rPr lang="en-US" sz="1800" b="0" dirty="0">
                          <a:solidFill>
                            <a:schemeClr val="tx1"/>
                          </a:solidFill>
                        </a:rPr>
                        <a:t>Resistor</a:t>
                      </a:r>
                      <a:endParaRPr lang="en-US" b="0" dirty="0">
                        <a:solidFill>
                          <a:schemeClr val="tx1"/>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5</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7.5</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978248755"/>
                  </a:ext>
                </a:extLst>
              </a:tr>
              <a:tr h="370840">
                <a:tc>
                  <a:txBody>
                    <a:bodyPr/>
                    <a:lstStyle/>
                    <a:p>
                      <a:pPr algn="ctr"/>
                      <a:r>
                        <a:rPr lang="en-US" b="1" dirty="0">
                          <a:solidFill>
                            <a:schemeClr val="tx1"/>
                          </a:solidFill>
                        </a:rPr>
                        <a:t>5</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r>
                        <a:rPr lang="en-US" dirty="0">
                          <a:solidFill>
                            <a:schemeClr val="tx1"/>
                          </a:solidFill>
                        </a:rPr>
                        <a:t>1 K</a:t>
                      </a:r>
                      <a:r>
                        <a:rPr lang="el-GR" sz="1800" b="1" dirty="0">
                          <a:solidFill>
                            <a:schemeClr val="tx1"/>
                          </a:solidFill>
                        </a:rPr>
                        <a:t>Ω</a:t>
                      </a:r>
                      <a:r>
                        <a:rPr lang="en-US" sz="1800" b="0" dirty="0">
                          <a:solidFill>
                            <a:schemeClr val="tx1"/>
                          </a:solidFill>
                        </a:rPr>
                        <a:t> Resistor</a:t>
                      </a:r>
                      <a:endParaRPr lang="en-US" b="0" dirty="0">
                        <a:solidFill>
                          <a:schemeClr val="tx1"/>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5</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7.5</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3337095907"/>
                  </a:ext>
                </a:extLst>
              </a:tr>
              <a:tr h="370840">
                <a:tc>
                  <a:txBody>
                    <a:bodyPr/>
                    <a:lstStyle/>
                    <a:p>
                      <a:pPr algn="ctr"/>
                      <a:r>
                        <a:rPr lang="en-US" b="1" dirty="0">
                          <a:solidFill>
                            <a:schemeClr val="tx1"/>
                          </a:solidFill>
                        </a:rPr>
                        <a:t>6</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r>
                        <a:rPr lang="en-US" dirty="0">
                          <a:solidFill>
                            <a:schemeClr val="tx1"/>
                          </a:solidFill>
                        </a:rPr>
                        <a:t>22 K</a:t>
                      </a:r>
                      <a:r>
                        <a:rPr lang="el-GR" sz="1800" b="1" dirty="0">
                          <a:solidFill>
                            <a:schemeClr val="tx1"/>
                          </a:solidFill>
                        </a:rPr>
                        <a:t>Ω</a:t>
                      </a:r>
                      <a:r>
                        <a:rPr lang="en-US" sz="1800" b="1" dirty="0">
                          <a:solidFill>
                            <a:schemeClr val="tx1"/>
                          </a:solidFill>
                        </a:rPr>
                        <a:t> </a:t>
                      </a:r>
                      <a:r>
                        <a:rPr lang="en-US" sz="1800" b="0" dirty="0">
                          <a:solidFill>
                            <a:schemeClr val="tx1"/>
                          </a:solidFill>
                        </a:rPr>
                        <a:t>Resistor</a:t>
                      </a:r>
                      <a:endParaRPr lang="en-US" dirty="0">
                        <a:solidFill>
                          <a:schemeClr val="tx1"/>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5</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7.5</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3645070254"/>
                  </a:ext>
                </a:extLst>
              </a:tr>
              <a:tr h="370840">
                <a:tc>
                  <a:txBody>
                    <a:bodyPr/>
                    <a:lstStyle/>
                    <a:p>
                      <a:pPr algn="ctr"/>
                      <a:r>
                        <a:rPr lang="en-US" b="1" dirty="0">
                          <a:solidFill>
                            <a:schemeClr val="tx1"/>
                          </a:solidFill>
                        </a:rPr>
                        <a:t>7</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LED (5mm)</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4</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8</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225425013"/>
                  </a:ext>
                </a:extLst>
              </a:tr>
              <a:tr h="370840">
                <a:tc>
                  <a:txBody>
                    <a:bodyPr/>
                    <a:lstStyle/>
                    <a:p>
                      <a:pPr algn="ctr"/>
                      <a:r>
                        <a:rPr lang="en-US" b="1" dirty="0">
                          <a:solidFill>
                            <a:schemeClr val="tx1"/>
                          </a:solidFill>
                        </a:rPr>
                        <a:t>8</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r>
                        <a:rPr lang="en-US" dirty="0">
                          <a:solidFill>
                            <a:schemeClr val="tx1"/>
                          </a:solidFill>
                        </a:rPr>
                        <a:t>Buzzer (3-9V) </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1</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50</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4104433309"/>
                  </a:ext>
                </a:extLst>
              </a:tr>
              <a:tr h="370840">
                <a:tc>
                  <a:txBody>
                    <a:bodyPr/>
                    <a:lstStyle/>
                    <a:p>
                      <a:pPr algn="ctr"/>
                      <a:r>
                        <a:rPr lang="en-US" b="1" dirty="0">
                          <a:solidFill>
                            <a:schemeClr val="tx1"/>
                          </a:solidFill>
                        </a:rPr>
                        <a:t>9</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r>
                        <a:rPr lang="en-US" dirty="0">
                          <a:solidFill>
                            <a:schemeClr val="tx1"/>
                          </a:solidFill>
                        </a:rPr>
                        <a:t>Jumper cable</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10</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30</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3915133216"/>
                  </a:ext>
                </a:extLst>
              </a:tr>
              <a:tr h="370840">
                <a:tc>
                  <a:txBody>
                    <a:bodyPr/>
                    <a:lstStyle/>
                    <a:p>
                      <a:pPr algn="ctr"/>
                      <a:r>
                        <a:rPr lang="en-US" b="1" dirty="0">
                          <a:solidFill>
                            <a:schemeClr val="tx1"/>
                          </a:solidFill>
                        </a:rPr>
                        <a:t>10</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r>
                        <a:rPr lang="en-US" dirty="0">
                          <a:solidFill>
                            <a:schemeClr val="tx1"/>
                          </a:solidFill>
                        </a:rPr>
                        <a:t>NE-555 timer</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4</a:t>
                      </a:r>
                      <a:endParaRPr lang="en-US" dirty="0"/>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140</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3980870387"/>
                  </a:ext>
                </a:extLst>
              </a:tr>
              <a:tr h="370840">
                <a:tc>
                  <a:txBody>
                    <a:bodyPr/>
                    <a:lstStyle/>
                    <a:p>
                      <a:pPr algn="ctr"/>
                      <a:r>
                        <a:rPr lang="en-US" b="1" dirty="0">
                          <a:solidFill>
                            <a:schemeClr val="tx1"/>
                          </a:solidFill>
                        </a:rPr>
                        <a:t>11</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r>
                        <a:rPr lang="en-US" dirty="0">
                          <a:solidFill>
                            <a:schemeClr val="tx1"/>
                          </a:solidFill>
                        </a:rPr>
                        <a:t>Capacitor</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2</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14</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2828267012"/>
                  </a:ext>
                </a:extLst>
              </a:tr>
              <a:tr h="370840">
                <a:tc>
                  <a:txBody>
                    <a:bodyPr/>
                    <a:lstStyle/>
                    <a:p>
                      <a:pPr algn="ctr"/>
                      <a:r>
                        <a:rPr lang="en-US" b="1" dirty="0">
                          <a:solidFill>
                            <a:schemeClr val="tx1"/>
                          </a:solidFill>
                        </a:rPr>
                        <a:t>12</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Miscellaneous</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100</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1207565863"/>
                  </a:ext>
                </a:extLst>
              </a:tr>
              <a:tr h="370840">
                <a:tc>
                  <a:txBody>
                    <a:bodyPr/>
                    <a:lstStyle/>
                    <a:p>
                      <a:pPr algn="ctr"/>
                      <a:r>
                        <a:rPr lang="en-US" b="1" dirty="0">
                          <a:solidFill>
                            <a:schemeClr val="tx1"/>
                          </a:solidFill>
                        </a:rPr>
                        <a:t>12</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b="1" dirty="0">
                          <a:solidFill>
                            <a:schemeClr val="tx1"/>
                          </a:solidFill>
                        </a:rPr>
                        <a:t>Grand Total</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b="1" dirty="0">
                          <a:solidFill>
                            <a:schemeClr val="tx1"/>
                          </a:solidFill>
                        </a:rPr>
                        <a:t>879.5  BDT</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xmlns="" val="4005142346"/>
                  </a:ext>
                </a:extLst>
              </a:tr>
            </a:tbl>
          </a:graphicData>
        </a:graphic>
      </p:graphicFrame>
    </p:spTree>
    <p:extLst>
      <p:ext uri="{BB962C8B-B14F-4D97-AF65-F5344CB8AC3E}">
        <p14:creationId xmlns:p14="http://schemas.microsoft.com/office/powerpoint/2010/main" val="181791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72C5790-9E70-693F-2459-5815C9505234}"/>
              </a:ext>
            </a:extLst>
          </p:cNvPr>
          <p:cNvSpPr txBox="1"/>
          <p:nvPr/>
        </p:nvSpPr>
        <p:spPr>
          <a:xfrm>
            <a:off x="2932920" y="276278"/>
            <a:ext cx="6326158" cy="738664"/>
          </a:xfrm>
          <a:prstGeom prst="rect">
            <a:avLst/>
          </a:prstGeom>
          <a:noFill/>
        </p:spPr>
        <p:txBody>
          <a:bodyPr wrap="square" rtlCol="0">
            <a:spAutoFit/>
          </a:bodyPr>
          <a:lstStyle/>
          <a:p>
            <a:pPr algn="ctr"/>
            <a:r>
              <a:rPr lang="en-US" sz="4200" b="1" dirty="0">
                <a:latin typeface="+mj-lt"/>
              </a:rPr>
              <a:t>LIMITATION</a:t>
            </a:r>
          </a:p>
        </p:txBody>
      </p:sp>
      <p:sp>
        <p:nvSpPr>
          <p:cNvPr id="5" name="TextBox 4">
            <a:extLst>
              <a:ext uri="{FF2B5EF4-FFF2-40B4-BE49-F238E27FC236}">
                <a16:creationId xmlns:a16="http://schemas.microsoft.com/office/drawing/2014/main" xmlns="" id="{4F6823CD-3FF5-9C53-329A-094CFB5570F3}"/>
              </a:ext>
            </a:extLst>
          </p:cNvPr>
          <p:cNvSpPr txBox="1"/>
          <p:nvPr/>
        </p:nvSpPr>
        <p:spPr>
          <a:xfrm>
            <a:off x="1598641" y="1754150"/>
            <a:ext cx="8994711" cy="2795702"/>
          </a:xfrm>
          <a:prstGeom prst="rect">
            <a:avLst/>
          </a:prstGeom>
          <a:noFill/>
        </p:spPr>
        <p:txBody>
          <a:bodyPr wrap="square" rtlCol="0">
            <a:spAutoFit/>
          </a:bodyPr>
          <a:lstStyle/>
          <a:p>
            <a:pPr algn="just">
              <a:lnSpc>
                <a:spcPct val="150000"/>
              </a:lnSpc>
            </a:pPr>
            <a:r>
              <a:rPr lang="en-US" sz="2400" b="1" dirty="0"/>
              <a:t>The water level indicator circuit presented in this project has some limitations. It is not suitable for very large water tanks or reservoirs due to the limited number of LED indicators. Additionally, the circuit is not waterproof, and care must be taken to prevent it from getting wet.</a:t>
            </a:r>
          </a:p>
        </p:txBody>
      </p:sp>
    </p:spTree>
    <p:extLst>
      <p:ext uri="{BB962C8B-B14F-4D97-AF65-F5344CB8AC3E}">
        <p14:creationId xmlns:p14="http://schemas.microsoft.com/office/powerpoint/2010/main" val="15913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F6FC49C-C029-450D-AFF7-81D6069F36BE}"/>
              </a:ext>
            </a:extLst>
          </p:cNvPr>
          <p:cNvSpPr txBox="1"/>
          <p:nvPr/>
        </p:nvSpPr>
        <p:spPr>
          <a:xfrm>
            <a:off x="2932920" y="276278"/>
            <a:ext cx="6326158" cy="738664"/>
          </a:xfrm>
          <a:prstGeom prst="rect">
            <a:avLst/>
          </a:prstGeom>
          <a:noFill/>
        </p:spPr>
        <p:txBody>
          <a:bodyPr wrap="square" rtlCol="0">
            <a:spAutoFit/>
          </a:bodyPr>
          <a:lstStyle/>
          <a:p>
            <a:pPr algn="ctr"/>
            <a:r>
              <a:rPr lang="en-US" sz="4200" b="1" dirty="0">
                <a:latin typeface="+mj-lt"/>
              </a:rPr>
              <a:t>CONCLUSION</a:t>
            </a:r>
          </a:p>
        </p:txBody>
      </p:sp>
      <p:sp>
        <p:nvSpPr>
          <p:cNvPr id="5" name="TextBox 4">
            <a:extLst>
              <a:ext uri="{FF2B5EF4-FFF2-40B4-BE49-F238E27FC236}">
                <a16:creationId xmlns:a16="http://schemas.microsoft.com/office/drawing/2014/main" xmlns="" id="{7BB77C51-B848-6922-48AA-74BAA23394BA}"/>
              </a:ext>
            </a:extLst>
          </p:cNvPr>
          <p:cNvSpPr txBox="1"/>
          <p:nvPr/>
        </p:nvSpPr>
        <p:spPr>
          <a:xfrm>
            <a:off x="1598641" y="1754150"/>
            <a:ext cx="8994711" cy="3903697"/>
          </a:xfrm>
          <a:prstGeom prst="rect">
            <a:avLst/>
          </a:prstGeom>
          <a:noFill/>
        </p:spPr>
        <p:txBody>
          <a:bodyPr wrap="square" rtlCol="0">
            <a:spAutoFit/>
          </a:bodyPr>
          <a:lstStyle/>
          <a:p>
            <a:pPr algn="just">
              <a:lnSpc>
                <a:spcPct val="150000"/>
              </a:lnSpc>
            </a:pPr>
            <a:r>
              <a:rPr lang="en-US" sz="2400" b="1" dirty="0"/>
              <a:t>In conclusion, the water level indicator electronics project presented in this project is a simple and effective solution for monitoring the water level in a tank. It is easy to construct, cost-effective, and can be built by novice hobbyists with basic electronics knowledge. This project can help save water, prevent overflow, and protect the water pump from dry running.</a:t>
            </a:r>
          </a:p>
        </p:txBody>
      </p:sp>
    </p:spTree>
    <p:extLst>
      <p:ext uri="{BB962C8B-B14F-4D97-AF65-F5344CB8AC3E}">
        <p14:creationId xmlns:p14="http://schemas.microsoft.com/office/powerpoint/2010/main" val="391094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59DF721-C6B6-9E51-E728-97912DC4F0C2}"/>
              </a:ext>
            </a:extLst>
          </p:cNvPr>
          <p:cNvSpPr txBox="1"/>
          <p:nvPr/>
        </p:nvSpPr>
        <p:spPr>
          <a:xfrm>
            <a:off x="1380931" y="2090057"/>
            <a:ext cx="8873412" cy="4247317"/>
          </a:xfrm>
          <a:prstGeom prst="rect">
            <a:avLst/>
          </a:prstGeom>
          <a:noFill/>
        </p:spPr>
        <p:txBody>
          <a:bodyPr wrap="square" rtlCol="0">
            <a:spAutoFit/>
          </a:bodyPr>
          <a:lstStyle/>
          <a:p>
            <a:pPr algn="just"/>
            <a:r>
              <a:rPr lang="en-US" dirty="0"/>
              <a:t>[1] Tarun </a:t>
            </a:r>
            <a:r>
              <a:rPr lang="en-US" dirty="0" err="1"/>
              <a:t>Naruka,Abhishek</a:t>
            </a:r>
            <a:r>
              <a:rPr lang="en-US" dirty="0"/>
              <a:t> </a:t>
            </a:r>
            <a:r>
              <a:rPr lang="en-US" dirty="0" err="1"/>
              <a:t>Singh,Anmol</a:t>
            </a:r>
            <a:r>
              <a:rPr lang="en-US" dirty="0"/>
              <a:t> Janu, Anurag </a:t>
            </a:r>
            <a:r>
              <a:rPr lang="en-US" dirty="0" err="1"/>
              <a:t>Gocher,Arpit</a:t>
            </a:r>
            <a:r>
              <a:rPr lang="en-US" dirty="0"/>
              <a:t> Sharma, “Automatic Regulation </a:t>
            </a:r>
            <a:r>
              <a:rPr lang="en-US" dirty="0" err="1"/>
              <a:t>ofWater</a:t>
            </a:r>
            <a:r>
              <a:rPr lang="en-US" dirty="0"/>
              <a:t> Level </a:t>
            </a:r>
            <a:r>
              <a:rPr lang="en-US" dirty="0" err="1"/>
              <a:t>throughAutomatic</a:t>
            </a:r>
            <a:r>
              <a:rPr lang="en-US" dirty="0"/>
              <a:t> Relay Switching Operation”</a:t>
            </a:r>
          </a:p>
          <a:p>
            <a:pPr algn="just"/>
            <a:r>
              <a:rPr lang="en-US" dirty="0"/>
              <a:t>[2] </a:t>
            </a:r>
            <a:r>
              <a:rPr lang="en-US" dirty="0" err="1"/>
              <a:t>Madhurima</a:t>
            </a:r>
            <a:r>
              <a:rPr lang="en-US" dirty="0"/>
              <a:t> Santra, Sanjoy Biswas, </a:t>
            </a:r>
            <a:r>
              <a:rPr lang="en-US" dirty="0" err="1"/>
              <a:t>Sibasis</a:t>
            </a:r>
            <a:r>
              <a:rPr lang="en-US" dirty="0"/>
              <a:t> </a:t>
            </a:r>
            <a:r>
              <a:rPr lang="en-US" dirty="0" err="1"/>
              <a:t>Bandhapadhyay</a:t>
            </a:r>
            <a:r>
              <a:rPr lang="en-US" dirty="0"/>
              <a:t> and Kaushik </a:t>
            </a:r>
            <a:r>
              <a:rPr lang="en-US" dirty="0" err="1"/>
              <a:t>Palit</a:t>
            </a:r>
            <a:r>
              <a:rPr lang="en-US" dirty="0"/>
              <a:t>, Smart Wireless water level Monitoring &amp; Pump controlling System, International Journal of Advances in Scientific Research and Engineering (IJASRE),Vol. 03, Issue 4, May 2017.</a:t>
            </a:r>
          </a:p>
          <a:p>
            <a:pPr algn="just"/>
            <a:r>
              <a:rPr lang="en-US" dirty="0"/>
              <a:t>[3] </a:t>
            </a:r>
            <a:r>
              <a:rPr lang="en-US" dirty="0" err="1"/>
              <a:t>Md.SouroveAkther</a:t>
            </a:r>
            <a:r>
              <a:rPr lang="en-US" dirty="0"/>
              <a:t> Momin, Pratik Roy, </a:t>
            </a:r>
            <a:r>
              <a:rPr lang="en-US" dirty="0" err="1"/>
              <a:t>Samiul</a:t>
            </a:r>
            <a:r>
              <a:rPr lang="en-US" dirty="0"/>
              <a:t> Islam, “International Journal of Research Construction of Digital Water Level Indicator and Automatic Pump Controlling System”</a:t>
            </a:r>
          </a:p>
          <a:p>
            <a:pPr algn="just"/>
            <a:endParaRPr lang="en-US" dirty="0"/>
          </a:p>
          <a:p>
            <a:pPr algn="just"/>
            <a:r>
              <a:rPr lang="en-US" dirty="0"/>
              <a:t>[2] Water level (device), </a:t>
            </a:r>
            <a:r>
              <a:rPr lang="en-US" dirty="0">
                <a:hlinkClick r:id="rId2"/>
              </a:rPr>
              <a:t>https://en.wikipedia.org/wiki/Water_level_(device)</a:t>
            </a:r>
            <a:endParaRPr lang="en-US" dirty="0"/>
          </a:p>
          <a:p>
            <a:pPr algn="just"/>
            <a:endParaRPr lang="en-US" dirty="0"/>
          </a:p>
          <a:p>
            <a:pPr algn="just"/>
            <a:r>
              <a:rPr lang="en-US" dirty="0"/>
              <a:t>[3] Robodoc, </a:t>
            </a:r>
            <a:r>
              <a:rPr lang="en-US" dirty="0">
                <a:hlinkClick r:id="rId3"/>
              </a:rPr>
              <a:t>https://robodocbd.com/</a:t>
            </a:r>
            <a:endParaRPr lang="en-US" dirty="0"/>
          </a:p>
          <a:p>
            <a:pPr algn="just"/>
            <a:endParaRPr lang="en-US" dirty="0"/>
          </a:p>
        </p:txBody>
      </p:sp>
      <p:sp>
        <p:nvSpPr>
          <p:cNvPr id="5" name="TextBox 4">
            <a:extLst>
              <a:ext uri="{FF2B5EF4-FFF2-40B4-BE49-F238E27FC236}">
                <a16:creationId xmlns:a16="http://schemas.microsoft.com/office/drawing/2014/main" xmlns="" id="{497142B1-5961-3DD9-1647-F90EDA4DDCB2}"/>
              </a:ext>
            </a:extLst>
          </p:cNvPr>
          <p:cNvSpPr txBox="1"/>
          <p:nvPr/>
        </p:nvSpPr>
        <p:spPr>
          <a:xfrm>
            <a:off x="2932920" y="276278"/>
            <a:ext cx="6326158" cy="738664"/>
          </a:xfrm>
          <a:prstGeom prst="rect">
            <a:avLst/>
          </a:prstGeom>
          <a:noFill/>
        </p:spPr>
        <p:txBody>
          <a:bodyPr wrap="square" rtlCol="0">
            <a:spAutoFit/>
          </a:bodyPr>
          <a:lstStyle/>
          <a:p>
            <a:pPr algn="ctr"/>
            <a:r>
              <a:rPr lang="en-US" sz="4200" b="1" dirty="0">
                <a:latin typeface="+mj-lt"/>
              </a:rPr>
              <a:t>REFERENCES</a:t>
            </a:r>
          </a:p>
        </p:txBody>
      </p:sp>
    </p:spTree>
    <p:extLst>
      <p:ext uri="{BB962C8B-B14F-4D97-AF65-F5344CB8AC3E}">
        <p14:creationId xmlns:p14="http://schemas.microsoft.com/office/powerpoint/2010/main" val="3981899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DFFB039-BEC6-BD76-AB80-CC0EE9602AC2}"/>
              </a:ext>
            </a:extLst>
          </p:cNvPr>
          <p:cNvSpPr txBox="1"/>
          <p:nvPr/>
        </p:nvSpPr>
        <p:spPr>
          <a:xfrm>
            <a:off x="768220" y="2644170"/>
            <a:ext cx="10842172" cy="1569660"/>
          </a:xfrm>
          <a:prstGeom prst="rect">
            <a:avLst/>
          </a:prstGeom>
          <a:noFill/>
        </p:spPr>
        <p:txBody>
          <a:bodyPr wrap="square" rtlCol="0">
            <a:spAutoFit/>
          </a:bodyPr>
          <a:lstStyle/>
          <a:p>
            <a:pPr algn="ctr"/>
            <a:r>
              <a:rPr lang="en-US" sz="9600" b="1" dirty="0">
                <a:latin typeface="+mj-lt"/>
              </a:rPr>
              <a:t>THANK YOU</a:t>
            </a:r>
          </a:p>
        </p:txBody>
      </p:sp>
    </p:spTree>
    <p:extLst>
      <p:ext uri="{BB962C8B-B14F-4D97-AF65-F5344CB8AC3E}">
        <p14:creationId xmlns:p14="http://schemas.microsoft.com/office/powerpoint/2010/main" val="676575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9F07B10A-0A9F-03D5-BE44-5C5C85615D1E}"/>
              </a:ext>
            </a:extLst>
          </p:cNvPr>
          <p:cNvSpPr txBox="1">
            <a:spLocks/>
          </p:cNvSpPr>
          <p:nvPr/>
        </p:nvSpPr>
        <p:spPr>
          <a:xfrm>
            <a:off x="0" y="2235200"/>
            <a:ext cx="4149969" cy="2387600"/>
          </a:xfrm>
          <a:prstGeom prst="rect">
            <a:avLst/>
          </a:prstGeom>
          <a:blipFill dpi="0" rotWithShape="1">
            <a:blip r:embed="rId2">
              <a:alphaModFix amt="28000"/>
            </a:blip>
            <a:srcRect/>
            <a:tile tx="0" ty="0" sx="100000" sy="100000" flip="none" algn="tl"/>
          </a:blipFill>
          <a:ln>
            <a:noFill/>
          </a:ln>
          <a:effectLst>
            <a:innerShdw blurRad="114300">
              <a:prstClr val="black"/>
            </a:innerShdw>
          </a:effectLst>
          <a:scene3d>
            <a:camera prst="orthographicFront"/>
            <a:lightRig rig="threePt" dir="t"/>
          </a:scene3d>
          <a:sp3d>
            <a:bevelT w="114300" prst="artDeco"/>
          </a:sp3d>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a:t>     TOPICS</a:t>
            </a:r>
            <a:endParaRPr lang="en-US" dirty="0"/>
          </a:p>
        </p:txBody>
      </p:sp>
      <p:graphicFrame>
        <p:nvGraphicFramePr>
          <p:cNvPr id="5" name="Table 5">
            <a:extLst>
              <a:ext uri="{FF2B5EF4-FFF2-40B4-BE49-F238E27FC236}">
                <a16:creationId xmlns:a16="http://schemas.microsoft.com/office/drawing/2014/main" xmlns="" id="{5F556520-ADF3-689C-48C5-CED94397B844}"/>
              </a:ext>
            </a:extLst>
          </p:cNvPr>
          <p:cNvGraphicFramePr>
            <a:graphicFrameLocks noGrp="1"/>
          </p:cNvGraphicFramePr>
          <p:nvPr>
            <p:extLst>
              <p:ext uri="{D42A27DB-BD31-4B8C-83A1-F6EECF244321}">
                <p14:modId xmlns:p14="http://schemas.microsoft.com/office/powerpoint/2010/main" val="766974958"/>
              </p:ext>
            </p:extLst>
          </p:nvPr>
        </p:nvGraphicFramePr>
        <p:xfrm>
          <a:off x="4767944" y="391887"/>
          <a:ext cx="6913984" cy="6148872"/>
        </p:xfrm>
        <a:graphic>
          <a:graphicData uri="http://schemas.openxmlformats.org/drawingml/2006/table">
            <a:tbl>
              <a:tblPr firstRow="1" bandRow="1">
                <a:tableStyleId>{5C22544A-7EE6-4342-B048-85BDC9FD1C3A}</a:tableStyleId>
              </a:tblPr>
              <a:tblGrid>
                <a:gridCol w="6913984">
                  <a:extLst>
                    <a:ext uri="{9D8B030D-6E8A-4147-A177-3AD203B41FA5}">
                      <a16:colId xmlns:a16="http://schemas.microsoft.com/office/drawing/2014/main" xmlns="" val="3852005513"/>
                    </a:ext>
                  </a:extLst>
                </a:gridCol>
              </a:tblGrid>
              <a:tr h="683208">
                <a:tc>
                  <a:txBody>
                    <a:bodyPr/>
                    <a:lstStyle/>
                    <a:p>
                      <a:r>
                        <a:rPr lang="en-US" sz="2200" dirty="0"/>
                        <a:t>Introduction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265605307"/>
                  </a:ext>
                </a:extLst>
              </a:tr>
              <a:tr h="683208">
                <a:tc>
                  <a:txBody>
                    <a:bodyPr/>
                    <a:lstStyle/>
                    <a:p>
                      <a:r>
                        <a:rPr lang="en-US" sz="2200" b="1" dirty="0">
                          <a:solidFill>
                            <a:schemeClr val="tx1"/>
                          </a:solidFill>
                        </a:rPr>
                        <a:t>Motivation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914035326"/>
                  </a:ext>
                </a:extLst>
              </a:tr>
              <a:tr h="683208">
                <a:tc>
                  <a:txBody>
                    <a:bodyPr/>
                    <a:lstStyle/>
                    <a:p>
                      <a:r>
                        <a:rPr lang="en-US" sz="2200" b="1" dirty="0">
                          <a:solidFill>
                            <a:schemeClr val="tx1"/>
                          </a:solidFill>
                        </a:rPr>
                        <a:t>Objectives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9834897"/>
                  </a:ext>
                </a:extLst>
              </a:tr>
              <a:tr h="683208">
                <a:tc>
                  <a:txBody>
                    <a:bodyPr/>
                    <a:lstStyle/>
                    <a:p>
                      <a:r>
                        <a:rPr lang="en-US" sz="2200" b="1" dirty="0">
                          <a:solidFill>
                            <a:schemeClr val="tx1"/>
                          </a:solidFill>
                        </a:rPr>
                        <a:t>Methodology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476968323"/>
                  </a:ext>
                </a:extLst>
              </a:tr>
              <a:tr h="683208">
                <a:tc>
                  <a:txBody>
                    <a:bodyPr/>
                    <a:lstStyle/>
                    <a:p>
                      <a:r>
                        <a:rPr lang="en-US" sz="2200" b="1" dirty="0">
                          <a:solidFill>
                            <a:schemeClr val="tx1"/>
                          </a:solidFill>
                        </a:rPr>
                        <a:t>Hardware and Simulation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665144957"/>
                  </a:ext>
                </a:extLst>
              </a:tr>
              <a:tr h="683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chemeClr val="tx1"/>
                          </a:solidFill>
                        </a:rPr>
                        <a:t>Result and Discussion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62434355"/>
                  </a:ext>
                </a:extLst>
              </a:tr>
              <a:tr h="683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chemeClr val="tx1"/>
                          </a:solidFill>
                        </a:rPr>
                        <a:t>Project Cost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19630570"/>
                  </a:ext>
                </a:extLst>
              </a:tr>
              <a:tr h="683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chemeClr val="tx1"/>
                          </a:solidFill>
                        </a:rPr>
                        <a:t>Limitation &amp; Conclusion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998248342"/>
                  </a:ext>
                </a:extLst>
              </a:tr>
              <a:tr h="683208">
                <a:tc>
                  <a:txBody>
                    <a:bodyPr/>
                    <a:lstStyle/>
                    <a:p>
                      <a:r>
                        <a:rPr lang="en-US" sz="2200" b="1" dirty="0">
                          <a:solidFill>
                            <a:schemeClr val="tx1"/>
                          </a:solidFill>
                        </a:rPr>
                        <a:t>References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92635313"/>
                  </a:ext>
                </a:extLst>
              </a:tr>
            </a:tbl>
          </a:graphicData>
        </a:graphic>
      </p:graphicFrame>
    </p:spTree>
    <p:extLst>
      <p:ext uri="{BB962C8B-B14F-4D97-AF65-F5344CB8AC3E}">
        <p14:creationId xmlns:p14="http://schemas.microsoft.com/office/powerpoint/2010/main" val="406284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E8F02155-F713-3BE0-3D87-F25B3E40656C}"/>
              </a:ext>
            </a:extLst>
          </p:cNvPr>
          <p:cNvSpPr txBox="1"/>
          <p:nvPr/>
        </p:nvSpPr>
        <p:spPr>
          <a:xfrm>
            <a:off x="3275042" y="326572"/>
            <a:ext cx="5641911" cy="738664"/>
          </a:xfrm>
          <a:prstGeom prst="rect">
            <a:avLst/>
          </a:prstGeom>
          <a:noFill/>
        </p:spPr>
        <p:txBody>
          <a:bodyPr wrap="square" rtlCol="0">
            <a:spAutoFit/>
          </a:bodyPr>
          <a:lstStyle/>
          <a:p>
            <a:pPr algn="ctr"/>
            <a:r>
              <a:rPr lang="en-US" sz="4200" b="1" dirty="0">
                <a:latin typeface="+mj-lt"/>
              </a:rPr>
              <a:t>INTRODUCTION</a:t>
            </a:r>
          </a:p>
        </p:txBody>
      </p:sp>
      <p:sp>
        <p:nvSpPr>
          <p:cNvPr id="7" name="TextBox 6">
            <a:extLst>
              <a:ext uri="{FF2B5EF4-FFF2-40B4-BE49-F238E27FC236}">
                <a16:creationId xmlns:a16="http://schemas.microsoft.com/office/drawing/2014/main" xmlns="" id="{515F69C5-0920-9731-F038-8E0524CBAE05}"/>
              </a:ext>
            </a:extLst>
          </p:cNvPr>
          <p:cNvSpPr txBox="1"/>
          <p:nvPr/>
        </p:nvSpPr>
        <p:spPr>
          <a:xfrm>
            <a:off x="1598641" y="1754150"/>
            <a:ext cx="8994711" cy="3349700"/>
          </a:xfrm>
          <a:prstGeom prst="rect">
            <a:avLst/>
          </a:prstGeom>
          <a:noFill/>
        </p:spPr>
        <p:txBody>
          <a:bodyPr wrap="square" rtlCol="0">
            <a:spAutoFit/>
          </a:bodyPr>
          <a:lstStyle/>
          <a:p>
            <a:pPr algn="just">
              <a:lnSpc>
                <a:spcPct val="150000"/>
              </a:lnSpc>
            </a:pPr>
            <a:r>
              <a:rPr lang="en-US" sz="2400" b="1" dirty="0"/>
              <a:t>The water level indicator is an essential device for monitoring the water level in various water reservoirs. It helps to prevent overflow, save water, and protect the water pump from dry running. In this presentation, we present a water level indicator electronics project that uses a simple circuit to indicate the water level in a tank.</a:t>
            </a:r>
          </a:p>
        </p:txBody>
      </p:sp>
    </p:spTree>
    <p:extLst>
      <p:ext uri="{BB962C8B-B14F-4D97-AF65-F5344CB8AC3E}">
        <p14:creationId xmlns:p14="http://schemas.microsoft.com/office/powerpoint/2010/main" val="11961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2645758-4F45-906D-7F69-937531337150}"/>
              </a:ext>
            </a:extLst>
          </p:cNvPr>
          <p:cNvSpPr txBox="1"/>
          <p:nvPr/>
        </p:nvSpPr>
        <p:spPr>
          <a:xfrm>
            <a:off x="3275042" y="326572"/>
            <a:ext cx="5641911" cy="738664"/>
          </a:xfrm>
          <a:prstGeom prst="rect">
            <a:avLst/>
          </a:prstGeom>
          <a:noFill/>
        </p:spPr>
        <p:txBody>
          <a:bodyPr wrap="square" rtlCol="0">
            <a:spAutoFit/>
          </a:bodyPr>
          <a:lstStyle/>
          <a:p>
            <a:pPr algn="ctr"/>
            <a:r>
              <a:rPr lang="en-US" sz="4200" b="1" dirty="0">
                <a:latin typeface="+mj-lt"/>
              </a:rPr>
              <a:t>MOTIVATION</a:t>
            </a:r>
          </a:p>
        </p:txBody>
      </p:sp>
      <p:sp>
        <p:nvSpPr>
          <p:cNvPr id="5" name="TextBox 4">
            <a:extLst>
              <a:ext uri="{FF2B5EF4-FFF2-40B4-BE49-F238E27FC236}">
                <a16:creationId xmlns:a16="http://schemas.microsoft.com/office/drawing/2014/main" xmlns="" id="{70F48846-D10E-D7A5-4C67-3745E12333F1}"/>
              </a:ext>
            </a:extLst>
          </p:cNvPr>
          <p:cNvSpPr txBox="1"/>
          <p:nvPr/>
        </p:nvSpPr>
        <p:spPr>
          <a:xfrm>
            <a:off x="1598641" y="1754150"/>
            <a:ext cx="8994711" cy="3349700"/>
          </a:xfrm>
          <a:prstGeom prst="rect">
            <a:avLst/>
          </a:prstGeom>
          <a:noFill/>
        </p:spPr>
        <p:txBody>
          <a:bodyPr wrap="square" rtlCol="0">
            <a:spAutoFit/>
          </a:bodyPr>
          <a:lstStyle/>
          <a:p>
            <a:pPr algn="just">
              <a:lnSpc>
                <a:spcPct val="150000"/>
              </a:lnSpc>
            </a:pPr>
            <a:r>
              <a:rPr lang="en-US" sz="2400" b="1" dirty="0"/>
              <a:t>The need for a water level indicator arises from the fact that water is a precious resource, and wastage of water due to overflowing or dry running of the pump is not only harmful to the environment but also causes a financial loss. Therefore, a water level indicator is a cost-effective and practical solution to this problem.</a:t>
            </a:r>
          </a:p>
        </p:txBody>
      </p:sp>
    </p:spTree>
    <p:extLst>
      <p:ext uri="{BB962C8B-B14F-4D97-AF65-F5344CB8AC3E}">
        <p14:creationId xmlns:p14="http://schemas.microsoft.com/office/powerpoint/2010/main" val="130197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D5E87F7-5AD1-99B4-303F-0C6AEFA12481}"/>
              </a:ext>
            </a:extLst>
          </p:cNvPr>
          <p:cNvSpPr txBox="1"/>
          <p:nvPr/>
        </p:nvSpPr>
        <p:spPr>
          <a:xfrm>
            <a:off x="93306" y="326572"/>
            <a:ext cx="11971176" cy="738664"/>
          </a:xfrm>
          <a:prstGeom prst="rect">
            <a:avLst/>
          </a:prstGeom>
          <a:noFill/>
        </p:spPr>
        <p:txBody>
          <a:bodyPr wrap="square" rtlCol="0">
            <a:spAutoFit/>
          </a:bodyPr>
          <a:lstStyle/>
          <a:p>
            <a:pPr algn="ctr"/>
            <a:r>
              <a:rPr lang="en-US" sz="4200" b="1" dirty="0">
                <a:latin typeface="+mj-lt"/>
              </a:rPr>
              <a:t>Objectives</a:t>
            </a:r>
          </a:p>
        </p:txBody>
      </p:sp>
      <p:sp>
        <p:nvSpPr>
          <p:cNvPr id="5" name="TextBox 4">
            <a:extLst>
              <a:ext uri="{FF2B5EF4-FFF2-40B4-BE49-F238E27FC236}">
                <a16:creationId xmlns:a16="http://schemas.microsoft.com/office/drawing/2014/main" xmlns="" id="{A3442D2F-84BD-E381-1022-55AD49C8A0B4}"/>
              </a:ext>
            </a:extLst>
          </p:cNvPr>
          <p:cNvSpPr txBox="1"/>
          <p:nvPr/>
        </p:nvSpPr>
        <p:spPr>
          <a:xfrm>
            <a:off x="795130" y="1709530"/>
            <a:ext cx="10601739" cy="3730124"/>
          </a:xfrm>
          <a:prstGeom prst="rect">
            <a:avLst/>
          </a:prstGeom>
          <a:noFill/>
        </p:spPr>
        <p:txBody>
          <a:bodyPr wrap="square" rtlCol="0">
            <a:spAutoFit/>
          </a:bodyPr>
          <a:lstStyle/>
          <a:p>
            <a:pPr algn="just">
              <a:lnSpc>
                <a:spcPct val="150000"/>
              </a:lnSpc>
            </a:pPr>
            <a:r>
              <a:rPr lang="en-US" sz="2000" b="1" dirty="0"/>
              <a:t>The primary objective of this project is to design and implement a water level indicator using 555 timer. Specific objectives include:</a:t>
            </a:r>
          </a:p>
          <a:p>
            <a:pPr algn="just">
              <a:lnSpc>
                <a:spcPct val="150000"/>
              </a:lnSpc>
            </a:pPr>
            <a:r>
              <a:rPr lang="en-US" sz="2000" b="1" dirty="0"/>
              <a:t>1.  To learn the working of a water indicator.</a:t>
            </a:r>
          </a:p>
          <a:p>
            <a:pPr algn="just">
              <a:lnSpc>
                <a:spcPct val="150000"/>
              </a:lnSpc>
            </a:pPr>
            <a:r>
              <a:rPr lang="en-US" sz="2000" b="1" dirty="0"/>
              <a:t>2.  Measure the water level when the circuits indicate when the tank is half and full.</a:t>
            </a:r>
          </a:p>
          <a:p>
            <a:pPr algn="just">
              <a:lnSpc>
                <a:spcPct val="150000"/>
              </a:lnSpc>
            </a:pPr>
            <a:r>
              <a:rPr lang="en-US" sz="2000" b="1" dirty="0"/>
              <a:t>3.  To learn how to build simple circuits.</a:t>
            </a:r>
          </a:p>
          <a:p>
            <a:pPr algn="just">
              <a:lnSpc>
                <a:spcPct val="150000"/>
              </a:lnSpc>
            </a:pPr>
            <a:r>
              <a:rPr lang="en-US" sz="2000" b="1" dirty="0"/>
              <a:t>4. To check the level of water in the tank. Depending on the water level, the motor switches ON when the water level goes below a predetermined level or the motor switches OFF when the tank is full.</a:t>
            </a:r>
          </a:p>
        </p:txBody>
      </p:sp>
    </p:spTree>
    <p:extLst>
      <p:ext uri="{BB962C8B-B14F-4D97-AF65-F5344CB8AC3E}">
        <p14:creationId xmlns:p14="http://schemas.microsoft.com/office/powerpoint/2010/main" val="52646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87249C4-325F-64FA-2F86-D5A7AB1AADC3}"/>
              </a:ext>
            </a:extLst>
          </p:cNvPr>
          <p:cNvSpPr txBox="1"/>
          <p:nvPr/>
        </p:nvSpPr>
        <p:spPr>
          <a:xfrm>
            <a:off x="3275042" y="326572"/>
            <a:ext cx="5641911" cy="738664"/>
          </a:xfrm>
          <a:prstGeom prst="rect">
            <a:avLst/>
          </a:prstGeom>
          <a:noFill/>
        </p:spPr>
        <p:txBody>
          <a:bodyPr wrap="square" rtlCol="0">
            <a:spAutoFit/>
          </a:bodyPr>
          <a:lstStyle/>
          <a:p>
            <a:pPr algn="ctr"/>
            <a:r>
              <a:rPr lang="en-US" sz="4200" b="1" dirty="0">
                <a:latin typeface="+mj-lt"/>
              </a:rPr>
              <a:t>METHODOLOGY</a:t>
            </a:r>
          </a:p>
        </p:txBody>
      </p:sp>
      <p:sp>
        <p:nvSpPr>
          <p:cNvPr id="6" name="TextBox 5">
            <a:extLst>
              <a:ext uri="{FF2B5EF4-FFF2-40B4-BE49-F238E27FC236}">
                <a16:creationId xmlns:a16="http://schemas.microsoft.com/office/drawing/2014/main" xmlns="" id="{E3E7FC09-BC2A-0319-96CA-347EA222175C}"/>
              </a:ext>
            </a:extLst>
          </p:cNvPr>
          <p:cNvSpPr txBox="1"/>
          <p:nvPr/>
        </p:nvSpPr>
        <p:spPr>
          <a:xfrm>
            <a:off x="431914" y="1057452"/>
            <a:ext cx="11118573" cy="5741123"/>
          </a:xfrm>
          <a:prstGeom prst="rect">
            <a:avLst/>
          </a:prstGeom>
          <a:noFill/>
        </p:spPr>
        <p:txBody>
          <a:bodyPr wrap="square" rtlCol="0">
            <a:spAutoFit/>
          </a:bodyPr>
          <a:lstStyle/>
          <a:p>
            <a:pPr>
              <a:lnSpc>
                <a:spcPct val="150000"/>
              </a:lnSpc>
              <a:buClr>
                <a:schemeClr val="bg1"/>
              </a:buClr>
            </a:pPr>
            <a:r>
              <a:rPr lang="en-US" sz="1900" b="1" dirty="0"/>
              <a:t>In this project we have designed a system which has the ability to detect the level of water in a tank and switches ON or OFF the pump accordingly and displays the status on the LCD screen. The system also monitors the level of water in the sump tank (source tank). If the level inside the sump tank is low, the pump will not be switched ON and this protects the motor from dry running. A beep sound is generated when the level in the sump tank is low or if there is any fault with the sensors. We have used equipments such as - </a:t>
            </a:r>
          </a:p>
          <a:p>
            <a:pPr lvl="3">
              <a:lnSpc>
                <a:spcPct val="150000"/>
              </a:lnSpc>
              <a:buClr>
                <a:schemeClr val="bg1"/>
              </a:buClr>
            </a:pPr>
            <a:r>
              <a:rPr lang="en-US" sz="1900" b="1" dirty="0"/>
              <a:t>1.  12-volt power supply                            8. LED</a:t>
            </a:r>
          </a:p>
          <a:p>
            <a:pPr lvl="3">
              <a:lnSpc>
                <a:spcPct val="150000"/>
              </a:lnSpc>
              <a:buClr>
                <a:schemeClr val="bg1"/>
              </a:buClr>
            </a:pPr>
            <a:r>
              <a:rPr lang="en-US" sz="1900" b="1" dirty="0"/>
              <a:t>2.  Buzzer</a:t>
            </a:r>
          </a:p>
          <a:p>
            <a:pPr lvl="3">
              <a:lnSpc>
                <a:spcPct val="150000"/>
              </a:lnSpc>
              <a:buClr>
                <a:schemeClr val="bg1"/>
              </a:buClr>
            </a:pPr>
            <a:r>
              <a:rPr lang="en-US" sz="1900" b="1" dirty="0"/>
              <a:t>3.  Resistor</a:t>
            </a:r>
          </a:p>
          <a:p>
            <a:pPr lvl="3">
              <a:lnSpc>
                <a:spcPct val="150000"/>
              </a:lnSpc>
              <a:buClr>
                <a:schemeClr val="bg1"/>
              </a:buClr>
            </a:pPr>
            <a:r>
              <a:rPr lang="en-US" sz="1900" b="1" dirty="0"/>
              <a:t>4.  555 timer IC</a:t>
            </a:r>
          </a:p>
          <a:p>
            <a:pPr lvl="3">
              <a:lnSpc>
                <a:spcPct val="150000"/>
              </a:lnSpc>
              <a:buClr>
                <a:schemeClr val="bg1"/>
              </a:buClr>
            </a:pPr>
            <a:r>
              <a:rPr lang="en-US" sz="1900" b="1" dirty="0"/>
              <a:t>5.  Capacitor</a:t>
            </a:r>
          </a:p>
          <a:p>
            <a:pPr lvl="3">
              <a:lnSpc>
                <a:spcPct val="150000"/>
              </a:lnSpc>
              <a:buClr>
                <a:schemeClr val="bg1"/>
              </a:buClr>
            </a:pPr>
            <a:r>
              <a:rPr lang="en-US" sz="1900" b="1" dirty="0"/>
              <a:t>6.  Connecting Wires.</a:t>
            </a:r>
          </a:p>
          <a:p>
            <a:pPr lvl="3" algn="just">
              <a:lnSpc>
                <a:spcPct val="150000"/>
              </a:lnSpc>
            </a:pPr>
            <a:r>
              <a:rPr lang="en-US" sz="1900" b="1" dirty="0"/>
              <a:t> 7.  Breadboard.</a:t>
            </a:r>
          </a:p>
        </p:txBody>
      </p:sp>
    </p:spTree>
    <p:extLst>
      <p:ext uri="{BB962C8B-B14F-4D97-AF65-F5344CB8AC3E}">
        <p14:creationId xmlns:p14="http://schemas.microsoft.com/office/powerpoint/2010/main" val="135044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5ED015-08FD-A220-0601-35574411F574}"/>
              </a:ext>
            </a:extLst>
          </p:cNvPr>
          <p:cNvSpPr>
            <a:spLocks noGrp="1"/>
          </p:cNvSpPr>
          <p:nvPr>
            <p:ph type="title"/>
          </p:nvPr>
        </p:nvSpPr>
        <p:spPr>
          <a:xfrm>
            <a:off x="8280005" y="462669"/>
            <a:ext cx="2767693" cy="1450757"/>
          </a:xfrm>
        </p:spPr>
        <p:txBody>
          <a:bodyPr vert="horz" lIns="91440" tIns="45720" rIns="91440" bIns="45720" rtlCol="0" anchor="ctr">
            <a:normAutofit/>
          </a:bodyPr>
          <a:lstStyle/>
          <a:p>
            <a:r>
              <a:rPr lang="en-US" i="1" dirty="0">
                <a:effectLst>
                  <a:outerShdw blurRad="38100" dist="38100" dir="2700000" algn="tl">
                    <a:srgbClr val="000000">
                      <a:alpha val="43137"/>
                    </a:srgbClr>
                  </a:outerShdw>
                </a:effectLst>
              </a:rPr>
              <a:t>CIRCUIT DIAGRAM</a:t>
            </a:r>
          </a:p>
        </p:txBody>
      </p:sp>
      <p:pic>
        <p:nvPicPr>
          <p:cNvPr id="2050" name="Picture 2" descr="No description available.">
            <a:extLst>
              <a:ext uri="{FF2B5EF4-FFF2-40B4-BE49-F238E27FC236}">
                <a16:creationId xmlns:a16="http://schemas.microsoft.com/office/drawing/2014/main" xmlns="" id="{F8D3F2AF-E740-2BA2-F6FD-B05C2AC6977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5862" y="1188047"/>
            <a:ext cx="7507945" cy="4354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777151"/>
      </p:ext>
    </p:extLst>
  </p:cSld>
  <p:clrMapOvr>
    <a:masterClrMapping/>
  </p:clrMapOvr>
  <mc:AlternateContent xmlns:mc="http://schemas.openxmlformats.org/markup-compatibility/2006" xmlns:p14="http://schemas.microsoft.com/office/powerpoint/2010/main">
    <mc:Choice Requires="p14">
      <p:transition spd="slow" p14:dur="2000" advTm="87058"/>
    </mc:Choice>
    <mc:Fallback xmlns="">
      <p:transition spd="slow" advTm="8705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766B9FE-A591-42F8-5F1E-B63F28E53D1D}"/>
              </a:ext>
            </a:extLst>
          </p:cNvPr>
          <p:cNvPicPr>
            <a:picLocks noChangeAspect="1"/>
          </p:cNvPicPr>
          <p:nvPr/>
        </p:nvPicPr>
        <p:blipFill>
          <a:blip r:embed="rId2"/>
          <a:stretch>
            <a:fillRect/>
          </a:stretch>
        </p:blipFill>
        <p:spPr>
          <a:xfrm>
            <a:off x="1021724" y="1770028"/>
            <a:ext cx="10148552" cy="4785318"/>
          </a:xfrm>
          <a:prstGeom prst="rect">
            <a:avLst/>
          </a:prstGeom>
        </p:spPr>
      </p:pic>
      <p:sp>
        <p:nvSpPr>
          <p:cNvPr id="7" name="Title 1">
            <a:extLst>
              <a:ext uri="{FF2B5EF4-FFF2-40B4-BE49-F238E27FC236}">
                <a16:creationId xmlns:a16="http://schemas.microsoft.com/office/drawing/2014/main" xmlns="" id="{3F542213-324E-E5AD-ED5A-B2A0CCED2248}"/>
              </a:ext>
            </a:extLst>
          </p:cNvPr>
          <p:cNvSpPr>
            <a:spLocks noGrp="1"/>
          </p:cNvSpPr>
          <p:nvPr>
            <p:ph type="title"/>
          </p:nvPr>
        </p:nvSpPr>
        <p:spPr>
          <a:xfrm>
            <a:off x="738388" y="527063"/>
            <a:ext cx="10148552" cy="889613"/>
          </a:xfrm>
        </p:spPr>
        <p:txBody>
          <a:bodyPr vert="horz" lIns="91440" tIns="45720" rIns="91440" bIns="45720" rtlCol="0" anchor="ctr">
            <a:normAutofit/>
          </a:bodyPr>
          <a:lstStyle/>
          <a:p>
            <a:pPr algn="l"/>
            <a:r>
              <a:rPr lang="en-US" dirty="0">
                <a:effectLst/>
              </a:rPr>
              <a:t>Practical implementation of CIRCUIT</a:t>
            </a:r>
          </a:p>
        </p:txBody>
      </p:sp>
    </p:spTree>
    <p:extLst>
      <p:ext uri="{BB962C8B-B14F-4D97-AF65-F5344CB8AC3E}">
        <p14:creationId xmlns:p14="http://schemas.microsoft.com/office/powerpoint/2010/main" val="1554023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C255DABB-B181-01B6-03E5-4EA30E76A883}"/>
              </a:ext>
            </a:extLst>
          </p:cNvPr>
          <p:cNvSpPr>
            <a:spLocks noGrp="1"/>
          </p:cNvSpPr>
          <p:nvPr>
            <p:ph type="title"/>
          </p:nvPr>
        </p:nvSpPr>
        <p:spPr>
          <a:xfrm>
            <a:off x="738388" y="527063"/>
            <a:ext cx="3382851" cy="889613"/>
          </a:xfrm>
        </p:spPr>
        <p:txBody>
          <a:bodyPr vert="horz" lIns="91440" tIns="45720" rIns="91440" bIns="45720" rtlCol="0" anchor="ctr">
            <a:normAutofit/>
          </a:bodyPr>
          <a:lstStyle/>
          <a:p>
            <a:pPr algn="l"/>
            <a:r>
              <a:rPr lang="en-US" dirty="0">
                <a:effectLst/>
              </a:rPr>
              <a:t>Simulation</a:t>
            </a:r>
          </a:p>
        </p:txBody>
      </p:sp>
      <p:pic>
        <p:nvPicPr>
          <p:cNvPr id="3" name="Picture 2" descr="A computer screen shot of a diagram&#10;&#10;Description automatically generated">
            <a:extLst>
              <a:ext uri="{FF2B5EF4-FFF2-40B4-BE49-F238E27FC236}">
                <a16:creationId xmlns:a16="http://schemas.microsoft.com/office/drawing/2014/main" xmlns="" id="{9C6D5E51-63D7-642C-A28C-D00C760C448A}"/>
              </a:ext>
            </a:extLst>
          </p:cNvPr>
          <p:cNvPicPr>
            <a:picLocks noChangeAspect="1"/>
          </p:cNvPicPr>
          <p:nvPr/>
        </p:nvPicPr>
        <p:blipFill>
          <a:blip r:embed="rId2"/>
          <a:stretch>
            <a:fillRect/>
          </a:stretch>
        </p:blipFill>
        <p:spPr>
          <a:xfrm>
            <a:off x="1315616" y="1416676"/>
            <a:ext cx="8954278" cy="4889875"/>
          </a:xfrm>
          <a:prstGeom prst="rect">
            <a:avLst/>
          </a:prstGeom>
        </p:spPr>
      </p:pic>
    </p:spTree>
    <p:extLst>
      <p:ext uri="{BB962C8B-B14F-4D97-AF65-F5344CB8AC3E}">
        <p14:creationId xmlns:p14="http://schemas.microsoft.com/office/powerpoint/2010/main" val="11447366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750</TotalTime>
  <Words>845</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Bookman Old Style</vt:lpstr>
      <vt:lpstr>Calibri</vt:lpstr>
      <vt:lpstr>Rockwell</vt:lpstr>
      <vt:lpstr>Damask</vt:lpstr>
      <vt:lpstr>Water level indicator</vt:lpstr>
      <vt:lpstr>PowerPoint Presentation</vt:lpstr>
      <vt:lpstr>PowerPoint Presentation</vt:lpstr>
      <vt:lpstr>PowerPoint Presentation</vt:lpstr>
      <vt:lpstr>PowerPoint Presentation</vt:lpstr>
      <vt:lpstr>PowerPoint Presentation</vt:lpstr>
      <vt:lpstr>CIRCUIT DIAGRAM</vt:lpstr>
      <vt:lpstr>Practical implementation of CIRCUIT</vt:lpstr>
      <vt:lpstr>Simulation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level indicator</dc:title>
  <dc:creator>MD. SHOHANUR RAHMAN SHOHAN</dc:creator>
  <cp:lastModifiedBy>Zayyan</cp:lastModifiedBy>
  <cp:revision>30</cp:revision>
  <dcterms:created xsi:type="dcterms:W3CDTF">2023-04-16T05:30:21Z</dcterms:created>
  <dcterms:modified xsi:type="dcterms:W3CDTF">2023-12-20T12:18:06Z</dcterms:modified>
</cp:coreProperties>
</file>