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65" r:id="rId28"/>
    <p:sldId id="264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343" autoAdjust="0"/>
  </p:normalViewPr>
  <p:slideViewPr>
    <p:cSldViewPr snapToGrid="0" snapToObjects="1">
      <p:cViewPr varScale="1">
        <p:scale>
          <a:sx n="63" d="100"/>
          <a:sy n="63" d="100"/>
        </p:scale>
        <p:origin x="1380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  <pc:docChgLst>
    <pc:chgData name="Dr. Md Mehedi Hasan" userId="5eb39d97-deb0-466a-af4c-298e34812974" providerId="ADAL" clId="{C7C9EFF5-F64D-4C36-9137-54F27D8F7F17}"/>
    <pc:docChg chg="undo custSel modSld">
      <pc:chgData name="Dr. Md Mehedi Hasan" userId="5eb39d97-deb0-466a-af4c-298e34812974" providerId="ADAL" clId="{C7C9EFF5-F64D-4C36-9137-54F27D8F7F17}" dt="2022-07-04T04:12:53.478" v="109" actId="14100"/>
      <pc:docMkLst>
        <pc:docMk/>
      </pc:docMkLst>
      <pc:sldChg chg="modSp mod">
        <pc:chgData name="Dr. Md Mehedi Hasan" userId="5eb39d97-deb0-466a-af4c-298e34812974" providerId="ADAL" clId="{C7C9EFF5-F64D-4C36-9137-54F27D8F7F17}" dt="2022-07-04T04:08:28.026" v="82" actId="20577"/>
        <pc:sldMkLst>
          <pc:docMk/>
          <pc:sldMk cId="700707328" sldId="256"/>
        </pc:sldMkLst>
        <pc:graphicFrameChg chg="modGraphic">
          <ac:chgData name="Dr. Md Mehedi Hasan" userId="5eb39d97-deb0-466a-af4c-298e34812974" providerId="ADAL" clId="{C7C9EFF5-F64D-4C36-9137-54F27D8F7F17}" dt="2022-07-04T04:08:28.026" v="82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addSp delSp modSp mod modClrScheme chgLayout">
        <pc:chgData name="Dr. Md Mehedi Hasan" userId="5eb39d97-deb0-466a-af4c-298e34812974" providerId="ADAL" clId="{C7C9EFF5-F64D-4C36-9137-54F27D8F7F17}" dt="2022-07-04T04:10:20.031" v="94" actId="403"/>
        <pc:sldMkLst>
          <pc:docMk/>
          <pc:sldMk cId="3478489774" sldId="275"/>
        </pc:sldMkLst>
        <pc:spChg chg="del mod ord">
          <ac:chgData name="Dr. Md Mehedi Hasan" userId="5eb39d97-deb0-466a-af4c-298e34812974" providerId="ADAL" clId="{C7C9EFF5-F64D-4C36-9137-54F27D8F7F17}" dt="2022-07-04T04:09:58.282" v="85" actId="478"/>
          <ac:spMkLst>
            <pc:docMk/>
            <pc:sldMk cId="3478489774" sldId="275"/>
            <ac:spMk id="2" creationId="{00000000-0000-0000-0000-000000000000}"/>
          </ac:spMkLst>
        </pc:spChg>
        <pc:spChg chg="add mod">
          <ac:chgData name="Dr. Md Mehedi Hasan" userId="5eb39d97-deb0-466a-af4c-298e34812974" providerId="ADAL" clId="{C7C9EFF5-F64D-4C36-9137-54F27D8F7F17}" dt="2022-07-04T04:10:20.031" v="94" actId="403"/>
          <ac:spMkLst>
            <pc:docMk/>
            <pc:sldMk cId="3478489774" sldId="275"/>
            <ac:spMk id="5" creationId="{8754E002-EF18-F941-EAE1-AB4A2D26CDFC}"/>
          </ac:spMkLst>
        </pc:spChg>
      </pc:sldChg>
      <pc:sldChg chg="addSp delSp modSp mod">
        <pc:chgData name="Dr. Md Mehedi Hasan" userId="5eb39d97-deb0-466a-af4c-298e34812974" providerId="ADAL" clId="{C7C9EFF5-F64D-4C36-9137-54F27D8F7F17}" dt="2022-07-04T04:12:53.478" v="109" actId="14100"/>
        <pc:sldMkLst>
          <pc:docMk/>
          <pc:sldMk cId="4147253847" sldId="286"/>
        </pc:sldMkLst>
        <pc:spChg chg="add mod">
          <ac:chgData name="Dr. Md Mehedi Hasan" userId="5eb39d97-deb0-466a-af4c-298e34812974" providerId="ADAL" clId="{C7C9EFF5-F64D-4C36-9137-54F27D8F7F17}" dt="2022-07-04T04:12:53.478" v="109" actId="14100"/>
          <ac:spMkLst>
            <pc:docMk/>
            <pc:sldMk cId="4147253847" sldId="286"/>
            <ac:spMk id="8" creationId="{47183BC8-5CC4-58C4-91E3-24A363FC4DB6}"/>
          </ac:spMkLst>
        </pc:spChg>
        <pc:spChg chg="del mod">
          <ac:chgData name="Dr. Md Mehedi Hasan" userId="5eb39d97-deb0-466a-af4c-298e34812974" providerId="ADAL" clId="{C7C9EFF5-F64D-4C36-9137-54F27D8F7F17}" dt="2022-07-04T04:12:34.929" v="104" actId="478"/>
          <ac:spMkLst>
            <pc:docMk/>
            <pc:sldMk cId="4147253847" sldId="286"/>
            <ac:spMk id="13" creationId="{00000000-0000-0000-0000-000000000000}"/>
          </ac:spMkLst>
        </pc:spChg>
      </pc:sldChg>
    </pc:docChg>
  </pc:docChgLst>
  <pc:docChgLst>
    <pc:chgData name="Dr. Md Mehedi Hasan" userId="5eb39d97-deb0-466a-af4c-298e34812974" providerId="ADAL" clId="{1508066A-66FF-4978-AF9C-08EF6C0E60CA}"/>
    <pc:docChg chg="modSld">
      <pc:chgData name="Dr. Md Mehedi Hasan" userId="5eb39d97-deb0-466a-af4c-298e34812974" providerId="ADAL" clId="{1508066A-66FF-4978-AF9C-08EF6C0E60CA}" dt="2022-07-05T08:37:05.792" v="1" actId="20577"/>
      <pc:docMkLst>
        <pc:docMk/>
      </pc:docMkLst>
      <pc:sldChg chg="modSp mod">
        <pc:chgData name="Dr. Md Mehedi Hasan" userId="5eb39d97-deb0-466a-af4c-298e34812974" providerId="ADAL" clId="{1508066A-66FF-4978-AF9C-08EF6C0E60CA}" dt="2022-07-05T08:37:05.792" v="1" actId="20577"/>
        <pc:sldMkLst>
          <pc:docMk/>
          <pc:sldMk cId="3478489774" sldId="275"/>
        </pc:sldMkLst>
        <pc:graphicFrameChg chg="modGraphic">
          <ac:chgData name="Dr. Md Mehedi Hasan" userId="5eb39d97-deb0-466a-af4c-298e34812974" providerId="ADAL" clId="{1508066A-66FF-4978-AF9C-08EF6C0E60CA}" dt="2022-07-05T08:37:05.792" v="1" actId="20577"/>
          <ac:graphicFrameMkLst>
            <pc:docMk/>
            <pc:sldMk cId="3478489774" sldId="275"/>
            <ac:graphicFrameMk id="4" creationId="{00000000-0000-0000-0000-000000000000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10/31/2023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lideshare.net/prodipghoshjoy/flow-control-instructions-60602372" TargetMode="Externa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 </a:t>
            </a:r>
            <a:r>
              <a:rPr lang="en-US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Helvetica Neue"/>
                <a:cs typeface="Helvetica Neue"/>
                <a:sym typeface="Helvetica Neue"/>
              </a:rPr>
              <a:t>Flow Control Instructions</a:t>
            </a:r>
            <a:r>
              <a:rPr lang="en-US" sz="4400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	</a:t>
            </a:r>
            <a:endParaRPr lang="en-US" dirty="0"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2106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7950541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140488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33643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750021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Summer 21-22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 err="1" smtClean="0"/>
                        <a:t>Noboranjan</a:t>
                      </a:r>
                      <a:r>
                        <a:rPr lang="en-US" i="1" baseline="0" dirty="0" smtClean="0"/>
                        <a:t> </a:t>
                      </a:r>
                      <a:r>
                        <a:rPr lang="en-US" i="1" baseline="0" dirty="0" err="1" smtClean="0"/>
                        <a:t>Dey</a:t>
                      </a:r>
                      <a:r>
                        <a:rPr lang="en-US" i="1" dirty="0" smtClean="0"/>
                        <a:t>; noboranjan@aiub.edu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382549" cy="484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Computer Organization and Architecture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9342" y="411453"/>
            <a:ext cx="6210749" cy="1088136"/>
          </a:xfrm>
        </p:spPr>
        <p:txBody>
          <a:bodyPr>
            <a:noAutofit/>
          </a:bodyPr>
          <a:lstStyle/>
          <a:p>
            <a:r>
              <a:rPr lang="en-US" sz="44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Signed Conditional Jumps</a:t>
            </a:r>
            <a:endParaRPr lang="en-US" sz="440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4" name="Shape 91"/>
          <p:cNvGraphicFramePr/>
          <p:nvPr>
            <p:extLst>
              <p:ext uri="{D42A27DB-BD31-4B8C-83A1-F6EECF244321}">
                <p14:modId xmlns:p14="http://schemas.microsoft.com/office/powerpoint/2010/main" val="3990164781"/>
              </p:ext>
            </p:extLst>
          </p:nvPr>
        </p:nvGraphicFramePr>
        <p:xfrm>
          <a:off x="336885" y="2189748"/>
          <a:ext cx="8422103" cy="3765884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5438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41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8628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JG or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JNLE</a:t>
                      </a:r>
                      <a:endParaRPr lang="en-US" sz="180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Jump if Greater than</a:t>
                      </a:r>
                    </a:p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Jump if Not Less than or Equal to </a:t>
                      </a:r>
                      <a:endParaRPr lang="en-US" sz="180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ZF = 0 and 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SF = OF</a:t>
                      </a:r>
                      <a:endParaRPr lang="en-US" sz="180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269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JGE   or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JNL</a:t>
                      </a:r>
                      <a:endParaRPr lang="en-US" sz="180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Jump if Greater than or Equal to</a:t>
                      </a:r>
                    </a:p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Jump if Not less than or Equal to </a:t>
                      </a:r>
                      <a:endParaRPr lang="en-US" sz="180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SF = OF</a:t>
                      </a:r>
                      <a:endParaRPr lang="en-US" sz="180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175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JL  or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JNGE</a:t>
                      </a:r>
                      <a:endParaRPr lang="en-US" sz="180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18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Jump if less than</a:t>
                      </a:r>
                    </a:p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18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Jump if not greater than or equal</a:t>
                      </a:r>
                      <a:endParaRPr lang="en-US" sz="180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SF&lt;&gt;OF</a:t>
                      </a:r>
                      <a:endParaRPr lang="en-US" sz="180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4514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JLE   or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JNG</a:t>
                      </a:r>
                      <a:endParaRPr lang="en-US" sz="180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Jump if less than or Equal</a:t>
                      </a:r>
                    </a:p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Jump if not greater than</a:t>
                      </a:r>
                      <a:endParaRPr lang="en-US" sz="180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18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ZF = 1 or SF&lt;&gt; OF</a:t>
                      </a:r>
                      <a:endParaRPr lang="en-US" sz="180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0557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0899" y="866274"/>
            <a:ext cx="6210749" cy="1138642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/>
            </a:r>
            <a:br>
              <a:rPr lang="en-US" sz="40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</a:br>
            <a:r>
              <a:rPr lang="en-US" sz="40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/>
            </a:r>
            <a:br>
              <a:rPr lang="en-US" sz="40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</a:br>
            <a:r>
              <a:rPr lang="en-US" sz="40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/>
            </a:r>
            <a:br>
              <a:rPr lang="en-US" sz="40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</a:br>
            <a:r>
              <a:rPr lang="en-US" sz="40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/>
            </a:r>
            <a:br>
              <a:rPr lang="en-US" sz="40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</a:br>
            <a:r>
              <a:rPr lang="en-US" sz="40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Unsigned Conditional Jumps</a:t>
            </a:r>
            <a:r>
              <a:rPr lang="en-US" sz="1800" b="1" dirty="0">
                <a:solidFill>
                  <a:srgbClr val="FFFFFF"/>
                </a:solidFill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/>
            </a:r>
            <a:br>
              <a:rPr lang="en-US" sz="1800" b="1" dirty="0">
                <a:solidFill>
                  <a:srgbClr val="FFFFFF"/>
                </a:solidFill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</a:br>
            <a:endParaRPr lang="en-US" sz="1800" dirty="0">
              <a:solidFill>
                <a:schemeClr val="tx1"/>
              </a:solidFill>
              <a:latin typeface="+mn-lt"/>
            </a:endParaRPr>
          </a:p>
        </p:txBody>
      </p:sp>
      <p:graphicFrame>
        <p:nvGraphicFramePr>
          <p:cNvPr id="5" name="Shape 97"/>
          <p:cNvGraphicFramePr/>
          <p:nvPr>
            <p:extLst>
              <p:ext uri="{D42A27DB-BD31-4B8C-83A1-F6EECF244321}">
                <p14:modId xmlns:p14="http://schemas.microsoft.com/office/powerpoint/2010/main" val="3898482543"/>
              </p:ext>
            </p:extLst>
          </p:nvPr>
        </p:nvGraphicFramePr>
        <p:xfrm>
          <a:off x="300789" y="2237874"/>
          <a:ext cx="8205538" cy="3714983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5041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382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3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8750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JA or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JNBE</a:t>
                      </a:r>
                      <a:endParaRPr lang="en-US" sz="2000" i="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Jump if Above</a:t>
                      </a:r>
                    </a:p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Jump if Not Below or Equal to </a:t>
                      </a:r>
                      <a:endParaRPr lang="en-US" sz="200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ZF = 0 and 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CF = 0</a:t>
                      </a:r>
                      <a:endParaRPr lang="en-US" sz="200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9416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JAE   or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JNB</a:t>
                      </a:r>
                      <a:endParaRPr lang="en-US" sz="2000" i="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Jump if Above or Equal to</a:t>
                      </a:r>
                    </a:p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Jump if Not Below </a:t>
                      </a:r>
                      <a:endParaRPr lang="en-US" sz="200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CF = 0</a:t>
                      </a:r>
                      <a:endParaRPr lang="en-US" sz="200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809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JB  or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JNAE</a:t>
                      </a:r>
                      <a:endParaRPr lang="en-US" sz="2000" i="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Jump if Below</a:t>
                      </a:r>
                    </a:p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Jump if not Above or Equal</a:t>
                      </a:r>
                      <a:endParaRPr lang="en-US" sz="200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CF = 1</a:t>
                      </a:r>
                      <a:endParaRPr lang="en-US" sz="200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9972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JBE   or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JNA</a:t>
                      </a:r>
                      <a:endParaRPr lang="en-US" sz="200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20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Jump if Below or Equal</a:t>
                      </a:r>
                    </a:p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20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Jump if Not Above</a:t>
                      </a:r>
                      <a:endParaRPr lang="en-US" sz="2000" i="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</a:rPr>
                        <a:t>CF=1 or ZF = 1</a:t>
                      </a:r>
                      <a:endParaRPr lang="en-US" sz="2000" i="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+mn-lt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9013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Shape 103"/>
          <p:cNvGraphicFramePr/>
          <p:nvPr>
            <p:extLst>
              <p:ext uri="{D42A27DB-BD31-4B8C-83A1-F6EECF244321}">
                <p14:modId xmlns:p14="http://schemas.microsoft.com/office/powerpoint/2010/main" val="3036816085"/>
              </p:ext>
            </p:extLst>
          </p:nvPr>
        </p:nvGraphicFramePr>
        <p:xfrm>
          <a:off x="240633" y="1515977"/>
          <a:ext cx="8903367" cy="5039293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6320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816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96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24951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JE or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JZ</a:t>
                      </a:r>
                      <a:endParaRPr lang="en-US" sz="2000" b="0" i="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20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Jump if Equal</a:t>
                      </a:r>
                    </a:p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20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Jump if equal to Zero</a:t>
                      </a:r>
                      <a:endParaRPr lang="en-US" sz="2000" b="0" i="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ZF = 1</a:t>
                      </a:r>
                      <a:endParaRPr lang="en-US" sz="2000" b="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852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JNE   or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JNZ</a:t>
                      </a:r>
                      <a:endParaRPr lang="en-US" sz="2000" b="0" i="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Jump if Not Equal</a:t>
                      </a:r>
                    </a:p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Jump if Not Zero </a:t>
                      </a:r>
                      <a:endParaRPr lang="en-US" sz="2000" b="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ZF = 0</a:t>
                      </a:r>
                      <a:endParaRPr lang="en-US" sz="2000" b="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96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JC </a:t>
                      </a:r>
                      <a:endParaRPr lang="en-US" sz="2000" b="0" i="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20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Jump if Carry</a:t>
                      </a:r>
                      <a:endParaRPr lang="en-US" sz="2000" b="0" i="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CF = 1</a:t>
                      </a: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CF = 0</a:t>
                      </a:r>
                      <a:endParaRPr lang="en-US" sz="2000" b="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6934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JNC</a:t>
                      </a:r>
                      <a:endParaRPr lang="en-US" sz="2000" b="0" i="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20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Jump if no Carry</a:t>
                      </a:r>
                      <a:endParaRPr lang="en-US" sz="2000" b="0" i="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CF=0</a:t>
                      </a:r>
                      <a:endParaRPr lang="en-US" sz="2000" b="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425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JO</a:t>
                      </a:r>
                      <a:endParaRPr lang="en-US" sz="2000" b="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20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Jump if Overflow</a:t>
                      </a:r>
                      <a:endParaRPr lang="en-US" sz="2000" b="0" i="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CF=1 or ZF = 1</a:t>
                      </a:r>
                      <a:endParaRPr lang="en-US" sz="2000" b="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425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JNO</a:t>
                      </a:r>
                      <a:endParaRPr lang="en-US" sz="2000" b="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509484" marR="0" lvl="0" indent="-509484" algn="l" rtl="0">
                        <a:spcBef>
                          <a:spcPts val="0"/>
                        </a:spcBef>
                        <a:buClr>
                          <a:srgbClr val="FFFFFF"/>
                        </a:buClr>
                        <a:buSzPct val="75000"/>
                        <a:buFont typeface="Helvetica Neue"/>
                        <a:buChar char="•"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Jump if No Overflow</a:t>
                      </a:r>
                      <a:endParaRPr lang="en-US" sz="2000" b="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OF=1</a:t>
                      </a:r>
                      <a:endParaRPr lang="en-US" sz="2000" b="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425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JS</a:t>
                      </a:r>
                      <a:endParaRPr lang="en-US" sz="2000" b="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Jump if Sign Negative</a:t>
                      </a:r>
                      <a:endParaRPr lang="en-US" sz="2000" b="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SF = 1</a:t>
                      </a:r>
                      <a:endParaRPr lang="en-US" sz="2000" b="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425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JNS</a:t>
                      </a:r>
                      <a:endParaRPr lang="en-US" sz="2000" b="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Jump if Non-Negative Sign</a:t>
                      </a:r>
                      <a:endParaRPr lang="en-US" sz="2000" b="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SF =0</a:t>
                      </a:r>
                      <a:endParaRPr lang="en-US" sz="2000" b="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425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JP/JPE</a:t>
                      </a:r>
                      <a:endParaRPr lang="en-US" sz="2000" b="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Jump if Parity Even</a:t>
                      </a:r>
                      <a:endParaRPr lang="en-US" sz="2000" b="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PF=1</a:t>
                      </a:r>
                      <a:endParaRPr lang="en-US" sz="2000" b="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4257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JNP/JPO</a:t>
                      </a:r>
                      <a:endParaRPr lang="en-US" sz="2000" b="0" i="0" u="none" strike="noStrike" cap="none" baseline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Jump if parity Odd</a:t>
                      </a:r>
                      <a:endParaRPr lang="en-US" sz="2000" b="0" i="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buSzPct val="25000"/>
                        <a:buNone/>
                      </a:pPr>
                      <a:r>
                        <a:rPr lang="en-US" sz="2000" u="none" strike="noStrike" cap="none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PF=0</a:t>
                      </a:r>
                      <a:endParaRPr lang="en-US" sz="2000" b="0" i="0" u="none" strike="noStrike" cap="none" baseline="0" dirty="0">
                        <a:solidFill>
                          <a:srgbClr val="FFFF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entury Gothic" panose="020B0502020202020204" pitchFamily="34" charset="0"/>
                      </a:endParaRPr>
                    </a:p>
                  </a:txBody>
                  <a:tcPr marL="50800" marR="50800" marT="50800" marB="5080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754E002-EF18-F941-EAE1-AB4A2D26CDFC}"/>
              </a:ext>
            </a:extLst>
          </p:cNvPr>
          <p:cNvSpPr txBox="1"/>
          <p:nvPr/>
        </p:nvSpPr>
        <p:spPr>
          <a:xfrm>
            <a:off x="240633" y="694565"/>
            <a:ext cx="45790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latin typeface="+mn-lt"/>
                <a:ea typeface="Helvetica Neue"/>
                <a:cs typeface="Helvetica Neue"/>
                <a:sym typeface="Helvetica Neue"/>
              </a:rPr>
              <a:t>Single-Flag Jumps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478489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0584" y="878305"/>
            <a:ext cx="6460079" cy="926432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Conditional Jumps Interpretation</a:t>
            </a:r>
            <a:r>
              <a:rPr lang="en-US" sz="4000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	</a:t>
            </a:r>
            <a:endParaRPr lang="en-US" sz="1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0316" y="2021304"/>
            <a:ext cx="879508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86726" lvl="0" indent="-486726"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1600" dirty="0">
                <a:ea typeface="Helvetica Neue"/>
                <a:cs typeface="Helvetica Neue"/>
                <a:sym typeface="Helvetica Neue"/>
              </a:rPr>
              <a:t>Signed JUMPs correspond to an analogous unsigned JUMPs (i.e. JG is equivalent to JA)</a:t>
            </a:r>
          </a:p>
          <a:p>
            <a:pPr marL="486726" lvl="0" indent="-486726"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endParaRPr lang="en-US" sz="1600" dirty="0">
              <a:ea typeface="Helvetica Neue"/>
              <a:cs typeface="Helvetica Neue"/>
              <a:sym typeface="Helvetica Neue"/>
            </a:endParaRPr>
          </a:p>
          <a:p>
            <a:pPr marL="486726" lvl="0" indent="-486726"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1600" dirty="0">
                <a:ea typeface="Helvetica Neue"/>
                <a:cs typeface="Helvetica Neue"/>
                <a:sym typeface="Helvetica Neue"/>
              </a:rPr>
              <a:t>Signed jump’s operates on ZF, SF and OF</a:t>
            </a:r>
          </a:p>
          <a:p>
            <a:pPr marL="486726" lvl="0" indent="-486726"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endParaRPr lang="en-US" sz="1600" dirty="0">
              <a:ea typeface="Helvetica Neue"/>
              <a:cs typeface="Helvetica Neue"/>
              <a:sym typeface="Helvetica Neue"/>
            </a:endParaRPr>
          </a:p>
          <a:p>
            <a:pPr marL="486726" lvl="0" indent="-486726"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1600" dirty="0">
                <a:ea typeface="Helvetica Neue"/>
                <a:cs typeface="Helvetica Neue"/>
                <a:sym typeface="Helvetica Neue"/>
              </a:rPr>
              <a:t>Unsigned JUMP’s operates on ZF and CF</a:t>
            </a:r>
          </a:p>
          <a:p>
            <a:pPr marL="486726" lvl="0" indent="-486726"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endParaRPr lang="en-US" sz="1600" dirty="0">
              <a:ea typeface="Helvetica Neue"/>
              <a:cs typeface="Helvetica Neue"/>
              <a:sym typeface="Helvetica Neue"/>
            </a:endParaRPr>
          </a:p>
          <a:p>
            <a:pPr marL="486726" lvl="0" indent="-486726"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1600" dirty="0">
                <a:ea typeface="Helvetica Neue"/>
                <a:cs typeface="Helvetica Neue"/>
                <a:sym typeface="Helvetica Neue"/>
              </a:rPr>
              <a:t>Using wrong kind of JUMP can lead to wrong results. For example: for AX= 7FFFh and BX= 8000h</a:t>
            </a:r>
          </a:p>
          <a:p>
            <a:pPr marL="486726" lvl="0" indent="-486726"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endParaRPr lang="en-US" sz="1600" b="1" dirty="0">
              <a:ea typeface="Helvetica Neue"/>
              <a:cs typeface="Helvetica Neue"/>
              <a:sym typeface="Helvetica Neue"/>
            </a:endParaRPr>
          </a:p>
          <a:p>
            <a:pPr marL="486726" lvl="0" indent="-486726"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1600" b="1" dirty="0">
                <a:ea typeface="Helvetica Neue"/>
                <a:cs typeface="Helvetica Neue"/>
                <a:sym typeface="Helvetica Neue"/>
              </a:rPr>
              <a:t>                          CMP AX,BX</a:t>
            </a:r>
          </a:p>
          <a:p>
            <a:pPr marL="486726" lvl="0" indent="-486726"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endParaRPr lang="en-US" sz="1600" b="1" dirty="0">
              <a:ea typeface="Helvetica Neue"/>
              <a:cs typeface="Helvetica Neue"/>
              <a:sym typeface="Helvetica Neue"/>
            </a:endParaRPr>
          </a:p>
          <a:p>
            <a:pPr marL="486726" lvl="0" indent="-486726"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1600" b="1" dirty="0">
                <a:ea typeface="Helvetica Neue"/>
                <a:cs typeface="Helvetica Neue"/>
                <a:sym typeface="Helvetica Neue"/>
              </a:rPr>
              <a:t>                        JA BELOW</a:t>
            </a:r>
          </a:p>
          <a:p>
            <a:pPr marL="486726" lvl="0" indent="-486726"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endParaRPr lang="en-US" sz="1600" b="1" dirty="0">
              <a:ea typeface="Helvetica Neue"/>
              <a:cs typeface="Helvetica Neue"/>
              <a:sym typeface="Helvetica Neue"/>
            </a:endParaRPr>
          </a:p>
          <a:p>
            <a:pPr marL="486726" lvl="0" indent="-486726"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1600" dirty="0">
                <a:ea typeface="Helvetica Neue"/>
                <a:cs typeface="Helvetica Neue"/>
                <a:sym typeface="Helvetica Neue"/>
              </a:rPr>
              <a:t>Even though 7FFFh&gt;8000h in a signed sense, the program does not jump to label BELOW. Because</a:t>
            </a:r>
          </a:p>
          <a:p>
            <a:pPr marL="486726" lvl="0" indent="-486726"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endParaRPr lang="en-US" sz="1600" dirty="0">
              <a:ea typeface="Helvetica Neue"/>
              <a:cs typeface="Helvetica Neue"/>
              <a:sym typeface="Helvetica Neue"/>
            </a:endParaRPr>
          </a:p>
          <a:p>
            <a:pPr marL="486726" lvl="0" indent="-486726"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1600" dirty="0">
                <a:ea typeface="Helvetica Neue"/>
                <a:cs typeface="Helvetica Neue"/>
                <a:sym typeface="Helvetica Neue"/>
              </a:rPr>
              <a:t>In unsigned sense (JA)  7FFFh &lt; 8000h</a:t>
            </a:r>
          </a:p>
        </p:txBody>
      </p:sp>
    </p:spTree>
    <p:extLst>
      <p:ext uri="{BB962C8B-B14F-4D97-AF65-F5344CB8AC3E}">
        <p14:creationId xmlns:p14="http://schemas.microsoft.com/office/powerpoint/2010/main" val="23032727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0584" y="878305"/>
            <a:ext cx="6460079" cy="926432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Working with Characters</a:t>
            </a:r>
            <a:endParaRPr lang="en-US" sz="1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05326" y="2562456"/>
            <a:ext cx="7411453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38388" lvl="0" indent="-938388"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000" dirty="0">
                <a:ea typeface="Helvetica Neue"/>
                <a:cs typeface="Helvetica Neue"/>
                <a:sym typeface="Helvetica Neue"/>
              </a:rPr>
              <a:t>To deal with ASCII character set, either Signed or Unsigned jumps may be used.</a:t>
            </a:r>
          </a:p>
          <a:p>
            <a:pPr marL="0" lvl="1">
              <a:spcBef>
                <a:spcPts val="4200"/>
              </a:spcBef>
              <a:buClr>
                <a:srgbClr val="FFFFFF"/>
              </a:buClr>
              <a:buSzPct val="25000"/>
            </a:pPr>
            <a:r>
              <a:rPr lang="en-US" sz="2000" dirty="0">
                <a:ea typeface="Helvetica Neue"/>
                <a:cs typeface="Helvetica Neue"/>
                <a:sym typeface="Helvetica Neue"/>
              </a:rPr>
              <a:t>  </a:t>
            </a:r>
            <a:r>
              <a:rPr lang="en-US" sz="2000" b="1" dirty="0">
                <a:ea typeface="Helvetica Neue"/>
                <a:cs typeface="Helvetica Neue"/>
                <a:sym typeface="Helvetica Neue"/>
              </a:rPr>
              <a:t>	i.e. sign bit of a byte in a character is always    zero. </a:t>
            </a:r>
          </a:p>
          <a:p>
            <a:pPr marL="938388" lvl="0" indent="-938388">
              <a:spcBef>
                <a:spcPts val="4200"/>
              </a:spcBef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000" dirty="0">
                <a:ea typeface="Helvetica Neue"/>
                <a:cs typeface="Helvetica Neue"/>
                <a:sym typeface="Helvetica Neue"/>
              </a:rPr>
              <a:t>However, while comparing extended ASCII characters (80h to </a:t>
            </a:r>
            <a:r>
              <a:rPr lang="en-US" sz="2000" dirty="0" err="1">
                <a:ea typeface="Helvetica Neue"/>
                <a:cs typeface="Helvetica Neue"/>
                <a:sym typeface="Helvetica Neue"/>
              </a:rPr>
              <a:t>FFh</a:t>
            </a:r>
            <a:r>
              <a:rPr lang="en-US" sz="2000" dirty="0">
                <a:ea typeface="Helvetica Neue"/>
                <a:cs typeface="Helvetica Neue"/>
                <a:sym typeface="Helvetica Neue"/>
              </a:rPr>
              <a:t> ), UNSIGNED jumps should be used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654995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0584" y="878305"/>
            <a:ext cx="6460079" cy="926432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JMP Instruction</a:t>
            </a:r>
            <a:endParaRPr lang="en-US" sz="1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29389" y="2272768"/>
            <a:ext cx="7603957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38388" lvl="0" indent="-938388"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000" dirty="0">
                <a:ea typeface="Helvetica Neue"/>
                <a:cs typeface="Helvetica Neue"/>
                <a:sym typeface="Helvetica Neue"/>
              </a:rPr>
              <a:t>JMP instruction causes an unconditional transfer of control.</a:t>
            </a:r>
          </a:p>
          <a:p>
            <a:pPr lvl="0">
              <a:spcBef>
                <a:spcPts val="4200"/>
              </a:spcBef>
              <a:buClr>
                <a:srgbClr val="FFFFFF"/>
              </a:buClr>
              <a:buSzPct val="75000"/>
            </a:pPr>
            <a:r>
              <a:rPr lang="en-US" sz="2000" b="1" dirty="0">
                <a:ea typeface="Helvetica Neue"/>
                <a:cs typeface="Helvetica Neue"/>
                <a:sym typeface="Helvetica Neue"/>
              </a:rPr>
              <a:t>                   JMP destination</a:t>
            </a:r>
          </a:p>
          <a:p>
            <a:pPr marL="938388" lvl="0" indent="-938388">
              <a:spcBef>
                <a:spcPts val="4200"/>
              </a:spcBef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000" dirty="0">
                <a:ea typeface="Helvetica Neue"/>
                <a:cs typeface="Helvetica Neue"/>
                <a:sym typeface="Helvetica Neue"/>
              </a:rPr>
              <a:t>Destination is usually a label in the same segment as the JMP itself. [ref: appendix - F]</a:t>
            </a:r>
          </a:p>
          <a:p>
            <a:pPr marL="938388" lvl="0" indent="-938388">
              <a:spcBef>
                <a:spcPts val="4200"/>
              </a:spcBef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000" dirty="0">
                <a:ea typeface="Helvetica Neue"/>
                <a:cs typeface="Helvetica Neue"/>
                <a:sym typeface="Helvetica Neue"/>
              </a:rPr>
              <a:t>To get around the range of restriction of a conditional jump, JMP can be used. </a:t>
            </a:r>
          </a:p>
        </p:txBody>
      </p:sp>
    </p:spTree>
    <p:extLst>
      <p:ext uri="{BB962C8B-B14F-4D97-AF65-F5344CB8AC3E}">
        <p14:creationId xmlns:p14="http://schemas.microsoft.com/office/powerpoint/2010/main" val="23904209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0584" y="878305"/>
            <a:ext cx="6460079" cy="926432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JMP Vs JNZ</a:t>
            </a:r>
            <a:endParaRPr lang="en-US" sz="1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hape 127"/>
          <p:cNvSpPr txBox="1">
            <a:spLocks/>
          </p:cNvSpPr>
          <p:nvPr/>
        </p:nvSpPr>
        <p:spPr>
          <a:xfrm>
            <a:off x="421984" y="2021305"/>
            <a:ext cx="3863699" cy="4125272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TOP:</a:t>
            </a:r>
          </a:p>
          <a:p>
            <a:pPr>
              <a:spcBef>
                <a:spcPts val="420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	DEC CX</a:t>
            </a:r>
          </a:p>
          <a:p>
            <a:pPr>
              <a:spcBef>
                <a:spcPts val="420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	</a:t>
            </a:r>
            <a:r>
              <a:rPr lang="en-US" sz="24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JNZ</a:t>
            </a: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 TOP</a:t>
            </a:r>
          </a:p>
          <a:p>
            <a:pPr>
              <a:spcBef>
                <a:spcPts val="420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	MOV AX,BX</a:t>
            </a:r>
          </a:p>
        </p:txBody>
      </p:sp>
      <p:sp>
        <p:nvSpPr>
          <p:cNvPr id="6" name="Shape 128"/>
          <p:cNvSpPr/>
          <p:nvPr/>
        </p:nvSpPr>
        <p:spPr>
          <a:xfrm>
            <a:off x="4285683" y="1256519"/>
            <a:ext cx="4397102" cy="565484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TOP: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0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	DEC CX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0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	</a:t>
            </a:r>
            <a:r>
              <a:rPr lang="en-US" sz="2000" b="1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JNZ</a:t>
            </a:r>
            <a:r>
              <a:rPr lang="en-US" sz="2000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 BOTTOM  </a:t>
            </a:r>
            <a:r>
              <a:rPr lang="en-US" sz="2000" b="0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; keep looping till CX&gt;0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2000" b="0" i="0" u="none" strike="noStrike" cap="none" baseline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0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	</a:t>
            </a:r>
            <a:r>
              <a:rPr lang="en-US" sz="2000" b="1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JMP</a:t>
            </a:r>
            <a:r>
              <a:rPr lang="en-US" sz="2000" b="0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 EXIT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2000" b="0" i="0" u="none" strike="noStrike" cap="none" baseline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BOTTOM: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endParaRPr lang="en-US" sz="2000" b="1" i="0" u="none" strike="noStrike" cap="none" baseline="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0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	</a:t>
            </a:r>
            <a:r>
              <a:rPr lang="en-US" sz="2000" b="1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JMP </a:t>
            </a:r>
            <a:r>
              <a:rPr lang="en-US" sz="2000" b="0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TOP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EXIT: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0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	MOV AX,BX</a:t>
            </a:r>
          </a:p>
        </p:txBody>
      </p:sp>
    </p:spTree>
    <p:extLst>
      <p:ext uri="{BB962C8B-B14F-4D97-AF65-F5344CB8AC3E}">
        <p14:creationId xmlns:p14="http://schemas.microsoft.com/office/powerpoint/2010/main" val="29511418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0584" y="1010652"/>
            <a:ext cx="6460079" cy="926432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High-Level Language Structures</a:t>
            </a:r>
            <a:endParaRPr lang="en-US" sz="1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73857" y="2632173"/>
            <a:ext cx="7903869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38388" lvl="0" indent="-938388"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000" dirty="0">
                <a:ea typeface="Helvetica Neue"/>
                <a:cs typeface="Helvetica Neue"/>
                <a:sym typeface="Helvetica Neue"/>
              </a:rPr>
              <a:t>Jump can be used to implement branches and loops</a:t>
            </a:r>
          </a:p>
          <a:p>
            <a:pPr marL="938388" lvl="0" indent="-938388">
              <a:spcBef>
                <a:spcPts val="4200"/>
              </a:spcBef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000" dirty="0">
                <a:ea typeface="Helvetica Neue"/>
                <a:cs typeface="Helvetica Neue"/>
                <a:sym typeface="Helvetica Neue"/>
              </a:rPr>
              <a:t>As the Jump is so primitive, it is difficult to code an algorithm with jumps without some guidelines.</a:t>
            </a:r>
          </a:p>
          <a:p>
            <a:pPr marL="938388" lvl="0" indent="-938388">
              <a:spcBef>
                <a:spcPts val="4200"/>
              </a:spcBef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000" dirty="0">
                <a:ea typeface="Helvetica Neue"/>
                <a:cs typeface="Helvetica Neue"/>
                <a:sym typeface="Helvetica Neue"/>
              </a:rPr>
              <a:t>The High-level languages (conditional IF-ELSE and While loops) can be simulated in assembly.</a:t>
            </a:r>
          </a:p>
        </p:txBody>
      </p:sp>
    </p:spTree>
    <p:extLst>
      <p:ext uri="{BB962C8B-B14F-4D97-AF65-F5344CB8AC3E}">
        <p14:creationId xmlns:p14="http://schemas.microsoft.com/office/powerpoint/2010/main" val="20281644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0584" y="1010652"/>
            <a:ext cx="6460079" cy="926432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Branching Structures</a:t>
            </a:r>
            <a:endParaRPr lang="en-US" sz="1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50584" y="2081463"/>
            <a:ext cx="7194885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lvl="0" indent="-571500"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000" dirty="0">
                <a:ea typeface="Helvetica Neue"/>
                <a:cs typeface="Helvetica Neue"/>
                <a:sym typeface="Helvetica Neue"/>
              </a:rPr>
              <a:t>Branching structures enable a program to take different paths, depending on conditions. </a:t>
            </a:r>
          </a:p>
          <a:p>
            <a:pPr marL="571500" lvl="0" indent="-571500">
              <a:spcBef>
                <a:spcPts val="4200"/>
              </a:spcBef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000" dirty="0">
                <a:ea typeface="Helvetica Neue"/>
                <a:cs typeface="Helvetica Neue"/>
                <a:sym typeface="Helvetica Neue"/>
              </a:rPr>
              <a:t>Here, We will look at three structures. </a:t>
            </a:r>
          </a:p>
          <a:p>
            <a:pPr marL="1631950" lvl="2" indent="-742950">
              <a:spcBef>
                <a:spcPts val="4200"/>
              </a:spcBef>
              <a:buClr>
                <a:srgbClr val="FFFFFF"/>
              </a:buClr>
              <a:buSzPct val="75000"/>
              <a:buFont typeface="Helvetica Neue"/>
              <a:buAutoNum type="arabicPeriod"/>
            </a:pPr>
            <a:r>
              <a:rPr lang="en-US" sz="2000" b="1" dirty="0">
                <a:ea typeface="Helvetica Neue"/>
                <a:cs typeface="Helvetica Neue"/>
                <a:sym typeface="Helvetica Neue"/>
              </a:rPr>
              <a:t>1. IF-THEN</a:t>
            </a:r>
          </a:p>
          <a:p>
            <a:pPr marL="1631950" lvl="2" indent="-742950">
              <a:spcBef>
                <a:spcPts val="4200"/>
              </a:spcBef>
              <a:buClr>
                <a:srgbClr val="FFFFFF"/>
              </a:buClr>
              <a:buSzPct val="75000"/>
              <a:buFont typeface="Helvetica Neue"/>
              <a:buAutoNum type="arabicPeriod"/>
            </a:pPr>
            <a:r>
              <a:rPr lang="en-US" sz="2000" b="1" dirty="0">
                <a:ea typeface="Helvetica Neue"/>
                <a:cs typeface="Helvetica Neue"/>
                <a:sym typeface="Helvetica Neue"/>
              </a:rPr>
              <a:t>2. IF-THEN-ELSE </a:t>
            </a:r>
          </a:p>
          <a:p>
            <a:pPr marL="1631950" lvl="2" indent="-742950">
              <a:spcBef>
                <a:spcPts val="4200"/>
              </a:spcBef>
              <a:buClr>
                <a:srgbClr val="FFFFFF"/>
              </a:buClr>
              <a:buSzPct val="75000"/>
              <a:buFont typeface="Helvetica Neue"/>
              <a:buAutoNum type="arabicPeriod"/>
            </a:pPr>
            <a:r>
              <a:rPr lang="en-US" sz="2000" b="1" dirty="0">
                <a:ea typeface="Helvetica Neue"/>
                <a:cs typeface="Helvetica Neue"/>
                <a:sym typeface="Helvetica Neue"/>
              </a:rPr>
              <a:t>3. CASE</a:t>
            </a:r>
          </a:p>
        </p:txBody>
      </p:sp>
    </p:spTree>
    <p:extLst>
      <p:ext uri="{BB962C8B-B14F-4D97-AF65-F5344CB8AC3E}">
        <p14:creationId xmlns:p14="http://schemas.microsoft.com/office/powerpoint/2010/main" val="21371300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0584" y="1010652"/>
            <a:ext cx="6460079" cy="926432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IF-THEN</a:t>
            </a:r>
            <a:endParaRPr lang="en-US" sz="1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Shape 148"/>
          <p:cNvSpPr txBox="1">
            <a:spLocks/>
          </p:cNvSpPr>
          <p:nvPr/>
        </p:nvSpPr>
        <p:spPr>
          <a:xfrm>
            <a:off x="650584" y="2041357"/>
            <a:ext cx="4003502" cy="4624137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4500" indent="-444500"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20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IF condition is true.</a:t>
            </a:r>
          </a:p>
          <a:p>
            <a:pPr marL="444500" indent="-444500">
              <a:spcBef>
                <a:spcPts val="420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20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	THEN </a:t>
            </a:r>
          </a:p>
          <a:p>
            <a:pPr marL="444500" indent="-444500">
              <a:spcBef>
                <a:spcPts val="420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20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		execute true-branch statements </a:t>
            </a:r>
          </a:p>
          <a:p>
            <a:pPr marL="444500" indent="-444500">
              <a:spcBef>
                <a:spcPts val="420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20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END_IF</a:t>
            </a:r>
          </a:p>
        </p:txBody>
      </p:sp>
      <p:pic>
        <p:nvPicPr>
          <p:cNvPr id="6" name="Shape 14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041232" y="2418346"/>
            <a:ext cx="3429000" cy="35372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56245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7"/>
            <a:ext cx="7754112" cy="3551963"/>
          </a:xfrm>
        </p:spPr>
        <p:txBody>
          <a:bodyPr>
            <a:noAutofit/>
          </a:bodyPr>
          <a:lstStyle/>
          <a:p>
            <a:pPr marL="431800" lvl="1" algn="l">
              <a:spcBef>
                <a:spcPts val="4200"/>
              </a:spcBef>
              <a:buClr>
                <a:srgbClr val="FFFFFF"/>
              </a:buClr>
              <a:buSzPct val="75000"/>
            </a:pPr>
            <a:r>
              <a:rPr lang="en-US" sz="24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Decision making and repeating statement</a:t>
            </a:r>
          </a:p>
          <a:p>
            <a:pPr marL="431800" lvl="1" algn="l">
              <a:spcBef>
                <a:spcPts val="4200"/>
              </a:spcBef>
              <a:buClr>
                <a:srgbClr val="FFFFFF"/>
              </a:buClr>
              <a:buSzPct val="75000"/>
            </a:pPr>
            <a:r>
              <a:rPr lang="en-US" sz="24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Jump and loop instructions</a:t>
            </a:r>
          </a:p>
          <a:p>
            <a:pPr marL="431800" lvl="1" algn="l">
              <a:spcBef>
                <a:spcPts val="4200"/>
              </a:spcBef>
              <a:buClr>
                <a:srgbClr val="FFFFFF"/>
              </a:buClr>
              <a:buSzPct val="75000"/>
            </a:pPr>
            <a:r>
              <a:rPr lang="en-US" sz="24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Algorithm conversion to assembly language</a:t>
            </a:r>
          </a:p>
          <a:p>
            <a:pPr marL="431800" lvl="1" algn="l">
              <a:spcBef>
                <a:spcPts val="4200"/>
              </a:spcBef>
              <a:buClr>
                <a:srgbClr val="FFFFFF"/>
              </a:buClr>
              <a:buSzPct val="75000"/>
            </a:pPr>
            <a:r>
              <a:rPr lang="en-US" sz="2400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High-Level Language Structures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4242" y="-1383631"/>
            <a:ext cx="6460079" cy="926432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sz="4000" b="1" dirty="0">
                <a:latin typeface="+mn-lt"/>
                <a:ea typeface="Helvetica Neue"/>
                <a:cs typeface="Helvetica Neue"/>
                <a:sym typeface="Helvetica Neue"/>
              </a:rPr>
              <a:t>A Pseudo Code , Algorithm and Code for IF-THEN</a:t>
            </a:r>
            <a:endParaRPr lang="en-US" sz="1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77972" y="2060512"/>
            <a:ext cx="7255041" cy="186512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444500" lvl="0" indent="-444500">
              <a:lnSpc>
                <a:spcPct val="80000"/>
              </a:lnSpc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dirty="0">
                <a:ea typeface="Helvetica Neue"/>
                <a:cs typeface="Helvetica Neue"/>
                <a:sym typeface="Helvetica Neue"/>
              </a:rPr>
              <a:t>The condition is an expression that is either true or false.</a:t>
            </a:r>
          </a:p>
          <a:p>
            <a:pPr marL="444500" lvl="0" indent="-444500">
              <a:lnSpc>
                <a:spcPct val="80000"/>
              </a:lnSpc>
              <a:buClr>
                <a:srgbClr val="FFFFFF"/>
              </a:buClr>
              <a:buSzPct val="75000"/>
              <a:buFont typeface="Helvetica Neue"/>
              <a:buChar char="•"/>
            </a:pPr>
            <a:endParaRPr lang="en-US" dirty="0">
              <a:ea typeface="Helvetica Neue"/>
              <a:cs typeface="Helvetica Neue"/>
              <a:sym typeface="Helvetica Neue"/>
            </a:endParaRPr>
          </a:p>
          <a:p>
            <a:pPr marL="444500" lvl="0" indent="-444500">
              <a:lnSpc>
                <a:spcPct val="80000"/>
              </a:lnSpc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dirty="0">
                <a:ea typeface="Helvetica Neue"/>
                <a:cs typeface="Helvetica Neue"/>
                <a:sym typeface="Helvetica Neue"/>
              </a:rPr>
              <a:t>lf It is true, the true-branch statements are executed.</a:t>
            </a:r>
          </a:p>
          <a:p>
            <a:pPr marL="444500" lvl="0" indent="-444500">
              <a:lnSpc>
                <a:spcPct val="80000"/>
              </a:lnSpc>
              <a:buClr>
                <a:srgbClr val="FFFFFF"/>
              </a:buClr>
              <a:buSzPct val="75000"/>
              <a:buFont typeface="Helvetica Neue"/>
              <a:buChar char="•"/>
            </a:pPr>
            <a:endParaRPr lang="en-US" dirty="0">
              <a:ea typeface="Helvetica Neue"/>
              <a:cs typeface="Helvetica Neue"/>
              <a:sym typeface="Helvetica Neue"/>
            </a:endParaRPr>
          </a:p>
          <a:p>
            <a:pPr marL="444500" lvl="0" indent="-444500">
              <a:lnSpc>
                <a:spcPct val="80000"/>
              </a:lnSpc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dirty="0">
                <a:ea typeface="Helvetica Neue"/>
                <a:cs typeface="Helvetica Neue"/>
                <a:sym typeface="Helvetica Neue"/>
              </a:rPr>
              <a:t>lf It is false, nothing is done, and the program goes on to whatever follows. </a:t>
            </a:r>
          </a:p>
          <a:p>
            <a:pPr marL="444500" lvl="0" indent="-444500">
              <a:lnSpc>
                <a:spcPct val="80000"/>
              </a:lnSpc>
              <a:buClr>
                <a:srgbClr val="FFFFFF"/>
              </a:buClr>
              <a:buSzPct val="75000"/>
              <a:buFont typeface="Helvetica Neue"/>
              <a:buChar char="•"/>
            </a:pPr>
            <a:endParaRPr lang="en-US" dirty="0">
              <a:ea typeface="Helvetica Neue"/>
              <a:cs typeface="Helvetica Neue"/>
              <a:sym typeface="Helvetica Neue"/>
            </a:endParaRPr>
          </a:p>
          <a:p>
            <a:pPr marL="444500" lvl="0" indent="-444500">
              <a:lnSpc>
                <a:spcPct val="80000"/>
              </a:lnSpc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dirty="0">
                <a:ea typeface="Helvetica Neue"/>
                <a:cs typeface="Helvetica Neue"/>
                <a:sym typeface="Helvetica Neue"/>
              </a:rPr>
              <a:t>Example: to Replace a number in AX by its absolute value…</a:t>
            </a:r>
          </a:p>
        </p:txBody>
      </p:sp>
      <p:sp>
        <p:nvSpPr>
          <p:cNvPr id="5" name="Shape 156"/>
          <p:cNvSpPr/>
          <p:nvPr/>
        </p:nvSpPr>
        <p:spPr>
          <a:xfrm>
            <a:off x="577972" y="3925638"/>
            <a:ext cx="3644233" cy="2056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0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IF AX &lt; 0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0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THEN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0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	replace AX by -AX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0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END_IF </a:t>
            </a:r>
          </a:p>
        </p:txBody>
      </p:sp>
      <p:cxnSp>
        <p:nvCxnSpPr>
          <p:cNvPr id="7" name="Shape 158"/>
          <p:cNvCxnSpPr/>
          <p:nvPr/>
        </p:nvCxnSpPr>
        <p:spPr>
          <a:xfrm>
            <a:off x="4730206" y="3925638"/>
            <a:ext cx="9357" cy="2080606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0" name="Shape 157"/>
          <p:cNvSpPr/>
          <p:nvPr/>
        </p:nvSpPr>
        <p:spPr>
          <a:xfrm>
            <a:off x="4978400" y="3822941"/>
            <a:ext cx="3684337" cy="2286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0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	CMP AX, 0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0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	JNL END_IF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0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	NEG AX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0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END_IF: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70019" y="530764"/>
            <a:ext cx="570296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ea typeface="Helvetica Neue"/>
                <a:cs typeface="Helvetica Neue"/>
                <a:sym typeface="Helvetica Neue"/>
              </a:rPr>
              <a:t>A Pseudo Code , Algorithm and Code for IF-THEN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31520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4242" y="-1383631"/>
            <a:ext cx="6460079" cy="926432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sz="4000" b="1" dirty="0">
                <a:latin typeface="+mn-lt"/>
                <a:ea typeface="Helvetica Neue"/>
                <a:cs typeface="Helvetica Neue"/>
                <a:sym typeface="Helvetica Neue"/>
              </a:rPr>
              <a:t>A Pseudo Code , Algorithm and Code for IF-THEN</a:t>
            </a:r>
            <a:endParaRPr lang="en-US" sz="1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85798" y="853929"/>
            <a:ext cx="57029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IF-THEN-ELSE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8" name="Shape 164"/>
          <p:cNvSpPr txBox="1">
            <a:spLocks/>
          </p:cNvSpPr>
          <p:nvPr/>
        </p:nvSpPr>
        <p:spPr>
          <a:xfrm>
            <a:off x="384676" y="1600200"/>
            <a:ext cx="3296987" cy="4547937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4500" indent="-444500"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IF condition is true </a:t>
            </a:r>
          </a:p>
          <a:p>
            <a:pPr marL="444500" indent="-444500">
              <a:buClr>
                <a:srgbClr val="FFFFFF"/>
              </a:buClr>
              <a:buSzPct val="25000"/>
              <a:buFont typeface="Helvetica Neue"/>
              <a:buNone/>
            </a:pPr>
            <a:endParaRPr lang="en-US" b="1" dirty="0">
              <a:solidFill>
                <a:schemeClr val="tx1"/>
              </a:solidFill>
              <a:ea typeface="Helvetica Neue"/>
              <a:cs typeface="Helvetica Neue"/>
              <a:sym typeface="Helvetica Neue"/>
            </a:endParaRPr>
          </a:p>
          <a:p>
            <a:pPr marL="444500" indent="-444500"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	THEN </a:t>
            </a:r>
          </a:p>
          <a:p>
            <a:pPr marL="444500" indent="-444500"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		execute true-branch statements </a:t>
            </a:r>
          </a:p>
          <a:p>
            <a:pPr marL="444500" indent="-444500">
              <a:buClr>
                <a:srgbClr val="FFFFFF"/>
              </a:buClr>
              <a:buSzPct val="25000"/>
              <a:buFont typeface="Helvetica Neue"/>
              <a:buNone/>
            </a:pPr>
            <a:endParaRPr lang="en-US" b="1" dirty="0">
              <a:solidFill>
                <a:schemeClr val="tx1"/>
              </a:solidFill>
              <a:ea typeface="Helvetica Neue"/>
              <a:cs typeface="Helvetica Neue"/>
              <a:sym typeface="Helvetica Neue"/>
            </a:endParaRPr>
          </a:p>
          <a:p>
            <a:pPr marL="444500" indent="-444500"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	ELSE</a:t>
            </a:r>
          </a:p>
          <a:p>
            <a:pPr marL="444500" indent="-444500"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	</a:t>
            </a:r>
          </a:p>
          <a:p>
            <a:pPr marL="444500" indent="-444500"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		execute false-branch statements</a:t>
            </a:r>
          </a:p>
          <a:p>
            <a:pPr marL="444500" indent="-444500">
              <a:spcBef>
                <a:spcPts val="420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END_IF </a:t>
            </a:r>
          </a:p>
        </p:txBody>
      </p:sp>
      <p:pic>
        <p:nvPicPr>
          <p:cNvPr id="9" name="Shape 16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463715" y="2029650"/>
            <a:ext cx="3621505" cy="41184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838208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4242" y="-1383631"/>
            <a:ext cx="6460079" cy="926432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sz="4000" b="1" dirty="0">
                <a:latin typeface="+mn-lt"/>
                <a:ea typeface="Helvetica Neue"/>
                <a:cs typeface="Helvetica Neue"/>
                <a:sym typeface="Helvetica Neue"/>
              </a:rPr>
              <a:t>A Pseudo Code , Algorithm and Code for IF-THEN</a:t>
            </a:r>
            <a:endParaRPr lang="en-US" sz="1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85797" y="853929"/>
            <a:ext cx="662852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ea typeface="Helvetica Neue"/>
                <a:cs typeface="Helvetica Neue"/>
                <a:sym typeface="Helvetica Neue"/>
              </a:rPr>
              <a:t>A Pseudo Code and algorithm and Code for </a:t>
            </a:r>
            <a:br>
              <a:rPr lang="en-US" sz="2800" b="1" dirty="0">
                <a:solidFill>
                  <a:schemeClr val="bg1"/>
                </a:solidFill>
                <a:ea typeface="Helvetica Neue"/>
                <a:cs typeface="Helvetica Neue"/>
                <a:sym typeface="Helvetica Neue"/>
              </a:rPr>
            </a:br>
            <a:r>
              <a:rPr lang="en-US" sz="2800" b="1" dirty="0">
                <a:solidFill>
                  <a:schemeClr val="bg1"/>
                </a:solidFill>
                <a:ea typeface="Helvetica Neue"/>
                <a:cs typeface="Helvetica Neue"/>
                <a:sym typeface="Helvetica Neue"/>
              </a:rPr>
              <a:t>IF-THEN-ELSE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88758" y="2090051"/>
            <a:ext cx="8422105" cy="1865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4500" lvl="0" indent="-444500">
              <a:lnSpc>
                <a:spcPct val="80000"/>
              </a:lnSpc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dirty="0">
                <a:ea typeface="Helvetica Neue"/>
                <a:cs typeface="Helvetica Neue"/>
                <a:sym typeface="Helvetica Neue"/>
              </a:rPr>
              <a:t>The condition is an expression that is either true or false. </a:t>
            </a:r>
          </a:p>
          <a:p>
            <a:pPr marL="444500" lvl="0" indent="-444500">
              <a:lnSpc>
                <a:spcPct val="80000"/>
              </a:lnSpc>
              <a:buClr>
                <a:srgbClr val="FFFFFF"/>
              </a:buClr>
              <a:buSzPct val="75000"/>
              <a:buFont typeface="Helvetica Neue"/>
              <a:buChar char="•"/>
            </a:pPr>
            <a:endParaRPr lang="en-US" dirty="0">
              <a:ea typeface="Helvetica Neue"/>
              <a:cs typeface="Helvetica Neue"/>
              <a:sym typeface="Helvetica Neue"/>
            </a:endParaRPr>
          </a:p>
          <a:p>
            <a:pPr marL="444500" lvl="0" indent="-444500">
              <a:lnSpc>
                <a:spcPct val="80000"/>
              </a:lnSpc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dirty="0">
                <a:ea typeface="Helvetica Neue"/>
                <a:cs typeface="Helvetica Neue"/>
                <a:sym typeface="Helvetica Neue"/>
              </a:rPr>
              <a:t>If It is true, the true-branch statements are executed. </a:t>
            </a:r>
          </a:p>
          <a:p>
            <a:pPr marL="444500" lvl="0" indent="-444500">
              <a:lnSpc>
                <a:spcPct val="80000"/>
              </a:lnSpc>
              <a:buClr>
                <a:srgbClr val="FFFFFF"/>
              </a:buClr>
              <a:buSzPct val="75000"/>
              <a:buFont typeface="Helvetica Neue"/>
              <a:buChar char="•"/>
            </a:pPr>
            <a:endParaRPr lang="en-US" dirty="0">
              <a:ea typeface="Helvetica Neue"/>
              <a:cs typeface="Helvetica Neue"/>
              <a:sym typeface="Helvetica Neue"/>
            </a:endParaRPr>
          </a:p>
          <a:p>
            <a:pPr marL="444500" lvl="0" indent="-444500">
              <a:lnSpc>
                <a:spcPct val="80000"/>
              </a:lnSpc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dirty="0">
                <a:ea typeface="Helvetica Neue"/>
                <a:cs typeface="Helvetica Neue"/>
                <a:sym typeface="Helvetica Neue"/>
              </a:rPr>
              <a:t>If It is false then False-branch statements are executed. </a:t>
            </a:r>
          </a:p>
          <a:p>
            <a:pPr marL="444500" lvl="0" indent="-444500">
              <a:lnSpc>
                <a:spcPct val="80000"/>
              </a:lnSpc>
              <a:buClr>
                <a:srgbClr val="FFFFFF"/>
              </a:buClr>
              <a:buSzPct val="75000"/>
              <a:buFont typeface="Helvetica Neue"/>
              <a:buChar char="•"/>
            </a:pPr>
            <a:endParaRPr lang="en-US" dirty="0">
              <a:ea typeface="Helvetica Neue"/>
              <a:cs typeface="Helvetica Neue"/>
              <a:sym typeface="Helvetica Neue"/>
            </a:endParaRPr>
          </a:p>
          <a:p>
            <a:pPr marL="444500" lvl="0" indent="-444500">
              <a:lnSpc>
                <a:spcPct val="80000"/>
              </a:lnSpc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dirty="0">
                <a:ea typeface="Helvetica Neue"/>
                <a:cs typeface="Helvetica Neue"/>
                <a:sym typeface="Helvetica Neue"/>
              </a:rPr>
              <a:t>Example: Suppose AL and BL contain extended ASCII characters. Display the one that comes first in the character sequence…</a:t>
            </a:r>
          </a:p>
        </p:txBody>
      </p:sp>
      <p:sp>
        <p:nvSpPr>
          <p:cNvPr id="7" name="Shape 172"/>
          <p:cNvSpPr/>
          <p:nvPr/>
        </p:nvSpPr>
        <p:spPr>
          <a:xfrm>
            <a:off x="433136" y="4104845"/>
            <a:ext cx="4066674" cy="2079387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IF AL &lt;= BL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	THEN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	Display the character in AL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	ELSE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	Display the character in BL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END IF</a:t>
            </a:r>
          </a:p>
        </p:txBody>
      </p:sp>
      <p:cxnSp>
        <p:nvCxnSpPr>
          <p:cNvPr id="10" name="Shape 174"/>
          <p:cNvCxnSpPr/>
          <p:nvPr/>
        </p:nvCxnSpPr>
        <p:spPr>
          <a:xfrm>
            <a:off x="4462695" y="4237192"/>
            <a:ext cx="45294" cy="1564106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2" name="Shape 173"/>
          <p:cNvSpPr/>
          <p:nvPr/>
        </p:nvSpPr>
        <p:spPr>
          <a:xfrm>
            <a:off x="4675394" y="3549316"/>
            <a:ext cx="4288131" cy="2953111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	MOV AH,2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	CMP AL,BL     ;AL&lt;=BL ?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	JNBE ELSE_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	MOV DL,AL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	JMP DISPLAY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ELSE_: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	MOV DL,BL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DISPLAY: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	INT 2lh </a:t>
            </a:r>
          </a:p>
        </p:txBody>
      </p:sp>
    </p:spTree>
    <p:extLst>
      <p:ext uri="{BB962C8B-B14F-4D97-AF65-F5344CB8AC3E}">
        <p14:creationId xmlns:p14="http://schemas.microsoft.com/office/powerpoint/2010/main" val="22424378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4242" y="-1383631"/>
            <a:ext cx="6460079" cy="926432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sz="4000" b="1" dirty="0">
                <a:latin typeface="+mn-lt"/>
                <a:ea typeface="Helvetica Neue"/>
                <a:cs typeface="Helvetica Neue"/>
                <a:sym typeface="Helvetica Neue"/>
              </a:rPr>
              <a:t>A Pseudo Code , Algorithm and Code for IF-THEN</a:t>
            </a:r>
            <a:endParaRPr lang="en-US" sz="1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85797" y="853929"/>
            <a:ext cx="662852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FFFFFF"/>
                </a:solidFill>
                <a:ea typeface="Helvetica Neue"/>
                <a:cs typeface="Helvetica Neue"/>
                <a:sym typeface="Helvetica Neue"/>
              </a:rPr>
              <a:t>CASE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3951" y="2064583"/>
            <a:ext cx="849488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SzPct val="25000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A CASE is a 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multi-way branch structure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that tests a register, variable, or expression for particular values or a range of values.</a:t>
            </a:r>
          </a:p>
        </p:txBody>
      </p:sp>
      <p:pic>
        <p:nvPicPr>
          <p:cNvPr id="14" name="Shape 18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969042" y="2595273"/>
            <a:ext cx="3729790" cy="338572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7183BC8-5CC4-58C4-91E3-24A363FC4DB6}"/>
              </a:ext>
            </a:extLst>
          </p:cNvPr>
          <p:cNvSpPr txBox="1"/>
          <p:nvPr/>
        </p:nvSpPr>
        <p:spPr>
          <a:xfrm>
            <a:off x="583809" y="3106448"/>
            <a:ext cx="3988191" cy="24790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40055" lvl="3" indent="868045" algn="l">
              <a:lnSpc>
                <a:spcPct val="80000"/>
              </a:lnSpc>
              <a:spcBef>
                <a:spcPts val="410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18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CASE Expression		Values_1: Statement_1	Values_2: Statement_2</a:t>
            </a:r>
          </a:p>
          <a:p>
            <a:pPr marL="440055" lvl="3" indent="868045" algn="l">
              <a:lnSpc>
                <a:spcPct val="80000"/>
              </a:lnSpc>
              <a:spcBef>
                <a:spcPts val="410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18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         …		</a:t>
            </a:r>
            <a:r>
              <a:rPr lang="en-US" sz="1800" b="1" dirty="0" err="1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Values_n</a:t>
            </a:r>
            <a:r>
              <a:rPr lang="en-US" sz="18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: </a:t>
            </a:r>
            <a:r>
              <a:rPr lang="en-US" sz="1800" b="1" dirty="0" err="1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Statement_n</a:t>
            </a:r>
            <a:endParaRPr lang="en-US" sz="1800" b="1" dirty="0">
              <a:solidFill>
                <a:schemeClr val="tx1"/>
              </a:solidFill>
              <a:ea typeface="Helvetica Neue"/>
              <a:cs typeface="Helvetica Neue"/>
              <a:sym typeface="Helvetica Neue"/>
            </a:endParaRPr>
          </a:p>
          <a:p>
            <a:pPr marL="440055" lvl="3" indent="868045" algn="l">
              <a:lnSpc>
                <a:spcPct val="80000"/>
              </a:lnSpc>
              <a:spcBef>
                <a:spcPts val="4100"/>
              </a:spcBef>
              <a:buClr>
                <a:srgbClr val="FFFFFF"/>
              </a:buClr>
              <a:buSzPct val="25000"/>
              <a:buFont typeface="Helvetica Neue"/>
              <a:buNone/>
            </a:pPr>
            <a:r>
              <a:rPr lang="en-US" sz="1800" b="1" dirty="0">
                <a:solidFill>
                  <a:schemeClr val="tx1"/>
                </a:solidFill>
                <a:ea typeface="Helvetica Neue"/>
                <a:cs typeface="Helvetica Neue"/>
                <a:sym typeface="Helvetica Neue"/>
              </a:rPr>
              <a:t>END_CASE</a:t>
            </a:r>
          </a:p>
        </p:txBody>
      </p:sp>
    </p:spTree>
    <p:extLst>
      <p:ext uri="{BB962C8B-B14F-4D97-AF65-F5344CB8AC3E}">
        <p14:creationId xmlns:p14="http://schemas.microsoft.com/office/powerpoint/2010/main" val="41472538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4242" y="-1383631"/>
            <a:ext cx="6460079" cy="926432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sz="4000" b="1" dirty="0">
                <a:latin typeface="+mn-lt"/>
                <a:ea typeface="Helvetica Neue"/>
                <a:cs typeface="Helvetica Neue"/>
                <a:sym typeface="Helvetica Neue"/>
              </a:rPr>
              <a:t>A Pseudo Code , Algorithm and Code for IF-THEN</a:t>
            </a:r>
            <a:endParaRPr lang="en-US" sz="1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85797" y="853929"/>
            <a:ext cx="662852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FFFFFF"/>
                </a:solidFill>
                <a:ea typeface="Helvetica Neue"/>
                <a:cs typeface="Helvetica Neue"/>
                <a:sym typeface="Helvetica Neue"/>
              </a:rPr>
              <a:t>CASE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57200" y="2135673"/>
            <a:ext cx="7435516" cy="590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4500" lvl="0" indent="-444500">
              <a:lnSpc>
                <a:spcPct val="90000"/>
              </a:lnSpc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dirty="0">
                <a:ea typeface="Helvetica Neue"/>
                <a:cs typeface="Helvetica Neue"/>
                <a:sym typeface="Helvetica Neue"/>
              </a:rPr>
              <a:t>Example: If AX contains a negative number, put -1 in BX; if AX contains 0, put 0 in BX; and if AX contains a positive number, put 1 in BX.</a:t>
            </a:r>
          </a:p>
        </p:txBody>
      </p:sp>
      <p:sp>
        <p:nvSpPr>
          <p:cNvPr id="8" name="Shape 189"/>
          <p:cNvSpPr/>
          <p:nvPr/>
        </p:nvSpPr>
        <p:spPr>
          <a:xfrm>
            <a:off x="854242" y="2872943"/>
            <a:ext cx="3043990" cy="2769868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CASE AX </a:t>
            </a:r>
          </a:p>
          <a:p>
            <a:pPr marL="0" marR="0" lvl="2" indent="45720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&lt;0 : put -1 in BX </a:t>
            </a:r>
          </a:p>
          <a:p>
            <a:pPr marL="0" marR="0" lvl="2" indent="45720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=0 : put  0 in BX </a:t>
            </a:r>
          </a:p>
          <a:p>
            <a:pPr marL="0" marR="0" lvl="2" indent="45720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&gt;0</a:t>
            </a:r>
            <a:r>
              <a:rPr lang="en-US" sz="2000" b="1" i="0" u="none" strike="noStrike" cap="non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 </a:t>
            </a:r>
            <a:r>
              <a:rPr lang="en-US" sz="2000" b="1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: put +l in BX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sz="2000" b="1" i="0" u="none" strike="noStrike" cap="none" baseline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END_CASE </a:t>
            </a:r>
          </a:p>
        </p:txBody>
      </p:sp>
      <p:cxnSp>
        <p:nvCxnSpPr>
          <p:cNvPr id="9" name="Shape 191"/>
          <p:cNvCxnSpPr/>
          <p:nvPr/>
        </p:nvCxnSpPr>
        <p:spPr>
          <a:xfrm>
            <a:off x="4084281" y="2872943"/>
            <a:ext cx="0" cy="3216441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2" name="Shape 190"/>
          <p:cNvSpPr/>
          <p:nvPr/>
        </p:nvSpPr>
        <p:spPr>
          <a:xfrm>
            <a:off x="4713706" y="2415465"/>
            <a:ext cx="3973094" cy="4131396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CMP AX,O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	JL NEGATIVE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	JE ZERO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	JG POSITIVE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NEGATIVE: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	MOV BX,-1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	JMP END_CASE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ZERO: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	MOV BX,0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	JMP END_CASE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POSITIVE: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	MOV BX, l </a:t>
            </a:r>
          </a:p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en-US" b="1" i="0" u="none" strike="noStrike" cap="none" baseline="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Helvetica Neue"/>
                <a:cs typeface="Helvetica Neue"/>
                <a:sym typeface="Helvetica Neue"/>
              </a:rPr>
              <a:t>END_CASE:</a:t>
            </a:r>
          </a:p>
        </p:txBody>
      </p:sp>
    </p:spTree>
    <p:extLst>
      <p:ext uri="{BB962C8B-B14F-4D97-AF65-F5344CB8AC3E}">
        <p14:creationId xmlns:p14="http://schemas.microsoft.com/office/powerpoint/2010/main" val="8334186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4242" y="-1383631"/>
            <a:ext cx="6460079" cy="926432"/>
          </a:xfrm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r>
              <a:rPr lang="en-US" sz="4000" b="1" dirty="0">
                <a:latin typeface="+mn-lt"/>
                <a:ea typeface="Helvetica Neue"/>
                <a:cs typeface="Helvetica Neue"/>
                <a:sym typeface="Helvetica Neue"/>
              </a:rPr>
              <a:t>A Pseudo Code , Algorithm and Code for IF-THEN</a:t>
            </a:r>
            <a:endParaRPr lang="en-US" sz="1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85797" y="853929"/>
            <a:ext cx="662852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>
                <a:solidFill>
                  <a:srgbClr val="FFFFFF"/>
                </a:solidFill>
                <a:ea typeface="Helvetica Neue"/>
                <a:cs typeface="Helvetica Neue"/>
                <a:sym typeface="Helvetica Neue"/>
              </a:rPr>
              <a:t>Solve the Following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93473" y="2121548"/>
            <a:ext cx="5781616" cy="3924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44500" lvl="0" indent="-444500">
              <a:buClr>
                <a:srgbClr val="FFFFFF"/>
              </a:buClr>
              <a:buSzPct val="75000"/>
              <a:buFont typeface="Helvetica Neue"/>
              <a:buChar char="•"/>
            </a:pPr>
            <a:r>
              <a:rPr lang="en-US" sz="2400" b="1" dirty="0">
                <a:ea typeface="Helvetica Neue"/>
                <a:cs typeface="Helvetica Neue"/>
                <a:sym typeface="Helvetica Neue"/>
              </a:rPr>
              <a:t>If AL contains 1 or 3, display "o"; if AL contains 2 or 4, display "e". </a:t>
            </a:r>
          </a:p>
          <a:p>
            <a:pPr marL="1016000" lvl="1" indent="-571500">
              <a:buClr>
                <a:schemeClr val="tx1"/>
              </a:buClr>
              <a:buSzPct val="100000"/>
              <a:buFont typeface="Wingdings" panose="05000000000000000000" pitchFamily="2" charset="2"/>
              <a:buChar char="Ø"/>
            </a:pPr>
            <a:r>
              <a:rPr lang="en-US" sz="2400" dirty="0">
                <a:ea typeface="Helvetica Neue"/>
                <a:cs typeface="Helvetica Neue"/>
                <a:sym typeface="Helvetica Neue"/>
              </a:rPr>
              <a:t>CASE AL </a:t>
            </a:r>
          </a:p>
          <a:p>
            <a:pPr marL="444500" lvl="3" indent="889000">
              <a:spcBef>
                <a:spcPts val="4200"/>
              </a:spcBef>
              <a:buClr>
                <a:srgbClr val="FFFFFF"/>
              </a:buClr>
              <a:buSzPct val="25000"/>
            </a:pPr>
            <a:r>
              <a:rPr lang="en-US" sz="2400" dirty="0">
                <a:ea typeface="Helvetica Neue"/>
                <a:cs typeface="Helvetica Neue"/>
                <a:sym typeface="Helvetica Neue"/>
              </a:rPr>
              <a:t>1,3: display ‘o’</a:t>
            </a:r>
          </a:p>
          <a:p>
            <a:pPr marL="444500" lvl="3" indent="889000">
              <a:spcBef>
                <a:spcPts val="4200"/>
              </a:spcBef>
              <a:buClr>
                <a:srgbClr val="FFFFFF"/>
              </a:buClr>
              <a:buSzPct val="25000"/>
            </a:pPr>
            <a:r>
              <a:rPr lang="en-US" sz="2400" dirty="0">
                <a:ea typeface="Helvetica Neue"/>
                <a:cs typeface="Helvetica Neue"/>
                <a:sym typeface="Helvetica Neue"/>
              </a:rPr>
              <a:t>2,4: display ‘e’</a:t>
            </a:r>
          </a:p>
          <a:p>
            <a:pPr marL="444500" lvl="1">
              <a:spcBef>
                <a:spcPts val="4200"/>
              </a:spcBef>
              <a:buClr>
                <a:srgbClr val="FFFFFF"/>
              </a:buClr>
              <a:buSzPct val="25000"/>
            </a:pPr>
            <a:r>
              <a:rPr lang="en-US" sz="2400" dirty="0">
                <a:ea typeface="Helvetica Neue"/>
                <a:cs typeface="Helvetica Neue"/>
                <a:sym typeface="Helvetica Neue"/>
              </a:rPr>
              <a:t>END_CASE </a:t>
            </a:r>
          </a:p>
        </p:txBody>
      </p:sp>
    </p:spTree>
    <p:extLst>
      <p:ext uri="{BB962C8B-B14F-4D97-AF65-F5344CB8AC3E}">
        <p14:creationId xmlns:p14="http://schemas.microsoft.com/office/powerpoint/2010/main" val="25173261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304AD-E9AE-041A-86B7-1054C6471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8E29B-5905-8136-1420-0D7E2E30B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to check whether a given input character is a vowel or not.</a:t>
            </a:r>
          </a:p>
          <a:p>
            <a:endParaRPr lang="en-US" dirty="0"/>
          </a:p>
          <a:p>
            <a:r>
              <a:rPr lang="en-US" dirty="0"/>
              <a:t>Write a program to print all the capital letters.</a:t>
            </a:r>
          </a:p>
        </p:txBody>
      </p:sp>
    </p:spTree>
    <p:extLst>
      <p:ext uri="{BB962C8B-B14F-4D97-AF65-F5344CB8AC3E}">
        <p14:creationId xmlns:p14="http://schemas.microsoft.com/office/powerpoint/2010/main" val="28079241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5" name="Rectangle 4"/>
          <p:cNvSpPr/>
          <p:nvPr/>
        </p:nvSpPr>
        <p:spPr>
          <a:xfrm>
            <a:off x="581890" y="2182777"/>
            <a:ext cx="753687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Assembly Language Programming and Organization of the IBM PC,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</a:rPr>
              <a:t>Ytha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Yu and </a:t>
            </a:r>
            <a:r>
              <a:rPr lang="en-US" dirty="0">
                <a:ea typeface="Times New Roman" panose="02020603050405020304" pitchFamily="18" charset="0"/>
              </a:rPr>
              <a:t>Charles </a:t>
            </a:r>
            <a:r>
              <a:rPr lang="en-US" dirty="0" err="1">
                <a:ea typeface="Times New Roman" panose="02020603050405020304" pitchFamily="18" charset="0"/>
              </a:rPr>
              <a:t>Marut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, McGraw Hill, 1992. (ISBN: 0-07-072692-2).</a:t>
            </a: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endParaRPr lang="en-US" dirty="0">
              <a:solidFill>
                <a:srgbClr val="000000"/>
              </a:solidFill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dirty="0">
                <a:hlinkClick r:id="rId2"/>
              </a:rPr>
              <a:t>https://www.slideshare.net/prodipghoshjoy/flow-control-instructions-60602372</a:t>
            </a:r>
            <a:endParaRPr lang="en-US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2" name="Rectangle 1"/>
          <p:cNvSpPr/>
          <p:nvPr/>
        </p:nvSpPr>
        <p:spPr>
          <a:xfrm>
            <a:off x="878305" y="2009054"/>
            <a:ext cx="718285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Assembly Language Programming and Organization of the IBM PC,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</a:rPr>
              <a:t>Ytha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 Yu </a:t>
            </a:r>
            <a:r>
              <a:rPr lang="en-US" dirty="0">
                <a:ea typeface="Times New Roman" panose="02020603050405020304" pitchFamily="18" charset="0"/>
              </a:rPr>
              <a:t>and Charles </a:t>
            </a:r>
            <a:r>
              <a:rPr lang="en-US" dirty="0" err="1">
                <a:ea typeface="Times New Roman" panose="02020603050405020304" pitchFamily="18" charset="0"/>
              </a:rPr>
              <a:t>Marut</a:t>
            </a: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, McGraw Hill, 1992. (ISBN: 0-07-072692-2).</a:t>
            </a: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Essentials of Computer Organization and Architecture, (Third Edition), Linda Null and Julia </a:t>
            </a:r>
            <a:r>
              <a:rPr lang="en-US" dirty="0" err="1">
                <a:solidFill>
                  <a:srgbClr val="000000"/>
                </a:solidFill>
                <a:ea typeface="Times New Roman" panose="02020603050405020304" pitchFamily="18" charset="0"/>
              </a:rPr>
              <a:t>Lobur</a:t>
            </a:r>
            <a:endParaRPr lang="en-US" dirty="0">
              <a:solidFill>
                <a:srgbClr val="000000"/>
              </a:solidFill>
              <a:ea typeface="Times New Roman" panose="02020603050405020304" pitchFamily="18" charset="0"/>
            </a:endParaRP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W. Stallings, “Computer Organization and Architecture: Designing for performance”, 67h Edition, Prentice Hall of India, 2003, ISBN 81 – 203 – 2962 – 7</a:t>
            </a:r>
          </a:p>
          <a:p>
            <a:pPr marR="0" lvl="0" algn="just">
              <a:spcBef>
                <a:spcPts val="0"/>
              </a:spcBef>
              <a:spcAft>
                <a:spcPts val="0"/>
              </a:spcAft>
              <a:tabLst>
                <a:tab pos="228600" algn="l"/>
                <a:tab pos="457200" algn="l"/>
              </a:tabLst>
            </a:pPr>
            <a:endParaRPr lang="en-US" dirty="0">
              <a:ea typeface="Times New Roman" panose="02020603050405020304" pitchFamily="18" charset="0"/>
            </a:endParaRPr>
          </a:p>
          <a:p>
            <a:pPr marL="342900" marR="0" lvl="0" indent="-342900" algn="just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228600" algn="l"/>
                <a:tab pos="457200" algn="l"/>
              </a:tabLst>
            </a:pPr>
            <a:r>
              <a:rPr lang="en-US" dirty="0">
                <a:solidFill>
                  <a:srgbClr val="000000"/>
                </a:solidFill>
                <a:ea typeface="Times New Roman" panose="02020603050405020304" pitchFamily="18" charset="0"/>
              </a:rPr>
              <a:t>Computer Organization and Architecture by John P. Haynes.</a:t>
            </a:r>
            <a:endParaRPr lang="en-US" dirty="0"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Jump and Loop</a:t>
            </a:r>
            <a:endParaRPr lang="en-US" dirty="0"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1341" y="2159745"/>
            <a:ext cx="7545023" cy="39241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38388" lvl="0" indent="-938388">
              <a:buClr>
                <a:srgbClr val="FFFFFF"/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sz="2400" dirty="0">
                <a:ea typeface="Helvetica Neue"/>
                <a:cs typeface="Helvetica Neue"/>
                <a:sym typeface="Helvetica Neue"/>
              </a:rPr>
              <a:t>Jump and Loop instructions transfers control to another program</a:t>
            </a:r>
          </a:p>
          <a:p>
            <a:pPr marL="938388" lvl="0" indent="-938388">
              <a:spcBef>
                <a:spcPts val="4200"/>
              </a:spcBef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400" dirty="0">
                <a:ea typeface="Helvetica Neue"/>
                <a:cs typeface="Helvetica Neue"/>
                <a:sym typeface="Helvetica Neue"/>
              </a:rPr>
              <a:t>The transfers can be unconditional  or </a:t>
            </a:r>
          </a:p>
          <a:p>
            <a:pPr marL="938388" lvl="0" indent="-938388">
              <a:spcBef>
                <a:spcPts val="4200"/>
              </a:spcBef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400" dirty="0">
                <a:ea typeface="Helvetica Neue"/>
                <a:cs typeface="Helvetica Neue"/>
                <a:sym typeface="Helvetica Neue"/>
              </a:rPr>
              <a:t>Depends on a particular combination of status flags settings</a:t>
            </a:r>
          </a:p>
          <a:p>
            <a:pPr marL="938388" lvl="0" indent="-938388">
              <a:spcBef>
                <a:spcPts val="4200"/>
              </a:spcBef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400" dirty="0">
                <a:ea typeface="Helvetica Neue"/>
                <a:cs typeface="Helvetica Neue"/>
                <a:sym typeface="Helvetica Neue"/>
              </a:rPr>
              <a:t>Conversion of algorithm is easier in assembly 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tx1"/>
                </a:solidFill>
                <a:latin typeface="+mn-lt"/>
                <a:ea typeface="Helvetica Neue"/>
                <a:cs typeface="Helvetica Neue"/>
                <a:sym typeface="Helvetica Neue"/>
              </a:rPr>
              <a:t>Example of Jump</a:t>
            </a:r>
            <a:endParaRPr lang="en-US" sz="48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78543" y="2770910"/>
            <a:ext cx="29868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.MODEL SMALL                                                       </a:t>
            </a:r>
          </a:p>
          <a:p>
            <a:r>
              <a:rPr lang="en-US" sz="2000" dirty="0"/>
              <a:t>.STACK 100</a:t>
            </a:r>
          </a:p>
          <a:p>
            <a:r>
              <a:rPr lang="en-US" sz="2000" dirty="0"/>
              <a:t>.DATA</a:t>
            </a:r>
          </a:p>
          <a:p>
            <a:r>
              <a:rPr lang="en-US" sz="2000" dirty="0"/>
              <a:t>.CODE</a:t>
            </a:r>
          </a:p>
          <a:p>
            <a:r>
              <a:rPr lang="en-US" sz="2000" dirty="0"/>
              <a:t>MAIN PROC</a:t>
            </a:r>
          </a:p>
          <a:p>
            <a:r>
              <a:rPr lang="en-US" sz="2000" dirty="0"/>
              <a:t>MOV AH,2</a:t>
            </a:r>
          </a:p>
          <a:p>
            <a:r>
              <a:rPr lang="en-US" sz="2000" dirty="0"/>
              <a:t>MOV CX,256</a:t>
            </a:r>
          </a:p>
          <a:p>
            <a:r>
              <a:rPr lang="en-US" sz="2000" dirty="0"/>
              <a:t>MOV DL,0 ;ASCII of null</a:t>
            </a:r>
          </a:p>
          <a:p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4710546" y="2646218"/>
            <a:ext cx="3200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PRINT_LOOP:</a:t>
            </a:r>
          </a:p>
          <a:p>
            <a:r>
              <a:rPr lang="en-US" sz="2000" dirty="0"/>
              <a:t>INT 21H</a:t>
            </a:r>
          </a:p>
          <a:p>
            <a:r>
              <a:rPr lang="en-US" sz="2000" dirty="0"/>
              <a:t>INC DL</a:t>
            </a:r>
          </a:p>
          <a:p>
            <a:r>
              <a:rPr lang="en-US" sz="2000" dirty="0"/>
              <a:t>DEC CX</a:t>
            </a:r>
          </a:p>
          <a:p>
            <a:r>
              <a:rPr lang="en-US" sz="2000" dirty="0"/>
              <a:t>JNZ PRINT_LOOP</a:t>
            </a:r>
          </a:p>
          <a:p>
            <a:r>
              <a:rPr lang="en-US" sz="2000" dirty="0"/>
              <a:t>MOV AH,4CH</a:t>
            </a:r>
          </a:p>
          <a:p>
            <a:r>
              <a:rPr lang="en-US" sz="2000" dirty="0"/>
              <a:t>INT 21H</a:t>
            </a:r>
          </a:p>
          <a:p>
            <a:r>
              <a:rPr lang="en-US" sz="2000" dirty="0"/>
              <a:t>MAIN ENDP</a:t>
            </a:r>
          </a:p>
          <a:p>
            <a:r>
              <a:rPr lang="en-US" sz="2000" dirty="0"/>
              <a:t>END MAIN</a:t>
            </a:r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712242"/>
            <a:ext cx="7808976" cy="1088136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JNZ (Jump if Not Zero)</a:t>
            </a:r>
            <a:endParaRPr lang="en-US" sz="4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00789" y="2242170"/>
            <a:ext cx="8241632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90000"/>
              </a:lnSpc>
              <a:buClr>
                <a:srgbClr val="FFFFFF"/>
              </a:buClr>
              <a:buSzPct val="75000"/>
            </a:pPr>
            <a:r>
              <a:rPr lang="en-US" dirty="0">
                <a:ea typeface="Helvetica Neue"/>
                <a:cs typeface="Helvetica Neue"/>
                <a:sym typeface="Helvetica Neue"/>
              </a:rPr>
              <a:t>JNZ is the instruction that controls loop.</a:t>
            </a:r>
          </a:p>
          <a:p>
            <a:pPr marL="635386" lvl="0" indent="-635386" algn="just">
              <a:lnSpc>
                <a:spcPct val="90000"/>
              </a:lnSpc>
              <a:buClr>
                <a:srgbClr val="FFFFFF"/>
              </a:buClr>
              <a:buSzPct val="75000"/>
              <a:buFont typeface="Helvetica Neue"/>
              <a:buChar char="•"/>
            </a:pPr>
            <a:endParaRPr lang="en-US" dirty="0">
              <a:ea typeface="Helvetica Neue"/>
              <a:cs typeface="Helvetica Neue"/>
              <a:sym typeface="Helvetica Neue"/>
            </a:endParaRPr>
          </a:p>
          <a:p>
            <a:pPr lvl="0" algn="just">
              <a:lnSpc>
                <a:spcPct val="90000"/>
              </a:lnSpc>
              <a:buClr>
                <a:srgbClr val="FFFFFF"/>
              </a:buClr>
              <a:buSzPct val="75000"/>
            </a:pPr>
            <a:r>
              <a:rPr lang="en-US" dirty="0">
                <a:ea typeface="Helvetica Neue"/>
                <a:cs typeface="Helvetica Neue"/>
                <a:sym typeface="Helvetica Neue"/>
              </a:rPr>
              <a:t>If result of preceding instruction is not Zero Then the JNZ transfers the control to the instruction at label PRINT_LOOP.</a:t>
            </a:r>
          </a:p>
          <a:p>
            <a:pPr marL="635386" lvl="0" indent="-635386" algn="just">
              <a:lnSpc>
                <a:spcPct val="90000"/>
              </a:lnSpc>
              <a:buClr>
                <a:srgbClr val="FFFFFF"/>
              </a:buClr>
              <a:buSzPct val="75000"/>
              <a:buFont typeface="Helvetica Neue"/>
              <a:buChar char="•"/>
            </a:pPr>
            <a:endParaRPr lang="en-US" dirty="0">
              <a:ea typeface="Helvetica Neue"/>
              <a:cs typeface="Helvetica Neue"/>
              <a:sym typeface="Helvetica Neue"/>
            </a:endParaRPr>
          </a:p>
          <a:p>
            <a:pPr lvl="0" algn="just">
              <a:lnSpc>
                <a:spcPct val="90000"/>
              </a:lnSpc>
              <a:buClr>
                <a:srgbClr val="FFFFFF"/>
              </a:buClr>
              <a:buSzPct val="75000"/>
            </a:pPr>
            <a:r>
              <a:rPr lang="en-US" dirty="0">
                <a:ea typeface="Helvetica Neue"/>
                <a:cs typeface="Helvetica Neue"/>
                <a:sym typeface="Helvetica Neue"/>
              </a:rPr>
              <a:t>If the preceding instruction contains zero (i.e. CX=0) then the program goes to execute DOS return instructions.</a:t>
            </a:r>
          </a:p>
          <a:p>
            <a:pPr marL="635386" lvl="0" indent="-635386" algn="just">
              <a:lnSpc>
                <a:spcPct val="90000"/>
              </a:lnSpc>
              <a:buClr>
                <a:srgbClr val="FFFFFF"/>
              </a:buClr>
              <a:buSzPct val="75000"/>
              <a:buFont typeface="Helvetica Neue"/>
              <a:buChar char="•"/>
            </a:pPr>
            <a:endParaRPr lang="en-US" dirty="0">
              <a:ea typeface="Helvetica Neue"/>
              <a:cs typeface="Helvetica Neue"/>
              <a:sym typeface="Helvetica Neue"/>
            </a:endParaRPr>
          </a:p>
          <a:p>
            <a:pPr lvl="0" algn="just">
              <a:lnSpc>
                <a:spcPct val="90000"/>
              </a:lnSpc>
              <a:buClr>
                <a:srgbClr val="FFFFFF"/>
              </a:buClr>
              <a:buSzPct val="75000"/>
            </a:pPr>
            <a:r>
              <a:rPr lang="en-US" dirty="0">
                <a:ea typeface="Helvetica Neue"/>
                <a:cs typeface="Helvetica Neue"/>
                <a:sym typeface="Helvetica Neue"/>
              </a:rPr>
              <a:t>PRINT_LOOP is the first statement label</a:t>
            </a:r>
          </a:p>
          <a:p>
            <a:pPr marL="635386" lvl="0" indent="-635386" algn="just">
              <a:lnSpc>
                <a:spcPct val="90000"/>
              </a:lnSpc>
              <a:buClr>
                <a:srgbClr val="FFFFFF"/>
              </a:buClr>
              <a:buSzPct val="75000"/>
              <a:buFont typeface="Helvetica Neue"/>
              <a:buChar char="•"/>
            </a:pPr>
            <a:endParaRPr lang="en-US" dirty="0">
              <a:ea typeface="Helvetica Neue"/>
              <a:cs typeface="Helvetica Neue"/>
              <a:sym typeface="Helvetica Neue"/>
            </a:endParaRPr>
          </a:p>
          <a:p>
            <a:pPr lvl="0" algn="just">
              <a:lnSpc>
                <a:spcPct val="90000"/>
              </a:lnSpc>
              <a:buClr>
                <a:srgbClr val="FFFFFF"/>
              </a:buClr>
              <a:buSzPct val="75000"/>
            </a:pPr>
            <a:r>
              <a:rPr lang="en-US" dirty="0">
                <a:ea typeface="Helvetica Neue"/>
                <a:cs typeface="Helvetica Neue"/>
                <a:sym typeface="Helvetica Neue"/>
              </a:rPr>
              <a:t>Labels are needed to refer another instruction</a:t>
            </a:r>
          </a:p>
          <a:p>
            <a:pPr marL="635386" lvl="0" indent="-635386" algn="just">
              <a:lnSpc>
                <a:spcPct val="90000"/>
              </a:lnSpc>
              <a:buClr>
                <a:srgbClr val="FFFFFF"/>
              </a:buClr>
              <a:buSzPct val="75000"/>
              <a:buFont typeface="Helvetica Neue"/>
              <a:buChar char="•"/>
            </a:pPr>
            <a:endParaRPr lang="en-US" dirty="0">
              <a:ea typeface="Helvetica Neue"/>
              <a:cs typeface="Helvetica Neue"/>
              <a:sym typeface="Helvetica Neue"/>
            </a:endParaRPr>
          </a:p>
          <a:p>
            <a:pPr lvl="0" algn="just">
              <a:lnSpc>
                <a:spcPct val="90000"/>
              </a:lnSpc>
              <a:buClr>
                <a:srgbClr val="FFFFFF"/>
              </a:buClr>
              <a:buSzPct val="75000"/>
            </a:pPr>
            <a:r>
              <a:rPr lang="en-US" dirty="0">
                <a:ea typeface="Helvetica Neue"/>
                <a:cs typeface="Helvetica Neue"/>
                <a:sym typeface="Helvetica Neue"/>
              </a:rPr>
              <a:t>Labels end with colon (:)</a:t>
            </a:r>
          </a:p>
          <a:p>
            <a:pPr marL="635386" lvl="0" indent="-635386" algn="just">
              <a:lnSpc>
                <a:spcPct val="90000"/>
              </a:lnSpc>
              <a:buClr>
                <a:srgbClr val="FFFFFF"/>
              </a:buClr>
              <a:buSzPct val="75000"/>
              <a:buFont typeface="Helvetica Neue"/>
              <a:buChar char="•"/>
            </a:pPr>
            <a:endParaRPr lang="en-US" dirty="0">
              <a:ea typeface="Helvetica Neue"/>
              <a:cs typeface="Helvetica Neue"/>
              <a:sym typeface="Helvetica Neue"/>
            </a:endParaRPr>
          </a:p>
          <a:p>
            <a:pPr lvl="0" algn="just">
              <a:lnSpc>
                <a:spcPct val="90000"/>
              </a:lnSpc>
              <a:buClr>
                <a:srgbClr val="FFFFFF"/>
              </a:buClr>
              <a:buSzPct val="75000"/>
            </a:pPr>
            <a:r>
              <a:rPr lang="en-US" dirty="0">
                <a:ea typeface="Helvetica Neue"/>
                <a:cs typeface="Helvetica Neue"/>
                <a:sym typeface="Helvetica Neue"/>
              </a:rPr>
              <a:t>Labels are placed on a line by themselves to make it stand out.</a:t>
            </a:r>
          </a:p>
        </p:txBody>
      </p:sp>
    </p:spTree>
    <p:extLst>
      <p:ext uri="{BB962C8B-B14F-4D97-AF65-F5344CB8AC3E}">
        <p14:creationId xmlns:p14="http://schemas.microsoft.com/office/powerpoint/2010/main" val="1691010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712242"/>
            <a:ext cx="7808976" cy="1088136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Conditional Jumps</a:t>
            </a:r>
            <a:endParaRPr lang="en-US" sz="44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52662" y="2088241"/>
            <a:ext cx="8710863" cy="3941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04557" lvl="0" indent="-904557">
              <a:lnSpc>
                <a:spcPct val="90000"/>
              </a:lnSpc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endParaRPr lang="en-US" sz="2400" dirty="0">
              <a:ea typeface="Helvetica Neue"/>
              <a:cs typeface="Helvetica Neue"/>
              <a:sym typeface="Helvetica Neue"/>
            </a:endParaRPr>
          </a:p>
          <a:p>
            <a:pPr marL="904557" lvl="0" indent="-904557">
              <a:lnSpc>
                <a:spcPct val="90000"/>
              </a:lnSpc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000" dirty="0">
                <a:ea typeface="Helvetica Neue"/>
                <a:cs typeface="Helvetica Neue"/>
                <a:sym typeface="Helvetica Neue"/>
              </a:rPr>
              <a:t>JNZ is an example of Conditional Jump Instruction:</a:t>
            </a:r>
          </a:p>
          <a:p>
            <a:pPr marL="904557" lvl="0" indent="-904557">
              <a:lnSpc>
                <a:spcPct val="90000"/>
              </a:lnSpc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endParaRPr lang="en-US" sz="2000" b="1" dirty="0">
              <a:ea typeface="Helvetica Neue"/>
              <a:cs typeface="Helvetica Neue"/>
              <a:sym typeface="Helvetica Neue"/>
            </a:endParaRPr>
          </a:p>
          <a:p>
            <a:pPr marL="904557" lvl="0" indent="-904557">
              <a:lnSpc>
                <a:spcPct val="90000"/>
              </a:lnSpc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000" b="1" dirty="0">
                <a:ea typeface="Helvetica Neue"/>
                <a:cs typeface="Helvetica Neue"/>
                <a:sym typeface="Helvetica Neue"/>
              </a:rPr>
              <a:t>            JXXX   </a:t>
            </a:r>
            <a:r>
              <a:rPr lang="en-US" sz="2000" b="1" dirty="0" err="1">
                <a:ea typeface="Helvetica Neue"/>
                <a:cs typeface="Helvetica Neue"/>
                <a:sym typeface="Helvetica Neue"/>
              </a:rPr>
              <a:t>destination_label</a:t>
            </a:r>
            <a:r>
              <a:rPr lang="en-US" sz="2000" b="1" dirty="0">
                <a:ea typeface="Helvetica Neue"/>
                <a:cs typeface="Helvetica Neue"/>
                <a:sym typeface="Helvetica Neue"/>
              </a:rPr>
              <a:t> </a:t>
            </a:r>
          </a:p>
          <a:p>
            <a:pPr marL="904557" lvl="0" indent="-904557">
              <a:lnSpc>
                <a:spcPct val="90000"/>
              </a:lnSpc>
              <a:spcBef>
                <a:spcPts val="4100"/>
              </a:spcBef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000" dirty="0">
                <a:ea typeface="Helvetica Neue"/>
                <a:cs typeface="Helvetica Neue"/>
                <a:sym typeface="Helvetica Neue"/>
              </a:rPr>
              <a:t>if the condition for the jump is true, the next instruction to be executed is at </a:t>
            </a:r>
            <a:r>
              <a:rPr lang="en-US" sz="2000" b="1" dirty="0" err="1">
                <a:ea typeface="Helvetica Neue"/>
                <a:cs typeface="Helvetica Neue"/>
                <a:sym typeface="Helvetica Neue"/>
              </a:rPr>
              <a:t>destination_label</a:t>
            </a:r>
            <a:endParaRPr lang="en-US" sz="2000" b="1" dirty="0">
              <a:ea typeface="Helvetica Neue"/>
              <a:cs typeface="Helvetica Neue"/>
              <a:sym typeface="Helvetica Neue"/>
            </a:endParaRPr>
          </a:p>
          <a:p>
            <a:pPr marL="904557" lvl="0" indent="-904557">
              <a:lnSpc>
                <a:spcPct val="90000"/>
              </a:lnSpc>
              <a:spcBef>
                <a:spcPts val="4100"/>
              </a:spcBef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000" dirty="0">
                <a:ea typeface="Helvetica Neue"/>
                <a:cs typeface="Helvetica Neue"/>
                <a:sym typeface="Helvetica Neue"/>
              </a:rPr>
              <a:t>If condition is false, the instruction following the jump is done next. </a:t>
            </a:r>
          </a:p>
          <a:p>
            <a:pPr marL="904557" lvl="0" indent="-904557">
              <a:lnSpc>
                <a:spcPct val="90000"/>
              </a:lnSpc>
              <a:spcBef>
                <a:spcPts val="4100"/>
              </a:spcBef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000" dirty="0">
                <a:ea typeface="Helvetica Neue"/>
                <a:cs typeface="Helvetica Neue"/>
                <a:sym typeface="Helvetica Neue"/>
              </a:rPr>
              <a:t>i.e. for JNZ if the preceding instruction is non-zero</a:t>
            </a:r>
          </a:p>
        </p:txBody>
      </p:sp>
    </p:spTree>
    <p:extLst>
      <p:ext uri="{BB962C8B-B14F-4D97-AF65-F5344CB8AC3E}">
        <p14:creationId xmlns:p14="http://schemas.microsoft.com/office/powerpoint/2010/main" val="1706013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1256310"/>
            <a:ext cx="7808976" cy="108813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Implementation of Conditional JUMP by </a:t>
            </a:r>
            <a:br>
              <a:rPr lang="en-US" sz="32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</a:br>
            <a:r>
              <a:rPr lang="en-US" sz="32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CPU</a:t>
            </a:r>
            <a:r>
              <a:rPr lang="en-US" sz="3200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/>
            </a:r>
            <a:br>
              <a:rPr lang="en-US" sz="3200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</a:br>
            <a:endParaRPr lang="en-US" sz="32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21340" y="2153301"/>
            <a:ext cx="8145143" cy="364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38388" lvl="0" indent="-938388">
              <a:lnSpc>
                <a:spcPct val="90000"/>
              </a:lnSpc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000" dirty="0">
                <a:ea typeface="Helvetica Neue"/>
                <a:cs typeface="Helvetica Neue"/>
                <a:sym typeface="Helvetica Neue"/>
              </a:rPr>
              <a:t>The CPU looks at the FLAGS register (it reflects the result of last thing that processor did)</a:t>
            </a:r>
          </a:p>
          <a:p>
            <a:pPr marL="938388" lvl="0" indent="-938388">
              <a:lnSpc>
                <a:spcPct val="90000"/>
              </a:lnSpc>
              <a:spcBef>
                <a:spcPts val="4200"/>
              </a:spcBef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000" dirty="0">
                <a:ea typeface="Helvetica Neue"/>
                <a:cs typeface="Helvetica Neue"/>
                <a:sym typeface="Helvetica Neue"/>
              </a:rPr>
              <a:t>If the conditions for the jump (combination of status flag settings) are true, the CPU adjusts the IP to point to the destination label.</a:t>
            </a:r>
          </a:p>
          <a:p>
            <a:pPr marL="938388" lvl="0" indent="-938388">
              <a:lnSpc>
                <a:spcPct val="90000"/>
              </a:lnSpc>
              <a:spcBef>
                <a:spcPts val="4200"/>
              </a:spcBef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000" dirty="0">
                <a:ea typeface="Helvetica Neue"/>
                <a:cs typeface="Helvetica Neue"/>
                <a:sym typeface="Helvetica Neue"/>
              </a:rPr>
              <a:t>The instruction at this label will be done next.</a:t>
            </a:r>
          </a:p>
          <a:p>
            <a:pPr marL="938388" lvl="0" indent="-938388">
              <a:lnSpc>
                <a:spcPct val="90000"/>
              </a:lnSpc>
              <a:spcBef>
                <a:spcPts val="4200"/>
              </a:spcBef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000" dirty="0">
                <a:ea typeface="Helvetica Neue"/>
                <a:cs typeface="Helvetica Neue"/>
                <a:sym typeface="Helvetica Neue"/>
              </a:rPr>
              <a:t>If the jump condition is false, then IP is not altered and naturally the next instruction is performed.</a:t>
            </a:r>
          </a:p>
        </p:txBody>
      </p:sp>
    </p:spTree>
    <p:extLst>
      <p:ext uri="{BB962C8B-B14F-4D97-AF65-F5344CB8AC3E}">
        <p14:creationId xmlns:p14="http://schemas.microsoft.com/office/powerpoint/2010/main" val="3940324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0" y="411453"/>
            <a:ext cx="7808976" cy="108813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rgbClr val="FFFFFF"/>
                </a:solidFill>
                <a:latin typeface="Century Gothic" panose="020B0502020202020204" pitchFamily="34" charset="0"/>
                <a:ea typeface="Helvetica Neue"/>
                <a:cs typeface="Helvetica Neue"/>
                <a:sym typeface="Helvetica Neue"/>
              </a:rPr>
              <a:t>Example(cont’d…)</a:t>
            </a:r>
            <a:endParaRPr lang="en-US" sz="32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06114" y="2375172"/>
            <a:ext cx="7291137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>
                <a:srgbClr val="FFFFFF"/>
              </a:buClr>
              <a:buSzPct val="75000"/>
            </a:pPr>
            <a:r>
              <a:rPr lang="en-US" sz="2000" b="1" dirty="0">
                <a:ea typeface="Helvetica Neue"/>
                <a:cs typeface="Helvetica Neue"/>
                <a:sym typeface="Helvetica Neue"/>
              </a:rPr>
              <a:t>In the previous example:</a:t>
            </a:r>
          </a:p>
          <a:p>
            <a:pPr marL="938388" lvl="0" indent="-938388">
              <a:spcBef>
                <a:spcPts val="4200"/>
              </a:spcBef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000" dirty="0">
                <a:ea typeface="Helvetica Neue"/>
                <a:cs typeface="Helvetica Neue"/>
                <a:sym typeface="Helvetica Neue"/>
              </a:rPr>
              <a:t>The JNZ PRINT_LOOP is executed by inspecting ZF</a:t>
            </a:r>
          </a:p>
          <a:p>
            <a:pPr marL="938388" lvl="0" indent="-938388">
              <a:spcBef>
                <a:spcPts val="4200"/>
              </a:spcBef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000" dirty="0">
                <a:ea typeface="Helvetica Neue"/>
                <a:cs typeface="Helvetica Neue"/>
                <a:sym typeface="Helvetica Neue"/>
              </a:rPr>
              <a:t>If ZF=0 then control is transferred to PRINT_LOOP and continues</a:t>
            </a:r>
          </a:p>
          <a:p>
            <a:pPr marL="938388" lvl="0" indent="-938388">
              <a:spcBef>
                <a:spcPts val="4200"/>
              </a:spcBef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000" dirty="0">
                <a:ea typeface="Helvetica Neue"/>
                <a:cs typeface="Helvetica Neue"/>
                <a:sym typeface="Helvetica Neue"/>
              </a:rPr>
              <a:t>If the ZF=1 then the program goes on to execute next (i.e. MOV AH,4CH)</a:t>
            </a:r>
          </a:p>
        </p:txBody>
      </p:sp>
    </p:spTree>
    <p:extLst>
      <p:ext uri="{BB962C8B-B14F-4D97-AF65-F5344CB8AC3E}">
        <p14:creationId xmlns:p14="http://schemas.microsoft.com/office/powerpoint/2010/main" val="1232732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0" y="411453"/>
            <a:ext cx="7808976" cy="1088136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rgbClr val="FFFFFF"/>
                </a:solidFill>
                <a:latin typeface="+mn-lt"/>
                <a:ea typeface="Helvetica Neue"/>
                <a:cs typeface="Helvetica Neue"/>
                <a:sym typeface="Helvetica Neue"/>
              </a:rPr>
              <a:t>CMP Instruction</a:t>
            </a:r>
            <a:endParaRPr lang="en-US" sz="40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2898" y="2038287"/>
            <a:ext cx="849406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27731" lvl="0" indent="-627731">
              <a:lnSpc>
                <a:spcPct val="90000"/>
              </a:lnSpc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000" b="1" dirty="0">
                <a:ea typeface="Helvetica Neue"/>
                <a:cs typeface="Helvetica Neue"/>
                <a:sym typeface="Helvetica Neue"/>
              </a:rPr>
              <a:t>CMP destination , source</a:t>
            </a:r>
          </a:p>
          <a:p>
            <a:pPr marL="627731" lvl="0" indent="-627731">
              <a:lnSpc>
                <a:spcPct val="90000"/>
              </a:lnSpc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endParaRPr lang="en-US" sz="2000" b="1" dirty="0">
              <a:ea typeface="Helvetica Neue"/>
              <a:cs typeface="Helvetica Neue"/>
              <a:sym typeface="Helvetica Neue"/>
            </a:endParaRPr>
          </a:p>
          <a:p>
            <a:pPr marL="627731" lvl="0" indent="-627731">
              <a:lnSpc>
                <a:spcPct val="90000"/>
              </a:lnSpc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000" dirty="0">
                <a:ea typeface="Helvetica Neue"/>
                <a:cs typeface="Helvetica Neue"/>
                <a:sym typeface="Helvetica Neue"/>
              </a:rPr>
              <a:t>Compares the destination with source by computing contents </a:t>
            </a:r>
          </a:p>
          <a:p>
            <a:pPr marL="627731" lvl="0" indent="-627731">
              <a:lnSpc>
                <a:spcPct val="90000"/>
              </a:lnSpc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endParaRPr lang="en-US" sz="2000" dirty="0">
              <a:ea typeface="Helvetica Neue"/>
              <a:cs typeface="Helvetica Neue"/>
              <a:sym typeface="Helvetica Neue"/>
            </a:endParaRPr>
          </a:p>
          <a:p>
            <a:pPr marL="627731" lvl="0" indent="-627731">
              <a:lnSpc>
                <a:spcPct val="90000"/>
              </a:lnSpc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000" dirty="0">
                <a:ea typeface="Helvetica Neue"/>
                <a:cs typeface="Helvetica Neue"/>
                <a:sym typeface="Helvetica Neue"/>
              </a:rPr>
              <a:t>It computes by…  </a:t>
            </a:r>
          </a:p>
          <a:p>
            <a:pPr marL="627731" lvl="0" indent="-627731">
              <a:lnSpc>
                <a:spcPct val="90000"/>
              </a:lnSpc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endParaRPr lang="en-US" sz="2000" b="1" dirty="0">
              <a:ea typeface="Helvetica Neue"/>
              <a:cs typeface="Helvetica Neue"/>
              <a:sym typeface="Helvetica Neue"/>
            </a:endParaRPr>
          </a:p>
          <a:p>
            <a:pPr marL="627731" lvl="0" indent="-627731">
              <a:lnSpc>
                <a:spcPct val="90000"/>
              </a:lnSpc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000" b="1" dirty="0">
                <a:ea typeface="Helvetica Neue"/>
                <a:cs typeface="Helvetica Neue"/>
                <a:sym typeface="Helvetica Neue"/>
              </a:rPr>
              <a:t>            destination contents - source contents</a:t>
            </a:r>
          </a:p>
          <a:p>
            <a:pPr marL="627731" lvl="0" indent="-627731">
              <a:lnSpc>
                <a:spcPct val="90000"/>
              </a:lnSpc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endParaRPr lang="en-US" sz="2000" b="1" dirty="0">
              <a:ea typeface="Helvetica Neue"/>
              <a:cs typeface="Helvetica Neue"/>
              <a:sym typeface="Helvetica Neue"/>
            </a:endParaRPr>
          </a:p>
          <a:p>
            <a:pPr marL="627731" lvl="0" indent="-627731">
              <a:lnSpc>
                <a:spcPct val="90000"/>
              </a:lnSpc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000" dirty="0">
                <a:ea typeface="Helvetica Neue"/>
                <a:cs typeface="Helvetica Neue"/>
                <a:sym typeface="Helvetica Neue"/>
              </a:rPr>
              <a:t>The result is not stored but the FLAGS are affected</a:t>
            </a:r>
          </a:p>
          <a:p>
            <a:pPr marL="627731" lvl="0" indent="-627731">
              <a:lnSpc>
                <a:spcPct val="90000"/>
              </a:lnSpc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endParaRPr lang="en-US" sz="2000" dirty="0">
              <a:ea typeface="Helvetica Neue"/>
              <a:cs typeface="Helvetica Neue"/>
              <a:sym typeface="Helvetica Neue"/>
            </a:endParaRPr>
          </a:p>
          <a:p>
            <a:pPr marL="627731" lvl="0" indent="-627731">
              <a:lnSpc>
                <a:spcPct val="90000"/>
              </a:lnSpc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000" dirty="0">
                <a:ea typeface="Helvetica Neue"/>
                <a:cs typeface="Helvetica Neue"/>
                <a:sym typeface="Helvetica Neue"/>
              </a:rPr>
              <a:t>The OPERANDS of CMP may not both be Memory Locations</a:t>
            </a:r>
          </a:p>
          <a:p>
            <a:pPr marL="627731" lvl="0" indent="-627731">
              <a:lnSpc>
                <a:spcPct val="90000"/>
              </a:lnSpc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endParaRPr lang="en-US" sz="2000" dirty="0">
              <a:ea typeface="Helvetica Neue"/>
              <a:cs typeface="Helvetica Neue"/>
              <a:sym typeface="Helvetica Neue"/>
            </a:endParaRPr>
          </a:p>
          <a:p>
            <a:pPr marL="627731" lvl="0" indent="-627731">
              <a:lnSpc>
                <a:spcPct val="90000"/>
              </a:lnSpc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000" dirty="0">
                <a:ea typeface="Helvetica Neue"/>
                <a:cs typeface="Helvetica Neue"/>
                <a:sym typeface="Helvetica Neue"/>
              </a:rPr>
              <a:t>Destination may not be </a:t>
            </a:r>
            <a:r>
              <a:rPr lang="en-US" sz="2000" b="1" dirty="0">
                <a:ea typeface="Helvetica Neue"/>
                <a:cs typeface="Helvetica Neue"/>
                <a:sym typeface="Helvetica Neue"/>
              </a:rPr>
              <a:t>CONSTANT</a:t>
            </a:r>
          </a:p>
          <a:p>
            <a:pPr marL="627731" lvl="0" indent="-627731">
              <a:lnSpc>
                <a:spcPct val="90000"/>
              </a:lnSpc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endParaRPr lang="en-US" sz="2000" b="1" dirty="0">
              <a:ea typeface="Helvetica Neue"/>
              <a:cs typeface="Helvetica Neue"/>
              <a:sym typeface="Helvetica Neue"/>
            </a:endParaRPr>
          </a:p>
          <a:p>
            <a:pPr marL="627731" lvl="0" indent="-627731">
              <a:lnSpc>
                <a:spcPct val="90000"/>
              </a:lnSpc>
              <a:buClr>
                <a:srgbClr val="FFFFFF"/>
              </a:buClr>
              <a:buSzPct val="75000"/>
              <a:buFont typeface="Wingdings" panose="05000000000000000000" pitchFamily="2" charset="2"/>
              <a:buChar char="Ø"/>
            </a:pPr>
            <a:r>
              <a:rPr lang="en-US" sz="2000" b="1" dirty="0">
                <a:ea typeface="Helvetica Neue"/>
                <a:cs typeface="Helvetica Neue"/>
                <a:sym typeface="Helvetica Neue"/>
              </a:rPr>
              <a:t>CMP is just like SUB</a:t>
            </a:r>
            <a:r>
              <a:rPr lang="en-US" sz="2000" dirty="0">
                <a:ea typeface="Helvetica Neue"/>
                <a:cs typeface="Helvetica Neue"/>
                <a:sym typeface="Helvetica Neue"/>
              </a:rPr>
              <a:t>. However result is not stored in destination.</a:t>
            </a:r>
          </a:p>
        </p:txBody>
      </p:sp>
    </p:spTree>
    <p:extLst>
      <p:ext uri="{BB962C8B-B14F-4D97-AF65-F5344CB8AC3E}">
        <p14:creationId xmlns:p14="http://schemas.microsoft.com/office/powerpoint/2010/main" val="3721954555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542</TotalTime>
  <Words>1441</Words>
  <Application>Microsoft Office PowerPoint</Application>
  <PresentationFormat>On-screen Show (4:3)</PresentationFormat>
  <Paragraphs>328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Calibri</vt:lpstr>
      <vt:lpstr>Century Gothic</vt:lpstr>
      <vt:lpstr>Corbel</vt:lpstr>
      <vt:lpstr>Helvetica Neue</vt:lpstr>
      <vt:lpstr>Times New Roman</vt:lpstr>
      <vt:lpstr>Wingdings</vt:lpstr>
      <vt:lpstr>Spectrum</vt:lpstr>
      <vt:lpstr> Flow Control Instructions </vt:lpstr>
      <vt:lpstr>Lecture Outline</vt:lpstr>
      <vt:lpstr>Jump and Loop</vt:lpstr>
      <vt:lpstr>Example of Jump</vt:lpstr>
      <vt:lpstr>JNZ (Jump if Not Zero)</vt:lpstr>
      <vt:lpstr>Conditional Jumps</vt:lpstr>
      <vt:lpstr>Implementation of Conditional JUMP by  CPU </vt:lpstr>
      <vt:lpstr>Example(cont’d…)</vt:lpstr>
      <vt:lpstr>CMP Instruction</vt:lpstr>
      <vt:lpstr>Signed Conditional Jumps</vt:lpstr>
      <vt:lpstr>    Unsigned Conditional Jumps </vt:lpstr>
      <vt:lpstr>PowerPoint Presentation</vt:lpstr>
      <vt:lpstr>Conditional Jumps Interpretation </vt:lpstr>
      <vt:lpstr>Working with Characters</vt:lpstr>
      <vt:lpstr>JMP Instruction</vt:lpstr>
      <vt:lpstr>JMP Vs JNZ</vt:lpstr>
      <vt:lpstr>High-Level Language Structures</vt:lpstr>
      <vt:lpstr>Branching Structures</vt:lpstr>
      <vt:lpstr>IF-THEN</vt:lpstr>
      <vt:lpstr>A Pseudo Code , Algorithm and Code for IF-THEN</vt:lpstr>
      <vt:lpstr>A Pseudo Code , Algorithm and Code for IF-THEN</vt:lpstr>
      <vt:lpstr>A Pseudo Code , Algorithm and Code for IF-THEN</vt:lpstr>
      <vt:lpstr>A Pseudo Code , Algorithm and Code for IF-THEN</vt:lpstr>
      <vt:lpstr>A Pseudo Code , Algorithm and Code for IF-THEN</vt:lpstr>
      <vt:lpstr>A Pseudo Code , Algorithm and Code for IF-THEN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HP</cp:lastModifiedBy>
  <cp:revision>137</cp:revision>
  <dcterms:created xsi:type="dcterms:W3CDTF">2018-12-10T17:20:29Z</dcterms:created>
  <dcterms:modified xsi:type="dcterms:W3CDTF">2023-10-31T15:16:46Z</dcterms:modified>
</cp:coreProperties>
</file>