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5113-9F61-4457-9626-D6AAFA1263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F34AF2-9839-43DF-9B32-5EAA0BD8D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6282-8066-4BE2-99B9-7A50FAF8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3E47B-F58D-4EE9-A7FD-E48DDEB57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C6CC6-6CCF-460F-87B6-EDD152E3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65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3C89B-7E20-4FEF-AC2D-175DBF10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C2D6CD-A9E3-426F-B285-F064F18B4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9141A-0A23-4262-88B6-D37B97D26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FA69-2F6B-4C87-A510-03CABEC89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AC0BA-44D6-4031-90C8-CC4FFC20C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957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467451-639C-4D43-A23B-8B93856D5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C4BE76-0C44-42A8-BAB0-AC23CA7D9E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D9AC9-C04F-4332-A0C8-69C82577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0EBB9-65F2-44C0-9B1F-F9A6FBD6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42ABA-16BD-4815-B7D7-F329CABF9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35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279E6-DE3B-4019-B587-20C4B96C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4AE29-1C96-415C-A890-B78B31C71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30B15-96AB-444A-A5D9-9B64DE1AB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5B8B-81FF-4CD8-AC29-17362F99E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E7E1-D3FD-4070-9E6E-FB59F8F6E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ABA5D-70BB-48E7-87FE-914EEE9D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30219-A93C-4814-A58C-BA887F3D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087D2-9B67-42CB-9E6A-2114B3F0C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3FD16-DDB1-43A9-AA13-A7D993AC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BDF1F-6E7B-4C10-9B49-04A507D4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71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5219-B654-4BCE-A6DD-701782C31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D04A-7823-4AB8-BA45-7A6C1217F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51C79-0D4F-4933-BF84-D19A5ABE1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C76737-311C-4EF9-98DD-61460013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F429A-639A-4172-BC31-FB7E94B5F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EC9332-C7C0-4EF2-A371-ADCFBC97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63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1191-712B-488E-9595-835F4DFD8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552E49-BF95-40DD-8255-0A238E777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340A-9003-4C54-B32A-258EF55E5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2B080-35E0-49B6-B25C-DEF19309A0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8DE452-61D2-4A58-82EF-CF9125F75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BA0172-9F52-4208-A17F-F50D54A3E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87010-D8C2-4763-8579-B7135B3A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7346F-91AE-4F81-9BB1-9C4B9AB8D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94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29AC-F641-4112-B546-666E7ABB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AD0D8-8041-4F56-B3AE-3C3CD9108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912D18-56EB-4DF9-A8A9-5FDAD5C06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A0538-EF73-485B-AE7C-58554C177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30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0D398-B03C-4D0C-9386-45E1078A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5537E6-2FF5-47DC-AFF0-A04F7136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2C39B-034D-4672-9260-E4675BF1D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22669-1BF3-4A6E-8582-ACDAF9D84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347B-9162-406C-931A-78F3D7BBD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E833F7-9546-4989-9A4B-A6ECE3CC9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F5242-AD66-4146-93BC-29A5801B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2F5DD-E452-45D6-9AAC-61B5DF23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BECDA-C61C-4FDD-B371-E9F105C5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73D5D-9273-4114-82ED-11B409A87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5B617-8636-4643-A4AE-1CF5C7F373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ADA453-171D-4B3B-BE41-EB755D1B90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85D0E5-46A8-4B40-95DF-1B5F3BCD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4AA23A-E28B-4528-B8FB-B96E86399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73F1F9-A20A-404A-85E6-511E1B6AA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116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A9AC9-D0F7-4580-B41C-7012FE5D7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EE1D-A16A-49AB-8986-9E67D450A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16EB49-26A7-4780-917B-64A7BBC73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4DD29-94C8-404D-B6E3-EFFE07194085}" type="datetimeFigureOut">
              <a:rPr lang="en-US" smtClean="0"/>
              <a:t>1/16/2022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84338-433F-41FC-9E4D-827A550FCC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54D41-1DB7-419B-8797-431EB6BCAD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C325C3-71A3-4DA6-915A-7EC4DF7FDC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375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E14A-399F-4E36-A394-71648F53E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/>
          </a:bodyPr>
          <a:lstStyle/>
          <a:p>
            <a:r>
              <a:rPr lang="en-US" sz="2800" dirty="0"/>
              <a:t>Precalculus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818B6-2C45-43E6-A173-A61D3B844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95268"/>
            <a:ext cx="9144000" cy="3540369"/>
          </a:xfrm>
        </p:spPr>
        <p:txBody>
          <a:bodyPr>
            <a:noAutofit/>
          </a:bodyPr>
          <a:lstStyle/>
          <a:p>
            <a:r>
              <a:rPr lang="en-US" dirty="0"/>
              <a:t>Algebra</a:t>
            </a:r>
          </a:p>
          <a:p>
            <a:r>
              <a:rPr lang="en-US" dirty="0"/>
              <a:t>Numbers</a:t>
            </a:r>
          </a:p>
          <a:p>
            <a:r>
              <a:rPr lang="en-US" dirty="0"/>
              <a:t>Inequalities</a:t>
            </a:r>
          </a:p>
          <a:p>
            <a:r>
              <a:rPr lang="en-US" dirty="0"/>
              <a:t>Absolute values</a:t>
            </a:r>
          </a:p>
          <a:p>
            <a:r>
              <a:rPr lang="en-US" dirty="0"/>
              <a:t>Coordinate Geometry</a:t>
            </a:r>
          </a:p>
          <a:p>
            <a:r>
              <a:rPr lang="en-US" dirty="0"/>
              <a:t>Lines</a:t>
            </a:r>
          </a:p>
          <a:p>
            <a:r>
              <a:rPr lang="en-US" dirty="0"/>
              <a:t>Trigonometry</a:t>
            </a:r>
          </a:p>
        </p:txBody>
      </p:sp>
    </p:spTree>
    <p:extLst>
      <p:ext uri="{BB962C8B-B14F-4D97-AF65-F5344CB8AC3E}">
        <p14:creationId xmlns:p14="http://schemas.microsoft.com/office/powerpoint/2010/main" val="513868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E2BB58-74A4-46D1-9CEC-0FAE12616B30}"/>
              </a:ext>
            </a:extLst>
          </p:cNvPr>
          <p:cNvSpPr txBox="1"/>
          <p:nvPr/>
        </p:nvSpPr>
        <p:spPr>
          <a:xfrm>
            <a:off x="808383" y="848139"/>
            <a:ext cx="9899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Straight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5E6E78-CB1E-40E2-B702-56EA3E5F6A2F}"/>
                  </a:ext>
                </a:extLst>
              </p:cNvPr>
              <p:cNvSpPr txBox="1"/>
              <p:nvPr/>
            </p:nvSpPr>
            <p:spPr>
              <a:xfrm>
                <a:off x="1046922" y="2196548"/>
                <a:ext cx="105752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b="1" dirty="0"/>
                  <a:t>Point-Slope form </a:t>
                </a:r>
                <a:r>
                  <a:rPr lang="en-US" dirty="0"/>
                  <a:t>of the equation of a line:   </a:t>
                </a:r>
              </a:p>
              <a:p>
                <a:r>
                  <a:rPr lang="en-US" dirty="0"/>
                  <a:t>       An equation of the line passing through the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h𝑎𝑣𝑖𝑛𝑔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𝑠𝑙𝑜𝑝𝑒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5E6E78-CB1E-40E2-B702-56EA3E5F6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2196548"/>
                <a:ext cx="10575235" cy="923330"/>
              </a:xfrm>
              <a:prstGeom prst="rect">
                <a:avLst/>
              </a:prstGeom>
              <a:blipFill>
                <a:blip r:embed="rId2"/>
                <a:stretch>
                  <a:fillRect l="-519" t="-3289" b="-4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797E4C-4613-4E48-A739-8B5814CCE5C2}"/>
                  </a:ext>
                </a:extLst>
              </p:cNvPr>
              <p:cNvSpPr txBox="1"/>
              <p:nvPr/>
            </p:nvSpPr>
            <p:spPr>
              <a:xfrm>
                <a:off x="1046922" y="3506352"/>
                <a:ext cx="10575235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2.   Slope-Intercept form </a:t>
                </a:r>
                <a:r>
                  <a:rPr lang="en-US" dirty="0"/>
                  <a:t>of the equation of a line:   </a:t>
                </a:r>
              </a:p>
              <a:p>
                <a:r>
                  <a:rPr lang="en-US" dirty="0"/>
                  <a:t>      An equation of the line with slope m  and y-intercept b is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797E4C-4613-4E48-A739-8B5814CCE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3506352"/>
                <a:ext cx="10575235" cy="923330"/>
              </a:xfrm>
              <a:prstGeom prst="rect">
                <a:avLst/>
              </a:prstGeom>
              <a:blipFill>
                <a:blip r:embed="rId3"/>
                <a:stretch>
                  <a:fillRect l="-519" t="-3289" b="-1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557F30-C430-484A-A8F4-3FFB357C650E}"/>
                  </a:ext>
                </a:extLst>
              </p:cNvPr>
              <p:cNvSpPr txBox="1"/>
              <p:nvPr/>
            </p:nvSpPr>
            <p:spPr>
              <a:xfrm>
                <a:off x="1046922" y="4889170"/>
                <a:ext cx="10575235" cy="1120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3.  Intercept form </a:t>
                </a:r>
                <a:r>
                  <a:rPr lang="en-US" dirty="0"/>
                  <a:t>of the equation of a line:   </a:t>
                </a:r>
              </a:p>
              <a:p>
                <a:r>
                  <a:rPr lang="en-US" dirty="0"/>
                  <a:t>      An equation of the line with x-intercept a  and y-intercept b is</a:t>
                </a:r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E557F30-C430-484A-A8F4-3FFB357C6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4889170"/>
                <a:ext cx="10575235" cy="1120691"/>
              </a:xfrm>
              <a:prstGeom prst="rect">
                <a:avLst/>
              </a:prstGeom>
              <a:blipFill>
                <a:blip r:embed="rId4"/>
                <a:stretch>
                  <a:fillRect l="-519" t="-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FFCF26-FF82-4586-A3E8-D0E04A4C6060}"/>
                  </a:ext>
                </a:extLst>
              </p:cNvPr>
              <p:cNvSpPr txBox="1"/>
              <p:nvPr/>
            </p:nvSpPr>
            <p:spPr>
              <a:xfrm>
                <a:off x="1046922" y="1309804"/>
                <a:ext cx="9899374" cy="8889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Slope</a:t>
                </a:r>
                <a:r>
                  <a:rPr lang="en-US" dirty="0"/>
                  <a:t>  of a nonvertical line that passes through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7FFCF26-FF82-4586-A3E8-D0E04A4C6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22" y="1309804"/>
                <a:ext cx="9899374" cy="888961"/>
              </a:xfrm>
              <a:prstGeom prst="rect">
                <a:avLst/>
              </a:prstGeom>
              <a:blipFill>
                <a:blip r:embed="rId5"/>
                <a:stretch>
                  <a:fillRect l="-554" t="-4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3397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08E73-9464-453D-BFA6-7CAE6932749E}"/>
              </a:ext>
            </a:extLst>
          </p:cNvPr>
          <p:cNvSpPr txBox="1"/>
          <p:nvPr/>
        </p:nvSpPr>
        <p:spPr>
          <a:xfrm>
            <a:off x="1179443" y="980661"/>
            <a:ext cx="915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Parallel and Perpendicular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/>
              <p:nvPr/>
            </p:nvSpPr>
            <p:spPr>
              <a:xfrm>
                <a:off x="1179443" y="1815548"/>
                <a:ext cx="979335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Two lines with slopes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are</a:t>
                </a:r>
              </a:p>
              <a:p>
                <a:endParaRPr lang="en-US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Perpendicular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b="0" dirty="0"/>
              </a:p>
              <a:p>
                <a:pPr lvl="2"/>
                <a:endParaRPr lang="en-US" dirty="0"/>
              </a:p>
              <a:p>
                <a:pPr marL="1200150" lvl="2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Parallel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9443" y="1815548"/>
                <a:ext cx="9793357" cy="1477328"/>
              </a:xfrm>
              <a:prstGeom prst="rect">
                <a:avLst/>
              </a:prstGeom>
              <a:blipFill>
                <a:blip r:embed="rId2"/>
                <a:stretch>
                  <a:fillRect l="-498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70716" y="3758431"/>
            <a:ext cx="6096000" cy="7682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P# A10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Lines P# A12 Ex-  1 – 8,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3639881" y="4142574"/>
            <a:ext cx="3263009" cy="3755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 – Analytic Geometry    Q. 1 – 5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3771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08E73-9464-453D-BFA6-7CAE6932749E}"/>
              </a:ext>
            </a:extLst>
          </p:cNvPr>
          <p:cNvSpPr txBox="1"/>
          <p:nvPr/>
        </p:nvSpPr>
        <p:spPr>
          <a:xfrm>
            <a:off x="1268474" y="502330"/>
            <a:ext cx="915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Trigonometry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/>
              <p:nvPr/>
            </p:nvSpPr>
            <p:spPr>
              <a:xfrm>
                <a:off x="1109448" y="871662"/>
                <a:ext cx="5980465" cy="20510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Angles:</a:t>
                </a:r>
              </a:p>
              <a:p>
                <a:pPr lvl="1"/>
                <a:r>
                  <a:rPr lang="en-US" dirty="0"/>
                  <a:t>One can measure angles in degrees or in radian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𝟏𝟖𝟎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𝟏𝟖𝟎</m:t>
                                </m:r>
                              </m:num>
                              <m:den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𝝅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𝟓𝟕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𝟏𝟖𝟎</m:t>
                        </m:r>
                      </m:den>
                    </m:f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𝟎𝟏𝟕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𝒓𝒂𝒅</m:t>
                    </m:r>
                  </m:oMath>
                </a14:m>
                <a:endParaRPr lang="en-US" b="1" dirty="0">
                  <a:ea typeface="Cambria Math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48" y="871662"/>
                <a:ext cx="5980465" cy="2051011"/>
              </a:xfrm>
              <a:prstGeom prst="rect">
                <a:avLst/>
              </a:prstGeom>
              <a:blipFill>
                <a:blip r:embed="rId2"/>
                <a:stretch>
                  <a:fillRect l="-917" t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83354" y="2817784"/>
                <a:ext cx="5699927" cy="8902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b="1" dirty="0"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The relation between arc length and radius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354" y="2817784"/>
                <a:ext cx="5699927" cy="890244"/>
              </a:xfrm>
              <a:prstGeom prst="rect">
                <a:avLst/>
              </a:prstGeom>
              <a:blipFill>
                <a:blip r:embed="rId3"/>
                <a:stretch>
                  <a:fillRect l="-856" t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CFD2A9EA-0552-47A5-94A0-494FD2CA2518}"/>
              </a:ext>
            </a:extLst>
          </p:cNvPr>
          <p:cNvSpPr txBox="1"/>
          <p:nvPr/>
        </p:nvSpPr>
        <p:spPr>
          <a:xfrm>
            <a:off x="9637128" y="3555507"/>
            <a:ext cx="27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3D55539-AB43-4215-B4C1-3540A2189D75}"/>
              </a:ext>
            </a:extLst>
          </p:cNvPr>
          <p:cNvGrpSpPr/>
          <p:nvPr/>
        </p:nvGrpSpPr>
        <p:grpSpPr>
          <a:xfrm>
            <a:off x="8608686" y="2406354"/>
            <a:ext cx="1582958" cy="1518485"/>
            <a:chOff x="8741207" y="2979282"/>
            <a:chExt cx="1582958" cy="1518485"/>
          </a:xfrm>
        </p:grpSpPr>
        <p:sp>
          <p:nvSpPr>
            <p:cNvPr id="22" name="Flowchart: Connector 21">
              <a:extLst>
                <a:ext uri="{FF2B5EF4-FFF2-40B4-BE49-F238E27FC236}">
                  <a16:creationId xmlns:a16="http://schemas.microsoft.com/office/drawing/2014/main" id="{8A9CF0EB-99C3-4081-8C17-984480F6934C}"/>
                </a:ext>
              </a:extLst>
            </p:cNvPr>
            <p:cNvSpPr/>
            <p:nvPr/>
          </p:nvSpPr>
          <p:spPr>
            <a:xfrm>
              <a:off x="8741207" y="3098896"/>
              <a:ext cx="1484244" cy="1398871"/>
            </a:xfrm>
            <a:prstGeom prst="flowChartConnector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4FBF98-E28B-4C79-8F12-B105511F48ED}"/>
                </a:ext>
              </a:extLst>
            </p:cNvPr>
            <p:cNvSpPr txBox="1"/>
            <p:nvPr/>
          </p:nvSpPr>
          <p:spPr>
            <a:xfrm>
              <a:off x="9282864" y="3269962"/>
              <a:ext cx="313846" cy="369332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0A71F-E8D5-4E2B-9F61-8E7BFDBD7A03}"/>
                </a:ext>
              </a:extLst>
            </p:cNvPr>
            <p:cNvSpPr txBox="1"/>
            <p:nvPr/>
          </p:nvSpPr>
          <p:spPr>
            <a:xfrm>
              <a:off x="9903664" y="2979282"/>
              <a:ext cx="2687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F8EAC52-F5E6-461F-8CBD-FE265091FE81}"/>
                </a:ext>
              </a:extLst>
            </p:cNvPr>
            <p:cNvCxnSpPr>
              <a:cxnSpLocks/>
            </p:cNvCxnSpPr>
            <p:nvPr/>
          </p:nvCxnSpPr>
          <p:spPr>
            <a:xfrm>
              <a:off x="9488557" y="3790122"/>
              <a:ext cx="835608" cy="5767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AD1633-3C6B-47EC-BE1D-7C114A4FC6F7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 flipV="1">
              <a:off x="9483329" y="3098896"/>
              <a:ext cx="26506" cy="6965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00756D-C80F-4DF9-8ABE-70EDCE6954BC}"/>
                </a:ext>
              </a:extLst>
            </p:cNvPr>
            <p:cNvSpPr txBox="1"/>
            <p:nvPr/>
          </p:nvSpPr>
          <p:spPr>
            <a:xfrm>
              <a:off x="9483329" y="3411870"/>
              <a:ext cx="4332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θ</a:t>
              </a:r>
              <a:endParaRPr 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2" name="Table 32">
                <a:extLst>
                  <a:ext uri="{FF2B5EF4-FFF2-40B4-BE49-F238E27FC236}">
                    <a16:creationId xmlns:a16="http://schemas.microsoft.com/office/drawing/2014/main" id="{1D90F7EC-D647-499F-8269-90E7786E0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733966"/>
                  </p:ext>
                </p:extLst>
              </p:nvPr>
            </p:nvGraphicFramePr>
            <p:xfrm>
              <a:off x="1339391" y="4812126"/>
              <a:ext cx="812800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255937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8095431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6170933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440467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2177315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4378938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792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1/√2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√3/2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928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54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tan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269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2" name="Table 32">
                <a:extLst>
                  <a:ext uri="{FF2B5EF4-FFF2-40B4-BE49-F238E27FC236}">
                    <a16:creationId xmlns:a16="http://schemas.microsoft.com/office/drawing/2014/main" id="{1D90F7EC-D647-499F-8269-90E7786E086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46733966"/>
                  </p:ext>
                </p:extLst>
              </p:nvPr>
            </p:nvGraphicFramePr>
            <p:xfrm>
              <a:off x="1339391" y="4812126"/>
              <a:ext cx="8128002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4667">
                      <a:extLst>
                        <a:ext uri="{9D8B030D-6E8A-4147-A177-3AD203B41FA5}">
                          <a16:colId xmlns:a16="http://schemas.microsoft.com/office/drawing/2014/main" val="2255937152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1180954315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961709337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14404674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4221773150"/>
                        </a:ext>
                      </a:extLst>
                    </a:gridCol>
                    <a:gridCol w="1354667">
                      <a:extLst>
                        <a:ext uri="{9D8B030D-6E8A-4147-A177-3AD203B41FA5}">
                          <a16:colId xmlns:a16="http://schemas.microsoft.com/office/drawing/2014/main" val="243789380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48" t="-8197" r="-50044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l-GR" dirty="0"/>
                            <a:t>π</a:t>
                          </a:r>
                          <a:r>
                            <a:rPr lang="en-US" dirty="0"/>
                            <a:t>/2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67922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sin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1/√2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√3/2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29287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cos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15400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tan </a:t>
                          </a:r>
                          <a:r>
                            <a:rPr lang="el-GR" dirty="0"/>
                            <a:t>θ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508269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9192A7-28A9-4C27-AA43-3D4DAC20D12F}"/>
                  </a:ext>
                </a:extLst>
              </p:cNvPr>
              <p:cNvSpPr txBox="1"/>
              <p:nvPr/>
            </p:nvSpPr>
            <p:spPr>
              <a:xfrm>
                <a:off x="2644832" y="4161183"/>
                <a:ext cx="64045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Table showing some values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𝑎𝑛𝑑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tan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func>
                          </m:e>
                        </m:func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59192A7-28A9-4C27-AA43-3D4DAC20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832" y="4161183"/>
                <a:ext cx="6404535" cy="369332"/>
              </a:xfrm>
              <a:prstGeom prst="rect">
                <a:avLst/>
              </a:prstGeom>
              <a:blipFill>
                <a:blip r:embed="rId5"/>
                <a:stretch>
                  <a:fillRect l="-857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89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908E73-9464-453D-BFA6-7CAE6932749E}"/>
              </a:ext>
            </a:extLst>
          </p:cNvPr>
          <p:cNvSpPr txBox="1"/>
          <p:nvPr/>
        </p:nvSpPr>
        <p:spPr>
          <a:xfrm>
            <a:off x="1268474" y="502330"/>
            <a:ext cx="9157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Trigonometry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/>
              <p:nvPr/>
            </p:nvSpPr>
            <p:spPr>
              <a:xfrm>
                <a:off x="1109448" y="871662"/>
                <a:ext cx="5847935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Basic Identities: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co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3BAF12-6E94-439B-892F-B68FC05E6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448" y="871662"/>
                <a:ext cx="5847935" cy="1754326"/>
              </a:xfrm>
              <a:prstGeom prst="rect">
                <a:avLst/>
              </a:prstGeom>
              <a:blipFill>
                <a:blip r:embed="rId2"/>
                <a:stretch>
                  <a:fillRect l="-938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268474" y="3429000"/>
            <a:ext cx="56999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Trigonometric Identities (P# A28),  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/>
              <a:t>D – Trigonometry   Q.  1 – 9</a:t>
            </a:r>
          </a:p>
        </p:txBody>
      </p:sp>
    </p:spTree>
    <p:extLst>
      <p:ext uri="{BB962C8B-B14F-4D97-AF65-F5344CB8AC3E}">
        <p14:creationId xmlns:p14="http://schemas.microsoft.com/office/powerpoint/2010/main" val="872306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3A207-819E-487C-9AE6-3E05ABF6D664}"/>
              </a:ext>
            </a:extLst>
          </p:cNvPr>
          <p:cNvSpPr txBox="1"/>
          <p:nvPr/>
        </p:nvSpPr>
        <p:spPr>
          <a:xfrm>
            <a:off x="1139687" y="1152939"/>
            <a:ext cx="938253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Algebra</a:t>
            </a:r>
          </a:p>
          <a:p>
            <a:r>
              <a:rPr lang="en-US" sz="2000" dirty="0"/>
              <a:t>Basic properties</a:t>
            </a:r>
          </a:p>
          <a:p>
            <a:pPr lvl="1"/>
            <a:r>
              <a:rPr lang="en-US" sz="2000" dirty="0"/>
              <a:t>Arithmetic Operations</a:t>
            </a:r>
          </a:p>
          <a:p>
            <a:pPr lvl="2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477B820-0BA2-48CD-A126-91BC3EB34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912674"/>
                  </p:ext>
                </p:extLst>
              </p:nvPr>
            </p:nvGraphicFramePr>
            <p:xfrm>
              <a:off x="2032000" y="2153213"/>
              <a:ext cx="8127999" cy="23226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003560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59539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792876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𝒂𝒄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𝒄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𝒂𝒃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num>
                                          <m:den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𝒃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𝒄</m:t>
                                    </m:r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num>
                                  <m:den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𝒃𝒄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350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𝑑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960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𝑏𝑐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𝑏𝑑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0974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477B820-0BA2-48CD-A126-91BC3EB34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83912674"/>
                  </p:ext>
                </p:extLst>
              </p:nvPr>
            </p:nvGraphicFramePr>
            <p:xfrm>
              <a:off x="2032000" y="2153213"/>
              <a:ext cx="8127999" cy="23226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003560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59539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79287694"/>
                        </a:ext>
                      </a:extLst>
                    </a:gridCol>
                  </a:tblGrid>
                  <a:tr h="75838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00" r="-200674" b="-20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800" r="-101126" b="-2072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00" r="-899" b="-2072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350780"/>
                      </a:ext>
                    </a:extLst>
                  </a:tr>
                  <a:tr h="95192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80769" r="-200674" b="-66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80769" r="-101126" b="-660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80769" r="-899" b="-660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960897"/>
                      </a:ext>
                    </a:extLst>
                  </a:tr>
                  <a:tr h="61233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79208" r="-200674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279208" r="-101126" b="-198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79208" r="-899" b="-198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0974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08046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3A207-819E-487C-9AE6-3E05ABF6D664}"/>
              </a:ext>
            </a:extLst>
          </p:cNvPr>
          <p:cNvSpPr txBox="1"/>
          <p:nvPr/>
        </p:nvSpPr>
        <p:spPr>
          <a:xfrm>
            <a:off x="1139687" y="1152939"/>
            <a:ext cx="938253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Algebra</a:t>
            </a:r>
          </a:p>
          <a:p>
            <a:r>
              <a:rPr lang="en-US" sz="2000" dirty="0"/>
              <a:t>Basic properties</a:t>
            </a:r>
          </a:p>
          <a:p>
            <a:endParaRPr lang="en-US" sz="2000" dirty="0"/>
          </a:p>
          <a:p>
            <a:pPr lvl="1"/>
            <a:r>
              <a:rPr lang="en-US" sz="2000" dirty="0"/>
              <a:t>Exponent properties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95990-5BB1-4C7C-83B2-324573A857C4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F8DB7-3FE5-4DFA-BF33-D696BE52F525}"/>
              </a:ext>
            </a:extLst>
          </p:cNvPr>
          <p:cNvSpPr txBox="1"/>
          <p:nvPr/>
        </p:nvSpPr>
        <p:spPr>
          <a:xfrm>
            <a:off x="7222435" y="3988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477B820-0BA2-48CD-A126-91BC3EB34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995431"/>
                  </p:ext>
                </p:extLst>
              </p:nvPr>
            </p:nvGraphicFramePr>
            <p:xfrm>
              <a:off x="2164522" y="2828573"/>
              <a:ext cx="8127999" cy="28764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003560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59539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792876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350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𝑎𝑏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9608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4097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den>
                                    </m:f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f>
                                              <m:fPr>
                                                <m:ctrlP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num>
                                              <m:den>
                                                <m:r>
                                                  <a:rPr lang="en-US" b="1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𝒏</m:t>
                                                </m:r>
                                              </m:den>
                                            </m:f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e>
                                          <m:sup>
                                            <m:r>
                                              <a:rPr lang="en-US" b="1" i="1" smtClean="0">
                                                <a:latin typeface="Cambria Math" panose="02040503050406030204" pitchFamily="18" charset="0"/>
                                              </a:rPr>
                                              <m:t>𝒎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671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1888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477B820-0BA2-48CD-A126-91BC3EB34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49995431"/>
                  </p:ext>
                </p:extLst>
              </p:nvPr>
            </p:nvGraphicFramePr>
            <p:xfrm>
              <a:off x="2164522" y="2828573"/>
              <a:ext cx="8127999" cy="287648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003560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59539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79287694"/>
                        </a:ext>
                      </a:extLst>
                    </a:gridCol>
                  </a:tblGrid>
                  <a:tr h="61842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980" r="-200674" b="-369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980" r="-101126" b="-3693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980" r="-899" b="-3693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350780"/>
                      </a:ext>
                    </a:extLst>
                  </a:tr>
                  <a:tr h="6195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0980" r="-200674" b="-26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00980" r="-101126" b="-2656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00980" r="-899" b="-2656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960897"/>
                      </a:ext>
                    </a:extLst>
                  </a:tr>
                  <a:tr h="73958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69421" r="-200674" b="-123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450" t="-169421" r="-101126" b="-123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69421" r="-899" b="-123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14097444"/>
                      </a:ext>
                    </a:extLst>
                  </a:tr>
                  <a:tr h="52813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74713" r="-200674" b="-724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56714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031888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36460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3A207-819E-487C-9AE6-3E05ABF6D664}"/>
              </a:ext>
            </a:extLst>
          </p:cNvPr>
          <p:cNvSpPr txBox="1"/>
          <p:nvPr/>
        </p:nvSpPr>
        <p:spPr>
          <a:xfrm>
            <a:off x="1221408" y="595219"/>
            <a:ext cx="1014895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Algebra</a:t>
            </a:r>
          </a:p>
          <a:p>
            <a:r>
              <a:rPr lang="en-US" sz="2000" dirty="0"/>
              <a:t>Basic properties</a:t>
            </a:r>
          </a:p>
          <a:p>
            <a:pPr lvl="1"/>
            <a:r>
              <a:rPr lang="en-US" sz="2000" dirty="0"/>
              <a:t>Properties of Radicals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Logarithmic properties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595990-5BB1-4C7C-83B2-324573A857C4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F8DB7-3FE5-4DFA-BF33-D696BE52F525}"/>
              </a:ext>
            </a:extLst>
          </p:cNvPr>
          <p:cNvSpPr txBox="1"/>
          <p:nvPr/>
        </p:nvSpPr>
        <p:spPr>
          <a:xfrm>
            <a:off x="7222435" y="3988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477B820-0BA2-48CD-A126-91BC3EB34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865855"/>
                  </p:ext>
                </p:extLst>
              </p:nvPr>
            </p:nvGraphicFramePr>
            <p:xfrm>
              <a:off x="2138017" y="1705403"/>
              <a:ext cx="8127999" cy="1346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003560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59539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7928769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g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ra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den>
                                    </m:f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g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𝒂𝒃</m:t>
                                    </m:r>
                                  </m:e>
                                </m:ra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g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rad>
                                <m:rad>
                                  <m:ra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g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deg>
                                  <m:e>
                                    <m:rad>
                                      <m:ra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m:rPr>
                                            <m:brk m:alnAt="7"/>
                                          </m:r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deg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rad>
                                  </m:e>
                                </m:ra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ad>
                                  <m:ra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𝒏</m:t>
                                    </m:r>
                                  </m:deg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ra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33350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f>
                                      <m:f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den>
                                    </m:f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ad>
                                      <m:ra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</m:rad>
                                  </m:num>
                                  <m:den>
                                    <m:rad>
                                      <m:ra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g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𝑜𝑑𝑑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g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</m:e>
                                </m:ra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𝑒𝑣𝑒𝑛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796089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477B820-0BA2-48CD-A126-91BC3EB342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4865855"/>
                  </p:ext>
                </p:extLst>
              </p:nvPr>
            </p:nvGraphicFramePr>
            <p:xfrm>
              <a:off x="2138017" y="1705403"/>
              <a:ext cx="8127999" cy="134677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370035609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05953922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1479287694"/>
                        </a:ext>
                      </a:extLst>
                    </a:gridCol>
                  </a:tblGrid>
                  <a:tr h="64966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935" r="-200899" b="-109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935" r="-100899" b="-1093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935" r="-899" b="-1093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3350780"/>
                      </a:ext>
                    </a:extLst>
                  </a:tr>
                  <a:tr h="69710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93913" r="-200899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25" t="-93913" r="-100899" b="-17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25" t="-93913" r="-899" b="-17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79608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134F905-B940-4FD4-866F-AFC4BA771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538821"/>
                  </p:ext>
                </p:extLst>
              </p:nvPr>
            </p:nvGraphicFramePr>
            <p:xfrm>
              <a:off x="2144643" y="3765476"/>
              <a:ext cx="7549322" cy="1969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2696">
                      <a:extLst>
                        <a:ext uri="{9D8B030D-6E8A-4147-A177-3AD203B41FA5}">
                          <a16:colId xmlns:a16="http://schemas.microsoft.com/office/drawing/2014/main" val="4207680814"/>
                        </a:ext>
                      </a:extLst>
                    </a:gridCol>
                    <a:gridCol w="3816626">
                      <a:extLst>
                        <a:ext uri="{9D8B030D-6E8A-4147-A177-3AD203B41FA5}">
                          <a16:colId xmlns:a16="http://schemas.microsoft.com/office/drawing/2014/main" val="1270139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𝒖𝒗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𝒖𝒗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3502128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num>
                                      <m:den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𝒗</m:t>
                                        </m:r>
                                      </m:den>
                                    </m:f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11336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  <m:sSub>
                                  <m:sSub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𝒍𝒐𝒈</m:t>
                                    </m:r>
                                  </m:e>
                                  <m:sub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𝒍𝒏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𝒖</m:t>
                                        </m:r>
                                      </m:e>
                                      <m:sup>
                                        <m:r>
                                          <a:rPr lang="en-US" b="1" i="1" smtClean="0">
                                            <a:latin typeface="Cambria Math" panose="02040503050406030204" pitchFamily="18" charset="0"/>
                                          </a:rPr>
                                          <m:t>𝒏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𝒏𝒍𝒏</m:t>
                                </m:r>
                                <m:d>
                                  <m:dPr>
                                    <m:ctrlP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0313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𝑙𝑜𝑔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𝑙𝑜𝑔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1658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F134F905-B940-4FD4-866F-AFC4BA771C0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6538821"/>
                  </p:ext>
                </p:extLst>
              </p:nvPr>
            </p:nvGraphicFramePr>
            <p:xfrm>
              <a:off x="2144643" y="3765476"/>
              <a:ext cx="7549322" cy="196945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732696">
                      <a:extLst>
                        <a:ext uri="{9D8B030D-6E8A-4147-A177-3AD203B41FA5}">
                          <a16:colId xmlns:a16="http://schemas.microsoft.com/office/drawing/2014/main" val="4207680814"/>
                        </a:ext>
                      </a:extLst>
                    </a:gridCol>
                    <a:gridCol w="3816626">
                      <a:extLst>
                        <a:ext uri="{9D8B030D-6E8A-4147-A177-3AD203B41FA5}">
                          <a16:colId xmlns:a16="http://schemas.microsoft.com/office/drawing/2014/main" val="127013993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" t="-1639" r="-102936" b="-4344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927" t="-1639" r="-638" b="-4344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021281"/>
                      </a:ext>
                    </a:extLst>
                  </a:tr>
                  <a:tr h="56515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" t="-66667" r="-102936" b="-184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927" t="-66667" r="-638" b="-1849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1133658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" t="-254098" r="-102936" b="-1819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97927" t="-254098" r="-638" b="-1819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0313773"/>
                      </a:ext>
                    </a:extLst>
                  </a:tr>
                  <a:tr h="66262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63" t="-198165" r="-102936" b="-18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0116583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Rectangle 5"/>
          <p:cNvSpPr/>
          <p:nvPr/>
        </p:nvSpPr>
        <p:spPr>
          <a:xfrm>
            <a:off x="1695718" y="5875581"/>
            <a:ext cx="6096000" cy="78765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Diagnostic test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A –  Algebra    Q. 1 –10,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59396" y="6269407"/>
            <a:ext cx="2319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 – Functions   Q. 1 –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2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63A207-819E-487C-9AE6-3E05ABF6D664}"/>
                  </a:ext>
                </a:extLst>
              </p:cNvPr>
              <p:cNvSpPr txBox="1"/>
              <p:nvPr/>
            </p:nvSpPr>
            <p:spPr>
              <a:xfrm>
                <a:off x="1221408" y="595219"/>
                <a:ext cx="10148957" cy="3983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Numbers</a:t>
                </a:r>
              </a:p>
              <a:p>
                <a:r>
                  <a:rPr lang="en-US" sz="2000" dirty="0"/>
                  <a:t>Real numbers</a:t>
                </a:r>
              </a:p>
              <a:p>
                <a:pPr lvl="1"/>
                <a:r>
                  <a:rPr lang="en-US" sz="2000" dirty="0"/>
                  <a:t>Integers</a:t>
                </a:r>
              </a:p>
              <a:p>
                <a:pPr lvl="2"/>
                <a:r>
                  <a:rPr lang="en-US" sz="2000" dirty="0"/>
                  <a:t>…, -3,  -2,  -1,  0,  1,  2,  3, ……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Rational numbers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000" dirty="0"/>
                  <a:t>,  m and n are integers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≠0.</m:t>
                    </m:r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2000" dirty="0">
                    <a:ea typeface="Cambria Math" panose="02040503050406030204" pitchFamily="18" charset="0"/>
                  </a:rPr>
                  <a:t>Irrational numbers</a:t>
                </a:r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e>
                    </m:rad>
                  </m:oMath>
                </a14:m>
                <a:r>
                  <a:rPr lang="en-US" sz="2000" dirty="0"/>
                  <a:t>    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l-G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30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</m:e>
                    </m:func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3"/>
                <a:endParaRPr lang="en-US" sz="2000" dirty="0"/>
              </a:p>
              <a:p>
                <a:r>
                  <a:rPr lang="en-US" sz="2000" dirty="0"/>
                  <a:t>Real numbers are represented by points on a line (real line)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663A207-819E-487C-9AE6-3E05ABF6D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408" y="595219"/>
                <a:ext cx="10148957" cy="3983463"/>
              </a:xfrm>
              <a:prstGeom prst="rect">
                <a:avLst/>
              </a:prstGeom>
              <a:blipFill>
                <a:blip r:embed="rId2"/>
                <a:stretch>
                  <a:fillRect l="-601" t="-1225" b="-1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9595990-5BB1-4C7C-83B2-324573A857C4}"/>
              </a:ext>
            </a:extLst>
          </p:cNvPr>
          <p:cNvSpPr txBox="1"/>
          <p:nvPr/>
        </p:nvSpPr>
        <p:spPr>
          <a:xfrm>
            <a:off x="5638800" y="2975113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F8DB7-3FE5-4DFA-BF33-D696BE52F525}"/>
              </a:ext>
            </a:extLst>
          </p:cNvPr>
          <p:cNvSpPr txBox="1"/>
          <p:nvPr/>
        </p:nvSpPr>
        <p:spPr>
          <a:xfrm>
            <a:off x="7222435" y="39889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CFBA75A-A0CE-4E46-8848-6FB18879D37F}"/>
              </a:ext>
            </a:extLst>
          </p:cNvPr>
          <p:cNvGrpSpPr/>
          <p:nvPr/>
        </p:nvGrpSpPr>
        <p:grpSpPr>
          <a:xfrm>
            <a:off x="1643270" y="4916560"/>
            <a:ext cx="8680173" cy="766030"/>
            <a:chOff x="1643270" y="4916560"/>
            <a:chExt cx="8680173" cy="766030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D1C38E1-50F2-4906-BB79-2CB10749F9BB}"/>
                </a:ext>
              </a:extLst>
            </p:cNvPr>
            <p:cNvCxnSpPr/>
            <p:nvPr/>
          </p:nvCxnSpPr>
          <p:spPr>
            <a:xfrm>
              <a:off x="1643270" y="5287617"/>
              <a:ext cx="868017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B59A5B-7589-4A0A-BC58-70249C163716}"/>
                </a:ext>
              </a:extLst>
            </p:cNvPr>
            <p:cNvSpPr txBox="1"/>
            <p:nvPr/>
          </p:nvSpPr>
          <p:spPr>
            <a:xfrm>
              <a:off x="5453265" y="528761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6AF688-D53B-4415-8EF8-3A9FBAB30C38}"/>
                </a:ext>
              </a:extLst>
            </p:cNvPr>
            <p:cNvSpPr txBox="1"/>
            <p:nvPr/>
          </p:nvSpPr>
          <p:spPr>
            <a:xfrm>
              <a:off x="3081129" y="526197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6A0E35C-425D-4CD2-9017-B367964AC056}"/>
                </a:ext>
              </a:extLst>
            </p:cNvPr>
            <p:cNvSpPr txBox="1"/>
            <p:nvPr/>
          </p:nvSpPr>
          <p:spPr>
            <a:xfrm>
              <a:off x="3922641" y="528761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573664F-58AC-440A-A644-09BCE9192AFD}"/>
                </a:ext>
              </a:extLst>
            </p:cNvPr>
            <p:cNvSpPr txBox="1"/>
            <p:nvPr/>
          </p:nvSpPr>
          <p:spPr>
            <a:xfrm>
              <a:off x="4744274" y="526197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7BA819-5BC7-4AA5-8642-C11C0C4504C6}"/>
                </a:ext>
              </a:extLst>
            </p:cNvPr>
            <p:cNvSpPr txBox="1"/>
            <p:nvPr/>
          </p:nvSpPr>
          <p:spPr>
            <a:xfrm>
              <a:off x="2353914" y="526197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0F2C24-2814-4DD0-871C-CB4674B90F29}"/>
                </a:ext>
              </a:extLst>
            </p:cNvPr>
            <p:cNvSpPr txBox="1"/>
            <p:nvPr/>
          </p:nvSpPr>
          <p:spPr>
            <a:xfrm>
              <a:off x="6221894" y="5313258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4E0DA8-E5C2-4565-AC5A-2DC1A7F1E133}"/>
                </a:ext>
              </a:extLst>
            </p:cNvPr>
            <p:cNvSpPr txBox="1"/>
            <p:nvPr/>
          </p:nvSpPr>
          <p:spPr>
            <a:xfrm>
              <a:off x="7063405" y="5261977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E02759D-C700-4D1A-8334-6E7BB06A294C}"/>
                </a:ext>
              </a:extLst>
            </p:cNvPr>
            <p:cNvSpPr txBox="1"/>
            <p:nvPr/>
          </p:nvSpPr>
          <p:spPr>
            <a:xfrm>
              <a:off x="8027503" y="5255352"/>
              <a:ext cx="4903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F39344C-8B37-46C2-95B7-11E60A875893}"/>
                </a:ext>
              </a:extLst>
            </p:cNvPr>
            <p:cNvSpPr txBox="1"/>
            <p:nvPr/>
          </p:nvSpPr>
          <p:spPr>
            <a:xfrm>
              <a:off x="5044100" y="4916560"/>
              <a:ext cx="576473" cy="3706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½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D7813DD-724A-4A63-8C2D-B2AC396B1C2F}"/>
                </a:ext>
              </a:extLst>
            </p:cNvPr>
            <p:cNvSpPr txBox="1"/>
            <p:nvPr/>
          </p:nvSpPr>
          <p:spPr>
            <a:xfrm>
              <a:off x="4305294" y="4917853"/>
              <a:ext cx="581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-3/7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E8D4CB-FD5E-417A-AB0E-C2765168AAA5}"/>
                </a:ext>
              </a:extLst>
            </p:cNvPr>
            <p:cNvSpPr txBox="1"/>
            <p:nvPr/>
          </p:nvSpPr>
          <p:spPr>
            <a:xfrm>
              <a:off x="2662859" y="4917853"/>
              <a:ext cx="7860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-2.63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FB2B4F8-1ABF-4AC2-92DC-DA4417146D70}"/>
                    </a:ext>
                  </a:extLst>
                </p:cNvPr>
                <p:cNvSpPr txBox="1"/>
                <p:nvPr/>
              </p:nvSpPr>
              <p:spPr>
                <a:xfrm>
                  <a:off x="5793688" y="4943926"/>
                  <a:ext cx="490331" cy="38997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FB2B4F8-1ABF-4AC2-92DC-DA4417146D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3688" y="4943926"/>
                  <a:ext cx="490331" cy="389979"/>
                </a:xfrm>
                <a:prstGeom prst="rect">
                  <a:avLst/>
                </a:prstGeom>
                <a:blipFill>
                  <a:blip r:embed="rId3"/>
                  <a:stretch>
                    <a:fillRect l="-2469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7BFC54-10AA-48B3-AA12-D82B832D1922}"/>
                    </a:ext>
                  </a:extLst>
                </p:cNvPr>
                <p:cNvSpPr txBox="1"/>
                <p:nvPr/>
              </p:nvSpPr>
              <p:spPr>
                <a:xfrm>
                  <a:off x="7407166" y="4954249"/>
                  <a:ext cx="4903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D7BFC54-10AA-48B3-AA12-D82B832D19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7166" y="4954249"/>
                  <a:ext cx="49033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/>
          <p:cNvSpPr/>
          <p:nvPr/>
        </p:nvSpPr>
        <p:spPr>
          <a:xfrm>
            <a:off x="1491177" y="5811887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(P# A2)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2711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5341E-B263-4427-930B-726EDF1F9A16}"/>
              </a:ext>
            </a:extLst>
          </p:cNvPr>
          <p:cNvSpPr txBox="1"/>
          <p:nvPr/>
        </p:nvSpPr>
        <p:spPr>
          <a:xfrm>
            <a:off x="1099930" y="604054"/>
            <a:ext cx="1032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Intervals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B8288-2300-4FC7-9B77-689EBC7BFE47}"/>
                  </a:ext>
                </a:extLst>
              </p:cNvPr>
              <p:cNvSpPr txBox="1"/>
              <p:nvPr/>
            </p:nvSpPr>
            <p:spPr>
              <a:xfrm>
                <a:off x="1053547" y="1329107"/>
                <a:ext cx="1008490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Open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B8288-2300-4FC7-9B77-689EBC7B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47" y="1329107"/>
                <a:ext cx="10084905" cy="707886"/>
              </a:xfrm>
              <a:prstGeom prst="rect">
                <a:avLst/>
              </a:prstGeom>
              <a:blipFill>
                <a:blip r:embed="rId2"/>
                <a:stretch>
                  <a:fillRect l="-665" t="-4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0FB4C-36EC-4ECC-84DE-34467674B459}"/>
                  </a:ext>
                </a:extLst>
              </p:cNvPr>
              <p:cNvSpPr txBox="1"/>
              <p:nvPr/>
            </p:nvSpPr>
            <p:spPr>
              <a:xfrm>
                <a:off x="1020417" y="2425160"/>
                <a:ext cx="1048247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Closed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0FB4C-36EC-4ECC-84DE-34467674B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2425160"/>
                <a:ext cx="10482470" cy="707886"/>
              </a:xfrm>
              <a:prstGeom prst="rect">
                <a:avLst/>
              </a:prstGeom>
              <a:blipFill>
                <a:blip r:embed="rId3"/>
                <a:stretch>
                  <a:fillRect l="-581" t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FCE7EF-5F22-4052-89DD-9D179761BD88}"/>
                  </a:ext>
                </a:extLst>
              </p:cNvPr>
              <p:cNvSpPr txBox="1"/>
              <p:nvPr/>
            </p:nvSpPr>
            <p:spPr>
              <a:xfrm>
                <a:off x="1020417" y="3642910"/>
                <a:ext cx="10508974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Infinite Interval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 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−∞,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  <a:p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∞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𝑎𝑙𝑙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𝑟𝑒𝑎𝑙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𝑛𝑢𝑚𝑏𝑒𝑟𝑠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FCE7EF-5F22-4052-89DD-9D179761B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17" y="3642910"/>
                <a:ext cx="10508974" cy="1938992"/>
              </a:xfrm>
              <a:prstGeom prst="rect">
                <a:avLst/>
              </a:prstGeom>
              <a:blipFill>
                <a:blip r:embed="rId4"/>
                <a:stretch>
                  <a:fillRect l="-580" t="-1887" b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582028" y="5907100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(P# A3)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92911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5341E-B263-4427-930B-726EDF1F9A16}"/>
              </a:ext>
            </a:extLst>
          </p:cNvPr>
          <p:cNvSpPr txBox="1"/>
          <p:nvPr/>
        </p:nvSpPr>
        <p:spPr>
          <a:xfrm>
            <a:off x="1099930" y="604054"/>
            <a:ext cx="1032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Inequalities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B8288-2300-4FC7-9B77-689EBC7BFE47}"/>
              </a:ext>
            </a:extLst>
          </p:cNvPr>
          <p:cNvSpPr txBox="1"/>
          <p:nvPr/>
        </p:nvSpPr>
        <p:spPr>
          <a:xfrm>
            <a:off x="1053547" y="1329107"/>
            <a:ext cx="10084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Rules of inequalities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D0FB4C-36EC-4ECC-84DE-34467674B459}"/>
              </a:ext>
            </a:extLst>
          </p:cNvPr>
          <p:cNvSpPr txBox="1"/>
          <p:nvPr/>
        </p:nvSpPr>
        <p:spPr>
          <a:xfrm>
            <a:off x="1020417" y="2425160"/>
            <a:ext cx="10482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1.  If a&lt;b, then  </a:t>
            </a:r>
            <a:r>
              <a:rPr lang="en-US" sz="2000" dirty="0" err="1"/>
              <a:t>a+c</a:t>
            </a:r>
            <a:r>
              <a:rPr lang="en-US" sz="2000" dirty="0"/>
              <a:t> &lt; </a:t>
            </a:r>
            <a:r>
              <a:rPr lang="en-US" sz="2000" dirty="0" err="1"/>
              <a:t>b+c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CE7EF-5F22-4052-89DD-9D179761BD88}"/>
              </a:ext>
            </a:extLst>
          </p:cNvPr>
          <p:cNvSpPr txBox="1"/>
          <p:nvPr/>
        </p:nvSpPr>
        <p:spPr>
          <a:xfrm>
            <a:off x="1007165" y="3028890"/>
            <a:ext cx="10508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2.  If a &lt; b and c &lt; d, then  </a:t>
            </a:r>
            <a:r>
              <a:rPr lang="en-US" sz="2000" dirty="0" err="1"/>
              <a:t>a+c</a:t>
            </a:r>
            <a:r>
              <a:rPr lang="en-US" sz="2000" dirty="0"/>
              <a:t> &lt; </a:t>
            </a:r>
            <a:r>
              <a:rPr lang="en-US" sz="2000" dirty="0" err="1"/>
              <a:t>b+d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5C9FC-0EC8-42BC-AA4D-7BBD04B5D0FE}"/>
              </a:ext>
            </a:extLst>
          </p:cNvPr>
          <p:cNvSpPr txBox="1"/>
          <p:nvPr/>
        </p:nvSpPr>
        <p:spPr>
          <a:xfrm>
            <a:off x="1020417" y="3638653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If a &lt; b and c &gt; 0, then ac &lt; 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06514D-B6D8-46F3-94F1-C8B2E5EEF4CE}"/>
              </a:ext>
            </a:extLst>
          </p:cNvPr>
          <p:cNvSpPr txBox="1"/>
          <p:nvPr/>
        </p:nvSpPr>
        <p:spPr>
          <a:xfrm>
            <a:off x="1053547" y="4242384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 If a &lt; b and c &lt; 0, then ac &gt; </a:t>
            </a:r>
            <a:r>
              <a:rPr lang="en-US" dirty="0" err="1"/>
              <a:t>bc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9E5926-1E47-4A61-BE84-F96ED096FEE7}"/>
              </a:ext>
            </a:extLst>
          </p:cNvPr>
          <p:cNvSpPr txBox="1"/>
          <p:nvPr/>
        </p:nvSpPr>
        <p:spPr>
          <a:xfrm>
            <a:off x="1020417" y="4846115"/>
            <a:ext cx="10575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If 0 &lt; a &lt; b, then 1/a &gt; 1/b</a:t>
            </a:r>
          </a:p>
        </p:txBody>
      </p:sp>
      <p:sp>
        <p:nvSpPr>
          <p:cNvPr id="9" name="Rectangle 8"/>
          <p:cNvSpPr/>
          <p:nvPr/>
        </p:nvSpPr>
        <p:spPr>
          <a:xfrm>
            <a:off x="1270574" y="5706351"/>
            <a:ext cx="1661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(P# A4) Ex-1—4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6870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5341E-B263-4427-930B-726EDF1F9A16}"/>
              </a:ext>
            </a:extLst>
          </p:cNvPr>
          <p:cNvSpPr txBox="1"/>
          <p:nvPr/>
        </p:nvSpPr>
        <p:spPr>
          <a:xfrm>
            <a:off x="1099930" y="604054"/>
            <a:ext cx="10323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Absolute value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B8288-2300-4FC7-9B77-689EBC7BFE47}"/>
                  </a:ext>
                </a:extLst>
              </p:cNvPr>
              <p:cNvSpPr txBox="1"/>
              <p:nvPr/>
            </p:nvSpPr>
            <p:spPr>
              <a:xfrm>
                <a:off x="1053547" y="1118653"/>
                <a:ext cx="10084905" cy="29056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Absolute value of a number a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Denoted by |a|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Distance from a to 0 on the real line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000" dirty="0"/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Defined as </a:t>
                </a:r>
              </a:p>
              <a:p>
                <a:pPr marL="1714500" lvl="3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marL="1714500" lvl="3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sz="2000" dirty="0"/>
              </a:p>
              <a:p>
                <a:pPr marL="1714500" lvl="3" indent="-34290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2000" dirty="0"/>
              </a:p>
              <a:p>
                <a:pPr marL="1714500" lvl="3" indent="-342900">
                  <a:buFont typeface="Wingdings" panose="05000000000000000000" pitchFamily="2" charset="2"/>
                  <a:buChar char="§"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0B8288-2300-4FC7-9B77-689EBC7BF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47" y="1118653"/>
                <a:ext cx="10084905" cy="2905604"/>
              </a:xfrm>
              <a:prstGeom prst="rect">
                <a:avLst/>
              </a:prstGeom>
              <a:blipFill>
                <a:blip r:embed="rId2"/>
                <a:stretch>
                  <a:fillRect l="-544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0FB4C-36EC-4ECC-84DE-34467674B459}"/>
                  </a:ext>
                </a:extLst>
              </p:cNvPr>
              <p:cNvSpPr txBox="1"/>
              <p:nvPr/>
            </p:nvSpPr>
            <p:spPr>
              <a:xfrm>
                <a:off x="1099930" y="3818923"/>
                <a:ext cx="10482470" cy="9019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q"/>
                </a:pPr>
                <a:r>
                  <a:rPr lang="en-US" sz="2000" dirty="0"/>
                  <a:t>Properties</a:t>
                </a:r>
              </a:p>
              <a:p>
                <a:pPr lvl="2"/>
                <a:r>
                  <a:rPr lang="en-US" sz="2000" dirty="0"/>
                  <a:t>1.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             2. 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  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3.   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/>
                  <a:t>  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D0FB4C-36EC-4ECC-84DE-34467674B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930" y="3818923"/>
                <a:ext cx="10482470" cy="901914"/>
              </a:xfrm>
              <a:prstGeom prst="rect">
                <a:avLst/>
              </a:prstGeom>
              <a:blipFill>
                <a:blip r:embed="rId3"/>
                <a:stretch>
                  <a:fillRect l="-523" t="-3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6514D-B6D8-46F3-94F1-C8B2E5EEF4CE}"/>
                  </a:ext>
                </a:extLst>
              </p:cNvPr>
              <p:cNvSpPr txBox="1"/>
              <p:nvPr/>
            </p:nvSpPr>
            <p:spPr>
              <a:xfrm>
                <a:off x="1066799" y="4729828"/>
                <a:ext cx="1057523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Suppose a &gt; 0, then</a:t>
                </a:r>
              </a:p>
              <a:p>
                <a:pPr marL="342900" indent="-342900">
                  <a:buAutoNum type="arabicPeriod" startAt="4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4"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06514D-B6D8-46F3-94F1-C8B2E5EEF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4729828"/>
                <a:ext cx="10575235" cy="1200329"/>
              </a:xfrm>
              <a:prstGeom prst="rect">
                <a:avLst/>
              </a:prstGeom>
              <a:blipFill>
                <a:blip r:embed="rId4"/>
                <a:stretch>
                  <a:fillRect l="-461" t="-3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9E5926-1E47-4A61-BE84-F96ED096FEE7}"/>
                  </a:ext>
                </a:extLst>
              </p:cNvPr>
              <p:cNvSpPr txBox="1"/>
              <p:nvPr/>
            </p:nvSpPr>
            <p:spPr>
              <a:xfrm>
                <a:off x="1066799" y="5613759"/>
                <a:ext cx="1057523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6.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𝑜𝑛𝑙𝑦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9E5926-1E47-4A61-BE84-F96ED096F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799" y="5613759"/>
                <a:ext cx="10575235" cy="369332"/>
              </a:xfrm>
              <a:prstGeom prst="rect">
                <a:avLst/>
              </a:prstGeom>
              <a:blipFill>
                <a:blip r:embed="rId5"/>
                <a:stretch>
                  <a:fillRect l="-461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7008194" y="5983091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(P# A6) Ex- 5—8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64373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E4057-9B53-408F-99EC-543A74F9A068}"/>
              </a:ext>
            </a:extLst>
          </p:cNvPr>
          <p:cNvSpPr txBox="1"/>
          <p:nvPr/>
        </p:nvSpPr>
        <p:spPr>
          <a:xfrm>
            <a:off x="662608" y="556591"/>
            <a:ext cx="10641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Corodinate</a:t>
            </a:r>
            <a:r>
              <a:rPr lang="en-US" sz="2400" dirty="0"/>
              <a:t> Geometry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830FAF-2401-4854-A92A-9CE18C93FB7A}"/>
              </a:ext>
            </a:extLst>
          </p:cNvPr>
          <p:cNvGrpSpPr/>
          <p:nvPr/>
        </p:nvGrpSpPr>
        <p:grpSpPr>
          <a:xfrm>
            <a:off x="1384852" y="1309445"/>
            <a:ext cx="3299791" cy="2089883"/>
            <a:chOff x="1378226" y="1779752"/>
            <a:chExt cx="3299791" cy="208988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386C7FF-A6F6-4F8B-B1E1-A54DE9AEA616}"/>
                </a:ext>
              </a:extLst>
            </p:cNvPr>
            <p:cNvCxnSpPr/>
            <p:nvPr/>
          </p:nvCxnSpPr>
          <p:spPr>
            <a:xfrm>
              <a:off x="1378226" y="2981739"/>
              <a:ext cx="32997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F3B88AB9-7217-4DE9-8CD6-B0F80B29C409}"/>
                </a:ext>
              </a:extLst>
            </p:cNvPr>
            <p:cNvCxnSpPr/>
            <p:nvPr/>
          </p:nvCxnSpPr>
          <p:spPr>
            <a:xfrm flipV="1">
              <a:off x="3114261" y="1934817"/>
              <a:ext cx="0" cy="19348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7572C9-52FF-485A-853C-B7B37F2C8C66}"/>
                </a:ext>
              </a:extLst>
            </p:cNvPr>
            <p:cNvSpPr txBox="1"/>
            <p:nvPr/>
          </p:nvSpPr>
          <p:spPr>
            <a:xfrm>
              <a:off x="3445566" y="3351935"/>
              <a:ext cx="450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IV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01DAFC-5FEB-43C6-8B37-11EF63F52B08}"/>
                </a:ext>
              </a:extLst>
            </p:cNvPr>
            <p:cNvSpPr txBox="1"/>
            <p:nvPr/>
          </p:nvSpPr>
          <p:spPr>
            <a:xfrm>
              <a:off x="2047461" y="2239617"/>
              <a:ext cx="450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II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12AE2D-F579-4DA3-9F2D-B51A2DBB0570}"/>
                </a:ext>
              </a:extLst>
            </p:cNvPr>
            <p:cNvSpPr txBox="1"/>
            <p:nvPr/>
          </p:nvSpPr>
          <p:spPr>
            <a:xfrm>
              <a:off x="1967948" y="3328025"/>
              <a:ext cx="450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III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847FB2-EC5B-4B12-8A21-7A733CF09920}"/>
                </a:ext>
              </a:extLst>
            </p:cNvPr>
            <p:cNvSpPr txBox="1"/>
            <p:nvPr/>
          </p:nvSpPr>
          <p:spPr>
            <a:xfrm>
              <a:off x="3511827" y="2273612"/>
              <a:ext cx="4505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146F98-2581-4B2F-BF37-A542EC6808E9}"/>
                </a:ext>
              </a:extLst>
            </p:cNvPr>
            <p:cNvSpPr txBox="1"/>
            <p:nvPr/>
          </p:nvSpPr>
          <p:spPr>
            <a:xfrm>
              <a:off x="4412983" y="2958693"/>
              <a:ext cx="26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AFC5F9F-72DE-49A6-9524-A7C6AE388E79}"/>
                </a:ext>
              </a:extLst>
            </p:cNvPr>
            <p:cNvSpPr txBox="1"/>
            <p:nvPr/>
          </p:nvSpPr>
          <p:spPr>
            <a:xfrm>
              <a:off x="2763087" y="1779752"/>
              <a:ext cx="2650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DCAA961-AFB2-494E-98D8-D66C8CA401C4}"/>
              </a:ext>
            </a:extLst>
          </p:cNvPr>
          <p:cNvGrpSpPr/>
          <p:nvPr/>
        </p:nvGrpSpPr>
        <p:grpSpPr>
          <a:xfrm>
            <a:off x="6781809" y="1309445"/>
            <a:ext cx="2895585" cy="1649248"/>
            <a:chOff x="6877877" y="1779752"/>
            <a:chExt cx="2895585" cy="1649248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74A6DA5-B2BC-4386-85D6-92E0242E1A12}"/>
                </a:ext>
              </a:extLst>
            </p:cNvPr>
            <p:cNvCxnSpPr/>
            <p:nvPr/>
          </p:nvCxnSpPr>
          <p:spPr>
            <a:xfrm>
              <a:off x="6877877" y="2756452"/>
              <a:ext cx="28955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DA75F8A-AD07-4F2F-B98F-8FFF85D41987}"/>
                </a:ext>
              </a:extLst>
            </p:cNvPr>
            <p:cNvCxnSpPr/>
            <p:nvPr/>
          </p:nvCxnSpPr>
          <p:spPr>
            <a:xfrm flipV="1">
              <a:off x="8322365" y="1779752"/>
              <a:ext cx="0" cy="16492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E175562-1C90-48B5-B245-0D3D19CD6284}"/>
                </a:ext>
              </a:extLst>
            </p:cNvPr>
            <p:cNvSpPr txBox="1"/>
            <p:nvPr/>
          </p:nvSpPr>
          <p:spPr>
            <a:xfrm>
              <a:off x="8640417" y="1934817"/>
              <a:ext cx="788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(1,2)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383E557-2D59-40BD-B852-D1EC6D285AA1}"/>
                </a:ext>
              </a:extLst>
            </p:cNvPr>
            <p:cNvSpPr txBox="1"/>
            <p:nvPr/>
          </p:nvSpPr>
          <p:spPr>
            <a:xfrm>
              <a:off x="7386435" y="1985881"/>
              <a:ext cx="788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(-1,2)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D291ED2-1C7B-440C-9C98-62021B0294AE}"/>
                </a:ext>
              </a:extLst>
            </p:cNvPr>
            <p:cNvSpPr txBox="1"/>
            <p:nvPr/>
          </p:nvSpPr>
          <p:spPr>
            <a:xfrm>
              <a:off x="7507377" y="2958693"/>
              <a:ext cx="788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(-1,-2)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136F2BE-548A-4E89-B096-D8A936ABBE2B}"/>
                </a:ext>
              </a:extLst>
            </p:cNvPr>
            <p:cNvSpPr txBox="1"/>
            <p:nvPr/>
          </p:nvSpPr>
          <p:spPr>
            <a:xfrm>
              <a:off x="8627167" y="2982603"/>
              <a:ext cx="7884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(1,-2)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5C0EDE37-5ECB-4226-8221-1729BEED07AE}"/>
              </a:ext>
            </a:extLst>
          </p:cNvPr>
          <p:cNvSpPr txBox="1"/>
          <p:nvPr/>
        </p:nvSpPr>
        <p:spPr>
          <a:xfrm>
            <a:off x="1311965" y="3576840"/>
            <a:ext cx="956806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coordinate system is called</a:t>
            </a:r>
          </a:p>
          <a:p>
            <a:pPr lvl="1"/>
            <a:r>
              <a:rPr lang="en-US" b="1" dirty="0"/>
              <a:t>Rectangular</a:t>
            </a:r>
            <a:r>
              <a:rPr lang="en-US" dirty="0"/>
              <a:t> coordinate system or </a:t>
            </a:r>
            <a:r>
              <a:rPr lang="en-US" b="1" dirty="0"/>
              <a:t>Cartesian</a:t>
            </a:r>
            <a:r>
              <a:rPr lang="en-US" dirty="0"/>
              <a:t> coordinate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D53344-ECC2-473A-9737-6444181EF439}"/>
                  </a:ext>
                </a:extLst>
              </p:cNvPr>
              <p:cNvSpPr txBox="1"/>
              <p:nvPr/>
            </p:nvSpPr>
            <p:spPr>
              <a:xfrm>
                <a:off x="1033670" y="4464735"/>
                <a:ext cx="1074751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Exercise: Describe and sketch the regions given by the following sets</a:t>
                </a:r>
              </a:p>
              <a:p>
                <a:pPr marL="342900" indent="-342900">
                  <a:buAutoNum type="alphaLcParenBoth"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e>
                    </m:d>
                  </m:oMath>
                </a14:m>
                <a:r>
                  <a:rPr lang="en-US" dirty="0"/>
                  <a:t>               (b)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r>
                  <a:rPr lang="en-US" dirty="0"/>
                  <a:t>                     (c)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4D53344-ECC2-473A-9737-6444181EF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70" y="4464735"/>
                <a:ext cx="10747513" cy="646331"/>
              </a:xfrm>
              <a:prstGeom prst="rect">
                <a:avLst/>
              </a:prstGeom>
              <a:blipFill>
                <a:blip r:embed="rId2"/>
                <a:stretch>
                  <a:fillRect l="-510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554ADC-432D-4DA2-9C8F-E981BA9A162C}"/>
                  </a:ext>
                </a:extLst>
              </p:cNvPr>
              <p:cNvSpPr txBox="1"/>
              <p:nvPr/>
            </p:nvSpPr>
            <p:spPr>
              <a:xfrm>
                <a:off x="1033670" y="5552661"/>
                <a:ext cx="10747513" cy="704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Distance:</a:t>
                </a:r>
                <a:r>
                  <a:rPr lang="en-US" dirty="0"/>
                  <a:t> The distance between two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</a:t>
                </a: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  <a:endParaRPr lang="en-US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9554ADC-432D-4DA2-9C8F-E981BA9A1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670" y="5552661"/>
                <a:ext cx="10747513" cy="704745"/>
              </a:xfrm>
              <a:prstGeom prst="rect">
                <a:avLst/>
              </a:prstGeom>
              <a:blipFill>
                <a:blip r:embed="rId3"/>
                <a:stretch>
                  <a:fillRect l="-510" t="-5217" b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058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4F994B0480E4EA0F01584F11416CF" ma:contentTypeVersion="2" ma:contentTypeDescription="Create a new document." ma:contentTypeScope="" ma:versionID="1a3850d43032bf0e5747f8b6e7858f64">
  <xsd:schema xmlns:xsd="http://www.w3.org/2001/XMLSchema" xmlns:xs="http://www.w3.org/2001/XMLSchema" xmlns:p="http://schemas.microsoft.com/office/2006/metadata/properties" xmlns:ns2="8fba2282-9261-44e4-88a0-ea7809cc7acd" targetNamespace="http://schemas.microsoft.com/office/2006/metadata/properties" ma:root="true" ma:fieldsID="ccf1dea5a4dc1b4b620f83bd044893c7" ns2:_="">
    <xsd:import namespace="8fba2282-9261-44e4-88a0-ea7809cc7ac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ba2282-9261-44e4-88a0-ea7809cc7ac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7C7A594-E567-40DF-B827-1514C08C6E5F}"/>
</file>

<file path=customXml/itemProps2.xml><?xml version="1.0" encoding="utf-8"?>
<ds:datastoreItem xmlns:ds="http://schemas.openxmlformats.org/officeDocument/2006/customXml" ds:itemID="{6D32B259-A5EE-48B8-9183-415AD028667D}"/>
</file>

<file path=customXml/itemProps3.xml><?xml version="1.0" encoding="utf-8"?>
<ds:datastoreItem xmlns:ds="http://schemas.openxmlformats.org/officeDocument/2006/customXml" ds:itemID="{C79ABC61-CB20-4163-ABA3-B02AFF36031D}"/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888</Words>
  <Application>Microsoft Office PowerPoint</Application>
  <PresentationFormat>Widescreen</PresentationFormat>
  <Paragraphs>214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Office Theme</vt:lpstr>
      <vt:lpstr>Precalculus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Precalculus</dc:title>
  <dc:creator>Dr. Madhabi;Tanzia Zerin Khan</dc:creator>
  <cp:lastModifiedBy>Dr. Madhabi</cp:lastModifiedBy>
  <cp:revision>17</cp:revision>
  <dcterms:created xsi:type="dcterms:W3CDTF">2022-01-10T03:20:50Z</dcterms:created>
  <dcterms:modified xsi:type="dcterms:W3CDTF">2022-01-16T04:32:35Z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0x0101002D64F994B0480E4EA0F01584F11416CF</vt:lpwstr>
  </property>
</Properties>
</file>